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1"/>
  </p:notesMasterIdLst>
  <p:handoutMasterIdLst>
    <p:handoutMasterId r:id="rId272"/>
  </p:handoutMasterIdLst>
  <p:sldIdLst>
    <p:sldId id="356" r:id="rId2"/>
    <p:sldId id="343" r:id="rId3"/>
    <p:sldId id="358" r:id="rId4"/>
    <p:sldId id="344" r:id="rId5"/>
    <p:sldId id="360" r:id="rId6"/>
    <p:sldId id="361" r:id="rId7"/>
    <p:sldId id="365" r:id="rId8"/>
    <p:sldId id="362" r:id="rId9"/>
    <p:sldId id="377" r:id="rId10"/>
    <p:sldId id="347" r:id="rId11"/>
    <p:sldId id="376" r:id="rId12"/>
    <p:sldId id="366" r:id="rId13"/>
    <p:sldId id="359" r:id="rId14"/>
    <p:sldId id="375" r:id="rId15"/>
    <p:sldId id="363" r:id="rId16"/>
    <p:sldId id="368" r:id="rId17"/>
    <p:sldId id="369" r:id="rId18"/>
    <p:sldId id="374" r:id="rId19"/>
    <p:sldId id="345" r:id="rId20"/>
    <p:sldId id="378" r:id="rId21"/>
    <p:sldId id="381" r:id="rId22"/>
    <p:sldId id="382" r:id="rId23"/>
    <p:sldId id="370" r:id="rId24"/>
    <p:sldId id="383" r:id="rId25"/>
    <p:sldId id="384" r:id="rId26"/>
    <p:sldId id="372" r:id="rId27"/>
    <p:sldId id="348" r:id="rId28"/>
    <p:sldId id="373" r:id="rId29"/>
    <p:sldId id="386" r:id="rId30"/>
    <p:sldId id="385" r:id="rId31"/>
    <p:sldId id="367" r:id="rId32"/>
    <p:sldId id="387" r:id="rId33"/>
    <p:sldId id="388" r:id="rId34"/>
    <p:sldId id="390" r:id="rId35"/>
    <p:sldId id="391" r:id="rId36"/>
    <p:sldId id="392" r:id="rId37"/>
    <p:sldId id="393" r:id="rId38"/>
    <p:sldId id="394" r:id="rId39"/>
    <p:sldId id="395" r:id="rId40"/>
    <p:sldId id="396" r:id="rId41"/>
    <p:sldId id="397" r:id="rId42"/>
    <p:sldId id="398" r:id="rId43"/>
    <p:sldId id="399" r:id="rId44"/>
    <p:sldId id="400" r:id="rId45"/>
    <p:sldId id="401" r:id="rId46"/>
    <p:sldId id="402" r:id="rId47"/>
    <p:sldId id="403" r:id="rId48"/>
    <p:sldId id="404" r:id="rId49"/>
    <p:sldId id="405" r:id="rId50"/>
    <p:sldId id="406" r:id="rId51"/>
    <p:sldId id="407" r:id="rId52"/>
    <p:sldId id="408" r:id="rId53"/>
    <p:sldId id="409" r:id="rId54"/>
    <p:sldId id="410" r:id="rId55"/>
    <p:sldId id="411" r:id="rId56"/>
    <p:sldId id="412" r:id="rId57"/>
    <p:sldId id="413" r:id="rId58"/>
    <p:sldId id="414" r:id="rId59"/>
    <p:sldId id="415" r:id="rId60"/>
    <p:sldId id="416" r:id="rId61"/>
    <p:sldId id="417" r:id="rId62"/>
    <p:sldId id="418" r:id="rId63"/>
    <p:sldId id="419" r:id="rId64"/>
    <p:sldId id="420" r:id="rId65"/>
    <p:sldId id="421" r:id="rId66"/>
    <p:sldId id="422" r:id="rId67"/>
    <p:sldId id="423" r:id="rId68"/>
    <p:sldId id="424" r:id="rId69"/>
    <p:sldId id="425" r:id="rId70"/>
    <p:sldId id="426" r:id="rId71"/>
    <p:sldId id="427" r:id="rId72"/>
    <p:sldId id="428" r:id="rId73"/>
    <p:sldId id="429" r:id="rId74"/>
    <p:sldId id="430" r:id="rId75"/>
    <p:sldId id="431" r:id="rId76"/>
    <p:sldId id="432" r:id="rId77"/>
    <p:sldId id="433" r:id="rId78"/>
    <p:sldId id="434" r:id="rId79"/>
    <p:sldId id="435" r:id="rId80"/>
    <p:sldId id="436" r:id="rId81"/>
    <p:sldId id="437" r:id="rId82"/>
    <p:sldId id="438" r:id="rId83"/>
    <p:sldId id="439" r:id="rId84"/>
    <p:sldId id="440" r:id="rId85"/>
    <p:sldId id="441" r:id="rId86"/>
    <p:sldId id="442" r:id="rId87"/>
    <p:sldId id="443" r:id="rId88"/>
    <p:sldId id="444" r:id="rId89"/>
    <p:sldId id="445" r:id="rId90"/>
    <p:sldId id="446" r:id="rId91"/>
    <p:sldId id="447" r:id="rId92"/>
    <p:sldId id="448" r:id="rId93"/>
    <p:sldId id="449" r:id="rId94"/>
    <p:sldId id="450" r:id="rId95"/>
    <p:sldId id="451" r:id="rId96"/>
    <p:sldId id="453" r:id="rId97"/>
    <p:sldId id="452" r:id="rId98"/>
    <p:sldId id="454" r:id="rId99"/>
    <p:sldId id="455" r:id="rId100"/>
    <p:sldId id="456" r:id="rId101"/>
    <p:sldId id="457" r:id="rId102"/>
    <p:sldId id="460" r:id="rId103"/>
    <p:sldId id="463" r:id="rId104"/>
    <p:sldId id="464" r:id="rId105"/>
    <p:sldId id="469" r:id="rId106"/>
    <p:sldId id="465" r:id="rId107"/>
    <p:sldId id="466" r:id="rId108"/>
    <p:sldId id="467" r:id="rId109"/>
    <p:sldId id="468" r:id="rId110"/>
    <p:sldId id="470" r:id="rId111"/>
    <p:sldId id="471" r:id="rId112"/>
    <p:sldId id="472" r:id="rId113"/>
    <p:sldId id="473" r:id="rId114"/>
    <p:sldId id="474" r:id="rId115"/>
    <p:sldId id="475" r:id="rId116"/>
    <p:sldId id="476" r:id="rId117"/>
    <p:sldId id="477" r:id="rId118"/>
    <p:sldId id="478" r:id="rId119"/>
    <p:sldId id="479" r:id="rId120"/>
    <p:sldId id="480" r:id="rId121"/>
    <p:sldId id="481" r:id="rId122"/>
    <p:sldId id="482" r:id="rId123"/>
    <p:sldId id="483" r:id="rId124"/>
    <p:sldId id="484" r:id="rId125"/>
    <p:sldId id="485" r:id="rId126"/>
    <p:sldId id="486" r:id="rId127"/>
    <p:sldId id="487" r:id="rId128"/>
    <p:sldId id="488" r:id="rId129"/>
    <p:sldId id="489" r:id="rId130"/>
    <p:sldId id="490" r:id="rId131"/>
    <p:sldId id="491" r:id="rId132"/>
    <p:sldId id="492" r:id="rId133"/>
    <p:sldId id="493" r:id="rId134"/>
    <p:sldId id="494" r:id="rId135"/>
    <p:sldId id="495" r:id="rId136"/>
    <p:sldId id="496" r:id="rId137"/>
    <p:sldId id="497" r:id="rId138"/>
    <p:sldId id="498" r:id="rId139"/>
    <p:sldId id="499" r:id="rId140"/>
    <p:sldId id="500" r:id="rId141"/>
    <p:sldId id="501" r:id="rId142"/>
    <p:sldId id="502" r:id="rId143"/>
    <p:sldId id="503" r:id="rId144"/>
    <p:sldId id="504" r:id="rId145"/>
    <p:sldId id="505" r:id="rId146"/>
    <p:sldId id="506" r:id="rId147"/>
    <p:sldId id="507" r:id="rId148"/>
    <p:sldId id="508" r:id="rId149"/>
    <p:sldId id="509" r:id="rId150"/>
    <p:sldId id="510" r:id="rId151"/>
    <p:sldId id="511" r:id="rId152"/>
    <p:sldId id="512" r:id="rId153"/>
    <p:sldId id="513" r:id="rId154"/>
    <p:sldId id="514" r:id="rId155"/>
    <p:sldId id="458" r:id="rId156"/>
    <p:sldId id="461" r:id="rId157"/>
    <p:sldId id="515" r:id="rId158"/>
    <p:sldId id="516" r:id="rId159"/>
    <p:sldId id="517" r:id="rId160"/>
    <p:sldId id="519" r:id="rId161"/>
    <p:sldId id="518" r:id="rId162"/>
    <p:sldId id="520" r:id="rId163"/>
    <p:sldId id="521" r:id="rId164"/>
    <p:sldId id="522" r:id="rId165"/>
    <p:sldId id="523" r:id="rId166"/>
    <p:sldId id="524" r:id="rId167"/>
    <p:sldId id="525" r:id="rId168"/>
    <p:sldId id="526" r:id="rId169"/>
    <p:sldId id="527" r:id="rId170"/>
    <p:sldId id="528" r:id="rId171"/>
    <p:sldId id="529" r:id="rId172"/>
    <p:sldId id="530" r:id="rId173"/>
    <p:sldId id="531" r:id="rId174"/>
    <p:sldId id="532" r:id="rId175"/>
    <p:sldId id="533" r:id="rId176"/>
    <p:sldId id="534" r:id="rId177"/>
    <p:sldId id="535" r:id="rId178"/>
    <p:sldId id="537" r:id="rId179"/>
    <p:sldId id="536" r:id="rId180"/>
    <p:sldId id="538" r:id="rId181"/>
    <p:sldId id="539" r:id="rId182"/>
    <p:sldId id="540" r:id="rId183"/>
    <p:sldId id="541" r:id="rId184"/>
    <p:sldId id="542" r:id="rId185"/>
    <p:sldId id="543" r:id="rId186"/>
    <p:sldId id="544" r:id="rId187"/>
    <p:sldId id="545" r:id="rId188"/>
    <p:sldId id="546" r:id="rId189"/>
    <p:sldId id="547" r:id="rId190"/>
    <p:sldId id="548" r:id="rId191"/>
    <p:sldId id="549" r:id="rId192"/>
    <p:sldId id="550" r:id="rId193"/>
    <p:sldId id="551" r:id="rId194"/>
    <p:sldId id="552" r:id="rId195"/>
    <p:sldId id="553" r:id="rId196"/>
    <p:sldId id="554" r:id="rId197"/>
    <p:sldId id="555" r:id="rId198"/>
    <p:sldId id="556" r:id="rId199"/>
    <p:sldId id="557" r:id="rId200"/>
    <p:sldId id="558" r:id="rId201"/>
    <p:sldId id="559" r:id="rId202"/>
    <p:sldId id="560" r:id="rId203"/>
    <p:sldId id="561" r:id="rId204"/>
    <p:sldId id="562" r:id="rId205"/>
    <p:sldId id="563" r:id="rId206"/>
    <p:sldId id="564" r:id="rId207"/>
    <p:sldId id="565" r:id="rId208"/>
    <p:sldId id="566" r:id="rId209"/>
    <p:sldId id="567" r:id="rId210"/>
    <p:sldId id="568" r:id="rId211"/>
    <p:sldId id="569" r:id="rId212"/>
    <p:sldId id="570" r:id="rId213"/>
    <p:sldId id="571" r:id="rId214"/>
    <p:sldId id="572" r:id="rId215"/>
    <p:sldId id="573" r:id="rId216"/>
    <p:sldId id="574" r:id="rId217"/>
    <p:sldId id="459" r:id="rId218"/>
    <p:sldId id="462" r:id="rId219"/>
    <p:sldId id="575" r:id="rId220"/>
    <p:sldId id="576" r:id="rId221"/>
    <p:sldId id="577" r:id="rId222"/>
    <p:sldId id="580" r:id="rId223"/>
    <p:sldId id="581" r:id="rId224"/>
    <p:sldId id="582" r:id="rId225"/>
    <p:sldId id="583" r:id="rId226"/>
    <p:sldId id="584" r:id="rId227"/>
    <p:sldId id="585" r:id="rId228"/>
    <p:sldId id="586" r:id="rId229"/>
    <p:sldId id="587" r:id="rId230"/>
    <p:sldId id="588" r:id="rId231"/>
    <p:sldId id="589" r:id="rId232"/>
    <p:sldId id="590" r:id="rId233"/>
    <p:sldId id="591" r:id="rId234"/>
    <p:sldId id="592" r:id="rId235"/>
    <p:sldId id="593" r:id="rId236"/>
    <p:sldId id="594" r:id="rId237"/>
    <p:sldId id="595" r:id="rId238"/>
    <p:sldId id="596" r:id="rId239"/>
    <p:sldId id="597" r:id="rId240"/>
    <p:sldId id="598" r:id="rId241"/>
    <p:sldId id="599" r:id="rId242"/>
    <p:sldId id="600" r:id="rId243"/>
    <p:sldId id="601" r:id="rId244"/>
    <p:sldId id="602" r:id="rId245"/>
    <p:sldId id="603" r:id="rId246"/>
    <p:sldId id="604" r:id="rId247"/>
    <p:sldId id="605" r:id="rId248"/>
    <p:sldId id="606" r:id="rId249"/>
    <p:sldId id="607" r:id="rId250"/>
    <p:sldId id="608" r:id="rId251"/>
    <p:sldId id="609" r:id="rId252"/>
    <p:sldId id="610" r:id="rId253"/>
    <p:sldId id="611" r:id="rId254"/>
    <p:sldId id="612" r:id="rId255"/>
    <p:sldId id="613" r:id="rId256"/>
    <p:sldId id="614" r:id="rId257"/>
    <p:sldId id="615" r:id="rId258"/>
    <p:sldId id="616" r:id="rId259"/>
    <p:sldId id="617" r:id="rId260"/>
    <p:sldId id="618" r:id="rId261"/>
    <p:sldId id="620" r:id="rId262"/>
    <p:sldId id="619" r:id="rId263"/>
    <p:sldId id="621" r:id="rId264"/>
    <p:sldId id="622" r:id="rId265"/>
    <p:sldId id="623" r:id="rId266"/>
    <p:sldId id="624" r:id="rId267"/>
    <p:sldId id="578" r:id="rId268"/>
    <p:sldId id="579" r:id="rId269"/>
    <p:sldId id="318" r:id="rId270"/>
  </p:sldIdLst>
  <p:sldSz cx="9144000" cy="5143500" type="screen16x9"/>
  <p:notesSz cx="6858000" cy="9144000"/>
  <p:custDataLst>
    <p:tags r:id="rId27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8EA9"/>
    <a:srgbClr val="EDEAEB"/>
    <a:srgbClr val="508CC2"/>
    <a:srgbClr val="6D839C"/>
    <a:srgbClr val="7E7E80"/>
    <a:srgbClr val="758EAA"/>
    <a:srgbClr val="005DA2"/>
    <a:srgbClr val="FF9300"/>
    <a:srgbClr val="0069B8"/>
    <a:srgbClr val="768E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68" autoAdjust="0"/>
    <p:restoredTop sz="94660" autoAdjust="0"/>
  </p:normalViewPr>
  <p:slideViewPr>
    <p:cSldViewPr>
      <p:cViewPr varScale="1">
        <p:scale>
          <a:sx n="91" d="100"/>
          <a:sy n="91" d="100"/>
        </p:scale>
        <p:origin x="200" y="112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63" Type="http://schemas.openxmlformats.org/officeDocument/2006/relationships/slide" Target="slides/slide62.xml"/><Relationship Id="rId159" Type="http://schemas.openxmlformats.org/officeDocument/2006/relationships/slide" Target="slides/slide158.xml"/><Relationship Id="rId170" Type="http://schemas.openxmlformats.org/officeDocument/2006/relationships/slide" Target="slides/slide169.xml"/><Relationship Id="rId226" Type="http://schemas.openxmlformats.org/officeDocument/2006/relationships/slide" Target="slides/slide225.xml"/><Relationship Id="rId268" Type="http://schemas.openxmlformats.org/officeDocument/2006/relationships/slide" Target="slides/slide267.xml"/><Relationship Id="rId32" Type="http://schemas.openxmlformats.org/officeDocument/2006/relationships/slide" Target="slides/slide31.xml"/><Relationship Id="rId74" Type="http://schemas.openxmlformats.org/officeDocument/2006/relationships/slide" Target="slides/slide73.xml"/><Relationship Id="rId128" Type="http://schemas.openxmlformats.org/officeDocument/2006/relationships/slide" Target="slides/slide127.xml"/><Relationship Id="rId5" Type="http://schemas.openxmlformats.org/officeDocument/2006/relationships/slide" Target="slides/slide4.xml"/><Relationship Id="rId181" Type="http://schemas.openxmlformats.org/officeDocument/2006/relationships/slide" Target="slides/slide180.xml"/><Relationship Id="rId237" Type="http://schemas.openxmlformats.org/officeDocument/2006/relationships/slide" Target="slides/slide236.xml"/><Relationship Id="rId258" Type="http://schemas.openxmlformats.org/officeDocument/2006/relationships/slide" Target="slides/slide257.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slide" Target="slides/slide268.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71" Type="http://schemas.openxmlformats.org/officeDocument/2006/relationships/notesMaster" Target="notesMasters/notesMaster1.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261" Type="http://schemas.openxmlformats.org/officeDocument/2006/relationships/slide" Target="slides/slide260.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1" Type="http://schemas.openxmlformats.org/officeDocument/2006/relationships/slide" Target="slides/slide250.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72" Type="http://schemas.openxmlformats.org/officeDocument/2006/relationships/handoutMaster" Target="handoutMasters/handoutMaster1.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95" Type="http://schemas.openxmlformats.org/officeDocument/2006/relationships/slide" Target="slides/slide194.xml"/><Relationship Id="rId209" Type="http://schemas.openxmlformats.org/officeDocument/2006/relationships/slide" Target="slides/slide208.xml"/><Relationship Id="rId220" Type="http://schemas.openxmlformats.org/officeDocument/2006/relationships/slide" Target="slides/slide219.xml"/><Relationship Id="rId241" Type="http://schemas.openxmlformats.org/officeDocument/2006/relationships/slide" Target="slides/slide24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262" Type="http://schemas.openxmlformats.org/officeDocument/2006/relationships/slide" Target="slides/slide261.xml"/><Relationship Id="rId78" Type="http://schemas.openxmlformats.org/officeDocument/2006/relationships/slide" Target="slides/slide77.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64" Type="http://schemas.openxmlformats.org/officeDocument/2006/relationships/slide" Target="slides/slide163.xml"/><Relationship Id="rId185" Type="http://schemas.openxmlformats.org/officeDocument/2006/relationships/slide" Target="slides/slide184.xml"/><Relationship Id="rId9" Type="http://schemas.openxmlformats.org/officeDocument/2006/relationships/slide" Target="slides/slide8.xml"/><Relationship Id="rId210" Type="http://schemas.openxmlformats.org/officeDocument/2006/relationships/slide" Target="slides/slide209.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tags" Target="tags/tag1.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presProps" Target="presProps.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viewProps" Target="viewProps.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theme" Target="theme/theme1.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266" Type="http://schemas.openxmlformats.org/officeDocument/2006/relationships/slide" Target="slides/slide265.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256" Type="http://schemas.openxmlformats.org/officeDocument/2006/relationships/slide" Target="slides/slide255.xml"/><Relationship Id="rId277" Type="http://schemas.openxmlformats.org/officeDocument/2006/relationships/tableStyles" Target="tableStyles.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 Id="rId190" Type="http://schemas.openxmlformats.org/officeDocument/2006/relationships/slide" Target="slides/slide189.xml"/><Relationship Id="rId204" Type="http://schemas.openxmlformats.org/officeDocument/2006/relationships/slide" Target="slides/slide203.xml"/><Relationship Id="rId225" Type="http://schemas.openxmlformats.org/officeDocument/2006/relationships/slide" Target="slides/slide224.xml"/><Relationship Id="rId246" Type="http://schemas.openxmlformats.org/officeDocument/2006/relationships/slide" Target="slides/slide245.xml"/><Relationship Id="rId267" Type="http://schemas.openxmlformats.org/officeDocument/2006/relationships/slide" Target="slides/slide26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94" Type="http://schemas.openxmlformats.org/officeDocument/2006/relationships/slide" Target="slides/slide93.xml"/><Relationship Id="rId148" Type="http://schemas.openxmlformats.org/officeDocument/2006/relationships/slide" Target="slides/slide147.xml"/><Relationship Id="rId169" Type="http://schemas.openxmlformats.org/officeDocument/2006/relationships/slide" Target="slides/slide168.xml"/><Relationship Id="rId4" Type="http://schemas.openxmlformats.org/officeDocument/2006/relationships/slide" Target="slides/slide3.xml"/><Relationship Id="rId180" Type="http://schemas.openxmlformats.org/officeDocument/2006/relationships/slide" Target="slides/slide17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42" Type="http://schemas.openxmlformats.org/officeDocument/2006/relationships/slide" Target="slides/slide41.xml"/><Relationship Id="rId84" Type="http://schemas.openxmlformats.org/officeDocument/2006/relationships/slide" Target="slides/slide83.xml"/><Relationship Id="rId138" Type="http://schemas.openxmlformats.org/officeDocument/2006/relationships/slide" Target="slides/slide137.xml"/><Relationship Id="rId191" Type="http://schemas.openxmlformats.org/officeDocument/2006/relationships/slide" Target="slides/slide190.xml"/><Relationship Id="rId205" Type="http://schemas.openxmlformats.org/officeDocument/2006/relationships/slide" Target="slides/slide204.xml"/><Relationship Id="rId247" Type="http://schemas.openxmlformats.org/officeDocument/2006/relationships/slide" Target="slides/slide246.xml"/><Relationship Id="rId107" Type="http://schemas.openxmlformats.org/officeDocument/2006/relationships/slide" Target="slides/slide106.xml"/><Relationship Id="rId11" Type="http://schemas.openxmlformats.org/officeDocument/2006/relationships/slide" Target="slides/slide10.xml"/><Relationship Id="rId53" Type="http://schemas.openxmlformats.org/officeDocument/2006/relationships/slide" Target="slides/slide52.xml"/><Relationship Id="rId149" Type="http://schemas.openxmlformats.org/officeDocument/2006/relationships/slide" Target="slides/slide148.xml"/><Relationship Id="rId95" Type="http://schemas.openxmlformats.org/officeDocument/2006/relationships/slide" Target="slides/slide94.xml"/><Relationship Id="rId160" Type="http://schemas.openxmlformats.org/officeDocument/2006/relationships/slide" Target="slides/slide159.xml"/><Relationship Id="rId216" Type="http://schemas.openxmlformats.org/officeDocument/2006/relationships/slide" Target="slides/slide21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t>2020/10/21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t>2020/10/21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a:t>
            </a:fld>
            <a:endParaRPr lang="zh-CN" altLang="en-US"/>
          </a:p>
        </p:txBody>
      </p:sp>
    </p:spTree>
    <p:extLst>
      <p:ext uri="{BB962C8B-B14F-4D97-AF65-F5344CB8AC3E}">
        <p14:creationId xmlns:p14="http://schemas.microsoft.com/office/powerpoint/2010/main" val="246553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269</a:t>
            </a:fld>
            <a:endParaRPr lang="zh-CN" altLang="en-US"/>
          </a:p>
        </p:txBody>
      </p:sp>
    </p:spTree>
    <p:extLst>
      <p:ext uri="{BB962C8B-B14F-4D97-AF65-F5344CB8AC3E}">
        <p14:creationId xmlns:p14="http://schemas.microsoft.com/office/powerpoint/2010/main" val="36938935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2020/10/21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2020/10/21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2020/10/21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2020/10/21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2020/10/21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8" name="任意多边形 7"/>
          <p:cNvSpPr/>
          <p:nvPr userDrawn="1">
            <p:custDataLst>
              <p:tags r:id="rId1"/>
            </p:custDataLst>
          </p:nvPr>
        </p:nvSpPr>
        <p:spPr>
          <a:xfrm>
            <a:off x="521636" y="555120"/>
            <a:ext cx="8623953" cy="22253"/>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032" tIns="33516" rIns="67032" bIns="33516" numCol="1" spcCol="0" rtlCol="0" fromWordArt="0" anchor="ctr" anchorCtr="0" forceAA="0" compatLnSpc="1">
            <a:prstTxWarp prst="textNoShape">
              <a:avLst/>
            </a:prstTxWarp>
            <a:noAutofit/>
          </a:bodyPr>
          <a:lstStyle/>
          <a:p>
            <a:pPr algn="ct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4" name="sketched-down-arrow_36677"/>
          <p:cNvSpPr>
            <a:spLocks noChangeAspect="1"/>
          </p:cNvSpPr>
          <p:nvPr userDrawn="1"/>
        </p:nvSpPr>
        <p:spPr bwMode="auto">
          <a:xfrm rot="16200000">
            <a:off x="211867" y="202017"/>
            <a:ext cx="350438" cy="355767"/>
          </a:xfrm>
          <a:custGeom>
            <a:avLst/>
            <a:gdLst>
              <a:gd name="connsiteX0" fmla="*/ 182296 w 323300"/>
              <a:gd name="connsiteY0" fmla="*/ 253418 h 328216"/>
              <a:gd name="connsiteX1" fmla="*/ 152850 w 323300"/>
              <a:gd name="connsiteY1" fmla="*/ 290770 h 328216"/>
              <a:gd name="connsiteX2" fmla="*/ 146449 w 323300"/>
              <a:gd name="connsiteY2" fmla="*/ 299786 h 328216"/>
              <a:gd name="connsiteX3" fmla="*/ 145168 w 323300"/>
              <a:gd name="connsiteY3" fmla="*/ 301074 h 328216"/>
              <a:gd name="connsiteX4" fmla="*/ 147729 w 323300"/>
              <a:gd name="connsiteY4" fmla="*/ 304937 h 328216"/>
              <a:gd name="connsiteX5" fmla="*/ 160531 w 323300"/>
              <a:gd name="connsiteY5" fmla="*/ 319105 h 328216"/>
              <a:gd name="connsiteX6" fmla="*/ 161812 w 323300"/>
              <a:gd name="connsiteY6" fmla="*/ 316529 h 328216"/>
              <a:gd name="connsiteX7" fmla="*/ 183576 w 323300"/>
              <a:gd name="connsiteY7" fmla="*/ 254706 h 328216"/>
              <a:gd name="connsiteX8" fmla="*/ 182296 w 323300"/>
              <a:gd name="connsiteY8" fmla="*/ 253418 h 328216"/>
              <a:gd name="connsiteX9" fmla="*/ 210521 w 323300"/>
              <a:gd name="connsiteY9" fmla="*/ 180415 h 328216"/>
              <a:gd name="connsiteX10" fmla="*/ 201261 w 323300"/>
              <a:gd name="connsiteY10" fmla="*/ 196001 h 328216"/>
              <a:gd name="connsiteX11" fmla="*/ 173479 w 323300"/>
              <a:gd name="connsiteY11" fmla="*/ 246658 h 328216"/>
              <a:gd name="connsiteX12" fmla="*/ 174802 w 323300"/>
              <a:gd name="connsiteY12" fmla="*/ 246658 h 328216"/>
              <a:gd name="connsiteX13" fmla="*/ 198615 w 323300"/>
              <a:gd name="connsiteY13" fmla="*/ 212887 h 328216"/>
              <a:gd name="connsiteX14" fmla="*/ 203907 w 323300"/>
              <a:gd name="connsiteY14" fmla="*/ 201197 h 328216"/>
              <a:gd name="connsiteX15" fmla="*/ 210521 w 323300"/>
              <a:gd name="connsiteY15" fmla="*/ 181714 h 328216"/>
              <a:gd name="connsiteX16" fmla="*/ 210521 w 323300"/>
              <a:gd name="connsiteY16" fmla="*/ 180415 h 328216"/>
              <a:gd name="connsiteX17" fmla="*/ 307728 w 323300"/>
              <a:gd name="connsiteY17" fmla="*/ 155592 h 328216"/>
              <a:gd name="connsiteX18" fmla="*/ 297568 w 323300"/>
              <a:gd name="connsiteY18" fmla="*/ 174642 h 328216"/>
              <a:gd name="connsiteX19" fmla="*/ 307728 w 323300"/>
              <a:gd name="connsiteY19" fmla="*/ 155592 h 328216"/>
              <a:gd name="connsiteX20" fmla="*/ 265967 w 323300"/>
              <a:gd name="connsiteY20" fmla="*/ 150829 h 328216"/>
              <a:gd name="connsiteX21" fmla="*/ 265967 w 323300"/>
              <a:gd name="connsiteY21" fmla="*/ 153415 h 328216"/>
              <a:gd name="connsiteX22" fmla="*/ 205493 w 323300"/>
              <a:gd name="connsiteY22" fmla="*/ 276242 h 328216"/>
              <a:gd name="connsiteX23" fmla="*/ 258079 w 323300"/>
              <a:gd name="connsiteY23" fmla="*/ 219354 h 328216"/>
              <a:gd name="connsiteX24" fmla="*/ 287002 w 323300"/>
              <a:gd name="connsiteY24" fmla="*/ 153415 h 328216"/>
              <a:gd name="connsiteX25" fmla="*/ 289631 w 323300"/>
              <a:gd name="connsiteY25" fmla="*/ 150829 h 328216"/>
              <a:gd name="connsiteX26" fmla="*/ 265967 w 323300"/>
              <a:gd name="connsiteY26" fmla="*/ 150829 h 328216"/>
              <a:gd name="connsiteX27" fmla="*/ 249532 w 323300"/>
              <a:gd name="connsiteY27" fmla="*/ 150829 h 328216"/>
              <a:gd name="connsiteX28" fmla="*/ 248239 w 323300"/>
              <a:gd name="connsiteY28" fmla="*/ 153404 h 328216"/>
              <a:gd name="connsiteX29" fmla="*/ 219781 w 323300"/>
              <a:gd name="connsiteY29" fmla="*/ 198454 h 328216"/>
              <a:gd name="connsiteX30" fmla="*/ 214607 w 323300"/>
              <a:gd name="connsiteY30" fmla="*/ 210039 h 328216"/>
              <a:gd name="connsiteX31" fmla="*/ 186150 w 323300"/>
              <a:gd name="connsiteY31" fmla="*/ 289843 h 328216"/>
              <a:gd name="connsiteX32" fmla="*/ 252119 w 323300"/>
              <a:gd name="connsiteY32" fmla="*/ 153404 h 328216"/>
              <a:gd name="connsiteX33" fmla="*/ 254706 w 323300"/>
              <a:gd name="connsiteY33" fmla="*/ 150829 h 328216"/>
              <a:gd name="connsiteX34" fmla="*/ 249532 w 323300"/>
              <a:gd name="connsiteY34" fmla="*/ 150829 h 328216"/>
              <a:gd name="connsiteX35" fmla="*/ 49248 w 323300"/>
              <a:gd name="connsiteY35" fmla="*/ 150049 h 328216"/>
              <a:gd name="connsiteX36" fmla="*/ 33016 w 323300"/>
              <a:gd name="connsiteY36" fmla="*/ 150532 h 328216"/>
              <a:gd name="connsiteX37" fmla="*/ 31755 w 323300"/>
              <a:gd name="connsiteY37" fmla="*/ 153112 h 328216"/>
              <a:gd name="connsiteX38" fmla="*/ 25452 w 323300"/>
              <a:gd name="connsiteY38" fmla="*/ 164720 h 328216"/>
              <a:gd name="connsiteX39" fmla="*/ 22931 w 323300"/>
              <a:gd name="connsiteY39" fmla="*/ 167300 h 328216"/>
              <a:gd name="connsiteX40" fmla="*/ 44362 w 323300"/>
              <a:gd name="connsiteY40" fmla="*/ 190517 h 328216"/>
              <a:gd name="connsiteX41" fmla="*/ 45623 w 323300"/>
              <a:gd name="connsiteY41" fmla="*/ 186648 h 328216"/>
              <a:gd name="connsiteX42" fmla="*/ 65794 w 323300"/>
              <a:gd name="connsiteY42" fmla="*/ 150532 h 328216"/>
              <a:gd name="connsiteX43" fmla="*/ 60752 w 323300"/>
              <a:gd name="connsiteY43" fmla="*/ 150532 h 328216"/>
              <a:gd name="connsiteX44" fmla="*/ 49248 w 323300"/>
              <a:gd name="connsiteY44" fmla="*/ 150049 h 328216"/>
              <a:gd name="connsiteX45" fmla="*/ 189131 w 323300"/>
              <a:gd name="connsiteY45" fmla="*/ 107833 h 328216"/>
              <a:gd name="connsiteX46" fmla="*/ 187017 w 323300"/>
              <a:gd name="connsiteY46" fmla="*/ 110257 h 328216"/>
              <a:gd name="connsiteX47" fmla="*/ 107664 w 323300"/>
              <a:gd name="connsiteY47" fmla="*/ 229165 h 328216"/>
              <a:gd name="connsiteX48" fmla="*/ 98558 w 323300"/>
              <a:gd name="connsiteY48" fmla="*/ 245967 h 328216"/>
              <a:gd name="connsiteX49" fmla="*/ 95956 w 323300"/>
              <a:gd name="connsiteY49" fmla="*/ 247259 h 328216"/>
              <a:gd name="connsiteX50" fmla="*/ 99859 w 323300"/>
              <a:gd name="connsiteY50" fmla="*/ 252429 h 328216"/>
              <a:gd name="connsiteX51" fmla="*/ 101160 w 323300"/>
              <a:gd name="connsiteY51" fmla="*/ 249844 h 328216"/>
              <a:gd name="connsiteX52" fmla="*/ 103761 w 323300"/>
              <a:gd name="connsiteY52" fmla="*/ 247259 h 328216"/>
              <a:gd name="connsiteX53" fmla="*/ 177911 w 323300"/>
              <a:gd name="connsiteY53" fmla="*/ 130936 h 328216"/>
              <a:gd name="connsiteX54" fmla="*/ 188318 w 323300"/>
              <a:gd name="connsiteY54" fmla="*/ 110257 h 328216"/>
              <a:gd name="connsiteX55" fmla="*/ 189131 w 323300"/>
              <a:gd name="connsiteY55" fmla="*/ 107833 h 328216"/>
              <a:gd name="connsiteX56" fmla="*/ 171134 w 323300"/>
              <a:gd name="connsiteY56" fmla="*/ 53400 h 328216"/>
              <a:gd name="connsiteX57" fmla="*/ 121551 w 323300"/>
              <a:gd name="connsiteY57" fmla="*/ 130892 h 328216"/>
              <a:gd name="connsiteX58" fmla="*/ 79798 w 323300"/>
              <a:gd name="connsiteY58" fmla="*/ 200634 h 328216"/>
              <a:gd name="connsiteX59" fmla="*/ 171134 w 323300"/>
              <a:gd name="connsiteY59" fmla="*/ 53400 h 328216"/>
              <a:gd name="connsiteX60" fmla="*/ 256293 w 323300"/>
              <a:gd name="connsiteY60" fmla="*/ 19067 h 328216"/>
              <a:gd name="connsiteX61" fmla="*/ 193259 w 323300"/>
              <a:gd name="connsiteY61" fmla="*/ 128055 h 328216"/>
              <a:gd name="connsiteX62" fmla="*/ 117360 w 323300"/>
              <a:gd name="connsiteY62" fmla="*/ 247423 h 328216"/>
              <a:gd name="connsiteX63" fmla="*/ 110928 w 323300"/>
              <a:gd name="connsiteY63" fmla="*/ 257803 h 328216"/>
              <a:gd name="connsiteX64" fmla="*/ 107068 w 323300"/>
              <a:gd name="connsiteY64" fmla="*/ 259100 h 328216"/>
              <a:gd name="connsiteX65" fmla="*/ 134083 w 323300"/>
              <a:gd name="connsiteY65" fmla="*/ 288942 h 328216"/>
              <a:gd name="connsiteX66" fmla="*/ 135370 w 323300"/>
              <a:gd name="connsiteY66" fmla="*/ 285050 h 328216"/>
              <a:gd name="connsiteX67" fmla="*/ 233138 w 323300"/>
              <a:gd name="connsiteY67" fmla="*/ 112486 h 328216"/>
              <a:gd name="connsiteX68" fmla="*/ 249861 w 323300"/>
              <a:gd name="connsiteY68" fmla="*/ 54099 h 328216"/>
              <a:gd name="connsiteX69" fmla="*/ 256293 w 323300"/>
              <a:gd name="connsiteY69" fmla="*/ 19067 h 328216"/>
              <a:gd name="connsiteX70" fmla="*/ 226484 w 323300"/>
              <a:gd name="connsiteY70" fmla="*/ 7954 h 328216"/>
              <a:gd name="connsiteX71" fmla="*/ 225191 w 323300"/>
              <a:gd name="connsiteY71" fmla="*/ 10534 h 328216"/>
              <a:gd name="connsiteX72" fmla="*/ 208375 w 323300"/>
              <a:gd name="connsiteY72" fmla="*/ 44070 h 328216"/>
              <a:gd name="connsiteX73" fmla="*/ 208375 w 323300"/>
              <a:gd name="connsiteY73" fmla="*/ 46650 h 328216"/>
              <a:gd name="connsiteX74" fmla="*/ 210962 w 323300"/>
              <a:gd name="connsiteY74" fmla="*/ 44070 h 328216"/>
              <a:gd name="connsiteX75" fmla="*/ 214842 w 323300"/>
              <a:gd name="connsiteY75" fmla="*/ 41490 h 328216"/>
              <a:gd name="connsiteX76" fmla="*/ 222603 w 323300"/>
              <a:gd name="connsiteY76" fmla="*/ 35041 h 328216"/>
              <a:gd name="connsiteX77" fmla="*/ 240713 w 323300"/>
              <a:gd name="connsiteY77" fmla="*/ 10534 h 328216"/>
              <a:gd name="connsiteX78" fmla="*/ 242006 w 323300"/>
              <a:gd name="connsiteY78" fmla="*/ 7954 h 328216"/>
              <a:gd name="connsiteX79" fmla="*/ 226484 w 323300"/>
              <a:gd name="connsiteY79" fmla="*/ 7954 h 328216"/>
              <a:gd name="connsiteX80" fmla="*/ 212143 w 323300"/>
              <a:gd name="connsiteY80" fmla="*/ 7954 h 328216"/>
              <a:gd name="connsiteX81" fmla="*/ 210855 w 323300"/>
              <a:gd name="connsiteY81" fmla="*/ 10541 h 328216"/>
              <a:gd name="connsiteX82" fmla="*/ 80770 w 323300"/>
              <a:gd name="connsiteY82" fmla="*/ 223917 h 328216"/>
              <a:gd name="connsiteX83" fmla="*/ 76906 w 323300"/>
              <a:gd name="connsiteY83" fmla="*/ 226504 h 328216"/>
              <a:gd name="connsiteX84" fmla="*/ 88498 w 323300"/>
              <a:gd name="connsiteY84" fmla="*/ 238142 h 328216"/>
              <a:gd name="connsiteX85" fmla="*/ 89786 w 323300"/>
              <a:gd name="connsiteY85" fmla="*/ 235556 h 328216"/>
              <a:gd name="connsiteX86" fmla="*/ 97514 w 323300"/>
              <a:gd name="connsiteY86" fmla="*/ 222624 h 328216"/>
              <a:gd name="connsiteX87" fmla="*/ 115545 w 323300"/>
              <a:gd name="connsiteY87" fmla="*/ 192881 h 328216"/>
              <a:gd name="connsiteX88" fmla="*/ 134865 w 323300"/>
              <a:gd name="connsiteY88" fmla="*/ 157964 h 328216"/>
              <a:gd name="connsiteX89" fmla="*/ 212143 w 323300"/>
              <a:gd name="connsiteY89" fmla="*/ 10541 h 328216"/>
              <a:gd name="connsiteX90" fmla="*/ 213431 w 323300"/>
              <a:gd name="connsiteY90" fmla="*/ 7954 h 328216"/>
              <a:gd name="connsiteX91" fmla="*/ 212143 w 323300"/>
              <a:gd name="connsiteY91" fmla="*/ 7954 h 328216"/>
              <a:gd name="connsiteX92" fmla="*/ 196650 w 323300"/>
              <a:gd name="connsiteY92" fmla="*/ 7954 h 328216"/>
              <a:gd name="connsiteX93" fmla="*/ 196650 w 323300"/>
              <a:gd name="connsiteY93" fmla="*/ 10552 h 328216"/>
              <a:gd name="connsiteX94" fmla="*/ 184176 w 323300"/>
              <a:gd name="connsiteY94" fmla="*/ 32633 h 328216"/>
              <a:gd name="connsiteX95" fmla="*/ 197897 w 323300"/>
              <a:gd name="connsiteY95" fmla="*/ 10552 h 328216"/>
              <a:gd name="connsiteX96" fmla="*/ 199144 w 323300"/>
              <a:gd name="connsiteY96" fmla="*/ 7954 h 328216"/>
              <a:gd name="connsiteX97" fmla="*/ 196650 w 323300"/>
              <a:gd name="connsiteY97" fmla="*/ 7954 h 328216"/>
              <a:gd name="connsiteX98" fmla="*/ 178383 w 323300"/>
              <a:gd name="connsiteY98" fmla="*/ 7954 h 328216"/>
              <a:gd name="connsiteX99" fmla="*/ 177088 w 323300"/>
              <a:gd name="connsiteY99" fmla="*/ 10543 h 328216"/>
              <a:gd name="connsiteX100" fmla="*/ 95525 w 323300"/>
              <a:gd name="connsiteY100" fmla="*/ 127027 h 328216"/>
              <a:gd name="connsiteX101" fmla="*/ 94230 w 323300"/>
              <a:gd name="connsiteY101" fmla="*/ 128321 h 328216"/>
              <a:gd name="connsiteX102" fmla="*/ 92935 w 323300"/>
              <a:gd name="connsiteY102" fmla="*/ 146441 h 328216"/>
              <a:gd name="connsiteX103" fmla="*/ 79989 w 323300"/>
              <a:gd name="connsiteY103" fmla="*/ 151618 h 328216"/>
              <a:gd name="connsiteX104" fmla="*/ 54096 w 323300"/>
              <a:gd name="connsiteY104" fmla="*/ 196917 h 328216"/>
              <a:gd name="connsiteX105" fmla="*/ 51506 w 323300"/>
              <a:gd name="connsiteY105" fmla="*/ 198212 h 328216"/>
              <a:gd name="connsiteX106" fmla="*/ 61864 w 323300"/>
              <a:gd name="connsiteY106" fmla="*/ 211154 h 328216"/>
              <a:gd name="connsiteX107" fmla="*/ 63158 w 323300"/>
              <a:gd name="connsiteY107" fmla="*/ 207271 h 328216"/>
              <a:gd name="connsiteX108" fmla="*/ 94230 w 323300"/>
              <a:gd name="connsiteY108" fmla="*/ 152912 h 328216"/>
              <a:gd name="connsiteX109" fmla="*/ 182267 w 323300"/>
              <a:gd name="connsiteY109" fmla="*/ 10543 h 328216"/>
              <a:gd name="connsiteX110" fmla="*/ 184856 w 323300"/>
              <a:gd name="connsiteY110" fmla="*/ 7954 h 328216"/>
              <a:gd name="connsiteX111" fmla="*/ 178383 w 323300"/>
              <a:gd name="connsiteY111" fmla="*/ 7954 h 328216"/>
              <a:gd name="connsiteX112" fmla="*/ 156546 w 323300"/>
              <a:gd name="connsiteY112" fmla="*/ 7954 h 328216"/>
              <a:gd name="connsiteX113" fmla="*/ 156546 w 323300"/>
              <a:gd name="connsiteY113" fmla="*/ 10577 h 328216"/>
              <a:gd name="connsiteX114" fmla="*/ 143316 w 323300"/>
              <a:gd name="connsiteY114" fmla="*/ 35494 h 328216"/>
              <a:gd name="connsiteX115" fmla="*/ 144639 w 323300"/>
              <a:gd name="connsiteY115" fmla="*/ 35494 h 328216"/>
              <a:gd name="connsiteX116" fmla="*/ 164483 w 323300"/>
              <a:gd name="connsiteY116" fmla="*/ 10577 h 328216"/>
              <a:gd name="connsiteX117" fmla="*/ 165806 w 323300"/>
              <a:gd name="connsiteY117" fmla="*/ 7954 h 328216"/>
              <a:gd name="connsiteX118" fmla="*/ 156546 w 323300"/>
              <a:gd name="connsiteY118" fmla="*/ 7954 h 328216"/>
              <a:gd name="connsiteX119" fmla="*/ 114943 w 323300"/>
              <a:gd name="connsiteY119" fmla="*/ 7954 h 328216"/>
              <a:gd name="connsiteX120" fmla="*/ 113641 w 323300"/>
              <a:gd name="connsiteY120" fmla="*/ 10534 h 328216"/>
              <a:gd name="connsiteX121" fmla="*/ 81097 w 323300"/>
              <a:gd name="connsiteY121" fmla="*/ 64708 h 328216"/>
              <a:gd name="connsiteX122" fmla="*/ 78493 w 323300"/>
              <a:gd name="connsiteY122" fmla="*/ 65997 h 328216"/>
              <a:gd name="connsiteX123" fmla="*/ 88907 w 323300"/>
              <a:gd name="connsiteY123" fmla="*/ 111142 h 328216"/>
              <a:gd name="connsiteX124" fmla="*/ 90209 w 323300"/>
              <a:gd name="connsiteY124" fmla="*/ 107273 h 328216"/>
              <a:gd name="connsiteX125" fmla="*/ 142279 w 323300"/>
              <a:gd name="connsiteY125" fmla="*/ 10534 h 328216"/>
              <a:gd name="connsiteX126" fmla="*/ 143581 w 323300"/>
              <a:gd name="connsiteY126" fmla="*/ 7954 h 328216"/>
              <a:gd name="connsiteX127" fmla="*/ 114943 w 323300"/>
              <a:gd name="connsiteY127" fmla="*/ 7954 h 328216"/>
              <a:gd name="connsiteX128" fmla="*/ 80577 w 323300"/>
              <a:gd name="connsiteY128" fmla="*/ 7954 h 328216"/>
              <a:gd name="connsiteX129" fmla="*/ 79287 w 323300"/>
              <a:gd name="connsiteY129" fmla="*/ 10577 h 328216"/>
              <a:gd name="connsiteX130" fmla="*/ 71548 w 323300"/>
              <a:gd name="connsiteY130" fmla="*/ 21069 h 328216"/>
              <a:gd name="connsiteX131" fmla="*/ 68968 w 323300"/>
              <a:gd name="connsiteY131" fmla="*/ 23691 h 328216"/>
              <a:gd name="connsiteX132" fmla="*/ 72838 w 323300"/>
              <a:gd name="connsiteY132" fmla="*/ 38117 h 328216"/>
              <a:gd name="connsiteX133" fmla="*/ 74128 w 323300"/>
              <a:gd name="connsiteY133" fmla="*/ 34183 h 328216"/>
              <a:gd name="connsiteX134" fmla="*/ 88316 w 323300"/>
              <a:gd name="connsiteY134" fmla="*/ 10577 h 328216"/>
              <a:gd name="connsiteX135" fmla="*/ 89606 w 323300"/>
              <a:gd name="connsiteY135" fmla="*/ 7954 h 328216"/>
              <a:gd name="connsiteX136" fmla="*/ 80577 w 323300"/>
              <a:gd name="connsiteY136" fmla="*/ 7954 h 328216"/>
              <a:gd name="connsiteX137" fmla="*/ 253004 w 323300"/>
              <a:gd name="connsiteY137" fmla="*/ 684 h 328216"/>
              <a:gd name="connsiteX138" fmla="*/ 267573 w 323300"/>
              <a:gd name="connsiteY138" fmla="*/ 24551 h 328216"/>
              <a:gd name="connsiteX139" fmla="*/ 257213 w 323300"/>
              <a:gd name="connsiteY139" fmla="*/ 62218 h 328216"/>
              <a:gd name="connsiteX140" fmla="*/ 257213 w 323300"/>
              <a:gd name="connsiteY140" fmla="*/ 64816 h 328216"/>
              <a:gd name="connsiteX141" fmla="*/ 244262 w 323300"/>
              <a:gd name="connsiteY141" fmla="*/ 123264 h 328216"/>
              <a:gd name="connsiteX142" fmla="*/ 244262 w 323300"/>
              <a:gd name="connsiteY142" fmla="*/ 144046 h 328216"/>
              <a:gd name="connsiteX143" fmla="*/ 323261 w 323300"/>
              <a:gd name="connsiteY143" fmla="*/ 151839 h 328216"/>
              <a:gd name="connsiteX144" fmla="*/ 281819 w 323300"/>
              <a:gd name="connsiteY144" fmla="*/ 205093 h 328216"/>
              <a:gd name="connsiteX145" fmla="*/ 195049 w 323300"/>
              <a:gd name="connsiteY145" fmla="*/ 301209 h 328216"/>
              <a:gd name="connsiteX146" fmla="*/ 151017 w 323300"/>
              <a:gd name="connsiteY146" fmla="*/ 325887 h 328216"/>
              <a:gd name="connsiteX147" fmla="*/ 129001 w 323300"/>
              <a:gd name="connsiteY147" fmla="*/ 303807 h 328216"/>
              <a:gd name="connsiteX148" fmla="*/ 83674 w 323300"/>
              <a:gd name="connsiteY148" fmla="*/ 253151 h 328216"/>
              <a:gd name="connsiteX149" fmla="*/ 4674 w 323300"/>
              <a:gd name="connsiteY149" fmla="*/ 166127 h 328216"/>
              <a:gd name="connsiteX150" fmla="*/ 65543 w 323300"/>
              <a:gd name="connsiteY150" fmla="*/ 144046 h 328216"/>
              <a:gd name="connsiteX151" fmla="*/ 83674 w 323300"/>
              <a:gd name="connsiteY151" fmla="*/ 144046 h 328216"/>
              <a:gd name="connsiteX152" fmla="*/ 82379 w 323300"/>
              <a:gd name="connsiteY152" fmla="*/ 141449 h 328216"/>
              <a:gd name="connsiteX153" fmla="*/ 77198 w 323300"/>
              <a:gd name="connsiteY153" fmla="*/ 120667 h 328216"/>
              <a:gd name="connsiteX154" fmla="*/ 61658 w 323300"/>
              <a:gd name="connsiteY154" fmla="*/ 50528 h 328216"/>
              <a:gd name="connsiteX155" fmla="*/ 79788 w 323300"/>
              <a:gd name="connsiteY155" fmla="*/ 1171 h 328216"/>
              <a:gd name="connsiteX156" fmla="*/ 217066 w 323300"/>
              <a:gd name="connsiteY156" fmla="*/ 1171 h 328216"/>
              <a:gd name="connsiteX157" fmla="*/ 253004 w 323300"/>
              <a:gd name="connsiteY157" fmla="*/ 684 h 32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323300" h="328216">
                <a:moveTo>
                  <a:pt x="182296" y="253418"/>
                </a:moveTo>
                <a:cubicBezTo>
                  <a:pt x="173334" y="266298"/>
                  <a:pt x="163092" y="277890"/>
                  <a:pt x="152850" y="290770"/>
                </a:cubicBezTo>
                <a:cubicBezTo>
                  <a:pt x="151570" y="293346"/>
                  <a:pt x="147729" y="297210"/>
                  <a:pt x="146449" y="299786"/>
                </a:cubicBezTo>
                <a:cubicBezTo>
                  <a:pt x="146449" y="301074"/>
                  <a:pt x="145168" y="301074"/>
                  <a:pt x="145168" y="301074"/>
                </a:cubicBezTo>
                <a:cubicBezTo>
                  <a:pt x="145168" y="302361"/>
                  <a:pt x="146449" y="303649"/>
                  <a:pt x="147729" y="304937"/>
                </a:cubicBezTo>
                <a:cubicBezTo>
                  <a:pt x="150289" y="307513"/>
                  <a:pt x="155410" y="316529"/>
                  <a:pt x="160531" y="319105"/>
                </a:cubicBezTo>
                <a:cubicBezTo>
                  <a:pt x="160531" y="317817"/>
                  <a:pt x="161812" y="316529"/>
                  <a:pt x="161812" y="316529"/>
                </a:cubicBezTo>
                <a:cubicBezTo>
                  <a:pt x="169493" y="295922"/>
                  <a:pt x="177175" y="275314"/>
                  <a:pt x="183576" y="254706"/>
                </a:cubicBezTo>
                <a:cubicBezTo>
                  <a:pt x="184856" y="250842"/>
                  <a:pt x="184856" y="250842"/>
                  <a:pt x="182296" y="253418"/>
                </a:cubicBezTo>
                <a:close/>
                <a:moveTo>
                  <a:pt x="210521" y="180415"/>
                </a:moveTo>
                <a:cubicBezTo>
                  <a:pt x="206553" y="185610"/>
                  <a:pt x="203907" y="190806"/>
                  <a:pt x="201261" y="196001"/>
                </a:cubicBezTo>
                <a:cubicBezTo>
                  <a:pt x="192000" y="212887"/>
                  <a:pt x="182740" y="229772"/>
                  <a:pt x="173479" y="246658"/>
                </a:cubicBezTo>
                <a:cubicBezTo>
                  <a:pt x="172156" y="249255"/>
                  <a:pt x="172156" y="249255"/>
                  <a:pt x="174802" y="246658"/>
                </a:cubicBezTo>
                <a:cubicBezTo>
                  <a:pt x="182740" y="234968"/>
                  <a:pt x="190677" y="224577"/>
                  <a:pt x="198615" y="212887"/>
                </a:cubicBezTo>
                <a:cubicBezTo>
                  <a:pt x="199938" y="210289"/>
                  <a:pt x="202584" y="205094"/>
                  <a:pt x="203907" y="201197"/>
                </a:cubicBezTo>
                <a:cubicBezTo>
                  <a:pt x="206553" y="194703"/>
                  <a:pt x="209198" y="188208"/>
                  <a:pt x="210521" y="181714"/>
                </a:cubicBezTo>
                <a:cubicBezTo>
                  <a:pt x="211844" y="177817"/>
                  <a:pt x="211844" y="177817"/>
                  <a:pt x="210521" y="180415"/>
                </a:cubicBezTo>
                <a:close/>
                <a:moveTo>
                  <a:pt x="307728" y="155592"/>
                </a:moveTo>
                <a:cubicBezTo>
                  <a:pt x="305188" y="161942"/>
                  <a:pt x="301378" y="168292"/>
                  <a:pt x="297568" y="174642"/>
                </a:cubicBezTo>
                <a:cubicBezTo>
                  <a:pt x="303918" y="168292"/>
                  <a:pt x="310268" y="160672"/>
                  <a:pt x="307728" y="155592"/>
                </a:cubicBezTo>
                <a:close/>
                <a:moveTo>
                  <a:pt x="265967" y="150829"/>
                </a:moveTo>
                <a:cubicBezTo>
                  <a:pt x="265967" y="152122"/>
                  <a:pt x="265967" y="152122"/>
                  <a:pt x="265967" y="153415"/>
                </a:cubicBezTo>
                <a:cubicBezTo>
                  <a:pt x="244933" y="193496"/>
                  <a:pt x="225213" y="234869"/>
                  <a:pt x="205493" y="276242"/>
                </a:cubicBezTo>
                <a:cubicBezTo>
                  <a:pt x="223898" y="256848"/>
                  <a:pt x="240989" y="238748"/>
                  <a:pt x="258079" y="219354"/>
                </a:cubicBezTo>
                <a:cubicBezTo>
                  <a:pt x="267282" y="197374"/>
                  <a:pt x="276485" y="175395"/>
                  <a:pt x="287002" y="153415"/>
                </a:cubicBezTo>
                <a:cubicBezTo>
                  <a:pt x="288317" y="152122"/>
                  <a:pt x="288317" y="152122"/>
                  <a:pt x="289631" y="150829"/>
                </a:cubicBezTo>
                <a:cubicBezTo>
                  <a:pt x="289631" y="150829"/>
                  <a:pt x="289631" y="150829"/>
                  <a:pt x="265967" y="150829"/>
                </a:cubicBezTo>
                <a:close/>
                <a:moveTo>
                  <a:pt x="249532" y="150829"/>
                </a:moveTo>
                <a:cubicBezTo>
                  <a:pt x="248239" y="152116"/>
                  <a:pt x="248239" y="152116"/>
                  <a:pt x="248239" y="153404"/>
                </a:cubicBezTo>
                <a:cubicBezTo>
                  <a:pt x="239184" y="168850"/>
                  <a:pt x="230129" y="184295"/>
                  <a:pt x="219781" y="198454"/>
                </a:cubicBezTo>
                <a:cubicBezTo>
                  <a:pt x="218488" y="202316"/>
                  <a:pt x="215901" y="207464"/>
                  <a:pt x="214607" y="210039"/>
                </a:cubicBezTo>
                <a:cubicBezTo>
                  <a:pt x="205553" y="237069"/>
                  <a:pt x="195204" y="262812"/>
                  <a:pt x="186150" y="289843"/>
                </a:cubicBezTo>
                <a:cubicBezTo>
                  <a:pt x="208140" y="244792"/>
                  <a:pt x="230129" y="198454"/>
                  <a:pt x="252119" y="153404"/>
                </a:cubicBezTo>
                <a:cubicBezTo>
                  <a:pt x="253413" y="152116"/>
                  <a:pt x="253413" y="152116"/>
                  <a:pt x="254706" y="150829"/>
                </a:cubicBezTo>
                <a:cubicBezTo>
                  <a:pt x="254706" y="150829"/>
                  <a:pt x="254706" y="150829"/>
                  <a:pt x="249532" y="150829"/>
                </a:cubicBezTo>
                <a:close/>
                <a:moveTo>
                  <a:pt x="49248" y="150049"/>
                </a:moveTo>
                <a:cubicBezTo>
                  <a:pt x="44047" y="149887"/>
                  <a:pt x="38059" y="149887"/>
                  <a:pt x="33016" y="150532"/>
                </a:cubicBezTo>
                <a:cubicBezTo>
                  <a:pt x="33016" y="150532"/>
                  <a:pt x="33016" y="151822"/>
                  <a:pt x="31755" y="153112"/>
                </a:cubicBezTo>
                <a:cubicBezTo>
                  <a:pt x="29234" y="156981"/>
                  <a:pt x="27973" y="160851"/>
                  <a:pt x="25452" y="164720"/>
                </a:cubicBezTo>
                <a:cubicBezTo>
                  <a:pt x="25452" y="166010"/>
                  <a:pt x="24191" y="166010"/>
                  <a:pt x="22931" y="167300"/>
                </a:cubicBezTo>
                <a:cubicBezTo>
                  <a:pt x="30495" y="175039"/>
                  <a:pt x="36798" y="182778"/>
                  <a:pt x="44362" y="190517"/>
                </a:cubicBezTo>
                <a:cubicBezTo>
                  <a:pt x="44362" y="189227"/>
                  <a:pt x="44362" y="187938"/>
                  <a:pt x="45623" y="186648"/>
                </a:cubicBezTo>
                <a:cubicBezTo>
                  <a:pt x="51927" y="175039"/>
                  <a:pt x="59491" y="163431"/>
                  <a:pt x="65794" y="150532"/>
                </a:cubicBezTo>
                <a:cubicBezTo>
                  <a:pt x="64534" y="150532"/>
                  <a:pt x="62012" y="150532"/>
                  <a:pt x="60752" y="150532"/>
                </a:cubicBezTo>
                <a:cubicBezTo>
                  <a:pt x="58861" y="150532"/>
                  <a:pt x="54448" y="150210"/>
                  <a:pt x="49248" y="150049"/>
                </a:cubicBezTo>
                <a:close/>
                <a:moveTo>
                  <a:pt x="189131" y="107833"/>
                </a:moveTo>
                <a:cubicBezTo>
                  <a:pt x="188969" y="107672"/>
                  <a:pt x="188318" y="108318"/>
                  <a:pt x="187017" y="110257"/>
                </a:cubicBezTo>
                <a:cubicBezTo>
                  <a:pt x="161000" y="149031"/>
                  <a:pt x="133682" y="189098"/>
                  <a:pt x="107664" y="229165"/>
                </a:cubicBezTo>
                <a:cubicBezTo>
                  <a:pt x="105062" y="234335"/>
                  <a:pt x="101160" y="239504"/>
                  <a:pt x="98558" y="245967"/>
                </a:cubicBezTo>
                <a:cubicBezTo>
                  <a:pt x="98558" y="247259"/>
                  <a:pt x="97257" y="247259"/>
                  <a:pt x="95956" y="247259"/>
                </a:cubicBezTo>
                <a:cubicBezTo>
                  <a:pt x="97257" y="249844"/>
                  <a:pt x="98558" y="251137"/>
                  <a:pt x="99859" y="252429"/>
                </a:cubicBezTo>
                <a:cubicBezTo>
                  <a:pt x="101160" y="251137"/>
                  <a:pt x="101160" y="251137"/>
                  <a:pt x="101160" y="249844"/>
                </a:cubicBezTo>
                <a:cubicBezTo>
                  <a:pt x="102461" y="249844"/>
                  <a:pt x="102461" y="248552"/>
                  <a:pt x="103761" y="247259"/>
                </a:cubicBezTo>
                <a:cubicBezTo>
                  <a:pt x="131080" y="209777"/>
                  <a:pt x="154496" y="169711"/>
                  <a:pt x="177911" y="130936"/>
                </a:cubicBezTo>
                <a:cubicBezTo>
                  <a:pt x="181814" y="124474"/>
                  <a:pt x="184416" y="116719"/>
                  <a:pt x="188318" y="110257"/>
                </a:cubicBezTo>
                <a:cubicBezTo>
                  <a:pt x="188969" y="108964"/>
                  <a:pt x="189294" y="107995"/>
                  <a:pt x="189131" y="107833"/>
                </a:cubicBezTo>
                <a:close/>
                <a:moveTo>
                  <a:pt x="171134" y="53400"/>
                </a:moveTo>
                <a:cubicBezTo>
                  <a:pt x="155476" y="79231"/>
                  <a:pt x="138514" y="105061"/>
                  <a:pt x="121551" y="130892"/>
                </a:cubicBezTo>
                <a:cubicBezTo>
                  <a:pt x="107199" y="154139"/>
                  <a:pt x="94151" y="177387"/>
                  <a:pt x="79798" y="200634"/>
                </a:cubicBezTo>
                <a:cubicBezTo>
                  <a:pt x="111113" y="151556"/>
                  <a:pt x="141123" y="102478"/>
                  <a:pt x="171134" y="53400"/>
                </a:cubicBezTo>
                <a:close/>
                <a:moveTo>
                  <a:pt x="256293" y="19067"/>
                </a:moveTo>
                <a:cubicBezTo>
                  <a:pt x="235710" y="54099"/>
                  <a:pt x="215128" y="91726"/>
                  <a:pt x="193259" y="128055"/>
                </a:cubicBezTo>
                <a:cubicBezTo>
                  <a:pt x="172676" y="169574"/>
                  <a:pt x="145661" y="208499"/>
                  <a:pt x="117360" y="247423"/>
                </a:cubicBezTo>
                <a:cubicBezTo>
                  <a:pt x="116073" y="250018"/>
                  <a:pt x="113500" y="253910"/>
                  <a:pt x="110928" y="257803"/>
                </a:cubicBezTo>
                <a:cubicBezTo>
                  <a:pt x="109641" y="259100"/>
                  <a:pt x="108355" y="259100"/>
                  <a:pt x="107068" y="259100"/>
                </a:cubicBezTo>
                <a:cubicBezTo>
                  <a:pt x="116073" y="269480"/>
                  <a:pt x="125078" y="278562"/>
                  <a:pt x="134083" y="288942"/>
                </a:cubicBezTo>
                <a:cubicBezTo>
                  <a:pt x="134083" y="287645"/>
                  <a:pt x="134083" y="286347"/>
                  <a:pt x="135370" y="285050"/>
                </a:cubicBezTo>
                <a:cubicBezTo>
                  <a:pt x="167530" y="226663"/>
                  <a:pt x="199691" y="169574"/>
                  <a:pt x="233138" y="112486"/>
                </a:cubicBezTo>
                <a:cubicBezTo>
                  <a:pt x="238283" y="89131"/>
                  <a:pt x="247288" y="63181"/>
                  <a:pt x="249861" y="54099"/>
                </a:cubicBezTo>
                <a:cubicBezTo>
                  <a:pt x="249861" y="51504"/>
                  <a:pt x="256293" y="30745"/>
                  <a:pt x="256293" y="19067"/>
                </a:cubicBezTo>
                <a:close/>
                <a:moveTo>
                  <a:pt x="226484" y="7954"/>
                </a:moveTo>
                <a:cubicBezTo>
                  <a:pt x="226484" y="9244"/>
                  <a:pt x="226484" y="9244"/>
                  <a:pt x="225191" y="10534"/>
                </a:cubicBezTo>
                <a:cubicBezTo>
                  <a:pt x="220016" y="22143"/>
                  <a:pt x="214842" y="32461"/>
                  <a:pt x="208375" y="44070"/>
                </a:cubicBezTo>
                <a:cubicBezTo>
                  <a:pt x="207081" y="47939"/>
                  <a:pt x="207081" y="49229"/>
                  <a:pt x="208375" y="46650"/>
                </a:cubicBezTo>
                <a:cubicBezTo>
                  <a:pt x="209668" y="45360"/>
                  <a:pt x="209668" y="45360"/>
                  <a:pt x="210962" y="44070"/>
                </a:cubicBezTo>
                <a:cubicBezTo>
                  <a:pt x="210962" y="42780"/>
                  <a:pt x="213549" y="42780"/>
                  <a:pt x="214842" y="41490"/>
                </a:cubicBezTo>
                <a:cubicBezTo>
                  <a:pt x="217429" y="41490"/>
                  <a:pt x="221310" y="37621"/>
                  <a:pt x="222603" y="35041"/>
                </a:cubicBezTo>
                <a:cubicBezTo>
                  <a:pt x="229071" y="27302"/>
                  <a:pt x="234245" y="18273"/>
                  <a:pt x="240713" y="10534"/>
                </a:cubicBezTo>
                <a:cubicBezTo>
                  <a:pt x="240713" y="9244"/>
                  <a:pt x="240713" y="9244"/>
                  <a:pt x="242006" y="7954"/>
                </a:cubicBezTo>
                <a:cubicBezTo>
                  <a:pt x="242006" y="7954"/>
                  <a:pt x="242006" y="7954"/>
                  <a:pt x="226484" y="7954"/>
                </a:cubicBezTo>
                <a:close/>
                <a:moveTo>
                  <a:pt x="212143" y="7954"/>
                </a:moveTo>
                <a:cubicBezTo>
                  <a:pt x="212143" y="9247"/>
                  <a:pt x="210855" y="9247"/>
                  <a:pt x="210855" y="10541"/>
                </a:cubicBezTo>
                <a:cubicBezTo>
                  <a:pt x="167064" y="81666"/>
                  <a:pt x="124561" y="152792"/>
                  <a:pt x="80770" y="223917"/>
                </a:cubicBezTo>
                <a:cubicBezTo>
                  <a:pt x="79482" y="225210"/>
                  <a:pt x="78194" y="226504"/>
                  <a:pt x="76906" y="226504"/>
                </a:cubicBezTo>
                <a:cubicBezTo>
                  <a:pt x="80770" y="230383"/>
                  <a:pt x="84634" y="234263"/>
                  <a:pt x="88498" y="238142"/>
                </a:cubicBezTo>
                <a:cubicBezTo>
                  <a:pt x="88498" y="238142"/>
                  <a:pt x="89786" y="236849"/>
                  <a:pt x="89786" y="235556"/>
                </a:cubicBezTo>
                <a:cubicBezTo>
                  <a:pt x="92362" y="231676"/>
                  <a:pt x="94938" y="227797"/>
                  <a:pt x="97514" y="222624"/>
                </a:cubicBezTo>
                <a:cubicBezTo>
                  <a:pt x="103954" y="212278"/>
                  <a:pt x="109106" y="203226"/>
                  <a:pt x="115545" y="192881"/>
                </a:cubicBezTo>
                <a:cubicBezTo>
                  <a:pt x="121985" y="181242"/>
                  <a:pt x="128425" y="169603"/>
                  <a:pt x="134865" y="157964"/>
                </a:cubicBezTo>
                <a:cubicBezTo>
                  <a:pt x="161912" y="108823"/>
                  <a:pt x="187672" y="59682"/>
                  <a:pt x="212143" y="10541"/>
                </a:cubicBezTo>
                <a:cubicBezTo>
                  <a:pt x="212143" y="9247"/>
                  <a:pt x="213431" y="9247"/>
                  <a:pt x="213431" y="7954"/>
                </a:cubicBezTo>
                <a:cubicBezTo>
                  <a:pt x="213431" y="7954"/>
                  <a:pt x="213431" y="7954"/>
                  <a:pt x="212143" y="7954"/>
                </a:cubicBezTo>
                <a:close/>
                <a:moveTo>
                  <a:pt x="196650" y="7954"/>
                </a:moveTo>
                <a:cubicBezTo>
                  <a:pt x="196650" y="9253"/>
                  <a:pt x="196650" y="9253"/>
                  <a:pt x="196650" y="10552"/>
                </a:cubicBezTo>
                <a:cubicBezTo>
                  <a:pt x="192907" y="18345"/>
                  <a:pt x="187918" y="26138"/>
                  <a:pt x="184176" y="32633"/>
                </a:cubicBezTo>
                <a:cubicBezTo>
                  <a:pt x="187918" y="24839"/>
                  <a:pt x="192907" y="18345"/>
                  <a:pt x="197897" y="10552"/>
                </a:cubicBezTo>
                <a:cubicBezTo>
                  <a:pt x="197897" y="9253"/>
                  <a:pt x="199144" y="9253"/>
                  <a:pt x="199144" y="7954"/>
                </a:cubicBezTo>
                <a:cubicBezTo>
                  <a:pt x="199144" y="7954"/>
                  <a:pt x="199144" y="7954"/>
                  <a:pt x="196650" y="7954"/>
                </a:cubicBezTo>
                <a:close/>
                <a:moveTo>
                  <a:pt x="178383" y="7954"/>
                </a:moveTo>
                <a:cubicBezTo>
                  <a:pt x="177088" y="9249"/>
                  <a:pt x="177088" y="9249"/>
                  <a:pt x="177088" y="10543"/>
                </a:cubicBezTo>
                <a:cubicBezTo>
                  <a:pt x="148606" y="48077"/>
                  <a:pt x="121418" y="86905"/>
                  <a:pt x="95525" y="127027"/>
                </a:cubicBezTo>
                <a:cubicBezTo>
                  <a:pt x="94230" y="127027"/>
                  <a:pt x="94230" y="128321"/>
                  <a:pt x="94230" y="128321"/>
                </a:cubicBezTo>
                <a:cubicBezTo>
                  <a:pt x="95525" y="136087"/>
                  <a:pt x="96819" y="143852"/>
                  <a:pt x="92935" y="146441"/>
                </a:cubicBezTo>
                <a:cubicBezTo>
                  <a:pt x="90346" y="149029"/>
                  <a:pt x="85167" y="150324"/>
                  <a:pt x="79989" y="151618"/>
                </a:cubicBezTo>
                <a:cubicBezTo>
                  <a:pt x="70926" y="165855"/>
                  <a:pt x="61864" y="181386"/>
                  <a:pt x="54096" y="196917"/>
                </a:cubicBezTo>
                <a:cubicBezTo>
                  <a:pt x="52801" y="198212"/>
                  <a:pt x="51506" y="198212"/>
                  <a:pt x="51506" y="198212"/>
                </a:cubicBezTo>
                <a:cubicBezTo>
                  <a:pt x="55390" y="203389"/>
                  <a:pt x="57980" y="207271"/>
                  <a:pt x="61864" y="211154"/>
                </a:cubicBezTo>
                <a:cubicBezTo>
                  <a:pt x="61864" y="209860"/>
                  <a:pt x="63158" y="208566"/>
                  <a:pt x="63158" y="207271"/>
                </a:cubicBezTo>
                <a:cubicBezTo>
                  <a:pt x="73515" y="189152"/>
                  <a:pt x="83873" y="171032"/>
                  <a:pt x="94230" y="152912"/>
                </a:cubicBezTo>
                <a:cubicBezTo>
                  <a:pt x="122713" y="105024"/>
                  <a:pt x="156374" y="59725"/>
                  <a:pt x="182267" y="10543"/>
                </a:cubicBezTo>
                <a:cubicBezTo>
                  <a:pt x="183562" y="9249"/>
                  <a:pt x="183562" y="9249"/>
                  <a:pt x="184856" y="7954"/>
                </a:cubicBezTo>
                <a:cubicBezTo>
                  <a:pt x="184856" y="7954"/>
                  <a:pt x="184856" y="7954"/>
                  <a:pt x="178383" y="7954"/>
                </a:cubicBezTo>
                <a:close/>
                <a:moveTo>
                  <a:pt x="156546" y="7954"/>
                </a:moveTo>
                <a:cubicBezTo>
                  <a:pt x="156546" y="9266"/>
                  <a:pt x="156546" y="9266"/>
                  <a:pt x="156546" y="10577"/>
                </a:cubicBezTo>
                <a:cubicBezTo>
                  <a:pt x="151254" y="18446"/>
                  <a:pt x="147285" y="27626"/>
                  <a:pt x="143316" y="35494"/>
                </a:cubicBezTo>
                <a:cubicBezTo>
                  <a:pt x="141993" y="38117"/>
                  <a:pt x="141993" y="38117"/>
                  <a:pt x="144639" y="35494"/>
                </a:cubicBezTo>
                <a:cubicBezTo>
                  <a:pt x="151254" y="27626"/>
                  <a:pt x="157869" y="18446"/>
                  <a:pt x="164483" y="10577"/>
                </a:cubicBezTo>
                <a:cubicBezTo>
                  <a:pt x="164483" y="9266"/>
                  <a:pt x="164483" y="9266"/>
                  <a:pt x="165806" y="7954"/>
                </a:cubicBezTo>
                <a:cubicBezTo>
                  <a:pt x="165806" y="7954"/>
                  <a:pt x="165806" y="7954"/>
                  <a:pt x="156546" y="7954"/>
                </a:cubicBezTo>
                <a:close/>
                <a:moveTo>
                  <a:pt x="114943" y="7954"/>
                </a:moveTo>
                <a:cubicBezTo>
                  <a:pt x="114943" y="9244"/>
                  <a:pt x="114943" y="9244"/>
                  <a:pt x="113641" y="10534"/>
                </a:cubicBezTo>
                <a:cubicBezTo>
                  <a:pt x="101925" y="28592"/>
                  <a:pt x="91511" y="46650"/>
                  <a:pt x="81097" y="64708"/>
                </a:cubicBezTo>
                <a:cubicBezTo>
                  <a:pt x="79795" y="65997"/>
                  <a:pt x="79795" y="65997"/>
                  <a:pt x="78493" y="65997"/>
                </a:cubicBezTo>
                <a:cubicBezTo>
                  <a:pt x="82399" y="81476"/>
                  <a:pt x="86304" y="96954"/>
                  <a:pt x="88907" y="111142"/>
                </a:cubicBezTo>
                <a:cubicBezTo>
                  <a:pt x="88907" y="109852"/>
                  <a:pt x="90209" y="108563"/>
                  <a:pt x="90209" y="107273"/>
                </a:cubicBezTo>
                <a:cubicBezTo>
                  <a:pt x="108434" y="76316"/>
                  <a:pt x="126658" y="44070"/>
                  <a:pt x="142279" y="10534"/>
                </a:cubicBezTo>
                <a:cubicBezTo>
                  <a:pt x="142279" y="9244"/>
                  <a:pt x="143581" y="9244"/>
                  <a:pt x="143581" y="7954"/>
                </a:cubicBezTo>
                <a:cubicBezTo>
                  <a:pt x="143581" y="7954"/>
                  <a:pt x="143581" y="7954"/>
                  <a:pt x="114943" y="7954"/>
                </a:cubicBezTo>
                <a:close/>
                <a:moveTo>
                  <a:pt x="80577" y="7954"/>
                </a:moveTo>
                <a:cubicBezTo>
                  <a:pt x="79287" y="9266"/>
                  <a:pt x="79287" y="9266"/>
                  <a:pt x="79287" y="10577"/>
                </a:cubicBezTo>
                <a:cubicBezTo>
                  <a:pt x="76707" y="14511"/>
                  <a:pt x="74128" y="17134"/>
                  <a:pt x="71548" y="21069"/>
                </a:cubicBezTo>
                <a:cubicBezTo>
                  <a:pt x="71548" y="23691"/>
                  <a:pt x="70258" y="23691"/>
                  <a:pt x="68968" y="23691"/>
                </a:cubicBezTo>
                <a:cubicBezTo>
                  <a:pt x="70258" y="28937"/>
                  <a:pt x="71548" y="34183"/>
                  <a:pt x="72838" y="38117"/>
                </a:cubicBezTo>
                <a:cubicBezTo>
                  <a:pt x="74128" y="36806"/>
                  <a:pt x="74128" y="35494"/>
                  <a:pt x="74128" y="34183"/>
                </a:cubicBezTo>
                <a:cubicBezTo>
                  <a:pt x="79287" y="26314"/>
                  <a:pt x="83157" y="18446"/>
                  <a:pt x="88316" y="10577"/>
                </a:cubicBezTo>
                <a:cubicBezTo>
                  <a:pt x="88316" y="9266"/>
                  <a:pt x="88316" y="9266"/>
                  <a:pt x="89606" y="7954"/>
                </a:cubicBezTo>
                <a:cubicBezTo>
                  <a:pt x="89606" y="7954"/>
                  <a:pt x="89606" y="7954"/>
                  <a:pt x="80577" y="7954"/>
                </a:cubicBezTo>
                <a:close/>
                <a:moveTo>
                  <a:pt x="253004" y="684"/>
                </a:moveTo>
                <a:cubicBezTo>
                  <a:pt x="264012" y="2470"/>
                  <a:pt x="271458" y="8315"/>
                  <a:pt x="267573" y="24551"/>
                </a:cubicBezTo>
                <a:cubicBezTo>
                  <a:pt x="266278" y="29746"/>
                  <a:pt x="262393" y="44034"/>
                  <a:pt x="257213" y="62218"/>
                </a:cubicBezTo>
                <a:cubicBezTo>
                  <a:pt x="257213" y="62218"/>
                  <a:pt x="257213" y="63517"/>
                  <a:pt x="257213" y="64816"/>
                </a:cubicBezTo>
                <a:cubicBezTo>
                  <a:pt x="257213" y="64816"/>
                  <a:pt x="257213" y="64816"/>
                  <a:pt x="244262" y="123264"/>
                </a:cubicBezTo>
                <a:cubicBezTo>
                  <a:pt x="242967" y="133655"/>
                  <a:pt x="242967" y="141449"/>
                  <a:pt x="244262" y="144046"/>
                </a:cubicBezTo>
                <a:cubicBezTo>
                  <a:pt x="259803" y="142747"/>
                  <a:pt x="320671" y="136253"/>
                  <a:pt x="323261" y="151839"/>
                </a:cubicBezTo>
                <a:cubicBezTo>
                  <a:pt x="324556" y="170024"/>
                  <a:pt x="293475" y="193403"/>
                  <a:pt x="281819" y="205093"/>
                </a:cubicBezTo>
                <a:cubicBezTo>
                  <a:pt x="253328" y="237564"/>
                  <a:pt x="223541" y="270036"/>
                  <a:pt x="195049" y="301209"/>
                </a:cubicBezTo>
                <a:cubicBezTo>
                  <a:pt x="182099" y="315496"/>
                  <a:pt x="170443" y="334979"/>
                  <a:pt x="151017" y="325887"/>
                </a:cubicBezTo>
                <a:cubicBezTo>
                  <a:pt x="143247" y="323289"/>
                  <a:pt x="134181" y="309002"/>
                  <a:pt x="129001" y="303807"/>
                </a:cubicBezTo>
                <a:cubicBezTo>
                  <a:pt x="113460" y="286921"/>
                  <a:pt x="99214" y="270036"/>
                  <a:pt x="83674" y="253151"/>
                </a:cubicBezTo>
                <a:cubicBezTo>
                  <a:pt x="56477" y="223277"/>
                  <a:pt x="30575" y="194702"/>
                  <a:pt x="4674" y="166127"/>
                </a:cubicBezTo>
                <a:cubicBezTo>
                  <a:pt x="-19932" y="138851"/>
                  <a:pt x="60362" y="144046"/>
                  <a:pt x="65543" y="144046"/>
                </a:cubicBezTo>
                <a:cubicBezTo>
                  <a:pt x="70723" y="144046"/>
                  <a:pt x="77198" y="144046"/>
                  <a:pt x="83674" y="144046"/>
                </a:cubicBezTo>
                <a:cubicBezTo>
                  <a:pt x="88854" y="144046"/>
                  <a:pt x="82379" y="144046"/>
                  <a:pt x="82379" y="141449"/>
                </a:cubicBezTo>
                <a:cubicBezTo>
                  <a:pt x="81084" y="134954"/>
                  <a:pt x="79788" y="127161"/>
                  <a:pt x="77198" y="120667"/>
                </a:cubicBezTo>
                <a:cubicBezTo>
                  <a:pt x="72018" y="97287"/>
                  <a:pt x="66838" y="73908"/>
                  <a:pt x="61658" y="50528"/>
                </a:cubicBezTo>
                <a:cubicBezTo>
                  <a:pt x="56477" y="27149"/>
                  <a:pt x="46116" y="1171"/>
                  <a:pt x="79788" y="1171"/>
                </a:cubicBezTo>
                <a:cubicBezTo>
                  <a:pt x="79788" y="1171"/>
                  <a:pt x="79788" y="1171"/>
                  <a:pt x="217066" y="1171"/>
                </a:cubicBezTo>
                <a:cubicBezTo>
                  <a:pt x="227426" y="1171"/>
                  <a:pt x="241996" y="-1102"/>
                  <a:pt x="253004" y="684"/>
                </a:cubicBezTo>
                <a:close/>
              </a:path>
            </a:pathLst>
          </a:custGeom>
          <a:solidFill>
            <a:srgbClr val="768EA9"/>
          </a:solidFill>
          <a:ln>
            <a:noFill/>
          </a:ln>
        </p:spPr>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2020/10/21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2020/10/21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2020/10/21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2020/10/21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2020/10/21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microsoft.com/office/2007/relationships/hdphoto" Target="../media/hdphoto1.wdp"/><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2020/10/21</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pic>
        <p:nvPicPr>
          <p:cNvPr id="8" name="图片 7"/>
          <p:cNvPicPr>
            <a:picLocks noChangeAspect="1"/>
          </p:cNvPicPr>
          <p:nvPr userDrawn="1"/>
        </p:nvPicPr>
        <p:blipFill>
          <a:blip r:embed="rId16" cstate="print">
            <a:extLst>
              <a:ext uri="{BEBA8EAE-BF5A-486C-A8C5-ECC9F3942E4B}">
                <a14:imgProps xmlns:a14="http://schemas.microsoft.com/office/drawing/2010/main">
                  <a14:imgLayer r:embed="rId17">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9145588" cy="5145088"/>
          </a:xfrm>
          <a:prstGeom prst="rect">
            <a:avLst/>
          </a:prstGeom>
        </p:spPr>
      </p:pic>
      <p:sp>
        <p:nvSpPr>
          <p:cNvPr id="9" name="矩形 8"/>
          <p:cNvSpPr/>
          <p:nvPr userDrawn="1"/>
        </p:nvSpPr>
        <p:spPr>
          <a:xfrm>
            <a:off x="0" y="0"/>
            <a:ext cx="9145588" cy="5145088"/>
          </a:xfrm>
          <a:prstGeom prst="rect">
            <a:avLst/>
          </a:prstGeom>
          <a:gradFill flip="none" rotWithShape="1">
            <a:gsLst>
              <a:gs pos="0">
                <a:schemeClr val="bg1">
                  <a:alpha val="55000"/>
                </a:schemeClr>
              </a:gs>
              <a:gs pos="71000">
                <a:schemeClr val="bg1">
                  <a:lumMod val="9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2" tIns="45726" rIns="91452" bIns="45726" numCol="1" spcCol="0" rtlCol="0" fromWordArt="0" anchor="ctr" anchorCtr="0" forceAA="0" compatLnSpc="1">
            <a:prstTxWarp prst="textNoShape">
              <a:avLst/>
            </a:prstTxWarp>
            <a:noAutofit/>
          </a:bodyP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2085613" y="1893709"/>
            <a:ext cx="5222691" cy="707886"/>
          </a:xfrm>
          <a:prstGeom prst="rect">
            <a:avLst/>
          </a:prstGeom>
        </p:spPr>
        <p:txBody>
          <a:bodyPr wrap="square">
            <a:spAutoFit/>
          </a:bodyPr>
          <a:lstStyle/>
          <a:p>
            <a:pPr algn="ctr" fontAlgn="auto">
              <a:spcBef>
                <a:spcPts val="0"/>
              </a:spcBef>
              <a:spcAft>
                <a:spcPts val="0"/>
              </a:spcAft>
              <a:defRPr/>
            </a:pPr>
            <a:r>
              <a:rPr lang="zh-CN" altLang="en-US" sz="4000" b="1" spc="300" dirty="0">
                <a:solidFill>
                  <a:srgbClr val="768EA9"/>
                </a:solidFill>
                <a:latin typeface="经典圆体简" panose="02010609000101010101" pitchFamily="49" charset="-122"/>
                <a:ea typeface="经典圆体简" panose="02010609000101010101" pitchFamily="49" charset="-122"/>
                <a:cs typeface="经典圆体简" panose="02010609000101010101" pitchFamily="49" charset="-122"/>
                <a:sym typeface="微软雅黑" pitchFamily="34" charset="-122"/>
              </a:rPr>
              <a:t>电视文艺编导教程</a:t>
            </a:r>
          </a:p>
        </p:txBody>
      </p:sp>
      <p:sp>
        <p:nvSpPr>
          <p:cNvPr id="27" name="TextBox 26"/>
          <p:cNvSpPr txBox="1"/>
          <p:nvPr/>
        </p:nvSpPr>
        <p:spPr>
          <a:xfrm>
            <a:off x="2987824" y="2700403"/>
            <a:ext cx="3888432" cy="307777"/>
          </a:xfrm>
          <a:prstGeom prst="rect">
            <a:avLst/>
          </a:prstGeom>
          <a:noFill/>
        </p:spPr>
        <p:txBody>
          <a:bodyPr wrap="square" rtlCol="0">
            <a:spAutoFit/>
          </a:bodyPr>
          <a:lstStyle/>
          <a:p>
            <a:pPr algn="r"/>
            <a:r>
              <a:rPr lang="zh-CN" altLang="en-US" sz="1400" dirty="0">
                <a:solidFill>
                  <a:schemeClr val="bg1">
                    <a:lumMod val="50000"/>
                  </a:schemeClr>
                </a:solidFill>
                <a:latin typeface="微软雅黑" pitchFamily="34" charset="-122"/>
                <a:ea typeface="微软雅黑" pitchFamily="34" charset="-122"/>
              </a:rPr>
              <a:t>朱宝贺 王慧敏 著</a:t>
            </a: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722730">
            <a:off x="-3697401" y="317644"/>
            <a:ext cx="5633012" cy="4956083"/>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728848" flipH="1" flipV="1">
            <a:off x="6176683" y="96344"/>
            <a:ext cx="5891698" cy="5183681"/>
          </a:xfrm>
          <a:prstGeom prst="rect">
            <a:avLst/>
          </a:prstGeom>
        </p:spPr>
      </p:pic>
    </p:spTree>
    <p:extLst>
      <p:ext uri="{BB962C8B-B14F-4D97-AF65-F5344CB8AC3E}">
        <p14:creationId xmlns:p14="http://schemas.microsoft.com/office/powerpoint/2010/main" val="4148977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53" presetClass="entr" presetSubtype="16"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fltVal val="0"/>
                                          </p:val>
                                        </p:tav>
                                        <p:tav tm="100000">
                                          <p:val>
                                            <p:strVal val="#ppt_w"/>
                                          </p:val>
                                        </p:tav>
                                      </p:tavLst>
                                    </p:anim>
                                    <p:anim calcmode="lin" valueType="num">
                                      <p:cBhvr>
                                        <p:cTn id="16" dur="500" fill="hold"/>
                                        <p:tgtEl>
                                          <p:spTgt spid="25"/>
                                        </p:tgtEl>
                                        <p:attrNameLst>
                                          <p:attrName>ppt_h</p:attrName>
                                        </p:attrNameLst>
                                      </p:cBhvr>
                                      <p:tavLst>
                                        <p:tav tm="0">
                                          <p:val>
                                            <p:fltVal val="0"/>
                                          </p:val>
                                        </p:tav>
                                        <p:tav tm="100000">
                                          <p:val>
                                            <p:strVal val="#ppt_h"/>
                                          </p:val>
                                        </p:tav>
                                      </p:tavLst>
                                    </p:anim>
                                    <p:animEffect transition="in" filter="fade">
                                      <p:cBhvr>
                                        <p:cTn id="17" dur="500"/>
                                        <p:tgtEl>
                                          <p:spTgt spid="2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p:cTn id="20" dur="500" fill="hold"/>
                                        <p:tgtEl>
                                          <p:spTgt spid="27"/>
                                        </p:tgtEl>
                                        <p:attrNameLst>
                                          <p:attrName>ppt_w</p:attrName>
                                        </p:attrNameLst>
                                      </p:cBhvr>
                                      <p:tavLst>
                                        <p:tav tm="0">
                                          <p:val>
                                            <p:fltVal val="0"/>
                                          </p:val>
                                        </p:tav>
                                        <p:tav tm="100000">
                                          <p:val>
                                            <p:strVal val="#ppt_w"/>
                                          </p:val>
                                        </p:tav>
                                      </p:tavLst>
                                    </p:anim>
                                    <p:anim calcmode="lin" valueType="num">
                                      <p:cBhvr>
                                        <p:cTn id="21" dur="500" fill="hold"/>
                                        <p:tgtEl>
                                          <p:spTgt spid="27"/>
                                        </p:tgtEl>
                                        <p:attrNameLst>
                                          <p:attrName>ppt_h</p:attrName>
                                        </p:attrNameLst>
                                      </p:cBhvr>
                                      <p:tavLst>
                                        <p:tav tm="0">
                                          <p:val>
                                            <p:fltVal val="0"/>
                                          </p:val>
                                        </p:tav>
                                        <p:tav tm="100000">
                                          <p:val>
                                            <p:strVal val="#ppt_h"/>
                                          </p:val>
                                        </p:tav>
                                      </p:tavLst>
                                    </p:anim>
                                    <p:animEffect transition="in" filter="fade">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a:extLst>
              <a:ext uri="{FF2B5EF4-FFF2-40B4-BE49-F238E27FC236}">
                <a16:creationId xmlns:a16="http://schemas.microsoft.com/office/drawing/2014/main" id="{9E26DC88-34FD-6449-81F9-246A5B0918F5}"/>
              </a:ext>
            </a:extLst>
          </p:cNvPr>
          <p:cNvSpPr txBox="1">
            <a:spLocks/>
          </p:cNvSpPr>
          <p:nvPr/>
        </p:nvSpPr>
        <p:spPr>
          <a:xfrm>
            <a:off x="857879" y="200199"/>
            <a:ext cx="344654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电视专题文艺节目的类型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文本框 26">
            <a:extLst>
              <a:ext uri="{FF2B5EF4-FFF2-40B4-BE49-F238E27FC236}">
                <a16:creationId xmlns:a16="http://schemas.microsoft.com/office/drawing/2014/main" id="{A33C2394-10F4-4847-AB93-F753F1FB9788}"/>
              </a:ext>
            </a:extLst>
          </p:cNvPr>
          <p:cNvSpPr txBox="1"/>
          <p:nvPr/>
        </p:nvSpPr>
        <p:spPr>
          <a:xfrm>
            <a:off x="755576" y="1558268"/>
            <a:ext cx="7990292" cy="2350131"/>
          </a:xfrm>
          <a:prstGeom prst="rect">
            <a:avLst/>
          </a:prstGeom>
          <a:noFill/>
        </p:spPr>
        <p:txBody>
          <a:bodyPr wrap="square" rtlCol="0">
            <a:spAutoFit/>
          </a:bodyPr>
          <a:lstStyle/>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一、访谈类的专题文艺</a:t>
            </a:r>
            <a:endParaRPr lang="en-US" altLang="zh-CN" sz="16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1</a:t>
            </a:r>
            <a:r>
              <a:rPr lang="zh-CN" altLang="en-US" sz="1400" dirty="0">
                <a:solidFill>
                  <a:srgbClr val="768EA9"/>
                </a:solidFill>
                <a:latin typeface="SimSun" panose="02010600030101010101" pitchFamily="2" charset="-122"/>
                <a:ea typeface="SimSun" panose="02010600030101010101" pitchFamily="2" charset="-122"/>
              </a:rPr>
              <a:t>、这类节目以评价、介绍文艺现象为主</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它的界定必须是对有关的文艺活动进行访谈</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而不包括与文艺无关的内容。</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2</a:t>
            </a:r>
            <a:r>
              <a:rPr lang="zh-CN" altLang="en-US" sz="1400" dirty="0">
                <a:solidFill>
                  <a:srgbClr val="768EA9"/>
                </a:solidFill>
                <a:latin typeface="SimSun" panose="02010600030101010101" pitchFamily="2" charset="-122"/>
                <a:ea typeface="SimSun" panose="02010600030101010101" pitchFamily="2" charset="-122"/>
              </a:rPr>
              <a:t>、访谈节目既有多人访谈，也有单人访谈。</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 《</a:t>
            </a:r>
            <a:r>
              <a:rPr lang="zh-CN" altLang="en-US" sz="1400" dirty="0">
                <a:solidFill>
                  <a:srgbClr val="768EA9"/>
                </a:solidFill>
                <a:latin typeface="SimSun" panose="02010600030101010101" pitchFamily="2" charset="-122"/>
                <a:ea typeface="SimSun" panose="02010600030101010101" pitchFamily="2" charset="-122"/>
              </a:rPr>
              <a:t>春节晚会访谈录</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王冼平谈春节歌舞晚会</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致春天</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p:txBody>
      </p:sp>
    </p:spTree>
    <p:extLst>
      <p:ext uri="{BB962C8B-B14F-4D97-AF65-F5344CB8AC3E}">
        <p14:creationId xmlns:p14="http://schemas.microsoft.com/office/powerpoint/2010/main" val="3187662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4"/>
          <p:cNvSpPr>
            <a:spLocks/>
          </p:cNvSpPr>
          <p:nvPr/>
        </p:nvSpPr>
        <p:spPr bwMode="auto">
          <a:xfrm>
            <a:off x="2586524" y="3842045"/>
            <a:ext cx="3240250" cy="1063153"/>
          </a:xfrm>
          <a:custGeom>
            <a:avLst/>
            <a:gdLst>
              <a:gd name="T0" fmla="*/ 0 w 448"/>
              <a:gd name="T1" fmla="*/ 143 h 147"/>
              <a:gd name="T2" fmla="*/ 448 w 448"/>
              <a:gd name="T3" fmla="*/ 147 h 147"/>
              <a:gd name="T4" fmla="*/ 0 w 448"/>
              <a:gd name="T5" fmla="*/ 143 h 147"/>
            </a:gdLst>
            <a:ahLst/>
            <a:cxnLst>
              <a:cxn ang="0">
                <a:pos x="T0" y="T1"/>
              </a:cxn>
              <a:cxn ang="0">
                <a:pos x="T2" y="T3"/>
              </a:cxn>
              <a:cxn ang="0">
                <a:pos x="T4" y="T5"/>
              </a:cxn>
            </a:cxnLst>
            <a:rect l="0" t="0" r="r" b="b"/>
            <a:pathLst>
              <a:path w="448" h="147">
                <a:moveTo>
                  <a:pt x="0" y="143"/>
                </a:moveTo>
                <a:cubicBezTo>
                  <a:pt x="0" y="143"/>
                  <a:pt x="215" y="56"/>
                  <a:pt x="448" y="147"/>
                </a:cubicBezTo>
                <a:cubicBezTo>
                  <a:pt x="448" y="147"/>
                  <a:pt x="269" y="0"/>
                  <a:pt x="0" y="143"/>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Freeform: Shape 5"/>
          <p:cNvSpPr>
            <a:spLocks/>
          </p:cNvSpPr>
          <p:nvPr/>
        </p:nvSpPr>
        <p:spPr bwMode="auto">
          <a:xfrm>
            <a:off x="3751259" y="2713095"/>
            <a:ext cx="1395605" cy="2003945"/>
          </a:xfrm>
          <a:custGeom>
            <a:avLst/>
            <a:gdLst>
              <a:gd name="T0" fmla="*/ 149 w 193"/>
              <a:gd name="T1" fmla="*/ 248 h 277"/>
              <a:gd name="T2" fmla="*/ 193 w 193"/>
              <a:gd name="T3" fmla="*/ 49 h 277"/>
              <a:gd name="T4" fmla="*/ 124 w 193"/>
              <a:gd name="T5" fmla="*/ 90 h 277"/>
              <a:gd name="T6" fmla="*/ 24 w 193"/>
              <a:gd name="T7" fmla="*/ 0 h 277"/>
              <a:gd name="T8" fmla="*/ 74 w 193"/>
              <a:gd name="T9" fmla="*/ 133 h 277"/>
              <a:gd name="T10" fmla="*/ 0 w 193"/>
              <a:gd name="T11" fmla="*/ 260 h 277"/>
              <a:gd name="T12" fmla="*/ 56 w 193"/>
              <a:gd name="T13" fmla="*/ 234 h 277"/>
              <a:gd name="T14" fmla="*/ 95 w 193"/>
              <a:gd name="T15" fmla="*/ 188 h 277"/>
              <a:gd name="T16" fmla="*/ 139 w 193"/>
              <a:gd name="T17" fmla="*/ 256 h 277"/>
              <a:gd name="T18" fmla="*/ 149 w 193"/>
              <a:gd name="T19" fmla="*/ 24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277">
                <a:moveTo>
                  <a:pt x="149" y="248"/>
                </a:moveTo>
                <a:cubicBezTo>
                  <a:pt x="149" y="248"/>
                  <a:pt x="84" y="120"/>
                  <a:pt x="193" y="49"/>
                </a:cubicBezTo>
                <a:cubicBezTo>
                  <a:pt x="193" y="49"/>
                  <a:pt x="165" y="46"/>
                  <a:pt x="124" y="90"/>
                </a:cubicBezTo>
                <a:cubicBezTo>
                  <a:pt x="82" y="135"/>
                  <a:pt x="76" y="29"/>
                  <a:pt x="24" y="0"/>
                </a:cubicBezTo>
                <a:cubicBezTo>
                  <a:pt x="24" y="0"/>
                  <a:pt x="67" y="67"/>
                  <a:pt x="74" y="133"/>
                </a:cubicBezTo>
                <a:cubicBezTo>
                  <a:pt x="82" y="199"/>
                  <a:pt x="0" y="260"/>
                  <a:pt x="0" y="260"/>
                </a:cubicBezTo>
                <a:cubicBezTo>
                  <a:pt x="0" y="260"/>
                  <a:pt x="30" y="261"/>
                  <a:pt x="56" y="234"/>
                </a:cubicBezTo>
                <a:cubicBezTo>
                  <a:pt x="81" y="207"/>
                  <a:pt x="84" y="184"/>
                  <a:pt x="95" y="188"/>
                </a:cubicBezTo>
                <a:cubicBezTo>
                  <a:pt x="106" y="193"/>
                  <a:pt x="119" y="245"/>
                  <a:pt x="139" y="256"/>
                </a:cubicBezTo>
                <a:cubicBezTo>
                  <a:pt x="160" y="267"/>
                  <a:pt x="166" y="277"/>
                  <a:pt x="149" y="248"/>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6"/>
          <p:cNvSpPr>
            <a:spLocks/>
          </p:cNvSpPr>
          <p:nvPr/>
        </p:nvSpPr>
        <p:spPr bwMode="auto">
          <a:xfrm>
            <a:off x="5234594" y="2228269"/>
            <a:ext cx="1055072" cy="832284"/>
          </a:xfrm>
          <a:custGeom>
            <a:avLst/>
            <a:gdLst>
              <a:gd name="T0" fmla="*/ 0 w 146"/>
              <a:gd name="T1" fmla="*/ 114 h 115"/>
              <a:gd name="T2" fmla="*/ 146 w 146"/>
              <a:gd name="T3" fmla="*/ 18 h 115"/>
              <a:gd name="T4" fmla="*/ 0 w 146"/>
              <a:gd name="T5" fmla="*/ 114 h 115"/>
            </a:gdLst>
            <a:ahLst/>
            <a:cxnLst>
              <a:cxn ang="0">
                <a:pos x="T0" y="T1"/>
              </a:cxn>
              <a:cxn ang="0">
                <a:pos x="T2" y="T3"/>
              </a:cxn>
              <a:cxn ang="0">
                <a:pos x="T4" y="T5"/>
              </a:cxn>
            </a:cxnLst>
            <a:rect l="0" t="0" r="r" b="b"/>
            <a:pathLst>
              <a:path w="146" h="115">
                <a:moveTo>
                  <a:pt x="0" y="114"/>
                </a:moveTo>
                <a:cubicBezTo>
                  <a:pt x="0" y="114"/>
                  <a:pt x="31" y="0"/>
                  <a:pt x="146" y="18"/>
                </a:cubicBezTo>
                <a:cubicBezTo>
                  <a:pt x="146" y="18"/>
                  <a:pt x="126" y="115"/>
                  <a:pt x="0" y="114"/>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Freeform: Shape 7"/>
          <p:cNvSpPr>
            <a:spLocks/>
          </p:cNvSpPr>
          <p:nvPr/>
        </p:nvSpPr>
        <p:spPr bwMode="auto">
          <a:xfrm>
            <a:off x="4792480" y="2155545"/>
            <a:ext cx="716849" cy="825358"/>
          </a:xfrm>
          <a:custGeom>
            <a:avLst/>
            <a:gdLst>
              <a:gd name="T0" fmla="*/ 48 w 99"/>
              <a:gd name="T1" fmla="*/ 114 h 114"/>
              <a:gd name="T2" fmla="*/ 56 w 99"/>
              <a:gd name="T3" fmla="*/ 0 h 114"/>
              <a:gd name="T4" fmla="*/ 48 w 99"/>
              <a:gd name="T5" fmla="*/ 114 h 114"/>
            </a:gdLst>
            <a:ahLst/>
            <a:cxnLst>
              <a:cxn ang="0">
                <a:pos x="T0" y="T1"/>
              </a:cxn>
              <a:cxn ang="0">
                <a:pos x="T2" y="T3"/>
              </a:cxn>
              <a:cxn ang="0">
                <a:pos x="T4" y="T5"/>
              </a:cxn>
            </a:cxnLst>
            <a:rect l="0" t="0" r="r" b="b"/>
            <a:pathLst>
              <a:path w="99" h="114">
                <a:moveTo>
                  <a:pt x="48" y="114"/>
                </a:moveTo>
                <a:cubicBezTo>
                  <a:pt x="48" y="114"/>
                  <a:pt x="0" y="53"/>
                  <a:pt x="56" y="0"/>
                </a:cubicBezTo>
                <a:cubicBezTo>
                  <a:pt x="56" y="0"/>
                  <a:pt x="99" y="49"/>
                  <a:pt x="48" y="11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Shape 8"/>
          <p:cNvSpPr>
            <a:spLocks/>
          </p:cNvSpPr>
          <p:nvPr/>
        </p:nvSpPr>
        <p:spPr bwMode="auto">
          <a:xfrm>
            <a:off x="5255372" y="1670720"/>
            <a:ext cx="687990" cy="767640"/>
          </a:xfrm>
          <a:custGeom>
            <a:avLst/>
            <a:gdLst>
              <a:gd name="T0" fmla="*/ 26 w 95"/>
              <a:gd name="T1" fmla="*/ 106 h 106"/>
              <a:gd name="T2" fmla="*/ 70 w 95"/>
              <a:gd name="T3" fmla="*/ 0 h 106"/>
              <a:gd name="T4" fmla="*/ 26 w 95"/>
              <a:gd name="T5" fmla="*/ 106 h 106"/>
            </a:gdLst>
            <a:ahLst/>
            <a:cxnLst>
              <a:cxn ang="0">
                <a:pos x="T0" y="T1"/>
              </a:cxn>
              <a:cxn ang="0">
                <a:pos x="T2" y="T3"/>
              </a:cxn>
              <a:cxn ang="0">
                <a:pos x="T4" y="T5"/>
              </a:cxn>
            </a:cxnLst>
            <a:rect l="0" t="0" r="r" b="b"/>
            <a:pathLst>
              <a:path w="95" h="106">
                <a:moveTo>
                  <a:pt x="26" y="106"/>
                </a:moveTo>
                <a:cubicBezTo>
                  <a:pt x="26" y="106"/>
                  <a:pt x="0" y="33"/>
                  <a:pt x="70" y="0"/>
                </a:cubicBezTo>
                <a:cubicBezTo>
                  <a:pt x="70" y="0"/>
                  <a:pt x="95" y="60"/>
                  <a:pt x="26" y="10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9"/>
          <p:cNvSpPr>
            <a:spLocks/>
          </p:cNvSpPr>
          <p:nvPr/>
        </p:nvSpPr>
        <p:spPr bwMode="auto">
          <a:xfrm>
            <a:off x="3598886" y="1200901"/>
            <a:ext cx="701843" cy="832284"/>
          </a:xfrm>
          <a:custGeom>
            <a:avLst/>
            <a:gdLst>
              <a:gd name="T0" fmla="*/ 57 w 97"/>
              <a:gd name="T1" fmla="*/ 115 h 115"/>
              <a:gd name="T2" fmla="*/ 47 w 97"/>
              <a:gd name="T3" fmla="*/ 0 h 115"/>
              <a:gd name="T4" fmla="*/ 57 w 97"/>
              <a:gd name="T5" fmla="*/ 115 h 115"/>
            </a:gdLst>
            <a:ahLst/>
            <a:cxnLst>
              <a:cxn ang="0">
                <a:pos x="T0" y="T1"/>
              </a:cxn>
              <a:cxn ang="0">
                <a:pos x="T2" y="T3"/>
              </a:cxn>
              <a:cxn ang="0">
                <a:pos x="T4" y="T5"/>
              </a:cxn>
            </a:cxnLst>
            <a:rect l="0" t="0" r="r" b="b"/>
            <a:pathLst>
              <a:path w="97" h="115">
                <a:moveTo>
                  <a:pt x="57" y="115"/>
                </a:moveTo>
                <a:cubicBezTo>
                  <a:pt x="57" y="115"/>
                  <a:pt x="0" y="61"/>
                  <a:pt x="47" y="0"/>
                </a:cubicBezTo>
                <a:cubicBezTo>
                  <a:pt x="47" y="0"/>
                  <a:pt x="97" y="43"/>
                  <a:pt x="57" y="11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10"/>
          <p:cNvSpPr>
            <a:spLocks/>
          </p:cNvSpPr>
          <p:nvPr/>
        </p:nvSpPr>
        <p:spPr bwMode="auto">
          <a:xfrm>
            <a:off x="2781609" y="2133613"/>
            <a:ext cx="579482" cy="514838"/>
          </a:xfrm>
          <a:custGeom>
            <a:avLst/>
            <a:gdLst>
              <a:gd name="T0" fmla="*/ 80 w 80"/>
              <a:gd name="T1" fmla="*/ 51 h 71"/>
              <a:gd name="T2" fmla="*/ 0 w 80"/>
              <a:gd name="T3" fmla="*/ 20 h 71"/>
              <a:gd name="T4" fmla="*/ 80 w 80"/>
              <a:gd name="T5" fmla="*/ 51 h 71"/>
            </a:gdLst>
            <a:ahLst/>
            <a:cxnLst>
              <a:cxn ang="0">
                <a:pos x="T0" y="T1"/>
              </a:cxn>
              <a:cxn ang="0">
                <a:pos x="T2" y="T3"/>
              </a:cxn>
              <a:cxn ang="0">
                <a:pos x="T4" y="T5"/>
              </a:cxn>
            </a:cxnLst>
            <a:rect l="0" t="0" r="r" b="b"/>
            <a:pathLst>
              <a:path w="80" h="71">
                <a:moveTo>
                  <a:pt x="80" y="51"/>
                </a:moveTo>
                <a:cubicBezTo>
                  <a:pt x="80" y="51"/>
                  <a:pt x="25" y="71"/>
                  <a:pt x="0" y="20"/>
                </a:cubicBezTo>
                <a:cubicBezTo>
                  <a:pt x="0" y="20"/>
                  <a:pt x="45" y="0"/>
                  <a:pt x="80" y="51"/>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11"/>
          <p:cNvSpPr>
            <a:spLocks/>
          </p:cNvSpPr>
          <p:nvPr/>
        </p:nvSpPr>
        <p:spPr bwMode="auto">
          <a:xfrm>
            <a:off x="5790989" y="2958970"/>
            <a:ext cx="766486" cy="687990"/>
          </a:xfrm>
          <a:custGeom>
            <a:avLst/>
            <a:gdLst>
              <a:gd name="T0" fmla="*/ 106 w 106"/>
              <a:gd name="T1" fmla="*/ 70 h 95"/>
              <a:gd name="T2" fmla="*/ 0 w 106"/>
              <a:gd name="T3" fmla="*/ 24 h 95"/>
              <a:gd name="T4" fmla="*/ 106 w 106"/>
              <a:gd name="T5" fmla="*/ 70 h 95"/>
            </a:gdLst>
            <a:ahLst/>
            <a:cxnLst>
              <a:cxn ang="0">
                <a:pos x="T0" y="T1"/>
              </a:cxn>
              <a:cxn ang="0">
                <a:pos x="T2" y="T3"/>
              </a:cxn>
              <a:cxn ang="0">
                <a:pos x="T4" y="T5"/>
              </a:cxn>
            </a:cxnLst>
            <a:rect l="0" t="0" r="r" b="b"/>
            <a:pathLst>
              <a:path w="106" h="95">
                <a:moveTo>
                  <a:pt x="106" y="70"/>
                </a:moveTo>
                <a:cubicBezTo>
                  <a:pt x="106" y="70"/>
                  <a:pt x="32" y="95"/>
                  <a:pt x="0" y="24"/>
                </a:cubicBezTo>
                <a:cubicBezTo>
                  <a:pt x="0" y="24"/>
                  <a:pt x="61" y="0"/>
                  <a:pt x="106" y="7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Freeform: Shape 12"/>
          <p:cNvSpPr>
            <a:spLocks/>
          </p:cNvSpPr>
          <p:nvPr/>
        </p:nvSpPr>
        <p:spPr bwMode="auto">
          <a:xfrm>
            <a:off x="4249937" y="2460293"/>
            <a:ext cx="745708" cy="868068"/>
          </a:xfrm>
          <a:custGeom>
            <a:avLst/>
            <a:gdLst>
              <a:gd name="T0" fmla="*/ 38 w 103"/>
              <a:gd name="T1" fmla="*/ 120 h 120"/>
              <a:gd name="T2" fmla="*/ 68 w 103"/>
              <a:gd name="T3" fmla="*/ 0 h 120"/>
              <a:gd name="T4" fmla="*/ 38 w 103"/>
              <a:gd name="T5" fmla="*/ 120 h 120"/>
            </a:gdLst>
            <a:ahLst/>
            <a:cxnLst>
              <a:cxn ang="0">
                <a:pos x="T0" y="T1"/>
              </a:cxn>
              <a:cxn ang="0">
                <a:pos x="T2" y="T3"/>
              </a:cxn>
              <a:cxn ang="0">
                <a:pos x="T4" y="T5"/>
              </a:cxn>
            </a:cxnLst>
            <a:rect l="0" t="0" r="r" b="b"/>
            <a:pathLst>
              <a:path w="103" h="120">
                <a:moveTo>
                  <a:pt x="38" y="120"/>
                </a:moveTo>
                <a:cubicBezTo>
                  <a:pt x="38" y="120"/>
                  <a:pt x="0" y="40"/>
                  <a:pt x="68" y="0"/>
                </a:cubicBezTo>
                <a:cubicBezTo>
                  <a:pt x="68" y="0"/>
                  <a:pt x="103" y="66"/>
                  <a:pt x="38" y="1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13"/>
          <p:cNvSpPr>
            <a:spLocks/>
          </p:cNvSpPr>
          <p:nvPr/>
        </p:nvSpPr>
        <p:spPr bwMode="auto">
          <a:xfrm>
            <a:off x="5212662" y="3045546"/>
            <a:ext cx="730701" cy="666058"/>
          </a:xfrm>
          <a:custGeom>
            <a:avLst/>
            <a:gdLst>
              <a:gd name="T0" fmla="*/ 101 w 101"/>
              <a:gd name="T1" fmla="*/ 74 h 92"/>
              <a:gd name="T2" fmla="*/ 0 w 101"/>
              <a:gd name="T3" fmla="*/ 19 h 92"/>
              <a:gd name="T4" fmla="*/ 101 w 101"/>
              <a:gd name="T5" fmla="*/ 74 h 92"/>
            </a:gdLst>
            <a:ahLst/>
            <a:cxnLst>
              <a:cxn ang="0">
                <a:pos x="T0" y="T1"/>
              </a:cxn>
              <a:cxn ang="0">
                <a:pos x="T2" y="T3"/>
              </a:cxn>
              <a:cxn ang="0">
                <a:pos x="T4" y="T5"/>
              </a:cxn>
            </a:cxnLst>
            <a:rect l="0" t="0" r="r" b="b"/>
            <a:pathLst>
              <a:path w="101" h="92">
                <a:moveTo>
                  <a:pt x="101" y="74"/>
                </a:moveTo>
                <a:cubicBezTo>
                  <a:pt x="101" y="74"/>
                  <a:pt x="25" y="92"/>
                  <a:pt x="0" y="19"/>
                </a:cubicBezTo>
                <a:cubicBezTo>
                  <a:pt x="0" y="19"/>
                  <a:pt x="63" y="0"/>
                  <a:pt x="101" y="7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14"/>
          <p:cNvSpPr>
            <a:spLocks/>
          </p:cNvSpPr>
          <p:nvPr/>
        </p:nvSpPr>
        <p:spPr bwMode="auto">
          <a:xfrm>
            <a:off x="3129067" y="1648787"/>
            <a:ext cx="846136" cy="1071233"/>
          </a:xfrm>
          <a:custGeom>
            <a:avLst/>
            <a:gdLst>
              <a:gd name="T0" fmla="*/ 113 w 117"/>
              <a:gd name="T1" fmla="*/ 148 h 148"/>
              <a:gd name="T2" fmla="*/ 19 w 117"/>
              <a:gd name="T3" fmla="*/ 0 h 148"/>
              <a:gd name="T4" fmla="*/ 113 w 117"/>
              <a:gd name="T5" fmla="*/ 148 h 148"/>
            </a:gdLst>
            <a:ahLst/>
            <a:cxnLst>
              <a:cxn ang="0">
                <a:pos x="T0" y="T1"/>
              </a:cxn>
              <a:cxn ang="0">
                <a:pos x="T2" y="T3"/>
              </a:cxn>
              <a:cxn ang="0">
                <a:pos x="T4" y="T5"/>
              </a:cxn>
            </a:cxnLst>
            <a:rect l="0" t="0" r="r" b="b"/>
            <a:pathLst>
              <a:path w="117" h="148">
                <a:moveTo>
                  <a:pt x="113" y="148"/>
                </a:moveTo>
                <a:cubicBezTo>
                  <a:pt x="113" y="148"/>
                  <a:pt x="0" y="116"/>
                  <a:pt x="19" y="0"/>
                </a:cubicBezTo>
                <a:cubicBezTo>
                  <a:pt x="19" y="0"/>
                  <a:pt x="117" y="22"/>
                  <a:pt x="113" y="148"/>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15"/>
          <p:cNvSpPr>
            <a:spLocks/>
          </p:cNvSpPr>
          <p:nvPr/>
        </p:nvSpPr>
        <p:spPr bwMode="auto">
          <a:xfrm>
            <a:off x="3078275" y="2438360"/>
            <a:ext cx="832284" cy="715695"/>
          </a:xfrm>
          <a:custGeom>
            <a:avLst/>
            <a:gdLst>
              <a:gd name="T0" fmla="*/ 115 w 115"/>
              <a:gd name="T1" fmla="*/ 51 h 99"/>
              <a:gd name="T2" fmla="*/ 0 w 115"/>
              <a:gd name="T3" fmla="*/ 43 h 99"/>
              <a:gd name="T4" fmla="*/ 115 w 115"/>
              <a:gd name="T5" fmla="*/ 51 h 99"/>
            </a:gdLst>
            <a:ahLst/>
            <a:cxnLst>
              <a:cxn ang="0">
                <a:pos x="T0" y="T1"/>
              </a:cxn>
              <a:cxn ang="0">
                <a:pos x="T2" y="T3"/>
              </a:cxn>
              <a:cxn ang="0">
                <a:pos x="T4" y="T5"/>
              </a:cxn>
            </a:cxnLst>
            <a:rect l="0" t="0" r="r" b="b"/>
            <a:pathLst>
              <a:path w="115" h="99">
                <a:moveTo>
                  <a:pt x="115" y="51"/>
                </a:moveTo>
                <a:cubicBezTo>
                  <a:pt x="115" y="51"/>
                  <a:pt x="53" y="99"/>
                  <a:pt x="0" y="43"/>
                </a:cubicBezTo>
                <a:cubicBezTo>
                  <a:pt x="0" y="43"/>
                  <a:pt x="50" y="0"/>
                  <a:pt x="115"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16"/>
          <p:cNvSpPr>
            <a:spLocks/>
          </p:cNvSpPr>
          <p:nvPr/>
        </p:nvSpPr>
        <p:spPr bwMode="auto">
          <a:xfrm>
            <a:off x="3881700" y="1634935"/>
            <a:ext cx="1005436" cy="1113944"/>
          </a:xfrm>
          <a:custGeom>
            <a:avLst/>
            <a:gdLst>
              <a:gd name="T0" fmla="*/ 113 w 139"/>
              <a:gd name="T1" fmla="*/ 0 h 154"/>
              <a:gd name="T2" fmla="*/ 28 w 139"/>
              <a:gd name="T3" fmla="*/ 154 h 154"/>
              <a:gd name="T4" fmla="*/ 113 w 139"/>
              <a:gd name="T5" fmla="*/ 0 h 154"/>
            </a:gdLst>
            <a:ahLst/>
            <a:cxnLst>
              <a:cxn ang="0">
                <a:pos x="T0" y="T1"/>
              </a:cxn>
              <a:cxn ang="0">
                <a:pos x="T2" y="T3"/>
              </a:cxn>
              <a:cxn ang="0">
                <a:pos x="T4" y="T5"/>
              </a:cxn>
            </a:cxnLst>
            <a:rect l="0" t="0" r="r" b="b"/>
            <a:pathLst>
              <a:path w="139" h="154">
                <a:moveTo>
                  <a:pt x="113" y="0"/>
                </a:moveTo>
                <a:cubicBezTo>
                  <a:pt x="113" y="0"/>
                  <a:pt x="139" y="116"/>
                  <a:pt x="28" y="154"/>
                </a:cubicBezTo>
                <a:cubicBezTo>
                  <a:pt x="28" y="154"/>
                  <a:pt x="0" y="57"/>
                  <a:pt x="11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5" name="Group 2"/>
          <p:cNvGrpSpPr/>
          <p:nvPr/>
        </p:nvGrpSpPr>
        <p:grpSpPr>
          <a:xfrm>
            <a:off x="198472" y="1770750"/>
            <a:ext cx="2441730" cy="567580"/>
            <a:chOff x="821835" y="1652682"/>
            <a:chExt cx="3255641" cy="756773"/>
          </a:xfrm>
        </p:grpSpPr>
        <p:sp>
          <p:nvSpPr>
            <p:cNvPr id="16" name="Rectangle: Rounded Corners 17"/>
            <p:cNvSpPr/>
            <p:nvPr/>
          </p:nvSpPr>
          <p:spPr>
            <a:xfrm>
              <a:off x="821835" y="1688415"/>
              <a:ext cx="721040" cy="721040"/>
            </a:xfrm>
            <a:prstGeom prst="roundRect">
              <a:avLst/>
            </a:prstGeom>
            <a:solidFill>
              <a:srgbClr val="768EA9"/>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en-US" sz="2800" b="1">
                  <a:solidFill>
                    <a:schemeClr val="bg1"/>
                  </a:solidFill>
                </a:rPr>
                <a:t>01</a:t>
              </a:r>
            </a:p>
          </p:txBody>
        </p:sp>
        <p:sp>
          <p:nvSpPr>
            <p:cNvPr id="17" name="TextBox 18"/>
            <p:cNvSpPr txBox="1"/>
            <p:nvPr/>
          </p:nvSpPr>
          <p:spPr>
            <a:xfrm>
              <a:off x="1542874" y="1652682"/>
              <a:ext cx="2534602" cy="735460"/>
            </a:xfrm>
            <a:prstGeom prst="rect">
              <a:avLst/>
            </a:prstGeom>
            <a:noFill/>
          </p:spPr>
          <p:txBody>
            <a:bodyPr wrap="none" lIns="144000" tIns="0" rIns="0" bIns="0" anchor="ctr" anchorCtr="0">
              <a:normAutofit/>
            </a:bodyPr>
            <a:lstStyle/>
            <a:p>
              <a:r>
                <a:rPr lang="zh-CN" altLang="en-US" sz="1400" b="1" dirty="0">
                  <a:solidFill>
                    <a:srgbClr val="768EA9"/>
                  </a:solidFill>
                </a:rPr>
                <a:t>综艺型电视节目包括哪三类</a:t>
              </a:r>
              <a:r>
                <a:rPr lang="en-US" altLang="zh-CN" sz="1400" b="1" dirty="0">
                  <a:solidFill>
                    <a:srgbClr val="768EA9"/>
                  </a:solidFill>
                </a:rPr>
                <a:t>?</a:t>
              </a:r>
              <a:endParaRPr lang="zh-CN" altLang="en-US" sz="1400" b="1" dirty="0">
                <a:solidFill>
                  <a:srgbClr val="768EA9"/>
                </a:solidFill>
              </a:endParaRPr>
            </a:p>
          </p:txBody>
        </p:sp>
      </p:grpSp>
      <p:grpSp>
        <p:nvGrpSpPr>
          <p:cNvPr id="6" name="Group 35"/>
          <p:cNvGrpSpPr/>
          <p:nvPr/>
        </p:nvGrpSpPr>
        <p:grpSpPr>
          <a:xfrm>
            <a:off x="6876256" y="1944479"/>
            <a:ext cx="2098275" cy="567579"/>
            <a:chOff x="8596370" y="1652683"/>
            <a:chExt cx="2797699" cy="756772"/>
          </a:xfrm>
        </p:grpSpPr>
        <p:sp>
          <p:nvSpPr>
            <p:cNvPr id="7" name="Rectangle: Rounded Corners 26"/>
            <p:cNvSpPr/>
            <p:nvPr/>
          </p:nvSpPr>
          <p:spPr>
            <a:xfrm flipH="1">
              <a:off x="10673029" y="1688415"/>
              <a:ext cx="721040" cy="721040"/>
            </a:xfrm>
            <a:prstGeom prst="round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r"/>
              <a:r>
                <a:rPr lang="en-US" sz="2800" b="1">
                  <a:solidFill>
                    <a:schemeClr val="bg1"/>
                  </a:solidFill>
                </a:rPr>
                <a:t>02</a:t>
              </a:r>
            </a:p>
          </p:txBody>
        </p:sp>
        <p:sp>
          <p:nvSpPr>
            <p:cNvPr id="8" name="TextBox 27"/>
            <p:cNvSpPr txBox="1"/>
            <p:nvPr/>
          </p:nvSpPr>
          <p:spPr>
            <a:xfrm flipH="1">
              <a:off x="8596370" y="1652683"/>
              <a:ext cx="1980028" cy="735459"/>
            </a:xfrm>
            <a:prstGeom prst="rect">
              <a:avLst/>
            </a:prstGeom>
            <a:noFill/>
          </p:spPr>
          <p:txBody>
            <a:bodyPr wrap="none" lIns="0" tIns="0" rIns="144000" bIns="0" anchor="ctr" anchorCtr="0">
              <a:normAutofit/>
            </a:bodyPr>
            <a:lstStyle/>
            <a:p>
              <a:pPr algn="r"/>
              <a:r>
                <a:rPr lang="zh-CN" altLang="en-US" sz="1400" b="1" dirty="0">
                  <a:solidFill>
                    <a:schemeClr val="accent2"/>
                  </a:solidFill>
                </a:rPr>
                <a:t>电视综艺晚会主要有哪些类型</a:t>
              </a:r>
              <a:r>
                <a:rPr lang="en-US" altLang="zh-CN" sz="1400" b="1" dirty="0">
                  <a:solidFill>
                    <a:schemeClr val="accent2"/>
                  </a:solidFill>
                </a:rPr>
                <a:t>? </a:t>
              </a:r>
            </a:p>
            <a:p>
              <a:pPr algn="r"/>
              <a:r>
                <a:rPr lang="zh-CN" altLang="en-US" sz="1400" b="1" dirty="0">
                  <a:solidFill>
                    <a:schemeClr val="accent2"/>
                  </a:solidFill>
                </a:rPr>
                <a:t>各自具有什么特点</a:t>
              </a:r>
              <a:r>
                <a:rPr lang="en-US" altLang="zh-CN" sz="1400" b="1" dirty="0">
                  <a:solidFill>
                    <a:schemeClr val="accent2"/>
                  </a:solidFill>
                </a:rPr>
                <a:t>?</a:t>
              </a:r>
              <a:endParaRPr lang="zh-CN" altLang="en-US" sz="1400" b="1" dirty="0">
                <a:solidFill>
                  <a:schemeClr val="accent2"/>
                </a:solidFill>
              </a:endParaRPr>
            </a:p>
          </p:txBody>
        </p:sp>
      </p:grpSp>
      <p:sp>
        <p:nvSpPr>
          <p:cNvPr id="39" name="Title 1">
            <a:extLst>
              <a:ext uri="{FF2B5EF4-FFF2-40B4-BE49-F238E27FC236}">
                <a16:creationId xmlns:a16="http://schemas.microsoft.com/office/drawing/2014/main" id="{F34B4986-E714-3D42-AE02-8F5A6B5C89E0}"/>
              </a:ext>
            </a:extLst>
          </p:cNvPr>
          <p:cNvSpPr txBox="1">
            <a:spLocks/>
          </p:cNvSpPr>
          <p:nvPr/>
        </p:nvSpPr>
        <p:spPr>
          <a:xfrm>
            <a:off x="857880" y="200199"/>
            <a:ext cx="341040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思考与训练</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01264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righ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down)">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ppt_w</p:attrName>
                                        </p:attrNameLst>
                                      </p:cBhvr>
                                      <p:tavLst>
                                        <p:tav tm="0">
                                          <p:val>
                                            <p:fltVal val="0"/>
                                          </p:val>
                                        </p:tav>
                                        <p:tav tm="100000">
                                          <p:val>
                                            <p:strVal val="#ppt_w"/>
                                          </p:val>
                                        </p:tav>
                                      </p:tavLst>
                                    </p:anim>
                                    <p:anim calcmode="lin" valueType="num">
                                      <p:cBhvr>
                                        <p:cTn id="33" dur="500" fill="hold"/>
                                        <p:tgtEl>
                                          <p:spTgt spid="30"/>
                                        </p:tgtEl>
                                        <p:attrNameLst>
                                          <p:attrName>ppt_h</p:attrName>
                                        </p:attrNameLst>
                                      </p:cBhvr>
                                      <p:tavLst>
                                        <p:tav tm="0">
                                          <p:val>
                                            <p:fltVal val="0"/>
                                          </p:val>
                                        </p:tav>
                                        <p:tav tm="100000">
                                          <p:val>
                                            <p:strVal val="#ppt_h"/>
                                          </p:val>
                                        </p:tav>
                                      </p:tavLst>
                                    </p:anim>
                                    <p:animEffect transition="in" filter="fade">
                                      <p:cBhvr>
                                        <p:cTn id="34" dur="500"/>
                                        <p:tgtEl>
                                          <p:spTgt spid="3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500" fill="hold"/>
                                        <p:tgtEl>
                                          <p:spTgt spid="36"/>
                                        </p:tgtEl>
                                        <p:attrNameLst>
                                          <p:attrName>ppt_w</p:attrName>
                                        </p:attrNameLst>
                                      </p:cBhvr>
                                      <p:tavLst>
                                        <p:tav tm="0">
                                          <p:val>
                                            <p:fltVal val="0"/>
                                          </p:val>
                                        </p:tav>
                                        <p:tav tm="100000">
                                          <p:val>
                                            <p:strVal val="#ppt_w"/>
                                          </p:val>
                                        </p:tav>
                                      </p:tavLst>
                                    </p:anim>
                                    <p:anim calcmode="lin" valueType="num">
                                      <p:cBhvr>
                                        <p:cTn id="43" dur="500" fill="hold"/>
                                        <p:tgtEl>
                                          <p:spTgt spid="36"/>
                                        </p:tgtEl>
                                        <p:attrNameLst>
                                          <p:attrName>ppt_h</p:attrName>
                                        </p:attrNameLst>
                                      </p:cBhvr>
                                      <p:tavLst>
                                        <p:tav tm="0">
                                          <p:val>
                                            <p:fltVal val="0"/>
                                          </p:val>
                                        </p:tav>
                                        <p:tav tm="100000">
                                          <p:val>
                                            <p:strVal val="#ppt_h"/>
                                          </p:val>
                                        </p:tav>
                                      </p:tavLst>
                                    </p:anim>
                                    <p:animEffect transition="in" filter="fade">
                                      <p:cBhvr>
                                        <p:cTn id="44" dur="500"/>
                                        <p:tgtEl>
                                          <p:spTgt spid="3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Effect transition="in" filter="fade">
                                      <p:cBhvr>
                                        <p:cTn id="59" dur="500"/>
                                        <p:tgtEl>
                                          <p:spTgt spid="2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p:cTn id="62" dur="500" fill="hold"/>
                                        <p:tgtEl>
                                          <p:spTgt spid="32"/>
                                        </p:tgtEl>
                                        <p:attrNameLst>
                                          <p:attrName>ppt_w</p:attrName>
                                        </p:attrNameLst>
                                      </p:cBhvr>
                                      <p:tavLst>
                                        <p:tav tm="0">
                                          <p:val>
                                            <p:fltVal val="0"/>
                                          </p:val>
                                        </p:tav>
                                        <p:tav tm="100000">
                                          <p:val>
                                            <p:strVal val="#ppt_w"/>
                                          </p:val>
                                        </p:tav>
                                      </p:tavLst>
                                    </p:anim>
                                    <p:anim calcmode="lin" valueType="num">
                                      <p:cBhvr>
                                        <p:cTn id="63" dur="500" fill="hold"/>
                                        <p:tgtEl>
                                          <p:spTgt spid="32"/>
                                        </p:tgtEl>
                                        <p:attrNameLst>
                                          <p:attrName>ppt_h</p:attrName>
                                        </p:attrNameLst>
                                      </p:cBhvr>
                                      <p:tavLst>
                                        <p:tav tm="0">
                                          <p:val>
                                            <p:fltVal val="0"/>
                                          </p:val>
                                        </p:tav>
                                        <p:tav tm="100000">
                                          <p:val>
                                            <p:strVal val="#ppt_h"/>
                                          </p:val>
                                        </p:tav>
                                      </p:tavLst>
                                    </p:anim>
                                    <p:animEffect transition="in" filter="fade">
                                      <p:cBhvr>
                                        <p:cTn id="64" dur="500"/>
                                        <p:tgtEl>
                                          <p:spTgt spid="3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p:cTn id="67" dur="500" fill="hold"/>
                                        <p:tgtEl>
                                          <p:spTgt spid="34"/>
                                        </p:tgtEl>
                                        <p:attrNameLst>
                                          <p:attrName>ppt_w</p:attrName>
                                        </p:attrNameLst>
                                      </p:cBhvr>
                                      <p:tavLst>
                                        <p:tav tm="0">
                                          <p:val>
                                            <p:fltVal val="0"/>
                                          </p:val>
                                        </p:tav>
                                        <p:tav tm="100000">
                                          <p:val>
                                            <p:strVal val="#ppt_w"/>
                                          </p:val>
                                        </p:tav>
                                      </p:tavLst>
                                    </p:anim>
                                    <p:anim calcmode="lin" valueType="num">
                                      <p:cBhvr>
                                        <p:cTn id="68" dur="500" fill="hold"/>
                                        <p:tgtEl>
                                          <p:spTgt spid="34"/>
                                        </p:tgtEl>
                                        <p:attrNameLst>
                                          <p:attrName>ppt_h</p:attrName>
                                        </p:attrNameLst>
                                      </p:cBhvr>
                                      <p:tavLst>
                                        <p:tav tm="0">
                                          <p:val>
                                            <p:fltVal val="0"/>
                                          </p:val>
                                        </p:tav>
                                        <p:tav tm="100000">
                                          <p:val>
                                            <p:strVal val="#ppt_h"/>
                                          </p:val>
                                        </p:tav>
                                      </p:tavLst>
                                    </p:anim>
                                    <p:animEffect transition="in" filter="fade">
                                      <p:cBhvr>
                                        <p:cTn id="69" dur="500"/>
                                        <p:tgtEl>
                                          <p:spTgt spid="34"/>
                                        </p:tgtEl>
                                      </p:cBhvr>
                                    </p:animEffect>
                                  </p:childTnLst>
                                </p:cTn>
                              </p:par>
                            </p:childTnLst>
                          </p:cTn>
                        </p:par>
                        <p:par>
                          <p:cTn id="70" fill="hold">
                            <p:stCondLst>
                              <p:cond delay="500"/>
                            </p:stCondLst>
                            <p:childTnLst>
                              <p:par>
                                <p:cTn id="71" presetID="2" presetClass="entr" presetSubtype="4" fill="hold" nodeType="afterEffect">
                                  <p:stCondLst>
                                    <p:cond delay="0"/>
                                  </p:stCondLst>
                                  <p:childTnLst>
                                    <p:set>
                                      <p:cBhvr>
                                        <p:cTn id="72" dur="1" fill="hold">
                                          <p:stCondLst>
                                            <p:cond delay="0"/>
                                          </p:stCondLst>
                                        </p:cTn>
                                        <p:tgtEl>
                                          <p:spTgt spid="5"/>
                                        </p:tgtEl>
                                        <p:attrNameLst>
                                          <p:attrName>style.visibility</p:attrName>
                                        </p:attrNameLst>
                                      </p:cBhvr>
                                      <p:to>
                                        <p:strVal val="visible"/>
                                      </p:to>
                                    </p:set>
                                    <p:anim calcmode="lin" valueType="num">
                                      <p:cBhvr additive="base">
                                        <p:cTn id="73" dur="500" fill="hold"/>
                                        <p:tgtEl>
                                          <p:spTgt spid="5"/>
                                        </p:tgtEl>
                                        <p:attrNameLst>
                                          <p:attrName>ppt_x</p:attrName>
                                        </p:attrNameLst>
                                      </p:cBhvr>
                                      <p:tavLst>
                                        <p:tav tm="0">
                                          <p:val>
                                            <p:strVal val="#ppt_x"/>
                                          </p:val>
                                        </p:tav>
                                        <p:tav tm="100000">
                                          <p:val>
                                            <p:strVal val="#ppt_x"/>
                                          </p:val>
                                        </p:tav>
                                      </p:tavLst>
                                    </p:anim>
                                    <p:anim calcmode="lin" valueType="num">
                                      <p:cBhvr additive="base">
                                        <p:cTn id="74" dur="500" fill="hold"/>
                                        <p:tgtEl>
                                          <p:spTgt spid="5"/>
                                        </p:tgtEl>
                                        <p:attrNameLst>
                                          <p:attrName>ppt_y</p:attrName>
                                        </p:attrNameLst>
                                      </p:cBhvr>
                                      <p:tavLst>
                                        <p:tav tm="0">
                                          <p:val>
                                            <p:strVal val="1+#ppt_h/2"/>
                                          </p:val>
                                        </p:tav>
                                        <p:tav tm="100000">
                                          <p:val>
                                            <p:strVal val="#ppt_y"/>
                                          </p:val>
                                        </p:tav>
                                      </p:tavLst>
                                    </p:anim>
                                  </p:childTnLst>
                                </p:cTn>
                              </p:par>
                            </p:childTnLst>
                          </p:cTn>
                        </p:par>
                        <p:par>
                          <p:cTn id="75" fill="hold">
                            <p:stCondLst>
                              <p:cond delay="1000"/>
                            </p:stCondLst>
                            <p:childTnLst>
                              <p:par>
                                <p:cTn id="76" presetID="2" presetClass="entr" presetSubtype="4" fill="hold" nodeType="afterEffect">
                                  <p:stCondLst>
                                    <p:cond delay="0"/>
                                  </p:stCondLst>
                                  <p:childTnLst>
                                    <p:set>
                                      <p:cBhvr>
                                        <p:cTn id="77" dur="1" fill="hold">
                                          <p:stCondLst>
                                            <p:cond delay="0"/>
                                          </p:stCondLst>
                                        </p:cTn>
                                        <p:tgtEl>
                                          <p:spTgt spid="6"/>
                                        </p:tgtEl>
                                        <p:attrNameLst>
                                          <p:attrName>style.visibility</p:attrName>
                                        </p:attrNameLst>
                                      </p:cBhvr>
                                      <p:to>
                                        <p:strVal val="visible"/>
                                      </p:to>
                                    </p:set>
                                    <p:anim calcmode="lin" valueType="num">
                                      <p:cBhvr additive="base">
                                        <p:cTn id="78" dur="500" fill="hold"/>
                                        <p:tgtEl>
                                          <p:spTgt spid="6"/>
                                        </p:tgtEl>
                                        <p:attrNameLst>
                                          <p:attrName>ppt_x</p:attrName>
                                        </p:attrNameLst>
                                      </p:cBhvr>
                                      <p:tavLst>
                                        <p:tav tm="0">
                                          <p:val>
                                            <p:strVal val="#ppt_x"/>
                                          </p:val>
                                        </p:tav>
                                        <p:tav tm="100000">
                                          <p:val>
                                            <p:strVal val="#ppt_x"/>
                                          </p:val>
                                        </p:tav>
                                      </p:tavLst>
                                    </p:anim>
                                    <p:anim calcmode="lin" valueType="num">
                                      <p:cBhvr additive="base">
                                        <p:cTn id="7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5"/>
          <p:cNvSpPr/>
          <p:nvPr/>
        </p:nvSpPr>
        <p:spPr bwMode="auto">
          <a:xfrm>
            <a:off x="4544699" y="0"/>
            <a:ext cx="54006" cy="5143500"/>
          </a:xfrm>
          <a:prstGeom prst="rect">
            <a:avLst/>
          </a:prstGeom>
          <a:solidFill>
            <a:srgbClr val="768EA9"/>
          </a:solidFill>
          <a:ln w="19050">
            <a:noFill/>
            <a:round/>
            <a:headEnd/>
            <a:tailEnd/>
          </a:ln>
        </p:spPr>
        <p:txBody>
          <a:bodyPr anchor="ctr"/>
          <a:lstStyle/>
          <a:p>
            <a:pPr algn="ctr"/>
            <a:endParaRPr/>
          </a:p>
        </p:txBody>
      </p:sp>
      <p:sp>
        <p:nvSpPr>
          <p:cNvPr id="20" name="Oval 1"/>
          <p:cNvSpPr/>
          <p:nvPr/>
        </p:nvSpPr>
        <p:spPr bwMode="auto">
          <a:xfrm>
            <a:off x="4330703" y="267494"/>
            <a:ext cx="481998" cy="481998"/>
          </a:xfrm>
          <a:prstGeom prst="ellipse">
            <a:avLst/>
          </a:prstGeom>
          <a:solidFill>
            <a:srgbClr val="7E7E80"/>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01</a:t>
            </a:r>
          </a:p>
        </p:txBody>
      </p:sp>
      <p:sp>
        <p:nvSpPr>
          <p:cNvPr id="21" name="Oval 2"/>
          <p:cNvSpPr/>
          <p:nvPr/>
        </p:nvSpPr>
        <p:spPr bwMode="auto">
          <a:xfrm>
            <a:off x="4330703" y="1121580"/>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02</a:t>
            </a:r>
          </a:p>
        </p:txBody>
      </p:sp>
      <p:sp>
        <p:nvSpPr>
          <p:cNvPr id="22" name="Oval 3"/>
          <p:cNvSpPr/>
          <p:nvPr/>
        </p:nvSpPr>
        <p:spPr bwMode="auto">
          <a:xfrm>
            <a:off x="4330703" y="1975666"/>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03</a:t>
            </a:r>
          </a:p>
        </p:txBody>
      </p:sp>
      <p:sp>
        <p:nvSpPr>
          <p:cNvPr id="23" name="Oval 4"/>
          <p:cNvSpPr/>
          <p:nvPr/>
        </p:nvSpPr>
        <p:spPr bwMode="auto">
          <a:xfrm>
            <a:off x="4330703" y="2829752"/>
            <a:ext cx="481998" cy="481998"/>
          </a:xfrm>
          <a:prstGeom prst="ellipse">
            <a:avLst/>
          </a:prstGeom>
          <a:solidFill>
            <a:srgbClr val="758EA9"/>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04</a:t>
            </a:r>
          </a:p>
        </p:txBody>
      </p:sp>
      <p:sp>
        <p:nvSpPr>
          <p:cNvPr id="8" name="Rectangle 16"/>
          <p:cNvSpPr/>
          <p:nvPr/>
        </p:nvSpPr>
        <p:spPr>
          <a:xfrm>
            <a:off x="5274078" y="1995686"/>
            <a:ext cx="1458162" cy="692498"/>
          </a:xfrm>
          <a:prstGeom prst="rect">
            <a:avLst/>
          </a:prstGeom>
        </p:spPr>
        <p:txBody>
          <a:bodyPr wrap="square">
            <a:normAutofit fontScale="85000" lnSpcReduction="20000"/>
          </a:bodyPr>
          <a:lstStyle/>
          <a:p>
            <a:r>
              <a:rPr lang="zh-CN" altLang="en-US" sz="5400" b="1" spc="300" dirty="0">
                <a:solidFill>
                  <a:schemeClr val="tx2"/>
                </a:solidFill>
              </a:rPr>
              <a:t>目录</a:t>
            </a:r>
          </a:p>
        </p:txBody>
      </p:sp>
      <p:sp>
        <p:nvSpPr>
          <p:cNvPr id="11" name="TextBox 14"/>
          <p:cNvSpPr txBox="1"/>
          <p:nvPr/>
        </p:nvSpPr>
        <p:spPr>
          <a:xfrm>
            <a:off x="1203499" y="2921736"/>
            <a:ext cx="2796413" cy="285857"/>
          </a:xfrm>
          <a:prstGeom prst="rect">
            <a:avLst/>
          </a:prstGeom>
          <a:noFill/>
        </p:spPr>
        <p:txBody>
          <a:bodyPr wrap="none" lIns="360000" tIns="0" rIns="0" bIns="0" anchor="b" anchorCtr="0">
            <a:normAutofit/>
          </a:bodyPr>
          <a:lstStyle/>
          <a:p>
            <a:pPr algn="r"/>
            <a:r>
              <a:rPr lang="zh-CN" altLang="en-US" sz="1600" b="1" dirty="0">
                <a:solidFill>
                  <a:srgbClr val="758EA9"/>
                </a:solidFill>
              </a:rPr>
              <a:t>撰写综艺晚会文学台本</a:t>
            </a:r>
          </a:p>
        </p:txBody>
      </p:sp>
      <p:sp>
        <p:nvSpPr>
          <p:cNvPr id="13" name="TextBox 19"/>
          <p:cNvSpPr txBox="1"/>
          <p:nvPr/>
        </p:nvSpPr>
        <p:spPr>
          <a:xfrm>
            <a:off x="1215589" y="2070693"/>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电视综艺节目</a:t>
            </a:r>
          </a:p>
        </p:txBody>
      </p:sp>
      <p:sp>
        <p:nvSpPr>
          <p:cNvPr id="15" name="TextBox 21"/>
          <p:cNvSpPr txBox="1"/>
          <p:nvPr/>
        </p:nvSpPr>
        <p:spPr>
          <a:xfrm>
            <a:off x="1203499" y="1219650"/>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电视文艺栏目种类与策划</a:t>
            </a:r>
          </a:p>
        </p:txBody>
      </p:sp>
      <p:sp>
        <p:nvSpPr>
          <p:cNvPr id="17" name="TextBox 23"/>
          <p:cNvSpPr txBox="1"/>
          <p:nvPr/>
        </p:nvSpPr>
        <p:spPr>
          <a:xfrm>
            <a:off x="1203500" y="365564"/>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电视专题文艺节目</a:t>
            </a:r>
          </a:p>
        </p:txBody>
      </p:sp>
      <p:sp>
        <p:nvSpPr>
          <p:cNvPr id="5" name="Rectangle 8"/>
          <p:cNvSpPr/>
          <p:nvPr/>
        </p:nvSpPr>
        <p:spPr>
          <a:xfrm>
            <a:off x="5410979" y="2553681"/>
            <a:ext cx="1177245" cy="276999"/>
          </a:xfrm>
          <a:prstGeom prst="rect">
            <a:avLst/>
          </a:prstGeom>
        </p:spPr>
        <p:txBody>
          <a:bodyPr wrap="none">
            <a:normAutofit fontScale="77500" lnSpcReduction="20000"/>
          </a:bodyPr>
          <a:lstStyle/>
          <a:p>
            <a:r>
              <a:rPr lang="en-US" altLang="zh-CN" b="1" spc="300" dirty="0">
                <a:solidFill>
                  <a:schemeClr val="tx2"/>
                </a:solidFill>
              </a:rPr>
              <a:t>CONTENT</a:t>
            </a:r>
          </a:p>
        </p:txBody>
      </p:sp>
      <p:sp>
        <p:nvSpPr>
          <p:cNvPr id="26" name="Oval 4">
            <a:extLst>
              <a:ext uri="{FF2B5EF4-FFF2-40B4-BE49-F238E27FC236}">
                <a16:creationId xmlns:a16="http://schemas.microsoft.com/office/drawing/2014/main" id="{A3E1A392-4912-3542-B0C7-15A43A7972EE}"/>
              </a:ext>
            </a:extLst>
          </p:cNvPr>
          <p:cNvSpPr/>
          <p:nvPr/>
        </p:nvSpPr>
        <p:spPr bwMode="auto">
          <a:xfrm>
            <a:off x="4308460" y="3683838"/>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05</a:t>
            </a:r>
          </a:p>
        </p:txBody>
      </p:sp>
      <p:sp>
        <p:nvSpPr>
          <p:cNvPr id="31" name="Oval 4">
            <a:extLst>
              <a:ext uri="{FF2B5EF4-FFF2-40B4-BE49-F238E27FC236}">
                <a16:creationId xmlns:a16="http://schemas.microsoft.com/office/drawing/2014/main" id="{32597E22-E4CD-FA4A-AEDB-508265860455}"/>
              </a:ext>
            </a:extLst>
          </p:cNvPr>
          <p:cNvSpPr/>
          <p:nvPr/>
        </p:nvSpPr>
        <p:spPr bwMode="auto">
          <a:xfrm>
            <a:off x="4329172" y="4537925"/>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06</a:t>
            </a:r>
          </a:p>
        </p:txBody>
      </p:sp>
      <p:sp>
        <p:nvSpPr>
          <p:cNvPr id="33" name="TextBox 14">
            <a:extLst>
              <a:ext uri="{FF2B5EF4-FFF2-40B4-BE49-F238E27FC236}">
                <a16:creationId xmlns:a16="http://schemas.microsoft.com/office/drawing/2014/main" id="{D2F463CA-A883-B849-9F5A-1DAB2BFF985C}"/>
              </a:ext>
            </a:extLst>
          </p:cNvPr>
          <p:cNvSpPr txBox="1"/>
          <p:nvPr/>
        </p:nvSpPr>
        <p:spPr>
          <a:xfrm>
            <a:off x="1215589" y="4614794"/>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电视文艺导演的职责</a:t>
            </a:r>
          </a:p>
        </p:txBody>
      </p:sp>
      <p:sp>
        <p:nvSpPr>
          <p:cNvPr id="36" name="TextBox 14">
            <a:extLst>
              <a:ext uri="{FF2B5EF4-FFF2-40B4-BE49-F238E27FC236}">
                <a16:creationId xmlns:a16="http://schemas.microsoft.com/office/drawing/2014/main" id="{C32EBA09-7A2A-FF4C-BC2F-3F2F422483AC}"/>
              </a:ext>
            </a:extLst>
          </p:cNvPr>
          <p:cNvSpPr txBox="1"/>
          <p:nvPr/>
        </p:nvSpPr>
        <p:spPr>
          <a:xfrm>
            <a:off x="1215589" y="3780921"/>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电视文艺导演的学养与素质</a:t>
            </a:r>
          </a:p>
        </p:txBody>
      </p:sp>
      <p:pic>
        <p:nvPicPr>
          <p:cNvPr id="18" name="图片 17">
            <a:extLst>
              <a:ext uri="{FF2B5EF4-FFF2-40B4-BE49-F238E27FC236}">
                <a16:creationId xmlns:a16="http://schemas.microsoft.com/office/drawing/2014/main" id="{632F14D8-F4F8-9D42-BE45-0E0FD1B4BA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937109" flipH="1" flipV="1">
            <a:off x="-935220" y="4119409"/>
            <a:ext cx="3390889" cy="2983399"/>
          </a:xfrm>
          <a:prstGeom prst="rect">
            <a:avLst/>
          </a:prstGeom>
        </p:spPr>
      </p:pic>
    </p:spTree>
    <p:extLst>
      <p:ext uri="{BB962C8B-B14F-4D97-AF65-F5344CB8AC3E}">
        <p14:creationId xmlns:p14="http://schemas.microsoft.com/office/powerpoint/2010/main" val="1457984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8" grpId="0"/>
      <p:bldP spid="5" grpId="0"/>
      <p:bldP spid="26" grpId="0" animBg="1"/>
      <p:bldP spid="31"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54"/>
          <p:cNvSpPr txBox="1">
            <a:spLocks/>
          </p:cNvSpPr>
          <p:nvPr/>
        </p:nvSpPr>
        <p:spPr bwMode="auto">
          <a:xfrm>
            <a:off x="1547664" y="1177313"/>
            <a:ext cx="4752528" cy="2788874"/>
          </a:xfrm>
          <a:prstGeom prst="rect">
            <a:avLst/>
          </a:prstGeom>
          <a:noFill/>
        </p:spPr>
        <p:txBody>
          <a:bodyPr wrap="none" lIns="0" tIns="0" rIns="0" bIns="0" anchor="ctr">
            <a:noAutofit/>
          </a:bodyPr>
          <a:lstStyle/>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了解电视综艺晚会的创作要求。</a:t>
            </a: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了解确定综艺晚会主题的重要性。</a:t>
            </a: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了解综艺晚会总体构思的要求与步骤。</a:t>
            </a: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了解综艺晚会的基调和设计节目的要求。</a:t>
            </a: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了解综艺晚会结构的几种类型。</a:t>
            </a: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了解综艺晚会文学台本的语言种类。</a:t>
            </a: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了解综艺晚会主持人串联词的写作形式和要求。</a:t>
            </a:r>
            <a:endParaRPr lang="zh-CN" altLang="en-US" sz="2000" dirty="0">
              <a:solidFill>
                <a:srgbClr val="768EA9"/>
              </a:solidFill>
              <a:effectLst/>
              <a:latin typeface="SimSun" panose="02010600030101010101" pitchFamily="2" charset="-122"/>
              <a:ea typeface="SimSun" panose="02010600030101010101" pitchFamily="2" charset="-122"/>
            </a:endParaRPr>
          </a:p>
        </p:txBody>
      </p:sp>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学习目标</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0429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第四章 撰写综艺晚会文学台本</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91FD38BD-92AD-DC43-8CCF-BA4EF1D96E4C}"/>
              </a:ext>
            </a:extLst>
          </p:cNvPr>
          <p:cNvSpPr/>
          <p:nvPr/>
        </p:nvSpPr>
        <p:spPr>
          <a:xfrm>
            <a:off x="837599" y="1563638"/>
            <a:ext cx="7674560" cy="1511952"/>
          </a:xfrm>
          <a:prstGeom prst="rect">
            <a:avLst/>
          </a:prstGeom>
        </p:spPr>
        <p:txBody>
          <a:bodyPr wrap="square">
            <a:spAutoFit/>
          </a:bodyPr>
          <a:lstStyle/>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撰写综艺晚会文学台本是录制一台电视综艺晚会的第一步</a:t>
            </a: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它为未来的节目规划出文字蓝图</a:t>
            </a: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使节目创作有一个整体的依据。</a:t>
            </a:r>
            <a:endParaRPr lang="en-US" altLang="zh-CN" sz="1600" b="1"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针对如何办好电视文艺节目</a:t>
            </a: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 全国首届电视文艺研讨会提出了“内容好、形式好、点子新”的基本要求。</a:t>
            </a:r>
            <a:endParaRPr lang="en-US" altLang="zh-CN" sz="1600" b="1" dirty="0">
              <a:solidFill>
                <a:srgbClr val="768EA9"/>
              </a:solidFill>
              <a:latin typeface="SimSun" panose="02010600030101010101" pitchFamily="2" charset="-122"/>
              <a:ea typeface="SimSun" panose="02010600030101010101" pitchFamily="2" charset="-122"/>
            </a:endParaRPr>
          </a:p>
        </p:txBody>
      </p:sp>
    </p:spTree>
    <p:extLst>
      <p:ext uri="{BB962C8B-B14F-4D97-AF65-F5344CB8AC3E}">
        <p14:creationId xmlns:p14="http://schemas.microsoft.com/office/powerpoint/2010/main" val="30623319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综艺晚会的主题及构思</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91FD38BD-92AD-DC43-8CCF-BA4EF1D96E4C}"/>
              </a:ext>
            </a:extLst>
          </p:cNvPr>
          <p:cNvSpPr/>
          <p:nvPr/>
        </p:nvSpPr>
        <p:spPr>
          <a:xfrm>
            <a:off x="837599" y="1563638"/>
            <a:ext cx="7674560" cy="2250616"/>
          </a:xfrm>
          <a:prstGeom prst="rect">
            <a:avLst/>
          </a:prstGeom>
        </p:spPr>
        <p:txBody>
          <a:bodyPr wrap="square">
            <a:spAutoFit/>
          </a:bodyPr>
          <a:lstStyle/>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撰写一台电视综艺晚会的文学台本</a:t>
            </a: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首先要经过策划的阶段。策划往往是按照党的宣传方针</a:t>
            </a: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结合当时的形势来确定一台晚会的创意。</a:t>
            </a:r>
            <a:endParaRPr lang="en-US" altLang="zh-CN" sz="1600" b="1"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作为综艺晚会的创意</a:t>
            </a: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与其他形式的创意有所不同。</a:t>
            </a:r>
            <a:endParaRPr lang="en-US" altLang="zh-CN" sz="1600" b="1"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Ø"/>
            </a:pPr>
            <a:r>
              <a:rPr lang="zh-CN" altLang="en-US" sz="1600" dirty="0">
                <a:solidFill>
                  <a:srgbClr val="768EA9"/>
                </a:solidFill>
                <a:latin typeface="SimSun" panose="02010600030101010101" pitchFamily="2" charset="-122"/>
                <a:ea typeface="SimSun" panose="02010600030101010101" pitchFamily="2" charset="-122"/>
              </a:rPr>
              <a:t>著名电视文艺导演邓在军说</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日本的‘电视之父’正本松太郎认为</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电视艺术必须为既定的目标服务</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要突出中心思想。为此他提出了两个字的指导思想‘创意’。</a:t>
            </a:r>
            <a:endParaRPr lang="en-US" altLang="zh-CN" sz="1600" dirty="0">
              <a:solidFill>
                <a:srgbClr val="768EA9"/>
              </a:solidFill>
              <a:latin typeface="SimSun" panose="02010600030101010101" pitchFamily="2" charset="-122"/>
              <a:ea typeface="SimSun" panose="02010600030101010101" pitchFamily="2" charset="-122"/>
            </a:endParaRPr>
          </a:p>
        </p:txBody>
      </p:sp>
    </p:spTree>
    <p:extLst>
      <p:ext uri="{BB962C8B-B14F-4D97-AF65-F5344CB8AC3E}">
        <p14:creationId xmlns:p14="http://schemas.microsoft.com/office/powerpoint/2010/main" val="398423235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综艺晚会的主题及构思</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91FD38BD-92AD-DC43-8CCF-BA4EF1D96E4C}"/>
              </a:ext>
            </a:extLst>
          </p:cNvPr>
          <p:cNvSpPr/>
          <p:nvPr/>
        </p:nvSpPr>
        <p:spPr>
          <a:xfrm>
            <a:off x="734720" y="2167793"/>
            <a:ext cx="7674560" cy="403957"/>
          </a:xfrm>
          <a:prstGeom prst="rect">
            <a:avLst/>
          </a:prstGeom>
        </p:spPr>
        <p:txBody>
          <a:bodyPr wrap="square">
            <a:spAutoFit/>
          </a:bodyPr>
          <a:lstStyle/>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实质上</a:t>
            </a: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创意就是创作的立意</a:t>
            </a: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即想达到什么目的</a:t>
            </a: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创意就是创作的指导思想。</a:t>
            </a:r>
            <a:endParaRPr lang="en-US" altLang="zh-CN" sz="1600" b="1" dirty="0">
              <a:solidFill>
                <a:srgbClr val="768EA9"/>
              </a:solidFill>
              <a:latin typeface="SimSun" panose="02010600030101010101" pitchFamily="2" charset="-122"/>
              <a:ea typeface="SimSun" panose="02010600030101010101" pitchFamily="2" charset="-122"/>
            </a:endParaRPr>
          </a:p>
        </p:txBody>
      </p:sp>
    </p:spTree>
    <p:extLst>
      <p:ext uri="{BB962C8B-B14F-4D97-AF65-F5344CB8AC3E}">
        <p14:creationId xmlns:p14="http://schemas.microsoft.com/office/powerpoint/2010/main" val="43597992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综艺晚会的主题及构思</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91FD38BD-92AD-DC43-8CCF-BA4EF1D96E4C}"/>
              </a:ext>
            </a:extLst>
          </p:cNvPr>
          <p:cNvSpPr/>
          <p:nvPr/>
        </p:nvSpPr>
        <p:spPr>
          <a:xfrm>
            <a:off x="734720" y="846026"/>
            <a:ext cx="7674560" cy="4097275"/>
          </a:xfrm>
          <a:prstGeom prst="rect">
            <a:avLst/>
          </a:prstGeom>
        </p:spPr>
        <p:txBody>
          <a:bodyPr wrap="square">
            <a:spAutoFit/>
          </a:bodyPr>
          <a:lstStyle/>
          <a:p>
            <a:pPr>
              <a:lnSpc>
                <a:spcPct val="150000"/>
              </a:lnSpc>
            </a:pP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 </a:t>
            </a:r>
            <a:r>
              <a:rPr lang="zh-CN" altLang="en-US" sz="1600" dirty="0">
                <a:solidFill>
                  <a:srgbClr val="768EA9"/>
                </a:solidFill>
                <a:latin typeface="SimSun" panose="02010600030101010101" pitchFamily="2" charset="-122"/>
                <a:ea typeface="SimSun" panose="02010600030101010101" pitchFamily="2" charset="-122"/>
              </a:rPr>
              <a:t>大型文艺晚会</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纪念毛泽东同志诞辰</a:t>
            </a:r>
            <a:r>
              <a:rPr lang="en-US" altLang="zh-CN" sz="1600" dirty="0">
                <a:solidFill>
                  <a:srgbClr val="768EA9"/>
                </a:solidFill>
                <a:latin typeface="SimSun" panose="02010600030101010101" pitchFamily="2" charset="-122"/>
                <a:ea typeface="SimSun" panose="02010600030101010101" pitchFamily="2" charset="-122"/>
              </a:rPr>
              <a:t>100</a:t>
            </a:r>
            <a:r>
              <a:rPr lang="zh-CN" altLang="en-US" sz="1600" dirty="0">
                <a:solidFill>
                  <a:srgbClr val="768EA9"/>
                </a:solidFill>
                <a:latin typeface="SimSun" panose="02010600030101010101" pitchFamily="2" charset="-122"/>
                <a:ea typeface="SimSun" panose="02010600030101010101" pitchFamily="2" charset="-122"/>
              </a:rPr>
              <a:t>周年</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的创作指导思想是</a:t>
            </a:r>
            <a:r>
              <a:rPr lang="en-US" altLang="zh-CN" sz="1600" dirty="0">
                <a:solidFill>
                  <a:srgbClr val="768EA9"/>
                </a:solidFill>
                <a:latin typeface="SimSun" panose="02010600030101010101" pitchFamily="2" charset="-122"/>
                <a:ea typeface="SimSun" panose="02010600030101010101" pitchFamily="2" charset="-122"/>
              </a:rPr>
              <a:t>:</a:t>
            </a: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   纪念晚会以中共中央</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关于毛泽东同志诞辰</a:t>
            </a:r>
            <a:r>
              <a:rPr lang="en-US" altLang="zh-CN" sz="1600" dirty="0">
                <a:solidFill>
                  <a:srgbClr val="768EA9"/>
                </a:solidFill>
                <a:latin typeface="SimSun" panose="02010600030101010101" pitchFamily="2" charset="-122"/>
                <a:ea typeface="SimSun" panose="02010600030101010101" pitchFamily="2" charset="-122"/>
              </a:rPr>
              <a:t>100</a:t>
            </a:r>
            <a:r>
              <a:rPr lang="zh-CN" altLang="en-US" sz="1600" dirty="0">
                <a:solidFill>
                  <a:srgbClr val="768EA9"/>
                </a:solidFill>
                <a:latin typeface="SimSun" panose="02010600030101010101" pitchFamily="2" charset="-122"/>
                <a:ea typeface="SimSun" panose="02010600030101010101" pitchFamily="2" charset="-122"/>
              </a:rPr>
              <a:t>周年纪念活动通知</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作为总的指导思想。</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   晚会缅怀和歌颂毛泽东同志的丰功伟绩</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颂扬他崇高的人格与博大的胸怀</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继承和发扬毛泽东思想</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在邓小平同志建设有中国特色的社会主义理论指引下</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在以江泽民同志为核心的党中央领导下</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去创造光辉美好的未来。</a:t>
            </a: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   晚会的基调是歌颂的</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同时</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又被赋予今天的时代精神</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具有新的思想高度和新的历史视角</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让老一辈革命者和新一代年轻人一起站在历史新的起跑线上</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回顾革命历史</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缅怀革命先辈</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从毛泽东同志领导我们党和人民半个多世纪以来所进行的胜利斗争的历史中汲取精神力量</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更加满怀信心地投入改革开放的大潮中</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去谱写历史的新篇章。</a:t>
            </a:r>
            <a:endParaRPr lang="en-US" altLang="zh-CN" sz="1600" dirty="0">
              <a:solidFill>
                <a:srgbClr val="768EA9"/>
              </a:solidFill>
              <a:latin typeface="SimSun" panose="02010600030101010101" pitchFamily="2" charset="-122"/>
              <a:ea typeface="SimSun" panose="02010600030101010101" pitchFamily="2" charset="-122"/>
            </a:endParaRPr>
          </a:p>
        </p:txBody>
      </p:sp>
    </p:spTree>
    <p:extLst>
      <p:ext uri="{BB962C8B-B14F-4D97-AF65-F5344CB8AC3E}">
        <p14:creationId xmlns:p14="http://schemas.microsoft.com/office/powerpoint/2010/main" val="211908911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综艺晚会的主题及构思</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91FD38BD-92AD-DC43-8CCF-BA4EF1D96E4C}"/>
              </a:ext>
            </a:extLst>
          </p:cNvPr>
          <p:cNvSpPr/>
          <p:nvPr/>
        </p:nvSpPr>
        <p:spPr>
          <a:xfrm>
            <a:off x="734720" y="778731"/>
            <a:ext cx="7674560" cy="4097275"/>
          </a:xfrm>
          <a:prstGeom prst="rect">
            <a:avLst/>
          </a:prstGeom>
        </p:spPr>
        <p:txBody>
          <a:bodyPr wrap="square">
            <a:spAutoFit/>
          </a:bodyPr>
          <a:lstStyle/>
          <a:p>
            <a:pPr>
              <a:lnSpc>
                <a:spcPct val="150000"/>
              </a:lnSpc>
            </a:pP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 </a:t>
            </a:r>
            <a:r>
              <a:rPr lang="zh-CN" altLang="en-US" sz="1600" dirty="0">
                <a:solidFill>
                  <a:srgbClr val="768EA9"/>
                </a:solidFill>
                <a:latin typeface="SimSun" panose="02010600030101010101" pitchFamily="2" charset="-122"/>
                <a:ea typeface="SimSun" panose="02010600030101010101" pitchFamily="2" charset="-122"/>
              </a:rPr>
              <a:t>庆祝香港回归祖国大型文艺晚会</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回归颂</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的创作指导思想是</a:t>
            </a:r>
            <a:r>
              <a:rPr lang="en-US" altLang="zh-CN" sz="1600" dirty="0">
                <a:solidFill>
                  <a:srgbClr val="768EA9"/>
                </a:solidFill>
                <a:latin typeface="SimSun" panose="02010600030101010101" pitchFamily="2" charset="-122"/>
                <a:ea typeface="SimSun" panose="02010600030101010101" pitchFamily="2" charset="-122"/>
              </a:rPr>
              <a:t>:</a:t>
            </a: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    此次庆祝香港回归祖国文艺晚会</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拟突出表现中华民族洗雪百年耻辱的由衷喜悦之情和举国上下普天同庆的欢腾、热烈的气氛。通过感人的、艺术化的手法</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表现香港百年沧桑和回归的来之不易</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强调指出祖国的繁荣富强</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是香港顺利回归的根本原因。与此同时</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通过艺术形象</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描绘香港同胞对香港繁荣所作出的巨大贡献</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以及时刻心向祖国的浓浓的中华民族情结。</a:t>
            </a: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    在这场晚会中</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带有极浓厚感情色彩的一个内容</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是对邓小平同志深情的缅怀与赞颂。晚会将调动各种艺术手段赞美小平同志的丰功伟绩</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表现香港回归祖国是小平同志“一国两制”伟大构想的成功实践</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是实现祖国统一大业的光辉里程碑。</a:t>
            </a: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    晚会将热情讴歌中国人民推进祖国和平统一</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促进祖国繁荣昌盛</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昂首跨入新世纪的坚定信念</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并满怀豪情地向世界宣告</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香港的明天会更加繁荣</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更加美好。</a:t>
            </a:r>
            <a:endParaRPr lang="en-US" altLang="zh-CN" sz="1600" dirty="0">
              <a:solidFill>
                <a:srgbClr val="768EA9"/>
              </a:solidFill>
              <a:latin typeface="SimSun" panose="02010600030101010101" pitchFamily="2" charset="-122"/>
              <a:ea typeface="SimSun" panose="02010600030101010101" pitchFamily="2" charset="-122"/>
            </a:endParaRPr>
          </a:p>
        </p:txBody>
      </p:sp>
    </p:spTree>
    <p:extLst>
      <p:ext uri="{BB962C8B-B14F-4D97-AF65-F5344CB8AC3E}">
        <p14:creationId xmlns:p14="http://schemas.microsoft.com/office/powerpoint/2010/main" val="189499386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综艺晚会的主题及构思</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91FD38BD-92AD-DC43-8CCF-BA4EF1D96E4C}"/>
              </a:ext>
            </a:extLst>
          </p:cNvPr>
          <p:cNvSpPr/>
          <p:nvPr/>
        </p:nvSpPr>
        <p:spPr>
          <a:xfrm>
            <a:off x="734720" y="1563638"/>
            <a:ext cx="7674560" cy="1881284"/>
          </a:xfrm>
          <a:prstGeom prst="rect">
            <a:avLst/>
          </a:prstGeom>
        </p:spPr>
        <p:txBody>
          <a:bodyPr wrap="square">
            <a:spAutoFit/>
          </a:bodyPr>
          <a:lstStyle/>
          <a:p>
            <a:pPr marL="285750" indent="-285750">
              <a:lnSpc>
                <a:spcPct val="150000"/>
              </a:lnSpc>
              <a:buFont typeface="Wingdings" pitchFamily="2" charset="2"/>
              <a:buChar char="Ø"/>
            </a:pPr>
            <a:r>
              <a:rPr lang="zh-CN" altLang="en-US" sz="1600" dirty="0">
                <a:solidFill>
                  <a:srgbClr val="768EA9"/>
                </a:solidFill>
                <a:latin typeface="SimSun" panose="02010600030101010101" pitchFamily="2" charset="-122"/>
                <a:ea typeface="SimSun" panose="02010600030101010101" pitchFamily="2" charset="-122"/>
              </a:rPr>
              <a:t>通过以上例子可以看出</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电视综艺晚会的创意就是其创作的指导思想。它是一台晚会诞生前创作者的积极思考</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与确定晚会的内容有着直接的关系。因此可以说</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一台综艺晚会先有策划人与编导的创意</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然后才会有整台晚会精彩的节目。</a:t>
            </a:r>
            <a:endParaRPr lang="en-US" altLang="zh-CN" sz="16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Ø"/>
            </a:pPr>
            <a:endParaRPr lang="en-US" altLang="zh-CN" sz="16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Ø"/>
            </a:pPr>
            <a:r>
              <a:rPr lang="zh-CN" altLang="en-US" sz="1600" dirty="0">
                <a:solidFill>
                  <a:srgbClr val="768EA9"/>
                </a:solidFill>
                <a:latin typeface="SimSun" panose="02010600030101010101" pitchFamily="2" charset="-122"/>
                <a:ea typeface="SimSun" panose="02010600030101010101" pitchFamily="2" charset="-122"/>
              </a:rPr>
              <a:t>创意是策划阶段的中心任务。</a:t>
            </a:r>
            <a:endParaRPr lang="en-US" altLang="zh-CN" sz="1600" dirty="0">
              <a:solidFill>
                <a:srgbClr val="768EA9"/>
              </a:solidFill>
              <a:latin typeface="SimSun" panose="02010600030101010101" pitchFamily="2" charset="-122"/>
              <a:ea typeface="SimSun" panose="02010600030101010101" pitchFamily="2" charset="-122"/>
            </a:endParaRPr>
          </a:p>
        </p:txBody>
      </p:sp>
    </p:spTree>
    <p:extLst>
      <p:ext uri="{BB962C8B-B14F-4D97-AF65-F5344CB8AC3E}">
        <p14:creationId xmlns:p14="http://schemas.microsoft.com/office/powerpoint/2010/main" val="372989893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综艺晚会的主题及构思</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993040" y="1224184"/>
            <a:ext cx="7428242" cy="2160240"/>
          </a:xfrm>
          <a:prstGeom prst="rect">
            <a:avLst/>
          </a:prstGeom>
        </p:spPr>
        <p:txBody>
          <a:bodyPr wrap="none" lIns="144000" tIns="0" rIns="144000" bIns="0" anchor="ctr">
            <a:normAutofit/>
          </a:bodyPr>
          <a:lstStyle/>
          <a:p>
            <a:pPr>
              <a:lnSpc>
                <a:spcPct val="150000"/>
              </a:lnSpc>
            </a:pPr>
            <a:endParaRPr lang="en-US" altLang="zh-CN" sz="1400" dirty="0">
              <a:solidFill>
                <a:srgbClr val="768EA9"/>
              </a:solidFill>
            </a:endParaRPr>
          </a:p>
          <a:p>
            <a:pPr marL="285750" indent="-285750">
              <a:lnSpc>
                <a:spcPct val="150000"/>
              </a:lnSpc>
              <a:buFont typeface="Arial" panose="020B0604020202020204" pitchFamily="34" charset="0"/>
              <a:buChar char="•"/>
            </a:pPr>
            <a:r>
              <a:rPr lang="zh-CN" altLang="en-US" sz="1400" dirty="0">
                <a:solidFill>
                  <a:srgbClr val="768EA9"/>
                </a:solidFill>
              </a:rPr>
              <a:t>撰写综艺晚会的文学台本时</a:t>
            </a:r>
            <a:r>
              <a:rPr lang="en-US" altLang="zh-CN" sz="1400" dirty="0">
                <a:solidFill>
                  <a:srgbClr val="768EA9"/>
                </a:solidFill>
              </a:rPr>
              <a:t>,</a:t>
            </a:r>
            <a:r>
              <a:rPr lang="zh-CN" altLang="en-US" sz="1400" dirty="0">
                <a:solidFill>
                  <a:srgbClr val="768EA9"/>
                </a:solidFill>
              </a:rPr>
              <a:t>撰稿人在创意的要求下会为晚会确定一个明确的主题。在主题的</a:t>
            </a:r>
            <a:endParaRPr lang="en-US" altLang="zh-CN" sz="1400" dirty="0">
              <a:solidFill>
                <a:srgbClr val="768EA9"/>
              </a:solidFill>
            </a:endParaRPr>
          </a:p>
          <a:p>
            <a:pPr>
              <a:lnSpc>
                <a:spcPct val="150000"/>
              </a:lnSpc>
            </a:pPr>
            <a:r>
              <a:rPr lang="zh-CN" altLang="en-US" sz="1400" dirty="0">
                <a:solidFill>
                  <a:srgbClr val="768EA9"/>
                </a:solidFill>
              </a:rPr>
              <a:t>统帅下</a:t>
            </a:r>
            <a:r>
              <a:rPr lang="en-US" altLang="zh-CN" sz="1400" dirty="0">
                <a:solidFill>
                  <a:srgbClr val="768EA9"/>
                </a:solidFill>
              </a:rPr>
              <a:t>,</a:t>
            </a:r>
            <a:r>
              <a:rPr lang="zh-CN" altLang="en-US" sz="1400" dirty="0">
                <a:solidFill>
                  <a:srgbClr val="768EA9"/>
                </a:solidFill>
              </a:rPr>
              <a:t>用富有艺术感染力的作品</a:t>
            </a:r>
            <a:r>
              <a:rPr lang="en-US" altLang="zh-CN" sz="1400" dirty="0">
                <a:solidFill>
                  <a:srgbClr val="768EA9"/>
                </a:solidFill>
              </a:rPr>
              <a:t>,</a:t>
            </a:r>
            <a:r>
              <a:rPr lang="zh-CN" altLang="en-US" sz="1400" dirty="0">
                <a:solidFill>
                  <a:srgbClr val="768EA9"/>
                </a:solidFill>
              </a:rPr>
              <a:t>编排成一台完整的晚会</a:t>
            </a:r>
            <a:r>
              <a:rPr lang="en-US" altLang="zh-CN" sz="1400" dirty="0">
                <a:solidFill>
                  <a:srgbClr val="768EA9"/>
                </a:solidFill>
              </a:rPr>
              <a:t>,</a:t>
            </a:r>
            <a:r>
              <a:rPr lang="zh-CN" altLang="en-US" sz="1400" dirty="0">
                <a:solidFill>
                  <a:srgbClr val="768EA9"/>
                </a:solidFill>
              </a:rPr>
              <a:t>从而达到打动观众</a:t>
            </a:r>
            <a:r>
              <a:rPr lang="en-US" altLang="zh-CN" sz="1400" dirty="0">
                <a:solidFill>
                  <a:srgbClr val="768EA9"/>
                </a:solidFill>
              </a:rPr>
              <a:t>,</a:t>
            </a:r>
            <a:r>
              <a:rPr lang="zh-CN" altLang="en-US" sz="1400" dirty="0">
                <a:solidFill>
                  <a:srgbClr val="768EA9"/>
                </a:solidFill>
              </a:rPr>
              <a:t>教育人、感染人、</a:t>
            </a:r>
            <a:endParaRPr lang="en-US" altLang="zh-CN" sz="1400" dirty="0">
              <a:solidFill>
                <a:srgbClr val="768EA9"/>
              </a:solidFill>
            </a:endParaRPr>
          </a:p>
          <a:p>
            <a:pPr>
              <a:lnSpc>
                <a:spcPct val="150000"/>
              </a:lnSpc>
            </a:pPr>
            <a:r>
              <a:rPr lang="zh-CN" altLang="en-US" sz="1400" dirty="0">
                <a:solidFill>
                  <a:srgbClr val="768EA9"/>
                </a:solidFill>
              </a:rPr>
              <a:t>鼓舞人的目的。</a:t>
            </a:r>
            <a:endParaRPr lang="en-US" altLang="zh-CN" sz="1400" dirty="0">
              <a:solidFill>
                <a:srgbClr val="768EA9"/>
              </a:solidFill>
            </a:endParaRPr>
          </a:p>
          <a:p>
            <a:pPr marL="285750" indent="-285750">
              <a:lnSpc>
                <a:spcPct val="150000"/>
              </a:lnSpc>
              <a:buFont typeface="Arial" panose="020B0604020202020204" pitchFamily="34" charset="0"/>
              <a:buChar char="•"/>
            </a:pPr>
            <a:r>
              <a:rPr lang="zh-CN" altLang="en-US" sz="1400" dirty="0">
                <a:solidFill>
                  <a:srgbClr val="768EA9"/>
                </a:solidFill>
              </a:rPr>
              <a:t>主题能够反映创作的指导思想</a:t>
            </a:r>
            <a:r>
              <a:rPr lang="en-US" altLang="zh-CN" sz="1400" dirty="0">
                <a:solidFill>
                  <a:srgbClr val="768EA9"/>
                </a:solidFill>
              </a:rPr>
              <a:t>,</a:t>
            </a:r>
            <a:r>
              <a:rPr lang="zh-CN" altLang="en-US" sz="1400" dirty="0">
                <a:solidFill>
                  <a:srgbClr val="768EA9"/>
                </a:solidFill>
              </a:rPr>
              <a:t>起到统帅节目编排创作、规划整体艺术构思以及决定舞台设计</a:t>
            </a:r>
            <a:endParaRPr lang="en-US" altLang="zh-CN" sz="1400" dirty="0">
              <a:solidFill>
                <a:srgbClr val="768EA9"/>
              </a:solidFill>
            </a:endParaRPr>
          </a:p>
          <a:p>
            <a:pPr>
              <a:lnSpc>
                <a:spcPct val="150000"/>
              </a:lnSpc>
            </a:pPr>
            <a:r>
              <a:rPr lang="zh-CN" altLang="en-US" sz="1400" dirty="0">
                <a:solidFill>
                  <a:srgbClr val="768EA9"/>
                </a:solidFill>
              </a:rPr>
              <a:t>基调等方面的作用</a:t>
            </a:r>
            <a:r>
              <a:rPr lang="en-US" altLang="zh-CN" sz="1400" dirty="0">
                <a:solidFill>
                  <a:srgbClr val="768EA9"/>
                </a:solidFill>
              </a:rPr>
              <a:t>,</a:t>
            </a:r>
            <a:r>
              <a:rPr lang="zh-CN" altLang="en-US" sz="1400" dirty="0">
                <a:solidFill>
                  <a:srgbClr val="768EA9"/>
                </a:solidFill>
              </a:rPr>
              <a:t>为晚会的成功奠定了基础。</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一、确定晚会主题</a:t>
              </a:r>
              <a:endParaRPr lang="en-US" altLang="zh-CN" b="1" dirty="0">
                <a:solidFill>
                  <a:srgbClr val="768EA9"/>
                </a:solidFill>
              </a:endParaRPr>
            </a:p>
          </p:txBody>
        </p:sp>
      </p:grpSp>
    </p:spTree>
    <p:extLst>
      <p:ext uri="{BB962C8B-B14F-4D97-AF65-F5344CB8AC3E}">
        <p14:creationId xmlns:p14="http://schemas.microsoft.com/office/powerpoint/2010/main" val="16565913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a:extLst>
              <a:ext uri="{FF2B5EF4-FFF2-40B4-BE49-F238E27FC236}">
                <a16:creationId xmlns:a16="http://schemas.microsoft.com/office/drawing/2014/main" id="{9E26DC88-34FD-6449-81F9-246A5B0918F5}"/>
              </a:ext>
            </a:extLst>
          </p:cNvPr>
          <p:cNvSpPr txBox="1">
            <a:spLocks/>
          </p:cNvSpPr>
          <p:nvPr/>
        </p:nvSpPr>
        <p:spPr>
          <a:xfrm>
            <a:off x="857879" y="200199"/>
            <a:ext cx="344654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电视专题文艺节目的类型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文本框 26">
            <a:extLst>
              <a:ext uri="{FF2B5EF4-FFF2-40B4-BE49-F238E27FC236}">
                <a16:creationId xmlns:a16="http://schemas.microsoft.com/office/drawing/2014/main" id="{A33C2394-10F4-4847-AB93-F753F1FB9788}"/>
              </a:ext>
            </a:extLst>
          </p:cNvPr>
          <p:cNvSpPr txBox="1"/>
          <p:nvPr/>
        </p:nvSpPr>
        <p:spPr>
          <a:xfrm>
            <a:off x="755576" y="1065280"/>
            <a:ext cx="7990292" cy="3012941"/>
          </a:xfrm>
          <a:prstGeom prst="rect">
            <a:avLst/>
          </a:prstGeom>
          <a:noFill/>
        </p:spPr>
        <p:txBody>
          <a:bodyPr wrap="square" rtlCol="0">
            <a:spAutoFit/>
          </a:bodyPr>
          <a:lstStyle/>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二、报道类的专题文艺</a:t>
            </a:r>
            <a:endParaRPr lang="en-US" altLang="zh-CN" sz="16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1</a:t>
            </a:r>
            <a:r>
              <a:rPr lang="zh-CN" altLang="en-US" sz="1400" dirty="0">
                <a:solidFill>
                  <a:srgbClr val="768EA9"/>
                </a:solidFill>
                <a:latin typeface="SimSun" panose="02010600030101010101" pitchFamily="2" charset="-122"/>
                <a:ea typeface="SimSun" panose="02010600030101010101" pitchFamily="2" charset="-122"/>
              </a:rPr>
              <a:t>、报道类的专题文艺是指专门报道文化艺术界或电视文艺界的创作、演出活动的一类专题节目。这类专题文艺既富有新闻的纪实性</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又有相对的时效性。</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  中央电视台</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幕后</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栏目</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2</a:t>
            </a:r>
            <a:r>
              <a:rPr lang="zh-CN" altLang="en-US" sz="1400" dirty="0">
                <a:solidFill>
                  <a:srgbClr val="768EA9"/>
                </a:solidFill>
                <a:latin typeface="SimSun" panose="02010600030101010101" pitchFamily="2" charset="-122"/>
                <a:ea typeface="SimSun" panose="02010600030101010101" pitchFamily="2" charset="-122"/>
              </a:rPr>
              <a:t>、报道类的专题文艺节目需要为观众提供完整、清晰的信息</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还要能给观众带来一定的艺术审美享受。</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 《</a:t>
            </a:r>
            <a:r>
              <a:rPr lang="zh-CN" altLang="en-US" sz="1400" dirty="0">
                <a:solidFill>
                  <a:srgbClr val="768EA9"/>
                </a:solidFill>
                <a:latin typeface="SimSun" panose="02010600030101010101" pitchFamily="2" charset="-122"/>
                <a:ea typeface="SimSun" panose="02010600030101010101" pitchFamily="2" charset="-122"/>
              </a:rPr>
              <a:t>杨丽萍和她的原生态</a:t>
            </a:r>
            <a:r>
              <a:rPr lang="en-US" altLang="zh-CN" sz="1400" dirty="0">
                <a:solidFill>
                  <a:srgbClr val="768EA9"/>
                </a:solidFill>
                <a:latin typeface="SimSun" panose="02010600030101010101" pitchFamily="2" charset="-122"/>
                <a:ea typeface="SimSun" panose="02010600030101010101" pitchFamily="2" charset="-122"/>
              </a:rPr>
              <a:t>》</a:t>
            </a:r>
            <a:endParaRPr lang="zh-CN" altLang="en-US" sz="1400" dirty="0">
              <a:solidFill>
                <a:srgbClr val="768EA9"/>
              </a:solidFill>
              <a:latin typeface="SimSun" panose="02010600030101010101" pitchFamily="2" charset="-122"/>
              <a:ea typeface="SimSun" panose="02010600030101010101" pitchFamily="2" charset="-122"/>
            </a:endParaRPr>
          </a:p>
        </p:txBody>
      </p:sp>
    </p:spTree>
    <p:extLst>
      <p:ext uri="{BB962C8B-B14F-4D97-AF65-F5344CB8AC3E}">
        <p14:creationId xmlns:p14="http://schemas.microsoft.com/office/powerpoint/2010/main" val="339938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综艺晚会的主题及构思</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611560" y="1313252"/>
            <a:ext cx="4353136" cy="3830248"/>
          </a:xfrm>
          <a:prstGeom prst="rect">
            <a:avLst/>
          </a:prstGeom>
        </p:spPr>
        <p:txBody>
          <a:bodyPr wrap="none" lIns="144000" tIns="0" rIns="144000" bIns="0" anchor="ctr">
            <a:normAutofit fontScale="70000" lnSpcReduction="20000"/>
          </a:bodyPr>
          <a:lstStyle/>
          <a:p>
            <a:pPr>
              <a:lnSpc>
                <a:spcPct val="150000"/>
              </a:lnSpc>
            </a:pPr>
            <a:r>
              <a:rPr lang="en-US" altLang="zh-CN" sz="1600" dirty="0">
                <a:solidFill>
                  <a:srgbClr val="768EA9"/>
                </a:solidFill>
              </a:rPr>
              <a:t>1983</a:t>
            </a:r>
            <a:r>
              <a:rPr lang="zh-CN" altLang="en-US" sz="1600" dirty="0">
                <a:solidFill>
                  <a:srgbClr val="768EA9"/>
                </a:solidFill>
              </a:rPr>
              <a:t>年是“举国除夕万家欢</a:t>
            </a:r>
            <a:r>
              <a:rPr lang="en-US" altLang="zh-CN" sz="1600" dirty="0">
                <a:solidFill>
                  <a:srgbClr val="768EA9"/>
                </a:solidFill>
              </a:rPr>
              <a:t>,</a:t>
            </a:r>
            <a:r>
              <a:rPr lang="zh-CN" altLang="en-US" sz="1600" dirty="0">
                <a:solidFill>
                  <a:srgbClr val="768EA9"/>
                </a:solidFill>
              </a:rPr>
              <a:t>共品春晚头道餐”</a:t>
            </a:r>
            <a:r>
              <a:rPr lang="en-US" altLang="zh-CN" sz="1600" dirty="0">
                <a:solidFill>
                  <a:srgbClr val="768EA9"/>
                </a:solidFill>
              </a:rPr>
              <a:t>;</a:t>
            </a:r>
          </a:p>
          <a:p>
            <a:pPr>
              <a:lnSpc>
                <a:spcPct val="150000"/>
              </a:lnSpc>
            </a:pPr>
            <a:r>
              <a:rPr lang="en-US" altLang="zh-CN" sz="1600" dirty="0">
                <a:solidFill>
                  <a:srgbClr val="768EA9"/>
                </a:solidFill>
              </a:rPr>
              <a:t>1984</a:t>
            </a:r>
            <a:r>
              <a:rPr lang="zh-CN" altLang="en-US" sz="1600" dirty="0">
                <a:solidFill>
                  <a:srgbClr val="768EA9"/>
                </a:solidFill>
              </a:rPr>
              <a:t>年是“爱国、统一、团结”</a:t>
            </a:r>
            <a:r>
              <a:rPr lang="en-US" altLang="zh-CN" sz="1600" dirty="0">
                <a:solidFill>
                  <a:srgbClr val="768EA9"/>
                </a:solidFill>
              </a:rPr>
              <a:t>;</a:t>
            </a:r>
          </a:p>
          <a:p>
            <a:pPr>
              <a:lnSpc>
                <a:spcPct val="150000"/>
              </a:lnSpc>
            </a:pPr>
            <a:r>
              <a:rPr lang="en-US" altLang="zh-CN" sz="1600" dirty="0">
                <a:solidFill>
                  <a:srgbClr val="768EA9"/>
                </a:solidFill>
              </a:rPr>
              <a:t>1985</a:t>
            </a:r>
            <a:r>
              <a:rPr lang="zh-CN" altLang="en-US" sz="1600" dirty="0">
                <a:solidFill>
                  <a:srgbClr val="768EA9"/>
                </a:solidFill>
              </a:rPr>
              <a:t>年是“团结、奋进、活泼、欢快”</a:t>
            </a:r>
            <a:r>
              <a:rPr lang="en-US" altLang="zh-CN" sz="1600" dirty="0">
                <a:solidFill>
                  <a:srgbClr val="768EA9"/>
                </a:solidFill>
              </a:rPr>
              <a:t>;</a:t>
            </a:r>
          </a:p>
          <a:p>
            <a:pPr>
              <a:lnSpc>
                <a:spcPct val="150000"/>
              </a:lnSpc>
            </a:pPr>
            <a:r>
              <a:rPr lang="en-US" altLang="zh-CN" sz="1600" dirty="0">
                <a:solidFill>
                  <a:srgbClr val="768EA9"/>
                </a:solidFill>
              </a:rPr>
              <a:t>1986</a:t>
            </a:r>
            <a:r>
              <a:rPr lang="zh-CN" altLang="en-US" sz="1600" dirty="0">
                <a:solidFill>
                  <a:srgbClr val="768EA9"/>
                </a:solidFill>
              </a:rPr>
              <a:t>年是“团结、奋进、欢快、多彩”</a:t>
            </a:r>
            <a:r>
              <a:rPr lang="en-US" altLang="zh-CN" sz="1600" dirty="0">
                <a:solidFill>
                  <a:srgbClr val="768EA9"/>
                </a:solidFill>
              </a:rPr>
              <a:t>;</a:t>
            </a:r>
          </a:p>
          <a:p>
            <a:pPr>
              <a:lnSpc>
                <a:spcPct val="150000"/>
              </a:lnSpc>
            </a:pPr>
            <a:r>
              <a:rPr lang="en-US" altLang="zh-CN" sz="1600" dirty="0">
                <a:solidFill>
                  <a:srgbClr val="768EA9"/>
                </a:solidFill>
              </a:rPr>
              <a:t>1987</a:t>
            </a:r>
            <a:r>
              <a:rPr lang="zh-CN" altLang="en-US" sz="1600" dirty="0">
                <a:solidFill>
                  <a:srgbClr val="768EA9"/>
                </a:solidFill>
              </a:rPr>
              <a:t>年是“团结、向上、喜庆、红火”</a:t>
            </a:r>
            <a:r>
              <a:rPr lang="en-US" altLang="zh-CN" sz="1600" dirty="0">
                <a:solidFill>
                  <a:srgbClr val="768EA9"/>
                </a:solidFill>
              </a:rPr>
              <a:t>;</a:t>
            </a:r>
          </a:p>
          <a:p>
            <a:pPr>
              <a:lnSpc>
                <a:spcPct val="150000"/>
              </a:lnSpc>
            </a:pPr>
            <a:r>
              <a:rPr lang="en-US" altLang="zh-CN" sz="1600" dirty="0">
                <a:solidFill>
                  <a:srgbClr val="768EA9"/>
                </a:solidFill>
              </a:rPr>
              <a:t>1988</a:t>
            </a:r>
            <a:r>
              <a:rPr lang="zh-CN" altLang="en-US" sz="1600" dirty="0">
                <a:solidFill>
                  <a:srgbClr val="768EA9"/>
                </a:solidFill>
              </a:rPr>
              <a:t>年是“团结、奋进、欢快”</a:t>
            </a:r>
            <a:r>
              <a:rPr lang="en-US" altLang="zh-CN" sz="1600" dirty="0">
                <a:solidFill>
                  <a:srgbClr val="768EA9"/>
                </a:solidFill>
              </a:rPr>
              <a:t>;</a:t>
            </a:r>
          </a:p>
          <a:p>
            <a:pPr>
              <a:lnSpc>
                <a:spcPct val="150000"/>
              </a:lnSpc>
            </a:pPr>
            <a:r>
              <a:rPr lang="en-US" altLang="zh-CN" sz="1600" dirty="0">
                <a:solidFill>
                  <a:srgbClr val="768EA9"/>
                </a:solidFill>
              </a:rPr>
              <a:t>1989</a:t>
            </a:r>
            <a:r>
              <a:rPr lang="zh-CN" altLang="en-US" sz="1600" dirty="0">
                <a:solidFill>
                  <a:srgbClr val="768EA9"/>
                </a:solidFill>
              </a:rPr>
              <a:t>年是“团结、欢乐、向上”</a:t>
            </a:r>
            <a:r>
              <a:rPr lang="en-US" altLang="zh-CN" sz="1600" dirty="0">
                <a:solidFill>
                  <a:srgbClr val="768EA9"/>
                </a:solidFill>
              </a:rPr>
              <a:t>;</a:t>
            </a:r>
          </a:p>
          <a:p>
            <a:pPr>
              <a:lnSpc>
                <a:spcPct val="150000"/>
              </a:lnSpc>
            </a:pPr>
            <a:r>
              <a:rPr lang="en-US" altLang="zh-CN" sz="1600" dirty="0">
                <a:solidFill>
                  <a:srgbClr val="768EA9"/>
                </a:solidFill>
              </a:rPr>
              <a:t>1990</a:t>
            </a:r>
            <a:r>
              <a:rPr lang="zh-CN" altLang="en-US" sz="1600" dirty="0">
                <a:solidFill>
                  <a:srgbClr val="768EA9"/>
                </a:solidFill>
              </a:rPr>
              <a:t>年是“团结、和谐、欢快”</a:t>
            </a:r>
            <a:r>
              <a:rPr lang="en-US" altLang="zh-CN" sz="1600" dirty="0">
                <a:solidFill>
                  <a:srgbClr val="768EA9"/>
                </a:solidFill>
              </a:rPr>
              <a:t>;</a:t>
            </a:r>
          </a:p>
          <a:p>
            <a:pPr>
              <a:lnSpc>
                <a:spcPct val="150000"/>
              </a:lnSpc>
            </a:pPr>
            <a:r>
              <a:rPr lang="en-US" altLang="zh-CN" sz="1600" dirty="0">
                <a:solidFill>
                  <a:srgbClr val="768EA9"/>
                </a:solidFill>
              </a:rPr>
              <a:t>1991</a:t>
            </a:r>
            <a:r>
              <a:rPr lang="zh-CN" altLang="en-US" sz="1600" dirty="0">
                <a:solidFill>
                  <a:srgbClr val="768EA9"/>
                </a:solidFill>
              </a:rPr>
              <a:t>年是“团结、欢快、多彩”</a:t>
            </a:r>
            <a:r>
              <a:rPr lang="en-US" altLang="zh-CN" sz="1600" dirty="0">
                <a:solidFill>
                  <a:srgbClr val="768EA9"/>
                </a:solidFill>
              </a:rPr>
              <a:t>;</a:t>
            </a:r>
          </a:p>
          <a:p>
            <a:pPr>
              <a:lnSpc>
                <a:spcPct val="150000"/>
              </a:lnSpc>
            </a:pPr>
            <a:r>
              <a:rPr lang="en-US" altLang="zh-CN" sz="1600" dirty="0">
                <a:solidFill>
                  <a:srgbClr val="768EA9"/>
                </a:solidFill>
              </a:rPr>
              <a:t>1992</a:t>
            </a:r>
            <a:r>
              <a:rPr lang="zh-CN" altLang="en-US" sz="1600" dirty="0">
                <a:solidFill>
                  <a:srgbClr val="768EA9"/>
                </a:solidFill>
              </a:rPr>
              <a:t>年是“团结、欢乐、祥和”</a:t>
            </a:r>
            <a:r>
              <a:rPr lang="en-US" altLang="zh-CN" sz="1600" dirty="0">
                <a:solidFill>
                  <a:srgbClr val="768EA9"/>
                </a:solidFill>
              </a:rPr>
              <a:t>;</a:t>
            </a:r>
          </a:p>
          <a:p>
            <a:pPr>
              <a:lnSpc>
                <a:spcPct val="150000"/>
              </a:lnSpc>
            </a:pPr>
            <a:r>
              <a:rPr lang="en-US" altLang="zh-CN" sz="1600" dirty="0">
                <a:solidFill>
                  <a:srgbClr val="768EA9"/>
                </a:solidFill>
              </a:rPr>
              <a:t>1993</a:t>
            </a:r>
            <a:r>
              <a:rPr lang="zh-CN" altLang="en-US" sz="1600" dirty="0">
                <a:solidFill>
                  <a:srgbClr val="768EA9"/>
                </a:solidFill>
              </a:rPr>
              <a:t>年是“欢乐、祥和、自豪、向上”</a:t>
            </a:r>
            <a:r>
              <a:rPr lang="en-US" altLang="zh-CN" sz="1600" dirty="0">
                <a:solidFill>
                  <a:srgbClr val="768EA9"/>
                </a:solidFill>
              </a:rPr>
              <a:t>;</a:t>
            </a:r>
          </a:p>
          <a:p>
            <a:pPr>
              <a:lnSpc>
                <a:spcPct val="150000"/>
              </a:lnSpc>
            </a:pPr>
            <a:r>
              <a:rPr lang="en-US" altLang="zh-CN" sz="1600" dirty="0">
                <a:solidFill>
                  <a:srgbClr val="768EA9"/>
                </a:solidFill>
              </a:rPr>
              <a:t>1994</a:t>
            </a:r>
            <a:r>
              <a:rPr lang="zh-CN" altLang="en-US" sz="1600" dirty="0">
                <a:solidFill>
                  <a:srgbClr val="768EA9"/>
                </a:solidFill>
              </a:rPr>
              <a:t>年是“团聚、自尊、奋进、期盼”</a:t>
            </a:r>
            <a:r>
              <a:rPr lang="en-US" altLang="zh-CN" sz="1600" dirty="0">
                <a:solidFill>
                  <a:srgbClr val="768EA9"/>
                </a:solidFill>
              </a:rPr>
              <a:t>;</a:t>
            </a:r>
          </a:p>
          <a:p>
            <a:pPr>
              <a:lnSpc>
                <a:spcPct val="150000"/>
              </a:lnSpc>
            </a:pPr>
            <a:r>
              <a:rPr lang="en-US" altLang="zh-CN" sz="1600" dirty="0">
                <a:solidFill>
                  <a:srgbClr val="768EA9"/>
                </a:solidFill>
              </a:rPr>
              <a:t>1995</a:t>
            </a:r>
            <a:r>
              <a:rPr lang="zh-CN" altLang="en-US" sz="1600" dirty="0">
                <a:solidFill>
                  <a:srgbClr val="768EA9"/>
                </a:solidFill>
              </a:rPr>
              <a:t>年是“欢乐、轻松、温馨、亲切”</a:t>
            </a:r>
            <a:r>
              <a:rPr lang="en-US" altLang="zh-CN" sz="1600" dirty="0">
                <a:solidFill>
                  <a:srgbClr val="768EA9"/>
                </a:solidFill>
              </a:rPr>
              <a:t>;</a:t>
            </a:r>
          </a:p>
          <a:p>
            <a:pPr>
              <a:lnSpc>
                <a:spcPct val="150000"/>
              </a:lnSpc>
            </a:pPr>
            <a:r>
              <a:rPr lang="en-US" altLang="zh-CN" sz="1600" dirty="0">
                <a:solidFill>
                  <a:srgbClr val="768EA9"/>
                </a:solidFill>
              </a:rPr>
              <a:t>1996</a:t>
            </a:r>
            <a:r>
              <a:rPr lang="zh-CN" altLang="en-US" sz="1600" dirty="0">
                <a:solidFill>
                  <a:srgbClr val="768EA9"/>
                </a:solidFill>
              </a:rPr>
              <a:t>年是“欢乐、祥和、凝聚、振奋、辉煌”</a:t>
            </a:r>
            <a:r>
              <a:rPr lang="en-US" altLang="zh-CN" sz="1600" dirty="0">
                <a:solidFill>
                  <a:srgbClr val="768EA9"/>
                </a:solidFill>
              </a:rPr>
              <a:t>;</a:t>
            </a:r>
          </a:p>
          <a:p>
            <a:pPr>
              <a:lnSpc>
                <a:spcPct val="150000"/>
              </a:lnSpc>
            </a:pPr>
            <a:r>
              <a:rPr lang="en-US" altLang="zh-CN" sz="1600" dirty="0">
                <a:solidFill>
                  <a:srgbClr val="768EA9"/>
                </a:solidFill>
              </a:rPr>
              <a:t>1997</a:t>
            </a:r>
            <a:r>
              <a:rPr lang="zh-CN" altLang="en-US" sz="1600" dirty="0">
                <a:solidFill>
                  <a:srgbClr val="768EA9"/>
                </a:solidFill>
              </a:rPr>
              <a:t>年是“团结、奋进、自豪的中国人”</a:t>
            </a:r>
            <a:r>
              <a:rPr lang="en-US" altLang="zh-CN" sz="1600" dirty="0">
                <a:solidFill>
                  <a:srgbClr val="768EA9"/>
                </a:solidFill>
              </a:rPr>
              <a:t>;</a:t>
            </a:r>
          </a:p>
          <a:p>
            <a:pPr>
              <a:lnSpc>
                <a:spcPct val="150000"/>
              </a:lnSpc>
            </a:pPr>
            <a:r>
              <a:rPr lang="en-US" altLang="zh-CN" sz="1600" dirty="0">
                <a:solidFill>
                  <a:srgbClr val="768EA9"/>
                </a:solidFill>
              </a:rPr>
              <a:t>1998</a:t>
            </a:r>
            <a:r>
              <a:rPr lang="zh-CN" altLang="en-US" sz="1600" dirty="0">
                <a:solidFill>
                  <a:srgbClr val="768EA9"/>
                </a:solidFill>
              </a:rPr>
              <a:t>年是“中华民族春节大团圆</a:t>
            </a:r>
            <a:r>
              <a:rPr lang="en-US" altLang="zh-CN" sz="1600" dirty="0">
                <a:solidFill>
                  <a:srgbClr val="768EA9"/>
                </a:solidFill>
              </a:rPr>
              <a:t>,</a:t>
            </a:r>
            <a:r>
              <a:rPr lang="zh-CN" altLang="en-US" sz="1600" dirty="0">
                <a:solidFill>
                  <a:srgbClr val="768EA9"/>
                </a:solidFill>
              </a:rPr>
              <a:t>万众一心奔向新世纪”</a:t>
            </a:r>
            <a:r>
              <a:rPr lang="en-US" altLang="zh-CN" sz="1600" dirty="0">
                <a:solidFill>
                  <a:srgbClr val="768EA9"/>
                </a:solidFill>
              </a:rPr>
              <a:t>;</a:t>
            </a:r>
          </a:p>
          <a:p>
            <a:pPr>
              <a:lnSpc>
                <a:spcPct val="150000"/>
              </a:lnSpc>
            </a:pPr>
            <a:r>
              <a:rPr lang="en-US" altLang="zh-CN" sz="1600" dirty="0">
                <a:solidFill>
                  <a:srgbClr val="768EA9"/>
                </a:solidFill>
              </a:rPr>
              <a:t>1999</a:t>
            </a:r>
            <a:r>
              <a:rPr lang="zh-CN" altLang="en-US" sz="1600" dirty="0">
                <a:solidFill>
                  <a:srgbClr val="768EA9"/>
                </a:solidFill>
              </a:rPr>
              <a:t>年是“欢歌笑语大团圆”</a:t>
            </a:r>
            <a:r>
              <a:rPr lang="en-US" altLang="zh-CN" sz="1600" dirty="0">
                <a:solidFill>
                  <a:srgbClr val="768EA9"/>
                </a:solidFill>
              </a:rPr>
              <a:t>;</a:t>
            </a:r>
          </a:p>
          <a:p>
            <a:pPr>
              <a:lnSpc>
                <a:spcPct val="150000"/>
              </a:lnSpc>
            </a:pPr>
            <a:endParaRPr lang="en-US" altLang="zh-CN" sz="14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一、确定晚会主题</a:t>
              </a:r>
              <a:endParaRPr lang="en-US" altLang="zh-CN" b="1" dirty="0">
                <a:solidFill>
                  <a:srgbClr val="768EA9"/>
                </a:solidFill>
              </a:endParaRPr>
            </a:p>
          </p:txBody>
        </p:sp>
      </p:grpSp>
      <p:sp>
        <p:nvSpPr>
          <p:cNvPr id="3" name="矩形 2">
            <a:extLst>
              <a:ext uri="{FF2B5EF4-FFF2-40B4-BE49-F238E27FC236}">
                <a16:creationId xmlns:a16="http://schemas.microsoft.com/office/drawing/2014/main" id="{231C9E97-9157-E14D-9762-F2DC5B11B6FD}"/>
              </a:ext>
            </a:extLst>
          </p:cNvPr>
          <p:cNvSpPr/>
          <p:nvPr/>
        </p:nvSpPr>
        <p:spPr>
          <a:xfrm>
            <a:off x="5270373" y="1224184"/>
            <a:ext cx="3619485" cy="3618106"/>
          </a:xfrm>
          <a:prstGeom prst="rect">
            <a:avLst/>
          </a:prstGeom>
        </p:spPr>
        <p:txBody>
          <a:bodyPr wrap="square">
            <a:spAutoFit/>
          </a:bodyPr>
          <a:lstStyle/>
          <a:p>
            <a:pPr>
              <a:lnSpc>
                <a:spcPct val="150000"/>
              </a:lnSpc>
            </a:pPr>
            <a:r>
              <a:rPr lang="en-US" altLang="zh-CN" sz="1100" dirty="0">
                <a:solidFill>
                  <a:srgbClr val="768EA9"/>
                </a:solidFill>
              </a:rPr>
              <a:t>2000</a:t>
            </a:r>
            <a:r>
              <a:rPr lang="zh-CN" altLang="en-US" sz="1100" dirty="0">
                <a:solidFill>
                  <a:srgbClr val="768EA9"/>
                </a:solidFill>
              </a:rPr>
              <a:t>年是“满怀豪情跨世纪</a:t>
            </a:r>
            <a:r>
              <a:rPr lang="en-US" altLang="zh-CN" sz="1100" dirty="0">
                <a:solidFill>
                  <a:srgbClr val="768EA9"/>
                </a:solidFill>
              </a:rPr>
              <a:t>,</a:t>
            </a:r>
            <a:r>
              <a:rPr lang="zh-CN" altLang="en-US" sz="1100" dirty="0">
                <a:solidFill>
                  <a:srgbClr val="768EA9"/>
                </a:solidFill>
              </a:rPr>
              <a:t>龙腾报春庆振兴”</a:t>
            </a:r>
            <a:r>
              <a:rPr lang="en-US" altLang="zh-CN" sz="1100" dirty="0">
                <a:solidFill>
                  <a:srgbClr val="768EA9"/>
                </a:solidFill>
              </a:rPr>
              <a:t>;</a:t>
            </a:r>
          </a:p>
          <a:p>
            <a:pPr>
              <a:lnSpc>
                <a:spcPct val="150000"/>
              </a:lnSpc>
            </a:pPr>
            <a:r>
              <a:rPr lang="en-US" altLang="zh-CN" sz="1100" dirty="0">
                <a:solidFill>
                  <a:srgbClr val="768EA9"/>
                </a:solidFill>
              </a:rPr>
              <a:t>2001</a:t>
            </a:r>
            <a:r>
              <a:rPr lang="zh-CN" altLang="en-US" sz="1100" dirty="0">
                <a:solidFill>
                  <a:srgbClr val="768EA9"/>
                </a:solidFill>
              </a:rPr>
              <a:t>年是“喜庆、亲切、昂扬、展望”</a:t>
            </a:r>
            <a:r>
              <a:rPr lang="en-US" altLang="zh-CN" sz="1100" dirty="0">
                <a:solidFill>
                  <a:srgbClr val="768EA9"/>
                </a:solidFill>
              </a:rPr>
              <a:t>;</a:t>
            </a:r>
          </a:p>
          <a:p>
            <a:pPr>
              <a:lnSpc>
                <a:spcPct val="150000"/>
              </a:lnSpc>
            </a:pPr>
            <a:r>
              <a:rPr lang="en-US" altLang="zh-CN" sz="1100" dirty="0">
                <a:solidFill>
                  <a:srgbClr val="768EA9"/>
                </a:solidFill>
              </a:rPr>
              <a:t>2002</a:t>
            </a:r>
            <a:r>
              <a:rPr lang="zh-CN" altLang="en-US" sz="1100" dirty="0">
                <a:solidFill>
                  <a:srgbClr val="768EA9"/>
                </a:solidFill>
              </a:rPr>
              <a:t>年是“祖国颂、社会主义颂、改革开放颂”</a:t>
            </a:r>
            <a:r>
              <a:rPr lang="en-US" altLang="zh-CN" sz="1100" dirty="0">
                <a:solidFill>
                  <a:srgbClr val="768EA9"/>
                </a:solidFill>
              </a:rPr>
              <a:t>;</a:t>
            </a:r>
          </a:p>
          <a:p>
            <a:pPr>
              <a:lnSpc>
                <a:spcPct val="150000"/>
              </a:lnSpc>
            </a:pPr>
            <a:r>
              <a:rPr lang="en-US" altLang="zh-CN" sz="1100" dirty="0">
                <a:solidFill>
                  <a:srgbClr val="768EA9"/>
                </a:solidFill>
              </a:rPr>
              <a:t>2003</a:t>
            </a:r>
            <a:r>
              <a:rPr lang="zh-CN" altLang="en-US" sz="1100" dirty="0">
                <a:solidFill>
                  <a:srgbClr val="768EA9"/>
                </a:solidFill>
              </a:rPr>
              <a:t>年是“凝聚力、自信心”</a:t>
            </a:r>
            <a:r>
              <a:rPr lang="en-US" altLang="zh-CN" sz="1100" dirty="0">
                <a:solidFill>
                  <a:srgbClr val="768EA9"/>
                </a:solidFill>
              </a:rPr>
              <a:t>;</a:t>
            </a:r>
          </a:p>
          <a:p>
            <a:pPr>
              <a:lnSpc>
                <a:spcPct val="150000"/>
              </a:lnSpc>
            </a:pPr>
            <a:r>
              <a:rPr lang="en-US" altLang="zh-CN" sz="1100" dirty="0">
                <a:solidFill>
                  <a:srgbClr val="768EA9"/>
                </a:solidFill>
              </a:rPr>
              <a:t>2004</a:t>
            </a:r>
            <a:r>
              <a:rPr lang="zh-CN" altLang="en-US" sz="1100" dirty="0">
                <a:solidFill>
                  <a:srgbClr val="768EA9"/>
                </a:solidFill>
              </a:rPr>
              <a:t>年是“祝福”</a:t>
            </a:r>
            <a:r>
              <a:rPr lang="en-US" altLang="zh-CN" sz="1100" dirty="0">
                <a:solidFill>
                  <a:srgbClr val="768EA9"/>
                </a:solidFill>
              </a:rPr>
              <a:t>;</a:t>
            </a:r>
          </a:p>
          <a:p>
            <a:pPr>
              <a:lnSpc>
                <a:spcPct val="150000"/>
              </a:lnSpc>
            </a:pPr>
            <a:r>
              <a:rPr lang="en-US" altLang="zh-CN" sz="1100" dirty="0">
                <a:solidFill>
                  <a:srgbClr val="768EA9"/>
                </a:solidFill>
              </a:rPr>
              <a:t>2005</a:t>
            </a:r>
            <a:r>
              <a:rPr lang="zh-CN" altLang="en-US" sz="1100" dirty="0">
                <a:solidFill>
                  <a:srgbClr val="768EA9"/>
                </a:solidFill>
              </a:rPr>
              <a:t>年是“盛世大联欢”</a:t>
            </a:r>
            <a:r>
              <a:rPr lang="en-US" altLang="zh-CN" sz="1100" dirty="0">
                <a:solidFill>
                  <a:srgbClr val="768EA9"/>
                </a:solidFill>
              </a:rPr>
              <a:t>;</a:t>
            </a:r>
          </a:p>
          <a:p>
            <a:pPr>
              <a:lnSpc>
                <a:spcPct val="150000"/>
              </a:lnSpc>
            </a:pPr>
            <a:r>
              <a:rPr lang="en-US" altLang="zh-CN" sz="1100" dirty="0">
                <a:solidFill>
                  <a:srgbClr val="768EA9"/>
                </a:solidFill>
              </a:rPr>
              <a:t>2006</a:t>
            </a:r>
            <a:r>
              <a:rPr lang="zh-CN" altLang="en-US" sz="1100" dirty="0">
                <a:solidFill>
                  <a:srgbClr val="768EA9"/>
                </a:solidFill>
              </a:rPr>
              <a:t>年是“天地人和万事兴”</a:t>
            </a:r>
            <a:r>
              <a:rPr lang="en-US" altLang="zh-CN" sz="1100" dirty="0">
                <a:solidFill>
                  <a:srgbClr val="768EA9"/>
                </a:solidFill>
              </a:rPr>
              <a:t>;</a:t>
            </a:r>
          </a:p>
          <a:p>
            <a:pPr>
              <a:lnSpc>
                <a:spcPct val="150000"/>
              </a:lnSpc>
            </a:pPr>
            <a:r>
              <a:rPr lang="en-US" altLang="zh-CN" sz="1100" dirty="0">
                <a:solidFill>
                  <a:srgbClr val="768EA9"/>
                </a:solidFill>
              </a:rPr>
              <a:t>2007</a:t>
            </a:r>
            <a:r>
              <a:rPr lang="zh-CN" altLang="en-US" sz="1100" dirty="0">
                <a:solidFill>
                  <a:srgbClr val="768EA9"/>
                </a:solidFill>
              </a:rPr>
              <a:t>年是“欢乐和谐中国年”</a:t>
            </a:r>
            <a:r>
              <a:rPr lang="en-US" altLang="zh-CN" sz="1100" dirty="0">
                <a:solidFill>
                  <a:srgbClr val="768EA9"/>
                </a:solidFill>
              </a:rPr>
              <a:t>;</a:t>
            </a:r>
          </a:p>
          <a:p>
            <a:pPr>
              <a:lnSpc>
                <a:spcPct val="150000"/>
              </a:lnSpc>
            </a:pPr>
            <a:r>
              <a:rPr lang="en-US" altLang="zh-CN" sz="1100" dirty="0">
                <a:solidFill>
                  <a:srgbClr val="768EA9"/>
                </a:solidFill>
              </a:rPr>
              <a:t>2008</a:t>
            </a:r>
            <a:r>
              <a:rPr lang="zh-CN" altLang="en-US" sz="1100" dirty="0">
                <a:solidFill>
                  <a:srgbClr val="768EA9"/>
                </a:solidFill>
              </a:rPr>
              <a:t>年是“盛世中国</a:t>
            </a:r>
            <a:r>
              <a:rPr lang="en-US" altLang="zh-CN" sz="1100" dirty="0">
                <a:solidFill>
                  <a:srgbClr val="768EA9"/>
                </a:solidFill>
              </a:rPr>
              <a:t>·</a:t>
            </a:r>
            <a:r>
              <a:rPr lang="zh-CN" altLang="en-US" sz="1100" dirty="0">
                <a:solidFill>
                  <a:srgbClr val="768EA9"/>
                </a:solidFill>
              </a:rPr>
              <a:t>和谐社会”</a:t>
            </a:r>
            <a:r>
              <a:rPr lang="en-US" altLang="zh-CN" sz="1100" dirty="0">
                <a:solidFill>
                  <a:srgbClr val="768EA9"/>
                </a:solidFill>
              </a:rPr>
              <a:t>;</a:t>
            </a:r>
          </a:p>
          <a:p>
            <a:pPr>
              <a:lnSpc>
                <a:spcPct val="150000"/>
              </a:lnSpc>
            </a:pPr>
            <a:r>
              <a:rPr lang="en-US" altLang="zh-CN" sz="1100" dirty="0">
                <a:solidFill>
                  <a:srgbClr val="768EA9"/>
                </a:solidFill>
              </a:rPr>
              <a:t>2009</a:t>
            </a:r>
            <a:r>
              <a:rPr lang="zh-CN" altLang="en-US" sz="1100" dirty="0">
                <a:solidFill>
                  <a:srgbClr val="768EA9"/>
                </a:solidFill>
              </a:rPr>
              <a:t>年是“中华大联欢”</a:t>
            </a:r>
            <a:r>
              <a:rPr lang="en-US" altLang="zh-CN" sz="1100" dirty="0">
                <a:solidFill>
                  <a:srgbClr val="768EA9"/>
                </a:solidFill>
              </a:rPr>
              <a:t>;</a:t>
            </a:r>
          </a:p>
          <a:p>
            <a:pPr>
              <a:lnSpc>
                <a:spcPct val="150000"/>
              </a:lnSpc>
            </a:pPr>
            <a:r>
              <a:rPr lang="en-US" altLang="zh-CN" sz="1100" dirty="0">
                <a:solidFill>
                  <a:srgbClr val="768EA9"/>
                </a:solidFill>
              </a:rPr>
              <a:t>2010</a:t>
            </a:r>
            <a:r>
              <a:rPr lang="zh-CN" altLang="en-US" sz="1100" dirty="0">
                <a:solidFill>
                  <a:srgbClr val="768EA9"/>
                </a:solidFill>
              </a:rPr>
              <a:t>年是“虎跃龙腾闹新春”</a:t>
            </a:r>
            <a:r>
              <a:rPr lang="en-US" altLang="zh-CN" sz="1100" dirty="0">
                <a:solidFill>
                  <a:srgbClr val="768EA9"/>
                </a:solidFill>
              </a:rPr>
              <a:t>;</a:t>
            </a:r>
          </a:p>
          <a:p>
            <a:pPr>
              <a:lnSpc>
                <a:spcPct val="150000"/>
              </a:lnSpc>
            </a:pPr>
            <a:r>
              <a:rPr lang="en-US" altLang="zh-CN" sz="1100" dirty="0">
                <a:solidFill>
                  <a:srgbClr val="768EA9"/>
                </a:solidFill>
              </a:rPr>
              <a:t>2011</a:t>
            </a:r>
            <a:r>
              <a:rPr lang="zh-CN" altLang="en-US" sz="1100" dirty="0">
                <a:solidFill>
                  <a:srgbClr val="768EA9"/>
                </a:solidFill>
              </a:rPr>
              <a:t>年是“欢天喜地</a:t>
            </a:r>
            <a:r>
              <a:rPr lang="en-US" altLang="zh-CN" sz="1100" dirty="0">
                <a:solidFill>
                  <a:srgbClr val="768EA9"/>
                </a:solidFill>
              </a:rPr>
              <a:t>,</a:t>
            </a:r>
            <a:r>
              <a:rPr lang="zh-CN" altLang="en-US" sz="1100" dirty="0">
                <a:solidFill>
                  <a:srgbClr val="768EA9"/>
                </a:solidFill>
              </a:rPr>
              <a:t>创新美好生活</a:t>
            </a:r>
            <a:r>
              <a:rPr lang="en-US" altLang="zh-CN" sz="1100" dirty="0">
                <a:solidFill>
                  <a:srgbClr val="768EA9"/>
                </a:solidFill>
              </a:rPr>
              <a:t>;</a:t>
            </a:r>
            <a:r>
              <a:rPr lang="zh-CN" altLang="en-US" sz="1100" dirty="0">
                <a:solidFill>
                  <a:srgbClr val="768EA9"/>
                </a:solidFill>
              </a:rPr>
              <a:t>欢歌笑语</a:t>
            </a:r>
            <a:r>
              <a:rPr lang="en-US" altLang="zh-CN" sz="1100" dirty="0">
                <a:solidFill>
                  <a:srgbClr val="768EA9"/>
                </a:solidFill>
              </a:rPr>
              <a:t>,</a:t>
            </a:r>
            <a:r>
              <a:rPr lang="zh-CN" altLang="en-US" sz="1100" dirty="0">
                <a:solidFill>
                  <a:srgbClr val="768EA9"/>
                </a:solidFill>
              </a:rPr>
              <a:t>共享阖家幸福”</a:t>
            </a:r>
            <a:r>
              <a:rPr lang="en-US" altLang="zh-CN" sz="1100" dirty="0">
                <a:solidFill>
                  <a:srgbClr val="768EA9"/>
                </a:solidFill>
              </a:rPr>
              <a:t>;</a:t>
            </a:r>
          </a:p>
          <a:p>
            <a:pPr>
              <a:lnSpc>
                <a:spcPct val="150000"/>
              </a:lnSpc>
            </a:pPr>
            <a:r>
              <a:rPr lang="en-US" altLang="zh-CN" sz="1100" dirty="0">
                <a:solidFill>
                  <a:srgbClr val="768EA9"/>
                </a:solidFill>
              </a:rPr>
              <a:t>2012</a:t>
            </a:r>
            <a:r>
              <a:rPr lang="zh-CN" altLang="en-US" sz="1100" dirty="0">
                <a:solidFill>
                  <a:srgbClr val="768EA9"/>
                </a:solidFill>
              </a:rPr>
              <a:t>年是“回家过大年”</a:t>
            </a:r>
          </a:p>
        </p:txBody>
      </p:sp>
      <p:sp>
        <p:nvSpPr>
          <p:cNvPr id="10" name="文本框 9">
            <a:extLst>
              <a:ext uri="{FF2B5EF4-FFF2-40B4-BE49-F238E27FC236}">
                <a16:creationId xmlns:a16="http://schemas.microsoft.com/office/drawing/2014/main" id="{5CAA8358-B20F-FC49-B8B7-F8EE04480866}"/>
              </a:ext>
            </a:extLst>
          </p:cNvPr>
          <p:cNvSpPr txBox="1"/>
          <p:nvPr/>
        </p:nvSpPr>
        <p:spPr>
          <a:xfrm>
            <a:off x="4387334" y="1320385"/>
            <a:ext cx="369332" cy="3363838"/>
          </a:xfrm>
          <a:prstGeom prst="rect">
            <a:avLst/>
          </a:prstGeom>
          <a:noFill/>
        </p:spPr>
        <p:txBody>
          <a:bodyPr vert="eaVert" wrap="square" rtlCol="0">
            <a:spAutoFit/>
          </a:bodyPr>
          <a:lstStyle/>
          <a:p>
            <a:r>
              <a:rPr kumimoji="1"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r>
              <a:rPr kumimoji="1"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      </a:t>
            </a:r>
            <a:r>
              <a:rPr kumimoji="1" lang="zh-CN" altLang="en-US" sz="1200" dirty="0">
                <a:solidFill>
                  <a:schemeClr val="tx1">
                    <a:lumMod val="75000"/>
                    <a:lumOff val="25000"/>
                  </a:schemeClr>
                </a:solidFill>
                <a:latin typeface="STZhongsong" panose="02010600040101010101" pitchFamily="2" charset="-122"/>
                <a:ea typeface="STZhongsong" panose="02010600040101010101" pitchFamily="2" charset="-122"/>
              </a:rPr>
              <a:t>中央电视台春节联欢晚会</a:t>
            </a:r>
          </a:p>
        </p:txBody>
      </p:sp>
    </p:spTree>
    <p:extLst>
      <p:ext uri="{BB962C8B-B14F-4D97-AF65-F5344CB8AC3E}">
        <p14:creationId xmlns:p14="http://schemas.microsoft.com/office/powerpoint/2010/main" val="421294057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综艺晚会的主题及构思</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7137" y="1779662"/>
            <a:ext cx="7428242" cy="2160240"/>
          </a:xfrm>
          <a:prstGeom prst="rect">
            <a:avLst/>
          </a:prstGeom>
        </p:spPr>
        <p:txBody>
          <a:bodyPr wrap="none" lIns="144000" tIns="0" rIns="144000" bIns="0" anchor="ctr">
            <a:noAutofit/>
          </a:bodyPr>
          <a:lstStyle/>
          <a:p>
            <a:pPr>
              <a:lnSpc>
                <a:spcPct val="150000"/>
              </a:lnSpc>
            </a:pPr>
            <a:endParaRPr lang="en-US" altLang="zh-CN" sz="1400" dirty="0">
              <a:solidFill>
                <a:srgbClr val="768EA9"/>
              </a:solidFill>
            </a:endParaRPr>
          </a:p>
          <a:p>
            <a:pPr marL="285750" indent="-285750">
              <a:lnSpc>
                <a:spcPct val="150000"/>
              </a:lnSpc>
              <a:buFont typeface="Arial" panose="020B0604020202020204" pitchFamily="34" charset="0"/>
              <a:buChar char="•"/>
            </a:pPr>
            <a:r>
              <a:rPr lang="zh-CN" altLang="en-US" sz="1400" dirty="0">
                <a:solidFill>
                  <a:srgbClr val="768EA9"/>
                </a:solidFill>
              </a:rPr>
              <a:t>电视综艺晚会的艺术构思</a:t>
            </a:r>
            <a:r>
              <a:rPr lang="en-US" altLang="zh-CN" sz="1400" dirty="0">
                <a:solidFill>
                  <a:srgbClr val="768EA9"/>
                </a:solidFill>
              </a:rPr>
              <a:t>? </a:t>
            </a:r>
            <a:r>
              <a:rPr lang="zh-CN" altLang="en-US" sz="1400" dirty="0">
                <a:solidFill>
                  <a:srgbClr val="768EA9"/>
                </a:solidFill>
              </a:rPr>
              <a:t>简单来说就是在电视综艺晚会的形成过程中</a:t>
            </a:r>
            <a:r>
              <a:rPr lang="en-US" altLang="zh-CN" sz="1400" dirty="0">
                <a:solidFill>
                  <a:srgbClr val="768EA9"/>
                </a:solidFill>
              </a:rPr>
              <a:t>,</a:t>
            </a:r>
            <a:r>
              <a:rPr lang="zh-CN" altLang="en-US" sz="1400" dirty="0">
                <a:solidFill>
                  <a:srgbClr val="768EA9"/>
                </a:solidFill>
              </a:rPr>
              <a:t>撰稿人围绕晚会</a:t>
            </a:r>
            <a:endParaRPr lang="en-US" altLang="zh-CN" sz="1400" dirty="0">
              <a:solidFill>
                <a:srgbClr val="768EA9"/>
              </a:solidFill>
            </a:endParaRPr>
          </a:p>
          <a:p>
            <a:pPr>
              <a:lnSpc>
                <a:spcPct val="150000"/>
              </a:lnSpc>
            </a:pPr>
            <a:r>
              <a:rPr lang="zh-CN" altLang="en-US" sz="1400" dirty="0">
                <a:solidFill>
                  <a:srgbClr val="768EA9"/>
                </a:solidFill>
              </a:rPr>
              <a:t>主题进行艺术创作的一系列思维活动的总称。也就是撰稿人在构思电视综艺晚会时对整台节</a:t>
            </a:r>
            <a:endParaRPr lang="en-US" altLang="zh-CN" sz="1400" dirty="0">
              <a:solidFill>
                <a:srgbClr val="768EA9"/>
              </a:solidFill>
            </a:endParaRPr>
          </a:p>
          <a:p>
            <a:pPr>
              <a:lnSpc>
                <a:spcPct val="150000"/>
              </a:lnSpc>
            </a:pPr>
            <a:r>
              <a:rPr lang="zh-CN" altLang="en-US" sz="1400" dirty="0">
                <a:solidFill>
                  <a:srgbClr val="768EA9"/>
                </a:solidFill>
              </a:rPr>
              <a:t>目内容和形式的统筹规划。</a:t>
            </a:r>
            <a:endParaRPr lang="en-US" altLang="zh-CN" sz="1400" dirty="0">
              <a:solidFill>
                <a:srgbClr val="768EA9"/>
              </a:solidFill>
            </a:endParaRPr>
          </a:p>
          <a:p>
            <a:pPr marL="285750" indent="-285750">
              <a:lnSpc>
                <a:spcPct val="150000"/>
              </a:lnSpc>
              <a:buFont typeface="Arial" panose="020B0604020202020204" pitchFamily="34" charset="0"/>
              <a:buChar char="•"/>
            </a:pPr>
            <a:r>
              <a:rPr lang="zh-CN" altLang="en-US" sz="1400" dirty="0">
                <a:solidFill>
                  <a:srgbClr val="768EA9"/>
                </a:solidFill>
              </a:rPr>
              <a:t>其基本要求是必须做到“言之有物</a:t>
            </a:r>
            <a:r>
              <a:rPr lang="en-US" altLang="zh-CN" sz="1400" dirty="0">
                <a:solidFill>
                  <a:srgbClr val="768EA9"/>
                </a:solidFill>
              </a:rPr>
              <a:t>,</a:t>
            </a:r>
            <a:r>
              <a:rPr lang="zh-CN" altLang="en-US" sz="1400" dirty="0">
                <a:solidFill>
                  <a:srgbClr val="768EA9"/>
                </a:solidFill>
              </a:rPr>
              <a:t>言之有序”。</a:t>
            </a:r>
            <a:endParaRPr lang="en-US" altLang="zh-CN" sz="1400" dirty="0">
              <a:solidFill>
                <a:srgbClr val="768EA9"/>
              </a:solidFill>
            </a:endParaRPr>
          </a:p>
          <a:p>
            <a:pPr marL="285750" indent="-285750">
              <a:lnSpc>
                <a:spcPct val="150000"/>
              </a:lnSpc>
              <a:buFont typeface="Arial" panose="020B0604020202020204" pitchFamily="34" charset="0"/>
              <a:buChar char="•"/>
            </a:pPr>
            <a:r>
              <a:rPr lang="zh-CN" altLang="en-US" sz="1400" dirty="0">
                <a:solidFill>
                  <a:srgbClr val="768EA9"/>
                </a:solidFill>
              </a:rPr>
              <a:t>“言之有物”是对节目内容的要求</a:t>
            </a:r>
            <a:r>
              <a:rPr lang="en-US" altLang="zh-CN" sz="1400" dirty="0">
                <a:solidFill>
                  <a:srgbClr val="768EA9"/>
                </a:solidFill>
              </a:rPr>
              <a:t>,</a:t>
            </a:r>
            <a:r>
              <a:rPr lang="zh-CN" altLang="en-US" sz="1400" dirty="0">
                <a:solidFill>
                  <a:srgbClr val="768EA9"/>
                </a:solidFill>
              </a:rPr>
              <a:t>围绕主题</a:t>
            </a:r>
            <a:r>
              <a:rPr lang="en-US" altLang="zh-CN" sz="1400" dirty="0">
                <a:solidFill>
                  <a:srgbClr val="768EA9"/>
                </a:solidFill>
              </a:rPr>
              <a:t>,</a:t>
            </a:r>
            <a:r>
              <a:rPr lang="zh-CN" altLang="en-US" sz="1400" dirty="0">
                <a:solidFill>
                  <a:srgbClr val="768EA9"/>
                </a:solidFill>
              </a:rPr>
              <a:t>在内容上力求充实</a:t>
            </a:r>
            <a:r>
              <a:rPr lang="en-US" altLang="zh-CN" sz="1400" dirty="0">
                <a:solidFill>
                  <a:srgbClr val="768EA9"/>
                </a:solidFill>
              </a:rPr>
              <a:t>,</a:t>
            </a:r>
            <a:r>
              <a:rPr lang="zh-CN" altLang="en-US" sz="1400" dirty="0">
                <a:solidFill>
                  <a:srgbClr val="768EA9"/>
                </a:solidFill>
              </a:rPr>
              <a:t>节目要有一定的广度、深度、</a:t>
            </a:r>
            <a:endParaRPr lang="en-US" altLang="zh-CN" sz="1400" dirty="0">
              <a:solidFill>
                <a:srgbClr val="768EA9"/>
              </a:solidFill>
            </a:endParaRPr>
          </a:p>
          <a:p>
            <a:pPr>
              <a:lnSpc>
                <a:spcPct val="150000"/>
              </a:lnSpc>
            </a:pPr>
            <a:r>
              <a:rPr lang="zh-CN" altLang="en-US" sz="1400" dirty="0">
                <a:solidFill>
                  <a:srgbClr val="768EA9"/>
                </a:solidFill>
              </a:rPr>
              <a:t>新鲜度和整体力度。</a:t>
            </a:r>
            <a:endParaRPr lang="en-US" altLang="zh-CN" sz="1400" dirty="0">
              <a:solidFill>
                <a:srgbClr val="768EA9"/>
              </a:solidFill>
            </a:endParaRPr>
          </a:p>
          <a:p>
            <a:pPr marL="285750" indent="-285750">
              <a:lnSpc>
                <a:spcPct val="150000"/>
              </a:lnSpc>
              <a:buFont typeface="Arial" panose="020B0604020202020204" pitchFamily="34" charset="0"/>
              <a:buChar char="•"/>
            </a:pPr>
            <a:r>
              <a:rPr lang="zh-CN" altLang="en-US" sz="1400" dirty="0">
                <a:solidFill>
                  <a:srgbClr val="768EA9"/>
                </a:solidFill>
              </a:rPr>
              <a:t>“言之有序”是对节目形式的要求</a:t>
            </a:r>
            <a:r>
              <a:rPr lang="en-US" altLang="zh-CN" sz="1400" dirty="0">
                <a:solidFill>
                  <a:srgbClr val="768EA9"/>
                </a:solidFill>
              </a:rPr>
              <a:t>,</a:t>
            </a:r>
            <a:r>
              <a:rPr lang="zh-CN" altLang="en-US" sz="1400" dirty="0">
                <a:solidFill>
                  <a:srgbClr val="768EA9"/>
                </a:solidFill>
              </a:rPr>
              <a:t>主要是指电视综艺晚会的框架结构</a:t>
            </a:r>
            <a:r>
              <a:rPr lang="en-US" altLang="zh-CN" sz="1400" dirty="0">
                <a:solidFill>
                  <a:srgbClr val="768EA9"/>
                </a:solidFill>
              </a:rPr>
              <a:t>,</a:t>
            </a:r>
            <a:r>
              <a:rPr lang="zh-CN" altLang="en-US" sz="1400" dirty="0">
                <a:solidFill>
                  <a:srgbClr val="768EA9"/>
                </a:solidFill>
              </a:rPr>
              <a:t>要在准确、具体、充分表达</a:t>
            </a:r>
            <a:endParaRPr lang="en-US" altLang="zh-CN" sz="1400" dirty="0">
              <a:solidFill>
                <a:srgbClr val="768EA9"/>
              </a:solidFill>
            </a:endParaRPr>
          </a:p>
          <a:p>
            <a:pPr>
              <a:lnSpc>
                <a:spcPct val="150000"/>
              </a:lnSpc>
            </a:pPr>
            <a:r>
              <a:rPr lang="zh-CN" altLang="en-US" sz="1400" dirty="0">
                <a:solidFill>
                  <a:srgbClr val="768EA9"/>
                </a:solidFill>
              </a:rPr>
              <a:t>内容的基础上</a:t>
            </a:r>
            <a:r>
              <a:rPr lang="en-US" altLang="zh-CN" sz="1400" dirty="0">
                <a:solidFill>
                  <a:srgbClr val="768EA9"/>
                </a:solidFill>
              </a:rPr>
              <a:t>,</a:t>
            </a:r>
            <a:r>
              <a:rPr lang="zh-CN" altLang="en-US" sz="1400" dirty="0">
                <a:solidFill>
                  <a:srgbClr val="768EA9"/>
                </a:solidFill>
              </a:rPr>
              <a:t>力求做到形式多样、组合有致、松弛适度、自然和谐</a:t>
            </a:r>
            <a:r>
              <a:rPr lang="en-US" altLang="zh-CN" sz="1400" dirty="0">
                <a:solidFill>
                  <a:srgbClr val="768EA9"/>
                </a:solidFill>
              </a:rPr>
              <a:t>,</a:t>
            </a:r>
            <a:r>
              <a:rPr lang="zh-CN" altLang="en-US" sz="1400" dirty="0">
                <a:solidFill>
                  <a:srgbClr val="768EA9"/>
                </a:solidFill>
              </a:rPr>
              <a:t>合乎视听规律</a:t>
            </a:r>
            <a:r>
              <a:rPr lang="en-US" altLang="zh-CN" sz="1400" dirty="0">
                <a:solidFill>
                  <a:srgbClr val="768EA9"/>
                </a:solidFill>
              </a:rPr>
              <a:t>,</a:t>
            </a:r>
            <a:r>
              <a:rPr lang="zh-CN" altLang="en-US" sz="1400" dirty="0">
                <a:solidFill>
                  <a:srgbClr val="768EA9"/>
                </a:solidFill>
              </a:rPr>
              <a:t>有序地表达内容。</a:t>
            </a:r>
            <a:endParaRPr lang="en-US" altLang="zh-CN" sz="1400" dirty="0">
              <a:solidFill>
                <a:srgbClr val="768EA9"/>
              </a:solidFill>
            </a:endParaRPr>
          </a:p>
          <a:p>
            <a:pPr>
              <a:lnSpc>
                <a:spcPct val="150000"/>
              </a:lnSpc>
            </a:pPr>
            <a:endParaRPr lang="zh-CN" altLang="en-US" sz="14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3599125" cy="460382"/>
            <a:chOff x="707444" y="763802"/>
            <a:chExt cx="3599125"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3206327" cy="460382"/>
            </a:xfrm>
            <a:prstGeom prst="rect">
              <a:avLst/>
            </a:prstGeom>
          </p:spPr>
          <p:txBody>
            <a:bodyPr wrap="none">
              <a:spAutoFit/>
            </a:bodyPr>
            <a:lstStyle/>
            <a:p>
              <a:pPr>
                <a:lnSpc>
                  <a:spcPct val="150000"/>
                </a:lnSpc>
              </a:pPr>
              <a:r>
                <a:rPr lang="zh-CN" altLang="en-US" b="1" dirty="0">
                  <a:solidFill>
                    <a:srgbClr val="768EA9"/>
                  </a:solidFill>
                </a:rPr>
                <a:t>二、电视综艺晚会的艺术构思</a:t>
              </a:r>
              <a:endParaRPr lang="en-US" altLang="zh-CN" b="1" dirty="0">
                <a:solidFill>
                  <a:srgbClr val="768EA9"/>
                </a:solidFill>
              </a:endParaRPr>
            </a:p>
          </p:txBody>
        </p:sp>
      </p:grpSp>
    </p:spTree>
    <p:extLst>
      <p:ext uri="{BB962C8B-B14F-4D97-AF65-F5344CB8AC3E}">
        <p14:creationId xmlns:p14="http://schemas.microsoft.com/office/powerpoint/2010/main" val="24773390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综艺晚会的主题及构思</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7137" y="1779662"/>
            <a:ext cx="7428242" cy="2160240"/>
          </a:xfrm>
          <a:prstGeom prst="rect">
            <a:avLst/>
          </a:prstGeom>
        </p:spPr>
        <p:txBody>
          <a:bodyPr wrap="none" lIns="144000" tIns="0" rIns="144000" bIns="0" anchor="ctr">
            <a:noAutofit/>
          </a:bodyPr>
          <a:lstStyle/>
          <a:p>
            <a:pPr marL="285750" indent="-285750">
              <a:lnSpc>
                <a:spcPct val="150000"/>
              </a:lnSpc>
              <a:buFont typeface="Arial" panose="020B0604020202020204" pitchFamily="34" charset="0"/>
              <a:buChar char="•"/>
            </a:pPr>
            <a:r>
              <a:rPr lang="zh-CN" altLang="en-US" sz="1400" dirty="0">
                <a:solidFill>
                  <a:srgbClr val="768EA9"/>
                </a:solidFill>
              </a:rPr>
              <a:t>电视综艺晚会艺术构思的起点也就是触发构思的因素和条件。</a:t>
            </a:r>
            <a:endParaRPr lang="en-US" altLang="zh-CN" sz="1400" dirty="0">
              <a:solidFill>
                <a:srgbClr val="768EA9"/>
              </a:solidFill>
            </a:endParaRPr>
          </a:p>
          <a:p>
            <a:pPr marL="285750" indent="-285750">
              <a:lnSpc>
                <a:spcPct val="150000"/>
              </a:lnSpc>
              <a:buFont typeface="Arial" panose="020B0604020202020204" pitchFamily="34" charset="0"/>
              <a:buChar char="•"/>
            </a:pPr>
            <a:r>
              <a:rPr lang="zh-CN" altLang="en-US" sz="1400" dirty="0">
                <a:solidFill>
                  <a:srgbClr val="768EA9"/>
                </a:solidFill>
              </a:rPr>
              <a:t>一般来说有两方面</a:t>
            </a:r>
            <a:r>
              <a:rPr lang="en-US" altLang="zh-CN" sz="1400" dirty="0">
                <a:solidFill>
                  <a:srgbClr val="768EA9"/>
                </a:solidFill>
              </a:rPr>
              <a:t>,</a:t>
            </a:r>
            <a:r>
              <a:rPr lang="zh-CN" altLang="en-US" sz="1400" dirty="0">
                <a:solidFill>
                  <a:srgbClr val="768EA9"/>
                </a:solidFill>
              </a:rPr>
              <a:t>一种是实际的各种材料</a:t>
            </a:r>
            <a:r>
              <a:rPr lang="en-US" altLang="zh-CN" sz="1400" dirty="0">
                <a:solidFill>
                  <a:srgbClr val="768EA9"/>
                </a:solidFill>
              </a:rPr>
              <a:t>,</a:t>
            </a:r>
            <a:r>
              <a:rPr lang="zh-CN" altLang="en-US" sz="1400" dirty="0">
                <a:solidFill>
                  <a:srgbClr val="768EA9"/>
                </a:solidFill>
              </a:rPr>
              <a:t>一种是来自外界的各种“点子”</a:t>
            </a:r>
            <a:r>
              <a:rPr lang="en-US" altLang="zh-CN" sz="1400" dirty="0">
                <a:solidFill>
                  <a:srgbClr val="768EA9"/>
                </a:solidFill>
              </a:rPr>
              <a:t>,</a:t>
            </a:r>
            <a:r>
              <a:rPr lang="zh-CN" altLang="en-US" sz="1400" dirty="0">
                <a:solidFill>
                  <a:srgbClr val="768EA9"/>
                </a:solidFill>
              </a:rPr>
              <a:t>如上级下达的最新</a:t>
            </a:r>
            <a:endParaRPr lang="en-US" altLang="zh-CN" sz="1400" dirty="0">
              <a:solidFill>
                <a:srgbClr val="768EA9"/>
              </a:solidFill>
            </a:endParaRPr>
          </a:p>
          <a:p>
            <a:pPr>
              <a:lnSpc>
                <a:spcPct val="150000"/>
              </a:lnSpc>
            </a:pPr>
            <a:r>
              <a:rPr lang="zh-CN" altLang="en-US" sz="1400" dirty="0">
                <a:solidFill>
                  <a:srgbClr val="768EA9"/>
                </a:solidFill>
              </a:rPr>
              <a:t>精神、意图和人们的某些想法、主意、观念等等。</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4063996" cy="460382"/>
            <a:chOff x="707444" y="763802"/>
            <a:chExt cx="4063996"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3671198" cy="460382"/>
            </a:xfrm>
            <a:prstGeom prst="rect">
              <a:avLst/>
            </a:prstGeom>
          </p:spPr>
          <p:txBody>
            <a:bodyPr wrap="none">
              <a:spAutoFit/>
            </a:bodyPr>
            <a:lstStyle/>
            <a:p>
              <a:pPr>
                <a:lnSpc>
                  <a:spcPct val="150000"/>
                </a:lnSpc>
              </a:pPr>
              <a:r>
                <a:rPr lang="zh-CN" altLang="en-US" b="1" dirty="0">
                  <a:solidFill>
                    <a:srgbClr val="768EA9"/>
                  </a:solidFill>
                </a:rPr>
                <a:t>三、电视综艺晚会艺术构思的起点</a:t>
              </a:r>
              <a:endParaRPr lang="en-US" altLang="zh-CN" b="1" dirty="0">
                <a:solidFill>
                  <a:srgbClr val="768EA9"/>
                </a:solidFill>
              </a:endParaRPr>
            </a:p>
          </p:txBody>
        </p:sp>
      </p:grpSp>
    </p:spTree>
    <p:extLst>
      <p:ext uri="{BB962C8B-B14F-4D97-AF65-F5344CB8AC3E}">
        <p14:creationId xmlns:p14="http://schemas.microsoft.com/office/powerpoint/2010/main" val="6260204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综艺晚会的主题及构思</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7137" y="1779662"/>
            <a:ext cx="7428242" cy="2160240"/>
          </a:xfrm>
          <a:prstGeom prst="rect">
            <a:avLst/>
          </a:prstGeom>
        </p:spPr>
        <p:txBody>
          <a:bodyPr wrap="none" lIns="144000" tIns="0" rIns="144000" bIns="0" anchor="ctr">
            <a:noAutofit/>
          </a:bodyPr>
          <a:lstStyle/>
          <a:p>
            <a:pPr marL="285750" indent="-285750">
              <a:lnSpc>
                <a:spcPct val="150000"/>
              </a:lnSpc>
              <a:buFont typeface="Arial" panose="020B0604020202020204" pitchFamily="34" charset="0"/>
              <a:buChar char="•"/>
            </a:pPr>
            <a:r>
              <a:rPr lang="zh-CN" altLang="en-US" sz="1400" b="1" dirty="0">
                <a:solidFill>
                  <a:srgbClr val="768EA9"/>
                </a:solidFill>
              </a:rPr>
              <a:t>一般来说</a:t>
            </a:r>
            <a:r>
              <a:rPr lang="en-US" altLang="zh-CN" sz="1400" b="1" dirty="0">
                <a:solidFill>
                  <a:srgbClr val="768EA9"/>
                </a:solidFill>
              </a:rPr>
              <a:t>,</a:t>
            </a:r>
            <a:r>
              <a:rPr lang="zh-CN" altLang="en-US" sz="1400" b="1" dirty="0">
                <a:solidFill>
                  <a:srgbClr val="768EA9"/>
                </a:solidFill>
              </a:rPr>
              <a:t>电视综艺晚会的总体艺术构思是在创意的指导下进行的</a:t>
            </a:r>
            <a:r>
              <a:rPr lang="en-US" altLang="zh-CN" sz="1400" b="1" dirty="0">
                <a:solidFill>
                  <a:srgbClr val="768EA9"/>
                </a:solidFill>
              </a:rPr>
              <a:t>,</a:t>
            </a:r>
            <a:r>
              <a:rPr lang="zh-CN" altLang="en-US" sz="1400" b="1" dirty="0">
                <a:solidFill>
                  <a:srgbClr val="768EA9"/>
                </a:solidFill>
              </a:rPr>
              <a:t>着眼于所选用的主体形象</a:t>
            </a:r>
            <a:endParaRPr lang="en-US" altLang="zh-CN" sz="1400" b="1" dirty="0">
              <a:solidFill>
                <a:srgbClr val="768EA9"/>
              </a:solidFill>
            </a:endParaRPr>
          </a:p>
          <a:p>
            <a:pPr>
              <a:lnSpc>
                <a:spcPct val="150000"/>
              </a:lnSpc>
            </a:pPr>
            <a:r>
              <a:rPr lang="zh-CN" altLang="en-US" sz="1400" b="1" dirty="0">
                <a:solidFill>
                  <a:srgbClr val="768EA9"/>
                </a:solidFill>
              </a:rPr>
              <a:t>和在艺术风格上的追求。</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4063996" cy="460382"/>
            <a:chOff x="707444" y="763802"/>
            <a:chExt cx="4063996"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3671198" cy="460382"/>
            </a:xfrm>
            <a:prstGeom prst="rect">
              <a:avLst/>
            </a:prstGeom>
          </p:spPr>
          <p:txBody>
            <a:bodyPr wrap="none">
              <a:spAutoFit/>
            </a:bodyPr>
            <a:lstStyle/>
            <a:p>
              <a:pPr>
                <a:lnSpc>
                  <a:spcPct val="150000"/>
                </a:lnSpc>
              </a:pPr>
              <a:r>
                <a:rPr lang="zh-CN" altLang="en-US" b="1" dirty="0">
                  <a:solidFill>
                    <a:srgbClr val="768EA9"/>
                  </a:solidFill>
                </a:rPr>
                <a:t>三、电视综艺晚会艺术构思的起点</a:t>
              </a:r>
              <a:endParaRPr lang="en-US" altLang="zh-CN" b="1" dirty="0">
                <a:solidFill>
                  <a:srgbClr val="768EA9"/>
                </a:solidFill>
              </a:endParaRPr>
            </a:p>
          </p:txBody>
        </p:sp>
      </p:grpSp>
    </p:spTree>
    <p:extLst>
      <p:ext uri="{BB962C8B-B14F-4D97-AF65-F5344CB8AC3E}">
        <p14:creationId xmlns:p14="http://schemas.microsoft.com/office/powerpoint/2010/main" val="215151437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综艺晚会的主题及构思</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7137" y="1779662"/>
            <a:ext cx="7428242" cy="2160240"/>
          </a:xfrm>
          <a:prstGeom prst="rect">
            <a:avLst/>
          </a:prstGeom>
        </p:spPr>
        <p:txBody>
          <a:bodyPr wrap="none" lIns="144000" tIns="0" rIns="144000" bIns="0" anchor="ctr">
            <a:noAutofit/>
          </a:bodyPr>
          <a:lstStyle/>
          <a:p>
            <a:pPr>
              <a:lnSpc>
                <a:spcPct val="150000"/>
              </a:lnSpc>
            </a:pPr>
            <a:r>
              <a:rPr lang="en-US" altLang="zh-CN" sz="1400" b="1" dirty="0">
                <a:solidFill>
                  <a:srgbClr val="768EA9"/>
                </a:solidFill>
              </a:rPr>
              <a:t>🌟</a:t>
            </a:r>
            <a:r>
              <a:rPr lang="zh-CN" altLang="en-US" sz="1400" b="1" dirty="0">
                <a:solidFill>
                  <a:srgbClr val="768EA9"/>
                </a:solidFill>
              </a:rPr>
              <a:t>  </a:t>
            </a:r>
            <a:r>
              <a:rPr lang="en-US" altLang="zh-CN" sz="1400" b="1" dirty="0">
                <a:solidFill>
                  <a:srgbClr val="768EA9"/>
                </a:solidFill>
              </a:rPr>
              <a:t>《</a:t>
            </a:r>
            <a:r>
              <a:rPr lang="zh-CN" altLang="en-US" sz="1400" b="1" dirty="0">
                <a:solidFill>
                  <a:srgbClr val="768EA9"/>
                </a:solidFill>
              </a:rPr>
              <a:t>纪念毛泽东同志诞辰</a:t>
            </a:r>
            <a:r>
              <a:rPr lang="en-US" altLang="zh-CN" sz="1400" b="1" dirty="0">
                <a:solidFill>
                  <a:srgbClr val="768EA9"/>
                </a:solidFill>
              </a:rPr>
              <a:t>100</a:t>
            </a:r>
            <a:r>
              <a:rPr lang="zh-CN" altLang="en-US" sz="1400" b="1" dirty="0">
                <a:solidFill>
                  <a:srgbClr val="768EA9"/>
                </a:solidFill>
              </a:rPr>
              <a:t>周年大型文艺晚会</a:t>
            </a:r>
            <a:r>
              <a:rPr lang="en-US" altLang="zh-CN" sz="1400" b="1" dirty="0">
                <a:solidFill>
                  <a:srgbClr val="768EA9"/>
                </a:solidFill>
              </a:rPr>
              <a:t>———</a:t>
            </a:r>
            <a:r>
              <a:rPr lang="zh-CN" altLang="en-US" sz="1400" b="1" dirty="0">
                <a:solidFill>
                  <a:srgbClr val="768EA9"/>
                </a:solidFill>
              </a:rPr>
              <a:t>山高水长</a:t>
            </a:r>
            <a:r>
              <a:rPr lang="en-US" altLang="zh-CN" sz="1400" b="1" dirty="0">
                <a:solidFill>
                  <a:srgbClr val="768EA9"/>
                </a:solidFill>
              </a:rPr>
              <a:t>》</a:t>
            </a:r>
            <a:r>
              <a:rPr lang="zh-CN" altLang="en-US" sz="1400" b="1" dirty="0">
                <a:solidFill>
                  <a:srgbClr val="768EA9"/>
                </a:solidFill>
              </a:rPr>
              <a:t>的艺术构思</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en-US" altLang="zh-CN" sz="1400" b="1" dirty="0">
                <a:solidFill>
                  <a:srgbClr val="768EA9"/>
                </a:solidFill>
              </a:rPr>
              <a:t>🌟</a:t>
            </a:r>
            <a:r>
              <a:rPr lang="zh-CN" altLang="en-US" sz="1400" b="1" dirty="0">
                <a:solidFill>
                  <a:srgbClr val="768EA9"/>
                </a:solidFill>
              </a:rPr>
              <a:t> </a:t>
            </a:r>
            <a:r>
              <a:rPr lang="en-US" altLang="zh-CN" sz="1400" b="1" dirty="0">
                <a:solidFill>
                  <a:srgbClr val="768EA9"/>
                </a:solidFill>
              </a:rPr>
              <a:t>《</a:t>
            </a:r>
            <a:r>
              <a:rPr lang="zh-CN" altLang="en-US" sz="1400" b="1" dirty="0">
                <a:solidFill>
                  <a:srgbClr val="768EA9"/>
                </a:solidFill>
              </a:rPr>
              <a:t>纪念抗日战争和反法西斯战争胜利</a:t>
            </a:r>
            <a:r>
              <a:rPr lang="en-US" altLang="zh-CN" sz="1400" b="1" dirty="0">
                <a:solidFill>
                  <a:srgbClr val="768EA9"/>
                </a:solidFill>
              </a:rPr>
              <a:t>50</a:t>
            </a:r>
            <a:r>
              <a:rPr lang="zh-CN" altLang="en-US" sz="1400" b="1" dirty="0">
                <a:solidFill>
                  <a:srgbClr val="768EA9"/>
                </a:solidFill>
              </a:rPr>
              <a:t>周年大型文艺晚会</a:t>
            </a:r>
            <a:r>
              <a:rPr lang="en-US" altLang="zh-CN" sz="1400" b="1" dirty="0">
                <a:solidFill>
                  <a:srgbClr val="768EA9"/>
                </a:solidFill>
              </a:rPr>
              <a:t>———〈</a:t>
            </a:r>
            <a:r>
              <a:rPr lang="zh-CN" altLang="en-US" sz="1400" b="1" dirty="0">
                <a:solidFill>
                  <a:srgbClr val="768EA9"/>
                </a:solidFill>
              </a:rPr>
              <a:t>光明赞</a:t>
            </a:r>
            <a:r>
              <a:rPr lang="en-US" altLang="zh-CN" sz="1400" b="1" dirty="0">
                <a:solidFill>
                  <a:srgbClr val="768EA9"/>
                </a:solidFill>
              </a:rPr>
              <a:t>〉》</a:t>
            </a:r>
            <a:r>
              <a:rPr lang="zh-CN" altLang="en-US" sz="1400" b="1" dirty="0">
                <a:solidFill>
                  <a:srgbClr val="768EA9"/>
                </a:solidFill>
              </a:rPr>
              <a:t>的总体构思</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endParaRPr lang="zh-CN" altLang="en-US" sz="1400" b="1"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4063996" cy="460382"/>
            <a:chOff x="707444" y="763802"/>
            <a:chExt cx="4063996"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3671198" cy="460382"/>
            </a:xfrm>
            <a:prstGeom prst="rect">
              <a:avLst/>
            </a:prstGeom>
          </p:spPr>
          <p:txBody>
            <a:bodyPr wrap="none">
              <a:spAutoFit/>
            </a:bodyPr>
            <a:lstStyle/>
            <a:p>
              <a:pPr>
                <a:lnSpc>
                  <a:spcPct val="150000"/>
                </a:lnSpc>
              </a:pPr>
              <a:r>
                <a:rPr lang="zh-CN" altLang="en-US" b="1" dirty="0">
                  <a:solidFill>
                    <a:srgbClr val="768EA9"/>
                  </a:solidFill>
                </a:rPr>
                <a:t>三、电视综艺晚会艺术构思的起点</a:t>
              </a:r>
              <a:endParaRPr lang="en-US" altLang="zh-CN" b="1" dirty="0">
                <a:solidFill>
                  <a:srgbClr val="768EA9"/>
                </a:solidFill>
              </a:endParaRPr>
            </a:p>
          </p:txBody>
        </p:sp>
      </p:grpSp>
    </p:spTree>
    <p:extLst>
      <p:ext uri="{BB962C8B-B14F-4D97-AF65-F5344CB8AC3E}">
        <p14:creationId xmlns:p14="http://schemas.microsoft.com/office/powerpoint/2010/main" val="178145616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综艺晚会的主题及构思</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7137" y="1779662"/>
            <a:ext cx="7428242" cy="2160240"/>
          </a:xfrm>
          <a:prstGeom prst="rect">
            <a:avLst/>
          </a:prstGeom>
        </p:spPr>
        <p:txBody>
          <a:bodyPr wrap="none" lIns="144000" tIns="0" rIns="144000" bIns="0" anchor="ctr">
            <a:noAutofit/>
          </a:bodyPr>
          <a:lstStyle/>
          <a:p>
            <a:pPr>
              <a:lnSpc>
                <a:spcPct val="150000"/>
              </a:lnSpc>
            </a:pPr>
            <a:r>
              <a:rPr lang="zh-CN" altLang="en-US" sz="1400" b="1" dirty="0">
                <a:solidFill>
                  <a:srgbClr val="768EA9"/>
                </a:solidFill>
              </a:rPr>
              <a:t>针对以上两台综艺晚会的总体艺术构思</a:t>
            </a:r>
            <a:r>
              <a:rPr lang="en-US" altLang="zh-CN" sz="1400" b="1" dirty="0">
                <a:solidFill>
                  <a:srgbClr val="768EA9"/>
                </a:solidFill>
              </a:rPr>
              <a:t>,</a:t>
            </a:r>
            <a:r>
              <a:rPr lang="zh-CN" altLang="en-US" sz="1400" b="1" dirty="0">
                <a:solidFill>
                  <a:srgbClr val="768EA9"/>
                </a:solidFill>
              </a:rPr>
              <a:t>我们可以做如下归纳</a:t>
            </a:r>
            <a:r>
              <a:rPr lang="en-US" altLang="zh-CN" sz="1400" b="1" dirty="0">
                <a:solidFill>
                  <a:srgbClr val="768EA9"/>
                </a:solidFill>
              </a:rPr>
              <a:t>:</a:t>
            </a:r>
          </a:p>
          <a:p>
            <a:pPr>
              <a:lnSpc>
                <a:spcPct val="150000"/>
              </a:lnSpc>
            </a:pPr>
            <a:r>
              <a:rPr lang="en-US" altLang="zh-CN" sz="1400" dirty="0">
                <a:solidFill>
                  <a:srgbClr val="768EA9"/>
                </a:solidFill>
              </a:rPr>
              <a:t>(1)</a:t>
            </a:r>
            <a:r>
              <a:rPr lang="zh-CN" altLang="en-US" sz="1400" dirty="0">
                <a:solidFill>
                  <a:srgbClr val="768EA9"/>
                </a:solidFill>
              </a:rPr>
              <a:t>指明举办这台晚会的意义</a:t>
            </a:r>
            <a:r>
              <a:rPr lang="en-US" altLang="zh-CN" sz="1400" dirty="0">
                <a:solidFill>
                  <a:srgbClr val="768EA9"/>
                </a:solidFill>
              </a:rPr>
              <a:t>,</a:t>
            </a:r>
            <a:r>
              <a:rPr lang="zh-CN" altLang="en-US" sz="1400" dirty="0">
                <a:solidFill>
                  <a:srgbClr val="768EA9"/>
                </a:solidFill>
              </a:rPr>
              <a:t>这与指导思想相辅相成。</a:t>
            </a:r>
            <a:endParaRPr lang="en-US" altLang="zh-CN" sz="1400" dirty="0">
              <a:solidFill>
                <a:srgbClr val="768EA9"/>
              </a:solidFill>
            </a:endParaRPr>
          </a:p>
          <a:p>
            <a:pPr>
              <a:lnSpc>
                <a:spcPct val="150000"/>
              </a:lnSpc>
            </a:pPr>
            <a:r>
              <a:rPr lang="en-US" altLang="zh-CN" sz="1400" dirty="0">
                <a:solidFill>
                  <a:srgbClr val="768EA9"/>
                </a:solidFill>
              </a:rPr>
              <a:t>(2)</a:t>
            </a:r>
            <a:r>
              <a:rPr lang="zh-CN" altLang="en-US" sz="1400" dirty="0">
                <a:solidFill>
                  <a:srgbClr val="768EA9"/>
                </a:solidFill>
              </a:rPr>
              <a:t>确定节目的内容和形式以及在艺术风格上的追求和把握。</a:t>
            </a:r>
            <a:endParaRPr lang="en-US" altLang="zh-CN" sz="1400" dirty="0">
              <a:solidFill>
                <a:srgbClr val="768EA9"/>
              </a:solidFill>
            </a:endParaRPr>
          </a:p>
          <a:p>
            <a:pPr>
              <a:lnSpc>
                <a:spcPct val="150000"/>
              </a:lnSpc>
            </a:pPr>
            <a:r>
              <a:rPr lang="en-US" altLang="zh-CN" sz="1400" dirty="0">
                <a:solidFill>
                  <a:srgbClr val="768EA9"/>
                </a:solidFill>
              </a:rPr>
              <a:t>(3)</a:t>
            </a:r>
            <a:r>
              <a:rPr lang="zh-CN" altLang="en-US" sz="1400" dirty="0">
                <a:solidFill>
                  <a:srgbClr val="768EA9"/>
                </a:solidFill>
              </a:rPr>
              <a:t>对灯光、音乐、舞美和主持人的串联要求以及特殊的处理。</a:t>
            </a:r>
            <a:endParaRPr lang="en-US" altLang="zh-CN" sz="1400" dirty="0">
              <a:solidFill>
                <a:srgbClr val="768EA9"/>
              </a:solidFill>
            </a:endParaRPr>
          </a:p>
          <a:p>
            <a:pPr>
              <a:lnSpc>
                <a:spcPct val="150000"/>
              </a:lnSpc>
            </a:pPr>
            <a:r>
              <a:rPr lang="en-US" altLang="zh-CN" sz="1400" dirty="0">
                <a:solidFill>
                  <a:srgbClr val="768EA9"/>
                </a:solidFill>
              </a:rPr>
              <a:t>(4)</a:t>
            </a:r>
            <a:r>
              <a:rPr lang="zh-CN" altLang="en-US" sz="1400" dirty="0">
                <a:solidFill>
                  <a:srgbClr val="768EA9"/>
                </a:solidFill>
              </a:rPr>
              <a:t>通过节目的构成、演出的气氛、演员的表演来体现晚会的基调和格调。</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4063996" cy="460382"/>
            <a:chOff x="707444" y="763802"/>
            <a:chExt cx="4063996"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3671198" cy="460382"/>
            </a:xfrm>
            <a:prstGeom prst="rect">
              <a:avLst/>
            </a:prstGeom>
          </p:spPr>
          <p:txBody>
            <a:bodyPr wrap="none">
              <a:spAutoFit/>
            </a:bodyPr>
            <a:lstStyle/>
            <a:p>
              <a:pPr>
                <a:lnSpc>
                  <a:spcPct val="150000"/>
                </a:lnSpc>
              </a:pPr>
              <a:r>
                <a:rPr lang="zh-CN" altLang="en-US" b="1" dirty="0">
                  <a:solidFill>
                    <a:srgbClr val="768EA9"/>
                  </a:solidFill>
                </a:rPr>
                <a:t>三、电视综艺晚会艺术构思的起点</a:t>
              </a:r>
              <a:endParaRPr lang="en-US" altLang="zh-CN" b="1" dirty="0">
                <a:solidFill>
                  <a:srgbClr val="768EA9"/>
                </a:solidFill>
              </a:endParaRPr>
            </a:p>
          </p:txBody>
        </p:sp>
      </p:grpSp>
    </p:spTree>
    <p:extLst>
      <p:ext uri="{BB962C8B-B14F-4D97-AF65-F5344CB8AC3E}">
        <p14:creationId xmlns:p14="http://schemas.microsoft.com/office/powerpoint/2010/main" val="390012551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综艺晚会的主题及构思</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7137" y="1779662"/>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400" b="1" dirty="0">
                <a:solidFill>
                  <a:srgbClr val="768EA9"/>
                </a:solidFill>
              </a:rPr>
              <a:t>电视综艺晚会的艺术构思必须包括以下三个基本环节</a:t>
            </a:r>
            <a:r>
              <a:rPr lang="en-US" altLang="zh-CN" sz="1400" b="1" dirty="0">
                <a:solidFill>
                  <a:srgbClr val="768EA9"/>
                </a:solidFill>
              </a:rPr>
              <a:t>:</a:t>
            </a:r>
            <a:r>
              <a:rPr lang="zh-CN" altLang="en-US" sz="1400" b="1" dirty="0">
                <a:solidFill>
                  <a:srgbClr val="768EA9"/>
                </a:solidFill>
              </a:rPr>
              <a:t>收集材料、提炼思想和结构布局。</a:t>
            </a:r>
            <a:endParaRPr lang="en-US" altLang="zh-CN" sz="1400" b="1" dirty="0">
              <a:solidFill>
                <a:srgbClr val="768EA9"/>
              </a:solidFill>
            </a:endParaRPr>
          </a:p>
          <a:p>
            <a:pPr>
              <a:lnSpc>
                <a:spcPct val="150000"/>
              </a:lnSpc>
            </a:pPr>
            <a:r>
              <a:rPr lang="zh-CN" altLang="en-US" sz="1400" b="1" dirty="0">
                <a:solidFill>
                  <a:srgbClr val="768EA9"/>
                </a:solidFill>
              </a:rPr>
              <a:t>它们既相互渗透、密不可分</a:t>
            </a:r>
            <a:r>
              <a:rPr lang="en-US" altLang="zh-CN" sz="1400" b="1" dirty="0">
                <a:solidFill>
                  <a:srgbClr val="768EA9"/>
                </a:solidFill>
              </a:rPr>
              <a:t>,</a:t>
            </a:r>
            <a:r>
              <a:rPr lang="zh-CN" altLang="en-US" sz="1400" b="1" dirty="0">
                <a:solidFill>
                  <a:srgbClr val="768EA9"/>
                </a:solidFill>
              </a:rPr>
              <a:t>又有各自的主攻方向和重点。</a:t>
            </a:r>
            <a:endParaRPr lang="zh-CN" altLang="en-US" sz="14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4528867" cy="460382"/>
            <a:chOff x="707444" y="763802"/>
            <a:chExt cx="452886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4136069" cy="460382"/>
            </a:xfrm>
            <a:prstGeom prst="rect">
              <a:avLst/>
            </a:prstGeom>
          </p:spPr>
          <p:txBody>
            <a:bodyPr wrap="none">
              <a:spAutoFit/>
            </a:bodyPr>
            <a:lstStyle/>
            <a:p>
              <a:pPr>
                <a:lnSpc>
                  <a:spcPct val="150000"/>
                </a:lnSpc>
              </a:pPr>
              <a:r>
                <a:rPr lang="zh-CN" altLang="en-US" b="1" dirty="0">
                  <a:solidFill>
                    <a:srgbClr val="768EA9"/>
                  </a:solidFill>
                </a:rPr>
                <a:t>四、电视综艺晚会艺术构思的基本环节</a:t>
              </a:r>
              <a:endParaRPr lang="en-US" altLang="zh-CN" b="1" dirty="0">
                <a:solidFill>
                  <a:srgbClr val="768EA9"/>
                </a:solidFill>
              </a:endParaRPr>
            </a:p>
          </p:txBody>
        </p:sp>
      </p:grpSp>
    </p:spTree>
    <p:extLst>
      <p:ext uri="{BB962C8B-B14F-4D97-AF65-F5344CB8AC3E}">
        <p14:creationId xmlns:p14="http://schemas.microsoft.com/office/powerpoint/2010/main" val="315853897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综艺晚会的主题及构思</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7137" y="1779662"/>
            <a:ext cx="7428242" cy="2160240"/>
          </a:xfrm>
          <a:prstGeom prst="rect">
            <a:avLst/>
          </a:prstGeom>
        </p:spPr>
        <p:txBody>
          <a:bodyPr wrap="none" lIns="144000" tIns="0" rIns="144000" bIns="0" anchor="ctr">
            <a:noAutofit/>
          </a:bodyPr>
          <a:lstStyle/>
          <a:p>
            <a:pPr>
              <a:lnSpc>
                <a:spcPct val="150000"/>
              </a:lnSpc>
            </a:pPr>
            <a:r>
              <a:rPr lang="zh-CN" altLang="en-US" sz="1400" b="1" dirty="0">
                <a:solidFill>
                  <a:srgbClr val="768EA9"/>
                </a:solidFill>
              </a:rPr>
              <a:t>收集材料是节目构思的基础环节</a:t>
            </a:r>
            <a:r>
              <a:rPr lang="en-US" altLang="zh-CN" sz="1400" b="1" dirty="0">
                <a:solidFill>
                  <a:srgbClr val="768EA9"/>
                </a:solidFill>
              </a:rPr>
              <a:t>,</a:t>
            </a:r>
            <a:r>
              <a:rPr lang="zh-CN" altLang="en-US" sz="1400" b="1" dirty="0">
                <a:solidFill>
                  <a:srgbClr val="768EA9"/>
                </a:solidFill>
              </a:rPr>
              <a:t>它包括三个要点</a:t>
            </a:r>
            <a:r>
              <a:rPr lang="en-US" altLang="zh-CN" sz="1400" b="1" dirty="0">
                <a:solidFill>
                  <a:srgbClr val="768EA9"/>
                </a:solidFill>
              </a:rPr>
              <a:t>:</a:t>
            </a:r>
          </a:p>
          <a:p>
            <a:pPr>
              <a:lnSpc>
                <a:spcPct val="150000"/>
              </a:lnSpc>
            </a:pPr>
            <a:r>
              <a:rPr lang="en-US" altLang="zh-CN" sz="1400" dirty="0">
                <a:solidFill>
                  <a:srgbClr val="768EA9"/>
                </a:solidFill>
              </a:rPr>
              <a:t>(1)</a:t>
            </a:r>
            <a:r>
              <a:rPr lang="zh-CN" altLang="en-US" sz="1400" dirty="0">
                <a:solidFill>
                  <a:srgbClr val="768EA9"/>
                </a:solidFill>
              </a:rPr>
              <a:t>搜索。这是由构思开始引发收集材料的思维活动</a:t>
            </a:r>
            <a:r>
              <a:rPr lang="en-US" altLang="zh-CN" sz="1400" dirty="0">
                <a:solidFill>
                  <a:srgbClr val="768EA9"/>
                </a:solidFill>
              </a:rPr>
              <a:t>,</a:t>
            </a:r>
            <a:r>
              <a:rPr lang="zh-CN" altLang="en-US" sz="1400" dirty="0">
                <a:solidFill>
                  <a:srgbClr val="768EA9"/>
                </a:solidFill>
              </a:rPr>
              <a:t>目的在于尽可能地发掘和占有各种有关材料。</a:t>
            </a:r>
          </a:p>
          <a:p>
            <a:pPr>
              <a:lnSpc>
                <a:spcPct val="150000"/>
              </a:lnSpc>
            </a:pPr>
            <a:r>
              <a:rPr lang="zh-CN" altLang="en-US" sz="1400" dirty="0">
                <a:solidFill>
                  <a:srgbClr val="768EA9"/>
                </a:solidFill>
              </a:rPr>
              <a:t>搜索要遵循一定的基本规律</a:t>
            </a:r>
            <a:r>
              <a:rPr lang="en-US" altLang="zh-CN" sz="1400" dirty="0">
                <a:solidFill>
                  <a:srgbClr val="768EA9"/>
                </a:solidFill>
              </a:rPr>
              <a:t>,</a:t>
            </a:r>
            <a:r>
              <a:rPr lang="zh-CN" altLang="en-US" sz="1400" dirty="0">
                <a:solidFill>
                  <a:srgbClr val="768EA9"/>
                </a:solidFill>
              </a:rPr>
              <a:t>即一方面尽可能多地占有材料</a:t>
            </a:r>
            <a:r>
              <a:rPr lang="en-US" altLang="zh-CN" sz="1400" dirty="0">
                <a:solidFill>
                  <a:srgbClr val="768EA9"/>
                </a:solidFill>
              </a:rPr>
              <a:t>,</a:t>
            </a:r>
            <a:r>
              <a:rPr lang="zh-CN" altLang="en-US" sz="1400" dirty="0">
                <a:solidFill>
                  <a:srgbClr val="768EA9"/>
                </a:solidFill>
              </a:rPr>
              <a:t>一方面要善于控</a:t>
            </a:r>
          </a:p>
          <a:p>
            <a:pPr>
              <a:lnSpc>
                <a:spcPct val="150000"/>
              </a:lnSpc>
            </a:pPr>
            <a:r>
              <a:rPr lang="zh-CN" altLang="en-US" sz="1400" dirty="0">
                <a:solidFill>
                  <a:srgbClr val="768EA9"/>
                </a:solidFill>
              </a:rPr>
              <a:t>制注意力</a:t>
            </a:r>
            <a:r>
              <a:rPr lang="en-US" altLang="zh-CN" sz="1400" dirty="0">
                <a:solidFill>
                  <a:srgbClr val="768EA9"/>
                </a:solidFill>
              </a:rPr>
              <a:t>,</a:t>
            </a:r>
            <a:r>
              <a:rPr lang="zh-CN" altLang="en-US" sz="1400" dirty="0">
                <a:solidFill>
                  <a:srgbClr val="768EA9"/>
                </a:solidFill>
              </a:rPr>
              <a:t>能够适时集中或中断注意。</a:t>
            </a:r>
            <a:endParaRPr lang="en-US" altLang="zh-CN" sz="1400" dirty="0">
              <a:solidFill>
                <a:srgbClr val="768EA9"/>
              </a:solidFill>
            </a:endParaRPr>
          </a:p>
          <a:p>
            <a:pPr>
              <a:lnSpc>
                <a:spcPct val="150000"/>
              </a:lnSpc>
            </a:pPr>
            <a:r>
              <a:rPr lang="en-US" altLang="zh-CN" sz="1400" dirty="0">
                <a:solidFill>
                  <a:srgbClr val="768EA9"/>
                </a:solidFill>
              </a:rPr>
              <a:t>(2)</a:t>
            </a:r>
            <a:r>
              <a:rPr lang="zh-CN" altLang="en-US" sz="1400" dirty="0">
                <a:solidFill>
                  <a:srgbClr val="768EA9"/>
                </a:solidFill>
              </a:rPr>
              <a:t>再认。即对材料进行分析和鉴别</a:t>
            </a:r>
            <a:r>
              <a:rPr lang="en-US" altLang="zh-CN" sz="1400" dirty="0">
                <a:solidFill>
                  <a:srgbClr val="768EA9"/>
                </a:solidFill>
              </a:rPr>
              <a:t>,</a:t>
            </a:r>
            <a:r>
              <a:rPr lang="zh-CN" altLang="en-US" sz="1400" dirty="0">
                <a:solidFill>
                  <a:srgbClr val="768EA9"/>
                </a:solidFill>
              </a:rPr>
              <a:t>弄清楚材料的本质含义。再认与搜索是一个问题的两个方面</a:t>
            </a:r>
            <a:r>
              <a:rPr lang="en-US" altLang="zh-CN" sz="1400" dirty="0">
                <a:solidFill>
                  <a:srgbClr val="768EA9"/>
                </a:solidFill>
              </a:rPr>
              <a:t>,</a:t>
            </a:r>
          </a:p>
          <a:p>
            <a:pPr>
              <a:lnSpc>
                <a:spcPct val="150000"/>
              </a:lnSpc>
            </a:pPr>
            <a:r>
              <a:rPr lang="zh-CN" altLang="en-US" sz="1400" dirty="0">
                <a:solidFill>
                  <a:srgbClr val="768EA9"/>
                </a:solidFill>
              </a:rPr>
              <a:t>搜索包含再认</a:t>
            </a:r>
            <a:r>
              <a:rPr lang="en-US" altLang="zh-CN" sz="1400" dirty="0">
                <a:solidFill>
                  <a:srgbClr val="768EA9"/>
                </a:solidFill>
              </a:rPr>
              <a:t>,</a:t>
            </a:r>
            <a:r>
              <a:rPr lang="zh-CN" altLang="en-US" sz="1400" dirty="0">
                <a:solidFill>
                  <a:srgbClr val="768EA9"/>
                </a:solidFill>
              </a:rPr>
              <a:t>再认则不仅是剔除无价值的材料</a:t>
            </a:r>
            <a:r>
              <a:rPr lang="en-US" altLang="zh-CN" sz="1400" dirty="0">
                <a:solidFill>
                  <a:srgbClr val="768EA9"/>
                </a:solidFill>
              </a:rPr>
              <a:t>,</a:t>
            </a:r>
            <a:r>
              <a:rPr lang="zh-CN" altLang="en-US" sz="1400" dirty="0">
                <a:solidFill>
                  <a:srgbClr val="768EA9"/>
                </a:solidFill>
              </a:rPr>
              <a:t>也为搜索开拓新领域、新途径。只有经过再认</a:t>
            </a:r>
          </a:p>
          <a:p>
            <a:pPr>
              <a:lnSpc>
                <a:spcPct val="150000"/>
              </a:lnSpc>
            </a:pPr>
            <a:r>
              <a:rPr lang="zh-CN" altLang="en-US" sz="1400" dirty="0">
                <a:solidFill>
                  <a:srgbClr val="768EA9"/>
                </a:solidFill>
              </a:rPr>
              <a:t>的材料</a:t>
            </a:r>
            <a:r>
              <a:rPr lang="en-US" altLang="zh-CN" sz="1400" dirty="0">
                <a:solidFill>
                  <a:srgbClr val="768EA9"/>
                </a:solidFill>
              </a:rPr>
              <a:t>,</a:t>
            </a:r>
            <a:r>
              <a:rPr lang="zh-CN" altLang="en-US" sz="1400" dirty="0">
                <a:solidFill>
                  <a:srgbClr val="768EA9"/>
                </a:solidFill>
              </a:rPr>
              <a:t>才是构思主体真正想拥有的、能够得心应手运用的材料。</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4528867" cy="460382"/>
            <a:chOff x="707444" y="763802"/>
            <a:chExt cx="452886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4136069" cy="460382"/>
            </a:xfrm>
            <a:prstGeom prst="rect">
              <a:avLst/>
            </a:prstGeom>
          </p:spPr>
          <p:txBody>
            <a:bodyPr wrap="none">
              <a:spAutoFit/>
            </a:bodyPr>
            <a:lstStyle/>
            <a:p>
              <a:pPr>
                <a:lnSpc>
                  <a:spcPct val="150000"/>
                </a:lnSpc>
              </a:pPr>
              <a:r>
                <a:rPr lang="zh-CN" altLang="en-US" b="1" dirty="0">
                  <a:solidFill>
                    <a:srgbClr val="768EA9"/>
                  </a:solidFill>
                </a:rPr>
                <a:t>四、电视综艺晚会艺术构思的基本环节</a:t>
              </a:r>
              <a:endParaRPr lang="en-US" altLang="zh-CN" b="1" dirty="0">
                <a:solidFill>
                  <a:srgbClr val="768EA9"/>
                </a:solidFill>
              </a:endParaRPr>
            </a:p>
          </p:txBody>
        </p:sp>
      </p:grpSp>
    </p:spTree>
    <p:extLst>
      <p:ext uri="{BB962C8B-B14F-4D97-AF65-F5344CB8AC3E}">
        <p14:creationId xmlns:p14="http://schemas.microsoft.com/office/powerpoint/2010/main" val="91830260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综艺晚会的主题及构思</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7137" y="1779662"/>
            <a:ext cx="7428242" cy="2160240"/>
          </a:xfrm>
          <a:prstGeom prst="rect">
            <a:avLst/>
          </a:prstGeom>
        </p:spPr>
        <p:txBody>
          <a:bodyPr wrap="none" lIns="144000" tIns="0" rIns="144000" bIns="0" anchor="ctr">
            <a:noAutofit/>
          </a:bodyPr>
          <a:lstStyle/>
          <a:p>
            <a:pPr>
              <a:lnSpc>
                <a:spcPct val="150000"/>
              </a:lnSpc>
            </a:pPr>
            <a:r>
              <a:rPr lang="en-US" altLang="zh-CN" sz="1400" dirty="0">
                <a:solidFill>
                  <a:srgbClr val="768EA9"/>
                </a:solidFill>
              </a:rPr>
              <a:t>(3)</a:t>
            </a:r>
            <a:r>
              <a:rPr lang="zh-CN" altLang="en-US" sz="1400" dirty="0">
                <a:solidFill>
                  <a:srgbClr val="768EA9"/>
                </a:solidFill>
              </a:rPr>
              <a:t>整合。</a:t>
            </a:r>
            <a:endParaRPr lang="en-US" altLang="zh-CN" sz="1400" dirty="0">
              <a:solidFill>
                <a:srgbClr val="768EA9"/>
              </a:solidFill>
            </a:endParaRPr>
          </a:p>
          <a:p>
            <a:pPr marL="285750" indent="-285750">
              <a:lnSpc>
                <a:spcPct val="150000"/>
              </a:lnSpc>
              <a:buFont typeface="Arial" panose="020B0604020202020204" pitchFamily="34" charset="0"/>
              <a:buChar char="•"/>
            </a:pPr>
            <a:r>
              <a:rPr lang="zh-CN" altLang="en-US" sz="1400" dirty="0">
                <a:solidFill>
                  <a:srgbClr val="768EA9"/>
                </a:solidFill>
              </a:rPr>
              <a:t>即把经过再认的材料</a:t>
            </a:r>
            <a:r>
              <a:rPr lang="en-US" altLang="zh-CN" sz="1400" dirty="0">
                <a:solidFill>
                  <a:srgbClr val="768EA9"/>
                </a:solidFill>
              </a:rPr>
              <a:t>,</a:t>
            </a:r>
            <a:r>
              <a:rPr lang="zh-CN" altLang="en-US" sz="1400" dirty="0">
                <a:solidFill>
                  <a:srgbClr val="768EA9"/>
                </a:solidFill>
              </a:rPr>
              <a:t>按它们本身固有的联系</a:t>
            </a:r>
            <a:r>
              <a:rPr lang="en-US" altLang="zh-CN" sz="1400" dirty="0">
                <a:solidFill>
                  <a:srgbClr val="768EA9"/>
                </a:solidFill>
              </a:rPr>
              <a:t>,</a:t>
            </a:r>
            <a:r>
              <a:rPr lang="zh-CN" altLang="en-US" sz="1400" dirty="0">
                <a:solidFill>
                  <a:srgbClr val="768EA9"/>
                </a:solidFill>
              </a:rPr>
              <a:t>组织成有机的材料序列</a:t>
            </a:r>
            <a:r>
              <a:rPr lang="en-US" altLang="zh-CN" sz="1400" dirty="0">
                <a:solidFill>
                  <a:srgbClr val="768EA9"/>
                </a:solidFill>
              </a:rPr>
              <a:t>———</a:t>
            </a:r>
            <a:r>
              <a:rPr lang="zh-CN" altLang="en-US" sz="1400" dirty="0">
                <a:solidFill>
                  <a:srgbClr val="768EA9"/>
                </a:solidFill>
              </a:rPr>
              <a:t>节目整合包括</a:t>
            </a:r>
            <a:endParaRPr lang="en-US" altLang="zh-CN" sz="1400" dirty="0">
              <a:solidFill>
                <a:srgbClr val="768EA9"/>
              </a:solidFill>
            </a:endParaRPr>
          </a:p>
          <a:p>
            <a:pPr>
              <a:lnSpc>
                <a:spcPct val="150000"/>
              </a:lnSpc>
            </a:pPr>
            <a:r>
              <a:rPr lang="zh-CN" altLang="en-US" sz="1400" dirty="0">
                <a:solidFill>
                  <a:srgbClr val="768EA9"/>
                </a:solidFill>
              </a:rPr>
              <a:t>局部和整体整合。</a:t>
            </a:r>
            <a:endParaRPr lang="en-US" altLang="zh-CN" sz="1400" dirty="0">
              <a:solidFill>
                <a:srgbClr val="768EA9"/>
              </a:solidFill>
            </a:endParaRPr>
          </a:p>
          <a:p>
            <a:pPr marL="285750" indent="-285750">
              <a:lnSpc>
                <a:spcPct val="150000"/>
              </a:lnSpc>
              <a:buFont typeface="Arial" panose="020B0604020202020204" pitchFamily="34" charset="0"/>
              <a:buChar char="•"/>
            </a:pPr>
            <a:r>
              <a:rPr lang="zh-CN" altLang="en-US" sz="1400" dirty="0">
                <a:solidFill>
                  <a:srgbClr val="768EA9"/>
                </a:solidFill>
              </a:rPr>
              <a:t>前者把材料组织成意义完整、具有相对独立性的局部</a:t>
            </a:r>
            <a:r>
              <a:rPr lang="en-US" altLang="zh-CN" sz="1400" dirty="0">
                <a:solidFill>
                  <a:srgbClr val="768EA9"/>
                </a:solidFill>
              </a:rPr>
              <a:t>,</a:t>
            </a:r>
            <a:r>
              <a:rPr lang="zh-CN" altLang="en-US" sz="1400" dirty="0">
                <a:solidFill>
                  <a:srgbClr val="768EA9"/>
                </a:solidFill>
              </a:rPr>
              <a:t>如一个板块</a:t>
            </a:r>
            <a:r>
              <a:rPr lang="en-US" altLang="zh-CN" sz="1400" dirty="0">
                <a:solidFill>
                  <a:srgbClr val="768EA9"/>
                </a:solidFill>
              </a:rPr>
              <a:t>;</a:t>
            </a:r>
            <a:r>
              <a:rPr lang="zh-CN" altLang="en-US" sz="1400" dirty="0">
                <a:solidFill>
                  <a:srgbClr val="768EA9"/>
                </a:solidFill>
              </a:rPr>
              <a:t>后者把各个局</a:t>
            </a:r>
            <a:endParaRPr lang="en-US" altLang="zh-CN" sz="1400" dirty="0">
              <a:solidFill>
                <a:srgbClr val="768EA9"/>
              </a:solidFill>
            </a:endParaRPr>
          </a:p>
          <a:p>
            <a:pPr>
              <a:lnSpc>
                <a:spcPct val="150000"/>
              </a:lnSpc>
            </a:pPr>
            <a:r>
              <a:rPr lang="zh-CN" altLang="en-US" sz="1400" dirty="0">
                <a:solidFill>
                  <a:srgbClr val="768EA9"/>
                </a:solidFill>
              </a:rPr>
              <a:t>部组织成整体的晚会节目。它们都有明确的指向性</a:t>
            </a:r>
            <a:r>
              <a:rPr lang="en-US" altLang="zh-CN" sz="1400" dirty="0">
                <a:solidFill>
                  <a:srgbClr val="768EA9"/>
                </a:solidFill>
              </a:rPr>
              <a:t>,</a:t>
            </a:r>
            <a:r>
              <a:rPr lang="zh-CN" altLang="en-US" sz="1400" dirty="0">
                <a:solidFill>
                  <a:srgbClr val="768EA9"/>
                </a:solidFill>
              </a:rPr>
              <a:t>按照晚会的要求</a:t>
            </a:r>
            <a:r>
              <a:rPr lang="en-US" altLang="zh-CN" sz="1400" dirty="0">
                <a:solidFill>
                  <a:srgbClr val="768EA9"/>
                </a:solidFill>
              </a:rPr>
              <a:t>,</a:t>
            </a:r>
            <a:r>
              <a:rPr lang="zh-CN" altLang="en-US" sz="1400" dirty="0">
                <a:solidFill>
                  <a:srgbClr val="768EA9"/>
                </a:solidFill>
              </a:rPr>
              <a:t>从特定角度把相关材料组织起来</a:t>
            </a:r>
            <a:r>
              <a:rPr lang="en-US" altLang="zh-CN" sz="1400" dirty="0">
                <a:solidFill>
                  <a:srgbClr val="768EA9"/>
                </a:solidFill>
              </a:rPr>
              <a:t>,</a:t>
            </a:r>
          </a:p>
          <a:p>
            <a:pPr>
              <a:lnSpc>
                <a:spcPct val="150000"/>
              </a:lnSpc>
            </a:pPr>
            <a:r>
              <a:rPr lang="zh-CN" altLang="en-US" sz="1400" dirty="0">
                <a:solidFill>
                  <a:srgbClr val="768EA9"/>
                </a:solidFill>
              </a:rPr>
              <a:t>这是节目的内容丰富而不芜杂、中心突出而不单调的重要保证。</a:t>
            </a:r>
            <a:endParaRPr lang="en-US" altLang="zh-CN" sz="1400" dirty="0">
              <a:solidFill>
                <a:srgbClr val="768EA9"/>
              </a:solidFill>
            </a:endParaRPr>
          </a:p>
          <a:p>
            <a:pPr marL="285750" indent="-285750">
              <a:lnSpc>
                <a:spcPct val="150000"/>
              </a:lnSpc>
              <a:buFont typeface="Arial" panose="020B0604020202020204" pitchFamily="34" charset="0"/>
              <a:buChar char="•"/>
            </a:pPr>
            <a:r>
              <a:rPr lang="zh-CN" altLang="en-US" sz="1400" dirty="0">
                <a:solidFill>
                  <a:srgbClr val="768EA9"/>
                </a:solidFill>
              </a:rPr>
              <a:t>经过整合</a:t>
            </a:r>
            <a:r>
              <a:rPr lang="en-US" altLang="zh-CN" sz="1400" dirty="0">
                <a:solidFill>
                  <a:srgbClr val="768EA9"/>
                </a:solidFill>
              </a:rPr>
              <a:t>,</a:t>
            </a:r>
            <a:r>
              <a:rPr lang="zh-CN" altLang="en-US" sz="1400" dirty="0">
                <a:solidFill>
                  <a:srgbClr val="768EA9"/>
                </a:solidFill>
              </a:rPr>
              <a:t>材料发生了由无序到有序的质变</a:t>
            </a:r>
            <a:r>
              <a:rPr lang="en-US" altLang="zh-CN" sz="1400" dirty="0">
                <a:solidFill>
                  <a:srgbClr val="768EA9"/>
                </a:solidFill>
              </a:rPr>
              <a:t>,</a:t>
            </a:r>
            <a:r>
              <a:rPr lang="zh-CN" altLang="en-US" sz="1400" dirty="0">
                <a:solidFill>
                  <a:srgbClr val="768EA9"/>
                </a:solidFill>
              </a:rPr>
              <a:t>成为便于视听、易于理解的晚会节目内容。</a:t>
            </a:r>
            <a:endParaRPr lang="en-US" altLang="zh-CN" sz="1400" dirty="0">
              <a:solidFill>
                <a:srgbClr val="768EA9"/>
              </a:solidFill>
            </a:endParaRPr>
          </a:p>
          <a:p>
            <a:pPr>
              <a:lnSpc>
                <a:spcPct val="150000"/>
              </a:lnSpc>
            </a:pPr>
            <a:r>
              <a:rPr lang="zh-CN" altLang="en-US" sz="1400" dirty="0">
                <a:solidFill>
                  <a:srgbClr val="768EA9"/>
                </a:solidFill>
              </a:rPr>
              <a:t>“搜索→再认→整合”的收集材料过程</a:t>
            </a:r>
            <a:r>
              <a:rPr lang="en-US" altLang="zh-CN" sz="1400" dirty="0">
                <a:solidFill>
                  <a:srgbClr val="768EA9"/>
                </a:solidFill>
              </a:rPr>
              <a:t>,</a:t>
            </a:r>
            <a:r>
              <a:rPr lang="zh-CN" altLang="en-US" sz="1400" dirty="0">
                <a:solidFill>
                  <a:srgbClr val="768EA9"/>
                </a:solidFill>
              </a:rPr>
              <a:t>是一个由少到多</a:t>
            </a:r>
            <a:r>
              <a:rPr lang="en-US" altLang="zh-CN" sz="1400" dirty="0">
                <a:solidFill>
                  <a:srgbClr val="768EA9"/>
                </a:solidFill>
              </a:rPr>
              <a:t>,</a:t>
            </a:r>
            <a:r>
              <a:rPr lang="zh-CN" altLang="en-US" sz="1400" dirty="0">
                <a:solidFill>
                  <a:srgbClr val="768EA9"/>
                </a:solidFill>
              </a:rPr>
              <a:t>又由多到少</a:t>
            </a:r>
            <a:r>
              <a:rPr lang="en-US" altLang="zh-CN" sz="1400" dirty="0">
                <a:solidFill>
                  <a:srgbClr val="768EA9"/>
                </a:solidFill>
              </a:rPr>
              <a:t>,</a:t>
            </a:r>
            <a:r>
              <a:rPr lang="zh-CN" altLang="en-US" sz="1400" dirty="0">
                <a:solidFill>
                  <a:srgbClr val="768EA9"/>
                </a:solidFill>
              </a:rPr>
              <a:t>即在尽可能占有材料的基础上</a:t>
            </a:r>
            <a:endParaRPr lang="en-US" altLang="zh-CN" sz="1400" dirty="0">
              <a:solidFill>
                <a:srgbClr val="768EA9"/>
              </a:solidFill>
            </a:endParaRPr>
          </a:p>
          <a:p>
            <a:pPr>
              <a:lnSpc>
                <a:spcPct val="150000"/>
              </a:lnSpc>
            </a:pPr>
            <a:r>
              <a:rPr lang="zh-CN" altLang="en-US" sz="1400" dirty="0">
                <a:solidFill>
                  <a:srgbClr val="768EA9"/>
                </a:solidFill>
              </a:rPr>
              <a:t>精心选取典型材料的过程。</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4528867" cy="460382"/>
            <a:chOff x="707444" y="763802"/>
            <a:chExt cx="452886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4136069" cy="460382"/>
            </a:xfrm>
            <a:prstGeom prst="rect">
              <a:avLst/>
            </a:prstGeom>
          </p:spPr>
          <p:txBody>
            <a:bodyPr wrap="none">
              <a:spAutoFit/>
            </a:bodyPr>
            <a:lstStyle/>
            <a:p>
              <a:pPr>
                <a:lnSpc>
                  <a:spcPct val="150000"/>
                </a:lnSpc>
              </a:pPr>
              <a:r>
                <a:rPr lang="zh-CN" altLang="en-US" b="1" dirty="0">
                  <a:solidFill>
                    <a:srgbClr val="768EA9"/>
                  </a:solidFill>
                </a:rPr>
                <a:t>四、电视综艺晚会艺术构思的基本环节</a:t>
              </a:r>
              <a:endParaRPr lang="en-US" altLang="zh-CN" b="1" dirty="0">
                <a:solidFill>
                  <a:srgbClr val="768EA9"/>
                </a:solidFill>
              </a:endParaRPr>
            </a:p>
          </p:txBody>
        </p:sp>
      </p:grpSp>
    </p:spTree>
    <p:extLst>
      <p:ext uri="{BB962C8B-B14F-4D97-AF65-F5344CB8AC3E}">
        <p14:creationId xmlns:p14="http://schemas.microsoft.com/office/powerpoint/2010/main" val="36656233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13805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综艺晚会的主题及构思</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1388" y="2073597"/>
            <a:ext cx="7428242" cy="2160240"/>
          </a:xfrm>
          <a:prstGeom prst="rect">
            <a:avLst/>
          </a:prstGeom>
        </p:spPr>
        <p:txBody>
          <a:bodyPr wrap="none" lIns="144000" tIns="0" rIns="144000" bIns="0" anchor="ctr">
            <a:noAutofit/>
          </a:bodyPr>
          <a:lstStyle/>
          <a:p>
            <a:pPr>
              <a:lnSpc>
                <a:spcPct val="150000"/>
              </a:lnSpc>
            </a:pPr>
            <a:r>
              <a:rPr lang="en-US" altLang="zh-CN" sz="1600" b="1" dirty="0">
                <a:solidFill>
                  <a:srgbClr val="768EA9"/>
                </a:solidFill>
              </a:rPr>
              <a:t>🌟</a:t>
            </a:r>
            <a:r>
              <a:rPr lang="zh-CN" altLang="en-US" sz="1600" b="1" dirty="0">
                <a:solidFill>
                  <a:srgbClr val="768EA9"/>
                </a:solidFill>
              </a:rPr>
              <a:t> </a:t>
            </a:r>
            <a:r>
              <a:rPr lang="en-US" altLang="zh-CN" sz="1600" b="1" dirty="0">
                <a:solidFill>
                  <a:srgbClr val="768EA9"/>
                </a:solidFill>
              </a:rPr>
              <a:t>《</a:t>
            </a:r>
            <a:r>
              <a:rPr lang="zh-CN" altLang="en-US" sz="1600" b="1" dirty="0">
                <a:solidFill>
                  <a:srgbClr val="768EA9"/>
                </a:solidFill>
              </a:rPr>
              <a:t>拥抱太阳</a:t>
            </a:r>
            <a:r>
              <a:rPr lang="en-US" altLang="zh-CN" sz="1600" b="1" dirty="0">
                <a:solidFill>
                  <a:srgbClr val="768EA9"/>
                </a:solidFill>
              </a:rPr>
              <a:t>》</a:t>
            </a:r>
            <a:r>
              <a:rPr lang="zh-CN" altLang="en-US" sz="1600" b="1" dirty="0">
                <a:solidFill>
                  <a:srgbClr val="768EA9"/>
                </a:solidFill>
              </a:rPr>
              <a:t>这台文艺晚会的主题是“没有共产党就没有新中国”。</a:t>
            </a:r>
            <a:endParaRPr lang="en-US" altLang="zh-CN" sz="1600" b="1" dirty="0">
              <a:solidFill>
                <a:srgbClr val="768EA9"/>
              </a:solidFill>
            </a:endParaRPr>
          </a:p>
          <a:p>
            <a:pPr>
              <a:lnSpc>
                <a:spcPct val="150000"/>
              </a:lnSpc>
            </a:pPr>
            <a:endParaRPr lang="en-US" altLang="zh-CN" sz="1600" b="1" dirty="0">
              <a:solidFill>
                <a:srgbClr val="768EA9"/>
              </a:solidFill>
            </a:endParaRPr>
          </a:p>
          <a:p>
            <a:pPr>
              <a:lnSpc>
                <a:spcPct val="150000"/>
              </a:lnSpc>
            </a:pPr>
            <a:r>
              <a:rPr lang="en-US" altLang="zh-CN" sz="1600" b="1" dirty="0">
                <a:solidFill>
                  <a:srgbClr val="768EA9"/>
                </a:solidFill>
              </a:rPr>
              <a:t>➡️</a:t>
            </a:r>
            <a:r>
              <a:rPr lang="zh-CN" altLang="en-US" sz="1600" b="1" dirty="0">
                <a:solidFill>
                  <a:srgbClr val="768EA9"/>
                </a:solidFill>
              </a:rPr>
              <a:t>通过对</a:t>
            </a:r>
            <a:r>
              <a:rPr lang="en-US" altLang="zh-CN" sz="1600" b="1" dirty="0">
                <a:solidFill>
                  <a:srgbClr val="768EA9"/>
                </a:solidFill>
              </a:rPr>
              <a:t>《</a:t>
            </a:r>
            <a:r>
              <a:rPr lang="zh-CN" altLang="en-US" sz="1600" b="1" dirty="0">
                <a:solidFill>
                  <a:srgbClr val="768EA9"/>
                </a:solidFill>
              </a:rPr>
              <a:t>拥抱太阳</a:t>
            </a:r>
            <a:r>
              <a:rPr lang="en-US" altLang="zh-CN" sz="1600" b="1" dirty="0">
                <a:solidFill>
                  <a:srgbClr val="768EA9"/>
                </a:solidFill>
              </a:rPr>
              <a:t>》</a:t>
            </a:r>
            <a:r>
              <a:rPr lang="zh-CN" altLang="en-US" sz="1600" b="1" dirty="0">
                <a:solidFill>
                  <a:srgbClr val="768EA9"/>
                </a:solidFill>
              </a:rPr>
              <a:t>这台电视综艺晚会的分析</a:t>
            </a:r>
            <a:r>
              <a:rPr lang="en-US" altLang="zh-CN" sz="1600" b="1" dirty="0">
                <a:solidFill>
                  <a:srgbClr val="768EA9"/>
                </a:solidFill>
              </a:rPr>
              <a:t>,</a:t>
            </a:r>
            <a:r>
              <a:rPr lang="zh-CN" altLang="en-US" sz="1600" b="1" dirty="0">
                <a:solidFill>
                  <a:srgbClr val="768EA9"/>
                </a:solidFill>
              </a:rPr>
              <a:t>有两点内容值得注意</a:t>
            </a:r>
            <a:r>
              <a:rPr lang="en-US" altLang="zh-CN" sz="1600" b="1" dirty="0">
                <a:solidFill>
                  <a:srgbClr val="768EA9"/>
                </a:solidFill>
              </a:rPr>
              <a:t>:</a:t>
            </a:r>
          </a:p>
          <a:p>
            <a:pPr>
              <a:lnSpc>
                <a:spcPct val="150000"/>
              </a:lnSpc>
            </a:pPr>
            <a:r>
              <a:rPr lang="en-US" altLang="zh-CN" sz="1600" dirty="0">
                <a:solidFill>
                  <a:srgbClr val="768EA9"/>
                </a:solidFill>
              </a:rPr>
              <a:t>1.</a:t>
            </a:r>
            <a:r>
              <a:rPr lang="zh-CN" altLang="en-US" sz="1600" dirty="0">
                <a:solidFill>
                  <a:srgbClr val="768EA9"/>
                </a:solidFill>
              </a:rPr>
              <a:t>编导在进行电视综艺晚会的艺术构思时</a:t>
            </a:r>
            <a:r>
              <a:rPr lang="en-US" altLang="zh-CN" sz="1600" dirty="0">
                <a:solidFill>
                  <a:srgbClr val="768EA9"/>
                </a:solidFill>
              </a:rPr>
              <a:t>,</a:t>
            </a:r>
            <a:r>
              <a:rPr lang="zh-CN" altLang="en-US" sz="1600" dirty="0">
                <a:solidFill>
                  <a:srgbClr val="768EA9"/>
                </a:solidFill>
              </a:rPr>
              <a:t>要注意体现晚会整体形象的魅</a:t>
            </a:r>
          </a:p>
          <a:p>
            <a:pPr>
              <a:lnSpc>
                <a:spcPct val="150000"/>
              </a:lnSpc>
            </a:pPr>
            <a:r>
              <a:rPr lang="zh-CN" altLang="en-US" sz="1600" dirty="0">
                <a:solidFill>
                  <a:srgbClr val="768EA9"/>
                </a:solidFill>
              </a:rPr>
              <a:t>力和价值。</a:t>
            </a:r>
            <a:endParaRPr lang="en-US" altLang="zh-CN" sz="1600" dirty="0">
              <a:solidFill>
                <a:srgbClr val="768EA9"/>
              </a:solidFill>
            </a:endParaRPr>
          </a:p>
          <a:p>
            <a:pPr>
              <a:lnSpc>
                <a:spcPct val="150000"/>
              </a:lnSpc>
            </a:pPr>
            <a:r>
              <a:rPr lang="en-US" altLang="zh-CN" sz="1600" dirty="0">
                <a:solidFill>
                  <a:srgbClr val="768EA9"/>
                </a:solidFill>
              </a:rPr>
              <a:t>2.</a:t>
            </a:r>
            <a:r>
              <a:rPr lang="zh-CN" altLang="en-US" sz="1600" dirty="0">
                <a:solidFill>
                  <a:srgbClr val="768EA9"/>
                </a:solidFill>
              </a:rPr>
              <a:t>撰写电视综艺晚会的文学台本要注意以下几点</a:t>
            </a:r>
            <a:r>
              <a:rPr lang="en-US" altLang="zh-CN" sz="1600" dirty="0">
                <a:solidFill>
                  <a:srgbClr val="768EA9"/>
                </a:solidFill>
              </a:rPr>
              <a:t>:</a:t>
            </a:r>
            <a:r>
              <a:rPr lang="zh-CN" altLang="en-US" sz="1600" dirty="0">
                <a:solidFill>
                  <a:srgbClr val="768EA9"/>
                </a:solidFill>
              </a:rPr>
              <a:t>首先要写清楚创作这台</a:t>
            </a:r>
          </a:p>
          <a:p>
            <a:pPr>
              <a:lnSpc>
                <a:spcPct val="150000"/>
              </a:lnSpc>
            </a:pPr>
            <a:r>
              <a:rPr lang="zh-CN" altLang="en-US" sz="1600" dirty="0">
                <a:solidFill>
                  <a:srgbClr val="768EA9"/>
                </a:solidFill>
              </a:rPr>
              <a:t>综艺晚会的指导思想是什么</a:t>
            </a:r>
            <a:r>
              <a:rPr lang="en-US" altLang="zh-CN" sz="1600" dirty="0">
                <a:solidFill>
                  <a:srgbClr val="768EA9"/>
                </a:solidFill>
              </a:rPr>
              <a:t>;</a:t>
            </a:r>
            <a:r>
              <a:rPr lang="zh-CN" altLang="en-US" sz="1600" dirty="0">
                <a:solidFill>
                  <a:srgbClr val="768EA9"/>
                </a:solidFill>
              </a:rPr>
              <a:t>其次要写清楚晚会的艺术构思是什么</a:t>
            </a:r>
            <a:r>
              <a:rPr lang="en-US" altLang="zh-CN" sz="1600" dirty="0">
                <a:solidFill>
                  <a:srgbClr val="768EA9"/>
                </a:solidFill>
              </a:rPr>
              <a:t>,</a:t>
            </a:r>
            <a:r>
              <a:rPr lang="zh-CN" altLang="en-US" sz="1600" dirty="0">
                <a:solidFill>
                  <a:srgbClr val="768EA9"/>
                </a:solidFill>
              </a:rPr>
              <a:t>包括晚会</a:t>
            </a:r>
          </a:p>
          <a:p>
            <a:pPr>
              <a:lnSpc>
                <a:spcPct val="150000"/>
              </a:lnSpc>
            </a:pPr>
            <a:r>
              <a:rPr lang="zh-CN" altLang="en-US" sz="1600" dirty="0">
                <a:solidFill>
                  <a:srgbClr val="768EA9"/>
                </a:solidFill>
              </a:rPr>
              <a:t>的基调或格调、艺术风格及美学上的追求</a:t>
            </a:r>
            <a:r>
              <a:rPr lang="en-US" altLang="zh-CN" sz="1600" dirty="0">
                <a:solidFill>
                  <a:srgbClr val="768EA9"/>
                </a:solidFill>
              </a:rPr>
              <a:t>;</a:t>
            </a:r>
            <a:r>
              <a:rPr lang="zh-CN" altLang="en-US" sz="1600" dirty="0">
                <a:solidFill>
                  <a:srgbClr val="768EA9"/>
                </a:solidFill>
              </a:rPr>
              <a:t>再者要以概括、简明的文字撰写晚会</a:t>
            </a:r>
          </a:p>
          <a:p>
            <a:pPr>
              <a:lnSpc>
                <a:spcPct val="150000"/>
              </a:lnSpc>
            </a:pPr>
            <a:r>
              <a:rPr lang="zh-CN" altLang="en-US" sz="1600" dirty="0">
                <a:solidFill>
                  <a:srgbClr val="768EA9"/>
                </a:solidFill>
              </a:rPr>
              <a:t>所采用的结构形式和内容</a:t>
            </a:r>
            <a:r>
              <a:rPr lang="en-US" altLang="zh-CN" sz="1600" dirty="0">
                <a:solidFill>
                  <a:srgbClr val="768EA9"/>
                </a:solidFill>
              </a:rPr>
              <a:t>,</a:t>
            </a:r>
            <a:r>
              <a:rPr lang="zh-CN" altLang="en-US" sz="1600" dirty="0">
                <a:solidFill>
                  <a:srgbClr val="768EA9"/>
                </a:solidFill>
              </a:rPr>
              <a:t>这部分文字是电视综艺晚会文学台本的前言或者叫</a:t>
            </a:r>
          </a:p>
          <a:p>
            <a:pPr>
              <a:lnSpc>
                <a:spcPct val="150000"/>
              </a:lnSpc>
            </a:pPr>
            <a:r>
              <a:rPr lang="zh-CN" altLang="en-US" sz="1600" dirty="0">
                <a:solidFill>
                  <a:srgbClr val="768EA9"/>
                </a:solidFill>
              </a:rPr>
              <a:t>概说</a:t>
            </a:r>
            <a:r>
              <a:rPr lang="en-US" altLang="zh-CN" sz="1600" dirty="0">
                <a:solidFill>
                  <a:srgbClr val="768EA9"/>
                </a:solidFill>
              </a:rPr>
              <a:t>,</a:t>
            </a:r>
            <a:r>
              <a:rPr lang="zh-CN" altLang="en-US" sz="1600" dirty="0">
                <a:solidFill>
                  <a:srgbClr val="768EA9"/>
                </a:solidFill>
              </a:rPr>
              <a:t>起提纲挈领的作用。</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95425" cy="460382"/>
            <a:chOff x="707444" y="763802"/>
            <a:chExt cx="2495425"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102627" cy="460382"/>
            </a:xfrm>
            <a:prstGeom prst="rect">
              <a:avLst/>
            </a:prstGeom>
          </p:spPr>
          <p:txBody>
            <a:bodyPr wrap="none">
              <a:spAutoFit/>
            </a:bodyPr>
            <a:lstStyle/>
            <a:p>
              <a:pPr>
                <a:lnSpc>
                  <a:spcPct val="150000"/>
                </a:lnSpc>
              </a:pPr>
              <a:r>
                <a:rPr lang="zh-CN" altLang="en-US" b="1" dirty="0">
                  <a:solidFill>
                    <a:srgbClr val="768EA9"/>
                  </a:solidFill>
                </a:rPr>
                <a:t>五、优秀作品分析</a:t>
              </a:r>
              <a:endParaRPr lang="en-US" altLang="zh-CN" b="1" dirty="0">
                <a:solidFill>
                  <a:srgbClr val="768EA9"/>
                </a:solidFill>
              </a:endParaRPr>
            </a:p>
          </p:txBody>
        </p:sp>
      </p:grpSp>
    </p:spTree>
    <p:extLst>
      <p:ext uri="{BB962C8B-B14F-4D97-AF65-F5344CB8AC3E}">
        <p14:creationId xmlns:p14="http://schemas.microsoft.com/office/powerpoint/2010/main" val="131915433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a:extLst>
              <a:ext uri="{FF2B5EF4-FFF2-40B4-BE49-F238E27FC236}">
                <a16:creationId xmlns:a16="http://schemas.microsoft.com/office/drawing/2014/main" id="{9E26DC88-34FD-6449-81F9-246A5B0918F5}"/>
              </a:ext>
            </a:extLst>
          </p:cNvPr>
          <p:cNvSpPr txBox="1">
            <a:spLocks/>
          </p:cNvSpPr>
          <p:nvPr/>
        </p:nvSpPr>
        <p:spPr>
          <a:xfrm>
            <a:off x="857879" y="200199"/>
            <a:ext cx="344654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电视专题文艺节目的类型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 name="组合 2">
            <a:extLst>
              <a:ext uri="{FF2B5EF4-FFF2-40B4-BE49-F238E27FC236}">
                <a16:creationId xmlns:a16="http://schemas.microsoft.com/office/drawing/2014/main" id="{BF7A9B94-F771-3543-96E8-E4560ADE37B8}"/>
              </a:ext>
            </a:extLst>
          </p:cNvPr>
          <p:cNvGrpSpPr/>
          <p:nvPr/>
        </p:nvGrpSpPr>
        <p:grpSpPr>
          <a:xfrm>
            <a:off x="755576" y="980315"/>
            <a:ext cx="7990292" cy="3319627"/>
            <a:chOff x="755576" y="699542"/>
            <a:chExt cx="7990292" cy="3319627"/>
          </a:xfrm>
        </p:grpSpPr>
        <p:sp>
          <p:nvSpPr>
            <p:cNvPr id="27" name="文本框 26">
              <a:extLst>
                <a:ext uri="{FF2B5EF4-FFF2-40B4-BE49-F238E27FC236}">
                  <a16:creationId xmlns:a16="http://schemas.microsoft.com/office/drawing/2014/main" id="{A33C2394-10F4-4847-AB93-F753F1FB9788}"/>
                </a:ext>
              </a:extLst>
            </p:cNvPr>
            <p:cNvSpPr txBox="1"/>
            <p:nvPr/>
          </p:nvSpPr>
          <p:spPr>
            <a:xfrm>
              <a:off x="755576" y="699542"/>
              <a:ext cx="7990292" cy="3319627"/>
            </a:xfrm>
            <a:prstGeom prst="rect">
              <a:avLst/>
            </a:prstGeom>
            <a:noFill/>
          </p:spPr>
          <p:txBody>
            <a:bodyPr wrap="square" rtlCol="0">
              <a:spAutoFit/>
            </a:bodyPr>
            <a:lstStyle/>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三、介绍类的专题文艺</a:t>
              </a:r>
              <a:endParaRPr lang="en-US" altLang="zh-CN" sz="16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1</a:t>
              </a:r>
              <a:r>
                <a:rPr lang="zh-CN" altLang="en-US" sz="1400" dirty="0">
                  <a:solidFill>
                    <a:srgbClr val="768EA9"/>
                  </a:solidFill>
                  <a:latin typeface="SimSun" panose="02010600030101010101" pitchFamily="2" charset="-122"/>
                  <a:ea typeface="SimSun" panose="02010600030101010101" pitchFamily="2" charset="-122"/>
                </a:rPr>
                <a:t>、从介绍的角度制作节目</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观众可以通过节目了解到文化艺术界的著名人物、专业的文艺知识、有独特艺术品格的剧种以及优秀的文艺作品</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等等。</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2</a:t>
              </a:r>
              <a:r>
                <a:rPr lang="zh-CN" altLang="en-US" sz="1400" dirty="0">
                  <a:solidFill>
                    <a:srgbClr val="768EA9"/>
                  </a:solidFill>
                  <a:latin typeface="SimSun" panose="02010600030101010101" pitchFamily="2" charset="-122"/>
                  <a:ea typeface="SimSun" panose="02010600030101010101" pitchFamily="2" charset="-122"/>
                </a:rPr>
                <a:t>、各种介绍类专题文艺的要求：</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介绍人物</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定位人物</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以事为衬</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以艺托人</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突出精神   </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介绍知识</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以传授知识、追根寻源、层层递进、阐述演变为准则</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介绍作品</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选择优秀的作品</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介绍诞生年代</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叙述历史地位</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突现内涵外延</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zh-CN" altLang="en-US" sz="1400" dirty="0">
                <a:solidFill>
                  <a:srgbClr val="768EA9"/>
                </a:solidFill>
                <a:latin typeface="SimSun" panose="02010600030101010101" pitchFamily="2" charset="-122"/>
                <a:ea typeface="SimSun" panose="02010600030101010101" pitchFamily="2" charset="-122"/>
              </a:endParaRPr>
            </a:p>
          </p:txBody>
        </p:sp>
        <p:sp>
          <p:nvSpPr>
            <p:cNvPr id="2" name="矩形 1">
              <a:extLst>
                <a:ext uri="{FF2B5EF4-FFF2-40B4-BE49-F238E27FC236}">
                  <a16:creationId xmlns:a16="http://schemas.microsoft.com/office/drawing/2014/main" id="{4E249D2C-3AFE-634F-8D82-1E09F3A03C26}"/>
                </a:ext>
              </a:extLst>
            </p:cNvPr>
            <p:cNvSpPr/>
            <p:nvPr/>
          </p:nvSpPr>
          <p:spPr>
            <a:xfrm>
              <a:off x="6150725" y="2427733"/>
              <a:ext cx="2582758" cy="261610"/>
            </a:xfrm>
            <a:prstGeom prst="rect">
              <a:avLst/>
            </a:prstGeom>
            <a:solidFill>
              <a:schemeClr val="bg1">
                <a:lumMod val="75000"/>
              </a:schemeClr>
            </a:solidFill>
          </p:spPr>
          <p:style>
            <a:lnRef idx="2">
              <a:schemeClr val="accent2"/>
            </a:lnRef>
            <a:fillRef idx="1">
              <a:schemeClr val="lt1"/>
            </a:fillRef>
            <a:effectRef idx="0">
              <a:schemeClr val="accent2"/>
            </a:effectRef>
            <a:fontRef idx="minor">
              <a:schemeClr val="dk1"/>
            </a:fontRef>
          </p:style>
          <p:txBody>
            <a:bodyPr wrap="none">
              <a:spAutoFit/>
            </a:bodyPr>
            <a:lstStyle/>
            <a:p>
              <a:pPr marL="225425" indent="-225425" algn="ctr" fontAlgn="base">
                <a:spcBef>
                  <a:spcPct val="0"/>
                </a:spcBef>
                <a:spcAft>
                  <a:spcPct val="0"/>
                </a:spcAft>
              </a:pPr>
              <a:r>
                <a:rPr lang="en-US" altLang="zh-CN" sz="1100" dirty="0">
                  <a:solidFill>
                    <a:schemeClr val="tx2">
                      <a:lumMod val="75000"/>
                    </a:schemeClr>
                  </a:solidFill>
                  <a:latin typeface="黑体" panose="02010609060101010101" charset="-122"/>
                  <a:ea typeface="黑体" panose="02010609060101010101" charset="-122"/>
                  <a:cs typeface="黑体" panose="02010609060101010101" charset="-122"/>
                </a:rPr>
                <a:t>《</a:t>
              </a:r>
              <a:r>
                <a:rPr lang="zh-CN" altLang="en-US" sz="1100" dirty="0">
                  <a:solidFill>
                    <a:schemeClr val="tx2">
                      <a:lumMod val="75000"/>
                    </a:schemeClr>
                  </a:solidFill>
                  <a:latin typeface="黑体" panose="02010609060101010101" charset="-122"/>
                  <a:ea typeface="黑体" panose="02010609060101010101" charset="-122"/>
                  <a:cs typeface="黑体" panose="02010609060101010101" charset="-122"/>
                </a:rPr>
                <a:t>人物</a:t>
              </a:r>
              <a:r>
                <a:rPr lang="en-US" altLang="zh-CN" sz="1100" dirty="0">
                  <a:solidFill>
                    <a:schemeClr val="tx2">
                      <a:lumMod val="75000"/>
                    </a:schemeClr>
                  </a:solidFill>
                  <a:latin typeface="黑体" panose="02010609060101010101" charset="-122"/>
                  <a:ea typeface="黑体" panose="02010609060101010101" charset="-122"/>
                  <a:cs typeface="黑体" panose="02010609060101010101" charset="-122"/>
                </a:rPr>
                <a:t>》</a:t>
              </a:r>
              <a:r>
                <a:rPr lang="zh-CN" altLang="en-US" sz="1100" dirty="0">
                  <a:solidFill>
                    <a:schemeClr val="tx2">
                      <a:lumMod val="75000"/>
                    </a:schemeClr>
                  </a:solidFill>
                  <a:latin typeface="黑体" panose="02010609060101010101" charset="-122"/>
                  <a:ea typeface="黑体" panose="02010609060101010101" charset="-122"/>
                  <a:cs typeface="黑体" panose="02010609060101010101" charset="-122"/>
                </a:rPr>
                <a:t>栏目之“艺坛大家</a:t>
              </a:r>
              <a:r>
                <a:rPr lang="en-US" altLang="zh-CN" sz="1100" dirty="0">
                  <a:solidFill>
                    <a:schemeClr val="tx2">
                      <a:lumMod val="75000"/>
                    </a:schemeClr>
                  </a:solidFill>
                  <a:latin typeface="黑体" panose="02010609060101010101" charset="-122"/>
                  <a:ea typeface="黑体" panose="02010609060101010101" charset="-122"/>
                  <a:cs typeface="黑体" panose="02010609060101010101" charset="-122"/>
                </a:rPr>
                <a:t>·</a:t>
              </a:r>
              <a:r>
                <a:rPr lang="zh-CN" altLang="en-US" sz="1100" dirty="0">
                  <a:solidFill>
                    <a:schemeClr val="tx2">
                      <a:lumMod val="75000"/>
                    </a:schemeClr>
                  </a:solidFill>
                  <a:latin typeface="黑体" panose="02010609060101010101" charset="-122"/>
                  <a:ea typeface="黑体" panose="02010609060101010101" charset="-122"/>
                  <a:cs typeface="黑体" panose="02010609060101010101" charset="-122"/>
                </a:rPr>
                <a:t>方掬芬”</a:t>
              </a:r>
              <a:endParaRPr lang="en-US" altLang="zh-CN" sz="1100" kern="0" dirty="0">
                <a:solidFill>
                  <a:schemeClr val="tx2">
                    <a:lumMod val="75000"/>
                  </a:schemeClr>
                </a:solidFill>
                <a:latin typeface="黑体" panose="02010609060101010101" charset="-122"/>
                <a:ea typeface="黑体" panose="02010609060101010101" charset="-122"/>
                <a:cs typeface="黑体" panose="02010609060101010101" charset="-122"/>
                <a:sym typeface="+mn-lt"/>
              </a:endParaRPr>
            </a:p>
          </p:txBody>
        </p:sp>
        <p:sp>
          <p:nvSpPr>
            <p:cNvPr id="12" name="矩形 11">
              <a:extLst>
                <a:ext uri="{FF2B5EF4-FFF2-40B4-BE49-F238E27FC236}">
                  <a16:creationId xmlns:a16="http://schemas.microsoft.com/office/drawing/2014/main" id="{3E2437A5-4180-434F-B625-896F4273ABA5}"/>
                </a:ext>
              </a:extLst>
            </p:cNvPr>
            <p:cNvSpPr/>
            <p:nvPr/>
          </p:nvSpPr>
          <p:spPr>
            <a:xfrm>
              <a:off x="6586518" y="2760189"/>
              <a:ext cx="1172117" cy="261610"/>
            </a:xfrm>
            <a:prstGeom prst="rect">
              <a:avLst/>
            </a:prstGeom>
            <a:solidFill>
              <a:schemeClr val="bg1">
                <a:lumMod val="75000"/>
              </a:schemeClr>
            </a:solidFill>
          </p:spPr>
          <p:style>
            <a:lnRef idx="2">
              <a:schemeClr val="accent2"/>
            </a:lnRef>
            <a:fillRef idx="1">
              <a:schemeClr val="lt1"/>
            </a:fillRef>
            <a:effectRef idx="0">
              <a:schemeClr val="accent2"/>
            </a:effectRef>
            <a:fontRef idx="minor">
              <a:schemeClr val="dk1"/>
            </a:fontRef>
          </p:style>
          <p:txBody>
            <a:bodyPr wrap="none">
              <a:spAutoFit/>
            </a:bodyPr>
            <a:lstStyle/>
            <a:p>
              <a:pPr marL="225425" indent="-225425" algn="ctr" fontAlgn="base">
                <a:spcBef>
                  <a:spcPct val="0"/>
                </a:spcBef>
                <a:spcAft>
                  <a:spcPct val="0"/>
                </a:spcAft>
              </a:pPr>
              <a:r>
                <a:rPr lang="en-US" altLang="zh-CN" sz="1100" dirty="0">
                  <a:solidFill>
                    <a:schemeClr val="tx2">
                      <a:lumMod val="75000"/>
                    </a:schemeClr>
                  </a:solidFill>
                  <a:latin typeface="黑体" panose="02010609060101010101" charset="-122"/>
                  <a:ea typeface="黑体" panose="02010609060101010101" charset="-122"/>
                  <a:cs typeface="黑体" panose="02010609060101010101" charset="-122"/>
                </a:rPr>
                <a:t>《</a:t>
              </a:r>
              <a:r>
                <a:rPr lang="zh-CN" altLang="en-US" sz="1100" dirty="0">
                  <a:solidFill>
                    <a:schemeClr val="tx2">
                      <a:lumMod val="75000"/>
                    </a:schemeClr>
                  </a:solidFill>
                  <a:latin typeface="黑体" panose="02010609060101010101" charset="-122"/>
                  <a:ea typeface="黑体" panose="02010609060101010101" charset="-122"/>
                  <a:cs typeface="黑体" panose="02010609060101010101" charset="-122"/>
                </a:rPr>
                <a:t>京都古戏楼</a:t>
              </a:r>
              <a:r>
                <a:rPr lang="en-US" altLang="zh-CN" sz="1100" dirty="0">
                  <a:solidFill>
                    <a:schemeClr val="tx2">
                      <a:lumMod val="75000"/>
                    </a:schemeClr>
                  </a:solidFill>
                  <a:latin typeface="黑体" panose="02010609060101010101" charset="-122"/>
                  <a:ea typeface="黑体" panose="02010609060101010101" charset="-122"/>
                  <a:cs typeface="黑体" panose="02010609060101010101" charset="-122"/>
                </a:rPr>
                <a:t>》</a:t>
              </a:r>
              <a:endParaRPr lang="en-US" altLang="zh-CN" sz="1100" kern="0" dirty="0">
                <a:solidFill>
                  <a:schemeClr val="tx2">
                    <a:lumMod val="75000"/>
                  </a:schemeClr>
                </a:solidFill>
                <a:latin typeface="黑体" panose="02010609060101010101" charset="-122"/>
                <a:ea typeface="黑体" panose="02010609060101010101" charset="-122"/>
                <a:cs typeface="黑体" panose="02010609060101010101" charset="-122"/>
                <a:sym typeface="+mn-lt"/>
              </a:endParaRPr>
            </a:p>
          </p:txBody>
        </p:sp>
        <p:sp>
          <p:nvSpPr>
            <p:cNvPr id="13" name="矩形 12">
              <a:extLst>
                <a:ext uri="{FF2B5EF4-FFF2-40B4-BE49-F238E27FC236}">
                  <a16:creationId xmlns:a16="http://schemas.microsoft.com/office/drawing/2014/main" id="{EA90998A-F62B-CE4C-A8FF-75EFE7CD1AA7}"/>
                </a:ext>
              </a:extLst>
            </p:cNvPr>
            <p:cNvSpPr/>
            <p:nvPr/>
          </p:nvSpPr>
          <p:spPr>
            <a:xfrm>
              <a:off x="6948264" y="3092646"/>
              <a:ext cx="1797604" cy="261610"/>
            </a:xfrm>
            <a:prstGeom prst="rect">
              <a:avLst/>
            </a:prstGeom>
            <a:solidFill>
              <a:schemeClr val="bg1">
                <a:lumMod val="75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marL="225425" indent="-225425" algn="ctr" fontAlgn="base">
                <a:spcBef>
                  <a:spcPct val="0"/>
                </a:spcBef>
                <a:spcAft>
                  <a:spcPct val="0"/>
                </a:spcAft>
              </a:pPr>
              <a:r>
                <a:rPr lang="en-US" altLang="zh-CN" sz="1100" dirty="0">
                  <a:solidFill>
                    <a:schemeClr val="tx2">
                      <a:lumMod val="75000"/>
                    </a:schemeClr>
                  </a:solidFill>
                  <a:latin typeface="黑体" panose="02010609060101010101" charset="-122"/>
                  <a:ea typeface="黑体" panose="02010609060101010101" charset="-122"/>
                  <a:cs typeface="黑体" panose="02010609060101010101" charset="-122"/>
                </a:rPr>
                <a:t>《</a:t>
              </a:r>
              <a:r>
                <a:rPr lang="zh-CN" altLang="en-US" sz="1100" dirty="0">
                  <a:solidFill>
                    <a:schemeClr val="tx2">
                      <a:lumMod val="75000"/>
                    </a:schemeClr>
                  </a:solidFill>
                  <a:latin typeface="黑体" panose="02010609060101010101" charset="-122"/>
                  <a:ea typeface="黑体" panose="02010609060101010101" charset="-122"/>
                  <a:cs typeface="黑体" panose="02010609060101010101" charset="-122"/>
                </a:rPr>
                <a:t>千手观音</a:t>
              </a:r>
              <a:r>
                <a:rPr lang="en-US" altLang="zh-CN" sz="1100" dirty="0">
                  <a:solidFill>
                    <a:schemeClr val="tx2">
                      <a:lumMod val="75000"/>
                    </a:schemeClr>
                  </a:solidFill>
                  <a:latin typeface="黑体" panose="02010609060101010101" charset="-122"/>
                  <a:ea typeface="黑体" panose="02010609060101010101" charset="-122"/>
                  <a:cs typeface="黑体" panose="02010609060101010101" charset="-122"/>
                </a:rPr>
                <a:t>——</a:t>
              </a:r>
              <a:r>
                <a:rPr lang="zh-CN" altLang="en-US" sz="1100" dirty="0">
                  <a:solidFill>
                    <a:schemeClr val="tx2">
                      <a:lumMod val="75000"/>
                    </a:schemeClr>
                  </a:solidFill>
                  <a:latin typeface="黑体" panose="02010609060101010101" charset="-122"/>
                  <a:ea typeface="黑体" panose="02010609060101010101" charset="-122"/>
                  <a:cs typeface="黑体" panose="02010609060101010101" charset="-122"/>
                </a:rPr>
                <a:t>心手相连</a:t>
              </a:r>
              <a:r>
                <a:rPr lang="en-US" altLang="zh-CN" sz="1100" dirty="0">
                  <a:solidFill>
                    <a:schemeClr val="tx2">
                      <a:lumMod val="75000"/>
                    </a:schemeClr>
                  </a:solidFill>
                  <a:latin typeface="黑体" panose="02010609060101010101" charset="-122"/>
                  <a:ea typeface="黑体" panose="02010609060101010101" charset="-122"/>
                  <a:cs typeface="黑体" panose="02010609060101010101" charset="-122"/>
                </a:rPr>
                <a:t>》</a:t>
              </a:r>
              <a:endParaRPr lang="en-US" altLang="zh-CN" sz="1100" kern="0" dirty="0">
                <a:solidFill>
                  <a:schemeClr val="tx2">
                    <a:lumMod val="75000"/>
                  </a:schemeClr>
                </a:solidFill>
                <a:latin typeface="黑体" panose="02010609060101010101" charset="-122"/>
                <a:ea typeface="黑体" panose="02010609060101010101" charset="-122"/>
                <a:cs typeface="黑体" panose="02010609060101010101" charset="-122"/>
                <a:sym typeface="+mn-lt"/>
              </a:endParaRPr>
            </a:p>
          </p:txBody>
        </p:sp>
      </p:grpSp>
    </p:spTree>
    <p:extLst>
      <p:ext uri="{BB962C8B-B14F-4D97-AF65-F5344CB8AC3E}">
        <p14:creationId xmlns:p14="http://schemas.microsoft.com/office/powerpoint/2010/main" val="3927015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确定晚会基调和设计节目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100242" y="1408310"/>
            <a:ext cx="7428242" cy="2160240"/>
          </a:xfrm>
          <a:prstGeom prst="rect">
            <a:avLst/>
          </a:prstGeom>
        </p:spPr>
        <p:txBody>
          <a:bodyPr wrap="none" lIns="144000" tIns="0" rIns="144000" bIns="0" anchor="ctr">
            <a:noAutofit/>
          </a:bodyPr>
          <a:lstStyle/>
          <a:p>
            <a:pPr>
              <a:lnSpc>
                <a:spcPct val="150000"/>
              </a:lnSpc>
            </a:pPr>
            <a:r>
              <a:rPr lang="zh-CN" altLang="en-US" sz="1600" b="1" dirty="0">
                <a:solidFill>
                  <a:srgbClr val="768EA9"/>
                </a:solidFill>
              </a:rPr>
              <a:t>电视综艺晚会的基调是由整台节目的总体设计、布局、风格、环境气氛及节</a:t>
            </a:r>
          </a:p>
          <a:p>
            <a:pPr>
              <a:lnSpc>
                <a:spcPct val="150000"/>
              </a:lnSpc>
            </a:pPr>
            <a:r>
              <a:rPr lang="zh-CN" altLang="en-US" sz="1600" b="1" dirty="0">
                <a:solidFill>
                  <a:srgbClr val="768EA9"/>
                </a:solidFill>
              </a:rPr>
              <a:t>奏所决定的</a:t>
            </a:r>
            <a:r>
              <a:rPr lang="en-US" altLang="zh-CN" sz="1600" b="1" dirty="0">
                <a:solidFill>
                  <a:srgbClr val="768EA9"/>
                </a:solidFill>
              </a:rPr>
              <a:t>,</a:t>
            </a:r>
            <a:r>
              <a:rPr lang="zh-CN" altLang="en-US" sz="1600" b="1" dirty="0">
                <a:solidFill>
                  <a:srgbClr val="768EA9"/>
                </a:solidFill>
              </a:rPr>
              <a:t>它受到主题的制约。</a:t>
            </a:r>
            <a:endParaRPr lang="zh-CN" altLang="en-US"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3831560" cy="460382"/>
            <a:chOff x="707444" y="763802"/>
            <a:chExt cx="3831560"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3438762" cy="460382"/>
            </a:xfrm>
            <a:prstGeom prst="rect">
              <a:avLst/>
            </a:prstGeom>
          </p:spPr>
          <p:txBody>
            <a:bodyPr wrap="none">
              <a:spAutoFit/>
            </a:bodyPr>
            <a:lstStyle/>
            <a:p>
              <a:pPr>
                <a:lnSpc>
                  <a:spcPct val="150000"/>
                </a:lnSpc>
              </a:pPr>
              <a:r>
                <a:rPr lang="zh-CN" altLang="en-US" b="1" dirty="0">
                  <a:solidFill>
                    <a:srgbClr val="768EA9"/>
                  </a:solidFill>
                </a:rPr>
                <a:t>一、确定晚会基调的意义与原则</a:t>
              </a:r>
              <a:endParaRPr lang="en-US" altLang="zh-CN" b="1" dirty="0">
                <a:solidFill>
                  <a:srgbClr val="768EA9"/>
                </a:solidFill>
              </a:endParaRPr>
            </a:p>
          </p:txBody>
        </p:sp>
      </p:grpSp>
    </p:spTree>
    <p:extLst>
      <p:ext uri="{BB962C8B-B14F-4D97-AF65-F5344CB8AC3E}">
        <p14:creationId xmlns:p14="http://schemas.microsoft.com/office/powerpoint/2010/main" val="77319323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确定晚会基调和设计节目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100242" y="1995686"/>
            <a:ext cx="7428242" cy="2160240"/>
          </a:xfrm>
          <a:prstGeom prst="rect">
            <a:avLst/>
          </a:prstGeom>
        </p:spPr>
        <p:txBody>
          <a:bodyPr wrap="none" lIns="144000" tIns="0" rIns="144000" bIns="0" anchor="ctr">
            <a:noAutofit/>
          </a:bodyPr>
          <a:lstStyle/>
          <a:p>
            <a:pPr>
              <a:lnSpc>
                <a:spcPct val="150000"/>
              </a:lnSpc>
            </a:pPr>
            <a:r>
              <a:rPr lang="zh-CN" altLang="en-US" sz="1600" b="1" dirty="0">
                <a:solidFill>
                  <a:srgbClr val="768EA9"/>
                </a:solidFill>
              </a:rPr>
              <a:t>（一）文艺类节目</a:t>
            </a:r>
            <a:endParaRPr lang="en-US" altLang="zh-CN" sz="1600" b="1" dirty="0">
              <a:solidFill>
                <a:srgbClr val="768EA9"/>
              </a:solidFill>
            </a:endParaRPr>
          </a:p>
          <a:p>
            <a:pPr>
              <a:lnSpc>
                <a:spcPct val="150000"/>
              </a:lnSpc>
            </a:pPr>
            <a:r>
              <a:rPr lang="zh-CN" altLang="en-US" sz="1600" dirty="0">
                <a:solidFill>
                  <a:srgbClr val="768EA9"/>
                </a:solidFill>
              </a:rPr>
              <a:t>音乐</a:t>
            </a:r>
            <a:r>
              <a:rPr lang="en-US" altLang="zh-CN" sz="1600" dirty="0">
                <a:solidFill>
                  <a:srgbClr val="768EA9"/>
                </a:solidFill>
              </a:rPr>
              <a:t>———</a:t>
            </a:r>
            <a:r>
              <a:rPr lang="zh-CN" altLang="en-US" sz="1600" dirty="0">
                <a:solidFill>
                  <a:srgbClr val="768EA9"/>
                </a:solidFill>
              </a:rPr>
              <a:t>歌曲、器乐曲、音乐电视等。</a:t>
            </a:r>
          </a:p>
          <a:p>
            <a:pPr>
              <a:lnSpc>
                <a:spcPct val="150000"/>
              </a:lnSpc>
            </a:pPr>
            <a:r>
              <a:rPr lang="zh-CN" altLang="en-US" sz="1600" dirty="0">
                <a:solidFill>
                  <a:srgbClr val="768EA9"/>
                </a:solidFill>
              </a:rPr>
              <a:t>戏曲</a:t>
            </a:r>
            <a:r>
              <a:rPr lang="en-US" altLang="zh-CN" sz="1600" dirty="0">
                <a:solidFill>
                  <a:srgbClr val="768EA9"/>
                </a:solidFill>
              </a:rPr>
              <a:t>———</a:t>
            </a:r>
            <a:r>
              <a:rPr lang="zh-CN" altLang="en-US" sz="1600" dirty="0">
                <a:solidFill>
                  <a:srgbClr val="768EA9"/>
                </a:solidFill>
              </a:rPr>
              <a:t>京剧、评剧、越剧、豫剧、晋剧等。</a:t>
            </a:r>
          </a:p>
          <a:p>
            <a:pPr>
              <a:lnSpc>
                <a:spcPct val="150000"/>
              </a:lnSpc>
            </a:pPr>
            <a:r>
              <a:rPr lang="zh-CN" altLang="en-US" sz="1600" dirty="0">
                <a:solidFill>
                  <a:srgbClr val="768EA9"/>
                </a:solidFill>
              </a:rPr>
              <a:t>曲艺</a:t>
            </a:r>
            <a:r>
              <a:rPr lang="en-US" altLang="zh-CN" sz="1600" dirty="0">
                <a:solidFill>
                  <a:srgbClr val="768EA9"/>
                </a:solidFill>
              </a:rPr>
              <a:t>———</a:t>
            </a:r>
            <a:r>
              <a:rPr lang="zh-CN" altLang="en-US" sz="1600" dirty="0">
                <a:solidFill>
                  <a:srgbClr val="768EA9"/>
                </a:solidFill>
              </a:rPr>
              <a:t>相声、快板、评弹、双簧等。</a:t>
            </a:r>
          </a:p>
          <a:p>
            <a:pPr>
              <a:lnSpc>
                <a:spcPct val="150000"/>
              </a:lnSpc>
            </a:pPr>
            <a:r>
              <a:rPr lang="zh-CN" altLang="en-US" sz="1600" dirty="0">
                <a:solidFill>
                  <a:srgbClr val="768EA9"/>
                </a:solidFill>
              </a:rPr>
              <a:t>戏剧</a:t>
            </a:r>
            <a:r>
              <a:rPr lang="en-US" altLang="zh-CN" sz="1600" dirty="0">
                <a:solidFill>
                  <a:srgbClr val="768EA9"/>
                </a:solidFill>
              </a:rPr>
              <a:t>———</a:t>
            </a:r>
            <a:r>
              <a:rPr lang="zh-CN" altLang="en-US" sz="1600" dirty="0">
                <a:solidFill>
                  <a:srgbClr val="768EA9"/>
                </a:solidFill>
              </a:rPr>
              <a:t>小品、短剧、名剧片段等。</a:t>
            </a:r>
          </a:p>
          <a:p>
            <a:pPr>
              <a:lnSpc>
                <a:spcPct val="150000"/>
              </a:lnSpc>
            </a:pPr>
            <a:r>
              <a:rPr lang="zh-CN" altLang="en-US" sz="1600" dirty="0">
                <a:solidFill>
                  <a:srgbClr val="768EA9"/>
                </a:solidFill>
              </a:rPr>
              <a:t>舞蹈</a:t>
            </a:r>
            <a:r>
              <a:rPr lang="en-US" altLang="zh-CN" sz="1600" dirty="0">
                <a:solidFill>
                  <a:srgbClr val="768EA9"/>
                </a:solidFill>
              </a:rPr>
              <a:t>———</a:t>
            </a:r>
            <a:r>
              <a:rPr lang="zh-CN" altLang="en-US" sz="1600" dirty="0">
                <a:solidFill>
                  <a:srgbClr val="768EA9"/>
                </a:solidFill>
              </a:rPr>
              <a:t>古典舞、芭蕾舞、民族舞、现代舞等。</a:t>
            </a:r>
          </a:p>
          <a:p>
            <a:pPr>
              <a:lnSpc>
                <a:spcPct val="150000"/>
              </a:lnSpc>
            </a:pPr>
            <a:r>
              <a:rPr lang="zh-CN" altLang="en-US" sz="1600" dirty="0">
                <a:solidFill>
                  <a:srgbClr val="768EA9"/>
                </a:solidFill>
              </a:rPr>
              <a:t>文学</a:t>
            </a:r>
            <a:r>
              <a:rPr lang="en-US" altLang="zh-CN" sz="1600" dirty="0">
                <a:solidFill>
                  <a:srgbClr val="768EA9"/>
                </a:solidFill>
              </a:rPr>
              <a:t>———</a:t>
            </a:r>
            <a:r>
              <a:rPr lang="zh-CN" altLang="en-US" sz="1600" dirty="0">
                <a:solidFill>
                  <a:srgbClr val="768EA9"/>
                </a:solidFill>
              </a:rPr>
              <a:t>朗诵诗、散文、小说等。</a:t>
            </a:r>
          </a:p>
          <a:p>
            <a:pPr>
              <a:lnSpc>
                <a:spcPct val="150000"/>
              </a:lnSpc>
            </a:pPr>
            <a:r>
              <a:rPr lang="zh-CN" altLang="en-US" sz="1600" dirty="0">
                <a:solidFill>
                  <a:srgbClr val="768EA9"/>
                </a:solidFill>
              </a:rPr>
              <a:t>魔术</a:t>
            </a:r>
            <a:r>
              <a:rPr lang="en-US" altLang="zh-CN" sz="1600" dirty="0">
                <a:solidFill>
                  <a:srgbClr val="768EA9"/>
                </a:solidFill>
              </a:rPr>
              <a:t>———</a:t>
            </a:r>
            <a:r>
              <a:rPr lang="zh-CN" altLang="en-US" sz="1600" dirty="0">
                <a:solidFill>
                  <a:srgbClr val="768EA9"/>
                </a:solidFill>
              </a:rPr>
              <a:t>古典戏法、魔术、木偶戏等。</a:t>
            </a:r>
            <a:endParaRPr lang="en-US" altLang="zh-CN" sz="1600" dirty="0">
              <a:solidFill>
                <a:srgbClr val="768EA9"/>
              </a:solidFill>
            </a:endParaRPr>
          </a:p>
          <a:p>
            <a:pPr>
              <a:lnSpc>
                <a:spcPct val="150000"/>
              </a:lnSpc>
            </a:pPr>
            <a:r>
              <a:rPr lang="zh-CN" altLang="en-US" sz="1600" dirty="0">
                <a:solidFill>
                  <a:srgbClr val="768EA9"/>
                </a:solidFill>
              </a:rPr>
              <a:t>杂技</a:t>
            </a:r>
            <a:r>
              <a:rPr lang="en-US" altLang="zh-CN" sz="1600" dirty="0">
                <a:solidFill>
                  <a:srgbClr val="768EA9"/>
                </a:solidFill>
              </a:rPr>
              <a:t>———</a:t>
            </a:r>
            <a:r>
              <a:rPr lang="zh-CN" altLang="en-US" sz="1600" dirty="0">
                <a:solidFill>
                  <a:srgbClr val="768EA9"/>
                </a:solidFill>
              </a:rPr>
              <a:t>马戏、杂技等。</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204512" cy="460382"/>
            <a:chOff x="707444" y="763802"/>
            <a:chExt cx="2204512"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1811714" cy="460382"/>
            </a:xfrm>
            <a:prstGeom prst="rect">
              <a:avLst/>
            </a:prstGeom>
          </p:spPr>
          <p:txBody>
            <a:bodyPr wrap="none">
              <a:spAutoFit/>
            </a:bodyPr>
            <a:lstStyle/>
            <a:p>
              <a:pPr>
                <a:lnSpc>
                  <a:spcPct val="150000"/>
                </a:lnSpc>
              </a:pPr>
              <a:r>
                <a:rPr lang="zh-CN" altLang="en-US" b="1" dirty="0">
                  <a:solidFill>
                    <a:srgbClr val="768EA9"/>
                  </a:solidFill>
                </a:rPr>
                <a:t>二、节目的类型</a:t>
              </a:r>
              <a:endParaRPr lang="en-US" altLang="zh-CN" b="1" dirty="0">
                <a:solidFill>
                  <a:srgbClr val="768EA9"/>
                </a:solidFill>
              </a:endParaRPr>
            </a:p>
          </p:txBody>
        </p:sp>
      </p:grpSp>
    </p:spTree>
    <p:extLst>
      <p:ext uri="{BB962C8B-B14F-4D97-AF65-F5344CB8AC3E}">
        <p14:creationId xmlns:p14="http://schemas.microsoft.com/office/powerpoint/2010/main" val="265853774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确定晚会基调和设计节目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73903" y="1851670"/>
            <a:ext cx="7428242" cy="2160240"/>
          </a:xfrm>
          <a:prstGeom prst="rect">
            <a:avLst/>
          </a:prstGeom>
        </p:spPr>
        <p:txBody>
          <a:bodyPr wrap="none" lIns="144000" tIns="0" rIns="144000" bIns="0" anchor="ctr">
            <a:noAutofit/>
          </a:bodyPr>
          <a:lstStyle/>
          <a:p>
            <a:pPr>
              <a:lnSpc>
                <a:spcPct val="150000"/>
              </a:lnSpc>
            </a:pPr>
            <a:r>
              <a:rPr lang="zh-CN" altLang="en-US" sz="1600" b="1" dirty="0">
                <a:solidFill>
                  <a:srgbClr val="768EA9"/>
                </a:solidFill>
              </a:rPr>
              <a:t>（二）混合搭配类节目</a:t>
            </a:r>
            <a:endParaRPr lang="en-US" altLang="zh-CN" sz="1600" b="1" dirty="0">
              <a:solidFill>
                <a:srgbClr val="768EA9"/>
              </a:solidFill>
            </a:endParaRPr>
          </a:p>
          <a:p>
            <a:pPr>
              <a:lnSpc>
                <a:spcPct val="150000"/>
              </a:lnSpc>
            </a:pPr>
            <a:r>
              <a:rPr lang="en-US" altLang="zh-CN" sz="1600" b="1" dirty="0">
                <a:solidFill>
                  <a:srgbClr val="768EA9"/>
                </a:solidFill>
              </a:rPr>
              <a:t>1</a:t>
            </a:r>
            <a:r>
              <a:rPr lang="zh-CN" altLang="en-US" sz="1600" b="1" dirty="0">
                <a:solidFill>
                  <a:srgbClr val="768EA9"/>
                </a:solidFill>
              </a:rPr>
              <a:t>、同类的混搭组合</a:t>
            </a:r>
            <a:endParaRPr lang="en-US" altLang="zh-CN" sz="1600" b="1" dirty="0">
              <a:solidFill>
                <a:srgbClr val="768EA9"/>
              </a:solidFill>
            </a:endParaRPr>
          </a:p>
          <a:p>
            <a:pPr>
              <a:lnSpc>
                <a:spcPct val="150000"/>
              </a:lnSpc>
            </a:pPr>
            <a:r>
              <a:rPr lang="zh-CN" altLang="en-US" sz="1600" dirty="0">
                <a:solidFill>
                  <a:srgbClr val="768EA9"/>
                </a:solidFill>
              </a:rPr>
              <a:t>例如：戏曲节目中各个剧种</a:t>
            </a:r>
            <a:r>
              <a:rPr lang="en-US" altLang="zh-CN" sz="1600" dirty="0">
                <a:solidFill>
                  <a:srgbClr val="768EA9"/>
                </a:solidFill>
              </a:rPr>
              <a:t>(</a:t>
            </a:r>
            <a:r>
              <a:rPr lang="zh-CN" altLang="en-US" sz="1600" dirty="0">
                <a:solidFill>
                  <a:srgbClr val="768EA9"/>
                </a:solidFill>
              </a:rPr>
              <a:t>如评剧、京剧、豫剧、越剧、黄梅戏等</a:t>
            </a:r>
            <a:r>
              <a:rPr lang="en-US" altLang="zh-CN" sz="1600" dirty="0">
                <a:solidFill>
                  <a:srgbClr val="768EA9"/>
                </a:solidFill>
              </a:rPr>
              <a:t>)</a:t>
            </a:r>
            <a:r>
              <a:rPr lang="zh-CN" altLang="en-US" sz="1600" dirty="0">
                <a:solidFill>
                  <a:srgbClr val="768EA9"/>
                </a:solidFill>
              </a:rPr>
              <a:t>的组合</a:t>
            </a:r>
            <a:r>
              <a:rPr lang="en-US" altLang="zh-CN" sz="1600" dirty="0">
                <a:solidFill>
                  <a:srgbClr val="768EA9"/>
                </a:solidFill>
              </a:rPr>
              <a:t>,</a:t>
            </a:r>
          </a:p>
          <a:p>
            <a:pPr>
              <a:lnSpc>
                <a:spcPct val="150000"/>
              </a:lnSpc>
            </a:pPr>
            <a:r>
              <a:rPr lang="zh-CN" altLang="en-US" sz="1600" dirty="0">
                <a:solidFill>
                  <a:srgbClr val="768EA9"/>
                </a:solidFill>
              </a:rPr>
              <a:t>如戏曲小品</a:t>
            </a:r>
            <a:r>
              <a:rPr lang="en-US" altLang="zh-CN" sz="1600" dirty="0">
                <a:solidFill>
                  <a:srgbClr val="768EA9"/>
                </a:solidFill>
              </a:rPr>
              <a:t>《</a:t>
            </a:r>
            <a:r>
              <a:rPr lang="zh-CN" altLang="en-US" sz="1600" dirty="0">
                <a:solidFill>
                  <a:srgbClr val="768EA9"/>
                </a:solidFill>
              </a:rPr>
              <a:t>拷红</a:t>
            </a:r>
            <a:r>
              <a:rPr lang="en-US" altLang="zh-CN" sz="1600" dirty="0">
                <a:solidFill>
                  <a:srgbClr val="768EA9"/>
                </a:solidFill>
              </a:rPr>
              <a:t>》</a:t>
            </a:r>
          </a:p>
          <a:p>
            <a:pPr>
              <a:lnSpc>
                <a:spcPct val="150000"/>
              </a:lnSpc>
            </a:pPr>
            <a:endParaRPr lang="en-US" altLang="zh-CN" sz="1600" b="1" dirty="0">
              <a:solidFill>
                <a:srgbClr val="768EA9"/>
              </a:solidFill>
            </a:endParaRPr>
          </a:p>
          <a:p>
            <a:pPr>
              <a:lnSpc>
                <a:spcPct val="150000"/>
              </a:lnSpc>
            </a:pPr>
            <a:r>
              <a:rPr lang="en-US" altLang="zh-CN" sz="1600" b="1" dirty="0">
                <a:solidFill>
                  <a:srgbClr val="768EA9"/>
                </a:solidFill>
              </a:rPr>
              <a:t>2</a:t>
            </a:r>
            <a:r>
              <a:rPr lang="zh-CN" altLang="en-US" sz="1600" b="1" dirty="0">
                <a:solidFill>
                  <a:srgbClr val="768EA9"/>
                </a:solidFill>
              </a:rPr>
              <a:t>、非同类的混搭组合</a:t>
            </a:r>
            <a:endParaRPr lang="en-US" altLang="zh-CN" sz="1600" b="1" dirty="0">
              <a:solidFill>
                <a:srgbClr val="768EA9"/>
              </a:solidFill>
            </a:endParaRPr>
          </a:p>
          <a:p>
            <a:pPr>
              <a:lnSpc>
                <a:spcPct val="150000"/>
              </a:lnSpc>
            </a:pPr>
            <a:r>
              <a:rPr lang="zh-CN" altLang="en-US" sz="1600" b="1" dirty="0">
                <a:solidFill>
                  <a:srgbClr val="768EA9"/>
                </a:solidFill>
              </a:rPr>
              <a:t>例如：主持人与小品演员组合演出的节目</a:t>
            </a:r>
            <a:r>
              <a:rPr lang="en-US" altLang="zh-CN" sz="1600" b="1" dirty="0">
                <a:solidFill>
                  <a:srgbClr val="768EA9"/>
                </a:solidFill>
              </a:rPr>
              <a:t>(</a:t>
            </a:r>
            <a:r>
              <a:rPr lang="zh-CN" altLang="en-US" sz="1600" b="1" dirty="0">
                <a:solidFill>
                  <a:srgbClr val="768EA9"/>
                </a:solidFill>
              </a:rPr>
              <a:t>如</a:t>
            </a:r>
            <a:r>
              <a:rPr lang="en-US" altLang="zh-CN" sz="1600" b="1" dirty="0">
                <a:solidFill>
                  <a:srgbClr val="768EA9"/>
                </a:solidFill>
              </a:rPr>
              <a:t>《</a:t>
            </a:r>
            <a:r>
              <a:rPr lang="zh-CN" altLang="en-US" sz="1600" b="1" dirty="0">
                <a:solidFill>
                  <a:srgbClr val="768EA9"/>
                </a:solidFill>
              </a:rPr>
              <a:t>昨天、今天、明天</a:t>
            </a:r>
            <a:r>
              <a:rPr lang="en-US" altLang="zh-CN" sz="1600" b="1" dirty="0">
                <a:solidFill>
                  <a:srgbClr val="768EA9"/>
                </a:solidFill>
              </a:rPr>
              <a:t>》),</a:t>
            </a:r>
            <a:r>
              <a:rPr lang="zh-CN" altLang="en-US" sz="1600" b="1" dirty="0">
                <a:solidFill>
                  <a:srgbClr val="768EA9"/>
                </a:solidFill>
              </a:rPr>
              <a:t>开启了小品表演</a:t>
            </a:r>
          </a:p>
          <a:p>
            <a:pPr>
              <a:lnSpc>
                <a:spcPct val="150000"/>
              </a:lnSpc>
            </a:pPr>
            <a:r>
              <a:rPr lang="zh-CN" altLang="en-US" sz="1600" b="1" dirty="0">
                <a:solidFill>
                  <a:srgbClr val="768EA9"/>
                </a:solidFill>
              </a:rPr>
              <a:t>艺术的新领域。</a:t>
            </a:r>
            <a:endParaRPr lang="zh-CN" altLang="en-US"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204512" cy="460382"/>
            <a:chOff x="707444" y="763802"/>
            <a:chExt cx="2204512"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1811714" cy="460382"/>
            </a:xfrm>
            <a:prstGeom prst="rect">
              <a:avLst/>
            </a:prstGeom>
          </p:spPr>
          <p:txBody>
            <a:bodyPr wrap="none">
              <a:spAutoFit/>
            </a:bodyPr>
            <a:lstStyle/>
            <a:p>
              <a:pPr>
                <a:lnSpc>
                  <a:spcPct val="150000"/>
                </a:lnSpc>
              </a:pPr>
              <a:r>
                <a:rPr lang="zh-CN" altLang="en-US" b="1" dirty="0">
                  <a:solidFill>
                    <a:srgbClr val="768EA9"/>
                  </a:solidFill>
                </a:rPr>
                <a:t>二、节目的类型</a:t>
              </a:r>
              <a:endParaRPr lang="en-US" altLang="zh-CN" b="1" dirty="0">
                <a:solidFill>
                  <a:srgbClr val="768EA9"/>
                </a:solidFill>
              </a:endParaRPr>
            </a:p>
          </p:txBody>
        </p:sp>
      </p:grpSp>
    </p:spTree>
    <p:extLst>
      <p:ext uri="{BB962C8B-B14F-4D97-AF65-F5344CB8AC3E}">
        <p14:creationId xmlns:p14="http://schemas.microsoft.com/office/powerpoint/2010/main" val="35832952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确定晚会基调和设计节目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9489" y="1408310"/>
            <a:ext cx="7428242" cy="2160240"/>
          </a:xfrm>
          <a:prstGeom prst="rect">
            <a:avLst/>
          </a:prstGeom>
        </p:spPr>
        <p:txBody>
          <a:bodyPr wrap="none" lIns="144000" tIns="0" rIns="144000" bIns="0" anchor="ctr">
            <a:noAutofit/>
          </a:bodyPr>
          <a:lstStyle/>
          <a:p>
            <a:pPr>
              <a:lnSpc>
                <a:spcPct val="150000"/>
              </a:lnSpc>
            </a:pPr>
            <a:r>
              <a:rPr lang="zh-CN" altLang="en-US" sz="1600" b="1" dirty="0">
                <a:solidFill>
                  <a:srgbClr val="768EA9"/>
                </a:solidFill>
              </a:rPr>
              <a:t>（三）非文艺类节目</a:t>
            </a:r>
            <a:endParaRPr lang="en-US" altLang="zh-CN" sz="1600" b="1" dirty="0">
              <a:solidFill>
                <a:srgbClr val="768EA9"/>
              </a:solidFill>
            </a:endParaRPr>
          </a:p>
          <a:p>
            <a:pPr>
              <a:lnSpc>
                <a:spcPct val="150000"/>
              </a:lnSpc>
            </a:pPr>
            <a:endParaRPr lang="en-US" altLang="zh-CN" sz="1600" b="1" dirty="0">
              <a:solidFill>
                <a:srgbClr val="768EA9"/>
              </a:solidFill>
            </a:endParaRPr>
          </a:p>
          <a:p>
            <a:pPr>
              <a:lnSpc>
                <a:spcPct val="150000"/>
              </a:lnSpc>
            </a:pPr>
            <a:r>
              <a:rPr lang="zh-CN" altLang="en-US" sz="1600" dirty="0">
                <a:solidFill>
                  <a:srgbClr val="768EA9"/>
                </a:solidFill>
              </a:rPr>
              <a:t>这类节目不属于文艺作品范畴</a:t>
            </a:r>
            <a:r>
              <a:rPr lang="en-US" altLang="zh-CN" sz="1600" dirty="0">
                <a:solidFill>
                  <a:srgbClr val="768EA9"/>
                </a:solidFill>
              </a:rPr>
              <a:t>,</a:t>
            </a:r>
            <a:r>
              <a:rPr lang="zh-CN" altLang="en-US" sz="1600" dirty="0">
                <a:solidFill>
                  <a:srgbClr val="768EA9"/>
                </a:solidFill>
              </a:rPr>
              <a:t>但能穿插在电视综艺晚会中使用</a:t>
            </a:r>
            <a:r>
              <a:rPr lang="en-US" altLang="zh-CN" sz="1600" dirty="0">
                <a:solidFill>
                  <a:srgbClr val="768EA9"/>
                </a:solidFill>
              </a:rPr>
              <a:t>,</a:t>
            </a:r>
            <a:r>
              <a:rPr lang="zh-CN" altLang="en-US" sz="1600" dirty="0">
                <a:solidFill>
                  <a:srgbClr val="768EA9"/>
                </a:solidFill>
              </a:rPr>
              <a:t>如武术、</a:t>
            </a:r>
          </a:p>
          <a:p>
            <a:pPr>
              <a:lnSpc>
                <a:spcPct val="150000"/>
              </a:lnSpc>
            </a:pPr>
            <a:r>
              <a:rPr lang="zh-CN" altLang="en-US" sz="1600" dirty="0">
                <a:solidFill>
                  <a:srgbClr val="768EA9"/>
                </a:solidFill>
              </a:rPr>
              <a:t>游戏、球赛、猜谜、气功、婚礼、速算、表演、时装表演、记忆表演、抽奖、采访等。</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204512" cy="460382"/>
            <a:chOff x="707444" y="763802"/>
            <a:chExt cx="2204512"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1811714" cy="460382"/>
            </a:xfrm>
            <a:prstGeom prst="rect">
              <a:avLst/>
            </a:prstGeom>
          </p:spPr>
          <p:txBody>
            <a:bodyPr wrap="none">
              <a:spAutoFit/>
            </a:bodyPr>
            <a:lstStyle/>
            <a:p>
              <a:pPr>
                <a:lnSpc>
                  <a:spcPct val="150000"/>
                </a:lnSpc>
              </a:pPr>
              <a:r>
                <a:rPr lang="zh-CN" altLang="en-US" b="1" dirty="0">
                  <a:solidFill>
                    <a:srgbClr val="768EA9"/>
                  </a:solidFill>
                </a:rPr>
                <a:t>二、节目的类型</a:t>
              </a:r>
              <a:endParaRPr lang="en-US" altLang="zh-CN" b="1" dirty="0">
                <a:solidFill>
                  <a:srgbClr val="768EA9"/>
                </a:solidFill>
              </a:endParaRPr>
            </a:p>
          </p:txBody>
        </p:sp>
      </p:grpSp>
    </p:spTree>
    <p:extLst>
      <p:ext uri="{BB962C8B-B14F-4D97-AF65-F5344CB8AC3E}">
        <p14:creationId xmlns:p14="http://schemas.microsoft.com/office/powerpoint/2010/main" val="242986184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确定晚会基调和设计节目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2049512"/>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b="1" dirty="0">
                <a:solidFill>
                  <a:srgbClr val="768EA9"/>
                </a:solidFill>
              </a:rPr>
              <a:t>电视综艺晚会节目开头的设计</a:t>
            </a:r>
            <a:endParaRPr lang="en-US" altLang="zh-CN" sz="1600" b="1" dirty="0">
              <a:solidFill>
                <a:srgbClr val="768EA9"/>
              </a:solidFill>
            </a:endParaRPr>
          </a:p>
          <a:p>
            <a:pPr>
              <a:lnSpc>
                <a:spcPct val="150000"/>
              </a:lnSpc>
            </a:pPr>
            <a:r>
              <a:rPr lang="en-US" altLang="zh-CN" sz="1600" dirty="0">
                <a:solidFill>
                  <a:srgbClr val="768EA9"/>
                </a:solidFill>
              </a:rPr>
              <a:t>1.</a:t>
            </a:r>
            <a:r>
              <a:rPr lang="zh-CN" altLang="en-US" sz="1600" dirty="0">
                <a:solidFill>
                  <a:srgbClr val="768EA9"/>
                </a:solidFill>
              </a:rPr>
              <a:t>独特性</a:t>
            </a:r>
          </a:p>
          <a:p>
            <a:pPr>
              <a:lnSpc>
                <a:spcPct val="150000"/>
              </a:lnSpc>
            </a:pPr>
            <a:r>
              <a:rPr lang="zh-CN" altLang="en-US" sz="1600" dirty="0">
                <a:solidFill>
                  <a:srgbClr val="768EA9"/>
                </a:solidFill>
              </a:rPr>
              <a:t>每台晚会的开头都要有独特性</a:t>
            </a:r>
            <a:r>
              <a:rPr lang="en-US" altLang="zh-CN" sz="1600" dirty="0">
                <a:solidFill>
                  <a:srgbClr val="768EA9"/>
                </a:solidFill>
              </a:rPr>
              <a:t>,</a:t>
            </a:r>
            <a:r>
              <a:rPr lang="zh-CN" altLang="en-US" sz="1600" dirty="0">
                <a:solidFill>
                  <a:srgbClr val="768EA9"/>
                </a:solidFill>
              </a:rPr>
              <a:t>绝不能雷同</a:t>
            </a:r>
            <a:r>
              <a:rPr lang="en-US" altLang="zh-CN" sz="1600" dirty="0">
                <a:solidFill>
                  <a:srgbClr val="768EA9"/>
                </a:solidFill>
              </a:rPr>
              <a:t>,</a:t>
            </a:r>
            <a:r>
              <a:rPr lang="zh-CN" altLang="en-US" sz="1600" dirty="0">
                <a:solidFill>
                  <a:srgbClr val="768EA9"/>
                </a:solidFill>
              </a:rPr>
              <a:t>使人感觉老节目重播。</a:t>
            </a:r>
          </a:p>
          <a:p>
            <a:pPr>
              <a:lnSpc>
                <a:spcPct val="150000"/>
              </a:lnSpc>
            </a:pPr>
            <a:r>
              <a:rPr lang="en-US" altLang="zh-CN" sz="1600" dirty="0">
                <a:solidFill>
                  <a:srgbClr val="768EA9"/>
                </a:solidFill>
              </a:rPr>
              <a:t>2.</a:t>
            </a:r>
            <a:r>
              <a:rPr lang="zh-CN" altLang="en-US" sz="1600" dirty="0">
                <a:solidFill>
                  <a:srgbClr val="768EA9"/>
                </a:solidFill>
              </a:rPr>
              <a:t>要漂亮</a:t>
            </a:r>
          </a:p>
          <a:p>
            <a:pPr>
              <a:lnSpc>
                <a:spcPct val="150000"/>
              </a:lnSpc>
            </a:pPr>
            <a:r>
              <a:rPr lang="zh-CN" altLang="en-US" sz="1600" dirty="0">
                <a:solidFill>
                  <a:srgbClr val="768EA9"/>
                </a:solidFill>
              </a:rPr>
              <a:t>任何综艺晚会的开头都要设计得漂亮</a:t>
            </a:r>
            <a:r>
              <a:rPr lang="en-US" altLang="zh-CN" sz="1600" dirty="0">
                <a:solidFill>
                  <a:srgbClr val="768EA9"/>
                </a:solidFill>
              </a:rPr>
              <a:t>,</a:t>
            </a:r>
            <a:r>
              <a:rPr lang="zh-CN" altLang="en-US" sz="1600" dirty="0">
                <a:solidFill>
                  <a:srgbClr val="768EA9"/>
                </a:solidFill>
              </a:rPr>
              <a:t>只有漂亮才能产生悦目的美感</a:t>
            </a:r>
            <a:r>
              <a:rPr lang="en-US" altLang="zh-CN" sz="1600" dirty="0">
                <a:solidFill>
                  <a:srgbClr val="768EA9"/>
                </a:solidFill>
              </a:rPr>
              <a:t>,</a:t>
            </a:r>
            <a:r>
              <a:rPr lang="zh-CN" altLang="en-US" sz="1600" dirty="0">
                <a:solidFill>
                  <a:srgbClr val="768EA9"/>
                </a:solidFill>
              </a:rPr>
              <a:t>吸</a:t>
            </a:r>
          </a:p>
          <a:p>
            <a:pPr>
              <a:lnSpc>
                <a:spcPct val="150000"/>
              </a:lnSpc>
            </a:pPr>
            <a:r>
              <a:rPr lang="zh-CN" altLang="en-US" sz="1600" dirty="0">
                <a:solidFill>
                  <a:srgbClr val="768EA9"/>
                </a:solidFill>
              </a:rPr>
              <a:t>引观众收看</a:t>
            </a:r>
            <a:r>
              <a:rPr lang="en-US" altLang="zh-CN" sz="1600" dirty="0">
                <a:solidFill>
                  <a:srgbClr val="768EA9"/>
                </a:solidFill>
              </a:rPr>
              <a:t>,</a:t>
            </a:r>
            <a:r>
              <a:rPr lang="zh-CN" altLang="en-US" sz="1600" dirty="0">
                <a:solidFill>
                  <a:srgbClr val="768EA9"/>
                </a:solidFill>
              </a:rPr>
              <a:t>使之不忍离去。</a:t>
            </a:r>
          </a:p>
          <a:p>
            <a:pPr>
              <a:lnSpc>
                <a:spcPct val="150000"/>
              </a:lnSpc>
            </a:pPr>
            <a:r>
              <a:rPr lang="en-US" altLang="zh-CN" sz="1600" dirty="0">
                <a:solidFill>
                  <a:srgbClr val="768EA9"/>
                </a:solidFill>
              </a:rPr>
              <a:t>3.</a:t>
            </a:r>
            <a:r>
              <a:rPr lang="zh-CN" altLang="en-US" sz="1600" dirty="0">
                <a:solidFill>
                  <a:srgbClr val="768EA9"/>
                </a:solidFill>
              </a:rPr>
              <a:t>要惊人</a:t>
            </a:r>
          </a:p>
          <a:p>
            <a:pPr>
              <a:lnSpc>
                <a:spcPct val="150000"/>
              </a:lnSpc>
            </a:pPr>
            <a:r>
              <a:rPr lang="zh-CN" altLang="en-US" sz="1600" dirty="0">
                <a:solidFill>
                  <a:srgbClr val="768EA9"/>
                </a:solidFill>
              </a:rPr>
              <a:t>所谓惊人</a:t>
            </a:r>
            <a:r>
              <a:rPr lang="en-US" altLang="zh-CN" sz="1600" dirty="0">
                <a:solidFill>
                  <a:srgbClr val="768EA9"/>
                </a:solidFill>
              </a:rPr>
              <a:t>,</a:t>
            </a:r>
            <a:r>
              <a:rPr lang="zh-CN" altLang="en-US" sz="1600" dirty="0">
                <a:solidFill>
                  <a:srgbClr val="768EA9"/>
                </a:solidFill>
              </a:rPr>
              <a:t>是指让观众意想不到</a:t>
            </a:r>
            <a:r>
              <a:rPr lang="en-US" altLang="zh-CN" sz="1600" dirty="0">
                <a:solidFill>
                  <a:srgbClr val="768EA9"/>
                </a:solidFill>
              </a:rPr>
              <a:t>,</a:t>
            </a:r>
            <a:r>
              <a:rPr lang="zh-CN" altLang="en-US" sz="1600" dirty="0">
                <a:solidFill>
                  <a:srgbClr val="768EA9"/>
                </a:solidFill>
              </a:rPr>
              <a:t>有惊人之笔。</a:t>
            </a:r>
          </a:p>
          <a:p>
            <a:pPr>
              <a:lnSpc>
                <a:spcPct val="150000"/>
              </a:lnSpc>
            </a:pPr>
            <a:r>
              <a:rPr lang="en-US" altLang="zh-CN" sz="1600" dirty="0">
                <a:solidFill>
                  <a:srgbClr val="768EA9"/>
                </a:solidFill>
              </a:rPr>
              <a:t>4.</a:t>
            </a:r>
            <a:r>
              <a:rPr lang="zh-CN" altLang="en-US" sz="1600" dirty="0">
                <a:solidFill>
                  <a:srgbClr val="768EA9"/>
                </a:solidFill>
              </a:rPr>
              <a:t>多变化</a:t>
            </a:r>
          </a:p>
          <a:p>
            <a:pPr>
              <a:lnSpc>
                <a:spcPct val="150000"/>
              </a:lnSpc>
            </a:pPr>
            <a:r>
              <a:rPr lang="zh-CN" altLang="en-US" sz="1600" dirty="0">
                <a:solidFill>
                  <a:srgbClr val="768EA9"/>
                </a:solidFill>
              </a:rPr>
              <a:t>运用现代化的电视设备</a:t>
            </a:r>
            <a:r>
              <a:rPr lang="en-US" altLang="zh-CN" sz="1600" dirty="0">
                <a:solidFill>
                  <a:srgbClr val="768EA9"/>
                </a:solidFill>
              </a:rPr>
              <a:t>,</a:t>
            </a:r>
            <a:r>
              <a:rPr lang="zh-CN" altLang="en-US" sz="1600" dirty="0">
                <a:solidFill>
                  <a:srgbClr val="768EA9"/>
                </a:solidFill>
              </a:rPr>
              <a:t>把晚会的开头处理得变幻无穷。</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238175" cy="460382"/>
            <a:chOff x="707444" y="763802"/>
            <a:chExt cx="2238175"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1845377" cy="460382"/>
            </a:xfrm>
            <a:prstGeom prst="rect">
              <a:avLst/>
            </a:prstGeom>
          </p:spPr>
          <p:txBody>
            <a:bodyPr wrap="none">
              <a:spAutoFit/>
            </a:bodyPr>
            <a:lstStyle/>
            <a:p>
              <a:pPr>
                <a:lnSpc>
                  <a:spcPct val="150000"/>
                </a:lnSpc>
              </a:pPr>
              <a:r>
                <a:rPr lang="zh-CN" altLang="en-US" b="1" dirty="0">
                  <a:solidFill>
                    <a:srgbClr val="768EA9"/>
                  </a:solidFill>
                </a:rPr>
                <a:t>三、节目的设计</a:t>
              </a:r>
              <a:endParaRPr lang="en-US" altLang="zh-CN" b="1" dirty="0">
                <a:solidFill>
                  <a:srgbClr val="768EA9"/>
                </a:solidFill>
              </a:endParaRPr>
            </a:p>
          </p:txBody>
        </p:sp>
      </p:grpSp>
    </p:spTree>
    <p:extLst>
      <p:ext uri="{BB962C8B-B14F-4D97-AF65-F5344CB8AC3E}">
        <p14:creationId xmlns:p14="http://schemas.microsoft.com/office/powerpoint/2010/main" val="41844249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确定晚会基调和设计节目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2049512"/>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b="1" dirty="0">
                <a:solidFill>
                  <a:srgbClr val="768EA9"/>
                </a:solidFill>
              </a:rPr>
              <a:t>电视综艺晚会节目结尾的设计</a:t>
            </a:r>
            <a:endParaRPr lang="en-US" altLang="zh-CN" sz="1600" b="1" dirty="0">
              <a:solidFill>
                <a:srgbClr val="768EA9"/>
              </a:solidFill>
            </a:endParaRPr>
          </a:p>
          <a:p>
            <a:pPr>
              <a:lnSpc>
                <a:spcPct val="150000"/>
              </a:lnSpc>
            </a:pPr>
            <a:r>
              <a:rPr lang="zh-CN" altLang="en-US" sz="1600" dirty="0">
                <a:solidFill>
                  <a:srgbClr val="768EA9"/>
                </a:solidFill>
              </a:rPr>
              <a:t>结尾节目有如“凤尾”。凤尾是少数修长和漂亮的羽毛</a:t>
            </a:r>
            <a:r>
              <a:rPr lang="en-US" altLang="zh-CN" sz="1600" dirty="0">
                <a:solidFill>
                  <a:srgbClr val="768EA9"/>
                </a:solidFill>
              </a:rPr>
              <a:t>,</a:t>
            </a:r>
            <a:r>
              <a:rPr lang="zh-CN" altLang="en-US" sz="1600" dirty="0">
                <a:solidFill>
                  <a:srgbClr val="768EA9"/>
                </a:solidFill>
              </a:rPr>
              <a:t>把周身的斑彩衬托</a:t>
            </a:r>
          </a:p>
          <a:p>
            <a:pPr>
              <a:lnSpc>
                <a:spcPct val="150000"/>
              </a:lnSpc>
            </a:pPr>
            <a:r>
              <a:rPr lang="zh-CN" altLang="en-US" sz="1600" dirty="0">
                <a:solidFill>
                  <a:srgbClr val="768EA9"/>
                </a:solidFill>
              </a:rPr>
              <a:t>得更加美丽。晚会的收尾不能像豹尾那样</a:t>
            </a:r>
            <a:r>
              <a:rPr lang="en-US" altLang="zh-CN" sz="1600" dirty="0">
                <a:solidFill>
                  <a:srgbClr val="768EA9"/>
                </a:solidFill>
              </a:rPr>
              <a:t>,</a:t>
            </a:r>
            <a:r>
              <a:rPr lang="zh-CN" altLang="en-US" sz="1600" dirty="0">
                <a:solidFill>
                  <a:srgbClr val="768EA9"/>
                </a:solidFill>
              </a:rPr>
              <a:t>虽然有力但是下垂的</a:t>
            </a:r>
            <a:r>
              <a:rPr lang="en-US" altLang="zh-CN" sz="1600" dirty="0">
                <a:solidFill>
                  <a:srgbClr val="768EA9"/>
                </a:solidFill>
              </a:rPr>
              <a:t>,</a:t>
            </a:r>
            <a:r>
              <a:rPr lang="zh-CN" altLang="en-US" sz="1600" dirty="0">
                <a:solidFill>
                  <a:srgbClr val="768EA9"/>
                </a:solidFill>
              </a:rPr>
              <a:t>而要像凤尾</a:t>
            </a:r>
          </a:p>
          <a:p>
            <a:pPr>
              <a:lnSpc>
                <a:spcPct val="150000"/>
              </a:lnSpc>
            </a:pPr>
            <a:r>
              <a:rPr lang="zh-CN" altLang="en-US" sz="1600" dirty="0">
                <a:solidFill>
                  <a:srgbClr val="768EA9"/>
                </a:solidFill>
              </a:rPr>
              <a:t>那样挺拔、毫不吃力地扬起</a:t>
            </a:r>
            <a:r>
              <a:rPr lang="en-US" altLang="zh-CN" sz="1600" dirty="0">
                <a:solidFill>
                  <a:srgbClr val="768EA9"/>
                </a:solidFill>
              </a:rPr>
              <a:t>,</a:t>
            </a:r>
            <a:r>
              <a:rPr lang="zh-CN" altLang="en-US" sz="1600" dirty="0">
                <a:solidFill>
                  <a:srgbClr val="768EA9"/>
                </a:solidFill>
              </a:rPr>
              <a:t>与开头节目遥相呼应</a:t>
            </a:r>
            <a:r>
              <a:rPr lang="en-US" altLang="zh-CN" sz="1600" dirty="0">
                <a:solidFill>
                  <a:srgbClr val="768EA9"/>
                </a:solidFill>
              </a:rPr>
              <a:t>,</a:t>
            </a:r>
            <a:r>
              <a:rPr lang="zh-CN" altLang="en-US" sz="1600" dirty="0">
                <a:solidFill>
                  <a:srgbClr val="768EA9"/>
                </a:solidFill>
              </a:rPr>
              <a:t>形成高潮。结尾要求像“凤</a:t>
            </a:r>
          </a:p>
          <a:p>
            <a:pPr>
              <a:lnSpc>
                <a:spcPct val="150000"/>
              </a:lnSpc>
            </a:pPr>
            <a:r>
              <a:rPr lang="zh-CN" altLang="en-US" sz="1600" dirty="0">
                <a:solidFill>
                  <a:srgbClr val="768EA9"/>
                </a:solidFill>
              </a:rPr>
              <a:t>尾”</a:t>
            </a:r>
            <a:r>
              <a:rPr lang="en-US" altLang="zh-CN" sz="1600" dirty="0">
                <a:solidFill>
                  <a:srgbClr val="768EA9"/>
                </a:solidFill>
              </a:rPr>
              <a:t>,</a:t>
            </a:r>
            <a:r>
              <a:rPr lang="zh-CN" altLang="en-US" sz="1600" dirty="0">
                <a:solidFill>
                  <a:srgbClr val="768EA9"/>
                </a:solidFill>
              </a:rPr>
              <a:t>并不是为了花哨</a:t>
            </a:r>
            <a:r>
              <a:rPr lang="en-US" altLang="zh-CN" sz="1600" dirty="0">
                <a:solidFill>
                  <a:srgbClr val="768EA9"/>
                </a:solidFill>
              </a:rPr>
              <a:t>,</a:t>
            </a:r>
            <a:r>
              <a:rPr lang="zh-CN" altLang="en-US" sz="1600" dirty="0">
                <a:solidFill>
                  <a:srgbClr val="768EA9"/>
                </a:solidFill>
              </a:rPr>
              <a:t>而是意味着一个出人意料的独特手法的收尾。</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238175" cy="460382"/>
            <a:chOff x="707444" y="763802"/>
            <a:chExt cx="2238175"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1845377" cy="460382"/>
            </a:xfrm>
            <a:prstGeom prst="rect">
              <a:avLst/>
            </a:prstGeom>
          </p:spPr>
          <p:txBody>
            <a:bodyPr wrap="none">
              <a:spAutoFit/>
            </a:bodyPr>
            <a:lstStyle/>
            <a:p>
              <a:pPr>
                <a:lnSpc>
                  <a:spcPct val="150000"/>
                </a:lnSpc>
              </a:pPr>
              <a:r>
                <a:rPr lang="zh-CN" altLang="en-US" b="1" dirty="0">
                  <a:solidFill>
                    <a:srgbClr val="768EA9"/>
                  </a:solidFill>
                </a:rPr>
                <a:t>三、节目的设计</a:t>
              </a:r>
              <a:endParaRPr lang="en-US" altLang="zh-CN" b="1" dirty="0">
                <a:solidFill>
                  <a:srgbClr val="768EA9"/>
                </a:solidFill>
              </a:endParaRPr>
            </a:p>
          </p:txBody>
        </p:sp>
      </p:grpSp>
    </p:spTree>
    <p:extLst>
      <p:ext uri="{BB962C8B-B14F-4D97-AF65-F5344CB8AC3E}">
        <p14:creationId xmlns:p14="http://schemas.microsoft.com/office/powerpoint/2010/main" val="129136885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确定晚会基调和设计节目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779662"/>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b="1" dirty="0">
                <a:solidFill>
                  <a:srgbClr val="768EA9"/>
                </a:solidFill>
              </a:rPr>
              <a:t>电视综艺晚会节目中间部分的设计</a:t>
            </a:r>
            <a:endParaRPr lang="en-US" altLang="zh-CN" sz="1600" b="1" dirty="0">
              <a:solidFill>
                <a:srgbClr val="768EA9"/>
              </a:solidFill>
            </a:endParaRPr>
          </a:p>
          <a:p>
            <a:pPr>
              <a:lnSpc>
                <a:spcPct val="150000"/>
              </a:lnSpc>
            </a:pPr>
            <a:r>
              <a:rPr lang="zh-CN" altLang="en-US" sz="1600" dirty="0">
                <a:solidFill>
                  <a:srgbClr val="768EA9"/>
                </a:solidFill>
              </a:rPr>
              <a:t>这部分节目要扎实、丰富</a:t>
            </a:r>
            <a:r>
              <a:rPr lang="en-US" altLang="zh-CN" sz="1600" dirty="0">
                <a:solidFill>
                  <a:srgbClr val="768EA9"/>
                </a:solidFill>
              </a:rPr>
              <a:t>,</a:t>
            </a:r>
            <a:r>
              <a:rPr lang="zh-CN" altLang="en-US" sz="1600" dirty="0">
                <a:solidFill>
                  <a:srgbClr val="768EA9"/>
                </a:solidFill>
              </a:rPr>
              <a:t>饱满得像粗壮有力的熊腰一样</a:t>
            </a:r>
            <a:r>
              <a:rPr lang="en-US" altLang="zh-CN" sz="1600" dirty="0">
                <a:solidFill>
                  <a:srgbClr val="768EA9"/>
                </a:solidFill>
              </a:rPr>
              <a:t>,</a:t>
            </a:r>
            <a:r>
              <a:rPr lang="zh-CN" altLang="en-US" sz="1600" dirty="0">
                <a:solidFill>
                  <a:srgbClr val="768EA9"/>
                </a:solidFill>
              </a:rPr>
              <a:t>在节目安排上有如</a:t>
            </a:r>
            <a:endParaRPr lang="en-US" altLang="zh-CN" sz="1600" dirty="0">
              <a:solidFill>
                <a:srgbClr val="768EA9"/>
              </a:solidFill>
            </a:endParaRPr>
          </a:p>
          <a:p>
            <a:pPr>
              <a:lnSpc>
                <a:spcPct val="150000"/>
              </a:lnSpc>
            </a:pPr>
            <a:r>
              <a:rPr lang="zh-CN" altLang="en-US" sz="1600" dirty="0">
                <a:solidFill>
                  <a:srgbClr val="768EA9"/>
                </a:solidFill>
              </a:rPr>
              <a:t>“连环套”一环套一环地往下进行。一台电视综艺晚会的节目设计</a:t>
            </a:r>
            <a:r>
              <a:rPr lang="en-US" altLang="zh-CN" sz="1600" dirty="0">
                <a:solidFill>
                  <a:srgbClr val="768EA9"/>
                </a:solidFill>
              </a:rPr>
              <a:t>,</a:t>
            </a:r>
            <a:r>
              <a:rPr lang="zh-CN" altLang="en-US" sz="1600" dirty="0">
                <a:solidFill>
                  <a:srgbClr val="768EA9"/>
                </a:solidFill>
              </a:rPr>
              <a:t>应从观众</a:t>
            </a:r>
            <a:endParaRPr lang="en-US" altLang="zh-CN" sz="1600" dirty="0">
              <a:solidFill>
                <a:srgbClr val="768EA9"/>
              </a:solidFill>
            </a:endParaRPr>
          </a:p>
          <a:p>
            <a:pPr>
              <a:lnSpc>
                <a:spcPct val="150000"/>
              </a:lnSpc>
            </a:pPr>
            <a:r>
              <a:rPr lang="zh-CN" altLang="en-US" sz="1600" dirty="0">
                <a:solidFill>
                  <a:srgbClr val="768EA9"/>
                </a:solidFill>
              </a:rPr>
              <a:t>的喜好出发。选择晚会歌曲时</a:t>
            </a:r>
            <a:r>
              <a:rPr lang="en-US" altLang="zh-CN" sz="1600" dirty="0">
                <a:solidFill>
                  <a:srgbClr val="768EA9"/>
                </a:solidFill>
              </a:rPr>
              <a:t>,</a:t>
            </a:r>
            <a:r>
              <a:rPr lang="zh-CN" altLang="en-US" sz="1600" dirty="0">
                <a:solidFill>
                  <a:srgbClr val="768EA9"/>
                </a:solidFill>
              </a:rPr>
              <a:t>应涵盖范围广泛</a:t>
            </a:r>
            <a:r>
              <a:rPr lang="en-US" altLang="zh-CN" sz="1600" dirty="0">
                <a:solidFill>
                  <a:srgbClr val="768EA9"/>
                </a:solidFill>
              </a:rPr>
              <a:t>,</a:t>
            </a:r>
            <a:r>
              <a:rPr lang="zh-CN" altLang="en-US" sz="1600" dirty="0">
                <a:solidFill>
                  <a:srgbClr val="768EA9"/>
                </a:solidFill>
              </a:rPr>
              <a:t>要把握好健康、向上的基调</a:t>
            </a:r>
            <a:r>
              <a:rPr lang="en-US" altLang="zh-CN" sz="1600" dirty="0">
                <a:solidFill>
                  <a:srgbClr val="768EA9"/>
                </a:solidFill>
              </a:rPr>
              <a:t>,</a:t>
            </a:r>
          </a:p>
          <a:p>
            <a:pPr>
              <a:lnSpc>
                <a:spcPct val="150000"/>
              </a:lnSpc>
            </a:pPr>
            <a:r>
              <a:rPr lang="zh-CN" altLang="en-US" sz="1600" dirty="0">
                <a:solidFill>
                  <a:srgbClr val="768EA9"/>
                </a:solidFill>
              </a:rPr>
              <a:t>在保持民族风格的前提下</a:t>
            </a:r>
            <a:r>
              <a:rPr lang="en-US" altLang="zh-CN" sz="1600" dirty="0">
                <a:solidFill>
                  <a:srgbClr val="768EA9"/>
                </a:solidFill>
              </a:rPr>
              <a:t>,</a:t>
            </a:r>
            <a:r>
              <a:rPr lang="zh-CN" altLang="en-US" sz="1600" dirty="0">
                <a:solidFill>
                  <a:srgbClr val="768EA9"/>
                </a:solidFill>
              </a:rPr>
              <a:t>提倡风格的多样化</a:t>
            </a:r>
            <a:r>
              <a:rPr lang="en-US" altLang="zh-CN" sz="1600" dirty="0">
                <a:solidFill>
                  <a:srgbClr val="768EA9"/>
                </a:solidFill>
              </a:rPr>
              <a:t>;</a:t>
            </a:r>
            <a:r>
              <a:rPr lang="zh-CN" altLang="en-US" sz="1600" dirty="0">
                <a:solidFill>
                  <a:srgbClr val="768EA9"/>
                </a:solidFill>
              </a:rPr>
              <a:t>还要根据晚会的要求</a:t>
            </a:r>
            <a:r>
              <a:rPr lang="en-US" altLang="zh-CN" sz="1600" dirty="0">
                <a:solidFill>
                  <a:srgbClr val="768EA9"/>
                </a:solidFill>
              </a:rPr>
              <a:t>,</a:t>
            </a:r>
            <a:r>
              <a:rPr lang="zh-CN" altLang="en-US" sz="1600" dirty="0">
                <a:solidFill>
                  <a:srgbClr val="768EA9"/>
                </a:solidFill>
              </a:rPr>
              <a:t>多选择一些</a:t>
            </a:r>
            <a:endParaRPr lang="en-US" altLang="zh-CN" sz="1600" dirty="0">
              <a:solidFill>
                <a:srgbClr val="768EA9"/>
              </a:solidFill>
            </a:endParaRPr>
          </a:p>
          <a:p>
            <a:pPr>
              <a:lnSpc>
                <a:spcPct val="150000"/>
              </a:lnSpc>
            </a:pPr>
            <a:r>
              <a:rPr lang="zh-CN" altLang="en-US" sz="1600" dirty="0">
                <a:solidFill>
                  <a:srgbClr val="768EA9"/>
                </a:solidFill>
              </a:rPr>
              <a:t>短小精悍、节奏明快、热烈火爆、旋律优美的歌曲。</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238175" cy="460382"/>
            <a:chOff x="707444" y="763802"/>
            <a:chExt cx="2238175"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1845377" cy="460382"/>
            </a:xfrm>
            <a:prstGeom prst="rect">
              <a:avLst/>
            </a:prstGeom>
          </p:spPr>
          <p:txBody>
            <a:bodyPr wrap="none">
              <a:spAutoFit/>
            </a:bodyPr>
            <a:lstStyle/>
            <a:p>
              <a:pPr>
                <a:lnSpc>
                  <a:spcPct val="150000"/>
                </a:lnSpc>
              </a:pPr>
              <a:r>
                <a:rPr lang="zh-CN" altLang="en-US" b="1" dirty="0">
                  <a:solidFill>
                    <a:srgbClr val="768EA9"/>
                  </a:solidFill>
                </a:rPr>
                <a:t>三、节目的设计</a:t>
              </a:r>
              <a:endParaRPr lang="en-US" altLang="zh-CN" b="1" dirty="0">
                <a:solidFill>
                  <a:srgbClr val="768EA9"/>
                </a:solidFill>
              </a:endParaRPr>
            </a:p>
          </p:txBody>
        </p:sp>
      </p:grpSp>
    </p:spTree>
    <p:extLst>
      <p:ext uri="{BB962C8B-B14F-4D97-AF65-F5344CB8AC3E}">
        <p14:creationId xmlns:p14="http://schemas.microsoft.com/office/powerpoint/2010/main" val="17939495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确定晚会基调和设计节目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779662"/>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b="1" dirty="0">
                <a:solidFill>
                  <a:srgbClr val="768EA9"/>
                </a:solidFill>
              </a:rPr>
              <a:t>舞蹈节目在晚会中也很重要。</a:t>
            </a:r>
            <a:endParaRPr lang="en-US" altLang="zh-CN" sz="1600" b="1" dirty="0">
              <a:solidFill>
                <a:srgbClr val="768EA9"/>
              </a:solidFill>
            </a:endParaRPr>
          </a:p>
          <a:p>
            <a:pPr marL="285750" indent="-285750">
              <a:lnSpc>
                <a:spcPct val="150000"/>
              </a:lnSpc>
              <a:buFont typeface="Wingdings" pitchFamily="2" charset="2"/>
              <a:buChar char="l"/>
            </a:pPr>
            <a:r>
              <a:rPr lang="zh-CN" altLang="en-US" sz="1600" b="1" dirty="0">
                <a:solidFill>
                  <a:srgbClr val="768EA9"/>
                </a:solidFill>
              </a:rPr>
              <a:t>通常来说，舞蹈艺术具有以下功能：</a:t>
            </a:r>
            <a:endParaRPr lang="en-US" altLang="zh-CN" sz="1600" b="1" dirty="0">
              <a:solidFill>
                <a:srgbClr val="768EA9"/>
              </a:solidFill>
            </a:endParaRPr>
          </a:p>
          <a:p>
            <a:pPr>
              <a:lnSpc>
                <a:spcPct val="150000"/>
              </a:lnSpc>
            </a:pPr>
            <a:r>
              <a:rPr lang="en-US" altLang="zh-CN" sz="1600" dirty="0">
                <a:solidFill>
                  <a:srgbClr val="768EA9"/>
                </a:solidFill>
              </a:rPr>
              <a:t>1</a:t>
            </a:r>
            <a:r>
              <a:rPr lang="zh-CN" altLang="en-US" sz="1600" dirty="0">
                <a:solidFill>
                  <a:srgbClr val="768EA9"/>
                </a:solidFill>
              </a:rPr>
              <a:t>、认识功能</a:t>
            </a:r>
            <a:endParaRPr lang="en-US" altLang="zh-CN" sz="1600" dirty="0">
              <a:solidFill>
                <a:srgbClr val="768EA9"/>
              </a:solidFill>
            </a:endParaRPr>
          </a:p>
          <a:p>
            <a:pPr>
              <a:lnSpc>
                <a:spcPct val="150000"/>
              </a:lnSpc>
            </a:pPr>
            <a:r>
              <a:rPr lang="en-US" altLang="zh-CN" sz="1600" dirty="0">
                <a:solidFill>
                  <a:srgbClr val="768EA9"/>
                </a:solidFill>
              </a:rPr>
              <a:t>2</a:t>
            </a:r>
            <a:r>
              <a:rPr lang="zh-CN" altLang="en-US" sz="1600" dirty="0">
                <a:solidFill>
                  <a:srgbClr val="768EA9"/>
                </a:solidFill>
              </a:rPr>
              <a:t>、审美功能</a:t>
            </a:r>
            <a:endParaRPr lang="en-US" altLang="zh-CN" sz="1600" dirty="0">
              <a:solidFill>
                <a:srgbClr val="768EA9"/>
              </a:solidFill>
            </a:endParaRPr>
          </a:p>
          <a:p>
            <a:pPr>
              <a:lnSpc>
                <a:spcPct val="150000"/>
              </a:lnSpc>
            </a:pPr>
            <a:r>
              <a:rPr lang="en-US" altLang="zh-CN" sz="1600" dirty="0">
                <a:solidFill>
                  <a:srgbClr val="768EA9"/>
                </a:solidFill>
              </a:rPr>
              <a:t>3</a:t>
            </a:r>
            <a:r>
              <a:rPr lang="zh-CN" altLang="en-US" sz="1600" dirty="0">
                <a:solidFill>
                  <a:srgbClr val="768EA9"/>
                </a:solidFill>
              </a:rPr>
              <a:t>、教育功能</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238175" cy="460382"/>
            <a:chOff x="707444" y="763802"/>
            <a:chExt cx="2238175"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1845377" cy="460382"/>
            </a:xfrm>
            <a:prstGeom prst="rect">
              <a:avLst/>
            </a:prstGeom>
          </p:spPr>
          <p:txBody>
            <a:bodyPr wrap="none">
              <a:spAutoFit/>
            </a:bodyPr>
            <a:lstStyle/>
            <a:p>
              <a:pPr>
                <a:lnSpc>
                  <a:spcPct val="150000"/>
                </a:lnSpc>
              </a:pPr>
              <a:r>
                <a:rPr lang="zh-CN" altLang="en-US" b="1" dirty="0">
                  <a:solidFill>
                    <a:srgbClr val="768EA9"/>
                  </a:solidFill>
                </a:rPr>
                <a:t>三、节目的设计</a:t>
              </a:r>
              <a:endParaRPr lang="en-US" altLang="zh-CN" b="1" dirty="0">
                <a:solidFill>
                  <a:srgbClr val="768EA9"/>
                </a:solidFill>
              </a:endParaRPr>
            </a:p>
          </p:txBody>
        </p:sp>
      </p:grpSp>
    </p:spTree>
    <p:extLst>
      <p:ext uri="{BB962C8B-B14F-4D97-AF65-F5344CB8AC3E}">
        <p14:creationId xmlns:p14="http://schemas.microsoft.com/office/powerpoint/2010/main" val="385580835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确定晚会基调和设计节目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779662"/>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b="1" dirty="0">
                <a:solidFill>
                  <a:srgbClr val="768EA9"/>
                </a:solidFill>
              </a:rPr>
              <a:t>在综艺晚会上演出的小品与相声往往能受到观众的热烈欢迎</a:t>
            </a:r>
            <a:r>
              <a:rPr lang="en-US" altLang="zh-CN" sz="1600" b="1" dirty="0">
                <a:solidFill>
                  <a:srgbClr val="768EA9"/>
                </a:solidFill>
              </a:rPr>
              <a:t>,</a:t>
            </a:r>
            <a:r>
              <a:rPr lang="zh-CN" altLang="en-US" sz="1600" b="1" dirty="0">
                <a:solidFill>
                  <a:srgbClr val="768EA9"/>
                </a:solidFill>
              </a:rPr>
              <a:t>激发观众的</a:t>
            </a:r>
          </a:p>
          <a:p>
            <a:pPr>
              <a:lnSpc>
                <a:spcPct val="150000"/>
              </a:lnSpc>
            </a:pPr>
            <a:r>
              <a:rPr lang="zh-CN" altLang="en-US" sz="1600" b="1" dirty="0">
                <a:solidFill>
                  <a:srgbClr val="768EA9"/>
                </a:solidFill>
              </a:rPr>
              <a:t>收视兴趣</a:t>
            </a:r>
            <a:r>
              <a:rPr lang="en-US" altLang="zh-CN" sz="1600" b="1" dirty="0">
                <a:solidFill>
                  <a:srgbClr val="768EA9"/>
                </a:solidFill>
              </a:rPr>
              <a:t>,</a:t>
            </a:r>
            <a:r>
              <a:rPr lang="zh-CN" altLang="en-US" sz="1600" b="1" dirty="0">
                <a:solidFill>
                  <a:srgbClr val="768EA9"/>
                </a:solidFill>
              </a:rPr>
              <a:t>调动起欢快的情绪</a:t>
            </a:r>
            <a:r>
              <a:rPr lang="en-US" altLang="zh-CN" sz="1600" b="1" dirty="0">
                <a:solidFill>
                  <a:srgbClr val="768EA9"/>
                </a:solidFill>
              </a:rPr>
              <a:t>,</a:t>
            </a:r>
            <a:r>
              <a:rPr lang="zh-CN" altLang="en-US" sz="1600" b="1" dirty="0">
                <a:solidFill>
                  <a:srgbClr val="768EA9"/>
                </a:solidFill>
              </a:rPr>
              <a:t>起到调节气氛、控制节奏的作用。</a:t>
            </a:r>
            <a:endParaRPr lang="zh-CN" altLang="en-US"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238175" cy="460382"/>
            <a:chOff x="707444" y="763802"/>
            <a:chExt cx="2238175"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1845377" cy="460382"/>
            </a:xfrm>
            <a:prstGeom prst="rect">
              <a:avLst/>
            </a:prstGeom>
          </p:spPr>
          <p:txBody>
            <a:bodyPr wrap="none">
              <a:spAutoFit/>
            </a:bodyPr>
            <a:lstStyle/>
            <a:p>
              <a:pPr>
                <a:lnSpc>
                  <a:spcPct val="150000"/>
                </a:lnSpc>
              </a:pPr>
              <a:r>
                <a:rPr lang="zh-CN" altLang="en-US" b="1" dirty="0">
                  <a:solidFill>
                    <a:srgbClr val="768EA9"/>
                  </a:solidFill>
                </a:rPr>
                <a:t>三、节目的设计</a:t>
              </a:r>
              <a:endParaRPr lang="en-US" altLang="zh-CN" b="1" dirty="0">
                <a:solidFill>
                  <a:srgbClr val="768EA9"/>
                </a:solidFill>
              </a:endParaRPr>
            </a:p>
          </p:txBody>
        </p:sp>
      </p:grpSp>
    </p:spTree>
    <p:extLst>
      <p:ext uri="{BB962C8B-B14F-4D97-AF65-F5344CB8AC3E}">
        <p14:creationId xmlns:p14="http://schemas.microsoft.com/office/powerpoint/2010/main" val="80831095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确定晚会基调和设计节目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779662"/>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b="1" dirty="0">
                <a:solidFill>
                  <a:srgbClr val="768EA9"/>
                </a:solidFill>
              </a:rPr>
              <a:t>根据晚会的主题需要</a:t>
            </a:r>
            <a:r>
              <a:rPr lang="en-US" altLang="zh-CN" sz="1600" b="1" dirty="0">
                <a:solidFill>
                  <a:srgbClr val="768EA9"/>
                </a:solidFill>
              </a:rPr>
              <a:t>,</a:t>
            </a:r>
            <a:r>
              <a:rPr lang="zh-CN" altLang="en-US" sz="1600" b="1" dirty="0">
                <a:solidFill>
                  <a:srgbClr val="768EA9"/>
                </a:solidFill>
              </a:rPr>
              <a:t>还应该选择一些非文艺性的内容或话题</a:t>
            </a:r>
            <a:r>
              <a:rPr lang="en-US" altLang="zh-CN" sz="1600" b="1" dirty="0">
                <a:solidFill>
                  <a:srgbClr val="768EA9"/>
                </a:solidFill>
              </a:rPr>
              <a:t>,</a:t>
            </a:r>
            <a:r>
              <a:rPr lang="zh-CN" altLang="en-US" sz="1600" b="1" dirty="0">
                <a:solidFill>
                  <a:srgbClr val="768EA9"/>
                </a:solidFill>
              </a:rPr>
              <a:t>以扩展晚</a:t>
            </a:r>
          </a:p>
          <a:p>
            <a:pPr>
              <a:lnSpc>
                <a:spcPct val="150000"/>
              </a:lnSpc>
            </a:pPr>
            <a:r>
              <a:rPr lang="zh-CN" altLang="en-US" sz="1600" b="1" dirty="0">
                <a:solidFill>
                  <a:srgbClr val="768EA9"/>
                </a:solidFill>
              </a:rPr>
              <a:t>会的信息量</a:t>
            </a:r>
            <a:r>
              <a:rPr lang="en-US" altLang="zh-CN" sz="1600" b="1" dirty="0">
                <a:solidFill>
                  <a:srgbClr val="768EA9"/>
                </a:solidFill>
              </a:rPr>
              <a:t>,</a:t>
            </a:r>
            <a:r>
              <a:rPr lang="zh-CN" altLang="en-US" sz="1600" b="1" dirty="0">
                <a:solidFill>
                  <a:srgbClr val="768EA9"/>
                </a:solidFill>
              </a:rPr>
              <a:t>满足观众的好奇感。</a:t>
            </a:r>
            <a:endParaRPr lang="en-US" altLang="zh-CN" sz="1600" b="1" dirty="0">
              <a:solidFill>
                <a:srgbClr val="768EA9"/>
              </a:solidFill>
            </a:endParaRPr>
          </a:p>
          <a:p>
            <a:pPr>
              <a:lnSpc>
                <a:spcPct val="150000"/>
              </a:lnSpc>
            </a:pPr>
            <a:r>
              <a:rPr lang="zh-CN" altLang="en-US" sz="1600" b="1" dirty="0">
                <a:solidFill>
                  <a:srgbClr val="768EA9"/>
                </a:solidFill>
              </a:rPr>
              <a:t>如吉尼斯世界之最的“呼啦圈”表演、纪实节目</a:t>
            </a:r>
            <a:r>
              <a:rPr lang="en-US" altLang="zh-CN" sz="1600" b="1" dirty="0">
                <a:solidFill>
                  <a:srgbClr val="768EA9"/>
                </a:solidFill>
              </a:rPr>
              <a:t>《</a:t>
            </a:r>
            <a:r>
              <a:rPr lang="zh-CN" altLang="en-US" sz="1600" b="1" dirty="0">
                <a:solidFill>
                  <a:srgbClr val="768EA9"/>
                </a:solidFill>
              </a:rPr>
              <a:t>全家福</a:t>
            </a:r>
            <a:r>
              <a:rPr lang="en-US" altLang="zh-CN" sz="1600" b="1" dirty="0">
                <a:solidFill>
                  <a:srgbClr val="768EA9"/>
                </a:solidFill>
              </a:rPr>
              <a:t>》</a:t>
            </a:r>
            <a:r>
              <a:rPr lang="zh-CN" altLang="en-US" sz="1600" b="1" dirty="0">
                <a:solidFill>
                  <a:srgbClr val="768EA9"/>
                </a:solidFill>
              </a:rPr>
              <a:t>、采访海外游子等。</a:t>
            </a:r>
            <a:endParaRPr lang="en-US" altLang="zh-CN" sz="1600" b="1" dirty="0">
              <a:solidFill>
                <a:srgbClr val="768EA9"/>
              </a:solidFill>
            </a:endParaRPr>
          </a:p>
          <a:p>
            <a:pPr marL="285750" indent="-285750">
              <a:lnSpc>
                <a:spcPct val="150000"/>
              </a:lnSpc>
              <a:buFont typeface="Wingdings" pitchFamily="2" charset="2"/>
              <a:buChar char="l"/>
            </a:pPr>
            <a:r>
              <a:rPr lang="zh-CN" altLang="en-US" sz="1600" b="1" dirty="0">
                <a:solidFill>
                  <a:srgbClr val="768EA9"/>
                </a:solidFill>
              </a:rPr>
              <a:t>非文艺性的节目要注意选择那些有一定新鲜感的题目融入晚会中</a:t>
            </a:r>
            <a:r>
              <a:rPr lang="en-US" altLang="zh-CN" sz="1600" b="1" dirty="0">
                <a:solidFill>
                  <a:srgbClr val="768EA9"/>
                </a:solidFill>
              </a:rPr>
              <a:t>,</a:t>
            </a:r>
            <a:r>
              <a:rPr lang="zh-CN" altLang="en-US" sz="1600" b="1" dirty="0">
                <a:solidFill>
                  <a:srgbClr val="768EA9"/>
                </a:solidFill>
              </a:rPr>
              <a:t>使观众能够获得</a:t>
            </a:r>
            <a:endParaRPr lang="en-US" altLang="zh-CN" sz="1600" b="1" dirty="0">
              <a:solidFill>
                <a:srgbClr val="768EA9"/>
              </a:solidFill>
            </a:endParaRPr>
          </a:p>
          <a:p>
            <a:pPr>
              <a:lnSpc>
                <a:spcPct val="150000"/>
              </a:lnSpc>
            </a:pPr>
            <a:r>
              <a:rPr lang="zh-CN" altLang="en-US" sz="1600" b="1" dirty="0">
                <a:solidFill>
                  <a:srgbClr val="768EA9"/>
                </a:solidFill>
              </a:rPr>
              <a:t>知识。同样</a:t>
            </a:r>
            <a:r>
              <a:rPr lang="en-US" altLang="zh-CN" sz="1600" b="1" dirty="0">
                <a:solidFill>
                  <a:srgbClr val="768EA9"/>
                </a:solidFill>
              </a:rPr>
              <a:t>,</a:t>
            </a:r>
            <a:r>
              <a:rPr lang="zh-CN" altLang="en-US" sz="1600" b="1" dirty="0">
                <a:solidFill>
                  <a:srgbClr val="768EA9"/>
                </a:solidFill>
              </a:rPr>
              <a:t>具有一定社会意义的题材也是综艺晚会所需要的。</a:t>
            </a:r>
            <a:endParaRPr lang="zh-CN" altLang="en-US"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238175" cy="460382"/>
            <a:chOff x="707444" y="763802"/>
            <a:chExt cx="2238175"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1845377" cy="460382"/>
            </a:xfrm>
            <a:prstGeom prst="rect">
              <a:avLst/>
            </a:prstGeom>
          </p:spPr>
          <p:txBody>
            <a:bodyPr wrap="none">
              <a:spAutoFit/>
            </a:bodyPr>
            <a:lstStyle/>
            <a:p>
              <a:pPr>
                <a:lnSpc>
                  <a:spcPct val="150000"/>
                </a:lnSpc>
              </a:pPr>
              <a:r>
                <a:rPr lang="zh-CN" altLang="en-US" b="1" dirty="0">
                  <a:solidFill>
                    <a:srgbClr val="768EA9"/>
                  </a:solidFill>
                </a:rPr>
                <a:t>三、节目的设计</a:t>
              </a:r>
              <a:endParaRPr lang="en-US" altLang="zh-CN" b="1" dirty="0">
                <a:solidFill>
                  <a:srgbClr val="768EA9"/>
                </a:solidFill>
              </a:endParaRPr>
            </a:p>
          </p:txBody>
        </p:sp>
      </p:grpSp>
    </p:spTree>
    <p:extLst>
      <p:ext uri="{BB962C8B-B14F-4D97-AF65-F5344CB8AC3E}">
        <p14:creationId xmlns:p14="http://schemas.microsoft.com/office/powerpoint/2010/main" val="337225418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79" y="200199"/>
            <a:ext cx="344654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电视专题文艺节目的类型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0" name="文本框 59">
            <a:extLst>
              <a:ext uri="{FF2B5EF4-FFF2-40B4-BE49-F238E27FC236}">
                <a16:creationId xmlns:a16="http://schemas.microsoft.com/office/drawing/2014/main" id="{C71925C5-2B4C-D342-A750-75B2BC13CAA4}"/>
              </a:ext>
            </a:extLst>
          </p:cNvPr>
          <p:cNvSpPr txBox="1"/>
          <p:nvPr/>
        </p:nvSpPr>
        <p:spPr>
          <a:xfrm>
            <a:off x="755576" y="1203779"/>
            <a:ext cx="7990292" cy="2735942"/>
          </a:xfrm>
          <a:prstGeom prst="rect">
            <a:avLst/>
          </a:prstGeom>
          <a:noFill/>
        </p:spPr>
        <p:txBody>
          <a:bodyPr wrap="square" rtlCol="0">
            <a:spAutoFit/>
          </a:bodyPr>
          <a:lstStyle/>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四、抒情类的专题文艺</a:t>
            </a:r>
            <a:endParaRPr lang="en-US" altLang="zh-CN" sz="1600" b="1"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节目要求：融知识风物</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拟状物抒情</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形散神不散</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文化在其间</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 《</a:t>
            </a:r>
            <a:r>
              <a:rPr lang="zh-CN" altLang="en-US" sz="1400" dirty="0">
                <a:solidFill>
                  <a:srgbClr val="768EA9"/>
                </a:solidFill>
                <a:latin typeface="SimSun" panose="02010600030101010101" pitchFamily="2" charset="-122"/>
                <a:ea typeface="SimSun" panose="02010600030101010101" pitchFamily="2" charset="-122"/>
              </a:rPr>
              <a:t>洛阳牡丹情</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、刘郎</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江南</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千年陈酒</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五、评述类的专题文艺</a:t>
            </a:r>
            <a:endParaRPr lang="en-US" altLang="zh-CN" sz="1600" b="1"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节目要求：夹叙夹议</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简言点评</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褒贬得当</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观点鲜明</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 </a:t>
            </a:r>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歌曲比赛评述</a:t>
            </a:r>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a:t>
            </a:r>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舞蹈比赛评述</a:t>
            </a:r>
            <a:r>
              <a:rPr lang="en-US" altLang="zh-CN" sz="1400" dirty="0">
                <a:solidFill>
                  <a:srgbClr val="758EA9"/>
                </a:solidFill>
                <a:latin typeface="SimSun" panose="02010600030101010101" pitchFamily="2" charset="-122"/>
                <a:ea typeface="SimSun" panose="02010600030101010101" pitchFamily="2" charset="-122"/>
              </a:rPr>
              <a:t>》</a:t>
            </a:r>
          </a:p>
        </p:txBody>
      </p:sp>
    </p:spTree>
    <p:extLst>
      <p:ext uri="{BB962C8B-B14F-4D97-AF65-F5344CB8AC3E}">
        <p14:creationId xmlns:p14="http://schemas.microsoft.com/office/powerpoint/2010/main" val="1511296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确定晚会基调和设计节目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547236"/>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b="1" dirty="0">
                <a:solidFill>
                  <a:srgbClr val="768EA9"/>
                </a:solidFill>
              </a:rPr>
              <a:t>在撰写电视综艺晚会文学台本时要注意：</a:t>
            </a:r>
            <a:endParaRPr lang="en-US" altLang="zh-CN" sz="1600" b="1" dirty="0">
              <a:solidFill>
                <a:srgbClr val="768EA9"/>
              </a:solidFill>
            </a:endParaRPr>
          </a:p>
          <a:p>
            <a:pPr>
              <a:lnSpc>
                <a:spcPct val="150000"/>
              </a:lnSpc>
            </a:pPr>
            <a:r>
              <a:rPr lang="en-US" altLang="zh-CN" sz="1600" b="1" dirty="0">
                <a:solidFill>
                  <a:srgbClr val="768EA9"/>
                </a:solidFill>
              </a:rPr>
              <a:t>1</a:t>
            </a:r>
            <a:r>
              <a:rPr lang="zh-CN" altLang="en-US" sz="1600" b="1" dirty="0">
                <a:solidFill>
                  <a:srgbClr val="768EA9"/>
                </a:solidFill>
              </a:rPr>
              <a:t>、重新加工或包装</a:t>
            </a:r>
            <a:endParaRPr lang="en-US" altLang="zh-CN" sz="1600" b="1" dirty="0">
              <a:solidFill>
                <a:srgbClr val="768EA9"/>
              </a:solidFill>
            </a:endParaRPr>
          </a:p>
          <a:p>
            <a:pPr>
              <a:lnSpc>
                <a:spcPct val="150000"/>
              </a:lnSpc>
            </a:pPr>
            <a:r>
              <a:rPr lang="en-US" altLang="zh-CN" sz="1600" b="1" dirty="0">
                <a:solidFill>
                  <a:srgbClr val="768EA9"/>
                </a:solidFill>
              </a:rPr>
              <a:t>2</a:t>
            </a:r>
            <a:r>
              <a:rPr lang="zh-CN" altLang="en-US" sz="1600" b="1" dirty="0">
                <a:solidFill>
                  <a:srgbClr val="768EA9"/>
                </a:solidFill>
              </a:rPr>
              <a:t>、重视动情节目</a:t>
            </a:r>
            <a:endParaRPr lang="en-US" altLang="zh-CN" sz="1600" b="1" dirty="0">
              <a:solidFill>
                <a:srgbClr val="768EA9"/>
              </a:solidFill>
            </a:endParaRPr>
          </a:p>
          <a:p>
            <a:pPr>
              <a:lnSpc>
                <a:spcPct val="150000"/>
              </a:lnSpc>
            </a:pPr>
            <a:endParaRPr lang="zh-CN" altLang="en-US"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238175" cy="460382"/>
            <a:chOff x="707444" y="763802"/>
            <a:chExt cx="2238175"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1845377" cy="460382"/>
            </a:xfrm>
            <a:prstGeom prst="rect">
              <a:avLst/>
            </a:prstGeom>
          </p:spPr>
          <p:txBody>
            <a:bodyPr wrap="none">
              <a:spAutoFit/>
            </a:bodyPr>
            <a:lstStyle/>
            <a:p>
              <a:pPr>
                <a:lnSpc>
                  <a:spcPct val="150000"/>
                </a:lnSpc>
              </a:pPr>
              <a:r>
                <a:rPr lang="zh-CN" altLang="en-US" b="1" dirty="0">
                  <a:solidFill>
                    <a:srgbClr val="768EA9"/>
                  </a:solidFill>
                </a:rPr>
                <a:t>三、节目的设计</a:t>
              </a:r>
              <a:endParaRPr lang="en-US" altLang="zh-CN" b="1" dirty="0">
                <a:solidFill>
                  <a:srgbClr val="768EA9"/>
                </a:solidFill>
              </a:endParaRPr>
            </a:p>
          </p:txBody>
        </p:sp>
      </p:grpSp>
    </p:spTree>
    <p:extLst>
      <p:ext uri="{BB962C8B-B14F-4D97-AF65-F5344CB8AC3E}">
        <p14:creationId xmlns:p14="http://schemas.microsoft.com/office/powerpoint/2010/main" val="79409937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确定晚会基调和设计节目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547236"/>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b="1" dirty="0">
                <a:solidFill>
                  <a:srgbClr val="768EA9"/>
                </a:solidFill>
              </a:rPr>
              <a:t>关于晚会的基调</a:t>
            </a:r>
            <a:r>
              <a:rPr lang="en-US" altLang="zh-CN" sz="1600" b="1" dirty="0">
                <a:solidFill>
                  <a:srgbClr val="768EA9"/>
                </a:solidFill>
              </a:rPr>
              <a:t>,</a:t>
            </a:r>
            <a:r>
              <a:rPr lang="zh-CN" altLang="en-US" sz="1600" b="1" dirty="0">
                <a:solidFill>
                  <a:srgbClr val="768EA9"/>
                </a:solidFill>
              </a:rPr>
              <a:t>除了节目的选择外</a:t>
            </a:r>
            <a:r>
              <a:rPr lang="en-US" altLang="zh-CN" sz="1600" b="1" dirty="0">
                <a:solidFill>
                  <a:srgbClr val="768EA9"/>
                </a:solidFill>
              </a:rPr>
              <a:t>,</a:t>
            </a:r>
            <a:r>
              <a:rPr lang="zh-CN" altLang="en-US" sz="1600" b="1" dirty="0">
                <a:solidFill>
                  <a:srgbClr val="768EA9"/>
                </a:solidFill>
              </a:rPr>
              <a:t>还有灯光的设计、舞美艺术的营造、</a:t>
            </a:r>
            <a:endParaRPr lang="en-US" altLang="zh-CN" sz="1600" b="1" dirty="0">
              <a:solidFill>
                <a:srgbClr val="768EA9"/>
              </a:solidFill>
            </a:endParaRPr>
          </a:p>
          <a:p>
            <a:pPr>
              <a:lnSpc>
                <a:spcPct val="150000"/>
              </a:lnSpc>
            </a:pPr>
            <a:r>
              <a:rPr lang="zh-CN" altLang="en-US" sz="1600" b="1" dirty="0">
                <a:solidFill>
                  <a:srgbClr val="768EA9"/>
                </a:solidFill>
              </a:rPr>
              <a:t>摄像的处理、特技的运用等文学台本以外的内容。</a:t>
            </a:r>
            <a:endParaRPr lang="zh-CN" altLang="en-US"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238175" cy="460382"/>
            <a:chOff x="707444" y="763802"/>
            <a:chExt cx="2238175"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1845377" cy="460382"/>
            </a:xfrm>
            <a:prstGeom prst="rect">
              <a:avLst/>
            </a:prstGeom>
          </p:spPr>
          <p:txBody>
            <a:bodyPr wrap="none">
              <a:spAutoFit/>
            </a:bodyPr>
            <a:lstStyle/>
            <a:p>
              <a:pPr>
                <a:lnSpc>
                  <a:spcPct val="150000"/>
                </a:lnSpc>
              </a:pPr>
              <a:r>
                <a:rPr lang="zh-CN" altLang="en-US" b="1" dirty="0">
                  <a:solidFill>
                    <a:srgbClr val="768EA9"/>
                  </a:solidFill>
                </a:rPr>
                <a:t>三、节目的设计</a:t>
              </a:r>
              <a:endParaRPr lang="en-US" altLang="zh-CN" b="1" dirty="0">
                <a:solidFill>
                  <a:srgbClr val="768EA9"/>
                </a:solidFill>
              </a:endParaRPr>
            </a:p>
          </p:txBody>
        </p:sp>
      </p:grpSp>
    </p:spTree>
    <p:extLst>
      <p:ext uri="{BB962C8B-B14F-4D97-AF65-F5344CB8AC3E}">
        <p14:creationId xmlns:p14="http://schemas.microsoft.com/office/powerpoint/2010/main" val="98612511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电视综艺节目的结构类型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779662"/>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dirty="0">
                <a:solidFill>
                  <a:srgbClr val="768EA9"/>
                </a:solidFill>
              </a:rPr>
              <a:t>编导在构思综艺晚会内容时</a:t>
            </a:r>
            <a:r>
              <a:rPr lang="en-US" altLang="zh-CN" sz="1600" dirty="0">
                <a:solidFill>
                  <a:srgbClr val="768EA9"/>
                </a:solidFill>
              </a:rPr>
              <a:t>,</a:t>
            </a:r>
            <a:r>
              <a:rPr lang="zh-CN" altLang="en-US" sz="1600" dirty="0">
                <a:solidFill>
                  <a:srgbClr val="768EA9"/>
                </a:solidFill>
              </a:rPr>
              <a:t>选择好一个个较为理想的节目也就等于挑选</a:t>
            </a:r>
          </a:p>
          <a:p>
            <a:pPr>
              <a:lnSpc>
                <a:spcPct val="150000"/>
              </a:lnSpc>
            </a:pPr>
            <a:r>
              <a:rPr lang="zh-CN" altLang="en-US" sz="1600" dirty="0">
                <a:solidFill>
                  <a:srgbClr val="768EA9"/>
                </a:solidFill>
              </a:rPr>
              <a:t>到一颗颗珍珠</a:t>
            </a:r>
            <a:r>
              <a:rPr lang="en-US" altLang="zh-CN" sz="1600" dirty="0">
                <a:solidFill>
                  <a:srgbClr val="768EA9"/>
                </a:solidFill>
              </a:rPr>
              <a:t>,</a:t>
            </a:r>
            <a:r>
              <a:rPr lang="zh-CN" altLang="en-US" sz="1600" dirty="0">
                <a:solidFill>
                  <a:srgbClr val="768EA9"/>
                </a:solidFill>
              </a:rPr>
              <a:t>这些珍珠就其自身来说是个体的形态。把这些个体形态的珍珠</a:t>
            </a:r>
          </a:p>
          <a:p>
            <a:pPr>
              <a:lnSpc>
                <a:spcPct val="150000"/>
              </a:lnSpc>
            </a:pPr>
            <a:r>
              <a:rPr lang="zh-CN" altLang="en-US" sz="1600" dirty="0">
                <a:solidFill>
                  <a:srgbClr val="768EA9"/>
                </a:solidFill>
              </a:rPr>
              <a:t>联结在一起</a:t>
            </a:r>
            <a:r>
              <a:rPr lang="en-US" altLang="zh-CN" sz="1600" dirty="0">
                <a:solidFill>
                  <a:srgbClr val="768EA9"/>
                </a:solidFill>
              </a:rPr>
              <a:t>,</a:t>
            </a:r>
            <a:r>
              <a:rPr lang="zh-CN" altLang="en-US" sz="1600" dirty="0">
                <a:solidFill>
                  <a:srgbClr val="768EA9"/>
                </a:solidFill>
              </a:rPr>
              <a:t>必须用一条线把它们穿起来</a:t>
            </a:r>
            <a:r>
              <a:rPr lang="en-US" altLang="zh-CN" sz="1600" dirty="0">
                <a:solidFill>
                  <a:srgbClr val="768EA9"/>
                </a:solidFill>
              </a:rPr>
              <a:t>,</a:t>
            </a:r>
            <a:r>
              <a:rPr lang="zh-CN" altLang="en-US" sz="1600" dirty="0">
                <a:solidFill>
                  <a:srgbClr val="768EA9"/>
                </a:solidFill>
              </a:rPr>
              <a:t>这条线通常称为“串联”。</a:t>
            </a:r>
            <a:endParaRPr lang="en-US" altLang="zh-CN" sz="1600" dirty="0">
              <a:solidFill>
                <a:srgbClr val="768EA9"/>
              </a:solidFill>
            </a:endParaRPr>
          </a:p>
          <a:p>
            <a:pPr>
              <a:lnSpc>
                <a:spcPct val="150000"/>
              </a:lnSpc>
            </a:pPr>
            <a:endParaRPr lang="en-US" altLang="zh-CN" sz="1600" dirty="0">
              <a:solidFill>
                <a:srgbClr val="768EA9"/>
              </a:solidFill>
            </a:endParaRPr>
          </a:p>
          <a:p>
            <a:pPr marL="285750" indent="-285750">
              <a:lnSpc>
                <a:spcPct val="150000"/>
              </a:lnSpc>
              <a:buFont typeface="Wingdings" pitchFamily="2" charset="2"/>
              <a:buChar char="l"/>
            </a:pPr>
            <a:r>
              <a:rPr lang="zh-CN" altLang="en-US" sz="1600" dirty="0">
                <a:solidFill>
                  <a:srgbClr val="768EA9"/>
                </a:solidFill>
              </a:rPr>
              <a:t>串联结构的晚会要不断地设置悬念</a:t>
            </a:r>
            <a:r>
              <a:rPr lang="en-US" altLang="zh-CN" sz="1600" dirty="0">
                <a:solidFill>
                  <a:srgbClr val="768EA9"/>
                </a:solidFill>
              </a:rPr>
              <a:t>,</a:t>
            </a:r>
            <a:r>
              <a:rPr lang="zh-CN" altLang="en-US" sz="1600" dirty="0">
                <a:solidFill>
                  <a:srgbClr val="768EA9"/>
                </a:solidFill>
              </a:rPr>
              <a:t>将观众感兴趣的节目、演员或其他元</a:t>
            </a:r>
          </a:p>
          <a:p>
            <a:pPr>
              <a:lnSpc>
                <a:spcPct val="150000"/>
              </a:lnSpc>
            </a:pPr>
            <a:r>
              <a:rPr lang="zh-CN" altLang="en-US" sz="1600" dirty="0">
                <a:solidFill>
                  <a:srgbClr val="768EA9"/>
                </a:solidFill>
              </a:rPr>
              <a:t>素进行组合</a:t>
            </a:r>
            <a:r>
              <a:rPr lang="en-US" altLang="zh-CN" sz="1600" dirty="0">
                <a:solidFill>
                  <a:srgbClr val="768EA9"/>
                </a:solidFill>
              </a:rPr>
              <a:t>,</a:t>
            </a:r>
            <a:r>
              <a:rPr lang="zh-CN" altLang="en-US" sz="1600" dirty="0">
                <a:solidFill>
                  <a:srgbClr val="768EA9"/>
                </a:solidFill>
              </a:rPr>
              <a:t>达到点题、衔接、活跃气氛等目的。这种串联结构的晚会常常用于</a:t>
            </a:r>
          </a:p>
          <a:p>
            <a:pPr>
              <a:lnSpc>
                <a:spcPct val="150000"/>
              </a:lnSpc>
            </a:pPr>
            <a:r>
              <a:rPr lang="zh-CN" altLang="en-US" sz="1600" dirty="0">
                <a:solidFill>
                  <a:srgbClr val="768EA9"/>
                </a:solidFill>
              </a:rPr>
              <a:t>现场直播</a:t>
            </a:r>
            <a:r>
              <a:rPr lang="en-US" altLang="zh-CN" sz="1600" dirty="0">
                <a:solidFill>
                  <a:srgbClr val="768EA9"/>
                </a:solidFill>
              </a:rPr>
              <a:t>,</a:t>
            </a:r>
            <a:r>
              <a:rPr lang="zh-CN" altLang="en-US" sz="1600" dirty="0">
                <a:solidFill>
                  <a:srgbClr val="768EA9"/>
                </a:solidFill>
              </a:rPr>
              <a:t>它能增强晚会的整体性效应</a:t>
            </a:r>
            <a:r>
              <a:rPr lang="en-US" altLang="zh-CN" sz="1600" dirty="0">
                <a:solidFill>
                  <a:srgbClr val="768EA9"/>
                </a:solidFill>
              </a:rPr>
              <a:t>,</a:t>
            </a:r>
            <a:r>
              <a:rPr lang="zh-CN" altLang="en-US" sz="1600" dirty="0">
                <a:solidFill>
                  <a:srgbClr val="768EA9"/>
                </a:solidFill>
              </a:rPr>
              <a:t>有一气呵成的感觉。</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1972076" cy="460382"/>
            <a:chOff x="707444" y="763802"/>
            <a:chExt cx="1972076"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一、串联结构</a:t>
              </a:r>
              <a:endParaRPr lang="en-US" altLang="zh-CN" b="1" dirty="0">
                <a:solidFill>
                  <a:srgbClr val="768EA9"/>
                </a:solidFill>
              </a:endParaRPr>
            </a:p>
          </p:txBody>
        </p:sp>
      </p:grpSp>
    </p:spTree>
    <p:extLst>
      <p:ext uri="{BB962C8B-B14F-4D97-AF65-F5344CB8AC3E}">
        <p14:creationId xmlns:p14="http://schemas.microsoft.com/office/powerpoint/2010/main" val="313887091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电视综艺节目的结构类型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779662"/>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dirty="0">
                <a:solidFill>
                  <a:srgbClr val="768EA9"/>
                </a:solidFill>
              </a:rPr>
              <a:t>段落组合结构是将一台电视综艺晚会分为几个段落</a:t>
            </a:r>
            <a:r>
              <a:rPr lang="en-US" altLang="zh-CN" sz="1600" dirty="0">
                <a:solidFill>
                  <a:srgbClr val="768EA9"/>
                </a:solidFill>
              </a:rPr>
              <a:t>,</a:t>
            </a:r>
            <a:r>
              <a:rPr lang="zh-CN" altLang="en-US" sz="1600" dirty="0">
                <a:solidFill>
                  <a:srgbClr val="768EA9"/>
                </a:solidFill>
              </a:rPr>
              <a:t>将这些段落按照晚会</a:t>
            </a:r>
          </a:p>
          <a:p>
            <a:pPr>
              <a:lnSpc>
                <a:spcPct val="150000"/>
              </a:lnSpc>
            </a:pPr>
            <a:r>
              <a:rPr lang="zh-CN" altLang="en-US" sz="1600" dirty="0">
                <a:solidFill>
                  <a:srgbClr val="768EA9"/>
                </a:solidFill>
              </a:rPr>
              <a:t>的主题思想进行划分、组合</a:t>
            </a:r>
            <a:r>
              <a:rPr lang="en-US" altLang="zh-CN" sz="1600" dirty="0">
                <a:solidFill>
                  <a:srgbClr val="768EA9"/>
                </a:solidFill>
              </a:rPr>
              <a:t>,</a:t>
            </a:r>
            <a:r>
              <a:rPr lang="zh-CN" altLang="en-US" sz="1600" dirty="0">
                <a:solidFill>
                  <a:srgbClr val="768EA9"/>
                </a:solidFill>
              </a:rPr>
              <a:t>共同用于突出晚会的主题。而且每个段落又都有</a:t>
            </a:r>
          </a:p>
          <a:p>
            <a:pPr>
              <a:lnSpc>
                <a:spcPct val="150000"/>
              </a:lnSpc>
            </a:pPr>
            <a:r>
              <a:rPr lang="zh-CN" altLang="en-US" sz="1600" dirty="0">
                <a:solidFill>
                  <a:srgbClr val="768EA9"/>
                </a:solidFill>
              </a:rPr>
              <a:t>自己的明确立意。</a:t>
            </a:r>
            <a:endParaRPr lang="en-US" altLang="zh-CN" sz="1600" dirty="0">
              <a:solidFill>
                <a:srgbClr val="768EA9"/>
              </a:solidFill>
            </a:endParaRPr>
          </a:p>
          <a:p>
            <a:pPr>
              <a:lnSpc>
                <a:spcPct val="150000"/>
              </a:lnSpc>
            </a:pPr>
            <a:endParaRPr lang="en-US" altLang="zh-CN" sz="1600" dirty="0">
              <a:solidFill>
                <a:srgbClr val="768EA9"/>
              </a:solidFill>
            </a:endParaRPr>
          </a:p>
          <a:p>
            <a:pPr>
              <a:lnSpc>
                <a:spcPct val="150000"/>
              </a:lnSpc>
            </a:pPr>
            <a:r>
              <a:rPr lang="en-US" altLang="zh-CN" sz="1600" dirty="0">
                <a:solidFill>
                  <a:srgbClr val="768EA9"/>
                </a:solidFill>
              </a:rPr>
              <a:t>🌟</a:t>
            </a:r>
            <a:r>
              <a:rPr lang="zh-CN" altLang="en-US" sz="1600" dirty="0">
                <a:solidFill>
                  <a:srgbClr val="768EA9"/>
                </a:solidFill>
              </a:rPr>
              <a:t> </a:t>
            </a:r>
            <a:r>
              <a:rPr lang="en-US" altLang="zh-CN" sz="1600" dirty="0">
                <a:solidFill>
                  <a:srgbClr val="768EA9"/>
                </a:solidFill>
              </a:rPr>
              <a:t>1994</a:t>
            </a:r>
            <a:r>
              <a:rPr lang="zh-CN" altLang="en-US" sz="1600" dirty="0">
                <a:solidFill>
                  <a:srgbClr val="768EA9"/>
                </a:solidFill>
              </a:rPr>
              <a:t>年文化部春节晚会</a:t>
            </a:r>
            <a:r>
              <a:rPr lang="en-US" altLang="zh-CN" sz="1600" dirty="0">
                <a:solidFill>
                  <a:srgbClr val="768EA9"/>
                </a:solidFill>
              </a:rPr>
              <a:t>《</a:t>
            </a:r>
            <a:r>
              <a:rPr lang="zh-CN" altLang="en-US" sz="1600" dirty="0">
                <a:solidFill>
                  <a:srgbClr val="768EA9"/>
                </a:solidFill>
              </a:rPr>
              <a:t>五彩路</a:t>
            </a:r>
            <a:r>
              <a:rPr lang="en-US" altLang="zh-CN" sz="1600" dirty="0">
                <a:solidFill>
                  <a:srgbClr val="768EA9"/>
                </a:solidFill>
              </a:rPr>
              <a:t>》</a:t>
            </a:r>
          </a:p>
          <a:p>
            <a:pPr>
              <a:lnSpc>
                <a:spcPct val="150000"/>
              </a:lnSpc>
            </a:pPr>
            <a:r>
              <a:rPr lang="zh-CN" altLang="en-US" sz="1600" dirty="0">
                <a:solidFill>
                  <a:srgbClr val="768EA9"/>
                </a:solidFill>
              </a:rPr>
              <a:t>四个段落：“新春的祝福”、“欣慰的记忆”、“灿烂的星座”、“美好的展望”</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58235" cy="460382"/>
            <a:chOff x="707444" y="763802"/>
            <a:chExt cx="2458235"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65437" cy="460382"/>
            </a:xfrm>
            <a:prstGeom prst="rect">
              <a:avLst/>
            </a:prstGeom>
          </p:spPr>
          <p:txBody>
            <a:bodyPr wrap="none">
              <a:spAutoFit/>
            </a:bodyPr>
            <a:lstStyle/>
            <a:p>
              <a:pPr>
                <a:lnSpc>
                  <a:spcPct val="150000"/>
                </a:lnSpc>
              </a:pPr>
              <a:r>
                <a:rPr lang="zh-CN" altLang="en-US" b="1" dirty="0">
                  <a:solidFill>
                    <a:srgbClr val="768EA9"/>
                  </a:solidFill>
                </a:rPr>
                <a:t>二、段落组合结构</a:t>
              </a:r>
              <a:endParaRPr lang="en-US" altLang="zh-CN" b="1" dirty="0">
                <a:solidFill>
                  <a:srgbClr val="768EA9"/>
                </a:solidFill>
              </a:endParaRPr>
            </a:p>
          </p:txBody>
        </p:sp>
      </p:grpSp>
    </p:spTree>
    <p:extLst>
      <p:ext uri="{BB962C8B-B14F-4D97-AF65-F5344CB8AC3E}">
        <p14:creationId xmlns:p14="http://schemas.microsoft.com/office/powerpoint/2010/main" val="50163188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电视综艺节目的结构类型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779662"/>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dirty="0">
                <a:solidFill>
                  <a:srgbClr val="768EA9"/>
                </a:solidFill>
              </a:rPr>
              <a:t>篇章结构的特点是篇中包括章。而章是由相对独立的内容组成的</a:t>
            </a:r>
            <a:r>
              <a:rPr lang="en-US" altLang="zh-CN" sz="1600" dirty="0">
                <a:solidFill>
                  <a:srgbClr val="768EA9"/>
                </a:solidFill>
              </a:rPr>
              <a:t>,</a:t>
            </a:r>
          </a:p>
          <a:p>
            <a:pPr>
              <a:lnSpc>
                <a:spcPct val="150000"/>
              </a:lnSpc>
            </a:pPr>
            <a:r>
              <a:rPr lang="zh-CN" altLang="en-US" sz="1600" dirty="0">
                <a:solidFill>
                  <a:srgbClr val="768EA9"/>
                </a:solidFill>
              </a:rPr>
              <a:t>各篇之间不存在必然的逻辑关系。由章组成篇正是篇章结构的特点。</a:t>
            </a:r>
            <a:endParaRPr lang="en-US" altLang="zh-CN" sz="1600" dirty="0">
              <a:solidFill>
                <a:srgbClr val="768EA9"/>
              </a:solidFill>
            </a:endParaRPr>
          </a:p>
          <a:p>
            <a:pPr>
              <a:lnSpc>
                <a:spcPct val="150000"/>
              </a:lnSpc>
            </a:pPr>
            <a:endParaRPr lang="en-US" altLang="zh-CN" sz="1600" dirty="0">
              <a:solidFill>
                <a:srgbClr val="768EA9"/>
              </a:solidFill>
            </a:endParaRPr>
          </a:p>
          <a:p>
            <a:pPr>
              <a:lnSpc>
                <a:spcPct val="150000"/>
              </a:lnSpc>
            </a:pPr>
            <a:r>
              <a:rPr lang="en-US" altLang="zh-CN" sz="1600" dirty="0">
                <a:solidFill>
                  <a:srgbClr val="768EA9"/>
                </a:solidFill>
              </a:rPr>
              <a:t>🌟1995</a:t>
            </a:r>
            <a:r>
              <a:rPr lang="zh-CN" altLang="en-US" sz="1600" dirty="0">
                <a:solidFill>
                  <a:srgbClr val="768EA9"/>
                </a:solidFill>
              </a:rPr>
              <a:t>年文化部春节文艺晚会</a:t>
            </a:r>
            <a:r>
              <a:rPr lang="en-US" altLang="zh-CN" sz="1600" dirty="0">
                <a:solidFill>
                  <a:srgbClr val="768EA9"/>
                </a:solidFill>
              </a:rPr>
              <a:t>《</a:t>
            </a:r>
            <a:r>
              <a:rPr lang="zh-CN" altLang="en-US" sz="1600" dirty="0">
                <a:solidFill>
                  <a:srgbClr val="768EA9"/>
                </a:solidFill>
              </a:rPr>
              <a:t>辉煌</a:t>
            </a:r>
            <a:r>
              <a:rPr lang="en-US" altLang="zh-CN" sz="1600" dirty="0">
                <a:solidFill>
                  <a:srgbClr val="768EA9"/>
                </a:solidFill>
              </a:rPr>
              <a:t>》</a:t>
            </a:r>
          </a:p>
          <a:p>
            <a:pPr>
              <a:lnSpc>
                <a:spcPct val="150000"/>
              </a:lnSpc>
            </a:pPr>
            <a:r>
              <a:rPr lang="zh-CN" altLang="en-US" sz="1600" dirty="0">
                <a:solidFill>
                  <a:srgbClr val="768EA9"/>
                </a:solidFill>
              </a:rPr>
              <a:t>纪念毛泽东同志诞辰</a:t>
            </a:r>
            <a:r>
              <a:rPr lang="en-US" altLang="zh-CN" sz="1600" dirty="0">
                <a:solidFill>
                  <a:srgbClr val="768EA9"/>
                </a:solidFill>
              </a:rPr>
              <a:t>100</a:t>
            </a:r>
            <a:r>
              <a:rPr lang="zh-CN" altLang="en-US" sz="1600" dirty="0">
                <a:solidFill>
                  <a:srgbClr val="768EA9"/>
                </a:solidFill>
              </a:rPr>
              <a:t>周年大型文艺晚会</a:t>
            </a:r>
            <a:r>
              <a:rPr lang="en-US" altLang="zh-CN" sz="1600" dirty="0">
                <a:solidFill>
                  <a:srgbClr val="768EA9"/>
                </a:solidFill>
              </a:rPr>
              <a:t>《</a:t>
            </a:r>
            <a:r>
              <a:rPr lang="zh-CN" altLang="en-US" sz="1600" dirty="0">
                <a:solidFill>
                  <a:srgbClr val="768EA9"/>
                </a:solidFill>
              </a:rPr>
              <a:t>山高水长</a:t>
            </a:r>
            <a:r>
              <a:rPr lang="en-US" altLang="zh-CN" sz="1600" dirty="0">
                <a:solidFill>
                  <a:srgbClr val="768EA9"/>
                </a:solidFill>
              </a:rPr>
              <a:t>》</a:t>
            </a:r>
            <a:endParaRPr lang="zh-CN" altLang="en-US"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58235" cy="460382"/>
            <a:chOff x="707444" y="763802"/>
            <a:chExt cx="2458235"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65437" cy="460382"/>
            </a:xfrm>
            <a:prstGeom prst="rect">
              <a:avLst/>
            </a:prstGeom>
          </p:spPr>
          <p:txBody>
            <a:bodyPr wrap="none">
              <a:spAutoFit/>
            </a:bodyPr>
            <a:lstStyle/>
            <a:p>
              <a:pPr>
                <a:lnSpc>
                  <a:spcPct val="150000"/>
                </a:lnSpc>
              </a:pPr>
              <a:r>
                <a:rPr lang="zh-CN" altLang="en-US" b="1" dirty="0">
                  <a:solidFill>
                    <a:srgbClr val="768EA9"/>
                  </a:solidFill>
                </a:rPr>
                <a:t>三、篇章组合结构</a:t>
              </a:r>
              <a:endParaRPr lang="en-US" altLang="zh-CN" b="1" dirty="0">
                <a:solidFill>
                  <a:srgbClr val="768EA9"/>
                </a:solidFill>
              </a:endParaRPr>
            </a:p>
          </p:txBody>
        </p:sp>
      </p:grpSp>
    </p:spTree>
    <p:extLst>
      <p:ext uri="{BB962C8B-B14F-4D97-AF65-F5344CB8AC3E}">
        <p14:creationId xmlns:p14="http://schemas.microsoft.com/office/powerpoint/2010/main" val="77817267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电视综艺节目的结构类型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779662"/>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dirty="0">
                <a:solidFill>
                  <a:srgbClr val="768EA9"/>
                </a:solidFill>
              </a:rPr>
              <a:t>常用于大型周年纪念性活动的综艺晚会。</a:t>
            </a:r>
            <a:endParaRPr lang="en-US" altLang="zh-CN" sz="1600" dirty="0">
              <a:solidFill>
                <a:srgbClr val="768EA9"/>
              </a:solidFill>
            </a:endParaRPr>
          </a:p>
          <a:p>
            <a:pPr>
              <a:lnSpc>
                <a:spcPct val="150000"/>
              </a:lnSpc>
            </a:pPr>
            <a:r>
              <a:rPr lang="zh-CN" altLang="en-US" sz="1600" dirty="0">
                <a:solidFill>
                  <a:srgbClr val="768EA9"/>
                </a:solidFill>
              </a:rPr>
              <a:t>比如</a:t>
            </a:r>
            <a:r>
              <a:rPr lang="en-US" altLang="zh-CN" sz="1600" dirty="0">
                <a:solidFill>
                  <a:srgbClr val="768EA9"/>
                </a:solidFill>
              </a:rPr>
              <a:t>,</a:t>
            </a:r>
            <a:r>
              <a:rPr lang="zh-CN" altLang="en-US" sz="1600" dirty="0">
                <a:solidFill>
                  <a:srgbClr val="768EA9"/>
                </a:solidFill>
              </a:rPr>
              <a:t>民政部和总政治部在</a:t>
            </a:r>
            <a:r>
              <a:rPr lang="en-US" altLang="zh-CN" sz="1600" dirty="0">
                <a:solidFill>
                  <a:srgbClr val="768EA9"/>
                </a:solidFill>
              </a:rPr>
              <a:t>1993</a:t>
            </a:r>
            <a:r>
              <a:rPr lang="zh-CN" altLang="en-US" sz="1600" dirty="0">
                <a:solidFill>
                  <a:srgbClr val="768EA9"/>
                </a:solidFill>
              </a:rPr>
              <a:t>年春节到来之前举办了一台</a:t>
            </a:r>
            <a:r>
              <a:rPr lang="en-US" altLang="zh-CN" sz="1600" dirty="0">
                <a:solidFill>
                  <a:srgbClr val="768EA9"/>
                </a:solidFill>
              </a:rPr>
              <a:t>《</a:t>
            </a:r>
            <a:r>
              <a:rPr lang="zh-CN" altLang="en-US" sz="1600" dirty="0">
                <a:solidFill>
                  <a:srgbClr val="768EA9"/>
                </a:solidFill>
              </a:rPr>
              <a:t>正月里来唱新春</a:t>
            </a:r>
            <a:r>
              <a:rPr lang="en-US" altLang="zh-CN" sz="1600" dirty="0">
                <a:solidFill>
                  <a:srgbClr val="768EA9"/>
                </a:solidFill>
              </a:rPr>
              <a:t>》</a:t>
            </a:r>
            <a:r>
              <a:rPr lang="zh-CN" altLang="en-US" sz="1600" dirty="0">
                <a:solidFill>
                  <a:srgbClr val="768EA9"/>
                </a:solidFill>
              </a:rPr>
              <a:t>的</a:t>
            </a:r>
            <a:endParaRPr lang="en-US" altLang="zh-CN" sz="1600" dirty="0">
              <a:solidFill>
                <a:srgbClr val="768EA9"/>
              </a:solidFill>
            </a:endParaRPr>
          </a:p>
          <a:p>
            <a:pPr>
              <a:lnSpc>
                <a:spcPct val="150000"/>
              </a:lnSpc>
            </a:pPr>
            <a:r>
              <a:rPr lang="zh-CN" altLang="en-US" sz="1600" dirty="0">
                <a:solidFill>
                  <a:srgbClr val="768EA9"/>
                </a:solidFill>
              </a:rPr>
              <a:t>大型文艺晚会</a:t>
            </a:r>
            <a:r>
              <a:rPr lang="en-US" altLang="zh-CN" sz="1600" dirty="0">
                <a:solidFill>
                  <a:srgbClr val="768EA9"/>
                </a:solidFill>
              </a:rPr>
              <a:t>,</a:t>
            </a:r>
            <a:r>
              <a:rPr lang="zh-CN" altLang="en-US" sz="1600" dirty="0">
                <a:solidFill>
                  <a:srgbClr val="768EA9"/>
                </a:solidFill>
              </a:rPr>
              <a:t>目的是纪念延安开展“双拥”运动</a:t>
            </a:r>
            <a:r>
              <a:rPr lang="en-US" altLang="zh-CN" sz="1600" dirty="0">
                <a:solidFill>
                  <a:srgbClr val="768EA9"/>
                </a:solidFill>
              </a:rPr>
              <a:t>50</a:t>
            </a:r>
            <a:r>
              <a:rPr lang="zh-CN" altLang="en-US" sz="1600" dirty="0">
                <a:solidFill>
                  <a:srgbClr val="768EA9"/>
                </a:solidFill>
              </a:rPr>
              <a:t>周年。</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四、编年史诗结构</a:t>
              </a:r>
              <a:endParaRPr lang="en-US" altLang="zh-CN" b="1" dirty="0">
                <a:solidFill>
                  <a:srgbClr val="768EA9"/>
                </a:solidFill>
              </a:endParaRPr>
            </a:p>
          </p:txBody>
        </p:sp>
      </p:grpSp>
    </p:spTree>
    <p:extLst>
      <p:ext uri="{BB962C8B-B14F-4D97-AF65-F5344CB8AC3E}">
        <p14:creationId xmlns:p14="http://schemas.microsoft.com/office/powerpoint/2010/main" val="401453647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电视综艺节目的结构类型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779662"/>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dirty="0">
                <a:solidFill>
                  <a:srgbClr val="768EA9"/>
                </a:solidFill>
              </a:rPr>
              <a:t>多元综合结构是指整台综艺晚会是由多种结构形式综合在一起的。</a:t>
            </a:r>
            <a:endParaRPr lang="en-US" altLang="zh-CN" sz="1600" dirty="0">
              <a:solidFill>
                <a:srgbClr val="768EA9"/>
              </a:solidFill>
            </a:endParaRPr>
          </a:p>
          <a:p>
            <a:pPr marL="285750" indent="-285750">
              <a:lnSpc>
                <a:spcPct val="150000"/>
              </a:lnSpc>
              <a:buFont typeface="Wingdings" pitchFamily="2" charset="2"/>
              <a:buChar char="l"/>
            </a:pPr>
            <a:endParaRPr lang="en-US" altLang="zh-CN" sz="1600" dirty="0">
              <a:solidFill>
                <a:srgbClr val="768EA9"/>
              </a:solidFill>
            </a:endParaRPr>
          </a:p>
          <a:p>
            <a:pPr>
              <a:lnSpc>
                <a:spcPct val="150000"/>
              </a:lnSpc>
            </a:pPr>
            <a:r>
              <a:rPr lang="en-US" altLang="zh-CN" sz="1600" dirty="0">
                <a:solidFill>
                  <a:srgbClr val="768EA9"/>
                </a:solidFill>
              </a:rPr>
              <a:t>🌟</a:t>
            </a:r>
            <a:r>
              <a:rPr lang="zh-CN" altLang="en-US" sz="1600" dirty="0">
                <a:solidFill>
                  <a:srgbClr val="768EA9"/>
                </a:solidFill>
              </a:rPr>
              <a:t> </a:t>
            </a:r>
            <a:r>
              <a:rPr lang="en-US" altLang="zh-CN" sz="1600" dirty="0">
                <a:solidFill>
                  <a:srgbClr val="768EA9"/>
                </a:solidFill>
              </a:rPr>
              <a:t>《</a:t>
            </a:r>
            <a:r>
              <a:rPr lang="zh-CN" altLang="en-US" sz="1600" dirty="0">
                <a:solidFill>
                  <a:srgbClr val="768EA9"/>
                </a:solidFill>
              </a:rPr>
              <a:t>拥抱太阳</a:t>
            </a:r>
            <a:r>
              <a:rPr lang="en-US" altLang="zh-CN" sz="1600" dirty="0">
                <a:solidFill>
                  <a:srgbClr val="768EA9"/>
                </a:solidFill>
              </a:rPr>
              <a:t>》</a:t>
            </a:r>
            <a:endParaRPr lang="zh-CN" altLang="en-US"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五、多元综合结构</a:t>
              </a:r>
              <a:endParaRPr lang="en-US" altLang="zh-CN" b="1" dirty="0">
                <a:solidFill>
                  <a:srgbClr val="768EA9"/>
                </a:solidFill>
              </a:endParaRPr>
            </a:p>
          </p:txBody>
        </p:sp>
      </p:grpSp>
    </p:spTree>
    <p:extLst>
      <p:ext uri="{BB962C8B-B14F-4D97-AF65-F5344CB8AC3E}">
        <p14:creationId xmlns:p14="http://schemas.microsoft.com/office/powerpoint/2010/main" val="45962830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电视综艺节目的结构类型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779662"/>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dirty="0">
                <a:solidFill>
                  <a:srgbClr val="768EA9"/>
                </a:solidFill>
              </a:rPr>
              <a:t>这种结构多用于标题性的电视综艺节目。所谓散点</a:t>
            </a:r>
            <a:r>
              <a:rPr lang="en-US" altLang="zh-CN" sz="1600" dirty="0">
                <a:solidFill>
                  <a:srgbClr val="768EA9"/>
                </a:solidFill>
              </a:rPr>
              <a:t>,</a:t>
            </a:r>
            <a:r>
              <a:rPr lang="zh-CN" altLang="en-US" sz="1600" dirty="0">
                <a:solidFill>
                  <a:srgbClr val="768EA9"/>
                </a:solidFill>
              </a:rPr>
              <a:t>是指节目不集中在同</a:t>
            </a:r>
          </a:p>
          <a:p>
            <a:pPr>
              <a:lnSpc>
                <a:spcPct val="150000"/>
              </a:lnSpc>
            </a:pPr>
            <a:r>
              <a:rPr lang="zh-CN" altLang="en-US" sz="1600" dirty="0">
                <a:solidFill>
                  <a:srgbClr val="768EA9"/>
                </a:solidFill>
              </a:rPr>
              <a:t>一个舞台或演播室内演出。节目安排从主题的需要出发</a:t>
            </a:r>
            <a:r>
              <a:rPr lang="en-US" altLang="zh-CN" sz="1600" dirty="0">
                <a:solidFill>
                  <a:srgbClr val="768EA9"/>
                </a:solidFill>
              </a:rPr>
              <a:t>,</a:t>
            </a:r>
            <a:r>
              <a:rPr lang="zh-CN" altLang="en-US" sz="1600" dirty="0">
                <a:solidFill>
                  <a:srgbClr val="768EA9"/>
                </a:solidFill>
              </a:rPr>
              <a:t>选择不同的演出场所。</a:t>
            </a:r>
            <a:endParaRPr lang="en-US" altLang="zh-CN" sz="1600" dirty="0">
              <a:solidFill>
                <a:srgbClr val="768EA9"/>
              </a:solidFill>
            </a:endParaRPr>
          </a:p>
          <a:p>
            <a:pPr>
              <a:lnSpc>
                <a:spcPct val="150000"/>
              </a:lnSpc>
            </a:pPr>
            <a:endParaRPr lang="en-US" altLang="zh-CN" sz="1600" dirty="0">
              <a:solidFill>
                <a:srgbClr val="768EA9"/>
              </a:solidFill>
            </a:endParaRPr>
          </a:p>
          <a:p>
            <a:pPr>
              <a:lnSpc>
                <a:spcPct val="150000"/>
              </a:lnSpc>
            </a:pPr>
            <a:r>
              <a:rPr lang="en-US" altLang="zh-CN" sz="1600" dirty="0">
                <a:solidFill>
                  <a:srgbClr val="768EA9"/>
                </a:solidFill>
              </a:rPr>
              <a:t>🌟</a:t>
            </a:r>
            <a:r>
              <a:rPr lang="zh-CN" altLang="en-US" sz="1600" dirty="0">
                <a:solidFill>
                  <a:srgbClr val="768EA9"/>
                </a:solidFill>
              </a:rPr>
              <a:t> 欢庆中华人民共和国成立</a:t>
            </a:r>
            <a:r>
              <a:rPr lang="en-US" altLang="zh-CN" sz="1600" dirty="0">
                <a:solidFill>
                  <a:srgbClr val="768EA9"/>
                </a:solidFill>
              </a:rPr>
              <a:t>40</a:t>
            </a:r>
            <a:r>
              <a:rPr lang="zh-CN" altLang="en-US" sz="1600" dirty="0">
                <a:solidFill>
                  <a:srgbClr val="768EA9"/>
                </a:solidFill>
              </a:rPr>
              <a:t>周年大型电视文艺节目</a:t>
            </a:r>
            <a:r>
              <a:rPr lang="en-US" altLang="zh-CN" sz="1600" dirty="0">
                <a:solidFill>
                  <a:srgbClr val="768EA9"/>
                </a:solidFill>
              </a:rPr>
              <a:t>《</a:t>
            </a:r>
            <a:r>
              <a:rPr lang="zh-CN" altLang="en-US" sz="1600" dirty="0">
                <a:solidFill>
                  <a:srgbClr val="768EA9"/>
                </a:solidFill>
              </a:rPr>
              <a:t>我爱你</a:t>
            </a:r>
            <a:r>
              <a:rPr lang="en-US" altLang="zh-CN" sz="1600" dirty="0">
                <a:solidFill>
                  <a:srgbClr val="768EA9"/>
                </a:solidFill>
              </a:rPr>
              <a:t>,</a:t>
            </a:r>
            <a:r>
              <a:rPr lang="zh-CN" altLang="en-US" sz="1600" dirty="0">
                <a:solidFill>
                  <a:srgbClr val="768EA9"/>
                </a:solidFill>
              </a:rPr>
              <a:t>中国</a:t>
            </a:r>
            <a:r>
              <a:rPr lang="en-US" altLang="zh-CN" sz="1600" dirty="0">
                <a:solidFill>
                  <a:srgbClr val="768EA9"/>
                </a:solidFill>
              </a:rPr>
              <a:t>》</a:t>
            </a:r>
            <a:endParaRPr lang="zh-CN" altLang="en-US"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204512" cy="460382"/>
            <a:chOff x="707444" y="763802"/>
            <a:chExt cx="2204512"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1811714" cy="460382"/>
            </a:xfrm>
            <a:prstGeom prst="rect">
              <a:avLst/>
            </a:prstGeom>
          </p:spPr>
          <p:txBody>
            <a:bodyPr wrap="none">
              <a:spAutoFit/>
            </a:bodyPr>
            <a:lstStyle/>
            <a:p>
              <a:pPr>
                <a:lnSpc>
                  <a:spcPct val="150000"/>
                </a:lnSpc>
              </a:pPr>
              <a:r>
                <a:rPr lang="zh-CN" altLang="en-US" b="1" dirty="0">
                  <a:solidFill>
                    <a:srgbClr val="768EA9"/>
                  </a:solidFill>
                </a:rPr>
                <a:t>六、散点式结构</a:t>
              </a:r>
              <a:endParaRPr lang="en-US" altLang="zh-CN" b="1" dirty="0">
                <a:solidFill>
                  <a:srgbClr val="768EA9"/>
                </a:solidFill>
              </a:endParaRPr>
            </a:p>
          </p:txBody>
        </p:sp>
      </p:grpSp>
    </p:spTree>
    <p:extLst>
      <p:ext uri="{BB962C8B-B14F-4D97-AF65-F5344CB8AC3E}">
        <p14:creationId xmlns:p14="http://schemas.microsoft.com/office/powerpoint/2010/main" val="241861643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电视综艺节目的结构类型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707444" y="1707654"/>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这种结构形式主要适用于设立主会场和分会场演出的晚会</a:t>
            </a:r>
            <a:r>
              <a:rPr lang="en-US" altLang="zh-CN" sz="1600" dirty="0">
                <a:solidFill>
                  <a:srgbClr val="768EA9"/>
                </a:solidFill>
              </a:rPr>
              <a:t>,</a:t>
            </a:r>
            <a:r>
              <a:rPr lang="zh-CN" altLang="en-US" sz="1600" dirty="0">
                <a:solidFill>
                  <a:srgbClr val="768EA9"/>
                </a:solidFill>
              </a:rPr>
              <a:t>观众可以同时看到不同演区</a:t>
            </a:r>
            <a:endParaRPr lang="en-US" altLang="zh-CN" sz="1600" dirty="0">
              <a:solidFill>
                <a:srgbClr val="768EA9"/>
              </a:solidFill>
            </a:endParaRPr>
          </a:p>
          <a:p>
            <a:pPr>
              <a:lnSpc>
                <a:spcPct val="150000"/>
              </a:lnSpc>
            </a:pPr>
            <a:r>
              <a:rPr lang="zh-CN" altLang="en-US" sz="1600" dirty="0">
                <a:solidFill>
                  <a:srgbClr val="768EA9"/>
                </a:solidFill>
              </a:rPr>
              <a:t>的演出情况。那么</a:t>
            </a:r>
            <a:r>
              <a:rPr lang="en-US" altLang="zh-CN" sz="1600" dirty="0">
                <a:solidFill>
                  <a:srgbClr val="768EA9"/>
                </a:solidFill>
              </a:rPr>
              <a:t>,</a:t>
            </a:r>
            <a:r>
              <a:rPr lang="zh-CN" altLang="en-US" sz="1600" dirty="0">
                <a:solidFill>
                  <a:srgbClr val="768EA9"/>
                </a:solidFill>
              </a:rPr>
              <a:t>在文学台本的结构安排上就要有设计</a:t>
            </a:r>
            <a:r>
              <a:rPr lang="en-US" altLang="zh-CN" sz="1600" dirty="0">
                <a:solidFill>
                  <a:srgbClr val="768EA9"/>
                </a:solidFill>
              </a:rPr>
              <a:t>,</a:t>
            </a:r>
            <a:r>
              <a:rPr lang="zh-CN" altLang="en-US" sz="1600" dirty="0">
                <a:solidFill>
                  <a:srgbClr val="768EA9"/>
                </a:solidFill>
              </a:rPr>
              <a:t>哪些内容放在主会场</a:t>
            </a:r>
            <a:r>
              <a:rPr lang="en-US" altLang="zh-CN" sz="1600" dirty="0">
                <a:solidFill>
                  <a:srgbClr val="768EA9"/>
                </a:solidFill>
              </a:rPr>
              <a:t>,</a:t>
            </a:r>
            <a:r>
              <a:rPr lang="zh-CN" altLang="en-US" sz="1600" dirty="0">
                <a:solidFill>
                  <a:srgbClr val="768EA9"/>
                </a:solidFill>
              </a:rPr>
              <a:t>哪些内容</a:t>
            </a:r>
            <a:endParaRPr lang="en-US" altLang="zh-CN" sz="1600" dirty="0">
              <a:solidFill>
                <a:srgbClr val="768EA9"/>
              </a:solidFill>
            </a:endParaRPr>
          </a:p>
          <a:p>
            <a:pPr>
              <a:lnSpc>
                <a:spcPct val="150000"/>
              </a:lnSpc>
            </a:pPr>
            <a:r>
              <a:rPr lang="zh-CN" altLang="en-US" sz="1600" dirty="0">
                <a:solidFill>
                  <a:srgbClr val="768EA9"/>
                </a:solidFill>
              </a:rPr>
              <a:t>放在分会场</a:t>
            </a:r>
            <a:r>
              <a:rPr lang="en-US" altLang="zh-CN" sz="1600" dirty="0">
                <a:solidFill>
                  <a:srgbClr val="768EA9"/>
                </a:solidFill>
              </a:rPr>
              <a:t>,</a:t>
            </a:r>
            <a:r>
              <a:rPr lang="zh-CN" altLang="en-US" sz="1600" dirty="0">
                <a:solidFill>
                  <a:srgbClr val="768EA9"/>
                </a:solidFill>
              </a:rPr>
              <a:t>主会场与分会场之间用什么样的方式进行连接</a:t>
            </a:r>
            <a:r>
              <a:rPr lang="en-US" altLang="zh-CN" sz="1600" dirty="0">
                <a:solidFill>
                  <a:srgbClr val="768EA9"/>
                </a:solidFill>
              </a:rPr>
              <a:t>,</a:t>
            </a:r>
            <a:r>
              <a:rPr lang="zh-CN" altLang="en-US" sz="1600" dirty="0">
                <a:solidFill>
                  <a:srgbClr val="768EA9"/>
                </a:solidFill>
              </a:rPr>
              <a:t>这些都需要认真考虑。这种</a:t>
            </a:r>
            <a:endParaRPr lang="en-US" altLang="zh-CN" sz="1600" dirty="0">
              <a:solidFill>
                <a:srgbClr val="768EA9"/>
              </a:solidFill>
            </a:endParaRPr>
          </a:p>
          <a:p>
            <a:pPr>
              <a:lnSpc>
                <a:spcPct val="150000"/>
              </a:lnSpc>
            </a:pPr>
            <a:r>
              <a:rPr lang="zh-CN" altLang="en-US" sz="1600" dirty="0">
                <a:solidFill>
                  <a:srgbClr val="768EA9"/>
                </a:solidFill>
              </a:rPr>
              <a:t>同时表现两个或两个以上会场演出的情况</a:t>
            </a:r>
            <a:r>
              <a:rPr lang="en-US" altLang="zh-CN" sz="1600" dirty="0">
                <a:solidFill>
                  <a:srgbClr val="768EA9"/>
                </a:solidFill>
              </a:rPr>
              <a:t>,</a:t>
            </a:r>
            <a:r>
              <a:rPr lang="zh-CN" altLang="en-US" sz="1600" dirty="0">
                <a:solidFill>
                  <a:srgbClr val="768EA9"/>
                </a:solidFill>
              </a:rPr>
              <a:t>在文学台本中以平行并进的结构为好。而这种</a:t>
            </a:r>
            <a:endParaRPr lang="en-US" altLang="zh-CN" sz="1600" dirty="0">
              <a:solidFill>
                <a:srgbClr val="768EA9"/>
              </a:solidFill>
            </a:endParaRPr>
          </a:p>
          <a:p>
            <a:pPr>
              <a:lnSpc>
                <a:spcPct val="150000"/>
              </a:lnSpc>
            </a:pPr>
            <a:r>
              <a:rPr lang="zh-CN" altLang="en-US" sz="1600" dirty="0">
                <a:solidFill>
                  <a:srgbClr val="768EA9"/>
                </a:solidFill>
              </a:rPr>
              <a:t>平行并进的晚会结构形式</a:t>
            </a:r>
            <a:r>
              <a:rPr lang="en-US" altLang="zh-CN" sz="1600" dirty="0">
                <a:solidFill>
                  <a:srgbClr val="768EA9"/>
                </a:solidFill>
              </a:rPr>
              <a:t>,</a:t>
            </a:r>
            <a:r>
              <a:rPr lang="zh-CN" altLang="en-US" sz="1600" dirty="0">
                <a:solidFill>
                  <a:srgbClr val="768EA9"/>
                </a:solidFill>
              </a:rPr>
              <a:t>与电影艺术中的平行蒙太奇非常相似。</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七、平行并进结构</a:t>
              </a:r>
              <a:endParaRPr lang="en-US" altLang="zh-CN" b="1" dirty="0">
                <a:solidFill>
                  <a:srgbClr val="768EA9"/>
                </a:solidFill>
              </a:endParaRPr>
            </a:p>
          </p:txBody>
        </p:sp>
      </p:grpSp>
    </p:spTree>
    <p:extLst>
      <p:ext uri="{BB962C8B-B14F-4D97-AF65-F5344CB8AC3E}">
        <p14:creationId xmlns:p14="http://schemas.microsoft.com/office/powerpoint/2010/main" val="183702818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电视综艺节目的结构类型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707444" y="1707654"/>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采用大篇章和篇内小板块有机结合的结构方式</a:t>
            </a:r>
            <a:r>
              <a:rPr lang="en-US" altLang="zh-CN" sz="1600" dirty="0">
                <a:solidFill>
                  <a:srgbClr val="768EA9"/>
                </a:solidFill>
              </a:rPr>
              <a:t>,</a:t>
            </a:r>
            <a:r>
              <a:rPr lang="zh-CN" altLang="en-US" sz="1600" dirty="0">
                <a:solidFill>
                  <a:srgbClr val="768EA9"/>
                </a:solidFill>
              </a:rPr>
              <a:t>能够突破以往晚会结构的</a:t>
            </a:r>
          </a:p>
          <a:p>
            <a:pPr>
              <a:lnSpc>
                <a:spcPct val="150000"/>
              </a:lnSpc>
            </a:pPr>
            <a:r>
              <a:rPr lang="zh-CN" altLang="en-US" sz="1600" dirty="0">
                <a:solidFill>
                  <a:srgbClr val="768EA9"/>
                </a:solidFill>
              </a:rPr>
              <a:t>单一模式</a:t>
            </a:r>
            <a:r>
              <a:rPr lang="en-US" altLang="zh-CN" sz="1600" dirty="0">
                <a:solidFill>
                  <a:srgbClr val="768EA9"/>
                </a:solidFill>
              </a:rPr>
              <a:t>,</a:t>
            </a:r>
            <a:r>
              <a:rPr lang="zh-CN" altLang="en-US" sz="1600" dirty="0">
                <a:solidFill>
                  <a:srgbClr val="768EA9"/>
                </a:solidFill>
              </a:rPr>
              <a:t>显示出别致、独特、新颖的一面</a:t>
            </a:r>
            <a:r>
              <a:rPr lang="en-US" altLang="zh-CN" sz="1600" dirty="0">
                <a:solidFill>
                  <a:srgbClr val="768EA9"/>
                </a:solidFill>
              </a:rPr>
              <a:t>,</a:t>
            </a:r>
            <a:r>
              <a:rPr lang="zh-CN" altLang="en-US" sz="1600" dirty="0">
                <a:solidFill>
                  <a:srgbClr val="768EA9"/>
                </a:solidFill>
              </a:rPr>
              <a:t>是晚会结构形式的创新之举。</a:t>
            </a: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八、篇章板块结构</a:t>
              </a:r>
              <a:endParaRPr lang="en-US" altLang="zh-CN" b="1" dirty="0">
                <a:solidFill>
                  <a:srgbClr val="768EA9"/>
                </a:solidFill>
              </a:endParaRPr>
            </a:p>
          </p:txBody>
        </p:sp>
      </p:grpSp>
    </p:spTree>
    <p:extLst>
      <p:ext uri="{BB962C8B-B14F-4D97-AF65-F5344CB8AC3E}">
        <p14:creationId xmlns:p14="http://schemas.microsoft.com/office/powerpoint/2010/main" val="25216300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79" y="200199"/>
            <a:ext cx="344654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电视专题文艺节目的类型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0" name="文本框 59">
            <a:extLst>
              <a:ext uri="{FF2B5EF4-FFF2-40B4-BE49-F238E27FC236}">
                <a16:creationId xmlns:a16="http://schemas.microsoft.com/office/drawing/2014/main" id="{C71925C5-2B4C-D342-A750-75B2BC13CAA4}"/>
              </a:ext>
            </a:extLst>
          </p:cNvPr>
          <p:cNvSpPr txBox="1"/>
          <p:nvPr/>
        </p:nvSpPr>
        <p:spPr>
          <a:xfrm>
            <a:off x="755576" y="1203779"/>
            <a:ext cx="7198204" cy="2735942"/>
          </a:xfrm>
          <a:prstGeom prst="rect">
            <a:avLst/>
          </a:prstGeom>
          <a:noFill/>
        </p:spPr>
        <p:txBody>
          <a:bodyPr wrap="square" rtlCol="0">
            <a:spAutoFit/>
          </a:bodyPr>
          <a:lstStyle/>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六、赏析类的专题文艺</a:t>
            </a:r>
            <a:endParaRPr lang="en-US" altLang="zh-CN" sz="1600" b="1"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多由主持人或嘉宾、编导和演员等带领观众欣赏一些富有艺术性的文艺节目。</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七、特别类型的专题文艺</a:t>
            </a:r>
            <a:endParaRPr lang="en-US" altLang="zh-CN" sz="1600" b="1"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指为了体现某种特定意图或传播某一重要内容而特别采制和播出的节目。常用于重要的纪念日、节日或比赛</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主要以题材重大、主题集中、思想性强、艺术水平较高吸引观众。</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中国文艺</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栏目播出的</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除夕夜</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专题文艺</a:t>
            </a:r>
            <a:endParaRPr lang="zh-CN" altLang="en-US" sz="1600" dirty="0">
              <a:solidFill>
                <a:srgbClr val="768EA9"/>
              </a:solidFill>
              <a:latin typeface="SimSun" panose="02010600030101010101" pitchFamily="2" charset="-122"/>
              <a:ea typeface="SimSun" panose="02010600030101010101" pitchFamily="2" charset="-122"/>
            </a:endParaRPr>
          </a:p>
        </p:txBody>
      </p:sp>
    </p:spTree>
    <p:extLst>
      <p:ext uri="{BB962C8B-B14F-4D97-AF65-F5344CB8AC3E}">
        <p14:creationId xmlns:p14="http://schemas.microsoft.com/office/powerpoint/2010/main" val="53815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电视综艺节目文学台本的语言</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2080532"/>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dirty="0">
                <a:solidFill>
                  <a:srgbClr val="768EA9"/>
                </a:solidFill>
              </a:rPr>
              <a:t>电视综艺节目文学台本中的第一类语言是撰稿人的说明性文字</a:t>
            </a:r>
            <a:r>
              <a:rPr lang="en-US" altLang="zh-CN" sz="1600" dirty="0">
                <a:solidFill>
                  <a:srgbClr val="768EA9"/>
                </a:solidFill>
              </a:rPr>
              <a:t>,</a:t>
            </a:r>
            <a:r>
              <a:rPr lang="zh-CN" altLang="en-US" sz="1600" dirty="0">
                <a:solidFill>
                  <a:srgbClr val="768EA9"/>
                </a:solidFill>
              </a:rPr>
              <a:t>包括两种</a:t>
            </a:r>
            <a:r>
              <a:rPr lang="en-US" altLang="zh-CN" sz="1600" dirty="0">
                <a:solidFill>
                  <a:srgbClr val="768EA9"/>
                </a:solidFill>
              </a:rPr>
              <a:t>:</a:t>
            </a:r>
          </a:p>
          <a:p>
            <a:pPr marL="285750" indent="-285750">
              <a:lnSpc>
                <a:spcPct val="150000"/>
              </a:lnSpc>
              <a:buFont typeface="Wingdings" pitchFamily="2" charset="2"/>
              <a:buChar char="l"/>
            </a:pPr>
            <a:r>
              <a:rPr lang="en-US" altLang="zh-CN" sz="1600" dirty="0">
                <a:solidFill>
                  <a:srgbClr val="768EA9"/>
                </a:solidFill>
              </a:rPr>
              <a:t>(</a:t>
            </a:r>
            <a:r>
              <a:rPr lang="zh-CN" altLang="en-US" sz="1600" dirty="0">
                <a:solidFill>
                  <a:srgbClr val="768EA9"/>
                </a:solidFill>
              </a:rPr>
              <a:t>一</a:t>
            </a:r>
            <a:r>
              <a:rPr lang="en-US" altLang="zh-CN" sz="1600" dirty="0">
                <a:solidFill>
                  <a:srgbClr val="768EA9"/>
                </a:solidFill>
              </a:rPr>
              <a:t>)</a:t>
            </a:r>
            <a:r>
              <a:rPr lang="zh-CN" altLang="en-US" sz="1600" dirty="0">
                <a:solidFill>
                  <a:srgbClr val="768EA9"/>
                </a:solidFill>
              </a:rPr>
              <a:t>片头设计的说明</a:t>
            </a:r>
            <a:endParaRPr lang="en-US" altLang="zh-CN" sz="1600" dirty="0">
              <a:solidFill>
                <a:srgbClr val="768EA9"/>
              </a:solidFill>
            </a:endParaRPr>
          </a:p>
          <a:p>
            <a:pPr>
              <a:lnSpc>
                <a:spcPct val="150000"/>
              </a:lnSpc>
            </a:pPr>
            <a:r>
              <a:rPr lang="zh-CN" altLang="en-US" sz="1600" dirty="0">
                <a:solidFill>
                  <a:srgbClr val="768EA9"/>
                </a:solidFill>
              </a:rPr>
              <a:t>通常来说</a:t>
            </a:r>
            <a:r>
              <a:rPr lang="en-US" altLang="zh-CN" sz="1600" dirty="0">
                <a:solidFill>
                  <a:srgbClr val="768EA9"/>
                </a:solidFill>
              </a:rPr>
              <a:t>,</a:t>
            </a:r>
            <a:r>
              <a:rPr lang="zh-CN" altLang="en-US" sz="1600" dirty="0">
                <a:solidFill>
                  <a:srgbClr val="768EA9"/>
                </a:solidFill>
              </a:rPr>
              <a:t>片头设计可以采用多种形式</a:t>
            </a:r>
            <a:r>
              <a:rPr lang="en-US" altLang="zh-CN" sz="1600" dirty="0">
                <a:solidFill>
                  <a:srgbClr val="768EA9"/>
                </a:solidFill>
              </a:rPr>
              <a:t>,</a:t>
            </a:r>
            <a:r>
              <a:rPr lang="zh-CN" altLang="en-US" sz="1600" dirty="0">
                <a:solidFill>
                  <a:srgbClr val="768EA9"/>
                </a:solidFill>
              </a:rPr>
              <a:t>熔文学、音乐、美术、书法、电影、戏剧于</a:t>
            </a:r>
            <a:endParaRPr lang="en-US" altLang="zh-CN" sz="1600" dirty="0">
              <a:solidFill>
                <a:srgbClr val="768EA9"/>
              </a:solidFill>
            </a:endParaRPr>
          </a:p>
          <a:p>
            <a:pPr>
              <a:lnSpc>
                <a:spcPct val="150000"/>
              </a:lnSpc>
            </a:pPr>
            <a:r>
              <a:rPr lang="zh-CN" altLang="en-US" sz="1600" dirty="0">
                <a:solidFill>
                  <a:srgbClr val="768EA9"/>
                </a:solidFill>
              </a:rPr>
              <a:t>一炉</a:t>
            </a:r>
            <a:r>
              <a:rPr lang="en-US" altLang="zh-CN" sz="1600" dirty="0">
                <a:solidFill>
                  <a:srgbClr val="768EA9"/>
                </a:solidFill>
              </a:rPr>
              <a:t>,</a:t>
            </a:r>
            <a:r>
              <a:rPr lang="zh-CN" altLang="en-US" sz="1600" dirty="0">
                <a:solidFill>
                  <a:srgbClr val="768EA9"/>
                </a:solidFill>
              </a:rPr>
              <a:t>使它具有多元的艺术接受性。但是</a:t>
            </a:r>
            <a:r>
              <a:rPr lang="en-US" altLang="zh-CN" sz="1600" dirty="0">
                <a:solidFill>
                  <a:srgbClr val="768EA9"/>
                </a:solidFill>
              </a:rPr>
              <a:t>,</a:t>
            </a:r>
            <a:r>
              <a:rPr lang="zh-CN" altLang="en-US" sz="1600" dirty="0">
                <a:solidFill>
                  <a:srgbClr val="768EA9"/>
                </a:solidFill>
              </a:rPr>
              <a:t>不管采用哪种手法开头</a:t>
            </a:r>
            <a:r>
              <a:rPr lang="en-US" altLang="zh-CN" sz="1600" dirty="0">
                <a:solidFill>
                  <a:srgbClr val="768EA9"/>
                </a:solidFill>
              </a:rPr>
              <a:t>,</a:t>
            </a:r>
            <a:r>
              <a:rPr lang="zh-CN" altLang="en-US" sz="1600" dirty="0">
                <a:solidFill>
                  <a:srgbClr val="768EA9"/>
                </a:solidFill>
              </a:rPr>
              <a:t>都应该达到简洁、</a:t>
            </a:r>
            <a:endParaRPr lang="en-US" altLang="zh-CN" sz="1600" dirty="0">
              <a:solidFill>
                <a:srgbClr val="768EA9"/>
              </a:solidFill>
            </a:endParaRPr>
          </a:p>
          <a:p>
            <a:pPr>
              <a:lnSpc>
                <a:spcPct val="150000"/>
              </a:lnSpc>
            </a:pPr>
            <a:r>
              <a:rPr lang="zh-CN" altLang="en-US" sz="1600" dirty="0">
                <a:solidFill>
                  <a:srgbClr val="768EA9"/>
                </a:solidFill>
              </a:rPr>
              <a:t>精练</a:t>
            </a:r>
            <a:r>
              <a:rPr lang="en-US" altLang="zh-CN" sz="1600" dirty="0">
                <a:solidFill>
                  <a:srgbClr val="768EA9"/>
                </a:solidFill>
              </a:rPr>
              <a:t>,</a:t>
            </a:r>
            <a:r>
              <a:rPr lang="zh-CN" altLang="en-US" sz="1600" dirty="0">
                <a:solidFill>
                  <a:srgbClr val="768EA9"/>
                </a:solidFill>
              </a:rPr>
              <a:t>引人入胜、风格统一的效果。</a:t>
            </a:r>
            <a:endParaRPr lang="en-US" altLang="zh-CN" sz="1600" dirty="0">
              <a:solidFill>
                <a:srgbClr val="768EA9"/>
              </a:solidFill>
            </a:endParaRPr>
          </a:p>
          <a:p>
            <a:pPr>
              <a:lnSpc>
                <a:spcPct val="150000"/>
              </a:lnSpc>
            </a:pPr>
            <a:r>
              <a:rPr lang="zh-CN" altLang="en-US" sz="1600" dirty="0">
                <a:solidFill>
                  <a:srgbClr val="768EA9"/>
                </a:solidFill>
              </a:rPr>
              <a:t>具体来说</a:t>
            </a:r>
            <a:r>
              <a:rPr lang="en-US" altLang="zh-CN" sz="1600" dirty="0">
                <a:solidFill>
                  <a:srgbClr val="768EA9"/>
                </a:solidFill>
              </a:rPr>
              <a:t>,</a:t>
            </a:r>
            <a:r>
              <a:rPr lang="zh-CN" altLang="en-US" sz="1600" dirty="0">
                <a:solidFill>
                  <a:srgbClr val="768EA9"/>
                </a:solidFill>
              </a:rPr>
              <a:t>应从视觉角度出发</a:t>
            </a:r>
            <a:r>
              <a:rPr lang="en-US" altLang="zh-CN" sz="1600" dirty="0">
                <a:solidFill>
                  <a:srgbClr val="768EA9"/>
                </a:solidFill>
              </a:rPr>
              <a:t>,</a:t>
            </a:r>
            <a:r>
              <a:rPr lang="zh-CN" altLang="en-US" sz="1600" dirty="0">
                <a:solidFill>
                  <a:srgbClr val="768EA9"/>
                </a:solidFill>
              </a:rPr>
              <a:t>用描绘性的语言对导演的艺术处理提出一些要求</a:t>
            </a:r>
            <a:r>
              <a:rPr lang="en-US" altLang="zh-CN" sz="1600" dirty="0">
                <a:solidFill>
                  <a:srgbClr val="768EA9"/>
                </a:solidFill>
              </a:rPr>
              <a:t>,</a:t>
            </a:r>
            <a:r>
              <a:rPr lang="zh-CN" altLang="en-US" sz="1600" dirty="0">
                <a:solidFill>
                  <a:srgbClr val="768EA9"/>
                </a:solidFill>
              </a:rPr>
              <a:t>包括</a:t>
            </a:r>
            <a:endParaRPr lang="en-US" altLang="zh-CN" sz="1600" dirty="0">
              <a:solidFill>
                <a:srgbClr val="768EA9"/>
              </a:solidFill>
            </a:endParaRPr>
          </a:p>
          <a:p>
            <a:pPr>
              <a:lnSpc>
                <a:spcPct val="150000"/>
              </a:lnSpc>
            </a:pPr>
            <a:r>
              <a:rPr lang="zh-CN" altLang="en-US" sz="1600" dirty="0">
                <a:solidFill>
                  <a:srgbClr val="768EA9"/>
                </a:solidFill>
              </a:rPr>
              <a:t>对画面的要求、对特技的要求、对音乐的要求、对字幕的要求、对上场演员的服饰</a:t>
            </a:r>
            <a:endParaRPr lang="en-US" altLang="zh-CN" sz="1600" dirty="0">
              <a:solidFill>
                <a:srgbClr val="768EA9"/>
              </a:solidFill>
            </a:endParaRPr>
          </a:p>
          <a:p>
            <a:pPr>
              <a:lnSpc>
                <a:spcPct val="150000"/>
              </a:lnSpc>
            </a:pPr>
            <a:r>
              <a:rPr lang="zh-CN" altLang="en-US" sz="1600" dirty="0">
                <a:solidFill>
                  <a:srgbClr val="768EA9"/>
                </a:solidFill>
              </a:rPr>
              <a:t>和动作的要求、对整台晚会节目的要求</a:t>
            </a:r>
            <a:r>
              <a:rPr lang="en-US" altLang="zh-CN" sz="1600" dirty="0">
                <a:solidFill>
                  <a:srgbClr val="768EA9"/>
                </a:solidFill>
              </a:rPr>
              <a:t>,</a:t>
            </a:r>
            <a:r>
              <a:rPr lang="zh-CN" altLang="en-US" sz="1600" dirty="0">
                <a:solidFill>
                  <a:srgbClr val="768EA9"/>
                </a:solidFill>
              </a:rPr>
              <a:t>等等。</a:t>
            </a:r>
            <a:endParaRPr lang="en-US" altLang="zh-CN" sz="1600" dirty="0">
              <a:solidFill>
                <a:srgbClr val="768EA9"/>
              </a:solidFill>
            </a:endParaRPr>
          </a:p>
          <a:p>
            <a:pPr>
              <a:lnSpc>
                <a:spcPct val="150000"/>
              </a:lnSpc>
            </a:pPr>
            <a:endParaRPr lang="zh-CN" altLang="en-US"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一、说明性的语言</a:t>
              </a:r>
              <a:endParaRPr lang="en-US" altLang="zh-CN" b="1" dirty="0">
                <a:solidFill>
                  <a:srgbClr val="768EA9"/>
                </a:solidFill>
              </a:endParaRPr>
            </a:p>
          </p:txBody>
        </p:sp>
      </p:grpSp>
    </p:spTree>
    <p:extLst>
      <p:ext uri="{BB962C8B-B14F-4D97-AF65-F5344CB8AC3E}">
        <p14:creationId xmlns:p14="http://schemas.microsoft.com/office/powerpoint/2010/main" val="294826296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电视综艺节目文学台本的语言</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2080532"/>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dirty="0">
                <a:solidFill>
                  <a:srgbClr val="768EA9"/>
                </a:solidFill>
              </a:rPr>
              <a:t>（二）艺术处理的说明</a:t>
            </a:r>
            <a:endParaRPr lang="en-US" altLang="zh-CN" sz="1600" dirty="0">
              <a:solidFill>
                <a:srgbClr val="768EA9"/>
              </a:solidFill>
            </a:endParaRPr>
          </a:p>
          <a:p>
            <a:pPr>
              <a:lnSpc>
                <a:spcPct val="150000"/>
              </a:lnSpc>
            </a:pPr>
            <a:r>
              <a:rPr lang="zh-CN" altLang="en-US" sz="1600" dirty="0">
                <a:solidFill>
                  <a:srgbClr val="768EA9"/>
                </a:solidFill>
              </a:rPr>
              <a:t>作者在撰写文学台本时</a:t>
            </a:r>
            <a:r>
              <a:rPr lang="en-US" altLang="zh-CN" sz="1600" dirty="0">
                <a:solidFill>
                  <a:srgbClr val="768EA9"/>
                </a:solidFill>
              </a:rPr>
              <a:t>,</a:t>
            </a:r>
            <a:r>
              <a:rPr lang="zh-CN" altLang="en-US" sz="1600" dirty="0">
                <a:solidFill>
                  <a:srgbClr val="768EA9"/>
                </a:solidFill>
              </a:rPr>
              <a:t>脑海里的想象应该是极为丰富的</a:t>
            </a:r>
            <a:r>
              <a:rPr lang="en-US" altLang="zh-CN" sz="1600" dirty="0">
                <a:solidFill>
                  <a:srgbClr val="768EA9"/>
                </a:solidFill>
              </a:rPr>
              <a:t>,</a:t>
            </a:r>
            <a:r>
              <a:rPr lang="zh-CN" altLang="en-US" sz="1600" dirty="0">
                <a:solidFill>
                  <a:srgbClr val="768EA9"/>
                </a:solidFill>
              </a:rPr>
              <a:t>想象如何才能使每个节目</a:t>
            </a:r>
            <a:endParaRPr lang="en-US" altLang="zh-CN" sz="1600" dirty="0">
              <a:solidFill>
                <a:srgbClr val="768EA9"/>
              </a:solidFill>
            </a:endParaRPr>
          </a:p>
          <a:p>
            <a:pPr>
              <a:lnSpc>
                <a:spcPct val="150000"/>
              </a:lnSpc>
            </a:pPr>
            <a:r>
              <a:rPr lang="zh-CN" altLang="en-US" sz="1600" dirty="0">
                <a:solidFill>
                  <a:srgbClr val="768EA9"/>
                </a:solidFill>
              </a:rPr>
              <a:t>更具有艺术性、视觉性和美感</a:t>
            </a:r>
            <a:r>
              <a:rPr lang="en-US" altLang="zh-CN" sz="1600" dirty="0">
                <a:solidFill>
                  <a:srgbClr val="768EA9"/>
                </a:solidFill>
              </a:rPr>
              <a:t>,</a:t>
            </a:r>
            <a:r>
              <a:rPr lang="zh-CN" altLang="en-US" sz="1600" dirty="0">
                <a:solidFill>
                  <a:srgbClr val="768EA9"/>
                </a:solidFill>
              </a:rPr>
              <a:t>把想象中的构思用文字表述出来提供给导演作参考。</a:t>
            </a:r>
            <a:endParaRPr lang="en-US" altLang="zh-CN" sz="1600" dirty="0">
              <a:solidFill>
                <a:srgbClr val="768EA9"/>
              </a:solidFill>
            </a:endParaRPr>
          </a:p>
          <a:p>
            <a:pPr>
              <a:lnSpc>
                <a:spcPct val="150000"/>
              </a:lnSpc>
            </a:pPr>
            <a:endParaRPr lang="zh-CN" altLang="en-US"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一、说明性的语言</a:t>
              </a:r>
              <a:endParaRPr lang="en-US" altLang="zh-CN" b="1" dirty="0">
                <a:solidFill>
                  <a:srgbClr val="768EA9"/>
                </a:solidFill>
              </a:endParaRPr>
            </a:p>
          </p:txBody>
        </p:sp>
      </p:grpSp>
    </p:spTree>
    <p:extLst>
      <p:ext uri="{BB962C8B-B14F-4D97-AF65-F5344CB8AC3E}">
        <p14:creationId xmlns:p14="http://schemas.microsoft.com/office/powerpoint/2010/main" val="108585952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电视综艺节目文学台本的语言</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408053"/>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dirty="0">
                <a:solidFill>
                  <a:srgbClr val="768EA9"/>
                </a:solidFill>
              </a:rPr>
              <a:t>（一）揭示节目内涵</a:t>
            </a:r>
            <a:endParaRPr lang="en-US" altLang="zh-CN" sz="1600" dirty="0">
              <a:solidFill>
                <a:srgbClr val="768EA9"/>
              </a:solidFill>
            </a:endParaRPr>
          </a:p>
          <a:p>
            <a:pPr>
              <a:lnSpc>
                <a:spcPct val="150000"/>
              </a:lnSpc>
            </a:pPr>
            <a:r>
              <a:rPr lang="zh-CN" altLang="en-US" sz="1600" dirty="0">
                <a:solidFill>
                  <a:srgbClr val="768EA9"/>
                </a:solidFill>
              </a:rPr>
              <a:t>这类字幕一般来说多用于舞蹈节目。</a:t>
            </a:r>
            <a:endParaRPr lang="en-US" altLang="zh-CN" sz="1600" dirty="0">
              <a:solidFill>
                <a:srgbClr val="768EA9"/>
              </a:solidFill>
            </a:endParaRPr>
          </a:p>
          <a:p>
            <a:pPr>
              <a:lnSpc>
                <a:spcPct val="150000"/>
              </a:lnSpc>
            </a:pPr>
            <a:endParaRPr lang="en-US" altLang="zh-CN"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二、屏幕文字语言</a:t>
              </a:r>
              <a:endParaRPr lang="en-US" altLang="zh-CN" b="1" dirty="0">
                <a:solidFill>
                  <a:srgbClr val="768EA9"/>
                </a:solidFill>
              </a:endParaRPr>
            </a:p>
          </p:txBody>
        </p:sp>
      </p:grpSp>
    </p:spTree>
    <p:extLst>
      <p:ext uri="{BB962C8B-B14F-4D97-AF65-F5344CB8AC3E}">
        <p14:creationId xmlns:p14="http://schemas.microsoft.com/office/powerpoint/2010/main" val="374331528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电视综艺节目文学台本的语言</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408053"/>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dirty="0">
                <a:solidFill>
                  <a:srgbClr val="768EA9"/>
                </a:solidFill>
              </a:rPr>
              <a:t>（二）介绍人物和有关背景</a:t>
            </a:r>
            <a:endParaRPr lang="en-US" altLang="zh-CN" sz="1600" dirty="0">
              <a:solidFill>
                <a:srgbClr val="768EA9"/>
              </a:solidFill>
            </a:endParaRPr>
          </a:p>
          <a:p>
            <a:pPr>
              <a:lnSpc>
                <a:spcPct val="150000"/>
              </a:lnSpc>
            </a:pPr>
            <a:r>
              <a:rPr lang="zh-CN" altLang="en-US" sz="1600" dirty="0">
                <a:solidFill>
                  <a:srgbClr val="768EA9"/>
                </a:solidFill>
              </a:rPr>
              <a:t>除了介绍节目背景</a:t>
            </a:r>
            <a:r>
              <a:rPr lang="en-US" altLang="zh-CN" sz="1600" dirty="0">
                <a:solidFill>
                  <a:srgbClr val="768EA9"/>
                </a:solidFill>
              </a:rPr>
              <a:t>,</a:t>
            </a:r>
            <a:r>
              <a:rPr lang="zh-CN" altLang="en-US" sz="1600" dirty="0">
                <a:solidFill>
                  <a:srgbClr val="768EA9"/>
                </a:solidFill>
              </a:rPr>
              <a:t>有的屏幕文字还用于介绍画面中的人物身份以及所取得</a:t>
            </a:r>
            <a:endParaRPr lang="en-US" altLang="zh-CN" sz="1600" dirty="0">
              <a:solidFill>
                <a:srgbClr val="768EA9"/>
              </a:solidFill>
            </a:endParaRPr>
          </a:p>
          <a:p>
            <a:pPr>
              <a:lnSpc>
                <a:spcPct val="150000"/>
              </a:lnSpc>
            </a:pPr>
            <a:r>
              <a:rPr lang="zh-CN" altLang="en-US" sz="1600" dirty="0">
                <a:solidFill>
                  <a:srgbClr val="768EA9"/>
                </a:solidFill>
              </a:rPr>
              <a:t>的成就等内容。</a:t>
            </a:r>
            <a:endParaRPr lang="en-US" altLang="zh-CN"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二、屏幕文字语言</a:t>
              </a:r>
              <a:endParaRPr lang="en-US" altLang="zh-CN" b="1" dirty="0">
                <a:solidFill>
                  <a:srgbClr val="768EA9"/>
                </a:solidFill>
              </a:endParaRPr>
            </a:p>
          </p:txBody>
        </p:sp>
      </p:grpSp>
    </p:spTree>
    <p:extLst>
      <p:ext uri="{BB962C8B-B14F-4D97-AF65-F5344CB8AC3E}">
        <p14:creationId xmlns:p14="http://schemas.microsoft.com/office/powerpoint/2010/main" val="5958697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电视综艺节目文学台本的语言</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408053"/>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dirty="0">
                <a:solidFill>
                  <a:srgbClr val="768EA9"/>
                </a:solidFill>
              </a:rPr>
              <a:t>（三）节目内容的补充</a:t>
            </a:r>
            <a:endParaRPr lang="en-US" altLang="zh-CN" sz="1600" dirty="0">
              <a:solidFill>
                <a:srgbClr val="768EA9"/>
              </a:solidFill>
            </a:endParaRPr>
          </a:p>
          <a:p>
            <a:pPr>
              <a:lnSpc>
                <a:spcPct val="150000"/>
              </a:lnSpc>
            </a:pPr>
            <a:r>
              <a:rPr lang="zh-CN" altLang="en-US" sz="1600" dirty="0">
                <a:solidFill>
                  <a:srgbClr val="768EA9"/>
                </a:solidFill>
              </a:rPr>
              <a:t>在一台晚会中</a:t>
            </a:r>
            <a:r>
              <a:rPr lang="en-US" altLang="zh-CN" sz="1600" dirty="0">
                <a:solidFill>
                  <a:srgbClr val="768EA9"/>
                </a:solidFill>
              </a:rPr>
              <a:t>,</a:t>
            </a:r>
            <a:r>
              <a:rPr lang="zh-CN" altLang="en-US" sz="1600" dirty="0">
                <a:solidFill>
                  <a:srgbClr val="768EA9"/>
                </a:solidFill>
              </a:rPr>
              <a:t>对于一些主持人直接用语言不好表现而又需要予以强调的</a:t>
            </a:r>
          </a:p>
          <a:p>
            <a:pPr>
              <a:lnSpc>
                <a:spcPct val="150000"/>
              </a:lnSpc>
            </a:pPr>
            <a:r>
              <a:rPr lang="zh-CN" altLang="en-US" sz="1600" dirty="0">
                <a:solidFill>
                  <a:srgbClr val="768EA9"/>
                </a:solidFill>
              </a:rPr>
              <a:t>内容</a:t>
            </a:r>
            <a:r>
              <a:rPr lang="en-US" altLang="zh-CN" sz="1600" dirty="0">
                <a:solidFill>
                  <a:srgbClr val="768EA9"/>
                </a:solidFill>
              </a:rPr>
              <a:t>,</a:t>
            </a:r>
            <a:r>
              <a:rPr lang="zh-CN" altLang="en-US" sz="1600" dirty="0">
                <a:solidFill>
                  <a:srgbClr val="768EA9"/>
                </a:solidFill>
              </a:rPr>
              <a:t>往往用屏幕文字来进行补充。屏幕文字要力求精练</a:t>
            </a:r>
            <a:r>
              <a:rPr lang="en-US" altLang="zh-CN" sz="1600" dirty="0">
                <a:solidFill>
                  <a:srgbClr val="768EA9"/>
                </a:solidFill>
              </a:rPr>
              <a:t>,</a:t>
            </a:r>
            <a:r>
              <a:rPr lang="zh-CN" altLang="en-US" sz="1600" dirty="0">
                <a:solidFill>
                  <a:srgbClr val="768EA9"/>
                </a:solidFill>
              </a:rPr>
              <a:t>不能画蛇添足。</a:t>
            </a:r>
            <a:endParaRPr lang="en-US" altLang="zh-CN"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二、屏幕文字语言</a:t>
              </a:r>
              <a:endParaRPr lang="en-US" altLang="zh-CN" b="1" dirty="0">
                <a:solidFill>
                  <a:srgbClr val="768EA9"/>
                </a:solidFill>
              </a:endParaRPr>
            </a:p>
          </p:txBody>
        </p:sp>
      </p:grpSp>
    </p:spTree>
    <p:extLst>
      <p:ext uri="{BB962C8B-B14F-4D97-AF65-F5344CB8AC3E}">
        <p14:creationId xmlns:p14="http://schemas.microsoft.com/office/powerpoint/2010/main" val="61795277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电视综艺节目文学台本的语言</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408053"/>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dirty="0">
                <a:solidFill>
                  <a:srgbClr val="768EA9"/>
                </a:solidFill>
              </a:rPr>
              <a:t>（四）串联节目</a:t>
            </a:r>
            <a:endParaRPr lang="en-US" altLang="zh-CN" sz="1600" dirty="0">
              <a:solidFill>
                <a:srgbClr val="768EA9"/>
              </a:solidFill>
            </a:endParaRPr>
          </a:p>
          <a:p>
            <a:pPr>
              <a:lnSpc>
                <a:spcPct val="150000"/>
              </a:lnSpc>
            </a:pPr>
            <a:r>
              <a:rPr lang="zh-CN" altLang="en-US" sz="1600" dirty="0">
                <a:solidFill>
                  <a:srgbClr val="768EA9"/>
                </a:solidFill>
              </a:rPr>
              <a:t>屏幕文字可以代替节目主持人</a:t>
            </a:r>
            <a:r>
              <a:rPr lang="en-US" altLang="zh-CN" sz="1600" dirty="0">
                <a:solidFill>
                  <a:srgbClr val="768EA9"/>
                </a:solidFill>
              </a:rPr>
              <a:t>,</a:t>
            </a:r>
            <a:r>
              <a:rPr lang="zh-CN" altLang="en-US" sz="1600" dirty="0">
                <a:solidFill>
                  <a:srgbClr val="768EA9"/>
                </a:solidFill>
              </a:rPr>
              <a:t>将节目与节目串联起来</a:t>
            </a:r>
            <a:r>
              <a:rPr lang="en-US" altLang="zh-CN" sz="1600" dirty="0">
                <a:solidFill>
                  <a:srgbClr val="768EA9"/>
                </a:solidFill>
              </a:rPr>
              <a:t>,</a:t>
            </a:r>
            <a:r>
              <a:rPr lang="zh-CN" altLang="en-US" sz="1600" dirty="0">
                <a:solidFill>
                  <a:srgbClr val="768EA9"/>
                </a:solidFill>
              </a:rPr>
              <a:t>特别是一些富有哲理性的</a:t>
            </a:r>
            <a:endParaRPr lang="en-US" altLang="zh-CN" sz="1600" dirty="0">
              <a:solidFill>
                <a:srgbClr val="768EA9"/>
              </a:solidFill>
            </a:endParaRPr>
          </a:p>
          <a:p>
            <a:pPr>
              <a:lnSpc>
                <a:spcPct val="150000"/>
              </a:lnSpc>
            </a:pPr>
            <a:r>
              <a:rPr lang="zh-CN" altLang="en-US" sz="1600" dirty="0">
                <a:solidFill>
                  <a:srgbClr val="768EA9"/>
                </a:solidFill>
              </a:rPr>
              <a:t>串联词</a:t>
            </a:r>
            <a:r>
              <a:rPr lang="en-US" altLang="zh-CN" sz="1600" dirty="0">
                <a:solidFill>
                  <a:srgbClr val="768EA9"/>
                </a:solidFill>
              </a:rPr>
              <a:t>,</a:t>
            </a:r>
            <a:r>
              <a:rPr lang="zh-CN" altLang="en-US" sz="1600" dirty="0">
                <a:solidFill>
                  <a:srgbClr val="768EA9"/>
                </a:solidFill>
              </a:rPr>
              <a:t>能够启迪观众认真思考。</a:t>
            </a:r>
            <a:endParaRPr lang="en-US" altLang="zh-CN"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二、屏幕文字语言</a:t>
              </a:r>
              <a:endParaRPr lang="en-US" altLang="zh-CN" b="1" dirty="0">
                <a:solidFill>
                  <a:srgbClr val="768EA9"/>
                </a:solidFill>
              </a:endParaRPr>
            </a:p>
          </p:txBody>
        </p:sp>
      </p:grpSp>
    </p:spTree>
    <p:extLst>
      <p:ext uri="{BB962C8B-B14F-4D97-AF65-F5344CB8AC3E}">
        <p14:creationId xmlns:p14="http://schemas.microsoft.com/office/powerpoint/2010/main" val="159434278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电视综艺节目文学台本的语言</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408053"/>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电视综艺节目文学台本中的第三类语言是主持人的串联词。串联词的写作要从</a:t>
            </a:r>
            <a:endParaRPr lang="en-US" altLang="zh-CN" sz="1600" dirty="0">
              <a:solidFill>
                <a:srgbClr val="768EA9"/>
              </a:solidFill>
            </a:endParaRPr>
          </a:p>
          <a:p>
            <a:pPr>
              <a:lnSpc>
                <a:spcPct val="150000"/>
              </a:lnSpc>
            </a:pPr>
            <a:r>
              <a:rPr lang="zh-CN" altLang="en-US" sz="1600" dirty="0">
                <a:solidFill>
                  <a:srgbClr val="768EA9"/>
                </a:solidFill>
              </a:rPr>
              <a:t>节目的内容出发</a:t>
            </a:r>
            <a:r>
              <a:rPr lang="en-US" altLang="zh-CN" sz="1600" dirty="0">
                <a:solidFill>
                  <a:srgbClr val="768EA9"/>
                </a:solidFill>
              </a:rPr>
              <a:t>,</a:t>
            </a:r>
            <a:r>
              <a:rPr lang="zh-CN" altLang="en-US" sz="1600" dirty="0">
                <a:solidFill>
                  <a:srgbClr val="768EA9"/>
                </a:solidFill>
              </a:rPr>
              <a:t>起到承上启下的作用。在此基础上兼顾观众的收视兴趣</a:t>
            </a:r>
            <a:r>
              <a:rPr lang="en-US" altLang="zh-CN" sz="1600" dirty="0">
                <a:solidFill>
                  <a:srgbClr val="768EA9"/>
                </a:solidFill>
              </a:rPr>
              <a:t>,</a:t>
            </a:r>
            <a:r>
              <a:rPr lang="zh-CN" altLang="en-US" sz="1600" dirty="0">
                <a:solidFill>
                  <a:srgbClr val="768EA9"/>
                </a:solidFill>
              </a:rPr>
              <a:t>力求</a:t>
            </a:r>
            <a:endParaRPr lang="en-US" altLang="zh-CN" sz="1600" dirty="0">
              <a:solidFill>
                <a:srgbClr val="768EA9"/>
              </a:solidFill>
            </a:endParaRPr>
          </a:p>
          <a:p>
            <a:pPr>
              <a:lnSpc>
                <a:spcPct val="150000"/>
              </a:lnSpc>
            </a:pPr>
            <a:r>
              <a:rPr lang="zh-CN" altLang="en-US" sz="1600" dirty="0">
                <a:solidFill>
                  <a:srgbClr val="768EA9"/>
                </a:solidFill>
              </a:rPr>
              <a:t>语言生动活泼、简明扼要</a:t>
            </a:r>
            <a:r>
              <a:rPr lang="en-US" altLang="zh-CN" sz="1600" dirty="0">
                <a:solidFill>
                  <a:srgbClr val="768EA9"/>
                </a:solidFill>
              </a:rPr>
              <a:t>,</a:t>
            </a:r>
            <a:r>
              <a:rPr lang="zh-CN" altLang="en-US" sz="1600" dirty="0">
                <a:solidFill>
                  <a:srgbClr val="768EA9"/>
                </a:solidFill>
              </a:rPr>
              <a:t>又富于吸引力和启发性。</a:t>
            </a:r>
            <a:endParaRPr lang="en-US" altLang="zh-CN"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三、主持人的语言</a:t>
              </a:r>
              <a:endParaRPr lang="en-US" altLang="zh-CN" b="1" dirty="0">
                <a:solidFill>
                  <a:srgbClr val="768EA9"/>
                </a:solidFill>
              </a:endParaRPr>
            </a:p>
          </p:txBody>
        </p:sp>
      </p:grpSp>
      <p:sp>
        <p:nvSpPr>
          <p:cNvPr id="3" name="矩形 2">
            <a:extLst>
              <a:ext uri="{FF2B5EF4-FFF2-40B4-BE49-F238E27FC236}">
                <a16:creationId xmlns:a16="http://schemas.microsoft.com/office/drawing/2014/main" id="{E3A0B540-8B23-7345-B873-A6177CBCB249}"/>
              </a:ext>
            </a:extLst>
          </p:cNvPr>
          <p:cNvSpPr/>
          <p:nvPr/>
        </p:nvSpPr>
        <p:spPr>
          <a:xfrm>
            <a:off x="1104046" y="3505230"/>
            <a:ext cx="4572000" cy="875881"/>
          </a:xfrm>
          <a:prstGeom prst="rect">
            <a:avLst/>
          </a:prstGeom>
        </p:spPr>
        <p:txBody>
          <a:bodyPr>
            <a:spAutoFit/>
          </a:bodyPr>
          <a:lstStyle/>
          <a:p>
            <a:pPr>
              <a:lnSpc>
                <a:spcPct val="150000"/>
              </a:lnSpc>
            </a:pPr>
            <a:r>
              <a:rPr lang="zh-CN" altLang="en-US" dirty="0">
                <a:solidFill>
                  <a:srgbClr val="768EA9"/>
                </a:solidFill>
              </a:rPr>
              <a:t>在众多的串联词中</a:t>
            </a:r>
          </a:p>
          <a:p>
            <a:pPr>
              <a:lnSpc>
                <a:spcPct val="150000"/>
              </a:lnSpc>
            </a:pPr>
            <a:r>
              <a:rPr lang="zh-CN" altLang="en-US" dirty="0">
                <a:solidFill>
                  <a:srgbClr val="768EA9"/>
                </a:solidFill>
              </a:rPr>
              <a:t>包含如下几种形式</a:t>
            </a:r>
            <a:r>
              <a:rPr lang="en-US" altLang="zh-CN" dirty="0">
                <a:solidFill>
                  <a:srgbClr val="768EA9"/>
                </a:solidFill>
              </a:rPr>
              <a:t>:</a:t>
            </a:r>
          </a:p>
        </p:txBody>
      </p:sp>
    </p:spTree>
    <p:extLst>
      <p:ext uri="{BB962C8B-B14F-4D97-AF65-F5344CB8AC3E}">
        <p14:creationId xmlns:p14="http://schemas.microsoft.com/office/powerpoint/2010/main" val="43204820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电视综艺节目文学台本的语言</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408053"/>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在众多的串联词中包含如下几种形式</a:t>
            </a:r>
            <a:r>
              <a:rPr lang="en-US" altLang="zh-CN" sz="1600" dirty="0">
                <a:solidFill>
                  <a:srgbClr val="768EA9"/>
                </a:solidFill>
              </a:rPr>
              <a:t>:</a:t>
            </a:r>
          </a:p>
          <a:p>
            <a:pPr>
              <a:lnSpc>
                <a:spcPct val="150000"/>
              </a:lnSpc>
            </a:pPr>
            <a:r>
              <a:rPr lang="zh-CN" altLang="en-US" sz="1600" dirty="0">
                <a:solidFill>
                  <a:srgbClr val="768EA9"/>
                </a:solidFill>
              </a:rPr>
              <a:t>（一）介绍形式的串联词</a:t>
            </a:r>
            <a:endParaRPr lang="en-US" altLang="zh-CN" sz="1600" dirty="0">
              <a:solidFill>
                <a:srgbClr val="768EA9"/>
              </a:solidFill>
            </a:endParaRPr>
          </a:p>
          <a:p>
            <a:pPr>
              <a:lnSpc>
                <a:spcPct val="150000"/>
              </a:lnSpc>
            </a:pPr>
            <a:r>
              <a:rPr lang="zh-CN" altLang="en-US" sz="1600" dirty="0">
                <a:solidFill>
                  <a:srgbClr val="768EA9"/>
                </a:solidFill>
              </a:rPr>
              <a:t>这种形式的串联词涵盖的范围比较广泛</a:t>
            </a:r>
            <a:r>
              <a:rPr lang="en-US" altLang="zh-CN" sz="1600" dirty="0">
                <a:solidFill>
                  <a:srgbClr val="768EA9"/>
                </a:solidFill>
              </a:rPr>
              <a:t>,</a:t>
            </a:r>
            <a:r>
              <a:rPr lang="zh-CN" altLang="en-US" sz="1600" dirty="0">
                <a:solidFill>
                  <a:srgbClr val="768EA9"/>
                </a:solidFill>
              </a:rPr>
              <a:t>包括人物介绍、民俗介绍、环境介</a:t>
            </a:r>
          </a:p>
          <a:p>
            <a:pPr>
              <a:lnSpc>
                <a:spcPct val="150000"/>
              </a:lnSpc>
            </a:pPr>
            <a:r>
              <a:rPr lang="zh-CN" altLang="en-US" sz="1600" dirty="0">
                <a:solidFill>
                  <a:srgbClr val="768EA9"/>
                </a:solidFill>
              </a:rPr>
              <a:t>绍、知识的介绍等。</a:t>
            </a:r>
            <a:endParaRPr lang="en-US" altLang="zh-CN"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三、主持人的语言</a:t>
              </a:r>
              <a:endParaRPr lang="en-US" altLang="zh-CN" b="1" dirty="0">
                <a:solidFill>
                  <a:srgbClr val="768EA9"/>
                </a:solidFill>
              </a:endParaRPr>
            </a:p>
          </p:txBody>
        </p:sp>
      </p:grpSp>
    </p:spTree>
    <p:extLst>
      <p:ext uri="{BB962C8B-B14F-4D97-AF65-F5344CB8AC3E}">
        <p14:creationId xmlns:p14="http://schemas.microsoft.com/office/powerpoint/2010/main" val="33372080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电视综艺节目文学台本的语言</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408053"/>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在众多的串联词中包含如下几种形式</a:t>
            </a:r>
            <a:r>
              <a:rPr lang="en-US" altLang="zh-CN" sz="1600" dirty="0">
                <a:solidFill>
                  <a:srgbClr val="768EA9"/>
                </a:solidFill>
              </a:rPr>
              <a:t>:</a:t>
            </a:r>
          </a:p>
          <a:p>
            <a:pPr>
              <a:lnSpc>
                <a:spcPct val="150000"/>
              </a:lnSpc>
            </a:pPr>
            <a:r>
              <a:rPr lang="zh-CN" altLang="en-US" sz="1600" dirty="0">
                <a:solidFill>
                  <a:srgbClr val="768EA9"/>
                </a:solidFill>
              </a:rPr>
              <a:t>（二）描述形式的串联词</a:t>
            </a:r>
            <a:endParaRPr lang="en-US" altLang="zh-CN" sz="1600" dirty="0">
              <a:solidFill>
                <a:srgbClr val="768EA9"/>
              </a:solidFill>
            </a:endParaRPr>
          </a:p>
          <a:p>
            <a:pPr>
              <a:lnSpc>
                <a:spcPct val="150000"/>
              </a:lnSpc>
            </a:pPr>
            <a:r>
              <a:rPr lang="zh-CN" altLang="en-US" sz="1600" dirty="0">
                <a:solidFill>
                  <a:srgbClr val="768EA9"/>
                </a:solidFill>
              </a:rPr>
              <a:t>在串联词中有一部分是以描述的形式出现的</a:t>
            </a:r>
            <a:r>
              <a:rPr lang="en-US" altLang="zh-CN" sz="1600" dirty="0">
                <a:solidFill>
                  <a:srgbClr val="768EA9"/>
                </a:solidFill>
              </a:rPr>
              <a:t>,</a:t>
            </a:r>
            <a:r>
              <a:rPr lang="zh-CN" altLang="en-US" sz="1600" dirty="0">
                <a:solidFill>
                  <a:srgbClr val="768EA9"/>
                </a:solidFill>
              </a:rPr>
              <a:t>为了表现节目内容和抒发主</a:t>
            </a:r>
          </a:p>
          <a:p>
            <a:pPr>
              <a:lnSpc>
                <a:spcPct val="150000"/>
              </a:lnSpc>
            </a:pPr>
            <a:r>
              <a:rPr lang="zh-CN" altLang="en-US" sz="1600" dirty="0">
                <a:solidFill>
                  <a:srgbClr val="768EA9"/>
                </a:solidFill>
              </a:rPr>
              <a:t>持人的情感</a:t>
            </a:r>
            <a:r>
              <a:rPr lang="en-US" altLang="zh-CN" sz="1600" dirty="0">
                <a:solidFill>
                  <a:srgbClr val="768EA9"/>
                </a:solidFill>
              </a:rPr>
              <a:t>,</a:t>
            </a:r>
            <a:r>
              <a:rPr lang="zh-CN" altLang="en-US" sz="1600" dirty="0">
                <a:solidFill>
                  <a:srgbClr val="768EA9"/>
                </a:solidFill>
              </a:rPr>
              <a:t>撰稿人在写串联词时常采用描述的形式</a:t>
            </a:r>
            <a:r>
              <a:rPr lang="en-US" altLang="zh-CN" sz="1600" dirty="0">
                <a:solidFill>
                  <a:srgbClr val="768EA9"/>
                </a:solidFill>
              </a:rPr>
              <a:t>,</a:t>
            </a:r>
            <a:r>
              <a:rPr lang="zh-CN" altLang="en-US" sz="1600" dirty="0">
                <a:solidFill>
                  <a:srgbClr val="768EA9"/>
                </a:solidFill>
              </a:rPr>
              <a:t>以达到以情动人的目的</a:t>
            </a:r>
            <a:endParaRPr lang="en-US" altLang="zh-CN"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三、主持人的语言</a:t>
              </a:r>
              <a:endParaRPr lang="en-US" altLang="zh-CN" b="1" dirty="0">
                <a:solidFill>
                  <a:srgbClr val="768EA9"/>
                </a:solidFill>
              </a:endParaRPr>
            </a:p>
          </p:txBody>
        </p:sp>
      </p:grpSp>
    </p:spTree>
    <p:extLst>
      <p:ext uri="{BB962C8B-B14F-4D97-AF65-F5344CB8AC3E}">
        <p14:creationId xmlns:p14="http://schemas.microsoft.com/office/powerpoint/2010/main" val="8087664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电视综艺节目文学台本的语言</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408053"/>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在众多的串联词中包含如下几种形式</a:t>
            </a:r>
            <a:r>
              <a:rPr lang="en-US" altLang="zh-CN" sz="1600" dirty="0">
                <a:solidFill>
                  <a:srgbClr val="768EA9"/>
                </a:solidFill>
              </a:rPr>
              <a:t>:</a:t>
            </a:r>
          </a:p>
          <a:p>
            <a:pPr>
              <a:lnSpc>
                <a:spcPct val="150000"/>
              </a:lnSpc>
            </a:pPr>
            <a:r>
              <a:rPr lang="zh-CN" altLang="en-US" sz="1600" dirty="0">
                <a:solidFill>
                  <a:srgbClr val="768EA9"/>
                </a:solidFill>
              </a:rPr>
              <a:t>（三）引导形式的串联词</a:t>
            </a:r>
            <a:endParaRPr lang="en-US" altLang="zh-CN" sz="1600" dirty="0">
              <a:solidFill>
                <a:srgbClr val="768EA9"/>
              </a:solidFill>
            </a:endParaRPr>
          </a:p>
          <a:p>
            <a:pPr>
              <a:lnSpc>
                <a:spcPct val="150000"/>
              </a:lnSpc>
            </a:pPr>
            <a:r>
              <a:rPr lang="zh-CN" altLang="en-US" sz="1600" dirty="0">
                <a:solidFill>
                  <a:srgbClr val="768EA9"/>
                </a:solidFill>
              </a:rPr>
              <a:t>在串联词中大部分是引导的形式</a:t>
            </a:r>
            <a:r>
              <a:rPr lang="en-US" altLang="zh-CN" sz="1600" dirty="0">
                <a:solidFill>
                  <a:srgbClr val="768EA9"/>
                </a:solidFill>
              </a:rPr>
              <a:t>,</a:t>
            </a:r>
            <a:r>
              <a:rPr lang="zh-CN" altLang="en-US" sz="1600" dirty="0">
                <a:solidFill>
                  <a:srgbClr val="768EA9"/>
                </a:solidFill>
              </a:rPr>
              <a:t>有的是一人引导</a:t>
            </a:r>
            <a:r>
              <a:rPr lang="en-US" altLang="zh-CN" sz="1600" dirty="0">
                <a:solidFill>
                  <a:srgbClr val="768EA9"/>
                </a:solidFill>
              </a:rPr>
              <a:t>,</a:t>
            </a:r>
            <a:r>
              <a:rPr lang="zh-CN" altLang="en-US" sz="1600" dirty="0">
                <a:solidFill>
                  <a:srgbClr val="768EA9"/>
                </a:solidFill>
              </a:rPr>
              <a:t>更多的是两个人或多人的引导</a:t>
            </a:r>
            <a:r>
              <a:rPr lang="en-US" altLang="zh-CN" sz="1600" dirty="0">
                <a:solidFill>
                  <a:srgbClr val="768EA9"/>
                </a:solidFill>
              </a:rPr>
              <a:t>,</a:t>
            </a:r>
          </a:p>
          <a:p>
            <a:pPr>
              <a:lnSpc>
                <a:spcPct val="150000"/>
              </a:lnSpc>
            </a:pPr>
            <a:r>
              <a:rPr lang="zh-CN" altLang="en-US" sz="1600" dirty="0">
                <a:solidFill>
                  <a:srgbClr val="768EA9"/>
                </a:solidFill>
              </a:rPr>
              <a:t>主持人通过串联词抒发某种情感或传递某种信息</a:t>
            </a:r>
            <a:r>
              <a:rPr lang="en-US" altLang="zh-CN" sz="1600" dirty="0">
                <a:solidFill>
                  <a:srgbClr val="768EA9"/>
                </a:solidFill>
              </a:rPr>
              <a:t>,</a:t>
            </a:r>
            <a:r>
              <a:rPr lang="zh-CN" altLang="en-US" sz="1600" dirty="0">
                <a:solidFill>
                  <a:srgbClr val="768EA9"/>
                </a:solidFill>
              </a:rPr>
              <a:t>自然而然地将节目引出。</a:t>
            </a:r>
            <a:endParaRPr lang="en-US" altLang="zh-CN" sz="1600" dirty="0">
              <a:solidFill>
                <a:srgbClr val="768EA9"/>
              </a:solidFill>
            </a:endParaRPr>
          </a:p>
          <a:p>
            <a:pPr>
              <a:lnSpc>
                <a:spcPct val="150000"/>
              </a:lnSpc>
            </a:pPr>
            <a:r>
              <a:rPr lang="zh-CN" altLang="en-US" sz="1600" dirty="0">
                <a:solidFill>
                  <a:srgbClr val="768EA9"/>
                </a:solidFill>
              </a:rPr>
              <a:t>引导形式的串联词有借题发挥或承上启下的作用。</a:t>
            </a:r>
            <a:endParaRPr lang="en-US" altLang="zh-CN"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三、主持人的语言</a:t>
              </a:r>
              <a:endParaRPr lang="en-US" altLang="zh-CN" b="1" dirty="0">
                <a:solidFill>
                  <a:srgbClr val="768EA9"/>
                </a:solidFill>
              </a:endParaRPr>
            </a:p>
          </p:txBody>
        </p:sp>
      </p:grpSp>
    </p:spTree>
    <p:extLst>
      <p:ext uri="{BB962C8B-B14F-4D97-AF65-F5344CB8AC3E}">
        <p14:creationId xmlns:p14="http://schemas.microsoft.com/office/powerpoint/2010/main" val="73832925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电视专题文艺节目的创作</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694047" y="873386"/>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994915" y="900995"/>
            <a:ext cx="2771772" cy="245651"/>
          </a:xfrm>
          <a:prstGeom prst="rect">
            <a:avLst/>
          </a:prstGeom>
        </p:spPr>
        <p:txBody>
          <a:bodyPr wrap="none" lIns="144000" tIns="0" rIns="144000" bIns="0" anchor="ctr">
            <a:normAutofit/>
          </a:bodyPr>
          <a:lstStyle/>
          <a:p>
            <a:r>
              <a:rPr lang="zh-CN" altLang="en-US" sz="1400" b="1" dirty="0">
                <a:solidFill>
                  <a:srgbClr val="768EA9"/>
                </a:solidFill>
              </a:rPr>
              <a:t>电视专题文艺节目的表现元素</a:t>
            </a:r>
          </a:p>
        </p:txBody>
      </p:sp>
      <p:pic>
        <p:nvPicPr>
          <p:cNvPr id="2" name="图片 1">
            <a:extLst>
              <a:ext uri="{FF2B5EF4-FFF2-40B4-BE49-F238E27FC236}">
                <a16:creationId xmlns:a16="http://schemas.microsoft.com/office/drawing/2014/main" id="{2A0D36BF-B81E-DB47-9AF8-E204B19B2A92}"/>
              </a:ext>
            </a:extLst>
          </p:cNvPr>
          <p:cNvPicPr>
            <a:picLocks noChangeAspect="1"/>
          </p:cNvPicPr>
          <p:nvPr/>
        </p:nvPicPr>
        <p:blipFill>
          <a:blip r:embed="rId2"/>
          <a:stretch>
            <a:fillRect/>
          </a:stretch>
        </p:blipFill>
        <p:spPr>
          <a:xfrm>
            <a:off x="1835696" y="1467965"/>
            <a:ext cx="5346700" cy="3289300"/>
          </a:xfrm>
          <a:prstGeom prst="rect">
            <a:avLst/>
          </a:prstGeom>
        </p:spPr>
      </p:pic>
    </p:spTree>
    <p:extLst>
      <p:ext uri="{BB962C8B-B14F-4D97-AF65-F5344CB8AC3E}">
        <p14:creationId xmlns:p14="http://schemas.microsoft.com/office/powerpoint/2010/main" val="2673475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电视综艺节目文学台本的语言</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408053"/>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在众多的串联词中包含如下几种形式</a:t>
            </a:r>
            <a:r>
              <a:rPr lang="en-US" altLang="zh-CN" sz="1600" dirty="0">
                <a:solidFill>
                  <a:srgbClr val="768EA9"/>
                </a:solidFill>
              </a:rPr>
              <a:t>:</a:t>
            </a:r>
          </a:p>
          <a:p>
            <a:pPr>
              <a:lnSpc>
                <a:spcPct val="150000"/>
              </a:lnSpc>
            </a:pPr>
            <a:r>
              <a:rPr lang="zh-CN" altLang="en-US" sz="1600" dirty="0">
                <a:solidFill>
                  <a:srgbClr val="768EA9"/>
                </a:solidFill>
              </a:rPr>
              <a:t>（四）交流形式的串联词</a:t>
            </a:r>
            <a:endParaRPr lang="en-US" altLang="zh-CN" sz="1600" dirty="0">
              <a:solidFill>
                <a:srgbClr val="768EA9"/>
              </a:solidFill>
            </a:endParaRPr>
          </a:p>
          <a:p>
            <a:pPr>
              <a:lnSpc>
                <a:spcPct val="150000"/>
              </a:lnSpc>
            </a:pPr>
            <a:r>
              <a:rPr lang="zh-CN" altLang="en-US" sz="1600" dirty="0">
                <a:solidFill>
                  <a:srgbClr val="768EA9"/>
                </a:solidFill>
              </a:rPr>
              <a:t>交流有两种</a:t>
            </a:r>
            <a:r>
              <a:rPr lang="en-US" altLang="zh-CN" sz="1600" dirty="0">
                <a:solidFill>
                  <a:srgbClr val="768EA9"/>
                </a:solidFill>
              </a:rPr>
              <a:t>:</a:t>
            </a:r>
            <a:r>
              <a:rPr lang="zh-CN" altLang="en-US" sz="1600" dirty="0">
                <a:solidFill>
                  <a:srgbClr val="768EA9"/>
                </a:solidFill>
              </a:rPr>
              <a:t>一种是主持人与观众交流</a:t>
            </a:r>
            <a:r>
              <a:rPr lang="en-US" altLang="zh-CN" sz="1600" dirty="0">
                <a:solidFill>
                  <a:srgbClr val="768EA9"/>
                </a:solidFill>
              </a:rPr>
              <a:t>,</a:t>
            </a:r>
            <a:r>
              <a:rPr lang="zh-CN" altLang="en-US" sz="1600" dirty="0">
                <a:solidFill>
                  <a:srgbClr val="768EA9"/>
                </a:solidFill>
              </a:rPr>
              <a:t>拉近与观众的情感</a:t>
            </a:r>
            <a:r>
              <a:rPr lang="en-US" altLang="zh-CN" sz="1600" dirty="0">
                <a:solidFill>
                  <a:srgbClr val="768EA9"/>
                </a:solidFill>
              </a:rPr>
              <a:t>,</a:t>
            </a:r>
            <a:r>
              <a:rPr lang="zh-CN" altLang="en-US" sz="1600" dirty="0">
                <a:solidFill>
                  <a:srgbClr val="768EA9"/>
                </a:solidFill>
              </a:rPr>
              <a:t>营造一种亲切的氛围。</a:t>
            </a:r>
            <a:endParaRPr lang="en-US" altLang="zh-CN" sz="1600" dirty="0">
              <a:solidFill>
                <a:srgbClr val="768EA9"/>
              </a:solidFill>
            </a:endParaRPr>
          </a:p>
          <a:p>
            <a:pPr>
              <a:lnSpc>
                <a:spcPct val="150000"/>
              </a:lnSpc>
            </a:pPr>
            <a:r>
              <a:rPr lang="zh-CN" altLang="en-US" sz="1600" dirty="0">
                <a:solidFill>
                  <a:srgbClr val="768EA9"/>
                </a:solidFill>
              </a:rPr>
              <a:t>这种交流又多用于一个段落的开始。</a:t>
            </a:r>
            <a:endParaRPr lang="en-US" altLang="zh-CN" sz="1600" dirty="0">
              <a:solidFill>
                <a:srgbClr val="768EA9"/>
              </a:solidFill>
            </a:endParaRPr>
          </a:p>
          <a:p>
            <a:pPr>
              <a:lnSpc>
                <a:spcPct val="150000"/>
              </a:lnSpc>
            </a:pPr>
            <a:r>
              <a:rPr lang="zh-CN" altLang="en-US" sz="1600" dirty="0">
                <a:solidFill>
                  <a:srgbClr val="768EA9"/>
                </a:solidFill>
              </a:rPr>
              <a:t>一种是主持人之间的相互交流。为了活跃气氛</a:t>
            </a:r>
            <a:r>
              <a:rPr lang="en-US" altLang="zh-CN" sz="1600" dirty="0">
                <a:solidFill>
                  <a:srgbClr val="768EA9"/>
                </a:solidFill>
              </a:rPr>
              <a:t>,</a:t>
            </a:r>
            <a:r>
              <a:rPr lang="zh-CN" altLang="en-US" sz="1600" dirty="0">
                <a:solidFill>
                  <a:srgbClr val="768EA9"/>
                </a:solidFill>
              </a:rPr>
              <a:t>主持人的串联词中常会穿插一些</a:t>
            </a:r>
            <a:endParaRPr lang="en-US" altLang="zh-CN" sz="1600" dirty="0">
              <a:solidFill>
                <a:srgbClr val="768EA9"/>
              </a:solidFill>
            </a:endParaRPr>
          </a:p>
          <a:p>
            <a:pPr>
              <a:lnSpc>
                <a:spcPct val="150000"/>
              </a:lnSpc>
            </a:pPr>
            <a:r>
              <a:rPr lang="zh-CN" altLang="en-US" sz="1600" dirty="0">
                <a:solidFill>
                  <a:srgbClr val="768EA9"/>
                </a:solidFill>
              </a:rPr>
              <a:t>民俗介绍、信息传播及富有趣味性的话题。这些话题可以扩展晚会的思想性、可视性和连续性。</a:t>
            </a:r>
            <a:endParaRPr lang="en-US" altLang="zh-CN"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三、主持人的语言</a:t>
              </a:r>
              <a:endParaRPr lang="en-US" altLang="zh-CN" b="1" dirty="0">
                <a:solidFill>
                  <a:srgbClr val="768EA9"/>
                </a:solidFill>
              </a:endParaRPr>
            </a:p>
          </p:txBody>
        </p:sp>
      </p:grpSp>
    </p:spTree>
    <p:extLst>
      <p:ext uri="{BB962C8B-B14F-4D97-AF65-F5344CB8AC3E}">
        <p14:creationId xmlns:p14="http://schemas.microsoft.com/office/powerpoint/2010/main" val="112465409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电视综艺节目文学台本的语言</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408053"/>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在众多的串联词中包含如下几种形式</a:t>
            </a:r>
            <a:r>
              <a:rPr lang="en-US" altLang="zh-CN" sz="1600" dirty="0">
                <a:solidFill>
                  <a:srgbClr val="768EA9"/>
                </a:solidFill>
              </a:rPr>
              <a:t>:</a:t>
            </a:r>
          </a:p>
          <a:p>
            <a:pPr>
              <a:lnSpc>
                <a:spcPct val="150000"/>
              </a:lnSpc>
            </a:pPr>
            <a:r>
              <a:rPr lang="zh-CN" altLang="en-US" sz="1600" dirty="0">
                <a:solidFill>
                  <a:srgbClr val="768EA9"/>
                </a:solidFill>
              </a:rPr>
              <a:t>（五）朗诵形式的串联词</a:t>
            </a:r>
            <a:endParaRPr lang="en-US" altLang="zh-CN" sz="1600" dirty="0">
              <a:solidFill>
                <a:srgbClr val="768EA9"/>
              </a:solidFill>
            </a:endParaRPr>
          </a:p>
          <a:p>
            <a:pPr>
              <a:lnSpc>
                <a:spcPct val="150000"/>
              </a:lnSpc>
            </a:pPr>
            <a:r>
              <a:rPr lang="zh-CN" altLang="en-US" sz="1600" dirty="0">
                <a:solidFill>
                  <a:srgbClr val="768EA9"/>
                </a:solidFill>
              </a:rPr>
              <a:t>在一些大型史诗性的电视综艺晚会或专题文艺晚会中</a:t>
            </a:r>
            <a:r>
              <a:rPr lang="en-US" altLang="zh-CN" sz="1600" dirty="0">
                <a:solidFill>
                  <a:srgbClr val="768EA9"/>
                </a:solidFill>
              </a:rPr>
              <a:t>,</a:t>
            </a:r>
            <a:r>
              <a:rPr lang="zh-CN" altLang="en-US" sz="1600" dirty="0">
                <a:solidFill>
                  <a:srgbClr val="768EA9"/>
                </a:solidFill>
              </a:rPr>
              <a:t>主持人的串联词也</a:t>
            </a:r>
          </a:p>
          <a:p>
            <a:pPr>
              <a:lnSpc>
                <a:spcPct val="150000"/>
              </a:lnSpc>
            </a:pPr>
            <a:r>
              <a:rPr lang="zh-CN" altLang="en-US" sz="1600" dirty="0">
                <a:solidFill>
                  <a:srgbClr val="768EA9"/>
                </a:solidFill>
              </a:rPr>
              <a:t>会采用朗诵散文诗的形式。</a:t>
            </a:r>
            <a:endParaRPr lang="en-US" altLang="zh-CN" sz="1600" dirty="0">
              <a:solidFill>
                <a:srgbClr val="768EA9"/>
              </a:solidFill>
            </a:endParaRPr>
          </a:p>
        </p:txBody>
      </p:sp>
      <p:grpSp>
        <p:nvGrpSpPr>
          <p:cNvPr id="9" name="组合 8">
            <a:extLst>
              <a:ext uri="{FF2B5EF4-FFF2-40B4-BE49-F238E27FC236}">
                <a16:creationId xmlns:a16="http://schemas.microsoft.com/office/drawing/2014/main" id="{28C7DC70-A9D9-2B4B-955C-B9E6C7752654}"/>
              </a:ext>
            </a:extLst>
          </p:cNvPr>
          <p:cNvGrpSpPr/>
          <p:nvPr/>
        </p:nvGrpSpPr>
        <p:grpSpPr>
          <a:xfrm>
            <a:off x="707444" y="763802"/>
            <a:ext cx="2436947" cy="460382"/>
            <a:chOff x="707444" y="763802"/>
            <a:chExt cx="2436947" cy="460382"/>
          </a:xfrm>
        </p:grpSpPr>
        <p:grpSp>
          <p:nvGrpSpPr>
            <p:cNvPr id="4" name="Group 75">
              <a:extLst>
                <a:ext uri="{FF2B5EF4-FFF2-40B4-BE49-F238E27FC236}">
                  <a16:creationId xmlns:a16="http://schemas.microsoft.com/office/drawing/2014/main" id="{56E64752-993C-7648-A4EB-05FD83118078}"/>
                </a:ext>
              </a:extLst>
            </p:cNvPr>
            <p:cNvGrpSpPr/>
            <p:nvPr/>
          </p:nvGrpSpPr>
          <p:grpSpPr>
            <a:xfrm>
              <a:off x="707444" y="902728"/>
              <a:ext cx="300869" cy="300870"/>
              <a:chOff x="0" y="0"/>
              <a:chExt cx="767929" cy="767929"/>
            </a:xfrm>
          </p:grpSpPr>
          <p:sp>
            <p:nvSpPr>
              <p:cNvPr id="5" name="Freeform: Shape 76">
                <a:extLst>
                  <a:ext uri="{FF2B5EF4-FFF2-40B4-BE49-F238E27FC236}">
                    <a16:creationId xmlns:a16="http://schemas.microsoft.com/office/drawing/2014/main" id="{96F5EB95-B499-0543-8449-D2CFF56D416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BD2EEA29-4F3C-1B4C-8C38-DE8414CD7DA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 name="矩形 7">
              <a:extLst>
                <a:ext uri="{FF2B5EF4-FFF2-40B4-BE49-F238E27FC236}">
                  <a16:creationId xmlns:a16="http://schemas.microsoft.com/office/drawing/2014/main" id="{CA673A30-DC6B-AE4F-BB13-7B6C07084E04}"/>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三、主持人的语言</a:t>
              </a:r>
              <a:endParaRPr lang="en-US" altLang="zh-CN" b="1" dirty="0">
                <a:solidFill>
                  <a:srgbClr val="768EA9"/>
                </a:solidFill>
              </a:endParaRPr>
            </a:p>
          </p:txBody>
        </p:sp>
      </p:grpSp>
    </p:spTree>
    <p:extLst>
      <p:ext uri="{BB962C8B-B14F-4D97-AF65-F5344CB8AC3E}">
        <p14:creationId xmlns:p14="http://schemas.microsoft.com/office/powerpoint/2010/main" val="53680598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39301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电视综艺节目文学台本的语言</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88">
            <a:extLst>
              <a:ext uri="{FF2B5EF4-FFF2-40B4-BE49-F238E27FC236}">
                <a16:creationId xmlns:a16="http://schemas.microsoft.com/office/drawing/2014/main" id="{0AA26F9F-0339-884E-B46A-CC4416F7C279}"/>
              </a:ext>
            </a:extLst>
          </p:cNvPr>
          <p:cNvSpPr/>
          <p:nvPr/>
        </p:nvSpPr>
        <p:spPr>
          <a:xfrm>
            <a:off x="1008313" y="1408053"/>
            <a:ext cx="7428242" cy="2160240"/>
          </a:xfrm>
          <a:prstGeom prst="rect">
            <a:avLst/>
          </a:prstGeom>
        </p:spPr>
        <p:txBody>
          <a:bodyPr wrap="none" lIns="144000" tIns="0" rIns="144000" bIns="0" anchor="ctr">
            <a:noAutofit/>
          </a:bodyPr>
          <a:lstStyle/>
          <a:p>
            <a:pPr marL="285750" indent="-285750">
              <a:lnSpc>
                <a:spcPct val="150000"/>
              </a:lnSpc>
              <a:buFont typeface="Wingdings" pitchFamily="2" charset="2"/>
              <a:buChar char="l"/>
            </a:pPr>
            <a:r>
              <a:rPr lang="zh-CN" altLang="en-US" sz="1600" dirty="0">
                <a:solidFill>
                  <a:srgbClr val="768EA9"/>
                </a:solidFill>
              </a:rPr>
              <a:t>关于晚会的串联方式</a:t>
            </a:r>
            <a:r>
              <a:rPr lang="en-US" altLang="zh-CN" sz="1600" dirty="0">
                <a:solidFill>
                  <a:srgbClr val="768EA9"/>
                </a:solidFill>
              </a:rPr>
              <a:t>,</a:t>
            </a:r>
            <a:r>
              <a:rPr lang="zh-CN" altLang="en-US" sz="1600" dirty="0">
                <a:solidFill>
                  <a:srgbClr val="768EA9"/>
                </a:solidFill>
              </a:rPr>
              <a:t>除了上面提到的几种外</a:t>
            </a:r>
            <a:r>
              <a:rPr lang="en-US" altLang="zh-CN" sz="1600" dirty="0">
                <a:solidFill>
                  <a:srgbClr val="768EA9"/>
                </a:solidFill>
              </a:rPr>
              <a:t>,</a:t>
            </a:r>
            <a:r>
              <a:rPr lang="zh-CN" altLang="en-US" sz="1600" dirty="0">
                <a:solidFill>
                  <a:srgbClr val="768EA9"/>
                </a:solidFill>
              </a:rPr>
              <a:t>还有字幕报题、主持人采访</a:t>
            </a:r>
          </a:p>
          <a:p>
            <a:pPr>
              <a:lnSpc>
                <a:spcPct val="150000"/>
              </a:lnSpc>
            </a:pPr>
            <a:r>
              <a:rPr lang="zh-CN" altLang="en-US" sz="1600" dirty="0">
                <a:solidFill>
                  <a:srgbClr val="768EA9"/>
                </a:solidFill>
              </a:rPr>
              <a:t>串联节目、演员说明进行串联、电视导播切换串联等手段。</a:t>
            </a:r>
            <a:endParaRPr lang="en-US" altLang="zh-CN" sz="1600" dirty="0">
              <a:solidFill>
                <a:srgbClr val="768EA9"/>
              </a:solidFill>
            </a:endParaRPr>
          </a:p>
          <a:p>
            <a:pPr marL="285750" indent="-285750">
              <a:lnSpc>
                <a:spcPct val="150000"/>
              </a:lnSpc>
              <a:buFont typeface="Wingdings" pitchFamily="2" charset="2"/>
              <a:buChar char="l"/>
            </a:pPr>
            <a:r>
              <a:rPr lang="zh-CN" altLang="en-US" sz="1600" dirty="0">
                <a:solidFill>
                  <a:srgbClr val="768EA9"/>
                </a:solidFill>
              </a:rPr>
              <a:t>总之</a:t>
            </a:r>
            <a:r>
              <a:rPr lang="en-US" altLang="zh-CN" sz="1600" dirty="0">
                <a:solidFill>
                  <a:srgbClr val="768EA9"/>
                </a:solidFill>
              </a:rPr>
              <a:t>,</a:t>
            </a:r>
            <a:r>
              <a:rPr lang="zh-CN" altLang="en-US" sz="1600" dirty="0">
                <a:solidFill>
                  <a:srgbClr val="768EA9"/>
                </a:solidFill>
              </a:rPr>
              <a:t>串联节目要流畅</a:t>
            </a:r>
            <a:r>
              <a:rPr lang="en-US" altLang="zh-CN" sz="1600" dirty="0">
                <a:solidFill>
                  <a:srgbClr val="768EA9"/>
                </a:solidFill>
              </a:rPr>
              <a:t>,</a:t>
            </a:r>
            <a:r>
              <a:rPr lang="zh-CN" altLang="en-US" sz="1600" dirty="0">
                <a:solidFill>
                  <a:srgbClr val="768EA9"/>
                </a:solidFill>
              </a:rPr>
              <a:t>以通顺为宗旨。</a:t>
            </a:r>
            <a:endParaRPr lang="en-US" altLang="zh-CN" sz="1600" dirty="0">
              <a:solidFill>
                <a:srgbClr val="768EA9"/>
              </a:solidFill>
            </a:endParaRPr>
          </a:p>
        </p:txBody>
      </p:sp>
    </p:spTree>
    <p:extLst>
      <p:ext uri="{BB962C8B-B14F-4D97-AF65-F5344CB8AC3E}">
        <p14:creationId xmlns:p14="http://schemas.microsoft.com/office/powerpoint/2010/main" val="33250387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4"/>
          <p:cNvSpPr>
            <a:spLocks/>
          </p:cNvSpPr>
          <p:nvPr/>
        </p:nvSpPr>
        <p:spPr bwMode="auto">
          <a:xfrm>
            <a:off x="2586524" y="3842045"/>
            <a:ext cx="3240250" cy="1063153"/>
          </a:xfrm>
          <a:custGeom>
            <a:avLst/>
            <a:gdLst>
              <a:gd name="T0" fmla="*/ 0 w 448"/>
              <a:gd name="T1" fmla="*/ 143 h 147"/>
              <a:gd name="T2" fmla="*/ 448 w 448"/>
              <a:gd name="T3" fmla="*/ 147 h 147"/>
              <a:gd name="T4" fmla="*/ 0 w 448"/>
              <a:gd name="T5" fmla="*/ 143 h 147"/>
            </a:gdLst>
            <a:ahLst/>
            <a:cxnLst>
              <a:cxn ang="0">
                <a:pos x="T0" y="T1"/>
              </a:cxn>
              <a:cxn ang="0">
                <a:pos x="T2" y="T3"/>
              </a:cxn>
              <a:cxn ang="0">
                <a:pos x="T4" y="T5"/>
              </a:cxn>
            </a:cxnLst>
            <a:rect l="0" t="0" r="r" b="b"/>
            <a:pathLst>
              <a:path w="448" h="147">
                <a:moveTo>
                  <a:pt x="0" y="143"/>
                </a:moveTo>
                <a:cubicBezTo>
                  <a:pt x="0" y="143"/>
                  <a:pt x="215" y="56"/>
                  <a:pt x="448" y="147"/>
                </a:cubicBezTo>
                <a:cubicBezTo>
                  <a:pt x="448" y="147"/>
                  <a:pt x="269" y="0"/>
                  <a:pt x="0" y="143"/>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Freeform: Shape 5"/>
          <p:cNvSpPr>
            <a:spLocks/>
          </p:cNvSpPr>
          <p:nvPr/>
        </p:nvSpPr>
        <p:spPr bwMode="auto">
          <a:xfrm>
            <a:off x="3751259" y="2713095"/>
            <a:ext cx="1395605" cy="2003945"/>
          </a:xfrm>
          <a:custGeom>
            <a:avLst/>
            <a:gdLst>
              <a:gd name="T0" fmla="*/ 149 w 193"/>
              <a:gd name="T1" fmla="*/ 248 h 277"/>
              <a:gd name="T2" fmla="*/ 193 w 193"/>
              <a:gd name="T3" fmla="*/ 49 h 277"/>
              <a:gd name="T4" fmla="*/ 124 w 193"/>
              <a:gd name="T5" fmla="*/ 90 h 277"/>
              <a:gd name="T6" fmla="*/ 24 w 193"/>
              <a:gd name="T7" fmla="*/ 0 h 277"/>
              <a:gd name="T8" fmla="*/ 74 w 193"/>
              <a:gd name="T9" fmla="*/ 133 h 277"/>
              <a:gd name="T10" fmla="*/ 0 w 193"/>
              <a:gd name="T11" fmla="*/ 260 h 277"/>
              <a:gd name="T12" fmla="*/ 56 w 193"/>
              <a:gd name="T13" fmla="*/ 234 h 277"/>
              <a:gd name="T14" fmla="*/ 95 w 193"/>
              <a:gd name="T15" fmla="*/ 188 h 277"/>
              <a:gd name="T16" fmla="*/ 139 w 193"/>
              <a:gd name="T17" fmla="*/ 256 h 277"/>
              <a:gd name="T18" fmla="*/ 149 w 193"/>
              <a:gd name="T19" fmla="*/ 24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277">
                <a:moveTo>
                  <a:pt x="149" y="248"/>
                </a:moveTo>
                <a:cubicBezTo>
                  <a:pt x="149" y="248"/>
                  <a:pt x="84" y="120"/>
                  <a:pt x="193" y="49"/>
                </a:cubicBezTo>
                <a:cubicBezTo>
                  <a:pt x="193" y="49"/>
                  <a:pt x="165" y="46"/>
                  <a:pt x="124" y="90"/>
                </a:cubicBezTo>
                <a:cubicBezTo>
                  <a:pt x="82" y="135"/>
                  <a:pt x="76" y="29"/>
                  <a:pt x="24" y="0"/>
                </a:cubicBezTo>
                <a:cubicBezTo>
                  <a:pt x="24" y="0"/>
                  <a:pt x="67" y="67"/>
                  <a:pt x="74" y="133"/>
                </a:cubicBezTo>
                <a:cubicBezTo>
                  <a:pt x="82" y="199"/>
                  <a:pt x="0" y="260"/>
                  <a:pt x="0" y="260"/>
                </a:cubicBezTo>
                <a:cubicBezTo>
                  <a:pt x="0" y="260"/>
                  <a:pt x="30" y="261"/>
                  <a:pt x="56" y="234"/>
                </a:cubicBezTo>
                <a:cubicBezTo>
                  <a:pt x="81" y="207"/>
                  <a:pt x="84" y="184"/>
                  <a:pt x="95" y="188"/>
                </a:cubicBezTo>
                <a:cubicBezTo>
                  <a:pt x="106" y="193"/>
                  <a:pt x="119" y="245"/>
                  <a:pt x="139" y="256"/>
                </a:cubicBezTo>
                <a:cubicBezTo>
                  <a:pt x="160" y="267"/>
                  <a:pt x="166" y="277"/>
                  <a:pt x="149" y="248"/>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6"/>
          <p:cNvSpPr>
            <a:spLocks/>
          </p:cNvSpPr>
          <p:nvPr/>
        </p:nvSpPr>
        <p:spPr bwMode="auto">
          <a:xfrm>
            <a:off x="5234594" y="2228269"/>
            <a:ext cx="1055072" cy="832284"/>
          </a:xfrm>
          <a:custGeom>
            <a:avLst/>
            <a:gdLst>
              <a:gd name="T0" fmla="*/ 0 w 146"/>
              <a:gd name="T1" fmla="*/ 114 h 115"/>
              <a:gd name="T2" fmla="*/ 146 w 146"/>
              <a:gd name="T3" fmla="*/ 18 h 115"/>
              <a:gd name="T4" fmla="*/ 0 w 146"/>
              <a:gd name="T5" fmla="*/ 114 h 115"/>
            </a:gdLst>
            <a:ahLst/>
            <a:cxnLst>
              <a:cxn ang="0">
                <a:pos x="T0" y="T1"/>
              </a:cxn>
              <a:cxn ang="0">
                <a:pos x="T2" y="T3"/>
              </a:cxn>
              <a:cxn ang="0">
                <a:pos x="T4" y="T5"/>
              </a:cxn>
            </a:cxnLst>
            <a:rect l="0" t="0" r="r" b="b"/>
            <a:pathLst>
              <a:path w="146" h="115">
                <a:moveTo>
                  <a:pt x="0" y="114"/>
                </a:moveTo>
                <a:cubicBezTo>
                  <a:pt x="0" y="114"/>
                  <a:pt x="31" y="0"/>
                  <a:pt x="146" y="18"/>
                </a:cubicBezTo>
                <a:cubicBezTo>
                  <a:pt x="146" y="18"/>
                  <a:pt x="126" y="115"/>
                  <a:pt x="0" y="114"/>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Freeform: Shape 7"/>
          <p:cNvSpPr>
            <a:spLocks/>
          </p:cNvSpPr>
          <p:nvPr/>
        </p:nvSpPr>
        <p:spPr bwMode="auto">
          <a:xfrm>
            <a:off x="4792480" y="2155545"/>
            <a:ext cx="716849" cy="825358"/>
          </a:xfrm>
          <a:custGeom>
            <a:avLst/>
            <a:gdLst>
              <a:gd name="T0" fmla="*/ 48 w 99"/>
              <a:gd name="T1" fmla="*/ 114 h 114"/>
              <a:gd name="T2" fmla="*/ 56 w 99"/>
              <a:gd name="T3" fmla="*/ 0 h 114"/>
              <a:gd name="T4" fmla="*/ 48 w 99"/>
              <a:gd name="T5" fmla="*/ 114 h 114"/>
            </a:gdLst>
            <a:ahLst/>
            <a:cxnLst>
              <a:cxn ang="0">
                <a:pos x="T0" y="T1"/>
              </a:cxn>
              <a:cxn ang="0">
                <a:pos x="T2" y="T3"/>
              </a:cxn>
              <a:cxn ang="0">
                <a:pos x="T4" y="T5"/>
              </a:cxn>
            </a:cxnLst>
            <a:rect l="0" t="0" r="r" b="b"/>
            <a:pathLst>
              <a:path w="99" h="114">
                <a:moveTo>
                  <a:pt x="48" y="114"/>
                </a:moveTo>
                <a:cubicBezTo>
                  <a:pt x="48" y="114"/>
                  <a:pt x="0" y="53"/>
                  <a:pt x="56" y="0"/>
                </a:cubicBezTo>
                <a:cubicBezTo>
                  <a:pt x="56" y="0"/>
                  <a:pt x="99" y="49"/>
                  <a:pt x="48" y="11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Shape 8"/>
          <p:cNvSpPr>
            <a:spLocks/>
          </p:cNvSpPr>
          <p:nvPr/>
        </p:nvSpPr>
        <p:spPr bwMode="auto">
          <a:xfrm>
            <a:off x="5255372" y="1670720"/>
            <a:ext cx="687990" cy="767640"/>
          </a:xfrm>
          <a:custGeom>
            <a:avLst/>
            <a:gdLst>
              <a:gd name="T0" fmla="*/ 26 w 95"/>
              <a:gd name="T1" fmla="*/ 106 h 106"/>
              <a:gd name="T2" fmla="*/ 70 w 95"/>
              <a:gd name="T3" fmla="*/ 0 h 106"/>
              <a:gd name="T4" fmla="*/ 26 w 95"/>
              <a:gd name="T5" fmla="*/ 106 h 106"/>
            </a:gdLst>
            <a:ahLst/>
            <a:cxnLst>
              <a:cxn ang="0">
                <a:pos x="T0" y="T1"/>
              </a:cxn>
              <a:cxn ang="0">
                <a:pos x="T2" y="T3"/>
              </a:cxn>
              <a:cxn ang="0">
                <a:pos x="T4" y="T5"/>
              </a:cxn>
            </a:cxnLst>
            <a:rect l="0" t="0" r="r" b="b"/>
            <a:pathLst>
              <a:path w="95" h="106">
                <a:moveTo>
                  <a:pt x="26" y="106"/>
                </a:moveTo>
                <a:cubicBezTo>
                  <a:pt x="26" y="106"/>
                  <a:pt x="0" y="33"/>
                  <a:pt x="70" y="0"/>
                </a:cubicBezTo>
                <a:cubicBezTo>
                  <a:pt x="70" y="0"/>
                  <a:pt x="95" y="60"/>
                  <a:pt x="26" y="10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9"/>
          <p:cNvSpPr>
            <a:spLocks/>
          </p:cNvSpPr>
          <p:nvPr/>
        </p:nvSpPr>
        <p:spPr bwMode="auto">
          <a:xfrm>
            <a:off x="3598886" y="1200901"/>
            <a:ext cx="701843" cy="832284"/>
          </a:xfrm>
          <a:custGeom>
            <a:avLst/>
            <a:gdLst>
              <a:gd name="T0" fmla="*/ 57 w 97"/>
              <a:gd name="T1" fmla="*/ 115 h 115"/>
              <a:gd name="T2" fmla="*/ 47 w 97"/>
              <a:gd name="T3" fmla="*/ 0 h 115"/>
              <a:gd name="T4" fmla="*/ 57 w 97"/>
              <a:gd name="T5" fmla="*/ 115 h 115"/>
            </a:gdLst>
            <a:ahLst/>
            <a:cxnLst>
              <a:cxn ang="0">
                <a:pos x="T0" y="T1"/>
              </a:cxn>
              <a:cxn ang="0">
                <a:pos x="T2" y="T3"/>
              </a:cxn>
              <a:cxn ang="0">
                <a:pos x="T4" y="T5"/>
              </a:cxn>
            </a:cxnLst>
            <a:rect l="0" t="0" r="r" b="b"/>
            <a:pathLst>
              <a:path w="97" h="115">
                <a:moveTo>
                  <a:pt x="57" y="115"/>
                </a:moveTo>
                <a:cubicBezTo>
                  <a:pt x="57" y="115"/>
                  <a:pt x="0" y="61"/>
                  <a:pt x="47" y="0"/>
                </a:cubicBezTo>
                <a:cubicBezTo>
                  <a:pt x="47" y="0"/>
                  <a:pt x="97" y="43"/>
                  <a:pt x="57" y="11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10"/>
          <p:cNvSpPr>
            <a:spLocks/>
          </p:cNvSpPr>
          <p:nvPr/>
        </p:nvSpPr>
        <p:spPr bwMode="auto">
          <a:xfrm>
            <a:off x="2781609" y="2133613"/>
            <a:ext cx="579482" cy="514838"/>
          </a:xfrm>
          <a:custGeom>
            <a:avLst/>
            <a:gdLst>
              <a:gd name="T0" fmla="*/ 80 w 80"/>
              <a:gd name="T1" fmla="*/ 51 h 71"/>
              <a:gd name="T2" fmla="*/ 0 w 80"/>
              <a:gd name="T3" fmla="*/ 20 h 71"/>
              <a:gd name="T4" fmla="*/ 80 w 80"/>
              <a:gd name="T5" fmla="*/ 51 h 71"/>
            </a:gdLst>
            <a:ahLst/>
            <a:cxnLst>
              <a:cxn ang="0">
                <a:pos x="T0" y="T1"/>
              </a:cxn>
              <a:cxn ang="0">
                <a:pos x="T2" y="T3"/>
              </a:cxn>
              <a:cxn ang="0">
                <a:pos x="T4" y="T5"/>
              </a:cxn>
            </a:cxnLst>
            <a:rect l="0" t="0" r="r" b="b"/>
            <a:pathLst>
              <a:path w="80" h="71">
                <a:moveTo>
                  <a:pt x="80" y="51"/>
                </a:moveTo>
                <a:cubicBezTo>
                  <a:pt x="80" y="51"/>
                  <a:pt x="25" y="71"/>
                  <a:pt x="0" y="20"/>
                </a:cubicBezTo>
                <a:cubicBezTo>
                  <a:pt x="0" y="20"/>
                  <a:pt x="45" y="0"/>
                  <a:pt x="80" y="51"/>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11"/>
          <p:cNvSpPr>
            <a:spLocks/>
          </p:cNvSpPr>
          <p:nvPr/>
        </p:nvSpPr>
        <p:spPr bwMode="auto">
          <a:xfrm>
            <a:off x="5790989" y="2958970"/>
            <a:ext cx="766486" cy="687990"/>
          </a:xfrm>
          <a:custGeom>
            <a:avLst/>
            <a:gdLst>
              <a:gd name="T0" fmla="*/ 106 w 106"/>
              <a:gd name="T1" fmla="*/ 70 h 95"/>
              <a:gd name="T2" fmla="*/ 0 w 106"/>
              <a:gd name="T3" fmla="*/ 24 h 95"/>
              <a:gd name="T4" fmla="*/ 106 w 106"/>
              <a:gd name="T5" fmla="*/ 70 h 95"/>
            </a:gdLst>
            <a:ahLst/>
            <a:cxnLst>
              <a:cxn ang="0">
                <a:pos x="T0" y="T1"/>
              </a:cxn>
              <a:cxn ang="0">
                <a:pos x="T2" y="T3"/>
              </a:cxn>
              <a:cxn ang="0">
                <a:pos x="T4" y="T5"/>
              </a:cxn>
            </a:cxnLst>
            <a:rect l="0" t="0" r="r" b="b"/>
            <a:pathLst>
              <a:path w="106" h="95">
                <a:moveTo>
                  <a:pt x="106" y="70"/>
                </a:moveTo>
                <a:cubicBezTo>
                  <a:pt x="106" y="70"/>
                  <a:pt x="32" y="95"/>
                  <a:pt x="0" y="24"/>
                </a:cubicBezTo>
                <a:cubicBezTo>
                  <a:pt x="0" y="24"/>
                  <a:pt x="61" y="0"/>
                  <a:pt x="106" y="7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Freeform: Shape 12"/>
          <p:cNvSpPr>
            <a:spLocks/>
          </p:cNvSpPr>
          <p:nvPr/>
        </p:nvSpPr>
        <p:spPr bwMode="auto">
          <a:xfrm>
            <a:off x="4249937" y="2460293"/>
            <a:ext cx="745708" cy="868068"/>
          </a:xfrm>
          <a:custGeom>
            <a:avLst/>
            <a:gdLst>
              <a:gd name="T0" fmla="*/ 38 w 103"/>
              <a:gd name="T1" fmla="*/ 120 h 120"/>
              <a:gd name="T2" fmla="*/ 68 w 103"/>
              <a:gd name="T3" fmla="*/ 0 h 120"/>
              <a:gd name="T4" fmla="*/ 38 w 103"/>
              <a:gd name="T5" fmla="*/ 120 h 120"/>
            </a:gdLst>
            <a:ahLst/>
            <a:cxnLst>
              <a:cxn ang="0">
                <a:pos x="T0" y="T1"/>
              </a:cxn>
              <a:cxn ang="0">
                <a:pos x="T2" y="T3"/>
              </a:cxn>
              <a:cxn ang="0">
                <a:pos x="T4" y="T5"/>
              </a:cxn>
            </a:cxnLst>
            <a:rect l="0" t="0" r="r" b="b"/>
            <a:pathLst>
              <a:path w="103" h="120">
                <a:moveTo>
                  <a:pt x="38" y="120"/>
                </a:moveTo>
                <a:cubicBezTo>
                  <a:pt x="38" y="120"/>
                  <a:pt x="0" y="40"/>
                  <a:pt x="68" y="0"/>
                </a:cubicBezTo>
                <a:cubicBezTo>
                  <a:pt x="68" y="0"/>
                  <a:pt x="103" y="66"/>
                  <a:pt x="38" y="1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13"/>
          <p:cNvSpPr>
            <a:spLocks/>
          </p:cNvSpPr>
          <p:nvPr/>
        </p:nvSpPr>
        <p:spPr bwMode="auto">
          <a:xfrm>
            <a:off x="5212662" y="3045546"/>
            <a:ext cx="730701" cy="666058"/>
          </a:xfrm>
          <a:custGeom>
            <a:avLst/>
            <a:gdLst>
              <a:gd name="T0" fmla="*/ 101 w 101"/>
              <a:gd name="T1" fmla="*/ 74 h 92"/>
              <a:gd name="T2" fmla="*/ 0 w 101"/>
              <a:gd name="T3" fmla="*/ 19 h 92"/>
              <a:gd name="T4" fmla="*/ 101 w 101"/>
              <a:gd name="T5" fmla="*/ 74 h 92"/>
            </a:gdLst>
            <a:ahLst/>
            <a:cxnLst>
              <a:cxn ang="0">
                <a:pos x="T0" y="T1"/>
              </a:cxn>
              <a:cxn ang="0">
                <a:pos x="T2" y="T3"/>
              </a:cxn>
              <a:cxn ang="0">
                <a:pos x="T4" y="T5"/>
              </a:cxn>
            </a:cxnLst>
            <a:rect l="0" t="0" r="r" b="b"/>
            <a:pathLst>
              <a:path w="101" h="92">
                <a:moveTo>
                  <a:pt x="101" y="74"/>
                </a:moveTo>
                <a:cubicBezTo>
                  <a:pt x="101" y="74"/>
                  <a:pt x="25" y="92"/>
                  <a:pt x="0" y="19"/>
                </a:cubicBezTo>
                <a:cubicBezTo>
                  <a:pt x="0" y="19"/>
                  <a:pt x="63" y="0"/>
                  <a:pt x="101" y="7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14"/>
          <p:cNvSpPr>
            <a:spLocks/>
          </p:cNvSpPr>
          <p:nvPr/>
        </p:nvSpPr>
        <p:spPr bwMode="auto">
          <a:xfrm>
            <a:off x="3129067" y="1648787"/>
            <a:ext cx="846136" cy="1071233"/>
          </a:xfrm>
          <a:custGeom>
            <a:avLst/>
            <a:gdLst>
              <a:gd name="T0" fmla="*/ 113 w 117"/>
              <a:gd name="T1" fmla="*/ 148 h 148"/>
              <a:gd name="T2" fmla="*/ 19 w 117"/>
              <a:gd name="T3" fmla="*/ 0 h 148"/>
              <a:gd name="T4" fmla="*/ 113 w 117"/>
              <a:gd name="T5" fmla="*/ 148 h 148"/>
            </a:gdLst>
            <a:ahLst/>
            <a:cxnLst>
              <a:cxn ang="0">
                <a:pos x="T0" y="T1"/>
              </a:cxn>
              <a:cxn ang="0">
                <a:pos x="T2" y="T3"/>
              </a:cxn>
              <a:cxn ang="0">
                <a:pos x="T4" y="T5"/>
              </a:cxn>
            </a:cxnLst>
            <a:rect l="0" t="0" r="r" b="b"/>
            <a:pathLst>
              <a:path w="117" h="148">
                <a:moveTo>
                  <a:pt x="113" y="148"/>
                </a:moveTo>
                <a:cubicBezTo>
                  <a:pt x="113" y="148"/>
                  <a:pt x="0" y="116"/>
                  <a:pt x="19" y="0"/>
                </a:cubicBezTo>
                <a:cubicBezTo>
                  <a:pt x="19" y="0"/>
                  <a:pt x="117" y="22"/>
                  <a:pt x="113" y="148"/>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15"/>
          <p:cNvSpPr>
            <a:spLocks/>
          </p:cNvSpPr>
          <p:nvPr/>
        </p:nvSpPr>
        <p:spPr bwMode="auto">
          <a:xfrm>
            <a:off x="3078275" y="2438360"/>
            <a:ext cx="832284" cy="715695"/>
          </a:xfrm>
          <a:custGeom>
            <a:avLst/>
            <a:gdLst>
              <a:gd name="T0" fmla="*/ 115 w 115"/>
              <a:gd name="T1" fmla="*/ 51 h 99"/>
              <a:gd name="T2" fmla="*/ 0 w 115"/>
              <a:gd name="T3" fmla="*/ 43 h 99"/>
              <a:gd name="T4" fmla="*/ 115 w 115"/>
              <a:gd name="T5" fmla="*/ 51 h 99"/>
            </a:gdLst>
            <a:ahLst/>
            <a:cxnLst>
              <a:cxn ang="0">
                <a:pos x="T0" y="T1"/>
              </a:cxn>
              <a:cxn ang="0">
                <a:pos x="T2" y="T3"/>
              </a:cxn>
              <a:cxn ang="0">
                <a:pos x="T4" y="T5"/>
              </a:cxn>
            </a:cxnLst>
            <a:rect l="0" t="0" r="r" b="b"/>
            <a:pathLst>
              <a:path w="115" h="99">
                <a:moveTo>
                  <a:pt x="115" y="51"/>
                </a:moveTo>
                <a:cubicBezTo>
                  <a:pt x="115" y="51"/>
                  <a:pt x="53" y="99"/>
                  <a:pt x="0" y="43"/>
                </a:cubicBezTo>
                <a:cubicBezTo>
                  <a:pt x="0" y="43"/>
                  <a:pt x="50" y="0"/>
                  <a:pt x="115"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16"/>
          <p:cNvSpPr>
            <a:spLocks/>
          </p:cNvSpPr>
          <p:nvPr/>
        </p:nvSpPr>
        <p:spPr bwMode="auto">
          <a:xfrm>
            <a:off x="3881700" y="1634935"/>
            <a:ext cx="1005436" cy="1113944"/>
          </a:xfrm>
          <a:custGeom>
            <a:avLst/>
            <a:gdLst>
              <a:gd name="T0" fmla="*/ 113 w 139"/>
              <a:gd name="T1" fmla="*/ 0 h 154"/>
              <a:gd name="T2" fmla="*/ 28 w 139"/>
              <a:gd name="T3" fmla="*/ 154 h 154"/>
              <a:gd name="T4" fmla="*/ 113 w 139"/>
              <a:gd name="T5" fmla="*/ 0 h 154"/>
            </a:gdLst>
            <a:ahLst/>
            <a:cxnLst>
              <a:cxn ang="0">
                <a:pos x="T0" y="T1"/>
              </a:cxn>
              <a:cxn ang="0">
                <a:pos x="T2" y="T3"/>
              </a:cxn>
              <a:cxn ang="0">
                <a:pos x="T4" y="T5"/>
              </a:cxn>
            </a:cxnLst>
            <a:rect l="0" t="0" r="r" b="b"/>
            <a:pathLst>
              <a:path w="139" h="154">
                <a:moveTo>
                  <a:pt x="113" y="0"/>
                </a:moveTo>
                <a:cubicBezTo>
                  <a:pt x="113" y="0"/>
                  <a:pt x="139" y="116"/>
                  <a:pt x="28" y="154"/>
                </a:cubicBezTo>
                <a:cubicBezTo>
                  <a:pt x="28" y="154"/>
                  <a:pt x="0" y="57"/>
                  <a:pt x="11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TextBox 18"/>
          <p:cNvSpPr txBox="1"/>
          <p:nvPr/>
        </p:nvSpPr>
        <p:spPr>
          <a:xfrm>
            <a:off x="9468" y="-6463"/>
            <a:ext cx="2301342" cy="2900790"/>
          </a:xfrm>
          <a:prstGeom prst="rect">
            <a:avLst/>
          </a:prstGeom>
          <a:noFill/>
        </p:spPr>
        <p:txBody>
          <a:bodyPr wrap="none" lIns="144000" tIns="0" rIns="0" bIns="0" anchor="ctr" anchorCtr="0">
            <a:normAutofit/>
          </a:bodyPr>
          <a:lstStyle/>
          <a:p>
            <a:pPr>
              <a:lnSpc>
                <a:spcPct val="200000"/>
              </a:lnSpc>
            </a:pPr>
            <a:r>
              <a:rPr lang="en-US" altLang="zh-CN" sz="1400" b="1" dirty="0">
                <a:solidFill>
                  <a:srgbClr val="768EA9"/>
                </a:solidFill>
              </a:rPr>
              <a:t>1.</a:t>
            </a:r>
            <a:r>
              <a:rPr lang="zh-CN" altLang="en-US" sz="1400" b="1" dirty="0">
                <a:solidFill>
                  <a:srgbClr val="768EA9"/>
                </a:solidFill>
              </a:rPr>
              <a:t>电视综艺晚会的创意是指什么</a:t>
            </a:r>
            <a:r>
              <a:rPr lang="en-US" altLang="zh-CN" sz="1400" b="1" dirty="0">
                <a:solidFill>
                  <a:srgbClr val="768EA9"/>
                </a:solidFill>
              </a:rPr>
              <a:t>?</a:t>
            </a:r>
          </a:p>
          <a:p>
            <a:pPr>
              <a:lnSpc>
                <a:spcPct val="200000"/>
              </a:lnSpc>
            </a:pPr>
            <a:r>
              <a:rPr lang="en-US" altLang="zh-CN" sz="1400" b="1" dirty="0">
                <a:solidFill>
                  <a:srgbClr val="768EA9"/>
                </a:solidFill>
              </a:rPr>
              <a:t>2.</a:t>
            </a:r>
            <a:r>
              <a:rPr lang="zh-CN" altLang="en-US" sz="1400" b="1" dirty="0">
                <a:solidFill>
                  <a:srgbClr val="768EA9"/>
                </a:solidFill>
              </a:rPr>
              <a:t>为什么要强调确立电视综艺晚会的主题</a:t>
            </a:r>
            <a:r>
              <a:rPr lang="en-US" altLang="zh-CN" sz="1400" b="1" dirty="0">
                <a:solidFill>
                  <a:srgbClr val="768EA9"/>
                </a:solidFill>
              </a:rPr>
              <a:t>?</a:t>
            </a:r>
          </a:p>
          <a:p>
            <a:pPr>
              <a:lnSpc>
                <a:spcPct val="200000"/>
              </a:lnSpc>
            </a:pPr>
            <a:r>
              <a:rPr lang="en-US" altLang="zh-CN" sz="1400" b="1" dirty="0">
                <a:solidFill>
                  <a:srgbClr val="768EA9"/>
                </a:solidFill>
              </a:rPr>
              <a:t>3.</a:t>
            </a:r>
            <a:r>
              <a:rPr lang="zh-CN" altLang="en-US" sz="1400" b="1" dirty="0">
                <a:solidFill>
                  <a:srgbClr val="768EA9"/>
                </a:solidFill>
              </a:rPr>
              <a:t>电视综艺晚会的构思有哪些要求</a:t>
            </a:r>
            <a:r>
              <a:rPr lang="en-US" altLang="zh-CN" sz="1400" b="1" dirty="0">
                <a:solidFill>
                  <a:srgbClr val="768EA9"/>
                </a:solidFill>
              </a:rPr>
              <a:t>?</a:t>
            </a:r>
            <a:endParaRPr lang="zh-CN" altLang="en-US" sz="1400" b="1" dirty="0">
              <a:solidFill>
                <a:srgbClr val="768EA9"/>
              </a:solidFill>
            </a:endParaRPr>
          </a:p>
        </p:txBody>
      </p:sp>
      <p:sp>
        <p:nvSpPr>
          <p:cNvPr id="11" name="TextBox 30"/>
          <p:cNvSpPr txBox="1"/>
          <p:nvPr/>
        </p:nvSpPr>
        <p:spPr>
          <a:xfrm flipH="1">
            <a:off x="7025336" y="200199"/>
            <a:ext cx="2088232" cy="3383786"/>
          </a:xfrm>
          <a:prstGeom prst="rect">
            <a:avLst/>
          </a:prstGeom>
          <a:noFill/>
        </p:spPr>
        <p:txBody>
          <a:bodyPr wrap="none" lIns="0" tIns="0" rIns="144000" bIns="0" anchor="ctr" anchorCtr="0">
            <a:normAutofit/>
          </a:bodyPr>
          <a:lstStyle/>
          <a:p>
            <a:pPr algn="r">
              <a:lnSpc>
                <a:spcPct val="200000"/>
              </a:lnSpc>
            </a:pPr>
            <a:r>
              <a:rPr lang="en-US" altLang="zh-CN" sz="1400" b="1" dirty="0">
                <a:solidFill>
                  <a:schemeClr val="accent4"/>
                </a:solidFill>
              </a:rPr>
              <a:t>4.</a:t>
            </a:r>
            <a:r>
              <a:rPr lang="zh-CN" altLang="en-US" sz="1400" b="1" dirty="0">
                <a:solidFill>
                  <a:schemeClr val="accent4"/>
                </a:solidFill>
              </a:rPr>
              <a:t>电视综艺晚会的结构类型有哪几种</a:t>
            </a:r>
            <a:r>
              <a:rPr lang="en-US" altLang="zh-CN" sz="1400" b="1" dirty="0">
                <a:solidFill>
                  <a:schemeClr val="accent4"/>
                </a:solidFill>
              </a:rPr>
              <a:t>?</a:t>
            </a:r>
          </a:p>
          <a:p>
            <a:pPr algn="r">
              <a:lnSpc>
                <a:spcPct val="200000"/>
              </a:lnSpc>
            </a:pPr>
            <a:r>
              <a:rPr lang="en-US" altLang="zh-CN" sz="1400" b="1" dirty="0">
                <a:solidFill>
                  <a:schemeClr val="accent4"/>
                </a:solidFill>
              </a:rPr>
              <a:t>5.</a:t>
            </a:r>
            <a:r>
              <a:rPr lang="zh-CN" altLang="en-US" sz="1400" b="1" dirty="0">
                <a:solidFill>
                  <a:schemeClr val="accent4"/>
                </a:solidFill>
              </a:rPr>
              <a:t>电视综艺晚会文学台本的语言有哪几种</a:t>
            </a:r>
            <a:r>
              <a:rPr lang="en-US" altLang="zh-CN" sz="1400" b="1" dirty="0">
                <a:solidFill>
                  <a:schemeClr val="accent4"/>
                </a:solidFill>
              </a:rPr>
              <a:t>,</a:t>
            </a:r>
          </a:p>
          <a:p>
            <a:pPr algn="r">
              <a:lnSpc>
                <a:spcPct val="200000"/>
              </a:lnSpc>
            </a:pPr>
            <a:r>
              <a:rPr lang="zh-CN" altLang="en-US" sz="1400" b="1" dirty="0">
                <a:solidFill>
                  <a:schemeClr val="accent4"/>
                </a:solidFill>
              </a:rPr>
              <a:t>具体的表现形式是什么</a:t>
            </a:r>
            <a:r>
              <a:rPr lang="en-US" altLang="zh-CN" sz="1400" b="1" dirty="0">
                <a:solidFill>
                  <a:schemeClr val="accent4"/>
                </a:solidFill>
              </a:rPr>
              <a:t>?</a:t>
            </a:r>
          </a:p>
          <a:p>
            <a:pPr algn="r">
              <a:lnSpc>
                <a:spcPct val="200000"/>
              </a:lnSpc>
            </a:pPr>
            <a:r>
              <a:rPr lang="en-US" altLang="zh-CN" sz="1400" b="1" dirty="0">
                <a:solidFill>
                  <a:schemeClr val="accent4"/>
                </a:solidFill>
              </a:rPr>
              <a:t>6.</a:t>
            </a:r>
            <a:r>
              <a:rPr lang="zh-CN" altLang="en-US" sz="1400" b="1" dirty="0">
                <a:solidFill>
                  <a:schemeClr val="accent4"/>
                </a:solidFill>
              </a:rPr>
              <a:t>以“庆祝元旦”为主题</a:t>
            </a:r>
            <a:r>
              <a:rPr lang="en-US" altLang="zh-CN" sz="1400" b="1" dirty="0">
                <a:solidFill>
                  <a:schemeClr val="accent4"/>
                </a:solidFill>
              </a:rPr>
              <a:t>,</a:t>
            </a:r>
          </a:p>
          <a:p>
            <a:pPr algn="r">
              <a:lnSpc>
                <a:spcPct val="200000"/>
              </a:lnSpc>
            </a:pPr>
            <a:r>
              <a:rPr lang="zh-CN" altLang="en-US" sz="1400" b="1" dirty="0">
                <a:solidFill>
                  <a:schemeClr val="accent4"/>
                </a:solidFill>
              </a:rPr>
              <a:t>撰写一台电视综艺晚会的文学台本。</a:t>
            </a:r>
          </a:p>
        </p:txBody>
      </p:sp>
      <p:sp>
        <p:nvSpPr>
          <p:cNvPr id="39" name="Title 1">
            <a:extLst>
              <a:ext uri="{FF2B5EF4-FFF2-40B4-BE49-F238E27FC236}">
                <a16:creationId xmlns:a16="http://schemas.microsoft.com/office/drawing/2014/main" id="{F34B4986-E714-3D42-AE02-8F5A6B5C89E0}"/>
              </a:ext>
            </a:extLst>
          </p:cNvPr>
          <p:cNvSpPr txBox="1">
            <a:spLocks/>
          </p:cNvSpPr>
          <p:nvPr/>
        </p:nvSpPr>
        <p:spPr>
          <a:xfrm>
            <a:off x="857880" y="200199"/>
            <a:ext cx="341040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思考与训练</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9884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righ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down)">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ppt_w</p:attrName>
                                        </p:attrNameLst>
                                      </p:cBhvr>
                                      <p:tavLst>
                                        <p:tav tm="0">
                                          <p:val>
                                            <p:fltVal val="0"/>
                                          </p:val>
                                        </p:tav>
                                        <p:tav tm="100000">
                                          <p:val>
                                            <p:strVal val="#ppt_w"/>
                                          </p:val>
                                        </p:tav>
                                      </p:tavLst>
                                    </p:anim>
                                    <p:anim calcmode="lin" valueType="num">
                                      <p:cBhvr>
                                        <p:cTn id="33" dur="500" fill="hold"/>
                                        <p:tgtEl>
                                          <p:spTgt spid="30"/>
                                        </p:tgtEl>
                                        <p:attrNameLst>
                                          <p:attrName>ppt_h</p:attrName>
                                        </p:attrNameLst>
                                      </p:cBhvr>
                                      <p:tavLst>
                                        <p:tav tm="0">
                                          <p:val>
                                            <p:fltVal val="0"/>
                                          </p:val>
                                        </p:tav>
                                        <p:tav tm="100000">
                                          <p:val>
                                            <p:strVal val="#ppt_h"/>
                                          </p:val>
                                        </p:tav>
                                      </p:tavLst>
                                    </p:anim>
                                    <p:animEffect transition="in" filter="fade">
                                      <p:cBhvr>
                                        <p:cTn id="34" dur="500"/>
                                        <p:tgtEl>
                                          <p:spTgt spid="3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500" fill="hold"/>
                                        <p:tgtEl>
                                          <p:spTgt spid="36"/>
                                        </p:tgtEl>
                                        <p:attrNameLst>
                                          <p:attrName>ppt_w</p:attrName>
                                        </p:attrNameLst>
                                      </p:cBhvr>
                                      <p:tavLst>
                                        <p:tav tm="0">
                                          <p:val>
                                            <p:fltVal val="0"/>
                                          </p:val>
                                        </p:tav>
                                        <p:tav tm="100000">
                                          <p:val>
                                            <p:strVal val="#ppt_w"/>
                                          </p:val>
                                        </p:tav>
                                      </p:tavLst>
                                    </p:anim>
                                    <p:anim calcmode="lin" valueType="num">
                                      <p:cBhvr>
                                        <p:cTn id="43" dur="500" fill="hold"/>
                                        <p:tgtEl>
                                          <p:spTgt spid="36"/>
                                        </p:tgtEl>
                                        <p:attrNameLst>
                                          <p:attrName>ppt_h</p:attrName>
                                        </p:attrNameLst>
                                      </p:cBhvr>
                                      <p:tavLst>
                                        <p:tav tm="0">
                                          <p:val>
                                            <p:fltVal val="0"/>
                                          </p:val>
                                        </p:tav>
                                        <p:tav tm="100000">
                                          <p:val>
                                            <p:strVal val="#ppt_h"/>
                                          </p:val>
                                        </p:tav>
                                      </p:tavLst>
                                    </p:anim>
                                    <p:animEffect transition="in" filter="fade">
                                      <p:cBhvr>
                                        <p:cTn id="44" dur="500"/>
                                        <p:tgtEl>
                                          <p:spTgt spid="3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Effect transition="in" filter="fade">
                                      <p:cBhvr>
                                        <p:cTn id="59" dur="500"/>
                                        <p:tgtEl>
                                          <p:spTgt spid="2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p:cTn id="62" dur="500" fill="hold"/>
                                        <p:tgtEl>
                                          <p:spTgt spid="32"/>
                                        </p:tgtEl>
                                        <p:attrNameLst>
                                          <p:attrName>ppt_w</p:attrName>
                                        </p:attrNameLst>
                                      </p:cBhvr>
                                      <p:tavLst>
                                        <p:tav tm="0">
                                          <p:val>
                                            <p:fltVal val="0"/>
                                          </p:val>
                                        </p:tav>
                                        <p:tav tm="100000">
                                          <p:val>
                                            <p:strVal val="#ppt_w"/>
                                          </p:val>
                                        </p:tav>
                                      </p:tavLst>
                                    </p:anim>
                                    <p:anim calcmode="lin" valueType="num">
                                      <p:cBhvr>
                                        <p:cTn id="63" dur="500" fill="hold"/>
                                        <p:tgtEl>
                                          <p:spTgt spid="32"/>
                                        </p:tgtEl>
                                        <p:attrNameLst>
                                          <p:attrName>ppt_h</p:attrName>
                                        </p:attrNameLst>
                                      </p:cBhvr>
                                      <p:tavLst>
                                        <p:tav tm="0">
                                          <p:val>
                                            <p:fltVal val="0"/>
                                          </p:val>
                                        </p:tav>
                                        <p:tav tm="100000">
                                          <p:val>
                                            <p:strVal val="#ppt_h"/>
                                          </p:val>
                                        </p:tav>
                                      </p:tavLst>
                                    </p:anim>
                                    <p:animEffect transition="in" filter="fade">
                                      <p:cBhvr>
                                        <p:cTn id="64" dur="500"/>
                                        <p:tgtEl>
                                          <p:spTgt spid="3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p:cTn id="67" dur="500" fill="hold"/>
                                        <p:tgtEl>
                                          <p:spTgt spid="34"/>
                                        </p:tgtEl>
                                        <p:attrNameLst>
                                          <p:attrName>ppt_w</p:attrName>
                                        </p:attrNameLst>
                                      </p:cBhvr>
                                      <p:tavLst>
                                        <p:tav tm="0">
                                          <p:val>
                                            <p:fltVal val="0"/>
                                          </p:val>
                                        </p:tav>
                                        <p:tav tm="100000">
                                          <p:val>
                                            <p:strVal val="#ppt_w"/>
                                          </p:val>
                                        </p:tav>
                                      </p:tavLst>
                                    </p:anim>
                                    <p:anim calcmode="lin" valueType="num">
                                      <p:cBhvr>
                                        <p:cTn id="68" dur="500" fill="hold"/>
                                        <p:tgtEl>
                                          <p:spTgt spid="34"/>
                                        </p:tgtEl>
                                        <p:attrNameLst>
                                          <p:attrName>ppt_h</p:attrName>
                                        </p:attrNameLst>
                                      </p:cBhvr>
                                      <p:tavLst>
                                        <p:tav tm="0">
                                          <p:val>
                                            <p:fltVal val="0"/>
                                          </p:val>
                                        </p:tav>
                                        <p:tav tm="100000">
                                          <p:val>
                                            <p:strVal val="#ppt_h"/>
                                          </p:val>
                                        </p:tav>
                                      </p:tavLst>
                                    </p:anim>
                                    <p:animEffect transition="in" filter="fade">
                                      <p:cBhvr>
                                        <p:cTn id="6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A2D8F0E9-BE68-E540-A4AB-8AA2F31ED130}"/>
              </a:ext>
            </a:extLst>
          </p:cNvPr>
          <p:cNvGrpSpPr/>
          <p:nvPr/>
        </p:nvGrpSpPr>
        <p:grpSpPr>
          <a:xfrm>
            <a:off x="4511168" y="1033850"/>
            <a:ext cx="4539315" cy="2451983"/>
            <a:chOff x="4324146" y="1510955"/>
            <a:chExt cx="4539315" cy="2451983"/>
          </a:xfrm>
        </p:grpSpPr>
        <p:grpSp>
          <p:nvGrpSpPr>
            <p:cNvPr id="6" name="Group 81"/>
            <p:cNvGrpSpPr/>
            <p:nvPr/>
          </p:nvGrpSpPr>
          <p:grpSpPr>
            <a:xfrm>
              <a:off x="4324146" y="2533907"/>
              <a:ext cx="300869" cy="300870"/>
              <a:chOff x="0" y="0"/>
              <a:chExt cx="767929" cy="767929"/>
            </a:xfrm>
          </p:grpSpPr>
          <p:sp>
            <p:nvSpPr>
              <p:cNvPr id="93" name="Freeform: Shape 82"/>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p>
            </p:txBody>
          </p:sp>
          <p:sp>
            <p:nvSpPr>
              <p:cNvPr id="94" name="Freeform: Shape 83"/>
              <p:cNvSpPr/>
              <p:nvPr/>
            </p:nvSpPr>
            <p:spPr>
              <a:xfrm>
                <a:off x="234638" y="204970"/>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5" name="Rectangle 104"/>
            <p:cNvSpPr/>
            <p:nvPr/>
          </p:nvSpPr>
          <p:spPr>
            <a:xfrm>
              <a:off x="4639002" y="1510955"/>
              <a:ext cx="4224459" cy="2451983"/>
            </a:xfrm>
            <a:prstGeom prst="rect">
              <a:avLst/>
            </a:prstGeom>
          </p:spPr>
          <p:txBody>
            <a:bodyPr wrap="none" lIns="144000" tIns="0" rIns="144000" bIns="0" anchor="ctr">
              <a:normAutofit/>
            </a:bodyPr>
            <a:lstStyle/>
            <a:p>
              <a:pPr>
                <a:lnSpc>
                  <a:spcPct val="200000"/>
                </a:lnSpc>
              </a:pPr>
              <a:r>
                <a:rPr lang="en-US" altLang="zh-CN" sz="1200" b="1" dirty="0">
                  <a:solidFill>
                    <a:schemeClr val="accent3"/>
                  </a:solidFill>
                </a:rPr>
                <a:t>1.</a:t>
              </a:r>
              <a:r>
                <a:rPr lang="zh-CN" altLang="en-US" sz="1200" b="1" dirty="0">
                  <a:solidFill>
                    <a:schemeClr val="accent3"/>
                  </a:solidFill>
                </a:rPr>
                <a:t>洪民生主编</a:t>
              </a:r>
              <a:r>
                <a:rPr lang="en-US" altLang="zh-CN" sz="1200" b="1" dirty="0">
                  <a:solidFill>
                    <a:schemeClr val="accent3"/>
                  </a:solidFill>
                </a:rPr>
                <a:t>:《</a:t>
              </a:r>
              <a:r>
                <a:rPr lang="zh-CN" altLang="en-US" sz="1200" b="1" dirty="0">
                  <a:solidFill>
                    <a:schemeClr val="accent3"/>
                  </a:solidFill>
                </a:rPr>
                <a:t>追忆</a:t>
              </a:r>
              <a:r>
                <a:rPr lang="en-US" altLang="zh-CN" sz="1200" b="1" dirty="0">
                  <a:solidFill>
                    <a:schemeClr val="accent3"/>
                  </a:solidFill>
                </a:rPr>
                <a:t>》,</a:t>
              </a:r>
              <a:r>
                <a:rPr lang="zh-CN" altLang="en-US" sz="1200" b="1" dirty="0">
                  <a:solidFill>
                    <a:schemeClr val="accent3"/>
                  </a:solidFill>
                </a:rPr>
                <a:t>中国国际广播出版社</a:t>
              </a:r>
              <a:r>
                <a:rPr lang="en-US" altLang="zh-CN" sz="1200" b="1" dirty="0">
                  <a:solidFill>
                    <a:schemeClr val="accent3"/>
                  </a:solidFill>
                </a:rPr>
                <a:t>1990</a:t>
              </a:r>
              <a:r>
                <a:rPr lang="zh-CN" altLang="en-US" sz="1200" b="1" dirty="0">
                  <a:solidFill>
                    <a:schemeClr val="accent3"/>
                  </a:solidFill>
                </a:rPr>
                <a:t>年版。</a:t>
              </a:r>
            </a:p>
            <a:p>
              <a:pPr>
                <a:lnSpc>
                  <a:spcPct val="200000"/>
                </a:lnSpc>
              </a:pPr>
              <a:r>
                <a:rPr lang="en-US" altLang="zh-CN" sz="1200" b="1" dirty="0">
                  <a:solidFill>
                    <a:schemeClr val="accent3"/>
                  </a:solidFill>
                </a:rPr>
                <a:t>2.</a:t>
              </a:r>
              <a:r>
                <a:rPr lang="zh-CN" altLang="en-US" sz="1200" b="1" dirty="0">
                  <a:solidFill>
                    <a:schemeClr val="accent3"/>
                  </a:solidFill>
                </a:rPr>
                <a:t>林强编</a:t>
              </a:r>
              <a:r>
                <a:rPr lang="en-US" altLang="zh-CN" sz="1200" b="1" dirty="0">
                  <a:solidFill>
                    <a:schemeClr val="accent3"/>
                  </a:solidFill>
                </a:rPr>
                <a:t>:《</a:t>
              </a:r>
              <a:r>
                <a:rPr lang="zh-CN" altLang="en-US" sz="1200" b="1" dirty="0">
                  <a:solidFill>
                    <a:schemeClr val="accent3"/>
                  </a:solidFill>
                </a:rPr>
                <a:t>邓在军电视艺术</a:t>
              </a:r>
              <a:r>
                <a:rPr lang="en-US" altLang="zh-CN" sz="1200" b="1" dirty="0">
                  <a:solidFill>
                    <a:schemeClr val="accent3"/>
                  </a:solidFill>
                </a:rPr>
                <a:t>》,</a:t>
              </a:r>
              <a:r>
                <a:rPr lang="zh-CN" altLang="en-US" sz="1200" b="1" dirty="0">
                  <a:solidFill>
                    <a:schemeClr val="accent3"/>
                  </a:solidFill>
                </a:rPr>
                <a:t>华文出版社</a:t>
              </a:r>
              <a:r>
                <a:rPr lang="en-US" altLang="zh-CN" sz="1200" b="1" dirty="0">
                  <a:solidFill>
                    <a:schemeClr val="accent3"/>
                  </a:solidFill>
                </a:rPr>
                <a:t>1993</a:t>
              </a:r>
              <a:r>
                <a:rPr lang="zh-CN" altLang="en-US" sz="1200" b="1" dirty="0">
                  <a:solidFill>
                    <a:schemeClr val="accent3"/>
                  </a:solidFill>
                </a:rPr>
                <a:t>年版。</a:t>
              </a:r>
            </a:p>
            <a:p>
              <a:pPr>
                <a:lnSpc>
                  <a:spcPct val="200000"/>
                </a:lnSpc>
              </a:pPr>
              <a:r>
                <a:rPr lang="en-US" altLang="zh-CN" sz="1200" b="1" dirty="0">
                  <a:solidFill>
                    <a:schemeClr val="accent3"/>
                  </a:solidFill>
                </a:rPr>
                <a:t>3.</a:t>
              </a:r>
              <a:r>
                <a:rPr lang="zh-CN" altLang="en-US" sz="1200" b="1" dirty="0">
                  <a:solidFill>
                    <a:schemeClr val="accent3"/>
                  </a:solidFill>
                </a:rPr>
                <a:t>陈念祖</a:t>
              </a:r>
              <a:r>
                <a:rPr lang="en-US" altLang="zh-CN" sz="1200" b="1" dirty="0">
                  <a:solidFill>
                    <a:schemeClr val="accent3"/>
                  </a:solidFill>
                </a:rPr>
                <a:t>:《</a:t>
              </a:r>
              <a:r>
                <a:rPr lang="zh-CN" altLang="en-US" sz="1200" b="1" dirty="0">
                  <a:solidFill>
                    <a:schemeClr val="accent3"/>
                  </a:solidFill>
                </a:rPr>
                <a:t>节庆晚会编导手册</a:t>
              </a:r>
              <a:r>
                <a:rPr lang="en-US" altLang="zh-CN" sz="1200" b="1" dirty="0">
                  <a:solidFill>
                    <a:schemeClr val="accent3"/>
                  </a:solidFill>
                </a:rPr>
                <a:t>》,</a:t>
              </a:r>
              <a:r>
                <a:rPr lang="zh-CN" altLang="en-US" sz="1200" b="1" dirty="0">
                  <a:solidFill>
                    <a:schemeClr val="accent3"/>
                  </a:solidFill>
                </a:rPr>
                <a:t>上海音乐出版社</a:t>
              </a:r>
              <a:r>
                <a:rPr lang="en-US" altLang="zh-CN" sz="1200" b="1" dirty="0">
                  <a:solidFill>
                    <a:schemeClr val="accent3"/>
                  </a:solidFill>
                </a:rPr>
                <a:t>2006</a:t>
              </a:r>
              <a:r>
                <a:rPr lang="zh-CN" altLang="en-US" sz="1200" b="1" dirty="0">
                  <a:solidFill>
                    <a:schemeClr val="accent3"/>
                  </a:solidFill>
                </a:rPr>
                <a:t>年版。</a:t>
              </a:r>
            </a:p>
            <a:p>
              <a:pPr>
                <a:lnSpc>
                  <a:spcPct val="200000"/>
                </a:lnSpc>
              </a:pPr>
              <a:r>
                <a:rPr lang="en-US" altLang="zh-CN" sz="1200" b="1" dirty="0">
                  <a:solidFill>
                    <a:schemeClr val="accent3"/>
                  </a:solidFill>
                </a:rPr>
                <a:t>4.</a:t>
              </a:r>
              <a:r>
                <a:rPr lang="zh-CN" altLang="en-US" sz="1200" b="1" dirty="0">
                  <a:solidFill>
                    <a:schemeClr val="accent3"/>
                  </a:solidFill>
                </a:rPr>
                <a:t>李庆山、李敬编著</a:t>
              </a:r>
              <a:r>
                <a:rPr lang="en-US" altLang="zh-CN" sz="1200" b="1" dirty="0">
                  <a:solidFill>
                    <a:schemeClr val="accent3"/>
                  </a:solidFill>
                </a:rPr>
                <a:t>:《</a:t>
              </a:r>
              <a:r>
                <a:rPr lang="zh-CN" altLang="en-US" sz="1200" b="1" dirty="0">
                  <a:solidFill>
                    <a:schemeClr val="accent3"/>
                  </a:solidFill>
                </a:rPr>
                <a:t>中央电视台</a:t>
              </a:r>
              <a:r>
                <a:rPr lang="en-US" altLang="zh-CN" sz="1200" b="1" dirty="0">
                  <a:solidFill>
                    <a:schemeClr val="accent3"/>
                  </a:solidFill>
                </a:rPr>
                <a:t>24</a:t>
              </a:r>
              <a:r>
                <a:rPr lang="zh-CN" altLang="en-US" sz="1200" b="1" dirty="0">
                  <a:solidFill>
                    <a:schemeClr val="accent3"/>
                  </a:solidFill>
                </a:rPr>
                <a:t>届春节联欢晚会台前幕后</a:t>
              </a:r>
              <a:r>
                <a:rPr lang="en-US" altLang="zh-CN" sz="1200" b="1" dirty="0">
                  <a:solidFill>
                    <a:schemeClr val="accent3"/>
                  </a:solidFill>
                </a:rPr>
                <a:t>》,</a:t>
              </a:r>
              <a:r>
                <a:rPr lang="zh-CN" altLang="en-US" sz="1200" b="1" dirty="0">
                  <a:solidFill>
                    <a:schemeClr val="accent3"/>
                  </a:solidFill>
                </a:rPr>
                <a:t>中共党</a:t>
              </a:r>
            </a:p>
            <a:p>
              <a:pPr>
                <a:lnSpc>
                  <a:spcPct val="200000"/>
                </a:lnSpc>
              </a:pPr>
              <a:r>
                <a:rPr lang="zh-CN" altLang="en-US" sz="1200" b="1" dirty="0">
                  <a:solidFill>
                    <a:schemeClr val="accent3"/>
                  </a:solidFill>
                </a:rPr>
                <a:t>史出版社</a:t>
              </a:r>
              <a:r>
                <a:rPr lang="en-US" altLang="zh-CN" sz="1200" b="1" dirty="0">
                  <a:solidFill>
                    <a:schemeClr val="accent3"/>
                  </a:solidFill>
                </a:rPr>
                <a:t>2007</a:t>
              </a:r>
              <a:r>
                <a:rPr lang="zh-CN" altLang="en-US" sz="1200" b="1" dirty="0">
                  <a:solidFill>
                    <a:schemeClr val="accent3"/>
                  </a:solidFill>
                </a:rPr>
                <a:t>年版。</a:t>
              </a:r>
            </a:p>
          </p:txBody>
        </p:sp>
      </p:grpSp>
      <p:grpSp>
        <p:nvGrpSpPr>
          <p:cNvPr id="12" name="Group 2"/>
          <p:cNvGrpSpPr/>
          <p:nvPr/>
        </p:nvGrpSpPr>
        <p:grpSpPr>
          <a:xfrm>
            <a:off x="499554" y="1409204"/>
            <a:ext cx="3732662" cy="2249405"/>
            <a:chOff x="1143001" y="2374011"/>
            <a:chExt cx="4976882" cy="2999205"/>
          </a:xfrm>
        </p:grpSpPr>
        <p:sp>
          <p:nvSpPr>
            <p:cNvPr id="13" name="Freeform: Shape 5"/>
            <p:cNvSpPr/>
            <p:nvPr/>
          </p:nvSpPr>
          <p:spPr>
            <a:xfrm>
              <a:off x="1143001" y="2374011"/>
              <a:ext cx="4976882" cy="1902122"/>
            </a:xfrm>
            <a:custGeom>
              <a:avLst/>
              <a:gdLst/>
              <a:ahLst/>
              <a:cxnLst>
                <a:cxn ang="0">
                  <a:pos x="wd2" y="hd2"/>
                </a:cxn>
                <a:cxn ang="5400000">
                  <a:pos x="wd2" y="hd2"/>
                </a:cxn>
                <a:cxn ang="10800000">
                  <a:pos x="wd2" y="hd2"/>
                </a:cxn>
                <a:cxn ang="16200000">
                  <a:pos x="wd2" y="hd2"/>
                </a:cxn>
              </a:cxnLst>
              <a:rect l="0" t="0" r="r" b="b"/>
              <a:pathLst>
                <a:path w="21600" h="21600" extrusionOk="0">
                  <a:moveTo>
                    <a:pt x="21600" y="685"/>
                  </a:moveTo>
                  <a:cubicBezTo>
                    <a:pt x="21600" y="308"/>
                    <a:pt x="21474" y="0"/>
                    <a:pt x="21321" y="0"/>
                  </a:cubicBezTo>
                  <a:lnTo>
                    <a:pt x="279" y="0"/>
                  </a:lnTo>
                  <a:cubicBezTo>
                    <a:pt x="125" y="0"/>
                    <a:pt x="0" y="308"/>
                    <a:pt x="0" y="685"/>
                  </a:cubicBezTo>
                  <a:lnTo>
                    <a:pt x="0" y="20915"/>
                  </a:lnTo>
                  <a:cubicBezTo>
                    <a:pt x="0" y="21291"/>
                    <a:pt x="125" y="21600"/>
                    <a:pt x="279" y="21600"/>
                  </a:cubicBezTo>
                  <a:lnTo>
                    <a:pt x="21321" y="21600"/>
                  </a:lnTo>
                  <a:cubicBezTo>
                    <a:pt x="21474" y="21600"/>
                    <a:pt x="21600" y="21291"/>
                    <a:pt x="21600" y="20915"/>
                  </a:cubicBezTo>
                  <a:cubicBezTo>
                    <a:pt x="21600" y="20915"/>
                    <a:pt x="21600" y="685"/>
                    <a:pt x="21600" y="685"/>
                  </a:cubicBezTo>
                  <a:close/>
                </a:path>
              </a:pathLst>
            </a:custGeom>
            <a:solidFill>
              <a:schemeClr val="tx2">
                <a:lumMod val="40000"/>
                <a:lumOff val="60000"/>
              </a:schemeClr>
            </a:solidFill>
            <a:ln w="12700">
              <a:miter lim="400000"/>
            </a:ln>
          </p:spPr>
          <p:txBody>
            <a:bodyPr anchor="ctr"/>
            <a:lstStyle/>
            <a:p>
              <a:pPr algn="ctr"/>
              <a:endParaRPr>
                <a:solidFill>
                  <a:srgbClr val="768EA9"/>
                </a:solidFill>
              </a:endParaRPr>
            </a:p>
          </p:txBody>
        </p:sp>
        <p:grpSp>
          <p:nvGrpSpPr>
            <p:cNvPr id="14" name="Group 6"/>
            <p:cNvGrpSpPr/>
            <p:nvPr/>
          </p:nvGrpSpPr>
          <p:grpSpPr>
            <a:xfrm>
              <a:off x="1271166" y="2526206"/>
              <a:ext cx="4724656" cy="1634216"/>
              <a:chOff x="0" y="0"/>
              <a:chExt cx="9044298" cy="3128343"/>
            </a:xfrm>
          </p:grpSpPr>
          <p:sp>
            <p:nvSpPr>
              <p:cNvPr id="18" name="Freeform: Shape 7"/>
              <p:cNvSpPr/>
              <p:nvPr/>
            </p:nvSpPr>
            <p:spPr>
              <a:xfrm>
                <a:off x="0" y="0"/>
                <a:ext cx="51853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0" y="21600"/>
                      <a:pt x="20352" y="21600"/>
                    </a:cubicBezTo>
                    <a:lnTo>
                      <a:pt x="1250" y="21600"/>
                    </a:lnTo>
                    <a:cubicBezTo>
                      <a:pt x="560" y="21600"/>
                      <a:pt x="0" y="21039"/>
                      <a:pt x="0" y="20349"/>
                    </a:cubicBezTo>
                    <a:lnTo>
                      <a:pt x="0" y="1251"/>
                    </a:lnTo>
                    <a:cubicBezTo>
                      <a:pt x="0" y="560"/>
                      <a:pt x="560" y="0"/>
                      <a:pt x="1250" y="0"/>
                    </a:cubicBezTo>
                    <a:lnTo>
                      <a:pt x="20352" y="0"/>
                    </a:lnTo>
                    <a:cubicBezTo>
                      <a:pt x="21040"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19" name="Freeform: Shape 8"/>
              <p:cNvSpPr/>
              <p:nvPr/>
            </p:nvSpPr>
            <p:spPr>
              <a:xfrm>
                <a:off x="950702" y="628690"/>
                <a:ext cx="518382"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8" y="21600"/>
                      <a:pt x="20351" y="21600"/>
                    </a:cubicBezTo>
                    <a:lnTo>
                      <a:pt x="1244" y="21600"/>
                    </a:lnTo>
                    <a:cubicBezTo>
                      <a:pt x="554" y="21600"/>
                      <a:pt x="0" y="21038"/>
                      <a:pt x="0" y="20344"/>
                    </a:cubicBezTo>
                    <a:lnTo>
                      <a:pt x="0" y="1241"/>
                    </a:lnTo>
                    <a:cubicBezTo>
                      <a:pt x="0" y="563"/>
                      <a:pt x="554" y="0"/>
                      <a:pt x="1244" y="0"/>
                    </a:cubicBezTo>
                    <a:lnTo>
                      <a:pt x="20351" y="0"/>
                    </a:lnTo>
                    <a:cubicBezTo>
                      <a:pt x="21048"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20" name="Freeform: Shape 9"/>
              <p:cNvSpPr/>
              <p:nvPr/>
            </p:nvSpPr>
            <p:spPr>
              <a:xfrm>
                <a:off x="1088707" y="1257380"/>
                <a:ext cx="518576"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2" y="21600"/>
                    </a:cubicBezTo>
                    <a:lnTo>
                      <a:pt x="1249" y="21600"/>
                    </a:lnTo>
                    <a:cubicBezTo>
                      <a:pt x="571" y="21600"/>
                      <a:pt x="0" y="21049"/>
                      <a:pt x="0" y="20356"/>
                    </a:cubicBezTo>
                    <a:lnTo>
                      <a:pt x="0" y="1238"/>
                    </a:lnTo>
                    <a:cubicBezTo>
                      <a:pt x="0" y="561"/>
                      <a:pt x="571" y="0"/>
                      <a:pt x="1249" y="0"/>
                    </a:cubicBezTo>
                    <a:lnTo>
                      <a:pt x="20352"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21" name="Freeform: Shape 10"/>
              <p:cNvSpPr/>
              <p:nvPr/>
            </p:nvSpPr>
            <p:spPr>
              <a:xfrm>
                <a:off x="782029" y="1901405"/>
                <a:ext cx="518336"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0" y="21600"/>
                      <a:pt x="20356" y="21600"/>
                    </a:cubicBezTo>
                    <a:lnTo>
                      <a:pt x="1246" y="21600"/>
                    </a:lnTo>
                    <a:cubicBezTo>
                      <a:pt x="564" y="21600"/>
                      <a:pt x="0" y="21036"/>
                      <a:pt x="0" y="20352"/>
                    </a:cubicBezTo>
                    <a:lnTo>
                      <a:pt x="0" y="1250"/>
                    </a:lnTo>
                    <a:cubicBezTo>
                      <a:pt x="0" y="566"/>
                      <a:pt x="564" y="0"/>
                      <a:pt x="1246" y="0"/>
                    </a:cubicBezTo>
                    <a:lnTo>
                      <a:pt x="20356" y="0"/>
                    </a:lnTo>
                    <a:cubicBezTo>
                      <a:pt x="21040"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22" name="Freeform: Shape 11"/>
              <p:cNvSpPr/>
              <p:nvPr/>
            </p:nvSpPr>
            <p:spPr>
              <a:xfrm>
                <a:off x="0" y="2530095"/>
                <a:ext cx="518538"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40" y="21600"/>
                      <a:pt x="20352" y="21600"/>
                    </a:cubicBezTo>
                    <a:lnTo>
                      <a:pt x="1250" y="21600"/>
                    </a:lnTo>
                    <a:cubicBezTo>
                      <a:pt x="560" y="21600"/>
                      <a:pt x="0" y="21116"/>
                      <a:pt x="0" y="20518"/>
                    </a:cubicBezTo>
                    <a:lnTo>
                      <a:pt x="0" y="1081"/>
                    </a:lnTo>
                    <a:cubicBezTo>
                      <a:pt x="0" y="496"/>
                      <a:pt x="560" y="0"/>
                      <a:pt x="1250" y="0"/>
                    </a:cubicBezTo>
                    <a:lnTo>
                      <a:pt x="20352" y="0"/>
                    </a:lnTo>
                    <a:cubicBezTo>
                      <a:pt x="21040"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3" name="Freeform: Shape 12"/>
              <p:cNvSpPr/>
              <p:nvPr/>
            </p:nvSpPr>
            <p:spPr>
              <a:xfrm>
                <a:off x="628690" y="2530095"/>
                <a:ext cx="518292"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42" y="21600"/>
                      <a:pt x="20350" y="21600"/>
                    </a:cubicBezTo>
                    <a:lnTo>
                      <a:pt x="1247" y="21600"/>
                    </a:lnTo>
                    <a:cubicBezTo>
                      <a:pt x="563" y="21600"/>
                      <a:pt x="0" y="21116"/>
                      <a:pt x="0" y="20518"/>
                    </a:cubicBezTo>
                    <a:lnTo>
                      <a:pt x="0" y="1081"/>
                    </a:lnTo>
                    <a:cubicBezTo>
                      <a:pt x="0" y="496"/>
                      <a:pt x="563" y="0"/>
                      <a:pt x="1247" y="0"/>
                    </a:cubicBezTo>
                    <a:lnTo>
                      <a:pt x="20350" y="0"/>
                    </a:lnTo>
                    <a:cubicBezTo>
                      <a:pt x="21042"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4" name="Freeform: Shape 13"/>
              <p:cNvSpPr/>
              <p:nvPr/>
            </p:nvSpPr>
            <p:spPr>
              <a:xfrm>
                <a:off x="1257380" y="2530095"/>
                <a:ext cx="518554"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36" y="21600"/>
                      <a:pt x="20348" y="21600"/>
                    </a:cubicBezTo>
                    <a:lnTo>
                      <a:pt x="1246" y="21600"/>
                    </a:lnTo>
                    <a:cubicBezTo>
                      <a:pt x="560" y="21600"/>
                      <a:pt x="0" y="21116"/>
                      <a:pt x="0" y="20518"/>
                    </a:cubicBezTo>
                    <a:lnTo>
                      <a:pt x="0" y="1081"/>
                    </a:lnTo>
                    <a:cubicBezTo>
                      <a:pt x="0" y="496"/>
                      <a:pt x="560" y="0"/>
                      <a:pt x="1246" y="0"/>
                    </a:cubicBezTo>
                    <a:lnTo>
                      <a:pt x="20348" y="0"/>
                    </a:lnTo>
                    <a:cubicBezTo>
                      <a:pt x="21036"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5" name="Freeform: Shape 14"/>
              <p:cNvSpPr/>
              <p:nvPr/>
            </p:nvSpPr>
            <p:spPr>
              <a:xfrm>
                <a:off x="6639584" y="2530095"/>
                <a:ext cx="518703"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28" y="21600"/>
                      <a:pt x="20343" y="21600"/>
                    </a:cubicBezTo>
                    <a:lnTo>
                      <a:pt x="1244" y="21600"/>
                    </a:lnTo>
                    <a:cubicBezTo>
                      <a:pt x="562" y="21600"/>
                      <a:pt x="0" y="21116"/>
                      <a:pt x="0" y="20518"/>
                    </a:cubicBezTo>
                    <a:lnTo>
                      <a:pt x="0" y="1081"/>
                    </a:lnTo>
                    <a:cubicBezTo>
                      <a:pt x="0" y="496"/>
                      <a:pt x="562" y="0"/>
                      <a:pt x="1244" y="0"/>
                    </a:cubicBezTo>
                    <a:lnTo>
                      <a:pt x="20343" y="0"/>
                    </a:lnTo>
                    <a:cubicBezTo>
                      <a:pt x="21028"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6" name="Freeform: Shape 15"/>
              <p:cNvSpPr/>
              <p:nvPr/>
            </p:nvSpPr>
            <p:spPr>
              <a:xfrm>
                <a:off x="7268274" y="2821439"/>
                <a:ext cx="518584" cy="299208"/>
              </a:xfrm>
              <a:custGeom>
                <a:avLst/>
                <a:gdLst/>
                <a:ahLst/>
                <a:cxnLst>
                  <a:cxn ang="0">
                    <a:pos x="wd2" y="hd2"/>
                  </a:cxn>
                  <a:cxn ang="5400000">
                    <a:pos x="wd2" y="hd2"/>
                  </a:cxn>
                  <a:cxn ang="10800000">
                    <a:pos x="wd2" y="hd2"/>
                  </a:cxn>
                  <a:cxn ang="16200000">
                    <a:pos x="wd2" y="hd2"/>
                  </a:cxn>
                </a:cxnLst>
                <a:rect l="0" t="0" r="r" b="b"/>
                <a:pathLst>
                  <a:path w="21600" h="21600" extrusionOk="0">
                    <a:moveTo>
                      <a:pt x="21600" y="19436"/>
                    </a:moveTo>
                    <a:cubicBezTo>
                      <a:pt x="21600" y="20632"/>
                      <a:pt x="21041" y="21600"/>
                      <a:pt x="20356" y="21600"/>
                    </a:cubicBezTo>
                    <a:lnTo>
                      <a:pt x="1265" y="21600"/>
                    </a:lnTo>
                    <a:cubicBezTo>
                      <a:pt x="568" y="21600"/>
                      <a:pt x="0" y="20632"/>
                      <a:pt x="0" y="19436"/>
                    </a:cubicBezTo>
                    <a:lnTo>
                      <a:pt x="0" y="2166"/>
                    </a:lnTo>
                    <a:cubicBezTo>
                      <a:pt x="0" y="982"/>
                      <a:pt x="568" y="0"/>
                      <a:pt x="1265" y="0"/>
                    </a:cubicBezTo>
                    <a:lnTo>
                      <a:pt x="20356" y="0"/>
                    </a:lnTo>
                    <a:cubicBezTo>
                      <a:pt x="21041" y="0"/>
                      <a:pt x="21600" y="982"/>
                      <a:pt x="21600" y="2166"/>
                    </a:cubicBezTo>
                    <a:cubicBezTo>
                      <a:pt x="21600" y="2166"/>
                      <a:pt x="21600" y="19436"/>
                      <a:pt x="21600" y="19436"/>
                    </a:cubicBezTo>
                    <a:close/>
                  </a:path>
                </a:pathLst>
              </a:custGeom>
              <a:solidFill>
                <a:srgbClr val="FFFFFF"/>
              </a:solidFill>
              <a:ln w="12700" cap="flat">
                <a:noFill/>
                <a:miter lim="400000"/>
              </a:ln>
              <a:effectLst/>
            </p:spPr>
            <p:txBody>
              <a:bodyPr anchor="ctr"/>
              <a:lstStyle/>
              <a:p>
                <a:pPr algn="ctr"/>
                <a:endParaRPr/>
              </a:p>
            </p:txBody>
          </p:sp>
          <p:sp>
            <p:nvSpPr>
              <p:cNvPr id="27" name="Freeform: Shape 16"/>
              <p:cNvSpPr/>
              <p:nvPr/>
            </p:nvSpPr>
            <p:spPr>
              <a:xfrm>
                <a:off x="8525655" y="2821439"/>
                <a:ext cx="518643" cy="299208"/>
              </a:xfrm>
              <a:custGeom>
                <a:avLst/>
                <a:gdLst/>
                <a:ahLst/>
                <a:cxnLst>
                  <a:cxn ang="0">
                    <a:pos x="wd2" y="hd2"/>
                  </a:cxn>
                  <a:cxn ang="5400000">
                    <a:pos x="wd2" y="hd2"/>
                  </a:cxn>
                  <a:cxn ang="10800000">
                    <a:pos x="wd2" y="hd2"/>
                  </a:cxn>
                  <a:cxn ang="16200000">
                    <a:pos x="wd2" y="hd2"/>
                  </a:cxn>
                </a:cxnLst>
                <a:rect l="0" t="0" r="r" b="b"/>
                <a:pathLst>
                  <a:path w="21600" h="21600" extrusionOk="0">
                    <a:moveTo>
                      <a:pt x="21600" y="19436"/>
                    </a:moveTo>
                    <a:cubicBezTo>
                      <a:pt x="21600" y="20632"/>
                      <a:pt x="21038" y="21600"/>
                      <a:pt x="20348" y="21600"/>
                    </a:cubicBezTo>
                    <a:lnTo>
                      <a:pt x="1257" y="21600"/>
                    </a:lnTo>
                    <a:cubicBezTo>
                      <a:pt x="573" y="21600"/>
                      <a:pt x="0" y="20632"/>
                      <a:pt x="0" y="19436"/>
                    </a:cubicBezTo>
                    <a:lnTo>
                      <a:pt x="0" y="2166"/>
                    </a:lnTo>
                    <a:cubicBezTo>
                      <a:pt x="0" y="982"/>
                      <a:pt x="573" y="0"/>
                      <a:pt x="1257" y="0"/>
                    </a:cubicBezTo>
                    <a:lnTo>
                      <a:pt x="20348" y="0"/>
                    </a:lnTo>
                    <a:cubicBezTo>
                      <a:pt x="21038" y="0"/>
                      <a:pt x="21600" y="982"/>
                      <a:pt x="21600" y="2166"/>
                    </a:cubicBezTo>
                    <a:cubicBezTo>
                      <a:pt x="21600" y="2166"/>
                      <a:pt x="21600" y="19436"/>
                      <a:pt x="21600" y="19436"/>
                    </a:cubicBezTo>
                    <a:close/>
                  </a:path>
                </a:pathLst>
              </a:custGeom>
              <a:solidFill>
                <a:srgbClr val="FFFFFF"/>
              </a:solidFill>
              <a:ln w="12700" cap="flat">
                <a:noFill/>
                <a:miter lim="400000"/>
              </a:ln>
              <a:effectLst/>
            </p:spPr>
            <p:txBody>
              <a:bodyPr anchor="ctr"/>
              <a:lstStyle/>
              <a:p>
                <a:pPr algn="ctr"/>
                <a:endParaRPr/>
              </a:p>
            </p:txBody>
          </p:sp>
          <p:sp>
            <p:nvSpPr>
              <p:cNvPr id="28" name="Freeform: Shape 17"/>
              <p:cNvSpPr/>
              <p:nvPr/>
            </p:nvSpPr>
            <p:spPr>
              <a:xfrm>
                <a:off x="1886071" y="2530095"/>
                <a:ext cx="682846"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175" y="21600"/>
                      <a:pt x="20659" y="21600"/>
                    </a:cubicBezTo>
                    <a:lnTo>
                      <a:pt x="944" y="21600"/>
                    </a:lnTo>
                    <a:cubicBezTo>
                      <a:pt x="423" y="21600"/>
                      <a:pt x="0" y="21116"/>
                      <a:pt x="0" y="20518"/>
                    </a:cubicBezTo>
                    <a:lnTo>
                      <a:pt x="0" y="1081"/>
                    </a:lnTo>
                    <a:cubicBezTo>
                      <a:pt x="0" y="496"/>
                      <a:pt x="423" y="0"/>
                      <a:pt x="944" y="0"/>
                    </a:cubicBezTo>
                    <a:lnTo>
                      <a:pt x="20659" y="0"/>
                    </a:lnTo>
                    <a:cubicBezTo>
                      <a:pt x="21175"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9" name="Freeform: Shape 18"/>
              <p:cNvSpPr/>
              <p:nvPr/>
            </p:nvSpPr>
            <p:spPr>
              <a:xfrm>
                <a:off x="5842220" y="2530095"/>
                <a:ext cx="683124"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177" y="21600"/>
                      <a:pt x="20651" y="21600"/>
                    </a:cubicBezTo>
                    <a:lnTo>
                      <a:pt x="950" y="21600"/>
                    </a:lnTo>
                    <a:cubicBezTo>
                      <a:pt x="435" y="21600"/>
                      <a:pt x="0" y="21116"/>
                      <a:pt x="0" y="20518"/>
                    </a:cubicBezTo>
                    <a:lnTo>
                      <a:pt x="0" y="1081"/>
                    </a:lnTo>
                    <a:cubicBezTo>
                      <a:pt x="0" y="496"/>
                      <a:pt x="435" y="0"/>
                      <a:pt x="950" y="0"/>
                    </a:cubicBezTo>
                    <a:lnTo>
                      <a:pt x="20651" y="0"/>
                    </a:lnTo>
                    <a:cubicBezTo>
                      <a:pt x="21177"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30" name="Freeform: Shape 19"/>
              <p:cNvSpPr/>
              <p:nvPr/>
            </p:nvSpPr>
            <p:spPr>
              <a:xfrm>
                <a:off x="2683434" y="2530095"/>
                <a:ext cx="3044442"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503" y="21600"/>
                      <a:pt x="21385" y="21600"/>
                    </a:cubicBezTo>
                    <a:lnTo>
                      <a:pt x="213" y="21600"/>
                    </a:lnTo>
                    <a:cubicBezTo>
                      <a:pt x="98" y="21600"/>
                      <a:pt x="0" y="21116"/>
                      <a:pt x="0" y="20518"/>
                    </a:cubicBezTo>
                    <a:lnTo>
                      <a:pt x="0" y="1081"/>
                    </a:lnTo>
                    <a:cubicBezTo>
                      <a:pt x="0" y="496"/>
                      <a:pt x="98" y="0"/>
                      <a:pt x="213" y="0"/>
                    </a:cubicBezTo>
                    <a:lnTo>
                      <a:pt x="21385" y="0"/>
                    </a:lnTo>
                    <a:cubicBezTo>
                      <a:pt x="21503"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31" name="Freeform: Shape 20"/>
              <p:cNvSpPr/>
              <p:nvPr/>
            </p:nvSpPr>
            <p:spPr>
              <a:xfrm>
                <a:off x="1410719" y="1901405"/>
                <a:ext cx="518277"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6" y="21600"/>
                      <a:pt x="20357" y="21600"/>
                    </a:cubicBezTo>
                    <a:lnTo>
                      <a:pt x="1243" y="21600"/>
                    </a:lnTo>
                    <a:cubicBezTo>
                      <a:pt x="567" y="21600"/>
                      <a:pt x="0" y="21036"/>
                      <a:pt x="0" y="20352"/>
                    </a:cubicBezTo>
                    <a:lnTo>
                      <a:pt x="0" y="1250"/>
                    </a:lnTo>
                    <a:cubicBezTo>
                      <a:pt x="0" y="566"/>
                      <a:pt x="567" y="0"/>
                      <a:pt x="1243" y="0"/>
                    </a:cubicBezTo>
                    <a:lnTo>
                      <a:pt x="20357" y="0"/>
                    </a:lnTo>
                    <a:cubicBezTo>
                      <a:pt x="21046"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2" name="Freeform: Shape 21"/>
              <p:cNvSpPr/>
              <p:nvPr/>
            </p:nvSpPr>
            <p:spPr>
              <a:xfrm>
                <a:off x="2054744" y="1901405"/>
                <a:ext cx="518321"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0" y="21600"/>
                      <a:pt x="20360" y="21600"/>
                    </a:cubicBezTo>
                    <a:lnTo>
                      <a:pt x="1250" y="21600"/>
                    </a:lnTo>
                    <a:cubicBezTo>
                      <a:pt x="561" y="21600"/>
                      <a:pt x="0" y="21036"/>
                      <a:pt x="0" y="20352"/>
                    </a:cubicBezTo>
                    <a:lnTo>
                      <a:pt x="0" y="1250"/>
                    </a:lnTo>
                    <a:cubicBezTo>
                      <a:pt x="0" y="566"/>
                      <a:pt x="561" y="0"/>
                      <a:pt x="1250" y="0"/>
                    </a:cubicBezTo>
                    <a:lnTo>
                      <a:pt x="20360" y="0"/>
                    </a:lnTo>
                    <a:cubicBezTo>
                      <a:pt x="21040"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3" name="Freeform: Shape 22"/>
              <p:cNvSpPr/>
              <p:nvPr/>
            </p:nvSpPr>
            <p:spPr>
              <a:xfrm>
                <a:off x="2683434" y="1901405"/>
                <a:ext cx="518630"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2" y="21600"/>
                      <a:pt x="20349" y="21600"/>
                    </a:cubicBezTo>
                    <a:lnTo>
                      <a:pt x="1253" y="21600"/>
                    </a:lnTo>
                    <a:cubicBezTo>
                      <a:pt x="575" y="21600"/>
                      <a:pt x="0" y="21036"/>
                      <a:pt x="0" y="20352"/>
                    </a:cubicBezTo>
                    <a:lnTo>
                      <a:pt x="0" y="1250"/>
                    </a:lnTo>
                    <a:cubicBezTo>
                      <a:pt x="0" y="566"/>
                      <a:pt x="575" y="0"/>
                      <a:pt x="1253" y="0"/>
                    </a:cubicBezTo>
                    <a:lnTo>
                      <a:pt x="20349" y="0"/>
                    </a:lnTo>
                    <a:cubicBezTo>
                      <a:pt x="21042"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4" name="Freeform: Shape 23"/>
              <p:cNvSpPr/>
              <p:nvPr/>
            </p:nvSpPr>
            <p:spPr>
              <a:xfrm>
                <a:off x="3312125" y="1901405"/>
                <a:ext cx="518367"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7" y="21600"/>
                      <a:pt x="20358" y="21600"/>
                    </a:cubicBezTo>
                    <a:lnTo>
                      <a:pt x="1255" y="21600"/>
                    </a:lnTo>
                    <a:cubicBezTo>
                      <a:pt x="567" y="21600"/>
                      <a:pt x="0" y="21036"/>
                      <a:pt x="0" y="20352"/>
                    </a:cubicBezTo>
                    <a:lnTo>
                      <a:pt x="0" y="1250"/>
                    </a:lnTo>
                    <a:cubicBezTo>
                      <a:pt x="0" y="566"/>
                      <a:pt x="567" y="0"/>
                      <a:pt x="1255" y="0"/>
                    </a:cubicBezTo>
                    <a:lnTo>
                      <a:pt x="20358" y="0"/>
                    </a:lnTo>
                    <a:cubicBezTo>
                      <a:pt x="21037"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5" name="Freeform: Shape 24"/>
              <p:cNvSpPr/>
              <p:nvPr/>
            </p:nvSpPr>
            <p:spPr>
              <a:xfrm>
                <a:off x="3940815" y="1901405"/>
                <a:ext cx="518307"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8" y="21600"/>
                      <a:pt x="20355" y="21600"/>
                    </a:cubicBezTo>
                    <a:lnTo>
                      <a:pt x="1242" y="21600"/>
                    </a:lnTo>
                    <a:cubicBezTo>
                      <a:pt x="559" y="21600"/>
                      <a:pt x="0" y="21036"/>
                      <a:pt x="0" y="20352"/>
                    </a:cubicBezTo>
                    <a:lnTo>
                      <a:pt x="0" y="1250"/>
                    </a:lnTo>
                    <a:cubicBezTo>
                      <a:pt x="0" y="566"/>
                      <a:pt x="559" y="0"/>
                      <a:pt x="1242" y="0"/>
                    </a:cubicBezTo>
                    <a:lnTo>
                      <a:pt x="20355" y="0"/>
                    </a:lnTo>
                    <a:cubicBezTo>
                      <a:pt x="21038"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6" name="Freeform: Shape 25"/>
              <p:cNvSpPr/>
              <p:nvPr/>
            </p:nvSpPr>
            <p:spPr>
              <a:xfrm>
                <a:off x="4569506" y="1901405"/>
                <a:ext cx="518554"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3" y="21600"/>
                      <a:pt x="20356" y="21600"/>
                    </a:cubicBezTo>
                    <a:lnTo>
                      <a:pt x="1252" y="21600"/>
                    </a:lnTo>
                    <a:cubicBezTo>
                      <a:pt x="562" y="21600"/>
                      <a:pt x="0" y="21036"/>
                      <a:pt x="0" y="20352"/>
                    </a:cubicBezTo>
                    <a:lnTo>
                      <a:pt x="0" y="1250"/>
                    </a:lnTo>
                    <a:cubicBezTo>
                      <a:pt x="0" y="566"/>
                      <a:pt x="562" y="0"/>
                      <a:pt x="1252" y="0"/>
                    </a:cubicBezTo>
                    <a:lnTo>
                      <a:pt x="20356" y="0"/>
                    </a:lnTo>
                    <a:cubicBezTo>
                      <a:pt x="21043"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7" name="Freeform: Shape 26"/>
              <p:cNvSpPr/>
              <p:nvPr/>
            </p:nvSpPr>
            <p:spPr>
              <a:xfrm>
                <a:off x="5213530" y="1901405"/>
                <a:ext cx="518464"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2" y="21600"/>
                      <a:pt x="20340" y="21600"/>
                    </a:cubicBezTo>
                    <a:lnTo>
                      <a:pt x="1242" y="21600"/>
                    </a:lnTo>
                    <a:cubicBezTo>
                      <a:pt x="560" y="21600"/>
                      <a:pt x="0" y="21036"/>
                      <a:pt x="0" y="20352"/>
                    </a:cubicBezTo>
                    <a:lnTo>
                      <a:pt x="0" y="1250"/>
                    </a:lnTo>
                    <a:cubicBezTo>
                      <a:pt x="0" y="566"/>
                      <a:pt x="560" y="0"/>
                      <a:pt x="1242" y="0"/>
                    </a:cubicBezTo>
                    <a:lnTo>
                      <a:pt x="20340" y="0"/>
                    </a:lnTo>
                    <a:cubicBezTo>
                      <a:pt x="21032"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8" name="Freeform: Shape 27"/>
              <p:cNvSpPr/>
              <p:nvPr/>
            </p:nvSpPr>
            <p:spPr>
              <a:xfrm>
                <a:off x="5842220" y="1901405"/>
                <a:ext cx="518643"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5" y="21600"/>
                      <a:pt x="20348" y="21600"/>
                    </a:cubicBezTo>
                    <a:lnTo>
                      <a:pt x="1252" y="21600"/>
                    </a:lnTo>
                    <a:cubicBezTo>
                      <a:pt x="573" y="21600"/>
                      <a:pt x="0" y="21036"/>
                      <a:pt x="0" y="20352"/>
                    </a:cubicBezTo>
                    <a:lnTo>
                      <a:pt x="0" y="1250"/>
                    </a:lnTo>
                    <a:cubicBezTo>
                      <a:pt x="0" y="566"/>
                      <a:pt x="573" y="0"/>
                      <a:pt x="1252" y="0"/>
                    </a:cubicBezTo>
                    <a:lnTo>
                      <a:pt x="20348" y="0"/>
                    </a:lnTo>
                    <a:cubicBezTo>
                      <a:pt x="21035"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9" name="Freeform: Shape 28"/>
              <p:cNvSpPr/>
              <p:nvPr/>
            </p:nvSpPr>
            <p:spPr>
              <a:xfrm>
                <a:off x="6470911" y="1901405"/>
                <a:ext cx="518404"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50" y="21600"/>
                      <a:pt x="20358" y="21600"/>
                    </a:cubicBezTo>
                    <a:lnTo>
                      <a:pt x="1250" y="21600"/>
                    </a:lnTo>
                    <a:cubicBezTo>
                      <a:pt x="560" y="21600"/>
                      <a:pt x="0" y="21036"/>
                      <a:pt x="0" y="20352"/>
                    </a:cubicBezTo>
                    <a:lnTo>
                      <a:pt x="0" y="1250"/>
                    </a:lnTo>
                    <a:cubicBezTo>
                      <a:pt x="0" y="566"/>
                      <a:pt x="560" y="0"/>
                      <a:pt x="1250" y="0"/>
                    </a:cubicBezTo>
                    <a:lnTo>
                      <a:pt x="20358" y="0"/>
                    </a:lnTo>
                    <a:cubicBezTo>
                      <a:pt x="21050"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40" name="Freeform: Shape 29"/>
              <p:cNvSpPr/>
              <p:nvPr/>
            </p:nvSpPr>
            <p:spPr>
              <a:xfrm>
                <a:off x="7099601" y="1901405"/>
                <a:ext cx="518523"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7" y="21600"/>
                      <a:pt x="20350" y="21600"/>
                    </a:cubicBezTo>
                    <a:lnTo>
                      <a:pt x="1254" y="21600"/>
                    </a:lnTo>
                    <a:cubicBezTo>
                      <a:pt x="565" y="21600"/>
                      <a:pt x="0" y="21036"/>
                      <a:pt x="0" y="20352"/>
                    </a:cubicBezTo>
                    <a:lnTo>
                      <a:pt x="0" y="1250"/>
                    </a:lnTo>
                    <a:cubicBezTo>
                      <a:pt x="0" y="566"/>
                      <a:pt x="565" y="0"/>
                      <a:pt x="1254" y="0"/>
                    </a:cubicBezTo>
                    <a:lnTo>
                      <a:pt x="20350" y="0"/>
                    </a:lnTo>
                    <a:cubicBezTo>
                      <a:pt x="21037"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41" name="Freeform: Shape 30"/>
              <p:cNvSpPr/>
              <p:nvPr/>
            </p:nvSpPr>
            <p:spPr>
              <a:xfrm>
                <a:off x="7728292" y="1901405"/>
                <a:ext cx="1309298"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377" y="21600"/>
                      <a:pt x="21106" y="21600"/>
                    </a:cubicBezTo>
                    <a:lnTo>
                      <a:pt x="493" y="21600"/>
                    </a:lnTo>
                    <a:cubicBezTo>
                      <a:pt x="222" y="21600"/>
                      <a:pt x="0" y="21036"/>
                      <a:pt x="0" y="20352"/>
                    </a:cubicBezTo>
                    <a:lnTo>
                      <a:pt x="0" y="1250"/>
                    </a:lnTo>
                    <a:cubicBezTo>
                      <a:pt x="0" y="566"/>
                      <a:pt x="222" y="0"/>
                      <a:pt x="493" y="0"/>
                    </a:cubicBezTo>
                    <a:lnTo>
                      <a:pt x="21106" y="0"/>
                    </a:lnTo>
                    <a:cubicBezTo>
                      <a:pt x="21377"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42" name="Freeform: Shape 31"/>
              <p:cNvSpPr/>
              <p:nvPr/>
            </p:nvSpPr>
            <p:spPr>
              <a:xfrm>
                <a:off x="1732732" y="1257380"/>
                <a:ext cx="518232"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51" y="21600"/>
                      <a:pt x="20364" y="21600"/>
                    </a:cubicBezTo>
                    <a:lnTo>
                      <a:pt x="1240" y="21600"/>
                    </a:lnTo>
                    <a:cubicBezTo>
                      <a:pt x="560" y="21600"/>
                      <a:pt x="0" y="21049"/>
                      <a:pt x="0" y="20356"/>
                    </a:cubicBezTo>
                    <a:lnTo>
                      <a:pt x="0" y="1238"/>
                    </a:lnTo>
                    <a:cubicBezTo>
                      <a:pt x="0" y="561"/>
                      <a:pt x="560" y="0"/>
                      <a:pt x="1240" y="0"/>
                    </a:cubicBezTo>
                    <a:lnTo>
                      <a:pt x="20364" y="0"/>
                    </a:lnTo>
                    <a:cubicBezTo>
                      <a:pt x="21051"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3" name="Freeform: Shape 32"/>
              <p:cNvSpPr/>
              <p:nvPr/>
            </p:nvSpPr>
            <p:spPr>
              <a:xfrm>
                <a:off x="2361422" y="1257380"/>
                <a:ext cx="518307"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7" y="21600"/>
                      <a:pt x="20349" y="21600"/>
                    </a:cubicBezTo>
                    <a:lnTo>
                      <a:pt x="1236" y="21600"/>
                    </a:lnTo>
                    <a:cubicBezTo>
                      <a:pt x="554" y="21600"/>
                      <a:pt x="0" y="21049"/>
                      <a:pt x="0" y="20356"/>
                    </a:cubicBezTo>
                    <a:lnTo>
                      <a:pt x="0" y="1238"/>
                    </a:lnTo>
                    <a:cubicBezTo>
                      <a:pt x="0" y="561"/>
                      <a:pt x="554" y="0"/>
                      <a:pt x="1236" y="0"/>
                    </a:cubicBezTo>
                    <a:lnTo>
                      <a:pt x="20349" y="0"/>
                    </a:lnTo>
                    <a:cubicBezTo>
                      <a:pt x="21037"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4" name="Freeform: Shape 33"/>
              <p:cNvSpPr/>
              <p:nvPr/>
            </p:nvSpPr>
            <p:spPr>
              <a:xfrm>
                <a:off x="2990113" y="1257380"/>
                <a:ext cx="51822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51" y="21600"/>
                      <a:pt x="20362" y="21600"/>
                    </a:cubicBezTo>
                    <a:lnTo>
                      <a:pt x="1244" y="21600"/>
                    </a:lnTo>
                    <a:cubicBezTo>
                      <a:pt x="557" y="21600"/>
                      <a:pt x="0" y="21049"/>
                      <a:pt x="0" y="20356"/>
                    </a:cubicBezTo>
                    <a:lnTo>
                      <a:pt x="0" y="1238"/>
                    </a:lnTo>
                    <a:cubicBezTo>
                      <a:pt x="0" y="561"/>
                      <a:pt x="557" y="0"/>
                      <a:pt x="1244" y="0"/>
                    </a:cubicBezTo>
                    <a:lnTo>
                      <a:pt x="20362" y="0"/>
                    </a:lnTo>
                    <a:cubicBezTo>
                      <a:pt x="21051"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5" name="Freeform: Shape 34"/>
              <p:cNvSpPr/>
              <p:nvPr/>
            </p:nvSpPr>
            <p:spPr>
              <a:xfrm>
                <a:off x="3618803" y="1257380"/>
                <a:ext cx="518352"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8" y="21600"/>
                      <a:pt x="20358" y="21600"/>
                    </a:cubicBezTo>
                    <a:lnTo>
                      <a:pt x="1239" y="21600"/>
                    </a:lnTo>
                    <a:cubicBezTo>
                      <a:pt x="559" y="21600"/>
                      <a:pt x="0" y="21049"/>
                      <a:pt x="0" y="20356"/>
                    </a:cubicBezTo>
                    <a:lnTo>
                      <a:pt x="0" y="1238"/>
                    </a:lnTo>
                    <a:cubicBezTo>
                      <a:pt x="0" y="561"/>
                      <a:pt x="559" y="0"/>
                      <a:pt x="1239" y="0"/>
                    </a:cubicBezTo>
                    <a:lnTo>
                      <a:pt x="20358" y="0"/>
                    </a:lnTo>
                    <a:cubicBezTo>
                      <a:pt x="21038"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6" name="Freeform: Shape 35"/>
              <p:cNvSpPr/>
              <p:nvPr/>
            </p:nvSpPr>
            <p:spPr>
              <a:xfrm>
                <a:off x="4247493" y="1257380"/>
                <a:ext cx="518570"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2" y="21600"/>
                      <a:pt x="20353" y="21600"/>
                    </a:cubicBezTo>
                    <a:lnTo>
                      <a:pt x="1251" y="21600"/>
                    </a:lnTo>
                    <a:cubicBezTo>
                      <a:pt x="574" y="21600"/>
                      <a:pt x="0" y="21049"/>
                      <a:pt x="0" y="20356"/>
                    </a:cubicBezTo>
                    <a:lnTo>
                      <a:pt x="0" y="1238"/>
                    </a:lnTo>
                    <a:cubicBezTo>
                      <a:pt x="0" y="561"/>
                      <a:pt x="574" y="0"/>
                      <a:pt x="1251" y="0"/>
                    </a:cubicBezTo>
                    <a:lnTo>
                      <a:pt x="20353" y="0"/>
                    </a:lnTo>
                    <a:cubicBezTo>
                      <a:pt x="21032"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7" name="Freeform: Shape 36"/>
              <p:cNvSpPr/>
              <p:nvPr/>
            </p:nvSpPr>
            <p:spPr>
              <a:xfrm>
                <a:off x="4891518" y="1257380"/>
                <a:ext cx="51834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5" y="21600"/>
                    </a:cubicBezTo>
                    <a:lnTo>
                      <a:pt x="1248" y="21600"/>
                    </a:lnTo>
                    <a:cubicBezTo>
                      <a:pt x="560" y="21600"/>
                      <a:pt x="0" y="21049"/>
                      <a:pt x="0" y="20356"/>
                    </a:cubicBezTo>
                    <a:lnTo>
                      <a:pt x="0" y="1238"/>
                    </a:lnTo>
                    <a:cubicBezTo>
                      <a:pt x="0" y="561"/>
                      <a:pt x="560" y="0"/>
                      <a:pt x="1248" y="0"/>
                    </a:cubicBezTo>
                    <a:lnTo>
                      <a:pt x="20355"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8" name="Freeform: Shape 37"/>
              <p:cNvSpPr/>
              <p:nvPr/>
            </p:nvSpPr>
            <p:spPr>
              <a:xfrm>
                <a:off x="5520208" y="1257380"/>
                <a:ext cx="518209"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8" y="21600"/>
                      <a:pt x="20357" y="21600"/>
                    </a:cubicBezTo>
                    <a:lnTo>
                      <a:pt x="1243" y="21600"/>
                    </a:lnTo>
                    <a:cubicBezTo>
                      <a:pt x="557" y="21600"/>
                      <a:pt x="0" y="21049"/>
                      <a:pt x="0" y="20356"/>
                    </a:cubicBezTo>
                    <a:lnTo>
                      <a:pt x="0" y="1238"/>
                    </a:lnTo>
                    <a:cubicBezTo>
                      <a:pt x="0" y="561"/>
                      <a:pt x="557" y="0"/>
                      <a:pt x="1243" y="0"/>
                    </a:cubicBezTo>
                    <a:lnTo>
                      <a:pt x="20357" y="0"/>
                    </a:lnTo>
                    <a:cubicBezTo>
                      <a:pt x="21048"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9" name="Freeform: Shape 38"/>
              <p:cNvSpPr/>
              <p:nvPr/>
            </p:nvSpPr>
            <p:spPr>
              <a:xfrm>
                <a:off x="6148899" y="1257380"/>
                <a:ext cx="518403"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5" y="21600"/>
                      <a:pt x="20355" y="21600"/>
                    </a:cubicBezTo>
                    <a:lnTo>
                      <a:pt x="1245" y="21600"/>
                    </a:lnTo>
                    <a:cubicBezTo>
                      <a:pt x="560" y="21600"/>
                      <a:pt x="0" y="21049"/>
                      <a:pt x="0" y="20356"/>
                    </a:cubicBezTo>
                    <a:lnTo>
                      <a:pt x="0" y="1238"/>
                    </a:lnTo>
                    <a:cubicBezTo>
                      <a:pt x="0" y="561"/>
                      <a:pt x="560" y="0"/>
                      <a:pt x="1245" y="0"/>
                    </a:cubicBezTo>
                    <a:lnTo>
                      <a:pt x="20355" y="0"/>
                    </a:lnTo>
                    <a:cubicBezTo>
                      <a:pt x="21035"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0" name="Freeform: Shape 39"/>
              <p:cNvSpPr/>
              <p:nvPr/>
            </p:nvSpPr>
            <p:spPr>
              <a:xfrm>
                <a:off x="6777589" y="1257380"/>
                <a:ext cx="51846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3" y="21600"/>
                    </a:cubicBezTo>
                    <a:lnTo>
                      <a:pt x="1240" y="21600"/>
                    </a:lnTo>
                    <a:cubicBezTo>
                      <a:pt x="557" y="21600"/>
                      <a:pt x="0" y="21049"/>
                      <a:pt x="0" y="20356"/>
                    </a:cubicBezTo>
                    <a:lnTo>
                      <a:pt x="0" y="1238"/>
                    </a:lnTo>
                    <a:cubicBezTo>
                      <a:pt x="0" y="561"/>
                      <a:pt x="557" y="0"/>
                      <a:pt x="1240" y="0"/>
                    </a:cubicBezTo>
                    <a:lnTo>
                      <a:pt x="20353"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1" name="Freeform: Shape 40"/>
              <p:cNvSpPr/>
              <p:nvPr/>
            </p:nvSpPr>
            <p:spPr>
              <a:xfrm>
                <a:off x="7406280" y="1257380"/>
                <a:ext cx="51828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7" y="21600"/>
                    </a:cubicBezTo>
                    <a:lnTo>
                      <a:pt x="1253" y="21600"/>
                    </a:lnTo>
                    <a:cubicBezTo>
                      <a:pt x="557" y="21600"/>
                      <a:pt x="0" y="21049"/>
                      <a:pt x="0" y="20356"/>
                    </a:cubicBezTo>
                    <a:lnTo>
                      <a:pt x="0" y="1238"/>
                    </a:lnTo>
                    <a:cubicBezTo>
                      <a:pt x="0" y="561"/>
                      <a:pt x="557" y="0"/>
                      <a:pt x="1253" y="0"/>
                    </a:cubicBezTo>
                    <a:lnTo>
                      <a:pt x="20357"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2" name="Freeform: Shape 41"/>
              <p:cNvSpPr/>
              <p:nvPr/>
            </p:nvSpPr>
            <p:spPr>
              <a:xfrm>
                <a:off x="8034970" y="1257380"/>
                <a:ext cx="51834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7" y="21600"/>
                      <a:pt x="20354" y="21600"/>
                    </a:cubicBezTo>
                    <a:lnTo>
                      <a:pt x="1240" y="21600"/>
                    </a:lnTo>
                    <a:cubicBezTo>
                      <a:pt x="552" y="21600"/>
                      <a:pt x="0" y="21049"/>
                      <a:pt x="0" y="20356"/>
                    </a:cubicBezTo>
                    <a:lnTo>
                      <a:pt x="0" y="1238"/>
                    </a:lnTo>
                    <a:cubicBezTo>
                      <a:pt x="0" y="561"/>
                      <a:pt x="552" y="0"/>
                      <a:pt x="1240" y="0"/>
                    </a:cubicBezTo>
                    <a:lnTo>
                      <a:pt x="20354" y="0"/>
                    </a:lnTo>
                    <a:cubicBezTo>
                      <a:pt x="21037"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3" name="Freeform: Shape 42"/>
              <p:cNvSpPr/>
              <p:nvPr/>
            </p:nvSpPr>
            <p:spPr>
              <a:xfrm>
                <a:off x="1579393" y="628690"/>
                <a:ext cx="51858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49" y="21600"/>
                    </a:cubicBezTo>
                    <a:lnTo>
                      <a:pt x="1250" y="21600"/>
                    </a:lnTo>
                    <a:cubicBezTo>
                      <a:pt x="567" y="21600"/>
                      <a:pt x="0" y="21038"/>
                      <a:pt x="0" y="20344"/>
                    </a:cubicBezTo>
                    <a:lnTo>
                      <a:pt x="0" y="1241"/>
                    </a:lnTo>
                    <a:cubicBezTo>
                      <a:pt x="0" y="563"/>
                      <a:pt x="567" y="0"/>
                      <a:pt x="1250" y="0"/>
                    </a:cubicBezTo>
                    <a:lnTo>
                      <a:pt x="20349"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4" name="Freeform: Shape 43"/>
              <p:cNvSpPr/>
              <p:nvPr/>
            </p:nvSpPr>
            <p:spPr>
              <a:xfrm>
                <a:off x="2208083" y="628690"/>
                <a:ext cx="518442"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39" y="21600"/>
                      <a:pt x="20349" y="21600"/>
                    </a:cubicBezTo>
                    <a:lnTo>
                      <a:pt x="1243" y="21600"/>
                    </a:lnTo>
                    <a:cubicBezTo>
                      <a:pt x="559" y="21600"/>
                      <a:pt x="0" y="21038"/>
                      <a:pt x="0" y="20344"/>
                    </a:cubicBezTo>
                    <a:lnTo>
                      <a:pt x="0" y="1241"/>
                    </a:lnTo>
                    <a:cubicBezTo>
                      <a:pt x="0" y="563"/>
                      <a:pt x="559" y="0"/>
                      <a:pt x="1243" y="0"/>
                    </a:cubicBezTo>
                    <a:lnTo>
                      <a:pt x="20349" y="0"/>
                    </a:lnTo>
                    <a:cubicBezTo>
                      <a:pt x="21039"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5" name="Freeform: Shape 44"/>
              <p:cNvSpPr/>
              <p:nvPr/>
            </p:nvSpPr>
            <p:spPr>
              <a:xfrm>
                <a:off x="2836773" y="628690"/>
                <a:ext cx="518262"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51" y="21600"/>
                    </a:cubicBezTo>
                    <a:lnTo>
                      <a:pt x="1238" y="21600"/>
                    </a:lnTo>
                    <a:cubicBezTo>
                      <a:pt x="558" y="21600"/>
                      <a:pt x="0" y="21038"/>
                      <a:pt x="0" y="20344"/>
                    </a:cubicBezTo>
                    <a:lnTo>
                      <a:pt x="0" y="1241"/>
                    </a:lnTo>
                    <a:cubicBezTo>
                      <a:pt x="0" y="563"/>
                      <a:pt x="558" y="0"/>
                      <a:pt x="1238" y="0"/>
                    </a:cubicBezTo>
                    <a:lnTo>
                      <a:pt x="20351"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6" name="Freeform: Shape 45"/>
              <p:cNvSpPr/>
              <p:nvPr/>
            </p:nvSpPr>
            <p:spPr>
              <a:xfrm>
                <a:off x="3465464" y="628690"/>
                <a:ext cx="518307"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39" y="21600"/>
                      <a:pt x="20359" y="21600"/>
                    </a:cubicBezTo>
                    <a:lnTo>
                      <a:pt x="1249" y="21600"/>
                    </a:lnTo>
                    <a:cubicBezTo>
                      <a:pt x="561" y="21600"/>
                      <a:pt x="0" y="21038"/>
                      <a:pt x="0" y="20344"/>
                    </a:cubicBezTo>
                    <a:lnTo>
                      <a:pt x="0" y="1241"/>
                    </a:lnTo>
                    <a:cubicBezTo>
                      <a:pt x="0" y="563"/>
                      <a:pt x="561" y="0"/>
                      <a:pt x="1249" y="0"/>
                    </a:cubicBezTo>
                    <a:lnTo>
                      <a:pt x="20359" y="0"/>
                    </a:lnTo>
                    <a:cubicBezTo>
                      <a:pt x="21039"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7" name="Freeform: Shape 46"/>
              <p:cNvSpPr/>
              <p:nvPr/>
            </p:nvSpPr>
            <p:spPr>
              <a:xfrm>
                <a:off x="4109488" y="628690"/>
                <a:ext cx="518315"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3" y="21600"/>
                      <a:pt x="20349" y="21600"/>
                    </a:cubicBezTo>
                    <a:lnTo>
                      <a:pt x="1242" y="21600"/>
                    </a:lnTo>
                    <a:cubicBezTo>
                      <a:pt x="558" y="21600"/>
                      <a:pt x="0" y="21038"/>
                      <a:pt x="0" y="20344"/>
                    </a:cubicBezTo>
                    <a:lnTo>
                      <a:pt x="0" y="1241"/>
                    </a:lnTo>
                    <a:cubicBezTo>
                      <a:pt x="0" y="563"/>
                      <a:pt x="558" y="0"/>
                      <a:pt x="1242" y="0"/>
                    </a:cubicBezTo>
                    <a:lnTo>
                      <a:pt x="20349" y="0"/>
                    </a:lnTo>
                    <a:cubicBezTo>
                      <a:pt x="21043"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8" name="Freeform: Shape 47"/>
              <p:cNvSpPr/>
              <p:nvPr/>
            </p:nvSpPr>
            <p:spPr>
              <a:xfrm>
                <a:off x="4738179" y="628690"/>
                <a:ext cx="518328"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8" y="21600"/>
                      <a:pt x="20360" y="21600"/>
                    </a:cubicBezTo>
                    <a:lnTo>
                      <a:pt x="1247" y="21600"/>
                    </a:lnTo>
                    <a:cubicBezTo>
                      <a:pt x="560" y="21600"/>
                      <a:pt x="0" y="21038"/>
                      <a:pt x="0" y="20344"/>
                    </a:cubicBezTo>
                    <a:lnTo>
                      <a:pt x="0" y="1241"/>
                    </a:lnTo>
                    <a:cubicBezTo>
                      <a:pt x="0" y="563"/>
                      <a:pt x="560" y="0"/>
                      <a:pt x="1247" y="0"/>
                    </a:cubicBezTo>
                    <a:lnTo>
                      <a:pt x="20360" y="0"/>
                    </a:lnTo>
                    <a:cubicBezTo>
                      <a:pt x="21048"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9" name="Freeform: Shape 48"/>
              <p:cNvSpPr/>
              <p:nvPr/>
            </p:nvSpPr>
            <p:spPr>
              <a:xfrm>
                <a:off x="5366869" y="628690"/>
                <a:ext cx="518209"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8" y="21600"/>
                      <a:pt x="20357" y="21600"/>
                    </a:cubicBezTo>
                    <a:lnTo>
                      <a:pt x="1235" y="21600"/>
                    </a:lnTo>
                    <a:cubicBezTo>
                      <a:pt x="557" y="21600"/>
                      <a:pt x="0" y="21038"/>
                      <a:pt x="0" y="20344"/>
                    </a:cubicBezTo>
                    <a:lnTo>
                      <a:pt x="0" y="1241"/>
                    </a:lnTo>
                    <a:cubicBezTo>
                      <a:pt x="0" y="563"/>
                      <a:pt x="557" y="0"/>
                      <a:pt x="1235" y="0"/>
                    </a:cubicBezTo>
                    <a:lnTo>
                      <a:pt x="20357" y="0"/>
                    </a:lnTo>
                    <a:cubicBezTo>
                      <a:pt x="21048"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0" name="Freeform: Shape 49"/>
              <p:cNvSpPr/>
              <p:nvPr/>
            </p:nvSpPr>
            <p:spPr>
              <a:xfrm>
                <a:off x="5995560" y="628690"/>
                <a:ext cx="51852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50" y="21600"/>
                    </a:cubicBezTo>
                    <a:lnTo>
                      <a:pt x="1247" y="21600"/>
                    </a:lnTo>
                    <a:cubicBezTo>
                      <a:pt x="562" y="21600"/>
                      <a:pt x="0" y="21038"/>
                      <a:pt x="0" y="20344"/>
                    </a:cubicBezTo>
                    <a:lnTo>
                      <a:pt x="0" y="1241"/>
                    </a:lnTo>
                    <a:cubicBezTo>
                      <a:pt x="0" y="563"/>
                      <a:pt x="562" y="0"/>
                      <a:pt x="1247" y="0"/>
                    </a:cubicBezTo>
                    <a:lnTo>
                      <a:pt x="20350"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1" name="Freeform: Shape 50"/>
              <p:cNvSpPr/>
              <p:nvPr/>
            </p:nvSpPr>
            <p:spPr>
              <a:xfrm>
                <a:off x="6624250" y="628690"/>
                <a:ext cx="518209"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60" y="21600"/>
                    </a:cubicBezTo>
                    <a:lnTo>
                      <a:pt x="1245" y="21600"/>
                    </a:lnTo>
                    <a:cubicBezTo>
                      <a:pt x="557" y="21600"/>
                      <a:pt x="0" y="21038"/>
                      <a:pt x="0" y="20344"/>
                    </a:cubicBezTo>
                    <a:lnTo>
                      <a:pt x="0" y="1241"/>
                    </a:lnTo>
                    <a:cubicBezTo>
                      <a:pt x="0" y="563"/>
                      <a:pt x="557" y="0"/>
                      <a:pt x="1245" y="0"/>
                    </a:cubicBezTo>
                    <a:lnTo>
                      <a:pt x="20360"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2" name="Freeform: Shape 51"/>
              <p:cNvSpPr/>
              <p:nvPr/>
            </p:nvSpPr>
            <p:spPr>
              <a:xfrm>
                <a:off x="7252941" y="628690"/>
                <a:ext cx="51846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47" y="21600"/>
                    </a:cubicBezTo>
                    <a:lnTo>
                      <a:pt x="1247" y="21600"/>
                    </a:lnTo>
                    <a:cubicBezTo>
                      <a:pt x="567" y="21600"/>
                      <a:pt x="0" y="21038"/>
                      <a:pt x="0" y="20344"/>
                    </a:cubicBezTo>
                    <a:lnTo>
                      <a:pt x="0" y="1241"/>
                    </a:lnTo>
                    <a:cubicBezTo>
                      <a:pt x="0" y="563"/>
                      <a:pt x="567" y="0"/>
                      <a:pt x="1247" y="0"/>
                    </a:cubicBezTo>
                    <a:lnTo>
                      <a:pt x="20347"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3" name="Freeform: Shape 52"/>
              <p:cNvSpPr/>
              <p:nvPr/>
            </p:nvSpPr>
            <p:spPr>
              <a:xfrm>
                <a:off x="7896965" y="628690"/>
                <a:ext cx="518388"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58" y="21600"/>
                    </a:cubicBezTo>
                    <a:lnTo>
                      <a:pt x="1247" y="21600"/>
                    </a:lnTo>
                    <a:cubicBezTo>
                      <a:pt x="560" y="21600"/>
                      <a:pt x="0" y="21038"/>
                      <a:pt x="0" y="20344"/>
                    </a:cubicBezTo>
                    <a:lnTo>
                      <a:pt x="0" y="1241"/>
                    </a:lnTo>
                    <a:cubicBezTo>
                      <a:pt x="0" y="563"/>
                      <a:pt x="560" y="0"/>
                      <a:pt x="1247" y="0"/>
                    </a:cubicBezTo>
                    <a:lnTo>
                      <a:pt x="20358"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4" name="Freeform: Shape 53"/>
              <p:cNvSpPr/>
              <p:nvPr/>
            </p:nvSpPr>
            <p:spPr>
              <a:xfrm>
                <a:off x="0" y="628690"/>
                <a:ext cx="83753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253" y="21600"/>
                      <a:pt x="20827" y="21600"/>
                    </a:cubicBezTo>
                    <a:lnTo>
                      <a:pt x="774" y="21600"/>
                    </a:lnTo>
                    <a:cubicBezTo>
                      <a:pt x="347" y="21600"/>
                      <a:pt x="0" y="21038"/>
                      <a:pt x="0" y="20344"/>
                    </a:cubicBezTo>
                    <a:lnTo>
                      <a:pt x="0" y="1241"/>
                    </a:lnTo>
                    <a:cubicBezTo>
                      <a:pt x="0" y="563"/>
                      <a:pt x="347" y="0"/>
                      <a:pt x="774" y="0"/>
                    </a:cubicBezTo>
                    <a:lnTo>
                      <a:pt x="20827" y="0"/>
                    </a:lnTo>
                    <a:cubicBezTo>
                      <a:pt x="21253"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5" name="Freeform: Shape 54"/>
              <p:cNvSpPr/>
              <p:nvPr/>
            </p:nvSpPr>
            <p:spPr>
              <a:xfrm>
                <a:off x="8203643" y="0"/>
                <a:ext cx="837466"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252" y="21600"/>
                      <a:pt x="20828" y="21600"/>
                    </a:cubicBezTo>
                    <a:lnTo>
                      <a:pt x="772" y="21600"/>
                    </a:lnTo>
                    <a:cubicBezTo>
                      <a:pt x="351" y="21600"/>
                      <a:pt x="0" y="21039"/>
                      <a:pt x="0" y="20349"/>
                    </a:cubicBezTo>
                    <a:lnTo>
                      <a:pt x="0" y="1251"/>
                    </a:lnTo>
                    <a:cubicBezTo>
                      <a:pt x="0" y="560"/>
                      <a:pt x="351" y="0"/>
                      <a:pt x="772" y="0"/>
                    </a:cubicBezTo>
                    <a:lnTo>
                      <a:pt x="20828" y="0"/>
                    </a:lnTo>
                    <a:cubicBezTo>
                      <a:pt x="21252"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66" name="Freeform: Shape 55"/>
              <p:cNvSpPr/>
              <p:nvPr/>
            </p:nvSpPr>
            <p:spPr>
              <a:xfrm>
                <a:off x="0" y="1257380"/>
                <a:ext cx="98693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308" y="21600"/>
                      <a:pt x="20944" y="21600"/>
                    </a:cubicBezTo>
                    <a:lnTo>
                      <a:pt x="657" y="21600"/>
                    </a:lnTo>
                    <a:cubicBezTo>
                      <a:pt x="294" y="21600"/>
                      <a:pt x="0" y="21049"/>
                      <a:pt x="0" y="20356"/>
                    </a:cubicBezTo>
                    <a:lnTo>
                      <a:pt x="0" y="1238"/>
                    </a:lnTo>
                    <a:cubicBezTo>
                      <a:pt x="0" y="561"/>
                      <a:pt x="294" y="0"/>
                      <a:pt x="657" y="0"/>
                    </a:cubicBezTo>
                    <a:lnTo>
                      <a:pt x="20944" y="0"/>
                    </a:lnTo>
                    <a:cubicBezTo>
                      <a:pt x="21308"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67" name="Freeform: Shape 56"/>
              <p:cNvSpPr/>
              <p:nvPr/>
            </p:nvSpPr>
            <p:spPr>
              <a:xfrm>
                <a:off x="0" y="1901405"/>
                <a:ext cx="678040"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171" y="21600"/>
                      <a:pt x="20645" y="21600"/>
                    </a:cubicBezTo>
                    <a:lnTo>
                      <a:pt x="956" y="21600"/>
                    </a:lnTo>
                    <a:cubicBezTo>
                      <a:pt x="428" y="21600"/>
                      <a:pt x="0" y="21036"/>
                      <a:pt x="0" y="20352"/>
                    </a:cubicBezTo>
                    <a:lnTo>
                      <a:pt x="0" y="1250"/>
                    </a:lnTo>
                    <a:cubicBezTo>
                      <a:pt x="0" y="566"/>
                      <a:pt x="428" y="0"/>
                      <a:pt x="956" y="0"/>
                    </a:cubicBezTo>
                    <a:lnTo>
                      <a:pt x="20645" y="0"/>
                    </a:lnTo>
                    <a:cubicBezTo>
                      <a:pt x="21171"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68" name="Freeform: Shape 57"/>
              <p:cNvSpPr/>
              <p:nvPr/>
            </p:nvSpPr>
            <p:spPr>
              <a:xfrm>
                <a:off x="628690" y="0"/>
                <a:ext cx="518375"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3" y="21600"/>
                      <a:pt x="20346" y="21600"/>
                    </a:cubicBezTo>
                    <a:lnTo>
                      <a:pt x="1249" y="21600"/>
                    </a:lnTo>
                    <a:cubicBezTo>
                      <a:pt x="562" y="21600"/>
                      <a:pt x="0" y="21039"/>
                      <a:pt x="0" y="20349"/>
                    </a:cubicBezTo>
                    <a:lnTo>
                      <a:pt x="0" y="1251"/>
                    </a:lnTo>
                    <a:cubicBezTo>
                      <a:pt x="0" y="560"/>
                      <a:pt x="562" y="0"/>
                      <a:pt x="1249" y="0"/>
                    </a:cubicBezTo>
                    <a:lnTo>
                      <a:pt x="20346" y="0"/>
                    </a:lnTo>
                    <a:cubicBezTo>
                      <a:pt x="21043"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69" name="Freeform: Shape 58"/>
              <p:cNvSpPr/>
              <p:nvPr/>
            </p:nvSpPr>
            <p:spPr>
              <a:xfrm>
                <a:off x="1257380" y="0"/>
                <a:ext cx="518285"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1" y="21600"/>
                      <a:pt x="20353" y="21600"/>
                    </a:cubicBezTo>
                    <a:lnTo>
                      <a:pt x="1239" y="21600"/>
                    </a:lnTo>
                    <a:cubicBezTo>
                      <a:pt x="558" y="21600"/>
                      <a:pt x="0" y="21039"/>
                      <a:pt x="0" y="20349"/>
                    </a:cubicBezTo>
                    <a:lnTo>
                      <a:pt x="0" y="1251"/>
                    </a:lnTo>
                    <a:cubicBezTo>
                      <a:pt x="0" y="560"/>
                      <a:pt x="558" y="0"/>
                      <a:pt x="1239" y="0"/>
                    </a:cubicBezTo>
                    <a:lnTo>
                      <a:pt x="20353" y="0"/>
                    </a:lnTo>
                    <a:cubicBezTo>
                      <a:pt x="21041"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0" name="Freeform: Shape 59"/>
              <p:cNvSpPr/>
              <p:nvPr/>
            </p:nvSpPr>
            <p:spPr>
              <a:xfrm>
                <a:off x="1886071" y="0"/>
                <a:ext cx="51865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27" y="21600"/>
                      <a:pt x="20340" y="21600"/>
                    </a:cubicBezTo>
                    <a:lnTo>
                      <a:pt x="1242" y="21600"/>
                    </a:lnTo>
                    <a:cubicBezTo>
                      <a:pt x="558" y="21600"/>
                      <a:pt x="0" y="21039"/>
                      <a:pt x="0" y="20349"/>
                    </a:cubicBezTo>
                    <a:lnTo>
                      <a:pt x="0" y="1251"/>
                    </a:lnTo>
                    <a:cubicBezTo>
                      <a:pt x="0" y="560"/>
                      <a:pt x="558" y="0"/>
                      <a:pt x="1242" y="0"/>
                    </a:cubicBezTo>
                    <a:lnTo>
                      <a:pt x="20340" y="0"/>
                    </a:lnTo>
                    <a:cubicBezTo>
                      <a:pt x="21027"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1" name="Freeform: Shape 60"/>
              <p:cNvSpPr/>
              <p:nvPr/>
            </p:nvSpPr>
            <p:spPr>
              <a:xfrm>
                <a:off x="2514761" y="0"/>
                <a:ext cx="518562"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38" y="21600"/>
                      <a:pt x="20351" y="21600"/>
                    </a:cubicBezTo>
                    <a:lnTo>
                      <a:pt x="1247" y="21600"/>
                    </a:lnTo>
                    <a:cubicBezTo>
                      <a:pt x="565" y="21600"/>
                      <a:pt x="0" y="21039"/>
                      <a:pt x="0" y="20349"/>
                    </a:cubicBezTo>
                    <a:lnTo>
                      <a:pt x="0" y="1251"/>
                    </a:lnTo>
                    <a:cubicBezTo>
                      <a:pt x="0" y="560"/>
                      <a:pt x="565" y="0"/>
                      <a:pt x="1247" y="0"/>
                    </a:cubicBezTo>
                    <a:lnTo>
                      <a:pt x="20351" y="0"/>
                    </a:lnTo>
                    <a:cubicBezTo>
                      <a:pt x="2103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2" name="Freeform: Shape 61"/>
              <p:cNvSpPr/>
              <p:nvPr/>
            </p:nvSpPr>
            <p:spPr>
              <a:xfrm>
                <a:off x="3158786" y="0"/>
                <a:ext cx="518261"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50" y="21600"/>
                      <a:pt x="20358" y="21600"/>
                    </a:cubicBezTo>
                    <a:lnTo>
                      <a:pt x="1246" y="21600"/>
                    </a:lnTo>
                    <a:cubicBezTo>
                      <a:pt x="560" y="21600"/>
                      <a:pt x="0" y="21039"/>
                      <a:pt x="0" y="20349"/>
                    </a:cubicBezTo>
                    <a:lnTo>
                      <a:pt x="0" y="1251"/>
                    </a:lnTo>
                    <a:cubicBezTo>
                      <a:pt x="0" y="560"/>
                      <a:pt x="560" y="0"/>
                      <a:pt x="1246" y="0"/>
                    </a:cubicBezTo>
                    <a:lnTo>
                      <a:pt x="20358" y="0"/>
                    </a:lnTo>
                    <a:cubicBezTo>
                      <a:pt x="21050"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3" name="Freeform: Shape 62"/>
              <p:cNvSpPr/>
              <p:nvPr/>
            </p:nvSpPr>
            <p:spPr>
              <a:xfrm>
                <a:off x="3787476" y="0"/>
                <a:ext cx="518321"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38" y="21600"/>
                      <a:pt x="20350" y="21600"/>
                    </a:cubicBezTo>
                    <a:lnTo>
                      <a:pt x="1252" y="21600"/>
                    </a:lnTo>
                    <a:cubicBezTo>
                      <a:pt x="559" y="21600"/>
                      <a:pt x="0" y="21039"/>
                      <a:pt x="0" y="20349"/>
                    </a:cubicBezTo>
                    <a:lnTo>
                      <a:pt x="0" y="1251"/>
                    </a:lnTo>
                    <a:cubicBezTo>
                      <a:pt x="0" y="560"/>
                      <a:pt x="559" y="0"/>
                      <a:pt x="1252" y="0"/>
                    </a:cubicBezTo>
                    <a:lnTo>
                      <a:pt x="20350" y="0"/>
                    </a:lnTo>
                    <a:cubicBezTo>
                      <a:pt x="2103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4" name="Freeform: Shape 63"/>
              <p:cNvSpPr/>
              <p:nvPr/>
            </p:nvSpPr>
            <p:spPr>
              <a:xfrm>
                <a:off x="4416166" y="0"/>
                <a:ext cx="51824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53" y="21600"/>
                      <a:pt x="20360" y="21600"/>
                    </a:cubicBezTo>
                    <a:lnTo>
                      <a:pt x="1253" y="21600"/>
                    </a:lnTo>
                    <a:cubicBezTo>
                      <a:pt x="560" y="21600"/>
                      <a:pt x="0" y="21039"/>
                      <a:pt x="0" y="20349"/>
                    </a:cubicBezTo>
                    <a:lnTo>
                      <a:pt x="0" y="1251"/>
                    </a:lnTo>
                    <a:cubicBezTo>
                      <a:pt x="0" y="560"/>
                      <a:pt x="560" y="0"/>
                      <a:pt x="1253" y="0"/>
                    </a:cubicBezTo>
                    <a:lnTo>
                      <a:pt x="20360" y="0"/>
                    </a:lnTo>
                    <a:cubicBezTo>
                      <a:pt x="21053"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5" name="Freeform: Shape 64"/>
              <p:cNvSpPr/>
              <p:nvPr/>
            </p:nvSpPr>
            <p:spPr>
              <a:xfrm>
                <a:off x="5044857" y="0"/>
                <a:ext cx="518524"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0" y="21600"/>
                      <a:pt x="20345" y="21600"/>
                    </a:cubicBezTo>
                    <a:lnTo>
                      <a:pt x="1247" y="21600"/>
                    </a:lnTo>
                    <a:cubicBezTo>
                      <a:pt x="560" y="21600"/>
                      <a:pt x="0" y="21039"/>
                      <a:pt x="0" y="20349"/>
                    </a:cubicBezTo>
                    <a:lnTo>
                      <a:pt x="0" y="1251"/>
                    </a:lnTo>
                    <a:cubicBezTo>
                      <a:pt x="0" y="560"/>
                      <a:pt x="560" y="0"/>
                      <a:pt x="1247" y="0"/>
                    </a:cubicBezTo>
                    <a:lnTo>
                      <a:pt x="20345" y="0"/>
                    </a:lnTo>
                    <a:cubicBezTo>
                      <a:pt x="21040"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6" name="Freeform: Shape 65"/>
              <p:cNvSpPr/>
              <p:nvPr/>
            </p:nvSpPr>
            <p:spPr>
              <a:xfrm>
                <a:off x="5673547" y="0"/>
                <a:ext cx="518285"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8" y="21600"/>
                      <a:pt x="20360" y="21600"/>
                    </a:cubicBezTo>
                    <a:lnTo>
                      <a:pt x="1253" y="21600"/>
                    </a:lnTo>
                    <a:cubicBezTo>
                      <a:pt x="560" y="21600"/>
                      <a:pt x="0" y="21039"/>
                      <a:pt x="0" y="20349"/>
                    </a:cubicBezTo>
                    <a:lnTo>
                      <a:pt x="0" y="1251"/>
                    </a:lnTo>
                    <a:cubicBezTo>
                      <a:pt x="0" y="560"/>
                      <a:pt x="560" y="0"/>
                      <a:pt x="1253" y="0"/>
                    </a:cubicBezTo>
                    <a:lnTo>
                      <a:pt x="20360" y="0"/>
                    </a:lnTo>
                    <a:cubicBezTo>
                      <a:pt x="2104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7" name="Freeform: Shape 66"/>
              <p:cNvSpPr/>
              <p:nvPr/>
            </p:nvSpPr>
            <p:spPr>
              <a:xfrm>
                <a:off x="6302238" y="0"/>
                <a:ext cx="518404"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38" y="21600"/>
                      <a:pt x="20358" y="21600"/>
                    </a:cubicBezTo>
                    <a:lnTo>
                      <a:pt x="1242" y="21600"/>
                    </a:lnTo>
                    <a:cubicBezTo>
                      <a:pt x="560" y="21600"/>
                      <a:pt x="0" y="21039"/>
                      <a:pt x="0" y="20349"/>
                    </a:cubicBezTo>
                    <a:lnTo>
                      <a:pt x="0" y="1251"/>
                    </a:lnTo>
                    <a:cubicBezTo>
                      <a:pt x="0" y="560"/>
                      <a:pt x="560" y="0"/>
                      <a:pt x="1242" y="0"/>
                    </a:cubicBezTo>
                    <a:lnTo>
                      <a:pt x="20358" y="0"/>
                    </a:lnTo>
                    <a:cubicBezTo>
                      <a:pt x="2103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8" name="Freeform: Shape 67"/>
              <p:cNvSpPr/>
              <p:nvPr/>
            </p:nvSpPr>
            <p:spPr>
              <a:xfrm>
                <a:off x="6946262" y="0"/>
                <a:ext cx="518584"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3" y="21600"/>
                      <a:pt x="20353" y="21600"/>
                    </a:cubicBezTo>
                    <a:lnTo>
                      <a:pt x="1252" y="21600"/>
                    </a:lnTo>
                    <a:cubicBezTo>
                      <a:pt x="559" y="21600"/>
                      <a:pt x="0" y="21039"/>
                      <a:pt x="0" y="20349"/>
                    </a:cubicBezTo>
                    <a:lnTo>
                      <a:pt x="0" y="1251"/>
                    </a:lnTo>
                    <a:cubicBezTo>
                      <a:pt x="0" y="560"/>
                      <a:pt x="559" y="0"/>
                      <a:pt x="1252" y="0"/>
                    </a:cubicBezTo>
                    <a:lnTo>
                      <a:pt x="20353" y="0"/>
                    </a:lnTo>
                    <a:cubicBezTo>
                      <a:pt x="21043"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9" name="Freeform: Shape 68"/>
              <p:cNvSpPr/>
              <p:nvPr/>
            </p:nvSpPr>
            <p:spPr>
              <a:xfrm>
                <a:off x="7574953" y="0"/>
                <a:ext cx="51832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8" y="21600"/>
                      <a:pt x="20363" y="21600"/>
                    </a:cubicBezTo>
                    <a:lnTo>
                      <a:pt x="1240" y="21600"/>
                    </a:lnTo>
                    <a:cubicBezTo>
                      <a:pt x="562" y="21600"/>
                      <a:pt x="0" y="21039"/>
                      <a:pt x="0" y="20349"/>
                    </a:cubicBezTo>
                    <a:lnTo>
                      <a:pt x="0" y="1251"/>
                    </a:lnTo>
                    <a:cubicBezTo>
                      <a:pt x="0" y="560"/>
                      <a:pt x="562" y="0"/>
                      <a:pt x="1240" y="0"/>
                    </a:cubicBezTo>
                    <a:lnTo>
                      <a:pt x="20363" y="0"/>
                    </a:lnTo>
                    <a:cubicBezTo>
                      <a:pt x="2104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80" name="Freeform: Shape 69"/>
              <p:cNvSpPr/>
              <p:nvPr/>
            </p:nvSpPr>
            <p:spPr>
              <a:xfrm>
                <a:off x="7896965" y="2836773"/>
                <a:ext cx="518388" cy="2821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305"/>
                    </a:lnTo>
                    <a:cubicBezTo>
                      <a:pt x="0" y="19900"/>
                      <a:pt x="122" y="20496"/>
                      <a:pt x="363" y="20928"/>
                    </a:cubicBezTo>
                    <a:cubicBezTo>
                      <a:pt x="606" y="21376"/>
                      <a:pt x="930" y="21600"/>
                      <a:pt x="1247" y="21600"/>
                    </a:cubicBezTo>
                    <a:lnTo>
                      <a:pt x="20355" y="21600"/>
                    </a:lnTo>
                    <a:cubicBezTo>
                      <a:pt x="20672" y="21600"/>
                      <a:pt x="20984" y="21376"/>
                      <a:pt x="21237" y="20928"/>
                    </a:cubicBezTo>
                    <a:cubicBezTo>
                      <a:pt x="21480" y="20496"/>
                      <a:pt x="21600" y="19900"/>
                      <a:pt x="21600" y="19305"/>
                    </a:cubicBezTo>
                    <a:lnTo>
                      <a:pt x="21600" y="0"/>
                    </a:lnTo>
                    <a:cubicBezTo>
                      <a:pt x="21600" y="0"/>
                      <a:pt x="0" y="0"/>
                      <a:pt x="0" y="0"/>
                    </a:cubicBezTo>
                    <a:close/>
                  </a:path>
                </a:pathLst>
              </a:custGeom>
              <a:solidFill>
                <a:srgbClr val="FFFFFF"/>
              </a:solidFill>
              <a:ln w="12700" cap="flat">
                <a:noFill/>
                <a:miter lim="400000"/>
              </a:ln>
              <a:effectLst/>
            </p:spPr>
            <p:txBody>
              <a:bodyPr anchor="ctr"/>
              <a:lstStyle/>
              <a:p>
                <a:pPr algn="ctr"/>
                <a:endParaRPr/>
              </a:p>
            </p:txBody>
          </p:sp>
          <p:sp>
            <p:nvSpPr>
              <p:cNvPr id="81" name="Freeform: Shape 70"/>
              <p:cNvSpPr/>
              <p:nvPr/>
            </p:nvSpPr>
            <p:spPr>
              <a:xfrm>
                <a:off x="7896965" y="2530095"/>
                <a:ext cx="518388" cy="2822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291"/>
                    </a:lnTo>
                    <a:cubicBezTo>
                      <a:pt x="21600" y="1719"/>
                      <a:pt x="21480" y="1124"/>
                      <a:pt x="21237" y="683"/>
                    </a:cubicBezTo>
                    <a:cubicBezTo>
                      <a:pt x="20984" y="233"/>
                      <a:pt x="20672" y="0"/>
                      <a:pt x="20355" y="0"/>
                    </a:cubicBezTo>
                    <a:lnTo>
                      <a:pt x="1247" y="0"/>
                    </a:lnTo>
                    <a:cubicBezTo>
                      <a:pt x="930" y="0"/>
                      <a:pt x="606" y="233"/>
                      <a:pt x="363" y="683"/>
                    </a:cubicBezTo>
                    <a:cubicBezTo>
                      <a:pt x="122" y="1124"/>
                      <a:pt x="0" y="1719"/>
                      <a:pt x="0" y="2291"/>
                    </a:cubicBezTo>
                    <a:lnTo>
                      <a:pt x="0" y="21600"/>
                    </a:lnTo>
                    <a:cubicBezTo>
                      <a:pt x="0" y="21600"/>
                      <a:pt x="21600" y="21600"/>
                      <a:pt x="21600" y="21600"/>
                    </a:cubicBezTo>
                    <a:close/>
                  </a:path>
                </a:pathLst>
              </a:custGeom>
              <a:solidFill>
                <a:srgbClr val="FFFFFF"/>
              </a:solidFill>
              <a:ln w="12700" cap="flat">
                <a:noFill/>
                <a:miter lim="400000"/>
              </a:ln>
              <a:effectLst/>
            </p:spPr>
            <p:txBody>
              <a:bodyPr anchor="ctr"/>
              <a:lstStyle/>
              <a:p>
                <a:pPr algn="ctr"/>
                <a:endParaRPr/>
              </a:p>
            </p:txBody>
          </p:sp>
          <p:sp>
            <p:nvSpPr>
              <p:cNvPr id="82" name="Freeform: Shape 71"/>
              <p:cNvSpPr/>
              <p:nvPr/>
            </p:nvSpPr>
            <p:spPr>
              <a:xfrm>
                <a:off x="8525655" y="628690"/>
                <a:ext cx="518404" cy="1149767"/>
              </a:xfrm>
              <a:custGeom>
                <a:avLst/>
                <a:gdLst/>
                <a:ahLst/>
                <a:cxnLst>
                  <a:cxn ang="0">
                    <a:pos x="wd2" y="hd2"/>
                  </a:cxn>
                  <a:cxn ang="5400000">
                    <a:pos x="wd2" y="hd2"/>
                  </a:cxn>
                  <a:cxn ang="10800000">
                    <a:pos x="wd2" y="hd2"/>
                  </a:cxn>
                  <a:cxn ang="16200000">
                    <a:pos x="wd2" y="hd2"/>
                  </a:cxn>
                </a:cxnLst>
                <a:rect l="0" t="0" r="r" b="b"/>
                <a:pathLst>
                  <a:path w="21600" h="21600" extrusionOk="0">
                    <a:moveTo>
                      <a:pt x="1235" y="0"/>
                    </a:moveTo>
                    <a:cubicBezTo>
                      <a:pt x="920" y="0"/>
                      <a:pt x="603" y="51"/>
                      <a:pt x="358" y="165"/>
                    </a:cubicBezTo>
                    <a:cubicBezTo>
                      <a:pt x="112" y="274"/>
                      <a:pt x="0" y="415"/>
                      <a:pt x="0" y="560"/>
                    </a:cubicBezTo>
                    <a:lnTo>
                      <a:pt x="0" y="9175"/>
                    </a:lnTo>
                    <a:cubicBezTo>
                      <a:pt x="0" y="9320"/>
                      <a:pt x="112" y="9466"/>
                      <a:pt x="358" y="9576"/>
                    </a:cubicBezTo>
                    <a:cubicBezTo>
                      <a:pt x="603" y="9684"/>
                      <a:pt x="920" y="9742"/>
                      <a:pt x="1235" y="9742"/>
                    </a:cubicBezTo>
                    <a:lnTo>
                      <a:pt x="6222" y="9742"/>
                    </a:lnTo>
                    <a:lnTo>
                      <a:pt x="6222" y="21039"/>
                    </a:lnTo>
                    <a:cubicBezTo>
                      <a:pt x="6222" y="21185"/>
                      <a:pt x="6350" y="21330"/>
                      <a:pt x="6590" y="21437"/>
                    </a:cubicBezTo>
                    <a:cubicBezTo>
                      <a:pt x="6835" y="21547"/>
                      <a:pt x="7152" y="21600"/>
                      <a:pt x="7472" y="21600"/>
                    </a:cubicBezTo>
                    <a:lnTo>
                      <a:pt x="20345" y="21600"/>
                    </a:lnTo>
                    <a:cubicBezTo>
                      <a:pt x="20667" y="21600"/>
                      <a:pt x="20984" y="21547"/>
                      <a:pt x="21232" y="21437"/>
                    </a:cubicBezTo>
                    <a:cubicBezTo>
                      <a:pt x="21477" y="21330"/>
                      <a:pt x="21600" y="21185"/>
                      <a:pt x="21600" y="21039"/>
                    </a:cubicBezTo>
                    <a:lnTo>
                      <a:pt x="21600" y="560"/>
                    </a:lnTo>
                    <a:cubicBezTo>
                      <a:pt x="21600" y="415"/>
                      <a:pt x="21477" y="274"/>
                      <a:pt x="21232" y="165"/>
                    </a:cubicBezTo>
                    <a:cubicBezTo>
                      <a:pt x="20984" y="51"/>
                      <a:pt x="20667" y="0"/>
                      <a:pt x="20345" y="0"/>
                    </a:cubicBezTo>
                    <a:cubicBezTo>
                      <a:pt x="20345" y="0"/>
                      <a:pt x="1235" y="0"/>
                      <a:pt x="1235" y="0"/>
                    </a:cubicBezTo>
                    <a:close/>
                  </a:path>
                </a:pathLst>
              </a:custGeom>
              <a:solidFill>
                <a:srgbClr val="FFFFFF"/>
              </a:solidFill>
              <a:ln w="12700" cap="flat">
                <a:noFill/>
                <a:miter lim="400000"/>
              </a:ln>
              <a:effectLst/>
            </p:spPr>
            <p:txBody>
              <a:bodyPr anchor="ctr"/>
              <a:lstStyle/>
              <a:p>
                <a:pPr algn="ctr"/>
                <a:endParaRPr/>
              </a:p>
            </p:txBody>
          </p:sp>
        </p:grpSp>
        <p:sp>
          <p:nvSpPr>
            <p:cNvPr id="15" name="Freeform: Shape 73"/>
            <p:cNvSpPr/>
            <p:nvPr/>
          </p:nvSpPr>
          <p:spPr>
            <a:xfrm>
              <a:off x="3914618" y="2958858"/>
              <a:ext cx="2003966" cy="2279300"/>
            </a:xfrm>
            <a:custGeom>
              <a:avLst/>
              <a:gdLst/>
              <a:ahLst/>
              <a:cxnLst>
                <a:cxn ang="0">
                  <a:pos x="wd2" y="hd2"/>
                </a:cxn>
                <a:cxn ang="5400000">
                  <a:pos x="wd2" y="hd2"/>
                </a:cxn>
                <a:cxn ang="10800000">
                  <a:pos x="wd2" y="hd2"/>
                </a:cxn>
                <a:cxn ang="16200000">
                  <a:pos x="wd2" y="hd2"/>
                </a:cxn>
              </a:cxnLst>
              <a:rect l="0" t="0" r="r" b="b"/>
              <a:pathLst>
                <a:path w="21429" h="21590" extrusionOk="0">
                  <a:moveTo>
                    <a:pt x="6671" y="2"/>
                  </a:moveTo>
                  <a:cubicBezTo>
                    <a:pt x="6438" y="-10"/>
                    <a:pt x="6201" y="36"/>
                    <a:pt x="5986" y="149"/>
                  </a:cubicBezTo>
                  <a:cubicBezTo>
                    <a:pt x="5412" y="451"/>
                    <a:pt x="5226" y="1108"/>
                    <a:pt x="5567" y="1616"/>
                  </a:cubicBezTo>
                  <a:lnTo>
                    <a:pt x="8218" y="5561"/>
                  </a:lnTo>
                  <a:lnTo>
                    <a:pt x="7688" y="5840"/>
                  </a:lnTo>
                  <a:lnTo>
                    <a:pt x="4216" y="673"/>
                  </a:lnTo>
                  <a:cubicBezTo>
                    <a:pt x="3875" y="166"/>
                    <a:pt x="3133" y="0"/>
                    <a:pt x="2560" y="302"/>
                  </a:cubicBezTo>
                  <a:cubicBezTo>
                    <a:pt x="1986" y="605"/>
                    <a:pt x="1797" y="1261"/>
                    <a:pt x="2139" y="1769"/>
                  </a:cubicBezTo>
                  <a:lnTo>
                    <a:pt x="5617" y="6942"/>
                  </a:lnTo>
                  <a:cubicBezTo>
                    <a:pt x="5462" y="7034"/>
                    <a:pt x="5317" y="7134"/>
                    <a:pt x="5185" y="7244"/>
                  </a:cubicBezTo>
                  <a:lnTo>
                    <a:pt x="2245" y="2873"/>
                  </a:lnTo>
                  <a:cubicBezTo>
                    <a:pt x="2032" y="2556"/>
                    <a:pt x="1662" y="2372"/>
                    <a:pt x="1274" y="2353"/>
                  </a:cubicBezTo>
                  <a:cubicBezTo>
                    <a:pt x="1042" y="2341"/>
                    <a:pt x="804" y="2388"/>
                    <a:pt x="589" y="2502"/>
                  </a:cubicBezTo>
                  <a:cubicBezTo>
                    <a:pt x="16" y="2804"/>
                    <a:pt x="-171" y="3461"/>
                    <a:pt x="170" y="3969"/>
                  </a:cubicBezTo>
                  <a:lnTo>
                    <a:pt x="4476" y="10375"/>
                  </a:lnTo>
                  <a:cubicBezTo>
                    <a:pt x="4527" y="10479"/>
                    <a:pt x="4572" y="10585"/>
                    <a:pt x="4640" y="10685"/>
                  </a:cubicBezTo>
                  <a:cubicBezTo>
                    <a:pt x="4640" y="10685"/>
                    <a:pt x="5423" y="11850"/>
                    <a:pt x="6163" y="12951"/>
                  </a:cubicBezTo>
                  <a:lnTo>
                    <a:pt x="5462" y="12794"/>
                  </a:lnTo>
                  <a:lnTo>
                    <a:pt x="4216" y="10938"/>
                  </a:lnTo>
                  <a:cubicBezTo>
                    <a:pt x="3712" y="10189"/>
                    <a:pt x="2618" y="9942"/>
                    <a:pt x="1771" y="10388"/>
                  </a:cubicBezTo>
                  <a:lnTo>
                    <a:pt x="1261" y="10657"/>
                  </a:lnTo>
                  <a:cubicBezTo>
                    <a:pt x="1239" y="10669"/>
                    <a:pt x="1220" y="10683"/>
                    <a:pt x="1199" y="10695"/>
                  </a:cubicBezTo>
                  <a:lnTo>
                    <a:pt x="2347" y="12403"/>
                  </a:lnTo>
                  <a:cubicBezTo>
                    <a:pt x="2336" y="12407"/>
                    <a:pt x="2323" y="12409"/>
                    <a:pt x="2312" y="12413"/>
                  </a:cubicBezTo>
                  <a:lnTo>
                    <a:pt x="3828" y="14670"/>
                  </a:lnTo>
                  <a:lnTo>
                    <a:pt x="9311" y="15899"/>
                  </a:lnTo>
                  <a:cubicBezTo>
                    <a:pt x="9311" y="15899"/>
                    <a:pt x="9279" y="15852"/>
                    <a:pt x="9278" y="15850"/>
                  </a:cubicBezTo>
                  <a:cubicBezTo>
                    <a:pt x="9807" y="15952"/>
                    <a:pt x="10364" y="15937"/>
                    <a:pt x="10898" y="15785"/>
                  </a:cubicBezTo>
                  <a:lnTo>
                    <a:pt x="14800" y="21590"/>
                  </a:lnTo>
                  <a:cubicBezTo>
                    <a:pt x="14800" y="21590"/>
                    <a:pt x="21429" y="18094"/>
                    <a:pt x="21429" y="18094"/>
                  </a:cubicBezTo>
                  <a:lnTo>
                    <a:pt x="17230" y="11848"/>
                  </a:lnTo>
                  <a:cubicBezTo>
                    <a:pt x="17573" y="11075"/>
                    <a:pt x="17537" y="10179"/>
                    <a:pt x="17019" y="9410"/>
                  </a:cubicBezTo>
                  <a:lnTo>
                    <a:pt x="14410" y="5530"/>
                  </a:lnTo>
                  <a:cubicBezTo>
                    <a:pt x="14366" y="5465"/>
                    <a:pt x="14308" y="5412"/>
                    <a:pt x="14259" y="5351"/>
                  </a:cubicBezTo>
                  <a:cubicBezTo>
                    <a:pt x="14251" y="5338"/>
                    <a:pt x="14248" y="5325"/>
                    <a:pt x="14239" y="5312"/>
                  </a:cubicBezTo>
                  <a:lnTo>
                    <a:pt x="11324" y="976"/>
                  </a:lnTo>
                  <a:cubicBezTo>
                    <a:pt x="10983" y="468"/>
                    <a:pt x="10241" y="303"/>
                    <a:pt x="9668" y="605"/>
                  </a:cubicBezTo>
                  <a:cubicBezTo>
                    <a:pt x="9095" y="907"/>
                    <a:pt x="8907" y="1564"/>
                    <a:pt x="9249" y="2072"/>
                  </a:cubicBezTo>
                  <a:lnTo>
                    <a:pt x="10754" y="4310"/>
                  </a:lnTo>
                  <a:cubicBezTo>
                    <a:pt x="10601" y="4354"/>
                    <a:pt x="10454" y="4417"/>
                    <a:pt x="10306" y="4483"/>
                  </a:cubicBezTo>
                  <a:lnTo>
                    <a:pt x="7642" y="522"/>
                  </a:lnTo>
                  <a:cubicBezTo>
                    <a:pt x="7428" y="205"/>
                    <a:pt x="7058" y="22"/>
                    <a:pt x="6671" y="2"/>
                  </a:cubicBezTo>
                  <a:close/>
                </a:path>
              </a:pathLst>
            </a:custGeom>
            <a:solidFill>
              <a:srgbClr val="E8BD87"/>
            </a:solidFill>
            <a:ln>
              <a:noFill/>
            </a:ln>
            <a:effectLst/>
          </p:spPr>
          <p:txBody>
            <a:bodyPr anchor="ctr"/>
            <a:lstStyle/>
            <a:p>
              <a:pPr algn="ctr"/>
              <a:endParaRPr/>
            </a:p>
          </p:txBody>
        </p:sp>
        <p:sp>
          <p:nvSpPr>
            <p:cNvPr id="16" name="Freeform: Shape 74"/>
            <p:cNvSpPr/>
            <p:nvPr/>
          </p:nvSpPr>
          <p:spPr>
            <a:xfrm>
              <a:off x="1287183" y="2934810"/>
              <a:ext cx="1997281" cy="2279299"/>
            </a:xfrm>
            <a:custGeom>
              <a:avLst/>
              <a:gdLst/>
              <a:ahLst/>
              <a:cxnLst>
                <a:cxn ang="0">
                  <a:pos x="wd2" y="hd2"/>
                </a:cxn>
                <a:cxn ang="5400000">
                  <a:pos x="wd2" y="hd2"/>
                </a:cxn>
                <a:cxn ang="10800000">
                  <a:pos x="wd2" y="hd2"/>
                </a:cxn>
                <a:cxn ang="16200000">
                  <a:pos x="wd2" y="hd2"/>
                </a:cxn>
              </a:cxnLst>
              <a:rect l="0" t="0" r="r" b="b"/>
              <a:pathLst>
                <a:path w="21428" h="21590" extrusionOk="0">
                  <a:moveTo>
                    <a:pt x="14818" y="2"/>
                  </a:moveTo>
                  <a:cubicBezTo>
                    <a:pt x="14430" y="21"/>
                    <a:pt x="14060" y="205"/>
                    <a:pt x="13846" y="522"/>
                  </a:cubicBezTo>
                  <a:lnTo>
                    <a:pt x="11166" y="4495"/>
                  </a:lnTo>
                  <a:cubicBezTo>
                    <a:pt x="10993" y="4415"/>
                    <a:pt x="10815" y="4349"/>
                    <a:pt x="10634" y="4301"/>
                  </a:cubicBezTo>
                  <a:lnTo>
                    <a:pt x="12138" y="2072"/>
                  </a:lnTo>
                  <a:cubicBezTo>
                    <a:pt x="12480" y="1564"/>
                    <a:pt x="12292" y="907"/>
                    <a:pt x="11718" y="605"/>
                  </a:cubicBezTo>
                  <a:cubicBezTo>
                    <a:pt x="11143" y="302"/>
                    <a:pt x="10398" y="470"/>
                    <a:pt x="10056" y="978"/>
                  </a:cubicBezTo>
                  <a:lnTo>
                    <a:pt x="7131" y="5312"/>
                  </a:lnTo>
                  <a:cubicBezTo>
                    <a:pt x="7087" y="5377"/>
                    <a:pt x="7053" y="5444"/>
                    <a:pt x="7027" y="5512"/>
                  </a:cubicBezTo>
                  <a:cubicBezTo>
                    <a:pt x="7022" y="5518"/>
                    <a:pt x="7017" y="5524"/>
                    <a:pt x="7013" y="5530"/>
                  </a:cubicBezTo>
                  <a:lnTo>
                    <a:pt x="4397" y="9410"/>
                  </a:lnTo>
                  <a:cubicBezTo>
                    <a:pt x="3873" y="10188"/>
                    <a:pt x="3837" y="11096"/>
                    <a:pt x="4195" y="11875"/>
                  </a:cubicBezTo>
                  <a:lnTo>
                    <a:pt x="0" y="18094"/>
                  </a:lnTo>
                  <a:cubicBezTo>
                    <a:pt x="0" y="18094"/>
                    <a:pt x="6651" y="21590"/>
                    <a:pt x="6651" y="21590"/>
                  </a:cubicBezTo>
                  <a:lnTo>
                    <a:pt x="10563" y="15791"/>
                  </a:lnTo>
                  <a:cubicBezTo>
                    <a:pt x="11085" y="15935"/>
                    <a:pt x="11631" y="15949"/>
                    <a:pt x="12149" y="15854"/>
                  </a:cubicBezTo>
                  <a:cubicBezTo>
                    <a:pt x="12148" y="15855"/>
                    <a:pt x="12118" y="15899"/>
                    <a:pt x="12118" y="15899"/>
                  </a:cubicBezTo>
                  <a:lnTo>
                    <a:pt x="17619" y="14670"/>
                  </a:lnTo>
                  <a:lnTo>
                    <a:pt x="19140" y="12413"/>
                  </a:lnTo>
                  <a:cubicBezTo>
                    <a:pt x="19129" y="12409"/>
                    <a:pt x="19117" y="12407"/>
                    <a:pt x="19107" y="12403"/>
                  </a:cubicBezTo>
                  <a:lnTo>
                    <a:pt x="20261" y="10695"/>
                  </a:lnTo>
                  <a:cubicBezTo>
                    <a:pt x="20240" y="10682"/>
                    <a:pt x="20220" y="10671"/>
                    <a:pt x="20199" y="10659"/>
                  </a:cubicBezTo>
                  <a:lnTo>
                    <a:pt x="19685" y="10388"/>
                  </a:lnTo>
                  <a:cubicBezTo>
                    <a:pt x="18835" y="9942"/>
                    <a:pt x="17740" y="10189"/>
                    <a:pt x="17234" y="10938"/>
                  </a:cubicBezTo>
                  <a:lnTo>
                    <a:pt x="15981" y="12794"/>
                  </a:lnTo>
                  <a:lnTo>
                    <a:pt x="15290" y="12949"/>
                  </a:lnTo>
                  <a:cubicBezTo>
                    <a:pt x="16032" y="11849"/>
                    <a:pt x="16818" y="10685"/>
                    <a:pt x="16818" y="10685"/>
                  </a:cubicBezTo>
                  <a:cubicBezTo>
                    <a:pt x="16937" y="10508"/>
                    <a:pt x="17027" y="10323"/>
                    <a:pt x="17098" y="10135"/>
                  </a:cubicBezTo>
                  <a:lnTo>
                    <a:pt x="21257" y="3969"/>
                  </a:lnTo>
                  <a:cubicBezTo>
                    <a:pt x="21600" y="3461"/>
                    <a:pt x="21410" y="2804"/>
                    <a:pt x="20835" y="2502"/>
                  </a:cubicBezTo>
                  <a:cubicBezTo>
                    <a:pt x="20619" y="2388"/>
                    <a:pt x="20381" y="2341"/>
                    <a:pt x="20148" y="2352"/>
                  </a:cubicBezTo>
                  <a:cubicBezTo>
                    <a:pt x="19759" y="2372"/>
                    <a:pt x="19387" y="2558"/>
                    <a:pt x="19173" y="2875"/>
                  </a:cubicBezTo>
                  <a:lnTo>
                    <a:pt x="16244" y="7219"/>
                  </a:lnTo>
                  <a:cubicBezTo>
                    <a:pt x="16099" y="7102"/>
                    <a:pt x="15938" y="6997"/>
                    <a:pt x="15766" y="6903"/>
                  </a:cubicBezTo>
                  <a:lnTo>
                    <a:pt x="19280" y="1693"/>
                  </a:lnTo>
                  <a:cubicBezTo>
                    <a:pt x="19622" y="1184"/>
                    <a:pt x="19433" y="528"/>
                    <a:pt x="18857" y="226"/>
                  </a:cubicBezTo>
                  <a:cubicBezTo>
                    <a:pt x="18642" y="112"/>
                    <a:pt x="18403" y="65"/>
                    <a:pt x="18170" y="76"/>
                  </a:cubicBezTo>
                  <a:cubicBezTo>
                    <a:pt x="17782" y="96"/>
                    <a:pt x="17412" y="280"/>
                    <a:pt x="17198" y="597"/>
                  </a:cubicBezTo>
                  <a:lnTo>
                    <a:pt x="13686" y="5803"/>
                  </a:lnTo>
                  <a:lnTo>
                    <a:pt x="13257" y="5577"/>
                  </a:lnTo>
                  <a:lnTo>
                    <a:pt x="15928" y="1618"/>
                  </a:lnTo>
                  <a:cubicBezTo>
                    <a:pt x="16271" y="1110"/>
                    <a:pt x="16083" y="451"/>
                    <a:pt x="15508" y="149"/>
                  </a:cubicBezTo>
                  <a:cubicBezTo>
                    <a:pt x="15292" y="36"/>
                    <a:pt x="15051" y="-10"/>
                    <a:pt x="14818" y="2"/>
                  </a:cubicBezTo>
                  <a:close/>
                </a:path>
              </a:pathLst>
            </a:custGeom>
            <a:solidFill>
              <a:srgbClr val="E8BD87"/>
            </a:solidFill>
            <a:ln>
              <a:noFill/>
            </a:ln>
            <a:effectLst/>
          </p:spPr>
          <p:txBody>
            <a:bodyPr anchor="ctr"/>
            <a:lstStyle/>
            <a:p>
              <a:pPr algn="ctr"/>
              <a:endParaRPr/>
            </a:p>
          </p:txBody>
        </p:sp>
        <p:sp>
          <p:nvSpPr>
            <p:cNvPr id="17" name="Rectangle: Rounded Corners 1"/>
            <p:cNvSpPr/>
            <p:nvPr/>
          </p:nvSpPr>
          <p:spPr bwMode="auto">
            <a:xfrm>
              <a:off x="1143001" y="4744370"/>
              <a:ext cx="4976882" cy="628846"/>
            </a:xfrm>
            <a:prstGeom prst="roundRect">
              <a:avLst>
                <a:gd name="adj" fmla="val 15152"/>
              </a:avLst>
            </a:prstGeom>
            <a:solidFill>
              <a:srgbClr val="768EA9"/>
            </a:solidFill>
            <a:ln w="19050">
              <a:noFill/>
              <a:round/>
              <a:headEnd/>
              <a:tailEnd/>
            </a:ln>
          </p:spPr>
          <p:txBody>
            <a:bodyPr vert="horz" wrap="none" lIns="91440" tIns="45720" rIns="91440" bIns="45720" anchor="ctr" anchorCtr="1" compatLnSpc="1">
              <a:prstTxWarp prst="textNoShape">
                <a:avLst/>
              </a:prstTxWarp>
              <a:normAutofit/>
            </a:bodyPr>
            <a:lstStyle/>
            <a:p>
              <a:pPr algn="ctr"/>
              <a:r>
                <a:rPr lang="zh-CN" altLang="en-US" sz="1600" b="1" dirty="0">
                  <a:solidFill>
                    <a:srgbClr val="768EA9"/>
                  </a:solidFill>
                </a:rPr>
                <a:t>标题文本预设</a:t>
              </a:r>
            </a:p>
          </p:txBody>
        </p:sp>
      </p:grpSp>
      <p:sp>
        <p:nvSpPr>
          <p:cNvPr id="9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课外阅读与欣赏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4284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5"/>
          <p:cNvSpPr/>
          <p:nvPr/>
        </p:nvSpPr>
        <p:spPr bwMode="auto">
          <a:xfrm>
            <a:off x="4544699" y="0"/>
            <a:ext cx="54006" cy="5143500"/>
          </a:xfrm>
          <a:prstGeom prst="rect">
            <a:avLst/>
          </a:prstGeom>
          <a:solidFill>
            <a:srgbClr val="768EA9"/>
          </a:solidFill>
          <a:ln w="19050">
            <a:noFill/>
            <a:round/>
            <a:headEnd/>
            <a:tailEnd/>
          </a:ln>
        </p:spPr>
        <p:txBody>
          <a:bodyPr anchor="ctr"/>
          <a:lstStyle/>
          <a:p>
            <a:pPr algn="ctr"/>
            <a:endParaRPr/>
          </a:p>
        </p:txBody>
      </p:sp>
      <p:sp>
        <p:nvSpPr>
          <p:cNvPr id="20" name="Oval 1"/>
          <p:cNvSpPr/>
          <p:nvPr/>
        </p:nvSpPr>
        <p:spPr bwMode="auto">
          <a:xfrm>
            <a:off x="4330703" y="267494"/>
            <a:ext cx="481998" cy="481998"/>
          </a:xfrm>
          <a:prstGeom prst="ellipse">
            <a:avLst/>
          </a:prstGeom>
          <a:solidFill>
            <a:srgbClr val="7E7E80"/>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01</a:t>
            </a:r>
          </a:p>
        </p:txBody>
      </p:sp>
      <p:sp>
        <p:nvSpPr>
          <p:cNvPr id="21" name="Oval 2"/>
          <p:cNvSpPr/>
          <p:nvPr/>
        </p:nvSpPr>
        <p:spPr bwMode="auto">
          <a:xfrm>
            <a:off x="4330703" y="1121580"/>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02</a:t>
            </a:r>
          </a:p>
        </p:txBody>
      </p:sp>
      <p:sp>
        <p:nvSpPr>
          <p:cNvPr id="22" name="Oval 3"/>
          <p:cNvSpPr/>
          <p:nvPr/>
        </p:nvSpPr>
        <p:spPr bwMode="auto">
          <a:xfrm>
            <a:off x="4330703" y="1975666"/>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03</a:t>
            </a:r>
          </a:p>
        </p:txBody>
      </p:sp>
      <p:sp>
        <p:nvSpPr>
          <p:cNvPr id="23" name="Oval 4"/>
          <p:cNvSpPr/>
          <p:nvPr/>
        </p:nvSpPr>
        <p:spPr bwMode="auto">
          <a:xfrm>
            <a:off x="4330703" y="2829752"/>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04</a:t>
            </a:r>
          </a:p>
        </p:txBody>
      </p:sp>
      <p:sp>
        <p:nvSpPr>
          <p:cNvPr id="8" name="Rectangle 16"/>
          <p:cNvSpPr/>
          <p:nvPr/>
        </p:nvSpPr>
        <p:spPr>
          <a:xfrm>
            <a:off x="5274078" y="1995686"/>
            <a:ext cx="1458162" cy="692498"/>
          </a:xfrm>
          <a:prstGeom prst="rect">
            <a:avLst/>
          </a:prstGeom>
        </p:spPr>
        <p:txBody>
          <a:bodyPr wrap="square">
            <a:normAutofit fontScale="85000" lnSpcReduction="20000"/>
          </a:bodyPr>
          <a:lstStyle/>
          <a:p>
            <a:r>
              <a:rPr lang="zh-CN" altLang="en-US" sz="5400" b="1" spc="300" dirty="0">
                <a:solidFill>
                  <a:schemeClr val="tx2"/>
                </a:solidFill>
              </a:rPr>
              <a:t>目录</a:t>
            </a:r>
          </a:p>
        </p:txBody>
      </p:sp>
      <p:sp>
        <p:nvSpPr>
          <p:cNvPr id="11" name="TextBox 14"/>
          <p:cNvSpPr txBox="1"/>
          <p:nvPr/>
        </p:nvSpPr>
        <p:spPr>
          <a:xfrm>
            <a:off x="1203499" y="2921736"/>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撰写综艺晚会文学台本</a:t>
            </a:r>
          </a:p>
        </p:txBody>
      </p:sp>
      <p:sp>
        <p:nvSpPr>
          <p:cNvPr id="13" name="TextBox 19"/>
          <p:cNvSpPr txBox="1"/>
          <p:nvPr/>
        </p:nvSpPr>
        <p:spPr>
          <a:xfrm>
            <a:off x="1215589" y="2070693"/>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电视综艺节目</a:t>
            </a:r>
          </a:p>
        </p:txBody>
      </p:sp>
      <p:sp>
        <p:nvSpPr>
          <p:cNvPr id="15" name="TextBox 21"/>
          <p:cNvSpPr txBox="1"/>
          <p:nvPr/>
        </p:nvSpPr>
        <p:spPr>
          <a:xfrm>
            <a:off x="1203499" y="1219650"/>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电视文艺栏目种类与策划</a:t>
            </a:r>
          </a:p>
        </p:txBody>
      </p:sp>
      <p:sp>
        <p:nvSpPr>
          <p:cNvPr id="17" name="TextBox 23"/>
          <p:cNvSpPr txBox="1"/>
          <p:nvPr/>
        </p:nvSpPr>
        <p:spPr>
          <a:xfrm>
            <a:off x="1203500" y="365564"/>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电视专题文艺节目</a:t>
            </a:r>
          </a:p>
        </p:txBody>
      </p:sp>
      <p:sp>
        <p:nvSpPr>
          <p:cNvPr id="5" name="Rectangle 8"/>
          <p:cNvSpPr/>
          <p:nvPr/>
        </p:nvSpPr>
        <p:spPr>
          <a:xfrm>
            <a:off x="5410979" y="2553681"/>
            <a:ext cx="1177245" cy="276999"/>
          </a:xfrm>
          <a:prstGeom prst="rect">
            <a:avLst/>
          </a:prstGeom>
        </p:spPr>
        <p:txBody>
          <a:bodyPr wrap="none">
            <a:normAutofit fontScale="77500" lnSpcReduction="20000"/>
          </a:bodyPr>
          <a:lstStyle/>
          <a:p>
            <a:r>
              <a:rPr lang="en-US" altLang="zh-CN" b="1" spc="300" dirty="0">
                <a:solidFill>
                  <a:schemeClr val="tx2"/>
                </a:solidFill>
              </a:rPr>
              <a:t>CONTENT</a:t>
            </a:r>
          </a:p>
        </p:txBody>
      </p:sp>
      <p:sp>
        <p:nvSpPr>
          <p:cNvPr id="26" name="Oval 4">
            <a:extLst>
              <a:ext uri="{FF2B5EF4-FFF2-40B4-BE49-F238E27FC236}">
                <a16:creationId xmlns:a16="http://schemas.microsoft.com/office/drawing/2014/main" id="{A3E1A392-4912-3542-B0C7-15A43A7972EE}"/>
              </a:ext>
            </a:extLst>
          </p:cNvPr>
          <p:cNvSpPr/>
          <p:nvPr/>
        </p:nvSpPr>
        <p:spPr bwMode="auto">
          <a:xfrm>
            <a:off x="4308460" y="3683838"/>
            <a:ext cx="481998" cy="481998"/>
          </a:xfrm>
          <a:prstGeom prst="ellipse">
            <a:avLst/>
          </a:prstGeom>
          <a:solidFill>
            <a:srgbClr val="758EA9"/>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05</a:t>
            </a:r>
          </a:p>
        </p:txBody>
      </p:sp>
      <p:sp>
        <p:nvSpPr>
          <p:cNvPr id="31" name="Oval 4">
            <a:extLst>
              <a:ext uri="{FF2B5EF4-FFF2-40B4-BE49-F238E27FC236}">
                <a16:creationId xmlns:a16="http://schemas.microsoft.com/office/drawing/2014/main" id="{32597E22-E4CD-FA4A-AEDB-508265860455}"/>
              </a:ext>
            </a:extLst>
          </p:cNvPr>
          <p:cNvSpPr/>
          <p:nvPr/>
        </p:nvSpPr>
        <p:spPr bwMode="auto">
          <a:xfrm>
            <a:off x="4329172" y="4537925"/>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06</a:t>
            </a:r>
          </a:p>
        </p:txBody>
      </p:sp>
      <p:sp>
        <p:nvSpPr>
          <p:cNvPr id="33" name="TextBox 14">
            <a:extLst>
              <a:ext uri="{FF2B5EF4-FFF2-40B4-BE49-F238E27FC236}">
                <a16:creationId xmlns:a16="http://schemas.microsoft.com/office/drawing/2014/main" id="{D2F463CA-A883-B849-9F5A-1DAB2BFF985C}"/>
              </a:ext>
            </a:extLst>
          </p:cNvPr>
          <p:cNvSpPr txBox="1"/>
          <p:nvPr/>
        </p:nvSpPr>
        <p:spPr>
          <a:xfrm>
            <a:off x="1215589" y="4614794"/>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电视文艺导演的职责</a:t>
            </a:r>
          </a:p>
        </p:txBody>
      </p:sp>
      <p:sp>
        <p:nvSpPr>
          <p:cNvPr id="36" name="TextBox 14">
            <a:extLst>
              <a:ext uri="{FF2B5EF4-FFF2-40B4-BE49-F238E27FC236}">
                <a16:creationId xmlns:a16="http://schemas.microsoft.com/office/drawing/2014/main" id="{C32EBA09-7A2A-FF4C-BC2F-3F2F422483AC}"/>
              </a:ext>
            </a:extLst>
          </p:cNvPr>
          <p:cNvSpPr txBox="1"/>
          <p:nvPr/>
        </p:nvSpPr>
        <p:spPr>
          <a:xfrm>
            <a:off x="1215589" y="3780921"/>
            <a:ext cx="2796413" cy="285857"/>
          </a:xfrm>
          <a:prstGeom prst="rect">
            <a:avLst/>
          </a:prstGeom>
          <a:noFill/>
        </p:spPr>
        <p:txBody>
          <a:bodyPr wrap="none" lIns="360000" tIns="0" rIns="0" bIns="0" anchor="b" anchorCtr="0">
            <a:normAutofit/>
          </a:bodyPr>
          <a:lstStyle/>
          <a:p>
            <a:pPr algn="r"/>
            <a:r>
              <a:rPr lang="zh-CN" altLang="en-US" sz="1600" b="1" dirty="0">
                <a:solidFill>
                  <a:srgbClr val="758EA9"/>
                </a:solidFill>
              </a:rPr>
              <a:t>电视文艺导演的学养与素质</a:t>
            </a:r>
          </a:p>
        </p:txBody>
      </p:sp>
      <p:pic>
        <p:nvPicPr>
          <p:cNvPr id="18" name="图片 17">
            <a:extLst>
              <a:ext uri="{FF2B5EF4-FFF2-40B4-BE49-F238E27FC236}">
                <a16:creationId xmlns:a16="http://schemas.microsoft.com/office/drawing/2014/main" id="{632F14D8-F4F8-9D42-BE45-0E0FD1B4BA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937109" flipH="1" flipV="1">
            <a:off x="-935220" y="4119409"/>
            <a:ext cx="3390889" cy="2983399"/>
          </a:xfrm>
          <a:prstGeom prst="rect">
            <a:avLst/>
          </a:prstGeom>
        </p:spPr>
      </p:pic>
    </p:spTree>
    <p:extLst>
      <p:ext uri="{BB962C8B-B14F-4D97-AF65-F5344CB8AC3E}">
        <p14:creationId xmlns:p14="http://schemas.microsoft.com/office/powerpoint/2010/main" val="1907263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8" grpId="0"/>
      <p:bldP spid="5" grpId="0"/>
      <p:bldP spid="26" grpId="0" animBg="1"/>
      <p:bldP spid="31" grpId="0" animBg="1"/>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54"/>
          <p:cNvSpPr txBox="1">
            <a:spLocks/>
          </p:cNvSpPr>
          <p:nvPr/>
        </p:nvSpPr>
        <p:spPr bwMode="auto">
          <a:xfrm>
            <a:off x="1547664" y="987574"/>
            <a:ext cx="4752528" cy="2788874"/>
          </a:xfrm>
          <a:prstGeom prst="rect">
            <a:avLst/>
          </a:prstGeom>
          <a:noFill/>
        </p:spPr>
        <p:txBody>
          <a:bodyPr wrap="none" lIns="0" tIns="0" rIns="0" bIns="0" anchor="ctr">
            <a:noAutofit/>
          </a:bodyPr>
          <a:lstStyle/>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了解电视文艺导演应该具备的学养都包括哪些方面。</a:t>
            </a: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了解电视文艺导演需要具备的基本素质是什么。</a:t>
            </a:r>
            <a:endParaRPr lang="zh-CN" altLang="en-US" sz="2000" dirty="0">
              <a:solidFill>
                <a:srgbClr val="768EA9"/>
              </a:solidFill>
              <a:effectLst/>
              <a:latin typeface="SimSun" panose="02010600030101010101" pitchFamily="2" charset="-122"/>
              <a:ea typeface="SimSun" panose="02010600030101010101" pitchFamily="2" charset="-122"/>
            </a:endParaRPr>
          </a:p>
        </p:txBody>
      </p:sp>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学习目标</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44577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第五章 电视文艺导演的学养与素质</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91FD38BD-92AD-DC43-8CCF-BA4EF1D96E4C}"/>
              </a:ext>
            </a:extLst>
          </p:cNvPr>
          <p:cNvSpPr/>
          <p:nvPr/>
        </p:nvSpPr>
        <p:spPr>
          <a:xfrm>
            <a:off x="837599" y="1563638"/>
            <a:ext cx="7674560" cy="2250616"/>
          </a:xfrm>
          <a:prstGeom prst="rect">
            <a:avLst/>
          </a:prstGeom>
        </p:spPr>
        <p:txBody>
          <a:bodyPr wrap="square">
            <a:spAutoFit/>
          </a:bodyPr>
          <a:lstStyle/>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“导演”一词的最早出现</a:t>
            </a: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据说是在</a:t>
            </a:r>
            <a:r>
              <a:rPr lang="en-US" altLang="zh-CN" sz="1600" b="1" dirty="0">
                <a:solidFill>
                  <a:srgbClr val="768EA9"/>
                </a:solidFill>
                <a:latin typeface="SimSun" panose="02010600030101010101" pitchFamily="2" charset="-122"/>
                <a:ea typeface="SimSun" panose="02010600030101010101" pitchFamily="2" charset="-122"/>
              </a:rPr>
              <a:t>19</a:t>
            </a:r>
            <a:r>
              <a:rPr lang="zh-CN" altLang="en-US" sz="1600" b="1" dirty="0">
                <a:solidFill>
                  <a:srgbClr val="768EA9"/>
                </a:solidFill>
                <a:latin typeface="SimSun" panose="02010600030101010101" pitchFamily="2" charset="-122"/>
                <a:ea typeface="SimSun" panose="02010600030101010101" pitchFamily="2" charset="-122"/>
              </a:rPr>
              <a:t>世纪后半期的“奥地利萨克森州的梅宁根公爵剧团的演出活动中</a:t>
            </a: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第一次有了居于艺术指导地位的专职导演”。①</a:t>
            </a:r>
            <a:endParaRPr lang="en-US" altLang="zh-CN" sz="1600" b="1"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Ø"/>
            </a:pPr>
            <a:endParaRPr lang="en-US" altLang="zh-CN" sz="1600" b="1" dirty="0">
              <a:solidFill>
                <a:srgbClr val="768EA9"/>
              </a:solidFill>
              <a:latin typeface="SimSun" panose="02010600030101010101" pitchFamily="2" charset="-122"/>
              <a:ea typeface="SimSun" panose="02010600030101010101" pitchFamily="2" charset="-122"/>
            </a:endParaRPr>
          </a:p>
          <a:p>
            <a:pPr algn="r">
              <a:lnSpc>
                <a:spcPct val="150000"/>
              </a:lnSpc>
            </a:pP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电影理论基础</a:t>
            </a:r>
            <a:r>
              <a:rPr lang="en-US" altLang="zh-CN" sz="1600" b="1" dirty="0">
                <a:solidFill>
                  <a:srgbClr val="768EA9"/>
                </a:solidFill>
                <a:latin typeface="SimSun" panose="02010600030101010101" pitchFamily="2" charset="-122"/>
                <a:ea typeface="SimSun" panose="02010600030101010101" pitchFamily="2" charset="-122"/>
              </a:rPr>
              <a:t>》</a:t>
            </a:r>
          </a:p>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“导演”这个称谓</a:t>
            </a: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从宽泛的意义上说是指那些担任指导表演、进行演出艺术创作的专业工作者。</a:t>
            </a:r>
            <a:endParaRPr lang="en-US" altLang="zh-CN" sz="1600" b="1" dirty="0">
              <a:solidFill>
                <a:srgbClr val="768EA9"/>
              </a:solidFill>
              <a:latin typeface="SimSun" panose="02010600030101010101" pitchFamily="2" charset="-122"/>
              <a:ea typeface="SimSun" panose="02010600030101010101" pitchFamily="2" charset="-122"/>
            </a:endParaRPr>
          </a:p>
        </p:txBody>
      </p:sp>
    </p:spTree>
    <p:extLst>
      <p:ext uri="{BB962C8B-B14F-4D97-AF65-F5344CB8AC3E}">
        <p14:creationId xmlns:p14="http://schemas.microsoft.com/office/powerpoint/2010/main" val="29026013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8313" y="1408053"/>
            <a:ext cx="7428242" cy="2160240"/>
          </a:xfrm>
          <a:prstGeom prst="rect">
            <a:avLst/>
          </a:prstGeom>
        </p:spPr>
        <p:txBody>
          <a:bodyPr wrap="none" lIns="144000" tIns="0" rIns="144000" bIns="0" anchor="ctr">
            <a:noAutofit/>
          </a:bodyPr>
          <a:lstStyle/>
          <a:p>
            <a:pPr>
              <a:lnSpc>
                <a:spcPct val="200000"/>
              </a:lnSpc>
            </a:pPr>
            <a:r>
              <a:rPr lang="zh-CN" altLang="en-US" sz="1600" dirty="0">
                <a:solidFill>
                  <a:srgbClr val="768EA9"/>
                </a:solidFill>
              </a:rPr>
              <a:t>（一）自身要具有一定的文化品位与文化品格</a:t>
            </a:r>
            <a:endParaRPr lang="en-US" altLang="zh-CN" sz="1600" dirty="0">
              <a:solidFill>
                <a:srgbClr val="768EA9"/>
              </a:solidFill>
            </a:endParaRPr>
          </a:p>
          <a:p>
            <a:pPr>
              <a:lnSpc>
                <a:spcPct val="200000"/>
              </a:lnSpc>
            </a:pPr>
            <a:r>
              <a:rPr lang="zh-CN" altLang="en-US" sz="1600" dirty="0">
                <a:solidFill>
                  <a:srgbClr val="768EA9"/>
                </a:solidFill>
              </a:rPr>
              <a:t>（二）熟悉并掌握民族文化的特点</a:t>
            </a:r>
            <a:endParaRPr lang="en-US" altLang="zh-CN" sz="1600" dirty="0">
              <a:solidFill>
                <a:srgbClr val="768EA9"/>
              </a:solidFill>
            </a:endParaRPr>
          </a:p>
          <a:p>
            <a:pPr>
              <a:lnSpc>
                <a:spcPct val="200000"/>
              </a:lnSpc>
            </a:pPr>
            <a:r>
              <a:rPr lang="zh-CN" altLang="en-US" sz="1600" dirty="0">
                <a:solidFill>
                  <a:srgbClr val="768EA9"/>
                </a:solidFill>
              </a:rPr>
              <a:t>（三）了解并能满足当前电视观众的审美需要</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一、文化学养</a:t>
              </a:r>
              <a:endParaRPr lang="en-US" altLang="zh-CN" b="1" dirty="0">
                <a:solidFill>
                  <a:srgbClr val="768EA9"/>
                </a:solidFill>
              </a:endParaRPr>
            </a:p>
          </p:txBody>
        </p:sp>
      </p:grpSp>
    </p:spTree>
    <p:extLst>
      <p:ext uri="{BB962C8B-B14F-4D97-AF65-F5344CB8AC3E}">
        <p14:creationId xmlns:p14="http://schemas.microsoft.com/office/powerpoint/2010/main" val="56505199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8313" y="1408053"/>
            <a:ext cx="7428242" cy="2160240"/>
          </a:xfrm>
          <a:prstGeom prst="rect">
            <a:avLst/>
          </a:prstGeom>
        </p:spPr>
        <p:txBody>
          <a:bodyPr wrap="none" lIns="144000" tIns="0" rIns="144000" bIns="0" anchor="ctr">
            <a:noAutofit/>
          </a:bodyPr>
          <a:lstStyle/>
          <a:p>
            <a:pPr>
              <a:lnSpc>
                <a:spcPct val="200000"/>
              </a:lnSpc>
            </a:pPr>
            <a:r>
              <a:rPr lang="zh-CN" altLang="en-US" sz="1600" dirty="0">
                <a:solidFill>
                  <a:srgbClr val="768EA9"/>
                </a:solidFill>
              </a:rPr>
              <a:t>电视艺术是以电视作为传播媒介</a:t>
            </a:r>
            <a:r>
              <a:rPr lang="en-US" altLang="zh-CN" sz="1600" dirty="0">
                <a:solidFill>
                  <a:srgbClr val="768EA9"/>
                </a:solidFill>
              </a:rPr>
              <a:t>,</a:t>
            </a:r>
            <a:r>
              <a:rPr lang="zh-CN" altLang="en-US" sz="1600" dirty="0">
                <a:solidFill>
                  <a:srgbClr val="768EA9"/>
                </a:solidFill>
              </a:rPr>
              <a:t>以艺术为本体而诞生的一门综合性艺</a:t>
            </a:r>
          </a:p>
          <a:p>
            <a:pPr>
              <a:lnSpc>
                <a:spcPct val="200000"/>
              </a:lnSpc>
            </a:pPr>
            <a:r>
              <a:rPr lang="zh-CN" altLang="en-US" sz="1600" dirty="0">
                <a:solidFill>
                  <a:srgbClr val="768EA9"/>
                </a:solidFill>
              </a:rPr>
              <a:t>术</a:t>
            </a:r>
            <a:r>
              <a:rPr lang="en-US" altLang="zh-CN" sz="1600" dirty="0">
                <a:solidFill>
                  <a:srgbClr val="768EA9"/>
                </a:solidFill>
              </a:rPr>
              <a:t>,</a:t>
            </a:r>
            <a:r>
              <a:rPr lang="zh-CN" altLang="en-US" sz="1600" dirty="0">
                <a:solidFill>
                  <a:srgbClr val="768EA9"/>
                </a:solidFill>
              </a:rPr>
              <a:t>它既是科技与艺术的大综合</a:t>
            </a:r>
            <a:r>
              <a:rPr lang="en-US" altLang="zh-CN" sz="1600" dirty="0">
                <a:solidFill>
                  <a:srgbClr val="768EA9"/>
                </a:solidFill>
              </a:rPr>
              <a:t>,</a:t>
            </a:r>
            <a:r>
              <a:rPr lang="zh-CN" altLang="en-US" sz="1600" dirty="0">
                <a:solidFill>
                  <a:srgbClr val="768EA9"/>
                </a:solidFill>
              </a:rPr>
              <a:t>又是多种艺术门类的小综合。这对电视导演</a:t>
            </a:r>
          </a:p>
          <a:p>
            <a:pPr>
              <a:lnSpc>
                <a:spcPct val="200000"/>
              </a:lnSpc>
            </a:pPr>
            <a:r>
              <a:rPr lang="zh-CN" altLang="en-US" sz="1600" dirty="0">
                <a:solidFill>
                  <a:srgbClr val="768EA9"/>
                </a:solidFill>
              </a:rPr>
              <a:t>在艺术学养上提出了较高的要求。</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二、艺术学养</a:t>
              </a:r>
              <a:endParaRPr lang="en-US" altLang="zh-CN" b="1" dirty="0">
                <a:solidFill>
                  <a:srgbClr val="768EA9"/>
                </a:solidFill>
              </a:endParaRPr>
            </a:p>
          </p:txBody>
        </p:sp>
      </p:grpSp>
    </p:spTree>
    <p:extLst>
      <p:ext uri="{BB962C8B-B14F-4D97-AF65-F5344CB8AC3E}">
        <p14:creationId xmlns:p14="http://schemas.microsoft.com/office/powerpoint/2010/main" val="408729278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电视专题文艺节目的创作</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694047" y="873386"/>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994915" y="900995"/>
            <a:ext cx="2771772" cy="245651"/>
          </a:xfrm>
          <a:prstGeom prst="rect">
            <a:avLst/>
          </a:prstGeom>
        </p:spPr>
        <p:txBody>
          <a:bodyPr wrap="none" lIns="144000" tIns="0" rIns="144000" bIns="0" anchor="ctr">
            <a:normAutofit/>
          </a:bodyPr>
          <a:lstStyle/>
          <a:p>
            <a:r>
              <a:rPr lang="zh-CN" altLang="en-US" sz="1400" b="1" dirty="0">
                <a:solidFill>
                  <a:srgbClr val="768EA9"/>
                </a:solidFill>
              </a:rPr>
              <a:t>电视专题文艺节目的结构</a:t>
            </a:r>
          </a:p>
        </p:txBody>
      </p:sp>
      <p:sp>
        <p:nvSpPr>
          <p:cNvPr id="9" name="TextBox 49">
            <a:extLst>
              <a:ext uri="{FF2B5EF4-FFF2-40B4-BE49-F238E27FC236}">
                <a16:creationId xmlns:a16="http://schemas.microsoft.com/office/drawing/2014/main" id="{864FE9AB-5A72-894F-B91E-E083B9063E9E}"/>
              </a:ext>
            </a:extLst>
          </p:cNvPr>
          <p:cNvSpPr txBox="1">
            <a:spLocks/>
          </p:cNvSpPr>
          <p:nvPr/>
        </p:nvSpPr>
        <p:spPr bwMode="auto">
          <a:xfrm>
            <a:off x="755434" y="1507602"/>
            <a:ext cx="8352928" cy="3618708"/>
          </a:xfrm>
          <a:prstGeom prst="rect">
            <a:avLst/>
          </a:prstGeom>
          <a:noFill/>
        </p:spPr>
        <p:txBody>
          <a:bodyPr wrap="none" lIns="360000" tIns="0" rIns="0" bIns="0" anchor="ctr" anchorCtr="0">
            <a:normAutofit lnSpcReduction="10000"/>
          </a:bodyPr>
          <a:lstStyle/>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结构包括主题的提炼及事件的发展</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节目的开头、结尾、高潮和总体布局</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以及事件和人物之间的关系</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1. </a:t>
            </a:r>
            <a:r>
              <a:rPr lang="zh-CN" altLang="en-US" sz="1400" dirty="0">
                <a:solidFill>
                  <a:srgbClr val="768EA9"/>
                </a:solidFill>
                <a:latin typeface="SimSun" panose="02010600030101010101" pitchFamily="2" charset="-122"/>
                <a:ea typeface="SimSun" panose="02010600030101010101" pitchFamily="2" charset="-122"/>
              </a:rPr>
              <a:t>序</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或前言</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选题的意义</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问题的提出。</a:t>
            </a: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2. </a:t>
            </a:r>
            <a:r>
              <a:rPr lang="zh-CN" altLang="en-US" sz="1400" dirty="0">
                <a:solidFill>
                  <a:srgbClr val="768EA9"/>
                </a:solidFill>
                <a:latin typeface="SimSun" panose="02010600030101010101" pitchFamily="2" charset="-122"/>
                <a:ea typeface="SimSun" panose="02010600030101010101" pitchFamily="2" charset="-122"/>
              </a:rPr>
              <a:t>中间</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问题的展开。依据认知的逻辑</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层层递进</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娓娓道来。</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3. </a:t>
            </a:r>
            <a:r>
              <a:rPr lang="zh-CN" altLang="en-US" sz="1400" dirty="0">
                <a:solidFill>
                  <a:srgbClr val="768EA9"/>
                </a:solidFill>
                <a:latin typeface="SimSun" panose="02010600030101010101" pitchFamily="2" charset="-122"/>
                <a:ea typeface="SimSun" panose="02010600030101010101" pitchFamily="2" charset="-122"/>
              </a:rPr>
              <a:t>结尾</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要照应开头、总结全篇。此处要精练</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不可拖泥带水</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要给观众留下一个完整的印象。</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4. </a:t>
            </a:r>
            <a:r>
              <a:rPr lang="zh-CN" altLang="en-US" sz="1400" dirty="0">
                <a:solidFill>
                  <a:srgbClr val="768EA9"/>
                </a:solidFill>
                <a:latin typeface="SimSun" panose="02010600030101010101" pitchFamily="2" charset="-122"/>
                <a:ea typeface="SimSun" panose="02010600030101010101" pitchFamily="2" charset="-122"/>
              </a:rPr>
              <a:t>结构形式</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线性结构：序</a:t>
            </a:r>
            <a:r>
              <a:rPr lang="en-US" altLang="zh-CN" sz="1400" dirty="0">
                <a:solidFill>
                  <a:srgbClr val="768EA9"/>
                </a:solidFill>
                <a:latin typeface="SimSun" panose="02010600030101010101" pitchFamily="2" charset="-122"/>
                <a:ea typeface="SimSun" panose="02010600030101010101" pitchFamily="2" charset="-122"/>
              </a:rPr>
              <a:t>—</a:t>
            </a:r>
            <a:r>
              <a:rPr lang="en" altLang="zh-CN" sz="1400" dirty="0">
                <a:solidFill>
                  <a:srgbClr val="768EA9"/>
                </a:solidFill>
                <a:latin typeface="SimSun" panose="02010600030101010101" pitchFamily="2" charset="-122"/>
                <a:ea typeface="SimSun" panose="02010600030101010101" pitchFamily="2" charset="-122"/>
              </a:rPr>
              <a:t>A—B—C—D—</a:t>
            </a:r>
            <a:r>
              <a:rPr lang="zh-CN" altLang="en-US" sz="1400" dirty="0">
                <a:solidFill>
                  <a:srgbClr val="768EA9"/>
                </a:solidFill>
                <a:latin typeface="SimSun" panose="02010600030101010101" pitchFamily="2" charset="-122"/>
                <a:ea typeface="SimSun" panose="02010600030101010101" pitchFamily="2" charset="-122"/>
              </a:rPr>
              <a:t>结论</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板块结构：</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圆形辐射结构：</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点面结合结构</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endParaRPr lang="zh-CN" altLang="en-US" sz="1400" dirty="0">
              <a:solidFill>
                <a:srgbClr val="768EA9"/>
              </a:solidFill>
              <a:latin typeface="SimSun" panose="02010600030101010101" pitchFamily="2" charset="-122"/>
              <a:ea typeface="SimSun" panose="02010600030101010101" pitchFamily="2" charset="-122"/>
            </a:endParaRPr>
          </a:p>
          <a:p>
            <a:endParaRPr lang="zh-CN" altLang="en-US" sz="1400" dirty="0">
              <a:solidFill>
                <a:srgbClr val="768EA9"/>
              </a:solidFill>
              <a:latin typeface="SimSun" panose="02010600030101010101" pitchFamily="2" charset="-122"/>
              <a:ea typeface="SimSun" panose="02010600030101010101" pitchFamily="2" charset="-122"/>
            </a:endParaRPr>
          </a:p>
        </p:txBody>
      </p:sp>
      <p:pic>
        <p:nvPicPr>
          <p:cNvPr id="3" name="图片 2">
            <a:extLst>
              <a:ext uri="{FF2B5EF4-FFF2-40B4-BE49-F238E27FC236}">
                <a16:creationId xmlns:a16="http://schemas.microsoft.com/office/drawing/2014/main" id="{4A81EC20-E044-F244-B894-7B5A8E3CD4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744" y="3046961"/>
            <a:ext cx="1545037" cy="487906"/>
          </a:xfrm>
          <a:prstGeom prst="rect">
            <a:avLst/>
          </a:prstGeom>
        </p:spPr>
      </p:pic>
      <p:pic>
        <p:nvPicPr>
          <p:cNvPr id="5" name="图片 4">
            <a:extLst>
              <a:ext uri="{FF2B5EF4-FFF2-40B4-BE49-F238E27FC236}">
                <a16:creationId xmlns:a16="http://schemas.microsoft.com/office/drawing/2014/main" id="{3EF7186D-8940-6841-A818-86D34CC0BA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792" y="3671596"/>
            <a:ext cx="943533" cy="764588"/>
          </a:xfrm>
          <a:prstGeom prst="rect">
            <a:avLst/>
          </a:prstGeom>
        </p:spPr>
      </p:pic>
    </p:spTree>
    <p:extLst>
      <p:ext uri="{BB962C8B-B14F-4D97-AF65-F5344CB8AC3E}">
        <p14:creationId xmlns:p14="http://schemas.microsoft.com/office/powerpoint/2010/main" val="2872390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8313" y="1408053"/>
            <a:ext cx="7428242" cy="2160240"/>
          </a:xfrm>
          <a:prstGeom prst="rect">
            <a:avLst/>
          </a:prstGeom>
        </p:spPr>
        <p:txBody>
          <a:bodyPr wrap="none" lIns="144000" tIns="0" rIns="144000" bIns="0" anchor="ctr">
            <a:noAutofit/>
          </a:bodyPr>
          <a:lstStyle/>
          <a:p>
            <a:pPr>
              <a:lnSpc>
                <a:spcPct val="200000"/>
              </a:lnSpc>
            </a:pPr>
            <a:r>
              <a:rPr lang="zh-CN" altLang="en-US" sz="1600" dirty="0">
                <a:solidFill>
                  <a:srgbClr val="768EA9"/>
                </a:solidFill>
              </a:rPr>
              <a:t>电视导演的电影学养</a:t>
            </a:r>
            <a:r>
              <a:rPr lang="en-US" altLang="zh-CN" sz="1600" dirty="0">
                <a:solidFill>
                  <a:srgbClr val="768EA9"/>
                </a:solidFill>
              </a:rPr>
              <a:t>,</a:t>
            </a:r>
            <a:r>
              <a:rPr lang="zh-CN" altLang="en-US" sz="1600" dirty="0">
                <a:solidFill>
                  <a:srgbClr val="768EA9"/>
                </a:solidFill>
              </a:rPr>
              <a:t>重点定位在两点上</a:t>
            </a:r>
            <a:r>
              <a:rPr lang="en-US" altLang="zh-CN" sz="1600" dirty="0">
                <a:solidFill>
                  <a:srgbClr val="768EA9"/>
                </a:solidFill>
              </a:rPr>
              <a:t>:</a:t>
            </a:r>
          </a:p>
          <a:p>
            <a:pPr>
              <a:lnSpc>
                <a:spcPct val="200000"/>
              </a:lnSpc>
            </a:pPr>
            <a:r>
              <a:rPr lang="zh-CN" altLang="en-US" sz="1600" dirty="0">
                <a:solidFill>
                  <a:srgbClr val="768EA9"/>
                </a:solidFill>
              </a:rPr>
              <a:t>一是镜头</a:t>
            </a:r>
            <a:r>
              <a:rPr lang="en-US" altLang="zh-CN" sz="1600" dirty="0">
                <a:solidFill>
                  <a:srgbClr val="768EA9"/>
                </a:solidFill>
              </a:rPr>
              <a:t>(“</a:t>
            </a:r>
            <a:r>
              <a:rPr lang="zh-CN" altLang="en-US" sz="1600" dirty="0">
                <a:solidFill>
                  <a:srgbClr val="768EA9"/>
                </a:solidFill>
              </a:rPr>
              <a:t>画面”</a:t>
            </a:r>
            <a:r>
              <a:rPr lang="en-US" altLang="zh-CN" sz="1600" dirty="0">
                <a:solidFill>
                  <a:srgbClr val="768EA9"/>
                </a:solidFill>
              </a:rPr>
              <a:t>)</a:t>
            </a:r>
            <a:r>
              <a:rPr lang="zh-CN" altLang="en-US" sz="1600" dirty="0">
                <a:solidFill>
                  <a:srgbClr val="768EA9"/>
                </a:solidFill>
              </a:rPr>
              <a:t>语言的运用</a:t>
            </a:r>
            <a:r>
              <a:rPr lang="en-US" altLang="zh-CN" sz="1600" dirty="0">
                <a:solidFill>
                  <a:srgbClr val="768EA9"/>
                </a:solidFill>
              </a:rPr>
              <a:t>,</a:t>
            </a:r>
            <a:r>
              <a:rPr lang="zh-CN" altLang="en-US" sz="1600" dirty="0">
                <a:solidFill>
                  <a:srgbClr val="768EA9"/>
                </a:solidFill>
              </a:rPr>
              <a:t>二是蒙太奇的使用。</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Tree>
    <p:extLst>
      <p:ext uri="{BB962C8B-B14F-4D97-AF65-F5344CB8AC3E}">
        <p14:creationId xmlns:p14="http://schemas.microsoft.com/office/powerpoint/2010/main" val="42695644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8313" y="1408053"/>
            <a:ext cx="7428242" cy="2160240"/>
          </a:xfrm>
          <a:prstGeom prst="rect">
            <a:avLst/>
          </a:prstGeom>
        </p:spPr>
        <p:txBody>
          <a:bodyPr wrap="none" lIns="144000" tIns="0" rIns="144000" bIns="0" anchor="ctr">
            <a:noAutofit/>
          </a:bodyPr>
          <a:lstStyle/>
          <a:p>
            <a:pPr>
              <a:lnSpc>
                <a:spcPct val="200000"/>
              </a:lnSpc>
            </a:pPr>
            <a:r>
              <a:rPr lang="zh-CN" altLang="en-US" sz="1600" dirty="0">
                <a:solidFill>
                  <a:srgbClr val="768EA9"/>
                </a:solidFill>
              </a:rPr>
              <a:t>电视艺术的镜头</a:t>
            </a:r>
            <a:r>
              <a:rPr lang="en-US" altLang="zh-CN" sz="1600" dirty="0">
                <a:solidFill>
                  <a:srgbClr val="768EA9"/>
                </a:solidFill>
              </a:rPr>
              <a:t>(“</a:t>
            </a:r>
            <a:r>
              <a:rPr lang="zh-CN" altLang="en-US" sz="1600" dirty="0">
                <a:solidFill>
                  <a:srgbClr val="768EA9"/>
                </a:solidFill>
              </a:rPr>
              <a:t>画面”</a:t>
            </a:r>
            <a:r>
              <a:rPr lang="en-US" altLang="zh-CN" sz="1600" dirty="0">
                <a:solidFill>
                  <a:srgbClr val="768EA9"/>
                </a:solidFill>
              </a:rPr>
              <a:t>)</a:t>
            </a:r>
            <a:r>
              <a:rPr lang="zh-CN" altLang="en-US" sz="1600" dirty="0">
                <a:solidFill>
                  <a:srgbClr val="768EA9"/>
                </a:solidFill>
              </a:rPr>
              <a:t>语言来源于电影。电影的“画面”是运动的</a:t>
            </a:r>
            <a:r>
              <a:rPr lang="en-US" altLang="zh-CN" sz="1600" dirty="0">
                <a:solidFill>
                  <a:srgbClr val="768EA9"/>
                </a:solidFill>
              </a:rPr>
              <a:t>,</a:t>
            </a:r>
            <a:r>
              <a:rPr lang="zh-CN" altLang="en-US" sz="1600" dirty="0">
                <a:solidFill>
                  <a:srgbClr val="768EA9"/>
                </a:solidFill>
              </a:rPr>
              <a:t>是通</a:t>
            </a:r>
          </a:p>
          <a:p>
            <a:pPr>
              <a:lnSpc>
                <a:spcPct val="200000"/>
              </a:lnSpc>
            </a:pPr>
            <a:r>
              <a:rPr lang="zh-CN" altLang="en-US" sz="1600" dirty="0">
                <a:solidFill>
                  <a:srgbClr val="768EA9"/>
                </a:solidFill>
              </a:rPr>
              <a:t>过摄像机镜头拍摄记录下来的</a:t>
            </a:r>
            <a:r>
              <a:rPr lang="en-US" altLang="zh-CN" sz="1600" dirty="0">
                <a:solidFill>
                  <a:srgbClr val="768EA9"/>
                </a:solidFill>
              </a:rPr>
              <a:t>,</a:t>
            </a:r>
            <a:r>
              <a:rPr lang="zh-CN" altLang="en-US" sz="1600" dirty="0">
                <a:solidFill>
                  <a:srgbClr val="768EA9"/>
                </a:solidFill>
              </a:rPr>
              <a:t>它又分为景别、拍摄角度、构图、布局法等方面。</a:t>
            </a:r>
            <a:endParaRPr lang="en-US" altLang="zh-CN" sz="1600" dirty="0">
              <a:solidFill>
                <a:srgbClr val="768EA9"/>
              </a:solidFill>
            </a:endParaRPr>
          </a:p>
          <a:p>
            <a:pPr>
              <a:lnSpc>
                <a:spcPct val="200000"/>
              </a:lnSpc>
            </a:pPr>
            <a:endParaRPr lang="zh-CN" altLang="en-US" sz="1600" dirty="0">
              <a:solidFill>
                <a:srgbClr val="768EA9"/>
              </a:solidFill>
            </a:endParaRPr>
          </a:p>
          <a:p>
            <a:pPr>
              <a:lnSpc>
                <a:spcPct val="200000"/>
              </a:lnSpc>
            </a:pPr>
            <a:r>
              <a:rPr lang="en-US" altLang="zh-CN" sz="1600" dirty="0">
                <a:solidFill>
                  <a:srgbClr val="768EA9"/>
                </a:solidFill>
              </a:rPr>
              <a:t>(</a:t>
            </a:r>
            <a:r>
              <a:rPr lang="zh-CN" altLang="en-US" sz="1600" dirty="0">
                <a:solidFill>
                  <a:srgbClr val="768EA9"/>
                </a:solidFill>
              </a:rPr>
              <a:t>一</a:t>
            </a:r>
            <a:r>
              <a:rPr lang="en-US" altLang="zh-CN" sz="1600" dirty="0">
                <a:solidFill>
                  <a:srgbClr val="768EA9"/>
                </a:solidFill>
              </a:rPr>
              <a:t>)</a:t>
            </a:r>
            <a:r>
              <a:rPr lang="zh-CN" altLang="en-US" sz="1600" dirty="0">
                <a:solidFill>
                  <a:srgbClr val="768EA9"/>
                </a:solidFill>
              </a:rPr>
              <a:t>景别</a:t>
            </a:r>
            <a:endParaRPr lang="en-US" altLang="zh-CN" sz="1600" dirty="0">
              <a:solidFill>
                <a:srgbClr val="768EA9"/>
              </a:solidFill>
            </a:endParaRPr>
          </a:p>
          <a:p>
            <a:pPr>
              <a:lnSpc>
                <a:spcPct val="200000"/>
              </a:lnSpc>
            </a:pPr>
            <a:r>
              <a:rPr lang="zh-CN" altLang="en-US" sz="1600" dirty="0">
                <a:solidFill>
                  <a:srgbClr val="768EA9"/>
                </a:solidFill>
              </a:rPr>
              <a:t>常用的景别为远景、全景、中景、近景、特写等。</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Tree>
    <p:extLst>
      <p:ext uri="{BB962C8B-B14F-4D97-AF65-F5344CB8AC3E}">
        <p14:creationId xmlns:p14="http://schemas.microsoft.com/office/powerpoint/2010/main" val="61223879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0677" y="1851670"/>
            <a:ext cx="7428242" cy="2160240"/>
          </a:xfrm>
          <a:prstGeom prst="rect">
            <a:avLst/>
          </a:prstGeom>
        </p:spPr>
        <p:txBody>
          <a:bodyPr wrap="none" lIns="144000" tIns="0" rIns="144000" bIns="0" anchor="ctr">
            <a:noAutofit/>
          </a:bodyPr>
          <a:lstStyle/>
          <a:p>
            <a:pPr>
              <a:lnSpc>
                <a:spcPct val="200000"/>
              </a:lnSpc>
            </a:pPr>
            <a:r>
              <a:rPr lang="en-US" altLang="zh-CN" sz="1600" dirty="0">
                <a:solidFill>
                  <a:srgbClr val="768EA9"/>
                </a:solidFill>
              </a:rPr>
              <a:t>(</a:t>
            </a:r>
            <a:r>
              <a:rPr lang="zh-CN" altLang="en-US" sz="1600" dirty="0">
                <a:solidFill>
                  <a:srgbClr val="768EA9"/>
                </a:solidFill>
              </a:rPr>
              <a:t>二）拍摄角度</a:t>
            </a:r>
            <a:endParaRPr lang="en-US" altLang="zh-CN" sz="1600" dirty="0">
              <a:solidFill>
                <a:srgbClr val="768EA9"/>
              </a:solidFill>
            </a:endParaRPr>
          </a:p>
          <a:p>
            <a:pPr>
              <a:lnSpc>
                <a:spcPct val="200000"/>
              </a:lnSpc>
            </a:pPr>
            <a:r>
              <a:rPr lang="en-US" altLang="zh-CN" sz="1600" dirty="0">
                <a:solidFill>
                  <a:srgbClr val="768EA9"/>
                </a:solidFill>
              </a:rPr>
              <a:t>1.</a:t>
            </a:r>
            <a:r>
              <a:rPr lang="zh-CN" altLang="en-US" sz="1600" dirty="0">
                <a:solidFill>
                  <a:srgbClr val="768EA9"/>
                </a:solidFill>
              </a:rPr>
              <a:t>平角度</a:t>
            </a:r>
          </a:p>
          <a:p>
            <a:pPr>
              <a:lnSpc>
                <a:spcPct val="200000"/>
              </a:lnSpc>
            </a:pPr>
            <a:r>
              <a:rPr lang="zh-CN" altLang="en-US" sz="1600" dirty="0">
                <a:solidFill>
                  <a:srgbClr val="768EA9"/>
                </a:solidFill>
              </a:rPr>
              <a:t>平角度相当于人物站着或坐着时的视平线</a:t>
            </a:r>
            <a:r>
              <a:rPr lang="en-US" altLang="zh-CN" sz="1600" dirty="0">
                <a:solidFill>
                  <a:srgbClr val="768EA9"/>
                </a:solidFill>
              </a:rPr>
              <a:t>,</a:t>
            </a:r>
            <a:r>
              <a:rPr lang="zh-CN" altLang="en-US" sz="1600" dirty="0">
                <a:solidFill>
                  <a:srgbClr val="768EA9"/>
                </a:solidFill>
              </a:rPr>
              <a:t>高于或低于这一视平线的变化</a:t>
            </a:r>
          </a:p>
          <a:p>
            <a:pPr>
              <a:lnSpc>
                <a:spcPct val="200000"/>
              </a:lnSpc>
            </a:pPr>
            <a:r>
              <a:rPr lang="zh-CN" altLang="en-US" sz="1600" dirty="0">
                <a:solidFill>
                  <a:srgbClr val="768EA9"/>
                </a:solidFill>
              </a:rPr>
              <a:t>不可以过大。平角度的水平发展</a:t>
            </a:r>
            <a:r>
              <a:rPr lang="en-US" altLang="zh-CN" sz="1600" dirty="0">
                <a:solidFill>
                  <a:srgbClr val="768EA9"/>
                </a:solidFill>
              </a:rPr>
              <a:t>,</a:t>
            </a:r>
            <a:r>
              <a:rPr lang="zh-CN" altLang="en-US" sz="1600" dirty="0">
                <a:solidFill>
                  <a:srgbClr val="768EA9"/>
                </a:solidFill>
              </a:rPr>
              <a:t>包括正面、背面、侧面、斜侧面四种。</a:t>
            </a:r>
          </a:p>
          <a:p>
            <a:pPr>
              <a:lnSpc>
                <a:spcPct val="200000"/>
              </a:lnSpc>
            </a:pPr>
            <a:r>
              <a:rPr lang="en-US" altLang="zh-CN" sz="1600" dirty="0">
                <a:solidFill>
                  <a:srgbClr val="768EA9"/>
                </a:solidFill>
              </a:rPr>
              <a:t>(1)</a:t>
            </a:r>
            <a:r>
              <a:rPr lang="zh-CN" altLang="en-US" sz="1600" dirty="0">
                <a:solidFill>
                  <a:srgbClr val="768EA9"/>
                </a:solidFill>
              </a:rPr>
              <a:t>用正面角度拍摄的画面</a:t>
            </a:r>
            <a:r>
              <a:rPr lang="en-US" altLang="zh-CN" sz="1600" dirty="0">
                <a:solidFill>
                  <a:srgbClr val="768EA9"/>
                </a:solidFill>
              </a:rPr>
              <a:t>,</a:t>
            </a:r>
            <a:r>
              <a:rPr lang="zh-CN" altLang="en-US" sz="1600" dirty="0">
                <a:solidFill>
                  <a:srgbClr val="768EA9"/>
                </a:solidFill>
              </a:rPr>
              <a:t>可以看到人物完整的面部特征及神情</a:t>
            </a:r>
            <a:r>
              <a:rPr lang="en-US" altLang="zh-CN" sz="1600" dirty="0">
                <a:solidFill>
                  <a:srgbClr val="768EA9"/>
                </a:solidFill>
              </a:rPr>
              <a:t>,</a:t>
            </a:r>
            <a:r>
              <a:rPr lang="zh-CN" altLang="en-US" sz="1600" dirty="0">
                <a:solidFill>
                  <a:srgbClr val="768EA9"/>
                </a:solidFill>
              </a:rPr>
              <a:t>或物体</a:t>
            </a:r>
          </a:p>
          <a:p>
            <a:pPr>
              <a:lnSpc>
                <a:spcPct val="200000"/>
              </a:lnSpc>
            </a:pPr>
            <a:r>
              <a:rPr lang="zh-CN" altLang="en-US" sz="1600" dirty="0">
                <a:solidFill>
                  <a:srgbClr val="768EA9"/>
                </a:solidFill>
              </a:rPr>
              <a:t>对称的结构。这种角度有利于画面中的人物与观众进行面对面的交流</a:t>
            </a:r>
            <a:r>
              <a:rPr lang="en-US" altLang="zh-CN" sz="1600" dirty="0">
                <a:solidFill>
                  <a:srgbClr val="768EA9"/>
                </a:solidFill>
              </a:rPr>
              <a:t>,</a:t>
            </a:r>
            <a:r>
              <a:rPr lang="zh-CN" altLang="en-US" sz="1600" dirty="0">
                <a:solidFill>
                  <a:srgbClr val="768EA9"/>
                </a:solidFill>
              </a:rPr>
              <a:t>能够增</a:t>
            </a:r>
          </a:p>
          <a:p>
            <a:pPr>
              <a:lnSpc>
                <a:spcPct val="200000"/>
              </a:lnSpc>
            </a:pPr>
            <a:r>
              <a:rPr lang="zh-CN" altLang="en-US" sz="1600" dirty="0">
                <a:solidFill>
                  <a:srgbClr val="768EA9"/>
                </a:solidFill>
              </a:rPr>
              <a:t>强亲切感。</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Tree>
    <p:extLst>
      <p:ext uri="{BB962C8B-B14F-4D97-AF65-F5344CB8AC3E}">
        <p14:creationId xmlns:p14="http://schemas.microsoft.com/office/powerpoint/2010/main" val="385620296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0677" y="1851670"/>
            <a:ext cx="7428242" cy="2160240"/>
          </a:xfrm>
          <a:prstGeom prst="rect">
            <a:avLst/>
          </a:prstGeom>
        </p:spPr>
        <p:txBody>
          <a:bodyPr wrap="none" lIns="144000" tIns="0" rIns="144000" bIns="0" anchor="ctr">
            <a:noAutofit/>
          </a:bodyPr>
          <a:lstStyle/>
          <a:p>
            <a:pPr>
              <a:lnSpc>
                <a:spcPct val="200000"/>
              </a:lnSpc>
            </a:pPr>
            <a:r>
              <a:rPr lang="en-US" altLang="zh-CN" sz="1600" dirty="0">
                <a:solidFill>
                  <a:srgbClr val="768EA9"/>
                </a:solidFill>
              </a:rPr>
              <a:t>(2)</a:t>
            </a:r>
            <a:r>
              <a:rPr lang="zh-CN" altLang="en-US" sz="1600" dirty="0">
                <a:solidFill>
                  <a:srgbClr val="768EA9"/>
                </a:solidFill>
              </a:rPr>
              <a:t>用背面角度拍摄的画面</a:t>
            </a:r>
            <a:r>
              <a:rPr lang="en-US" altLang="zh-CN" sz="1600" dirty="0">
                <a:solidFill>
                  <a:srgbClr val="768EA9"/>
                </a:solidFill>
              </a:rPr>
              <a:t>,</a:t>
            </a:r>
            <a:r>
              <a:rPr lang="zh-CN" altLang="en-US" sz="1600" dirty="0">
                <a:solidFill>
                  <a:srgbClr val="768EA9"/>
                </a:solidFill>
              </a:rPr>
              <a:t>可将主体对象与背景融为一体</a:t>
            </a:r>
            <a:r>
              <a:rPr lang="en-US" altLang="zh-CN" sz="1600" dirty="0">
                <a:solidFill>
                  <a:srgbClr val="768EA9"/>
                </a:solidFill>
              </a:rPr>
              <a:t>,</a:t>
            </a:r>
            <a:r>
              <a:rPr lang="zh-CN" altLang="en-US" sz="1600" dirty="0">
                <a:solidFill>
                  <a:srgbClr val="768EA9"/>
                </a:solidFill>
              </a:rPr>
              <a:t>背景中的事物</a:t>
            </a:r>
          </a:p>
          <a:p>
            <a:pPr>
              <a:lnSpc>
                <a:spcPct val="200000"/>
              </a:lnSpc>
            </a:pPr>
            <a:r>
              <a:rPr lang="zh-CN" altLang="en-US" sz="1600" dirty="0">
                <a:solidFill>
                  <a:srgbClr val="768EA9"/>
                </a:solidFill>
              </a:rPr>
              <a:t>就是画面的主要对象。这种角度不重视人物的面部表情</a:t>
            </a:r>
            <a:r>
              <a:rPr lang="en-US" altLang="zh-CN" sz="1600" dirty="0">
                <a:solidFill>
                  <a:srgbClr val="768EA9"/>
                </a:solidFill>
              </a:rPr>
              <a:t>,</a:t>
            </a:r>
            <a:r>
              <a:rPr lang="zh-CN" altLang="en-US" sz="1600" dirty="0">
                <a:solidFill>
                  <a:srgbClr val="768EA9"/>
                </a:solidFill>
              </a:rPr>
              <a:t>而是以人物的姿态来</a:t>
            </a:r>
          </a:p>
          <a:p>
            <a:pPr>
              <a:lnSpc>
                <a:spcPct val="200000"/>
              </a:lnSpc>
            </a:pPr>
            <a:r>
              <a:rPr lang="zh-CN" altLang="en-US" sz="1600" dirty="0">
                <a:solidFill>
                  <a:srgbClr val="768EA9"/>
                </a:solidFill>
              </a:rPr>
              <a:t>表现内心感情</a:t>
            </a:r>
            <a:r>
              <a:rPr lang="en-US" altLang="zh-CN" sz="1600" dirty="0">
                <a:solidFill>
                  <a:srgbClr val="768EA9"/>
                </a:solidFill>
              </a:rPr>
              <a:t>,</a:t>
            </a:r>
            <a:r>
              <a:rPr lang="zh-CN" altLang="en-US" sz="1600" dirty="0">
                <a:solidFill>
                  <a:srgbClr val="768EA9"/>
                </a:solidFill>
              </a:rPr>
              <a:t>并将其作为主要的形象语言。</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Tree>
    <p:extLst>
      <p:ext uri="{BB962C8B-B14F-4D97-AF65-F5344CB8AC3E}">
        <p14:creationId xmlns:p14="http://schemas.microsoft.com/office/powerpoint/2010/main" val="33820777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0677" y="1851670"/>
            <a:ext cx="7428242" cy="2160240"/>
          </a:xfrm>
          <a:prstGeom prst="rect">
            <a:avLst/>
          </a:prstGeom>
        </p:spPr>
        <p:txBody>
          <a:bodyPr wrap="none" lIns="144000" tIns="0" rIns="144000" bIns="0" anchor="ctr">
            <a:noAutofit/>
          </a:bodyPr>
          <a:lstStyle/>
          <a:p>
            <a:pPr>
              <a:lnSpc>
                <a:spcPct val="200000"/>
              </a:lnSpc>
            </a:pPr>
            <a:r>
              <a:rPr lang="en-US" altLang="zh-CN" sz="1600" dirty="0">
                <a:solidFill>
                  <a:srgbClr val="768EA9"/>
                </a:solidFill>
              </a:rPr>
              <a:t>(3)</a:t>
            </a:r>
            <a:r>
              <a:rPr lang="zh-CN" altLang="en-US" sz="1600" dirty="0">
                <a:solidFill>
                  <a:srgbClr val="768EA9"/>
                </a:solidFill>
              </a:rPr>
              <a:t>用侧面角度拍摄的画面</a:t>
            </a:r>
            <a:r>
              <a:rPr lang="en-US" altLang="zh-CN" sz="1600" dirty="0">
                <a:solidFill>
                  <a:srgbClr val="768EA9"/>
                </a:solidFill>
              </a:rPr>
              <a:t>,</a:t>
            </a:r>
            <a:r>
              <a:rPr lang="zh-CN" altLang="en-US" sz="1600" dirty="0">
                <a:solidFill>
                  <a:srgbClr val="768EA9"/>
                </a:solidFill>
              </a:rPr>
              <a:t>有助于突出人物的轮廓线条以及动作和姿态</a:t>
            </a:r>
            <a:r>
              <a:rPr lang="en-US" altLang="zh-CN" sz="1600" dirty="0">
                <a:solidFill>
                  <a:srgbClr val="768EA9"/>
                </a:solidFill>
              </a:rPr>
              <a:t>,</a:t>
            </a:r>
          </a:p>
          <a:p>
            <a:pPr>
              <a:lnSpc>
                <a:spcPct val="200000"/>
              </a:lnSpc>
            </a:pPr>
            <a:r>
              <a:rPr lang="zh-CN" altLang="en-US" sz="1600" dirty="0">
                <a:solidFill>
                  <a:srgbClr val="768EA9"/>
                </a:solidFill>
              </a:rPr>
              <a:t>同时还能展现出活动的特点</a:t>
            </a:r>
            <a:r>
              <a:rPr lang="en-US" altLang="zh-CN" sz="1600" dirty="0">
                <a:solidFill>
                  <a:srgbClr val="768EA9"/>
                </a:solidFill>
              </a:rPr>
              <a:t>,</a:t>
            </a:r>
            <a:r>
              <a:rPr lang="zh-CN" altLang="en-US" sz="1600" dirty="0">
                <a:solidFill>
                  <a:srgbClr val="768EA9"/>
                </a:solidFill>
              </a:rPr>
              <a:t>常用于表现运动感强的画面</a:t>
            </a:r>
            <a:r>
              <a:rPr lang="en-US" altLang="zh-CN" sz="1600" dirty="0">
                <a:solidFill>
                  <a:srgbClr val="768EA9"/>
                </a:solidFill>
              </a:rPr>
              <a:t>,</a:t>
            </a:r>
            <a:r>
              <a:rPr lang="zh-CN" altLang="en-US" sz="1600" dirty="0">
                <a:solidFill>
                  <a:srgbClr val="768EA9"/>
                </a:solidFill>
              </a:rPr>
              <a:t>比如舞蹈动作。用</a:t>
            </a:r>
          </a:p>
          <a:p>
            <a:pPr>
              <a:lnSpc>
                <a:spcPct val="200000"/>
              </a:lnSpc>
            </a:pPr>
            <a:r>
              <a:rPr lang="zh-CN" altLang="en-US" sz="1600" dirty="0">
                <a:solidFill>
                  <a:srgbClr val="768EA9"/>
                </a:solidFill>
              </a:rPr>
              <a:t>这种角度表现人物之间的感情交流时</a:t>
            </a:r>
            <a:r>
              <a:rPr lang="en-US" altLang="zh-CN" sz="1600" dirty="0">
                <a:solidFill>
                  <a:srgbClr val="768EA9"/>
                </a:solidFill>
              </a:rPr>
              <a:t>,</a:t>
            </a:r>
            <a:r>
              <a:rPr lang="zh-CN" altLang="en-US" sz="1600" dirty="0">
                <a:solidFill>
                  <a:srgbClr val="768EA9"/>
                </a:solidFill>
              </a:rPr>
              <a:t>能够多方兼顾</a:t>
            </a:r>
            <a:r>
              <a:rPr lang="en-US" altLang="zh-CN" sz="1600" dirty="0">
                <a:solidFill>
                  <a:srgbClr val="768EA9"/>
                </a:solidFill>
              </a:rPr>
              <a:t>,</a:t>
            </a:r>
            <a:r>
              <a:rPr lang="zh-CN" altLang="en-US" sz="1600" dirty="0">
                <a:solidFill>
                  <a:srgbClr val="768EA9"/>
                </a:solidFill>
              </a:rPr>
              <a:t>平等相待。</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Tree>
    <p:extLst>
      <p:ext uri="{BB962C8B-B14F-4D97-AF65-F5344CB8AC3E}">
        <p14:creationId xmlns:p14="http://schemas.microsoft.com/office/powerpoint/2010/main" val="18227172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0677" y="1851670"/>
            <a:ext cx="7428242" cy="2160240"/>
          </a:xfrm>
          <a:prstGeom prst="rect">
            <a:avLst/>
          </a:prstGeom>
        </p:spPr>
        <p:txBody>
          <a:bodyPr wrap="none" lIns="144000" tIns="0" rIns="144000" bIns="0" anchor="ctr">
            <a:noAutofit/>
          </a:bodyPr>
          <a:lstStyle/>
          <a:p>
            <a:pPr>
              <a:lnSpc>
                <a:spcPct val="200000"/>
              </a:lnSpc>
            </a:pPr>
            <a:r>
              <a:rPr lang="en-US" altLang="zh-CN" sz="1600" dirty="0">
                <a:solidFill>
                  <a:srgbClr val="768EA9"/>
                </a:solidFill>
              </a:rPr>
              <a:t>(4)</a:t>
            </a:r>
            <a:r>
              <a:rPr lang="zh-CN" altLang="en-US" sz="1600" dirty="0">
                <a:solidFill>
                  <a:srgbClr val="768EA9"/>
                </a:solidFill>
              </a:rPr>
              <a:t>用斜侧面角度拍摄的画面</a:t>
            </a:r>
            <a:r>
              <a:rPr lang="en-US" altLang="zh-CN" sz="1600" dirty="0">
                <a:solidFill>
                  <a:srgbClr val="768EA9"/>
                </a:solidFill>
              </a:rPr>
              <a:t>,</a:t>
            </a:r>
            <a:r>
              <a:rPr lang="zh-CN" altLang="en-US" sz="1600" dirty="0">
                <a:solidFill>
                  <a:srgbClr val="768EA9"/>
                </a:solidFill>
              </a:rPr>
              <a:t>能使被摄主体的横向线条在画面上变为斜</a:t>
            </a:r>
          </a:p>
          <a:p>
            <a:pPr>
              <a:lnSpc>
                <a:spcPct val="200000"/>
              </a:lnSpc>
            </a:pPr>
            <a:r>
              <a:rPr lang="zh-CN" altLang="en-US" sz="1600" dirty="0">
                <a:solidFill>
                  <a:srgbClr val="768EA9"/>
                </a:solidFill>
              </a:rPr>
              <a:t>线</a:t>
            </a:r>
            <a:r>
              <a:rPr lang="en-US" altLang="zh-CN" sz="1600" dirty="0">
                <a:solidFill>
                  <a:srgbClr val="768EA9"/>
                </a:solidFill>
              </a:rPr>
              <a:t>,</a:t>
            </a:r>
            <a:r>
              <a:rPr lang="zh-CN" altLang="en-US" sz="1600" dirty="0">
                <a:solidFill>
                  <a:srgbClr val="768EA9"/>
                </a:solidFill>
              </a:rPr>
              <a:t>产生明显的形体透视变化</a:t>
            </a:r>
            <a:r>
              <a:rPr lang="en-US" altLang="zh-CN" sz="1600" dirty="0">
                <a:solidFill>
                  <a:srgbClr val="768EA9"/>
                </a:solidFill>
              </a:rPr>
              <a:t>,</a:t>
            </a:r>
            <a:r>
              <a:rPr lang="zh-CN" altLang="en-US" sz="1600" dirty="0">
                <a:solidFill>
                  <a:srgbClr val="768EA9"/>
                </a:solidFill>
              </a:rPr>
              <a:t>同时能扩大容量</a:t>
            </a:r>
            <a:r>
              <a:rPr lang="en-US" altLang="zh-CN" sz="1600" dirty="0">
                <a:solidFill>
                  <a:srgbClr val="768EA9"/>
                </a:solidFill>
              </a:rPr>
              <a:t>,</a:t>
            </a:r>
            <a:r>
              <a:rPr lang="zh-CN" altLang="en-US" sz="1600" dirty="0">
                <a:solidFill>
                  <a:srgbClr val="768EA9"/>
                </a:solidFill>
              </a:rPr>
              <a:t>使画面变得生动活泼。运用斜</a:t>
            </a:r>
          </a:p>
          <a:p>
            <a:pPr>
              <a:lnSpc>
                <a:spcPct val="200000"/>
              </a:lnSpc>
            </a:pPr>
            <a:r>
              <a:rPr lang="zh-CN" altLang="en-US" sz="1600" dirty="0">
                <a:solidFill>
                  <a:srgbClr val="768EA9"/>
                </a:solidFill>
              </a:rPr>
              <a:t>侧面角度进行拍摄</a:t>
            </a:r>
            <a:r>
              <a:rPr lang="en-US" altLang="zh-CN" sz="1600" dirty="0">
                <a:solidFill>
                  <a:srgbClr val="768EA9"/>
                </a:solidFill>
              </a:rPr>
              <a:t>,</a:t>
            </a:r>
            <a:r>
              <a:rPr lang="zh-CN" altLang="en-US" sz="1600" dirty="0">
                <a:solidFill>
                  <a:srgbClr val="768EA9"/>
                </a:solidFill>
              </a:rPr>
              <a:t>既有利于安排主体和陪体</a:t>
            </a:r>
            <a:r>
              <a:rPr lang="en-US" altLang="zh-CN" sz="1600" dirty="0">
                <a:solidFill>
                  <a:srgbClr val="768EA9"/>
                </a:solidFill>
              </a:rPr>
              <a:t>,</a:t>
            </a:r>
            <a:r>
              <a:rPr lang="zh-CN" altLang="en-US" sz="1600" dirty="0">
                <a:solidFill>
                  <a:srgbClr val="768EA9"/>
                </a:solidFill>
              </a:rPr>
              <a:t>也有利于突出主次关系</a:t>
            </a:r>
            <a:r>
              <a:rPr lang="en-US" altLang="zh-CN" sz="1600" dirty="0">
                <a:solidFill>
                  <a:srgbClr val="768EA9"/>
                </a:solidFill>
              </a:rPr>
              <a:t>,</a:t>
            </a:r>
            <a:r>
              <a:rPr lang="zh-CN" altLang="en-US" sz="1600" dirty="0">
                <a:solidFill>
                  <a:srgbClr val="768EA9"/>
                </a:solidFill>
              </a:rPr>
              <a:t>是电视</a:t>
            </a:r>
          </a:p>
          <a:p>
            <a:pPr>
              <a:lnSpc>
                <a:spcPct val="200000"/>
              </a:lnSpc>
            </a:pPr>
            <a:r>
              <a:rPr lang="zh-CN" altLang="en-US" sz="1600" dirty="0">
                <a:solidFill>
                  <a:srgbClr val="768EA9"/>
                </a:solidFill>
              </a:rPr>
              <a:t>节目制作中运用最多的一种角度。</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Tree>
    <p:extLst>
      <p:ext uri="{BB962C8B-B14F-4D97-AF65-F5344CB8AC3E}">
        <p14:creationId xmlns:p14="http://schemas.microsoft.com/office/powerpoint/2010/main" val="43247674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0677" y="1851670"/>
            <a:ext cx="7428242" cy="2160240"/>
          </a:xfrm>
          <a:prstGeom prst="rect">
            <a:avLst/>
          </a:prstGeom>
        </p:spPr>
        <p:txBody>
          <a:bodyPr wrap="none" lIns="144000" tIns="0" rIns="144000" bIns="0" anchor="ctr">
            <a:noAutofit/>
          </a:bodyPr>
          <a:lstStyle/>
          <a:p>
            <a:pPr>
              <a:lnSpc>
                <a:spcPct val="200000"/>
              </a:lnSpc>
            </a:pPr>
            <a:r>
              <a:rPr lang="en-US" altLang="zh-CN" sz="1600" dirty="0">
                <a:solidFill>
                  <a:srgbClr val="768EA9"/>
                </a:solidFill>
              </a:rPr>
              <a:t>(</a:t>
            </a:r>
            <a:r>
              <a:rPr lang="zh-CN" altLang="en-US" sz="1600" dirty="0">
                <a:solidFill>
                  <a:srgbClr val="768EA9"/>
                </a:solidFill>
              </a:rPr>
              <a:t>二）拍摄角度</a:t>
            </a:r>
            <a:endParaRPr lang="en-US" altLang="zh-CN" sz="1600" dirty="0">
              <a:solidFill>
                <a:srgbClr val="768EA9"/>
              </a:solidFill>
            </a:endParaRPr>
          </a:p>
          <a:p>
            <a:pPr>
              <a:lnSpc>
                <a:spcPct val="200000"/>
              </a:lnSpc>
            </a:pPr>
            <a:r>
              <a:rPr lang="en-US" altLang="zh-CN" sz="1600" dirty="0">
                <a:solidFill>
                  <a:srgbClr val="768EA9"/>
                </a:solidFill>
              </a:rPr>
              <a:t>2.</a:t>
            </a:r>
            <a:r>
              <a:rPr lang="zh-CN" altLang="en-US" sz="1600" dirty="0">
                <a:solidFill>
                  <a:srgbClr val="768EA9"/>
                </a:solidFill>
              </a:rPr>
              <a:t>仰角度</a:t>
            </a:r>
          </a:p>
          <a:p>
            <a:pPr>
              <a:lnSpc>
                <a:spcPct val="200000"/>
              </a:lnSpc>
            </a:pPr>
            <a:r>
              <a:rPr lang="zh-CN" altLang="en-US" sz="1600" dirty="0">
                <a:solidFill>
                  <a:srgbClr val="768EA9"/>
                </a:solidFill>
              </a:rPr>
              <a:t>仰角度又称“仰拍”</a:t>
            </a:r>
            <a:r>
              <a:rPr lang="en-US" altLang="zh-CN" sz="1600" dirty="0">
                <a:solidFill>
                  <a:srgbClr val="768EA9"/>
                </a:solidFill>
              </a:rPr>
              <a:t>,</a:t>
            </a:r>
            <a:r>
              <a:rPr lang="zh-CN" altLang="en-US" sz="1600" dirty="0">
                <a:solidFill>
                  <a:srgbClr val="768EA9"/>
                </a:solidFill>
              </a:rPr>
              <a:t>是摄像机低于被摄对象向上拍摄。用仰角度拍摄</a:t>
            </a:r>
            <a:r>
              <a:rPr lang="en-US" altLang="zh-CN" sz="1600" dirty="0">
                <a:solidFill>
                  <a:srgbClr val="768EA9"/>
                </a:solidFill>
              </a:rPr>
              <a:t>,</a:t>
            </a:r>
            <a:r>
              <a:rPr lang="zh-CN" altLang="en-US" sz="1600" dirty="0">
                <a:solidFill>
                  <a:srgbClr val="768EA9"/>
                </a:solidFill>
              </a:rPr>
              <a:t>会</a:t>
            </a:r>
          </a:p>
          <a:p>
            <a:pPr>
              <a:lnSpc>
                <a:spcPct val="200000"/>
              </a:lnSpc>
            </a:pPr>
            <a:r>
              <a:rPr lang="zh-CN" altLang="en-US" sz="1600" dirty="0">
                <a:solidFill>
                  <a:srgbClr val="768EA9"/>
                </a:solidFill>
              </a:rPr>
              <a:t>使不甚高大的物体显得高大</a:t>
            </a:r>
            <a:r>
              <a:rPr lang="en-US" altLang="zh-CN" sz="1600" dirty="0">
                <a:solidFill>
                  <a:srgbClr val="768EA9"/>
                </a:solidFill>
              </a:rPr>
              <a:t>,</a:t>
            </a:r>
            <a:r>
              <a:rPr lang="zh-CN" altLang="en-US" sz="1600" dirty="0">
                <a:solidFill>
                  <a:srgbClr val="768EA9"/>
                </a:solidFill>
              </a:rPr>
              <a:t>也可使本来就很高大的物体显得更加挺拔</a:t>
            </a:r>
            <a:r>
              <a:rPr lang="en-US" altLang="zh-CN" sz="1600" dirty="0">
                <a:solidFill>
                  <a:srgbClr val="768EA9"/>
                </a:solidFill>
              </a:rPr>
              <a:t>,</a:t>
            </a:r>
            <a:r>
              <a:rPr lang="zh-CN" altLang="en-US" sz="1600" dirty="0">
                <a:solidFill>
                  <a:srgbClr val="768EA9"/>
                </a:solidFill>
              </a:rPr>
              <a:t>所以</a:t>
            </a:r>
            <a:r>
              <a:rPr lang="en-US" altLang="zh-CN" sz="1600" dirty="0">
                <a:solidFill>
                  <a:srgbClr val="768EA9"/>
                </a:solidFill>
              </a:rPr>
              <a:t>,</a:t>
            </a:r>
          </a:p>
          <a:p>
            <a:pPr>
              <a:lnSpc>
                <a:spcPct val="200000"/>
              </a:lnSpc>
            </a:pPr>
            <a:r>
              <a:rPr lang="zh-CN" altLang="en-US" sz="1600" dirty="0">
                <a:solidFill>
                  <a:srgbClr val="768EA9"/>
                </a:solidFill>
              </a:rPr>
              <a:t>仰角度一般适于创造崇高、威严的气势</a:t>
            </a:r>
            <a:r>
              <a:rPr lang="en-US" altLang="zh-CN" sz="1600" dirty="0">
                <a:solidFill>
                  <a:srgbClr val="768EA9"/>
                </a:solidFill>
              </a:rPr>
              <a:t>,</a:t>
            </a:r>
            <a:r>
              <a:rPr lang="zh-CN" altLang="en-US" sz="1600" dirty="0">
                <a:solidFill>
                  <a:srgbClr val="768EA9"/>
                </a:solidFill>
              </a:rPr>
              <a:t>造型性很强。用仰角度拍摄的画面</a:t>
            </a:r>
            <a:r>
              <a:rPr lang="en-US" altLang="zh-CN" sz="1600" dirty="0">
                <a:solidFill>
                  <a:srgbClr val="768EA9"/>
                </a:solidFill>
              </a:rPr>
              <a:t>,</a:t>
            </a:r>
            <a:r>
              <a:rPr lang="zh-CN" altLang="en-US" sz="1600" dirty="0">
                <a:solidFill>
                  <a:srgbClr val="768EA9"/>
                </a:solidFill>
              </a:rPr>
              <a:t>在</a:t>
            </a:r>
          </a:p>
          <a:p>
            <a:pPr>
              <a:lnSpc>
                <a:spcPct val="200000"/>
              </a:lnSpc>
            </a:pPr>
            <a:r>
              <a:rPr lang="zh-CN" altLang="en-US" sz="1600" dirty="0">
                <a:solidFill>
                  <a:srgbClr val="768EA9"/>
                </a:solidFill>
              </a:rPr>
              <a:t>感情色彩上往往有舒展、开阔、崇高、景仰的感觉。</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Tree>
    <p:extLst>
      <p:ext uri="{BB962C8B-B14F-4D97-AF65-F5344CB8AC3E}">
        <p14:creationId xmlns:p14="http://schemas.microsoft.com/office/powerpoint/2010/main" val="495912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0677" y="1851670"/>
            <a:ext cx="7428242" cy="2160240"/>
          </a:xfrm>
          <a:prstGeom prst="rect">
            <a:avLst/>
          </a:prstGeom>
        </p:spPr>
        <p:txBody>
          <a:bodyPr wrap="none" lIns="144000" tIns="0" rIns="144000" bIns="0" anchor="ctr">
            <a:noAutofit/>
          </a:bodyPr>
          <a:lstStyle/>
          <a:p>
            <a:pPr>
              <a:lnSpc>
                <a:spcPct val="200000"/>
              </a:lnSpc>
            </a:pPr>
            <a:r>
              <a:rPr lang="en-US" altLang="zh-CN" sz="1600" dirty="0">
                <a:solidFill>
                  <a:srgbClr val="768EA9"/>
                </a:solidFill>
              </a:rPr>
              <a:t>(</a:t>
            </a:r>
            <a:r>
              <a:rPr lang="zh-CN" altLang="en-US" sz="1600" dirty="0">
                <a:solidFill>
                  <a:srgbClr val="768EA9"/>
                </a:solidFill>
              </a:rPr>
              <a:t>二）拍摄角度</a:t>
            </a:r>
            <a:endParaRPr lang="en-US" altLang="zh-CN" sz="1600" dirty="0">
              <a:solidFill>
                <a:srgbClr val="768EA9"/>
              </a:solidFill>
            </a:endParaRPr>
          </a:p>
          <a:p>
            <a:pPr>
              <a:lnSpc>
                <a:spcPct val="200000"/>
              </a:lnSpc>
            </a:pPr>
            <a:r>
              <a:rPr lang="en-US" altLang="zh-CN" sz="1600" dirty="0">
                <a:solidFill>
                  <a:srgbClr val="768EA9"/>
                </a:solidFill>
              </a:rPr>
              <a:t>3.</a:t>
            </a:r>
            <a:r>
              <a:rPr lang="zh-CN" altLang="en-US" sz="1600" dirty="0">
                <a:solidFill>
                  <a:srgbClr val="768EA9"/>
                </a:solidFill>
              </a:rPr>
              <a:t>俯角度</a:t>
            </a:r>
            <a:endParaRPr lang="en-US" altLang="zh-CN" sz="1600" dirty="0">
              <a:solidFill>
                <a:srgbClr val="768EA9"/>
              </a:solidFill>
            </a:endParaRPr>
          </a:p>
          <a:p>
            <a:pPr>
              <a:lnSpc>
                <a:spcPct val="200000"/>
              </a:lnSpc>
            </a:pPr>
            <a:r>
              <a:rPr lang="zh-CN" altLang="en-US" sz="1600" dirty="0">
                <a:solidFill>
                  <a:srgbClr val="768EA9"/>
                </a:solidFill>
              </a:rPr>
              <a:t>俯角度又称“俯拍”</a:t>
            </a:r>
            <a:r>
              <a:rPr lang="en-US" altLang="zh-CN" sz="1600" dirty="0">
                <a:solidFill>
                  <a:srgbClr val="768EA9"/>
                </a:solidFill>
              </a:rPr>
              <a:t>,</a:t>
            </a:r>
            <a:r>
              <a:rPr lang="zh-CN" altLang="en-US" sz="1600" dirty="0">
                <a:solidFill>
                  <a:srgbClr val="768EA9"/>
                </a:solidFill>
              </a:rPr>
              <a:t>是摄像机高于被摄对象向下拍摄</a:t>
            </a:r>
            <a:r>
              <a:rPr lang="en-US" altLang="zh-CN" sz="1600" dirty="0">
                <a:solidFill>
                  <a:srgbClr val="768EA9"/>
                </a:solidFill>
              </a:rPr>
              <a:t>,</a:t>
            </a:r>
            <a:r>
              <a:rPr lang="zh-CN" altLang="en-US" sz="1600" dirty="0">
                <a:solidFill>
                  <a:srgbClr val="768EA9"/>
                </a:solidFill>
              </a:rPr>
              <a:t>一般又称“鸟瞰景”。</a:t>
            </a:r>
          </a:p>
          <a:p>
            <a:pPr>
              <a:lnSpc>
                <a:spcPct val="200000"/>
              </a:lnSpc>
            </a:pPr>
            <a:r>
              <a:rPr lang="zh-CN" altLang="en-US" sz="1600" dirty="0">
                <a:solidFill>
                  <a:srgbClr val="768EA9"/>
                </a:solidFill>
              </a:rPr>
              <a:t>这种角度用于交代人物时</a:t>
            </a:r>
            <a:r>
              <a:rPr lang="en-US" altLang="zh-CN" sz="1600" dirty="0">
                <a:solidFill>
                  <a:srgbClr val="768EA9"/>
                </a:solidFill>
              </a:rPr>
              <a:t>,</a:t>
            </a:r>
            <a:r>
              <a:rPr lang="zh-CN" altLang="en-US" sz="1600" dirty="0">
                <a:solidFill>
                  <a:srgbClr val="768EA9"/>
                </a:solidFill>
              </a:rPr>
              <a:t>可以充分展示人物与环境的整体气氛。</a:t>
            </a:r>
            <a:endParaRPr lang="en-US" altLang="zh-CN" sz="1600" dirty="0">
              <a:solidFill>
                <a:srgbClr val="768EA9"/>
              </a:solidFill>
            </a:endParaRPr>
          </a:p>
          <a:p>
            <a:pPr>
              <a:lnSpc>
                <a:spcPct val="200000"/>
              </a:lnSpc>
            </a:pPr>
            <a:r>
              <a:rPr lang="zh-CN" altLang="en-US" sz="1600" dirty="0">
                <a:solidFill>
                  <a:srgbClr val="768EA9"/>
                </a:solidFill>
              </a:rPr>
              <a:t>但是</a:t>
            </a:r>
            <a:r>
              <a:rPr lang="en-US" altLang="zh-CN" sz="1600" dirty="0">
                <a:solidFill>
                  <a:srgbClr val="768EA9"/>
                </a:solidFill>
              </a:rPr>
              <a:t>,</a:t>
            </a:r>
            <a:r>
              <a:rPr lang="zh-CN" altLang="en-US" sz="1600" dirty="0">
                <a:solidFill>
                  <a:srgbClr val="768EA9"/>
                </a:solidFill>
              </a:rPr>
              <a:t>俯拍不适宜表现人物的面部神情及人物之间细腻的感情交流。在以</a:t>
            </a:r>
          </a:p>
          <a:p>
            <a:pPr>
              <a:lnSpc>
                <a:spcPct val="200000"/>
              </a:lnSpc>
            </a:pPr>
            <a:r>
              <a:rPr lang="zh-CN" altLang="en-US" sz="1600" dirty="0">
                <a:solidFill>
                  <a:srgbClr val="768EA9"/>
                </a:solidFill>
              </a:rPr>
              <a:t>人物为主的中近景画面中</a:t>
            </a:r>
            <a:r>
              <a:rPr lang="en-US" altLang="zh-CN" sz="1600" dirty="0">
                <a:solidFill>
                  <a:srgbClr val="768EA9"/>
                </a:solidFill>
              </a:rPr>
              <a:t>,</a:t>
            </a:r>
            <a:r>
              <a:rPr lang="zh-CN" altLang="en-US" sz="1600" dirty="0">
                <a:solidFill>
                  <a:srgbClr val="768EA9"/>
                </a:solidFill>
              </a:rPr>
              <a:t>不要随便运用俯角度</a:t>
            </a:r>
            <a:r>
              <a:rPr lang="en-US" altLang="zh-CN" sz="1600" dirty="0">
                <a:solidFill>
                  <a:srgbClr val="768EA9"/>
                </a:solidFill>
              </a:rPr>
              <a:t>,</a:t>
            </a:r>
            <a:r>
              <a:rPr lang="zh-CN" altLang="en-US" sz="1600" dirty="0">
                <a:solidFill>
                  <a:srgbClr val="768EA9"/>
                </a:solidFill>
              </a:rPr>
              <a:t>否则会产生贬低、蔑视的</a:t>
            </a:r>
          </a:p>
          <a:p>
            <a:pPr>
              <a:lnSpc>
                <a:spcPct val="200000"/>
              </a:lnSpc>
            </a:pPr>
            <a:r>
              <a:rPr lang="zh-CN" altLang="en-US" sz="1600" dirty="0">
                <a:solidFill>
                  <a:srgbClr val="768EA9"/>
                </a:solidFill>
              </a:rPr>
              <a:t>效果。</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Tree>
    <p:extLst>
      <p:ext uri="{BB962C8B-B14F-4D97-AF65-F5344CB8AC3E}">
        <p14:creationId xmlns:p14="http://schemas.microsoft.com/office/powerpoint/2010/main" val="6098019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66851" y="1995686"/>
            <a:ext cx="7428242" cy="2160240"/>
          </a:xfrm>
          <a:prstGeom prst="rect">
            <a:avLst/>
          </a:prstGeom>
        </p:spPr>
        <p:txBody>
          <a:bodyPr wrap="none" lIns="144000" tIns="0" rIns="144000" bIns="0" anchor="ctr">
            <a:noAutofit/>
          </a:bodyPr>
          <a:lstStyle/>
          <a:p>
            <a:pPr>
              <a:lnSpc>
                <a:spcPct val="200000"/>
              </a:lnSpc>
            </a:pPr>
            <a:r>
              <a:rPr lang="en-US" altLang="zh-CN" sz="1600" dirty="0">
                <a:solidFill>
                  <a:srgbClr val="768EA9"/>
                </a:solidFill>
              </a:rPr>
              <a:t>(</a:t>
            </a:r>
            <a:r>
              <a:rPr lang="zh-CN" altLang="en-US" sz="1600" dirty="0">
                <a:solidFill>
                  <a:srgbClr val="768EA9"/>
                </a:solidFill>
              </a:rPr>
              <a:t>三）构图</a:t>
            </a:r>
            <a:endParaRPr lang="en-US" altLang="zh-CN" sz="1600" dirty="0">
              <a:solidFill>
                <a:srgbClr val="768EA9"/>
              </a:solidFill>
            </a:endParaRPr>
          </a:p>
          <a:p>
            <a:pPr>
              <a:lnSpc>
                <a:spcPct val="200000"/>
              </a:lnSpc>
            </a:pPr>
            <a:r>
              <a:rPr lang="zh-CN" altLang="en-US" sz="1600" dirty="0">
                <a:solidFill>
                  <a:srgbClr val="768EA9"/>
                </a:solidFill>
              </a:rPr>
              <a:t>构图是“造型艺术”的术语。电视画面中的构图是指画面的形式结构</a:t>
            </a:r>
            <a:r>
              <a:rPr lang="en-US" altLang="zh-CN" sz="1600" dirty="0">
                <a:solidFill>
                  <a:srgbClr val="768EA9"/>
                </a:solidFill>
              </a:rPr>
              <a:t>,</a:t>
            </a:r>
            <a:r>
              <a:rPr lang="zh-CN" altLang="en-US" sz="1600" dirty="0">
                <a:solidFill>
                  <a:srgbClr val="768EA9"/>
                </a:solidFill>
              </a:rPr>
              <a:t>即画面上各</a:t>
            </a:r>
            <a:endParaRPr lang="en-US" altLang="zh-CN" sz="1600" dirty="0">
              <a:solidFill>
                <a:srgbClr val="768EA9"/>
              </a:solidFill>
            </a:endParaRPr>
          </a:p>
          <a:p>
            <a:pPr>
              <a:lnSpc>
                <a:spcPct val="200000"/>
              </a:lnSpc>
            </a:pPr>
            <a:r>
              <a:rPr lang="zh-CN" altLang="en-US" sz="1600" dirty="0">
                <a:solidFill>
                  <a:srgbClr val="768EA9"/>
                </a:solidFill>
              </a:rPr>
              <a:t>视觉形象之间的联结关系和组成方式。</a:t>
            </a:r>
            <a:endParaRPr lang="en-US" altLang="zh-CN" sz="1600" dirty="0">
              <a:solidFill>
                <a:srgbClr val="768EA9"/>
              </a:solidFill>
            </a:endParaRPr>
          </a:p>
          <a:p>
            <a:pPr marL="285750" indent="-285750">
              <a:lnSpc>
                <a:spcPct val="200000"/>
              </a:lnSpc>
              <a:buFont typeface="Wingdings" pitchFamily="2" charset="2"/>
              <a:buChar char="l"/>
            </a:pPr>
            <a:r>
              <a:rPr lang="zh-CN" altLang="en-US" sz="1600" dirty="0">
                <a:solidFill>
                  <a:srgbClr val="768EA9"/>
                </a:solidFill>
              </a:rPr>
              <a:t>优秀的构图常具有下列特征</a:t>
            </a:r>
            <a:r>
              <a:rPr lang="en-US" altLang="zh-CN" sz="1600" dirty="0">
                <a:solidFill>
                  <a:srgbClr val="768EA9"/>
                </a:solidFill>
              </a:rPr>
              <a:t>:</a:t>
            </a:r>
          </a:p>
          <a:p>
            <a:pPr>
              <a:lnSpc>
                <a:spcPct val="200000"/>
              </a:lnSpc>
            </a:pPr>
            <a:r>
              <a:rPr lang="en-US" altLang="zh-CN" sz="1600" dirty="0">
                <a:solidFill>
                  <a:srgbClr val="768EA9"/>
                </a:solidFill>
              </a:rPr>
              <a:t>(1)</a:t>
            </a:r>
            <a:r>
              <a:rPr lang="zh-CN" altLang="en-US" sz="1600" dirty="0">
                <a:solidFill>
                  <a:srgbClr val="768EA9"/>
                </a:solidFill>
              </a:rPr>
              <a:t>风格独特新颖</a:t>
            </a:r>
            <a:r>
              <a:rPr lang="en-US" altLang="zh-CN" sz="1600" dirty="0">
                <a:solidFill>
                  <a:srgbClr val="768EA9"/>
                </a:solidFill>
              </a:rPr>
              <a:t>;</a:t>
            </a:r>
          </a:p>
          <a:p>
            <a:pPr>
              <a:lnSpc>
                <a:spcPct val="200000"/>
              </a:lnSpc>
            </a:pPr>
            <a:r>
              <a:rPr lang="en-US" altLang="zh-CN" sz="1600" dirty="0">
                <a:solidFill>
                  <a:srgbClr val="768EA9"/>
                </a:solidFill>
              </a:rPr>
              <a:t>(2)</a:t>
            </a:r>
            <a:r>
              <a:rPr lang="zh-CN" altLang="en-US" sz="1600" dirty="0">
                <a:solidFill>
                  <a:srgbClr val="768EA9"/>
                </a:solidFill>
              </a:rPr>
              <a:t>能够揭示各画面元素</a:t>
            </a:r>
            <a:r>
              <a:rPr lang="en-US" altLang="zh-CN" sz="1600" dirty="0">
                <a:solidFill>
                  <a:srgbClr val="768EA9"/>
                </a:solidFill>
              </a:rPr>
              <a:t>(</a:t>
            </a:r>
            <a:r>
              <a:rPr lang="zh-CN" altLang="en-US" sz="1600" dirty="0">
                <a:solidFill>
                  <a:srgbClr val="768EA9"/>
                </a:solidFill>
              </a:rPr>
              <a:t>线条、形状、色彩、影调</a:t>
            </a:r>
            <a:r>
              <a:rPr lang="en-US" altLang="zh-CN" sz="1600" dirty="0">
                <a:solidFill>
                  <a:srgbClr val="768EA9"/>
                </a:solidFill>
              </a:rPr>
              <a:t>)</a:t>
            </a:r>
            <a:r>
              <a:rPr lang="zh-CN" altLang="en-US" sz="1600" dirty="0">
                <a:solidFill>
                  <a:srgbClr val="768EA9"/>
                </a:solidFill>
              </a:rPr>
              <a:t>之间的内在联系</a:t>
            </a:r>
            <a:r>
              <a:rPr lang="en-US" altLang="zh-CN" sz="1600" dirty="0">
                <a:solidFill>
                  <a:srgbClr val="768EA9"/>
                </a:solidFill>
              </a:rPr>
              <a:t>;</a:t>
            </a:r>
          </a:p>
          <a:p>
            <a:pPr>
              <a:lnSpc>
                <a:spcPct val="200000"/>
              </a:lnSpc>
            </a:pPr>
            <a:r>
              <a:rPr lang="en-US" altLang="zh-CN" sz="1600" dirty="0">
                <a:solidFill>
                  <a:srgbClr val="768EA9"/>
                </a:solidFill>
              </a:rPr>
              <a:t>(3)</a:t>
            </a:r>
            <a:r>
              <a:rPr lang="zh-CN" altLang="en-US" sz="1600" dirty="0">
                <a:solidFill>
                  <a:srgbClr val="768EA9"/>
                </a:solidFill>
              </a:rPr>
              <a:t>将观众的视线引向主体物</a:t>
            </a:r>
            <a:r>
              <a:rPr lang="en-US" altLang="zh-CN" sz="1600" dirty="0">
                <a:solidFill>
                  <a:srgbClr val="768EA9"/>
                </a:solidFill>
              </a:rPr>
              <a:t>;</a:t>
            </a:r>
          </a:p>
          <a:p>
            <a:pPr>
              <a:lnSpc>
                <a:spcPct val="200000"/>
              </a:lnSpc>
            </a:pPr>
            <a:r>
              <a:rPr lang="en-US" altLang="zh-CN" sz="1600" dirty="0">
                <a:solidFill>
                  <a:srgbClr val="768EA9"/>
                </a:solidFill>
              </a:rPr>
              <a:t>(4)</a:t>
            </a:r>
            <a:r>
              <a:rPr lang="zh-CN" altLang="en-US" sz="1600" dirty="0">
                <a:solidFill>
                  <a:srgbClr val="768EA9"/>
                </a:solidFill>
              </a:rPr>
              <a:t>画面具有一定的审美价值</a:t>
            </a:r>
            <a:r>
              <a:rPr lang="en-US" altLang="zh-CN" sz="1600" dirty="0">
                <a:solidFill>
                  <a:srgbClr val="768EA9"/>
                </a:solidFill>
              </a:rPr>
              <a:t>,</a:t>
            </a:r>
            <a:r>
              <a:rPr lang="zh-CN" altLang="en-US" sz="1600" dirty="0">
                <a:solidFill>
                  <a:srgbClr val="768EA9"/>
                </a:solidFill>
              </a:rPr>
              <a:t>令观众感到赏心悦目。</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Tree>
    <p:extLst>
      <p:ext uri="{BB962C8B-B14F-4D97-AF65-F5344CB8AC3E}">
        <p14:creationId xmlns:p14="http://schemas.microsoft.com/office/powerpoint/2010/main" val="2995527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100242" y="1995686"/>
            <a:ext cx="7428242" cy="2160240"/>
          </a:xfrm>
          <a:prstGeom prst="rect">
            <a:avLst/>
          </a:prstGeom>
        </p:spPr>
        <p:txBody>
          <a:bodyPr wrap="none" lIns="144000" tIns="0" rIns="144000" bIns="0" anchor="ctr">
            <a:noAutofit/>
          </a:bodyPr>
          <a:lstStyle/>
          <a:p>
            <a:pPr>
              <a:lnSpc>
                <a:spcPct val="200000"/>
              </a:lnSpc>
            </a:pPr>
            <a:r>
              <a:rPr lang="en-US" altLang="zh-CN" sz="1600" dirty="0">
                <a:solidFill>
                  <a:srgbClr val="768EA9"/>
                </a:solidFill>
              </a:rPr>
              <a:t>(</a:t>
            </a:r>
            <a:r>
              <a:rPr lang="zh-CN" altLang="en-US" sz="1600" dirty="0">
                <a:solidFill>
                  <a:srgbClr val="768EA9"/>
                </a:solidFill>
              </a:rPr>
              <a:t>三）构图</a:t>
            </a:r>
            <a:endParaRPr lang="en-US" altLang="zh-CN" sz="1600" dirty="0">
              <a:solidFill>
                <a:srgbClr val="768EA9"/>
              </a:solidFill>
            </a:endParaRPr>
          </a:p>
          <a:p>
            <a:pPr>
              <a:lnSpc>
                <a:spcPct val="200000"/>
              </a:lnSpc>
            </a:pPr>
            <a:r>
              <a:rPr lang="zh-CN" altLang="en-US" sz="1600" dirty="0">
                <a:solidFill>
                  <a:srgbClr val="768EA9"/>
                </a:solidFill>
              </a:rPr>
              <a:t>如何实现合理而优美的构图呢</a:t>
            </a:r>
            <a:r>
              <a:rPr lang="en-US" altLang="zh-CN" sz="1600" dirty="0">
                <a:solidFill>
                  <a:srgbClr val="768EA9"/>
                </a:solidFill>
              </a:rPr>
              <a:t>? </a:t>
            </a:r>
            <a:r>
              <a:rPr lang="zh-CN" altLang="en-US" sz="1600" dirty="0">
                <a:solidFill>
                  <a:srgbClr val="768EA9"/>
                </a:solidFill>
              </a:rPr>
              <a:t>这里介绍几条基本法则。</a:t>
            </a:r>
            <a:endParaRPr lang="en-US" altLang="zh-CN" sz="1600" dirty="0">
              <a:solidFill>
                <a:srgbClr val="768EA9"/>
              </a:solidFill>
            </a:endParaRPr>
          </a:p>
          <a:p>
            <a:pPr>
              <a:lnSpc>
                <a:spcPct val="200000"/>
              </a:lnSpc>
            </a:pPr>
            <a:r>
              <a:rPr lang="en-US" altLang="zh-CN" sz="1600" dirty="0">
                <a:solidFill>
                  <a:srgbClr val="768EA9"/>
                </a:solidFill>
              </a:rPr>
              <a:t>1.</a:t>
            </a:r>
            <a:r>
              <a:rPr lang="zh-CN" altLang="en-US" sz="1600" dirty="0">
                <a:solidFill>
                  <a:srgbClr val="768EA9"/>
                </a:solidFill>
              </a:rPr>
              <a:t>运用构图的黄金律</a:t>
            </a:r>
            <a:endParaRPr lang="en-US" altLang="zh-CN" sz="1600" dirty="0">
              <a:solidFill>
                <a:srgbClr val="768EA9"/>
              </a:solidFill>
            </a:endParaRPr>
          </a:p>
          <a:p>
            <a:pPr>
              <a:lnSpc>
                <a:spcPct val="200000"/>
              </a:lnSpc>
            </a:pPr>
            <a:r>
              <a:rPr lang="zh-CN" altLang="en-US" sz="1600" dirty="0">
                <a:solidFill>
                  <a:srgbClr val="768EA9"/>
                </a:solidFill>
              </a:rPr>
              <a:t>即在画面上假设有距离相等的横竖各两条线</a:t>
            </a:r>
            <a:r>
              <a:rPr lang="en-US" altLang="zh-CN" sz="1600" dirty="0">
                <a:solidFill>
                  <a:srgbClr val="768EA9"/>
                </a:solidFill>
              </a:rPr>
              <a:t>,</a:t>
            </a:r>
            <a:r>
              <a:rPr lang="zh-CN" altLang="en-US" sz="1600" dirty="0">
                <a:solidFill>
                  <a:srgbClr val="768EA9"/>
                </a:solidFill>
              </a:rPr>
              <a:t>形成</a:t>
            </a:r>
            <a:endParaRPr lang="en-US" altLang="zh-CN" sz="1600" dirty="0">
              <a:solidFill>
                <a:srgbClr val="768EA9"/>
              </a:solidFill>
            </a:endParaRPr>
          </a:p>
          <a:p>
            <a:pPr>
              <a:lnSpc>
                <a:spcPct val="200000"/>
              </a:lnSpc>
            </a:pPr>
            <a:r>
              <a:rPr lang="zh-CN" altLang="en-US" sz="1600" dirty="0">
                <a:solidFill>
                  <a:srgbClr val="768EA9"/>
                </a:solidFill>
              </a:rPr>
              <a:t>一个井字形。这个“井”字有四个交叉点</a:t>
            </a:r>
            <a:r>
              <a:rPr lang="en-US" altLang="zh-CN" sz="1600" dirty="0">
                <a:solidFill>
                  <a:srgbClr val="768EA9"/>
                </a:solidFill>
              </a:rPr>
              <a:t>,</a:t>
            </a:r>
            <a:r>
              <a:rPr lang="zh-CN" altLang="en-US" sz="1600" dirty="0">
                <a:solidFill>
                  <a:srgbClr val="768EA9"/>
                </a:solidFill>
              </a:rPr>
              <a:t>其中任何</a:t>
            </a:r>
            <a:endParaRPr lang="en-US" altLang="zh-CN" sz="1600" dirty="0">
              <a:solidFill>
                <a:srgbClr val="768EA9"/>
              </a:solidFill>
            </a:endParaRPr>
          </a:p>
          <a:p>
            <a:pPr>
              <a:lnSpc>
                <a:spcPct val="200000"/>
              </a:lnSpc>
            </a:pPr>
            <a:r>
              <a:rPr lang="zh-CN" altLang="en-US" sz="1600" dirty="0">
                <a:solidFill>
                  <a:srgbClr val="768EA9"/>
                </a:solidFill>
              </a:rPr>
              <a:t>一个交叉点都是安置主体的最佳方位。因为这四个</a:t>
            </a:r>
            <a:endParaRPr lang="en-US" altLang="zh-CN" sz="1600" dirty="0">
              <a:solidFill>
                <a:srgbClr val="768EA9"/>
              </a:solidFill>
            </a:endParaRPr>
          </a:p>
          <a:p>
            <a:pPr>
              <a:lnSpc>
                <a:spcPct val="200000"/>
              </a:lnSpc>
            </a:pPr>
            <a:r>
              <a:rPr lang="zh-CN" altLang="en-US" sz="1600" dirty="0">
                <a:solidFill>
                  <a:srgbClr val="768EA9"/>
                </a:solidFill>
              </a:rPr>
              <a:t>交叉点都是引人注目的焦点。</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pic>
        <p:nvPicPr>
          <p:cNvPr id="3" name="图片 2">
            <a:extLst>
              <a:ext uri="{FF2B5EF4-FFF2-40B4-BE49-F238E27FC236}">
                <a16:creationId xmlns:a16="http://schemas.microsoft.com/office/drawing/2014/main" id="{A5F63C50-4B21-B746-BB34-F6BB3AE753F0}"/>
              </a:ext>
            </a:extLst>
          </p:cNvPr>
          <p:cNvPicPr>
            <a:picLocks noChangeAspect="1"/>
          </p:cNvPicPr>
          <p:nvPr/>
        </p:nvPicPr>
        <p:blipFill>
          <a:blip r:embed="rId2"/>
          <a:stretch>
            <a:fillRect/>
          </a:stretch>
        </p:blipFill>
        <p:spPr>
          <a:xfrm>
            <a:off x="6300192" y="1707654"/>
            <a:ext cx="2611388" cy="2281528"/>
          </a:xfrm>
          <a:prstGeom prst="rect">
            <a:avLst/>
          </a:prstGeom>
        </p:spPr>
      </p:pic>
    </p:spTree>
    <p:extLst>
      <p:ext uri="{BB962C8B-B14F-4D97-AF65-F5344CB8AC3E}">
        <p14:creationId xmlns:p14="http://schemas.microsoft.com/office/powerpoint/2010/main" val="22487611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电视专题文艺节目的创作</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5" name="组合 4">
            <a:extLst>
              <a:ext uri="{FF2B5EF4-FFF2-40B4-BE49-F238E27FC236}">
                <a16:creationId xmlns:a16="http://schemas.microsoft.com/office/drawing/2014/main" id="{7A6849EA-AA36-134D-A131-AB69F5B5715B}"/>
              </a:ext>
            </a:extLst>
          </p:cNvPr>
          <p:cNvGrpSpPr/>
          <p:nvPr/>
        </p:nvGrpSpPr>
        <p:grpSpPr>
          <a:xfrm>
            <a:off x="755576" y="900746"/>
            <a:ext cx="7286695" cy="3342009"/>
            <a:chOff x="755576" y="739876"/>
            <a:chExt cx="7286695" cy="3342009"/>
          </a:xfrm>
        </p:grpSpPr>
        <p:grpSp>
          <p:nvGrpSpPr>
            <p:cNvPr id="4" name="组合 3">
              <a:extLst>
                <a:ext uri="{FF2B5EF4-FFF2-40B4-BE49-F238E27FC236}">
                  <a16:creationId xmlns:a16="http://schemas.microsoft.com/office/drawing/2014/main" id="{2C7F02B0-F252-1F40-86F9-FE4E018439A5}"/>
                </a:ext>
              </a:extLst>
            </p:cNvPr>
            <p:cNvGrpSpPr/>
            <p:nvPr/>
          </p:nvGrpSpPr>
          <p:grpSpPr>
            <a:xfrm>
              <a:off x="755576" y="739876"/>
              <a:ext cx="3072640" cy="300870"/>
              <a:chOff x="694047" y="873386"/>
              <a:chExt cx="3072640" cy="300870"/>
            </a:xfrm>
          </p:grpSpPr>
          <p:grpSp>
            <p:nvGrpSpPr>
              <p:cNvPr id="32" name="Group 75">
                <a:extLst>
                  <a:ext uri="{FF2B5EF4-FFF2-40B4-BE49-F238E27FC236}">
                    <a16:creationId xmlns:a16="http://schemas.microsoft.com/office/drawing/2014/main" id="{ABC15294-297D-DE4E-9BD7-46ACECE5DE5A}"/>
                  </a:ext>
                </a:extLst>
              </p:cNvPr>
              <p:cNvGrpSpPr/>
              <p:nvPr/>
            </p:nvGrpSpPr>
            <p:grpSpPr>
              <a:xfrm>
                <a:off x="694047" y="873386"/>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994915" y="900995"/>
                <a:ext cx="2771772" cy="245651"/>
              </a:xfrm>
              <a:prstGeom prst="rect">
                <a:avLst/>
              </a:prstGeom>
            </p:spPr>
            <p:txBody>
              <a:bodyPr wrap="none" lIns="144000" tIns="0" rIns="144000" bIns="0" anchor="ctr">
                <a:normAutofit/>
              </a:bodyPr>
              <a:lstStyle/>
              <a:p>
                <a:r>
                  <a:rPr lang="zh-CN" altLang="en-US" sz="1400" b="1" dirty="0">
                    <a:solidFill>
                      <a:srgbClr val="768EA9"/>
                    </a:solidFill>
                  </a:rPr>
                  <a:t>电视专题文艺节目的撰稿</a:t>
                </a:r>
              </a:p>
            </p:txBody>
          </p:sp>
        </p:grpSp>
        <p:sp>
          <p:nvSpPr>
            <p:cNvPr id="3" name="文本框 2">
              <a:extLst>
                <a:ext uri="{FF2B5EF4-FFF2-40B4-BE49-F238E27FC236}">
                  <a16:creationId xmlns:a16="http://schemas.microsoft.com/office/drawing/2014/main" id="{E008B876-48D7-F94B-AC6B-9CE0A1E23563}"/>
                </a:ext>
              </a:extLst>
            </p:cNvPr>
            <p:cNvSpPr txBox="1"/>
            <p:nvPr/>
          </p:nvSpPr>
          <p:spPr>
            <a:xfrm>
              <a:off x="1101728" y="1131590"/>
              <a:ext cx="6940543" cy="2950295"/>
            </a:xfrm>
            <a:prstGeom prst="rect">
              <a:avLst/>
            </a:prstGeom>
            <a:noFill/>
          </p:spPr>
          <p:txBody>
            <a:bodyPr wrap="square" rtlCol="0">
              <a:spAutoFit/>
            </a:bodyPr>
            <a:lstStyle/>
            <a:p>
              <a:pPr marL="285750" indent="-285750">
                <a:lnSpc>
                  <a:spcPct val="150000"/>
                </a:lnSpc>
                <a:buFont typeface="Wingdings" pitchFamily="2" charset="2"/>
                <a:buChar char="l"/>
              </a:pPr>
              <a:r>
                <a:rPr lang="zh-CN" altLang="en-US" sz="1400" dirty="0">
                  <a:solidFill>
                    <a:srgbClr val="768EA9"/>
                  </a:solidFill>
                  <a:latin typeface="SimSun" panose="02010600030101010101" pitchFamily="2" charset="-122"/>
                  <a:ea typeface="SimSun" panose="02010600030101010101" pitchFamily="2" charset="-122"/>
                </a:rPr>
                <a:t>专题文艺节目稿的撰写要求文字语言与画面相互配合</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相得益彰</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共同为主题服务，使观众从解说词和画面中能够得到知识、信息和美感</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审美水平获得提高。</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l"/>
              </a:pPr>
              <a:r>
                <a:rPr lang="zh-CN" altLang="en-US" sz="1400" dirty="0">
                  <a:solidFill>
                    <a:srgbClr val="768EA9"/>
                  </a:solidFill>
                  <a:latin typeface="SimSun" panose="02010600030101010101" pitchFamily="2" charset="-122"/>
                  <a:ea typeface="SimSun" panose="02010600030101010101" pitchFamily="2" charset="-122"/>
                </a:rPr>
                <a:t>解说词在专题文艺节目中主要起到承上启下、提纲挈领、解释主题、传递情感的作用</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它是节目创作的一个重要环节。</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l"/>
              </a:pPr>
              <a:r>
                <a:rPr lang="zh-CN" altLang="en-US" sz="1400" dirty="0">
                  <a:solidFill>
                    <a:srgbClr val="768EA9"/>
                  </a:solidFill>
                  <a:latin typeface="SimSun" panose="02010600030101010101" pitchFamily="2" charset="-122"/>
                  <a:ea typeface="SimSun" panose="02010600030101010101" pitchFamily="2" charset="-122"/>
                </a:rPr>
                <a:t>通常来说</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解说词的写作</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作者主要运用散文体语言进行叙述、描写</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用评述性的语言进行说明与点评。解说词叙述注意层次要分明</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段落要明晰</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语言要精练</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有韵味、有文采</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口语化。</a:t>
              </a:r>
              <a:endParaRPr lang="en-US" altLang="zh-CN" sz="1400" dirty="0">
                <a:solidFill>
                  <a:srgbClr val="768EA9"/>
                </a:solidFill>
                <a:latin typeface="SimSun" panose="02010600030101010101" pitchFamily="2" charset="-122"/>
                <a:ea typeface="SimSun" panose="02010600030101010101" pitchFamily="2" charset="-122"/>
              </a:endParaRPr>
            </a:p>
          </p:txBody>
        </p:sp>
      </p:grpSp>
    </p:spTree>
    <p:extLst>
      <p:ext uri="{BB962C8B-B14F-4D97-AF65-F5344CB8AC3E}">
        <p14:creationId xmlns:p14="http://schemas.microsoft.com/office/powerpoint/2010/main" val="625084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991464"/>
            <a:ext cx="7428242" cy="2160240"/>
          </a:xfrm>
          <a:prstGeom prst="rect">
            <a:avLst/>
          </a:prstGeom>
        </p:spPr>
        <p:txBody>
          <a:bodyPr wrap="none" lIns="144000" tIns="0" rIns="144000" bIns="0" anchor="ctr">
            <a:noAutofit/>
          </a:bodyPr>
          <a:lstStyle/>
          <a:p>
            <a:pPr>
              <a:lnSpc>
                <a:spcPct val="200000"/>
              </a:lnSpc>
            </a:pPr>
            <a:r>
              <a:rPr lang="en-US" altLang="zh-CN" sz="1600" dirty="0">
                <a:solidFill>
                  <a:srgbClr val="768EA9"/>
                </a:solidFill>
              </a:rPr>
              <a:t>(</a:t>
            </a:r>
            <a:r>
              <a:rPr lang="zh-CN" altLang="en-US" sz="1600" dirty="0">
                <a:solidFill>
                  <a:srgbClr val="768EA9"/>
                </a:solidFill>
              </a:rPr>
              <a:t>三）构图</a:t>
            </a:r>
            <a:endParaRPr lang="en-US" altLang="zh-CN" sz="1600" dirty="0">
              <a:solidFill>
                <a:srgbClr val="768EA9"/>
              </a:solidFill>
            </a:endParaRPr>
          </a:p>
          <a:p>
            <a:pPr>
              <a:lnSpc>
                <a:spcPct val="200000"/>
              </a:lnSpc>
            </a:pPr>
            <a:endParaRPr lang="en-US" altLang="zh-CN" sz="1600" dirty="0">
              <a:solidFill>
                <a:srgbClr val="768EA9"/>
              </a:solidFill>
            </a:endParaRPr>
          </a:p>
          <a:p>
            <a:pPr>
              <a:lnSpc>
                <a:spcPct val="200000"/>
              </a:lnSpc>
            </a:pPr>
            <a:r>
              <a:rPr lang="en-US" altLang="zh-CN" sz="1600" dirty="0">
                <a:solidFill>
                  <a:srgbClr val="768EA9"/>
                </a:solidFill>
              </a:rPr>
              <a:t>2</a:t>
            </a:r>
            <a:r>
              <a:rPr lang="zh-CN" altLang="en-US" sz="1600" dirty="0">
                <a:solidFill>
                  <a:srgbClr val="768EA9"/>
                </a:solidFill>
              </a:rPr>
              <a:t>、留足天头空白</a:t>
            </a:r>
            <a:endParaRPr lang="en-US" altLang="zh-CN" sz="1600" dirty="0">
              <a:solidFill>
                <a:srgbClr val="768EA9"/>
              </a:solidFill>
            </a:endParaRPr>
          </a:p>
          <a:p>
            <a:pPr>
              <a:lnSpc>
                <a:spcPct val="200000"/>
              </a:lnSpc>
            </a:pPr>
            <a:r>
              <a:rPr lang="zh-CN" altLang="en-US" sz="1600" dirty="0">
                <a:solidFill>
                  <a:srgbClr val="768EA9"/>
                </a:solidFill>
              </a:rPr>
              <a:t>电视画面的天头空白就是画面中主要人物的头顶与屏幕上</a:t>
            </a:r>
            <a:endParaRPr lang="en-US" altLang="zh-CN" sz="1600" dirty="0">
              <a:solidFill>
                <a:srgbClr val="768EA9"/>
              </a:solidFill>
            </a:endParaRPr>
          </a:p>
          <a:p>
            <a:pPr>
              <a:lnSpc>
                <a:spcPct val="200000"/>
              </a:lnSpc>
            </a:pPr>
            <a:r>
              <a:rPr lang="zh-CN" altLang="en-US" sz="1600" dirty="0">
                <a:solidFill>
                  <a:srgbClr val="768EA9"/>
                </a:solidFill>
              </a:rPr>
              <a:t>框之间的空白。这个空白过大或过小都不适宜</a:t>
            </a:r>
            <a:r>
              <a:rPr lang="en-US" altLang="zh-CN" sz="1600" dirty="0">
                <a:solidFill>
                  <a:srgbClr val="768EA9"/>
                </a:solidFill>
              </a:rPr>
              <a:t>,</a:t>
            </a:r>
            <a:r>
              <a:rPr lang="zh-CN" altLang="en-US" sz="1600" dirty="0">
                <a:solidFill>
                  <a:srgbClr val="768EA9"/>
                </a:solidFill>
              </a:rPr>
              <a:t>最佳处理</a:t>
            </a:r>
            <a:endParaRPr lang="en-US" altLang="zh-CN" sz="1600" dirty="0">
              <a:solidFill>
                <a:srgbClr val="768EA9"/>
              </a:solidFill>
            </a:endParaRPr>
          </a:p>
          <a:p>
            <a:pPr>
              <a:lnSpc>
                <a:spcPct val="200000"/>
              </a:lnSpc>
            </a:pPr>
            <a:r>
              <a:rPr lang="zh-CN" altLang="en-US" sz="1600" dirty="0">
                <a:solidFill>
                  <a:srgbClr val="768EA9"/>
                </a:solidFill>
              </a:rPr>
              <a:t>方法是使人物的眼睛位于屏幕横向黄金分割线的第一条线</a:t>
            </a:r>
          </a:p>
          <a:p>
            <a:pPr>
              <a:lnSpc>
                <a:spcPct val="200000"/>
              </a:lnSpc>
            </a:pPr>
            <a:r>
              <a:rPr lang="zh-CN" altLang="en-US" sz="1600" dirty="0">
                <a:solidFill>
                  <a:srgbClr val="768EA9"/>
                </a:solidFill>
              </a:rPr>
              <a:t>的上下。但是</a:t>
            </a:r>
            <a:r>
              <a:rPr lang="en-US" altLang="zh-CN" sz="1600" dirty="0">
                <a:solidFill>
                  <a:srgbClr val="768EA9"/>
                </a:solidFill>
              </a:rPr>
              <a:t>,</a:t>
            </a:r>
            <a:r>
              <a:rPr lang="zh-CN" altLang="en-US" sz="1600" dirty="0">
                <a:solidFill>
                  <a:srgbClr val="768EA9"/>
                </a:solidFill>
              </a:rPr>
              <a:t>不同的景别可以稍有变化</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pic>
        <p:nvPicPr>
          <p:cNvPr id="10" name="图片 9">
            <a:extLst>
              <a:ext uri="{FF2B5EF4-FFF2-40B4-BE49-F238E27FC236}">
                <a16:creationId xmlns:a16="http://schemas.microsoft.com/office/drawing/2014/main" id="{01D61079-CC37-DB4B-A4BC-F686677C02F8}"/>
              </a:ext>
            </a:extLst>
          </p:cNvPr>
          <p:cNvPicPr>
            <a:picLocks noChangeAspect="1"/>
          </p:cNvPicPr>
          <p:nvPr/>
        </p:nvPicPr>
        <p:blipFill>
          <a:blip r:embed="rId2"/>
          <a:stretch>
            <a:fillRect/>
          </a:stretch>
        </p:blipFill>
        <p:spPr>
          <a:xfrm>
            <a:off x="5136358" y="582047"/>
            <a:ext cx="3997160" cy="2364636"/>
          </a:xfrm>
          <a:prstGeom prst="rect">
            <a:avLst/>
          </a:prstGeom>
        </p:spPr>
      </p:pic>
    </p:spTree>
    <p:extLst>
      <p:ext uri="{BB962C8B-B14F-4D97-AF65-F5344CB8AC3E}">
        <p14:creationId xmlns:p14="http://schemas.microsoft.com/office/powerpoint/2010/main" val="24090527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539552" y="1827520"/>
            <a:ext cx="7428242" cy="2160240"/>
          </a:xfrm>
          <a:prstGeom prst="rect">
            <a:avLst/>
          </a:prstGeom>
        </p:spPr>
        <p:txBody>
          <a:bodyPr wrap="none" lIns="144000" tIns="0" rIns="144000" bIns="0" anchor="ctr">
            <a:noAutofit/>
          </a:bodyPr>
          <a:lstStyle/>
          <a:p>
            <a:pPr>
              <a:lnSpc>
                <a:spcPct val="200000"/>
              </a:lnSpc>
            </a:pPr>
            <a:r>
              <a:rPr lang="en-US" altLang="zh-CN" sz="1400" dirty="0">
                <a:solidFill>
                  <a:srgbClr val="768EA9"/>
                </a:solidFill>
              </a:rPr>
              <a:t>(</a:t>
            </a:r>
            <a:r>
              <a:rPr lang="zh-CN" altLang="en-US" sz="1400" dirty="0">
                <a:solidFill>
                  <a:srgbClr val="768EA9"/>
                </a:solidFill>
              </a:rPr>
              <a:t>三）构图</a:t>
            </a:r>
            <a:endParaRPr lang="en-US" altLang="zh-CN" sz="1400" dirty="0">
              <a:solidFill>
                <a:srgbClr val="768EA9"/>
              </a:solidFill>
            </a:endParaRPr>
          </a:p>
          <a:p>
            <a:pPr>
              <a:lnSpc>
                <a:spcPct val="200000"/>
              </a:lnSpc>
            </a:pPr>
            <a:r>
              <a:rPr lang="en-US" altLang="zh-CN" sz="1400" dirty="0">
                <a:solidFill>
                  <a:srgbClr val="768EA9"/>
                </a:solidFill>
              </a:rPr>
              <a:t>3</a:t>
            </a:r>
            <a:r>
              <a:rPr lang="zh-CN" altLang="en-US" sz="1400" dirty="0">
                <a:solidFill>
                  <a:srgbClr val="768EA9"/>
                </a:solidFill>
              </a:rPr>
              <a:t>、注意事项</a:t>
            </a:r>
            <a:endParaRPr lang="en-US" altLang="zh-CN" sz="1400" dirty="0">
              <a:solidFill>
                <a:srgbClr val="768EA9"/>
              </a:solidFill>
            </a:endParaRPr>
          </a:p>
          <a:p>
            <a:pPr>
              <a:lnSpc>
                <a:spcPct val="200000"/>
              </a:lnSpc>
            </a:pPr>
            <a:r>
              <a:rPr lang="en-US" altLang="zh-CN" sz="1400" dirty="0">
                <a:solidFill>
                  <a:srgbClr val="768EA9"/>
                </a:solidFill>
              </a:rPr>
              <a:t>(1)</a:t>
            </a:r>
            <a:r>
              <a:rPr lang="zh-CN" altLang="en-US" sz="1400" dirty="0">
                <a:solidFill>
                  <a:srgbClr val="768EA9"/>
                </a:solidFill>
              </a:rPr>
              <a:t>构图要确定表现的目标、人物。</a:t>
            </a:r>
          </a:p>
          <a:p>
            <a:pPr>
              <a:lnSpc>
                <a:spcPct val="200000"/>
              </a:lnSpc>
            </a:pPr>
            <a:r>
              <a:rPr lang="en-US" altLang="zh-CN" sz="1400" dirty="0">
                <a:solidFill>
                  <a:srgbClr val="768EA9"/>
                </a:solidFill>
              </a:rPr>
              <a:t>(2)</a:t>
            </a:r>
            <a:r>
              <a:rPr lang="zh-CN" altLang="en-US" sz="1400" dirty="0">
                <a:solidFill>
                  <a:srgbClr val="768EA9"/>
                </a:solidFill>
              </a:rPr>
              <a:t>重要的人物动作、面部表情以及语言</a:t>
            </a:r>
            <a:r>
              <a:rPr lang="en-US" altLang="zh-CN" sz="1400" dirty="0">
                <a:solidFill>
                  <a:srgbClr val="768EA9"/>
                </a:solidFill>
              </a:rPr>
              <a:t>,</a:t>
            </a:r>
            <a:r>
              <a:rPr lang="zh-CN" altLang="en-US" sz="1400" dirty="0">
                <a:solidFill>
                  <a:srgbClr val="768EA9"/>
                </a:solidFill>
              </a:rPr>
              <a:t>必须要交代清楚。</a:t>
            </a:r>
          </a:p>
          <a:p>
            <a:pPr>
              <a:lnSpc>
                <a:spcPct val="200000"/>
              </a:lnSpc>
            </a:pPr>
            <a:r>
              <a:rPr lang="en-US" altLang="zh-CN" sz="1400" dirty="0">
                <a:solidFill>
                  <a:srgbClr val="768EA9"/>
                </a:solidFill>
              </a:rPr>
              <a:t>(3)</a:t>
            </a:r>
            <a:r>
              <a:rPr lang="zh-CN" altLang="en-US" sz="1400" dirty="0">
                <a:solidFill>
                  <a:srgbClr val="768EA9"/>
                </a:solidFill>
              </a:rPr>
              <a:t>观众想要看的事物以及期待看的图像</a:t>
            </a:r>
            <a:r>
              <a:rPr lang="en-US" altLang="zh-CN" sz="1400" dirty="0">
                <a:solidFill>
                  <a:srgbClr val="768EA9"/>
                </a:solidFill>
              </a:rPr>
              <a:t>,</a:t>
            </a:r>
            <a:r>
              <a:rPr lang="zh-CN" altLang="en-US" sz="1400" dirty="0">
                <a:solidFill>
                  <a:srgbClr val="768EA9"/>
                </a:solidFill>
              </a:rPr>
              <a:t>必须呈现。</a:t>
            </a:r>
          </a:p>
          <a:p>
            <a:pPr>
              <a:lnSpc>
                <a:spcPct val="200000"/>
              </a:lnSpc>
            </a:pPr>
            <a:r>
              <a:rPr lang="en-US" altLang="zh-CN" sz="1400" dirty="0">
                <a:solidFill>
                  <a:srgbClr val="768EA9"/>
                </a:solidFill>
              </a:rPr>
              <a:t>(4)</a:t>
            </a:r>
            <a:r>
              <a:rPr lang="zh-CN" altLang="en-US" sz="1400" dirty="0">
                <a:solidFill>
                  <a:srgbClr val="768EA9"/>
                </a:solidFill>
              </a:rPr>
              <a:t>图像呈现的次序应该妥善安排</a:t>
            </a:r>
            <a:r>
              <a:rPr lang="en-US" altLang="zh-CN" sz="1400" dirty="0">
                <a:solidFill>
                  <a:srgbClr val="768EA9"/>
                </a:solidFill>
              </a:rPr>
              <a:t>,</a:t>
            </a:r>
            <a:r>
              <a:rPr lang="zh-CN" altLang="en-US" sz="1400" dirty="0">
                <a:solidFill>
                  <a:srgbClr val="768EA9"/>
                </a:solidFill>
              </a:rPr>
              <a:t>不可紊乱、遗漏。</a:t>
            </a:r>
          </a:p>
          <a:p>
            <a:pPr>
              <a:lnSpc>
                <a:spcPct val="200000"/>
              </a:lnSpc>
            </a:pPr>
            <a:r>
              <a:rPr lang="en-US" altLang="zh-CN" sz="1400" dirty="0">
                <a:solidFill>
                  <a:srgbClr val="768EA9"/>
                </a:solidFill>
              </a:rPr>
              <a:t>(5)</a:t>
            </a:r>
            <a:r>
              <a:rPr lang="zh-CN" altLang="en-US" sz="1400" dirty="0">
                <a:solidFill>
                  <a:srgbClr val="768EA9"/>
                </a:solidFill>
              </a:rPr>
              <a:t>要注意图像的清新悦目</a:t>
            </a:r>
            <a:r>
              <a:rPr lang="en-US" altLang="zh-CN" sz="1400" dirty="0">
                <a:solidFill>
                  <a:srgbClr val="768EA9"/>
                </a:solidFill>
              </a:rPr>
              <a:t>,</a:t>
            </a:r>
            <a:r>
              <a:rPr lang="zh-CN" altLang="en-US" sz="1400" dirty="0">
                <a:solidFill>
                  <a:srgbClr val="768EA9"/>
                </a:solidFill>
              </a:rPr>
              <a:t>能够产生美感。</a:t>
            </a: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
        <p:nvSpPr>
          <p:cNvPr id="3" name="矩形 2">
            <a:extLst>
              <a:ext uri="{FF2B5EF4-FFF2-40B4-BE49-F238E27FC236}">
                <a16:creationId xmlns:a16="http://schemas.microsoft.com/office/drawing/2014/main" id="{CEA5131F-63C4-A24B-AC6A-8D938F09C5B6}"/>
              </a:ext>
            </a:extLst>
          </p:cNvPr>
          <p:cNvSpPr/>
          <p:nvPr/>
        </p:nvSpPr>
        <p:spPr>
          <a:xfrm>
            <a:off x="5220072" y="2139702"/>
            <a:ext cx="4572000" cy="2182905"/>
          </a:xfrm>
          <a:prstGeom prst="rect">
            <a:avLst/>
          </a:prstGeom>
        </p:spPr>
        <p:txBody>
          <a:bodyPr>
            <a:spAutoFit/>
          </a:bodyPr>
          <a:lstStyle/>
          <a:p>
            <a:pPr>
              <a:lnSpc>
                <a:spcPct val="200000"/>
              </a:lnSpc>
            </a:pPr>
            <a:r>
              <a:rPr lang="en-US" altLang="zh-CN" sz="1400" dirty="0">
                <a:solidFill>
                  <a:srgbClr val="768EA9"/>
                </a:solidFill>
              </a:rPr>
              <a:t>(6)</a:t>
            </a:r>
            <a:r>
              <a:rPr lang="zh-CN" altLang="en-US" sz="1400" dirty="0">
                <a:solidFill>
                  <a:srgbClr val="768EA9"/>
                </a:solidFill>
              </a:rPr>
              <a:t>注意图像大小的配合</a:t>
            </a:r>
            <a:r>
              <a:rPr lang="en-US" altLang="zh-CN" sz="1400" dirty="0">
                <a:solidFill>
                  <a:srgbClr val="768EA9"/>
                </a:solidFill>
              </a:rPr>
              <a:t>,</a:t>
            </a:r>
            <a:r>
              <a:rPr lang="zh-CN" altLang="en-US" sz="1400" dirty="0">
                <a:solidFill>
                  <a:srgbClr val="768EA9"/>
                </a:solidFill>
              </a:rPr>
              <a:t>运用纵深</a:t>
            </a:r>
            <a:r>
              <a:rPr lang="en-US" altLang="zh-CN" sz="1400" dirty="0">
                <a:solidFill>
                  <a:srgbClr val="768EA9"/>
                </a:solidFill>
              </a:rPr>
              <a:t>,</a:t>
            </a:r>
            <a:r>
              <a:rPr lang="zh-CN" altLang="en-US" sz="1400" dirty="0">
                <a:solidFill>
                  <a:srgbClr val="768EA9"/>
                </a:solidFill>
              </a:rPr>
              <a:t>产生立体感。</a:t>
            </a:r>
          </a:p>
          <a:p>
            <a:pPr>
              <a:lnSpc>
                <a:spcPct val="200000"/>
              </a:lnSpc>
            </a:pPr>
            <a:r>
              <a:rPr lang="en-US" altLang="zh-CN" sz="1400" dirty="0">
                <a:solidFill>
                  <a:srgbClr val="768EA9"/>
                </a:solidFill>
              </a:rPr>
              <a:t>(7)</a:t>
            </a:r>
            <a:r>
              <a:rPr lang="zh-CN" altLang="en-US" sz="1400" dirty="0">
                <a:solidFill>
                  <a:srgbClr val="768EA9"/>
                </a:solidFill>
              </a:rPr>
              <a:t>注意图像的前后高低</a:t>
            </a:r>
            <a:r>
              <a:rPr lang="en-US" altLang="zh-CN" sz="1400" dirty="0">
                <a:solidFill>
                  <a:srgbClr val="768EA9"/>
                </a:solidFill>
              </a:rPr>
              <a:t>,</a:t>
            </a:r>
            <a:r>
              <a:rPr lang="zh-CN" altLang="en-US" sz="1400" dirty="0">
                <a:solidFill>
                  <a:srgbClr val="768EA9"/>
                </a:solidFill>
              </a:rPr>
              <a:t>产生层次感。</a:t>
            </a:r>
          </a:p>
          <a:p>
            <a:pPr>
              <a:lnSpc>
                <a:spcPct val="200000"/>
              </a:lnSpc>
            </a:pPr>
            <a:r>
              <a:rPr lang="en-US" altLang="zh-CN" sz="1400" dirty="0">
                <a:solidFill>
                  <a:srgbClr val="768EA9"/>
                </a:solidFill>
              </a:rPr>
              <a:t>(8)</a:t>
            </a:r>
            <a:r>
              <a:rPr lang="zh-CN" altLang="en-US" sz="1400" dirty="0">
                <a:solidFill>
                  <a:srgbClr val="768EA9"/>
                </a:solidFill>
              </a:rPr>
              <a:t>要使静态的画面也能变得生动活泼</a:t>
            </a:r>
            <a:r>
              <a:rPr lang="en-US" altLang="zh-CN" sz="1400" dirty="0">
                <a:solidFill>
                  <a:srgbClr val="768EA9"/>
                </a:solidFill>
              </a:rPr>
              <a:t>,</a:t>
            </a:r>
            <a:r>
              <a:rPr lang="zh-CN" altLang="en-US" sz="1400" dirty="0">
                <a:solidFill>
                  <a:srgbClr val="768EA9"/>
                </a:solidFill>
              </a:rPr>
              <a:t>造成运动感。</a:t>
            </a:r>
          </a:p>
          <a:p>
            <a:pPr>
              <a:lnSpc>
                <a:spcPct val="200000"/>
              </a:lnSpc>
            </a:pPr>
            <a:r>
              <a:rPr lang="en-US" altLang="zh-CN" sz="1400" dirty="0">
                <a:solidFill>
                  <a:srgbClr val="768EA9"/>
                </a:solidFill>
              </a:rPr>
              <a:t>(9)</a:t>
            </a:r>
            <a:r>
              <a:rPr lang="zh-CN" altLang="en-US" sz="1400" dirty="0">
                <a:solidFill>
                  <a:srgbClr val="768EA9"/>
                </a:solidFill>
              </a:rPr>
              <a:t>图像不可以过散或过紧。</a:t>
            </a:r>
          </a:p>
          <a:p>
            <a:pPr>
              <a:lnSpc>
                <a:spcPct val="200000"/>
              </a:lnSpc>
            </a:pPr>
            <a:r>
              <a:rPr lang="en-US" altLang="zh-CN" sz="1400" dirty="0">
                <a:solidFill>
                  <a:srgbClr val="768EA9"/>
                </a:solidFill>
              </a:rPr>
              <a:t>(10)</a:t>
            </a:r>
            <a:r>
              <a:rPr lang="zh-CN" altLang="en-US" sz="1400" dirty="0">
                <a:solidFill>
                  <a:srgbClr val="768EA9"/>
                </a:solidFill>
              </a:rPr>
              <a:t>注意组合、节奏、韵律</a:t>
            </a:r>
            <a:r>
              <a:rPr lang="en-US" altLang="zh-CN" sz="1400" dirty="0">
                <a:solidFill>
                  <a:srgbClr val="768EA9"/>
                </a:solidFill>
              </a:rPr>
              <a:t>,</a:t>
            </a:r>
            <a:r>
              <a:rPr lang="zh-CN" altLang="en-US" sz="1400" dirty="0">
                <a:solidFill>
                  <a:srgbClr val="768EA9"/>
                </a:solidFill>
              </a:rPr>
              <a:t>画面要表达流畅。</a:t>
            </a:r>
            <a:endParaRPr lang="en-US" altLang="zh-CN" sz="1400" dirty="0">
              <a:solidFill>
                <a:srgbClr val="768EA9"/>
              </a:solidFill>
            </a:endParaRPr>
          </a:p>
        </p:txBody>
      </p:sp>
    </p:spTree>
    <p:extLst>
      <p:ext uri="{BB962C8B-B14F-4D97-AF65-F5344CB8AC3E}">
        <p14:creationId xmlns:p14="http://schemas.microsoft.com/office/powerpoint/2010/main" val="17370763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12828" y="1635646"/>
            <a:ext cx="7428242" cy="2160240"/>
          </a:xfrm>
          <a:prstGeom prst="rect">
            <a:avLst/>
          </a:prstGeom>
        </p:spPr>
        <p:txBody>
          <a:bodyPr wrap="none" lIns="144000" tIns="0" rIns="144000" bIns="0" anchor="ctr">
            <a:noAutofit/>
          </a:bodyPr>
          <a:lstStyle/>
          <a:p>
            <a:pPr>
              <a:lnSpc>
                <a:spcPct val="200000"/>
              </a:lnSpc>
            </a:pPr>
            <a:r>
              <a:rPr lang="en-US" altLang="zh-CN" sz="1600" dirty="0">
                <a:solidFill>
                  <a:srgbClr val="768EA9"/>
                </a:solidFill>
              </a:rPr>
              <a:t>(</a:t>
            </a:r>
            <a:r>
              <a:rPr lang="zh-CN" altLang="en-US" sz="1600" dirty="0">
                <a:solidFill>
                  <a:srgbClr val="768EA9"/>
                </a:solidFill>
              </a:rPr>
              <a:t>四）布局法</a:t>
            </a:r>
            <a:endParaRPr lang="en-US" altLang="zh-CN" sz="1600" dirty="0">
              <a:solidFill>
                <a:srgbClr val="768EA9"/>
              </a:solidFill>
            </a:endParaRPr>
          </a:p>
          <a:p>
            <a:pPr>
              <a:lnSpc>
                <a:spcPct val="200000"/>
              </a:lnSpc>
            </a:pPr>
            <a:r>
              <a:rPr lang="en-US" altLang="zh-CN" sz="1600" dirty="0">
                <a:solidFill>
                  <a:srgbClr val="768EA9"/>
                </a:solidFill>
              </a:rPr>
              <a:t>1</a:t>
            </a:r>
            <a:r>
              <a:rPr lang="zh-CN" altLang="en-US" sz="1600" dirty="0">
                <a:solidFill>
                  <a:srgbClr val="768EA9"/>
                </a:solidFill>
              </a:rPr>
              <a:t>、均衡布局法</a:t>
            </a:r>
            <a:endParaRPr lang="en-US" altLang="zh-CN" sz="1600" dirty="0">
              <a:solidFill>
                <a:srgbClr val="768EA9"/>
              </a:solidFill>
            </a:endParaRPr>
          </a:p>
          <a:p>
            <a:pPr>
              <a:lnSpc>
                <a:spcPct val="200000"/>
              </a:lnSpc>
            </a:pPr>
            <a:r>
              <a:rPr lang="zh-CN" altLang="en-US" sz="1600" dirty="0">
                <a:solidFill>
                  <a:srgbClr val="768EA9"/>
                </a:solidFill>
              </a:rPr>
              <a:t>（</a:t>
            </a:r>
            <a:r>
              <a:rPr lang="en-US" altLang="zh-CN" sz="1600" dirty="0">
                <a:solidFill>
                  <a:srgbClr val="768EA9"/>
                </a:solidFill>
              </a:rPr>
              <a:t>1</a:t>
            </a:r>
            <a:r>
              <a:rPr lang="zh-CN" altLang="en-US" sz="1600" dirty="0">
                <a:solidFill>
                  <a:srgbClr val="768EA9"/>
                </a:solidFill>
              </a:rPr>
              <a:t>）对称</a:t>
            </a:r>
            <a:endParaRPr lang="en-US" altLang="zh-CN" sz="1600" dirty="0">
              <a:solidFill>
                <a:srgbClr val="768EA9"/>
              </a:solidFill>
            </a:endParaRPr>
          </a:p>
          <a:p>
            <a:pPr>
              <a:lnSpc>
                <a:spcPct val="200000"/>
              </a:lnSpc>
            </a:pPr>
            <a:r>
              <a:rPr lang="zh-CN" altLang="en-US" sz="1600" dirty="0">
                <a:solidFill>
                  <a:srgbClr val="768EA9"/>
                </a:solidFill>
              </a:rPr>
              <a:t>（</a:t>
            </a:r>
            <a:r>
              <a:rPr lang="en-US" altLang="zh-CN" sz="1600" dirty="0">
                <a:solidFill>
                  <a:srgbClr val="768EA9"/>
                </a:solidFill>
              </a:rPr>
              <a:t>2</a:t>
            </a:r>
            <a:r>
              <a:rPr lang="zh-CN" altLang="en-US" sz="1600" dirty="0">
                <a:solidFill>
                  <a:srgbClr val="768EA9"/>
                </a:solidFill>
              </a:rPr>
              <a:t>）平衡</a:t>
            </a:r>
            <a:endParaRPr lang="en-US" altLang="zh-CN" sz="1600" dirty="0">
              <a:solidFill>
                <a:srgbClr val="768EA9"/>
              </a:solidFill>
            </a:endParaRPr>
          </a:p>
          <a:p>
            <a:pPr>
              <a:lnSpc>
                <a:spcPct val="200000"/>
              </a:lnSpc>
            </a:pP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Tree>
    <p:extLst>
      <p:ext uri="{BB962C8B-B14F-4D97-AF65-F5344CB8AC3E}">
        <p14:creationId xmlns:p14="http://schemas.microsoft.com/office/powerpoint/2010/main" val="34315268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8313" y="2219458"/>
            <a:ext cx="7428242" cy="2160240"/>
          </a:xfrm>
          <a:prstGeom prst="rect">
            <a:avLst/>
          </a:prstGeom>
        </p:spPr>
        <p:txBody>
          <a:bodyPr wrap="none" lIns="144000" tIns="0" rIns="144000" bIns="0" anchor="ctr">
            <a:noAutofit/>
          </a:bodyPr>
          <a:lstStyle/>
          <a:p>
            <a:pPr>
              <a:lnSpc>
                <a:spcPct val="200000"/>
              </a:lnSpc>
            </a:pPr>
            <a:r>
              <a:rPr lang="en-US" altLang="zh-CN" sz="1600" dirty="0">
                <a:solidFill>
                  <a:srgbClr val="768EA9"/>
                </a:solidFill>
              </a:rPr>
              <a:t>(</a:t>
            </a:r>
            <a:r>
              <a:rPr lang="zh-CN" altLang="en-US" sz="1600" dirty="0">
                <a:solidFill>
                  <a:srgbClr val="768EA9"/>
                </a:solidFill>
              </a:rPr>
              <a:t>四）布局法</a:t>
            </a:r>
            <a:endParaRPr lang="en-US" altLang="zh-CN" sz="1600" dirty="0">
              <a:solidFill>
                <a:srgbClr val="768EA9"/>
              </a:solidFill>
            </a:endParaRPr>
          </a:p>
          <a:p>
            <a:pPr>
              <a:lnSpc>
                <a:spcPct val="200000"/>
              </a:lnSpc>
            </a:pPr>
            <a:r>
              <a:rPr lang="en-US" altLang="zh-CN" sz="1600" dirty="0">
                <a:solidFill>
                  <a:srgbClr val="768EA9"/>
                </a:solidFill>
              </a:rPr>
              <a:t>2</a:t>
            </a:r>
            <a:r>
              <a:rPr lang="zh-CN" altLang="en-US" sz="1600" dirty="0">
                <a:solidFill>
                  <a:srgbClr val="768EA9"/>
                </a:solidFill>
              </a:rPr>
              <a:t>、三角布局法</a:t>
            </a:r>
            <a:endParaRPr lang="en-US" altLang="zh-CN" sz="1600" dirty="0">
              <a:solidFill>
                <a:srgbClr val="768EA9"/>
              </a:solidFill>
            </a:endParaRPr>
          </a:p>
          <a:p>
            <a:pPr>
              <a:lnSpc>
                <a:spcPct val="200000"/>
              </a:lnSpc>
            </a:pPr>
            <a:r>
              <a:rPr lang="zh-CN" altLang="en-US" sz="1600" dirty="0">
                <a:solidFill>
                  <a:srgbClr val="768EA9"/>
                </a:solidFill>
              </a:rPr>
              <a:t>三角布局法即是将画面元素组成三角形状</a:t>
            </a:r>
            <a:r>
              <a:rPr lang="en-US" altLang="zh-CN" sz="1600" dirty="0">
                <a:solidFill>
                  <a:srgbClr val="768EA9"/>
                </a:solidFill>
              </a:rPr>
              <a:t>,</a:t>
            </a:r>
            <a:r>
              <a:rPr lang="zh-CN" altLang="en-US" sz="1600" dirty="0">
                <a:solidFill>
                  <a:srgbClr val="768EA9"/>
                </a:solidFill>
              </a:rPr>
              <a:t>它的视觉中心常位于三角形的</a:t>
            </a:r>
          </a:p>
          <a:p>
            <a:pPr>
              <a:lnSpc>
                <a:spcPct val="200000"/>
              </a:lnSpc>
            </a:pPr>
            <a:r>
              <a:rPr lang="zh-CN" altLang="en-US" sz="1600" dirty="0">
                <a:solidFill>
                  <a:srgbClr val="768EA9"/>
                </a:solidFill>
              </a:rPr>
              <a:t>顶点。三角布局并不仅限于三个画面元素</a:t>
            </a:r>
            <a:r>
              <a:rPr lang="en-US" altLang="zh-CN" sz="1600" dirty="0">
                <a:solidFill>
                  <a:srgbClr val="768EA9"/>
                </a:solidFill>
              </a:rPr>
              <a:t>,</a:t>
            </a:r>
            <a:r>
              <a:rPr lang="zh-CN" altLang="en-US" sz="1600" dirty="0">
                <a:solidFill>
                  <a:srgbClr val="768EA9"/>
                </a:solidFill>
              </a:rPr>
              <a:t>它是一种常用的极富于表现力的构</a:t>
            </a:r>
          </a:p>
          <a:p>
            <a:pPr>
              <a:lnSpc>
                <a:spcPct val="200000"/>
              </a:lnSpc>
            </a:pPr>
            <a:r>
              <a:rPr lang="zh-CN" altLang="en-US" sz="1600" dirty="0">
                <a:solidFill>
                  <a:srgbClr val="768EA9"/>
                </a:solidFill>
              </a:rPr>
              <a:t>图方法</a:t>
            </a:r>
            <a:r>
              <a:rPr lang="en-US" altLang="zh-CN" sz="1600" dirty="0">
                <a:solidFill>
                  <a:srgbClr val="768EA9"/>
                </a:solidFill>
              </a:rPr>
              <a:t>:</a:t>
            </a:r>
            <a:r>
              <a:rPr lang="zh-CN" altLang="en-US" sz="1600" dirty="0">
                <a:solidFill>
                  <a:srgbClr val="768EA9"/>
                </a:solidFill>
              </a:rPr>
              <a:t>它使画面元素组合紧凑</a:t>
            </a:r>
            <a:r>
              <a:rPr lang="en-US" altLang="zh-CN" sz="1600" dirty="0">
                <a:solidFill>
                  <a:srgbClr val="768EA9"/>
                </a:solidFill>
              </a:rPr>
              <a:t>,</a:t>
            </a:r>
            <a:r>
              <a:rPr lang="zh-CN" altLang="en-US" sz="1600" dirty="0">
                <a:solidFill>
                  <a:srgbClr val="768EA9"/>
                </a:solidFill>
              </a:rPr>
              <a:t>有利于近景拍摄</a:t>
            </a:r>
            <a:r>
              <a:rPr lang="en-US" altLang="zh-CN" sz="1600" dirty="0">
                <a:solidFill>
                  <a:srgbClr val="768EA9"/>
                </a:solidFill>
              </a:rPr>
              <a:t>;</a:t>
            </a:r>
            <a:r>
              <a:rPr lang="zh-CN" altLang="en-US" sz="1600" dirty="0">
                <a:solidFill>
                  <a:srgbClr val="768EA9"/>
                </a:solidFill>
              </a:rPr>
              <a:t>利用三角形的几何形状</a:t>
            </a:r>
            <a:r>
              <a:rPr lang="en-US" altLang="zh-CN" sz="1600" dirty="0">
                <a:solidFill>
                  <a:srgbClr val="768EA9"/>
                </a:solidFill>
              </a:rPr>
              <a:t>,</a:t>
            </a:r>
            <a:r>
              <a:rPr lang="zh-CN" altLang="en-US" sz="1600" dirty="0">
                <a:solidFill>
                  <a:srgbClr val="768EA9"/>
                </a:solidFill>
              </a:rPr>
              <a:t>很</a:t>
            </a:r>
          </a:p>
          <a:p>
            <a:pPr>
              <a:lnSpc>
                <a:spcPct val="200000"/>
              </a:lnSpc>
            </a:pPr>
            <a:r>
              <a:rPr lang="zh-CN" altLang="en-US" sz="1600" dirty="0">
                <a:solidFill>
                  <a:srgbClr val="768EA9"/>
                </a:solidFill>
              </a:rPr>
              <a:t>自然地将观众的视觉注意力引导到三角形顶点</a:t>
            </a:r>
            <a:r>
              <a:rPr lang="en-US" altLang="zh-CN" sz="1600" dirty="0">
                <a:solidFill>
                  <a:srgbClr val="768EA9"/>
                </a:solidFill>
              </a:rPr>
              <a:t>,</a:t>
            </a:r>
            <a:r>
              <a:rPr lang="zh-CN" altLang="en-US" sz="1600" dirty="0">
                <a:solidFill>
                  <a:srgbClr val="768EA9"/>
                </a:solidFill>
              </a:rPr>
              <a:t>主体物可以置于三角形三个顶</a:t>
            </a:r>
          </a:p>
          <a:p>
            <a:pPr>
              <a:lnSpc>
                <a:spcPct val="200000"/>
              </a:lnSpc>
            </a:pPr>
            <a:r>
              <a:rPr lang="zh-CN" altLang="en-US" sz="1600" dirty="0">
                <a:solidFill>
                  <a:srgbClr val="768EA9"/>
                </a:solidFill>
              </a:rPr>
              <a:t>点中的任意一个</a:t>
            </a:r>
            <a:r>
              <a:rPr lang="en-US" altLang="zh-CN" sz="1600" dirty="0">
                <a:solidFill>
                  <a:srgbClr val="768EA9"/>
                </a:solidFill>
              </a:rPr>
              <a:t>;</a:t>
            </a:r>
            <a:r>
              <a:rPr lang="zh-CN" altLang="en-US" sz="1600" dirty="0">
                <a:solidFill>
                  <a:srgbClr val="768EA9"/>
                </a:solidFill>
              </a:rPr>
              <a:t>三角布局可以使画面元素处于不同的纵深层面上</a:t>
            </a:r>
            <a:r>
              <a:rPr lang="en-US" altLang="zh-CN" sz="1600" dirty="0">
                <a:solidFill>
                  <a:srgbClr val="768EA9"/>
                </a:solidFill>
              </a:rPr>
              <a:t>,</a:t>
            </a:r>
            <a:r>
              <a:rPr lang="zh-CN" altLang="en-US" sz="1600" dirty="0">
                <a:solidFill>
                  <a:srgbClr val="768EA9"/>
                </a:solidFill>
              </a:rPr>
              <a:t>后面的立</a:t>
            </a:r>
          </a:p>
          <a:p>
            <a:pPr>
              <a:lnSpc>
                <a:spcPct val="200000"/>
              </a:lnSpc>
            </a:pPr>
            <a:r>
              <a:rPr lang="zh-CN" altLang="en-US" sz="1600" dirty="0">
                <a:solidFill>
                  <a:srgbClr val="768EA9"/>
                </a:solidFill>
              </a:rPr>
              <a:t>体感更强。</a:t>
            </a:r>
            <a:endParaRPr lang="en-US" altLang="zh-CN" sz="1600" dirty="0">
              <a:solidFill>
                <a:srgbClr val="768EA9"/>
              </a:solidFill>
            </a:endParaRPr>
          </a:p>
          <a:p>
            <a:pPr>
              <a:lnSpc>
                <a:spcPct val="200000"/>
              </a:lnSpc>
            </a:pP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Tree>
    <p:extLst>
      <p:ext uri="{BB962C8B-B14F-4D97-AF65-F5344CB8AC3E}">
        <p14:creationId xmlns:p14="http://schemas.microsoft.com/office/powerpoint/2010/main" val="26905066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8313" y="2219458"/>
            <a:ext cx="7428242" cy="2160240"/>
          </a:xfrm>
          <a:prstGeom prst="rect">
            <a:avLst/>
          </a:prstGeom>
        </p:spPr>
        <p:txBody>
          <a:bodyPr wrap="none" lIns="144000" tIns="0" rIns="144000" bIns="0" anchor="ctr">
            <a:noAutofit/>
          </a:bodyPr>
          <a:lstStyle/>
          <a:p>
            <a:pPr>
              <a:lnSpc>
                <a:spcPct val="200000"/>
              </a:lnSpc>
            </a:pPr>
            <a:r>
              <a:rPr lang="en-US" altLang="zh-CN" sz="1600" dirty="0">
                <a:solidFill>
                  <a:srgbClr val="768EA9"/>
                </a:solidFill>
              </a:rPr>
              <a:t>(</a:t>
            </a:r>
            <a:r>
              <a:rPr lang="zh-CN" altLang="en-US" sz="1600" dirty="0">
                <a:solidFill>
                  <a:srgbClr val="768EA9"/>
                </a:solidFill>
              </a:rPr>
              <a:t>四）布局法</a:t>
            </a:r>
            <a:endParaRPr lang="en-US" altLang="zh-CN" sz="1600" dirty="0">
              <a:solidFill>
                <a:srgbClr val="768EA9"/>
              </a:solidFill>
            </a:endParaRPr>
          </a:p>
          <a:p>
            <a:pPr>
              <a:lnSpc>
                <a:spcPct val="200000"/>
              </a:lnSpc>
            </a:pPr>
            <a:r>
              <a:rPr lang="en-US" altLang="zh-CN" sz="1600" dirty="0">
                <a:solidFill>
                  <a:srgbClr val="768EA9"/>
                </a:solidFill>
              </a:rPr>
              <a:t>3</a:t>
            </a:r>
            <a:r>
              <a:rPr lang="zh-CN" altLang="en-US" sz="1600" dirty="0">
                <a:solidFill>
                  <a:srgbClr val="768EA9"/>
                </a:solidFill>
              </a:rPr>
              <a:t>、前后景布局法</a:t>
            </a:r>
            <a:endParaRPr lang="en-US" altLang="zh-CN" sz="1600" dirty="0">
              <a:solidFill>
                <a:srgbClr val="768EA9"/>
              </a:solidFill>
            </a:endParaRPr>
          </a:p>
          <a:p>
            <a:pPr>
              <a:lnSpc>
                <a:spcPct val="200000"/>
              </a:lnSpc>
            </a:pPr>
            <a:r>
              <a:rPr lang="zh-CN" altLang="en-US" sz="1600" dirty="0">
                <a:solidFill>
                  <a:srgbClr val="768EA9"/>
                </a:solidFill>
              </a:rPr>
              <a:t>前后景布局使画面元素至少处于两个以上的纵深层面。这一布局结构无</a:t>
            </a:r>
          </a:p>
          <a:p>
            <a:pPr>
              <a:lnSpc>
                <a:spcPct val="200000"/>
              </a:lnSpc>
            </a:pPr>
            <a:r>
              <a:rPr lang="zh-CN" altLang="en-US" sz="1600" dirty="0">
                <a:solidFill>
                  <a:srgbClr val="768EA9"/>
                </a:solidFill>
              </a:rPr>
              <a:t>疑有利于突出画面的立体效果</a:t>
            </a:r>
            <a:r>
              <a:rPr lang="en-US" altLang="zh-CN" sz="1600" dirty="0">
                <a:solidFill>
                  <a:srgbClr val="768EA9"/>
                </a:solidFill>
              </a:rPr>
              <a:t>,</a:t>
            </a:r>
            <a:r>
              <a:rPr lang="zh-CN" altLang="en-US" sz="1600" dirty="0">
                <a:solidFill>
                  <a:srgbClr val="768EA9"/>
                </a:solidFill>
              </a:rPr>
              <a:t>利用各种技巧更好地引导观众的注意力。比</a:t>
            </a:r>
          </a:p>
          <a:p>
            <a:pPr>
              <a:lnSpc>
                <a:spcPct val="200000"/>
              </a:lnSpc>
            </a:pPr>
            <a:r>
              <a:rPr lang="zh-CN" altLang="en-US" sz="1600" dirty="0">
                <a:solidFill>
                  <a:srgbClr val="768EA9"/>
                </a:solidFill>
              </a:rPr>
              <a:t>如</a:t>
            </a:r>
            <a:r>
              <a:rPr lang="en-US" altLang="zh-CN" sz="1600" dirty="0">
                <a:solidFill>
                  <a:srgbClr val="768EA9"/>
                </a:solidFill>
              </a:rPr>
              <a:t>,</a:t>
            </a:r>
            <a:r>
              <a:rPr lang="zh-CN" altLang="en-US" sz="1600" dirty="0">
                <a:solidFill>
                  <a:srgbClr val="768EA9"/>
                </a:solidFill>
              </a:rPr>
              <a:t>根据近大远小的原理</a:t>
            </a:r>
            <a:r>
              <a:rPr lang="en-US" altLang="zh-CN" sz="1600" dirty="0">
                <a:solidFill>
                  <a:srgbClr val="768EA9"/>
                </a:solidFill>
              </a:rPr>
              <a:t>,</a:t>
            </a:r>
            <a:r>
              <a:rPr lang="zh-CN" altLang="en-US" sz="1600" dirty="0">
                <a:solidFill>
                  <a:srgbClr val="768EA9"/>
                </a:solidFill>
              </a:rPr>
              <a:t>可将主体物置于前景得到突出</a:t>
            </a:r>
            <a:r>
              <a:rPr lang="en-US" altLang="zh-CN" sz="1600" dirty="0">
                <a:solidFill>
                  <a:srgbClr val="768EA9"/>
                </a:solidFill>
              </a:rPr>
              <a:t>;</a:t>
            </a:r>
            <a:r>
              <a:rPr lang="zh-CN" altLang="en-US" sz="1600" dirty="0">
                <a:solidFill>
                  <a:srgbClr val="768EA9"/>
                </a:solidFill>
              </a:rPr>
              <a:t>通过调焦</a:t>
            </a:r>
            <a:r>
              <a:rPr lang="en-US" altLang="zh-CN" sz="1600" dirty="0">
                <a:solidFill>
                  <a:srgbClr val="768EA9"/>
                </a:solidFill>
              </a:rPr>
              <a:t>,</a:t>
            </a:r>
            <a:r>
              <a:rPr lang="zh-CN" altLang="en-US" sz="1600" dirty="0">
                <a:solidFill>
                  <a:srgbClr val="768EA9"/>
                </a:solidFill>
              </a:rPr>
              <a:t>使前景虚、</a:t>
            </a:r>
          </a:p>
          <a:p>
            <a:pPr>
              <a:lnSpc>
                <a:spcPct val="200000"/>
              </a:lnSpc>
            </a:pPr>
            <a:r>
              <a:rPr lang="zh-CN" altLang="en-US" sz="1600" dirty="0">
                <a:solidFill>
                  <a:srgbClr val="768EA9"/>
                </a:solidFill>
              </a:rPr>
              <a:t>后景实</a:t>
            </a:r>
            <a:r>
              <a:rPr lang="en-US" altLang="zh-CN" sz="1600" dirty="0">
                <a:solidFill>
                  <a:srgbClr val="768EA9"/>
                </a:solidFill>
              </a:rPr>
              <a:t>,</a:t>
            </a:r>
            <a:r>
              <a:rPr lang="zh-CN" altLang="en-US" sz="1600" dirty="0">
                <a:solidFill>
                  <a:srgbClr val="768EA9"/>
                </a:solidFill>
              </a:rPr>
              <a:t>自然而然地将画面视觉中心从前景移到后景或反之</a:t>
            </a:r>
            <a:r>
              <a:rPr lang="en-US" altLang="zh-CN" sz="1600" dirty="0">
                <a:solidFill>
                  <a:srgbClr val="768EA9"/>
                </a:solidFill>
              </a:rPr>
              <a:t>,</a:t>
            </a:r>
            <a:r>
              <a:rPr lang="zh-CN" altLang="en-US" sz="1600" dirty="0">
                <a:solidFill>
                  <a:srgbClr val="768EA9"/>
                </a:solidFill>
              </a:rPr>
              <a:t>同时保持画面构</a:t>
            </a:r>
          </a:p>
          <a:p>
            <a:pPr>
              <a:lnSpc>
                <a:spcPct val="200000"/>
              </a:lnSpc>
            </a:pPr>
            <a:r>
              <a:rPr lang="zh-CN" altLang="en-US" sz="1600" dirty="0">
                <a:solidFill>
                  <a:srgbClr val="768EA9"/>
                </a:solidFill>
              </a:rPr>
              <a:t>图不变。</a:t>
            </a:r>
            <a:endParaRPr lang="en-US" altLang="zh-CN" sz="1600" dirty="0">
              <a:solidFill>
                <a:srgbClr val="768EA9"/>
              </a:solidFill>
            </a:endParaRPr>
          </a:p>
          <a:p>
            <a:pPr>
              <a:lnSpc>
                <a:spcPct val="200000"/>
              </a:lnSpc>
            </a:pP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Tree>
    <p:extLst>
      <p:ext uri="{BB962C8B-B14F-4D97-AF65-F5344CB8AC3E}">
        <p14:creationId xmlns:p14="http://schemas.microsoft.com/office/powerpoint/2010/main" val="372736438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4480" y="1635646"/>
            <a:ext cx="7428242" cy="2160240"/>
          </a:xfrm>
          <a:prstGeom prst="rect">
            <a:avLst/>
          </a:prstGeom>
        </p:spPr>
        <p:txBody>
          <a:bodyPr wrap="none" lIns="144000" tIns="0" rIns="144000" bIns="0" anchor="ctr">
            <a:noAutofit/>
          </a:bodyPr>
          <a:lstStyle/>
          <a:p>
            <a:pPr>
              <a:lnSpc>
                <a:spcPct val="200000"/>
              </a:lnSpc>
            </a:pPr>
            <a:r>
              <a:rPr lang="en-US" altLang="zh-CN" sz="1600" dirty="0">
                <a:solidFill>
                  <a:srgbClr val="768EA9"/>
                </a:solidFill>
              </a:rPr>
              <a:t>(</a:t>
            </a:r>
            <a:r>
              <a:rPr lang="zh-CN" altLang="en-US" sz="1600" dirty="0">
                <a:solidFill>
                  <a:srgbClr val="768EA9"/>
                </a:solidFill>
              </a:rPr>
              <a:t>四）布局法</a:t>
            </a:r>
            <a:endParaRPr lang="en-US" altLang="zh-CN" sz="1600" dirty="0">
              <a:solidFill>
                <a:srgbClr val="768EA9"/>
              </a:solidFill>
            </a:endParaRPr>
          </a:p>
          <a:p>
            <a:pPr>
              <a:lnSpc>
                <a:spcPct val="200000"/>
              </a:lnSpc>
            </a:pPr>
            <a:r>
              <a:rPr lang="en-US" altLang="zh-CN" sz="1600" dirty="0">
                <a:solidFill>
                  <a:srgbClr val="768EA9"/>
                </a:solidFill>
              </a:rPr>
              <a:t>4</a:t>
            </a:r>
            <a:r>
              <a:rPr lang="zh-CN" altLang="en-US" sz="1600" dirty="0">
                <a:solidFill>
                  <a:srgbClr val="768EA9"/>
                </a:solidFill>
              </a:rPr>
              <a:t>、运动形成的构图</a:t>
            </a:r>
            <a:endParaRPr lang="en-US" altLang="zh-CN" sz="1600" dirty="0">
              <a:solidFill>
                <a:srgbClr val="768EA9"/>
              </a:solidFill>
            </a:endParaRPr>
          </a:p>
          <a:p>
            <a:pPr>
              <a:lnSpc>
                <a:spcPct val="200000"/>
              </a:lnSpc>
            </a:pPr>
            <a:r>
              <a:rPr lang="zh-CN" altLang="en-US" sz="1600" dirty="0">
                <a:solidFill>
                  <a:srgbClr val="768EA9"/>
                </a:solidFill>
              </a:rPr>
              <a:t>前面我们提到的多是静态性构图范例。实际上</a:t>
            </a:r>
            <a:r>
              <a:rPr lang="en-US" altLang="zh-CN" sz="1600" dirty="0">
                <a:solidFill>
                  <a:srgbClr val="768EA9"/>
                </a:solidFill>
              </a:rPr>
              <a:t>,</a:t>
            </a:r>
            <a:r>
              <a:rPr lang="zh-CN" altLang="en-US" sz="1600" dirty="0">
                <a:solidFill>
                  <a:srgbClr val="768EA9"/>
                </a:solidFill>
              </a:rPr>
              <a:t>舞台演出大都是动态的</a:t>
            </a:r>
            <a:r>
              <a:rPr lang="en-US" altLang="zh-CN" sz="1600" dirty="0">
                <a:solidFill>
                  <a:srgbClr val="768EA9"/>
                </a:solidFill>
              </a:rPr>
              <a:t>,</a:t>
            </a:r>
          </a:p>
          <a:p>
            <a:pPr>
              <a:lnSpc>
                <a:spcPct val="200000"/>
              </a:lnSpc>
            </a:pPr>
            <a:r>
              <a:rPr lang="zh-CN" altLang="en-US" sz="1600" dirty="0">
                <a:solidFill>
                  <a:srgbClr val="768EA9"/>
                </a:solidFill>
              </a:rPr>
              <a:t>摄像机也常采用推、拉、摇、移、升、降等运动方式</a:t>
            </a:r>
            <a:r>
              <a:rPr lang="en-US" altLang="zh-CN" sz="1600" dirty="0">
                <a:solidFill>
                  <a:srgbClr val="768EA9"/>
                </a:solidFill>
              </a:rPr>
              <a:t>,</a:t>
            </a:r>
            <a:r>
              <a:rPr lang="zh-CN" altLang="en-US" sz="1600" dirty="0">
                <a:solidFill>
                  <a:srgbClr val="768EA9"/>
                </a:solidFill>
              </a:rPr>
              <a:t>形成多构图镜头</a:t>
            </a:r>
            <a:r>
              <a:rPr lang="en-US" altLang="zh-CN" sz="1600" dirty="0">
                <a:solidFill>
                  <a:srgbClr val="768EA9"/>
                </a:solidFill>
              </a:rPr>
              <a:t>,</a:t>
            </a:r>
            <a:r>
              <a:rPr lang="zh-CN" altLang="en-US" sz="1600" dirty="0">
                <a:solidFill>
                  <a:srgbClr val="768EA9"/>
                </a:solidFill>
              </a:rPr>
              <a:t>或者说镜头</a:t>
            </a:r>
          </a:p>
          <a:p>
            <a:pPr>
              <a:lnSpc>
                <a:spcPct val="200000"/>
              </a:lnSpc>
            </a:pPr>
            <a:r>
              <a:rPr lang="zh-CN" altLang="en-US" sz="1600" dirty="0">
                <a:solidFill>
                  <a:srgbClr val="768EA9"/>
                </a:solidFill>
              </a:rPr>
              <a:t>内部的“蒙太奇”。</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Tree>
    <p:extLst>
      <p:ext uri="{BB962C8B-B14F-4D97-AF65-F5344CB8AC3E}">
        <p14:creationId xmlns:p14="http://schemas.microsoft.com/office/powerpoint/2010/main" val="145765574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4480" y="1635646"/>
            <a:ext cx="7428242" cy="2160240"/>
          </a:xfrm>
          <a:prstGeom prst="rect">
            <a:avLst/>
          </a:prstGeom>
        </p:spPr>
        <p:txBody>
          <a:bodyPr wrap="none" lIns="144000" tIns="0" rIns="144000" bIns="0" anchor="ctr">
            <a:noAutofit/>
          </a:bodyPr>
          <a:lstStyle/>
          <a:p>
            <a:pPr>
              <a:lnSpc>
                <a:spcPct val="200000"/>
              </a:lnSpc>
            </a:pPr>
            <a:r>
              <a:rPr lang="zh-CN" altLang="en-US" sz="1600" dirty="0">
                <a:solidFill>
                  <a:srgbClr val="768EA9"/>
                </a:solidFill>
              </a:rPr>
              <a:t>电影“蒙太奇”有多层含义</a:t>
            </a:r>
            <a:r>
              <a:rPr lang="en-US" altLang="zh-CN" sz="1600" dirty="0">
                <a:solidFill>
                  <a:srgbClr val="768EA9"/>
                </a:solidFill>
              </a:rPr>
              <a:t>,</a:t>
            </a:r>
            <a:r>
              <a:rPr lang="zh-CN" altLang="en-US" sz="1600" dirty="0">
                <a:solidFill>
                  <a:srgbClr val="768EA9"/>
                </a:solidFill>
              </a:rPr>
              <a:t>简单来说</a:t>
            </a:r>
            <a:r>
              <a:rPr lang="en-US" altLang="zh-CN" sz="1600" dirty="0">
                <a:solidFill>
                  <a:srgbClr val="768EA9"/>
                </a:solidFill>
              </a:rPr>
              <a:t>,</a:t>
            </a:r>
            <a:r>
              <a:rPr lang="zh-CN" altLang="en-US" sz="1600" dirty="0">
                <a:solidFill>
                  <a:srgbClr val="768EA9"/>
                </a:solidFill>
              </a:rPr>
              <a:t>蒙太奇的完整概念包括三层意思</a:t>
            </a:r>
            <a:r>
              <a:rPr lang="en-US" altLang="zh-CN" sz="1600" dirty="0">
                <a:solidFill>
                  <a:srgbClr val="768EA9"/>
                </a:solidFill>
              </a:rPr>
              <a:t>:</a:t>
            </a:r>
          </a:p>
          <a:p>
            <a:pPr>
              <a:lnSpc>
                <a:spcPct val="200000"/>
              </a:lnSpc>
            </a:pPr>
            <a:r>
              <a:rPr lang="en-US" altLang="zh-CN" sz="1600" dirty="0">
                <a:solidFill>
                  <a:srgbClr val="768EA9"/>
                </a:solidFill>
              </a:rPr>
              <a:t>(1)</a:t>
            </a:r>
            <a:r>
              <a:rPr lang="zh-CN" altLang="en-US" sz="1600" dirty="0">
                <a:solidFill>
                  <a:srgbClr val="768EA9"/>
                </a:solidFill>
              </a:rPr>
              <a:t>作为电影反映现实的艺术方法</a:t>
            </a:r>
            <a:r>
              <a:rPr lang="en-US" altLang="zh-CN" sz="1600" dirty="0">
                <a:solidFill>
                  <a:srgbClr val="768EA9"/>
                </a:solidFill>
              </a:rPr>
              <a:t>———</a:t>
            </a:r>
            <a:r>
              <a:rPr lang="zh-CN" altLang="en-US" sz="1600" dirty="0">
                <a:solidFill>
                  <a:srgbClr val="768EA9"/>
                </a:solidFill>
              </a:rPr>
              <a:t>独特的形象思维的方法</a:t>
            </a:r>
            <a:r>
              <a:rPr lang="en-US" altLang="zh-CN" sz="1600" dirty="0">
                <a:solidFill>
                  <a:srgbClr val="768EA9"/>
                </a:solidFill>
              </a:rPr>
              <a:t>,</a:t>
            </a:r>
            <a:r>
              <a:rPr lang="zh-CN" altLang="en-US" sz="1600" dirty="0">
                <a:solidFill>
                  <a:srgbClr val="768EA9"/>
                </a:solidFill>
              </a:rPr>
              <a:t>即蒙太奇思维</a:t>
            </a:r>
            <a:r>
              <a:rPr lang="en-US" altLang="zh-CN" sz="1600" dirty="0">
                <a:solidFill>
                  <a:srgbClr val="768EA9"/>
                </a:solidFill>
              </a:rPr>
              <a:t>,</a:t>
            </a:r>
          </a:p>
          <a:p>
            <a:pPr>
              <a:lnSpc>
                <a:spcPct val="200000"/>
              </a:lnSpc>
            </a:pPr>
            <a:r>
              <a:rPr lang="zh-CN" altLang="en-US" sz="1600" dirty="0">
                <a:solidFill>
                  <a:srgbClr val="768EA9"/>
                </a:solidFill>
              </a:rPr>
              <a:t>蒙太奇原理</a:t>
            </a:r>
            <a:r>
              <a:rPr lang="en-US" altLang="zh-CN" sz="1600" dirty="0">
                <a:solidFill>
                  <a:srgbClr val="768EA9"/>
                </a:solidFill>
              </a:rPr>
              <a:t>;(2)</a:t>
            </a:r>
            <a:r>
              <a:rPr lang="zh-CN" altLang="en-US" sz="1600" dirty="0">
                <a:solidFill>
                  <a:srgbClr val="768EA9"/>
                </a:solidFill>
              </a:rPr>
              <a:t>作为电影的基本结构手段、叙述方式</a:t>
            </a:r>
            <a:r>
              <a:rPr lang="en-US" altLang="zh-CN" sz="1600" dirty="0">
                <a:solidFill>
                  <a:srgbClr val="768EA9"/>
                </a:solidFill>
              </a:rPr>
              <a:t>,</a:t>
            </a:r>
            <a:r>
              <a:rPr lang="zh-CN" altLang="en-US" sz="1600" dirty="0">
                <a:solidFill>
                  <a:srgbClr val="768EA9"/>
                </a:solidFill>
              </a:rPr>
              <a:t>包括分镜头和镜头场面、</a:t>
            </a:r>
          </a:p>
          <a:p>
            <a:pPr>
              <a:lnSpc>
                <a:spcPct val="200000"/>
              </a:lnSpc>
            </a:pPr>
            <a:r>
              <a:rPr lang="zh-CN" altLang="en-US" sz="1600" dirty="0">
                <a:solidFill>
                  <a:srgbClr val="768EA9"/>
                </a:solidFill>
              </a:rPr>
              <a:t>段落的安排与组合的全部艺术技巧</a:t>
            </a:r>
            <a:r>
              <a:rPr lang="en-US" altLang="zh-CN" sz="1600" dirty="0">
                <a:solidFill>
                  <a:srgbClr val="768EA9"/>
                </a:solidFill>
              </a:rPr>
              <a:t>;(3)</a:t>
            </a:r>
            <a:r>
              <a:rPr lang="zh-CN" altLang="en-US" sz="1600" dirty="0">
                <a:solidFill>
                  <a:srgbClr val="768EA9"/>
                </a:solidFill>
              </a:rPr>
              <a:t>作为电影剪辑的具体技巧和技法。</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Tree>
    <p:extLst>
      <p:ext uri="{BB962C8B-B14F-4D97-AF65-F5344CB8AC3E}">
        <p14:creationId xmlns:p14="http://schemas.microsoft.com/office/powerpoint/2010/main" val="301214474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79496" y="2067694"/>
            <a:ext cx="7428242" cy="2160240"/>
          </a:xfrm>
          <a:prstGeom prst="rect">
            <a:avLst/>
          </a:prstGeom>
        </p:spPr>
        <p:txBody>
          <a:bodyPr wrap="none" lIns="144000" tIns="0" rIns="144000" bIns="0" anchor="ctr">
            <a:noAutofit/>
          </a:bodyPr>
          <a:lstStyle/>
          <a:p>
            <a:pPr>
              <a:lnSpc>
                <a:spcPct val="200000"/>
              </a:lnSpc>
            </a:pPr>
            <a:r>
              <a:rPr lang="zh-CN" altLang="en-US" sz="1600" dirty="0">
                <a:solidFill>
                  <a:srgbClr val="768EA9"/>
                </a:solidFill>
              </a:rPr>
              <a:t>蒙太奇产生的依据是</a:t>
            </a:r>
            <a:r>
              <a:rPr lang="en-US" altLang="zh-CN" sz="1600" dirty="0">
                <a:solidFill>
                  <a:srgbClr val="768EA9"/>
                </a:solidFill>
              </a:rPr>
              <a:t>:</a:t>
            </a:r>
          </a:p>
          <a:p>
            <a:pPr>
              <a:lnSpc>
                <a:spcPct val="200000"/>
              </a:lnSpc>
            </a:pPr>
            <a:r>
              <a:rPr lang="en-US" altLang="zh-CN" sz="1600" dirty="0">
                <a:solidFill>
                  <a:srgbClr val="768EA9"/>
                </a:solidFill>
              </a:rPr>
              <a:t>(1)</a:t>
            </a:r>
            <a:r>
              <a:rPr lang="zh-CN" altLang="en-US" sz="1600" dirty="0">
                <a:solidFill>
                  <a:srgbClr val="768EA9"/>
                </a:solidFill>
              </a:rPr>
              <a:t>人类观察和认识世界的方法</a:t>
            </a:r>
            <a:r>
              <a:rPr lang="en-US" altLang="zh-CN" sz="1600" dirty="0">
                <a:solidFill>
                  <a:srgbClr val="768EA9"/>
                </a:solidFill>
              </a:rPr>
              <a:t>,</a:t>
            </a:r>
            <a:r>
              <a:rPr lang="zh-CN" altLang="en-US" sz="1600" dirty="0">
                <a:solidFill>
                  <a:srgbClr val="768EA9"/>
                </a:solidFill>
              </a:rPr>
              <a:t>包括人的视听感觉的规律和分析、综合、联想、回忆、</a:t>
            </a:r>
            <a:endParaRPr lang="en-US" altLang="zh-CN" sz="1600" dirty="0">
              <a:solidFill>
                <a:srgbClr val="768EA9"/>
              </a:solidFill>
            </a:endParaRPr>
          </a:p>
          <a:p>
            <a:pPr>
              <a:lnSpc>
                <a:spcPct val="200000"/>
              </a:lnSpc>
            </a:pPr>
            <a:r>
              <a:rPr lang="zh-CN" altLang="en-US" sz="1600" dirty="0">
                <a:solidFill>
                  <a:srgbClr val="768EA9"/>
                </a:solidFill>
              </a:rPr>
              <a:t>想象等思维活动在电影中的反映</a:t>
            </a:r>
            <a:r>
              <a:rPr lang="en-US" altLang="zh-CN" sz="1600" dirty="0">
                <a:solidFill>
                  <a:srgbClr val="768EA9"/>
                </a:solidFill>
              </a:rPr>
              <a:t>;</a:t>
            </a:r>
          </a:p>
          <a:p>
            <a:pPr>
              <a:lnSpc>
                <a:spcPct val="200000"/>
              </a:lnSpc>
            </a:pPr>
            <a:r>
              <a:rPr lang="en-US" altLang="zh-CN" sz="1600" dirty="0">
                <a:solidFill>
                  <a:srgbClr val="768EA9"/>
                </a:solidFill>
              </a:rPr>
              <a:t>(2)</a:t>
            </a:r>
            <a:r>
              <a:rPr lang="zh-CN" altLang="en-US" sz="1600" dirty="0">
                <a:solidFill>
                  <a:srgbClr val="768EA9"/>
                </a:solidFill>
              </a:rPr>
              <a:t>美学原则</a:t>
            </a:r>
            <a:r>
              <a:rPr lang="en-US" altLang="zh-CN" sz="1600" dirty="0">
                <a:solidFill>
                  <a:srgbClr val="768EA9"/>
                </a:solidFill>
              </a:rPr>
              <a:t>———</a:t>
            </a:r>
            <a:r>
              <a:rPr lang="zh-CN" altLang="en-US" sz="1600" dirty="0">
                <a:solidFill>
                  <a:srgbClr val="768EA9"/>
                </a:solidFill>
              </a:rPr>
              <a:t>艺术反映现实需要对现实生活素材进行选择、提炼、概括、集中、</a:t>
            </a:r>
            <a:endParaRPr lang="en-US" altLang="zh-CN" sz="1600" dirty="0">
              <a:solidFill>
                <a:srgbClr val="768EA9"/>
              </a:solidFill>
            </a:endParaRPr>
          </a:p>
          <a:p>
            <a:pPr>
              <a:lnSpc>
                <a:spcPct val="200000"/>
              </a:lnSpc>
            </a:pPr>
            <a:r>
              <a:rPr lang="zh-CN" altLang="en-US" sz="1600" dirty="0">
                <a:solidFill>
                  <a:srgbClr val="768EA9"/>
                </a:solidFill>
              </a:rPr>
              <a:t>加工、改造</a:t>
            </a:r>
            <a:r>
              <a:rPr lang="en-US" altLang="zh-CN" sz="1600" dirty="0">
                <a:solidFill>
                  <a:srgbClr val="768EA9"/>
                </a:solidFill>
              </a:rPr>
              <a:t>,</a:t>
            </a:r>
            <a:r>
              <a:rPr lang="zh-CN" altLang="en-US" sz="1600" dirty="0">
                <a:solidFill>
                  <a:srgbClr val="768EA9"/>
                </a:solidFill>
              </a:rPr>
              <a:t>使之典型化和富于美感</a:t>
            </a:r>
            <a:r>
              <a:rPr lang="en-US" altLang="zh-CN" sz="1600" dirty="0">
                <a:solidFill>
                  <a:srgbClr val="768EA9"/>
                </a:solidFill>
              </a:rPr>
              <a:t>,</a:t>
            </a:r>
            <a:r>
              <a:rPr lang="zh-CN" altLang="en-US" sz="1600" dirty="0">
                <a:solidFill>
                  <a:srgbClr val="768EA9"/>
                </a:solidFill>
              </a:rPr>
              <a:t>这一过程渗透着创作者本人的思想、感情、态度和</a:t>
            </a:r>
          </a:p>
          <a:p>
            <a:pPr>
              <a:lnSpc>
                <a:spcPct val="200000"/>
              </a:lnSpc>
            </a:pPr>
            <a:r>
              <a:rPr lang="zh-CN" altLang="en-US" sz="1600" dirty="0">
                <a:solidFill>
                  <a:srgbClr val="768EA9"/>
                </a:solidFill>
              </a:rPr>
              <a:t>创作意图</a:t>
            </a:r>
            <a:r>
              <a:rPr lang="en-US" altLang="zh-CN" sz="1600" dirty="0">
                <a:solidFill>
                  <a:srgbClr val="768EA9"/>
                </a:solidFill>
              </a:rPr>
              <a:t>,</a:t>
            </a:r>
            <a:r>
              <a:rPr lang="zh-CN" altLang="en-US" sz="1600" dirty="0">
                <a:solidFill>
                  <a:srgbClr val="768EA9"/>
                </a:solidFill>
              </a:rPr>
              <a:t>电影艺术也需遵循这一美学原则</a:t>
            </a:r>
            <a:r>
              <a:rPr lang="en-US" altLang="zh-CN" sz="1600" dirty="0">
                <a:solidFill>
                  <a:srgbClr val="768EA9"/>
                </a:solidFill>
              </a:rPr>
              <a:t>;</a:t>
            </a:r>
          </a:p>
          <a:p>
            <a:pPr>
              <a:lnSpc>
                <a:spcPct val="200000"/>
              </a:lnSpc>
            </a:pPr>
            <a:r>
              <a:rPr lang="en-US" altLang="zh-CN" sz="1600" dirty="0">
                <a:solidFill>
                  <a:srgbClr val="768EA9"/>
                </a:solidFill>
              </a:rPr>
              <a:t>(3)</a:t>
            </a:r>
            <a:r>
              <a:rPr lang="zh-CN" altLang="en-US" sz="1600" dirty="0">
                <a:solidFill>
                  <a:srgbClr val="768EA9"/>
                </a:solidFill>
              </a:rPr>
              <a:t>电影本身制作材料、技术手段所带来的艺术表现的可能性与局限性。蒙太奇表现方法</a:t>
            </a:r>
            <a:endParaRPr lang="en-US" altLang="zh-CN" sz="1600" dirty="0">
              <a:solidFill>
                <a:srgbClr val="768EA9"/>
              </a:solidFill>
            </a:endParaRPr>
          </a:p>
          <a:p>
            <a:pPr>
              <a:lnSpc>
                <a:spcPct val="200000"/>
              </a:lnSpc>
            </a:pPr>
            <a:r>
              <a:rPr lang="zh-CN" altLang="en-US" sz="1600" dirty="0">
                <a:solidFill>
                  <a:srgbClr val="768EA9"/>
                </a:solidFill>
              </a:rPr>
              <a:t>的产生及技巧的发展是以上述三个条件为根据并受其制约的。</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Tree>
    <p:extLst>
      <p:ext uri="{BB962C8B-B14F-4D97-AF65-F5344CB8AC3E}">
        <p14:creationId xmlns:p14="http://schemas.microsoft.com/office/powerpoint/2010/main" val="415813525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79496" y="2067694"/>
            <a:ext cx="7428242" cy="2160240"/>
          </a:xfrm>
          <a:prstGeom prst="rect">
            <a:avLst/>
          </a:prstGeom>
        </p:spPr>
        <p:txBody>
          <a:bodyPr wrap="none" lIns="144000" tIns="0" rIns="144000" bIns="0" anchor="ctr">
            <a:noAutofit/>
          </a:bodyPr>
          <a:lstStyle/>
          <a:p>
            <a:pPr>
              <a:lnSpc>
                <a:spcPct val="200000"/>
              </a:lnSpc>
            </a:pPr>
            <a:r>
              <a:rPr lang="zh-CN" altLang="en-US" sz="1600" dirty="0">
                <a:solidFill>
                  <a:srgbClr val="768EA9"/>
                </a:solidFill>
              </a:rPr>
              <a:t>通俗地说</a:t>
            </a:r>
            <a:r>
              <a:rPr lang="en-US" altLang="zh-CN" sz="1600" dirty="0">
                <a:solidFill>
                  <a:srgbClr val="768EA9"/>
                </a:solidFill>
              </a:rPr>
              <a:t>,</a:t>
            </a:r>
            <a:r>
              <a:rPr lang="zh-CN" altLang="en-US" sz="1600" dirty="0">
                <a:solidFill>
                  <a:srgbClr val="768EA9"/>
                </a:solidFill>
              </a:rPr>
              <a:t>蒙太奇是指影视作品的组接技巧</a:t>
            </a:r>
            <a:r>
              <a:rPr lang="en-US" altLang="zh-CN" sz="1600" dirty="0">
                <a:solidFill>
                  <a:srgbClr val="768EA9"/>
                </a:solidFill>
              </a:rPr>
              <a:t>,</a:t>
            </a:r>
            <a:r>
              <a:rPr lang="zh-CN" altLang="en-US" sz="1600" dirty="0">
                <a:solidFill>
                  <a:srgbClr val="768EA9"/>
                </a:solidFill>
              </a:rPr>
              <a:t>即在影视制作过程中</a:t>
            </a:r>
            <a:r>
              <a:rPr lang="en-US" altLang="zh-CN" sz="1600" dirty="0">
                <a:solidFill>
                  <a:srgbClr val="768EA9"/>
                </a:solidFill>
              </a:rPr>
              <a:t>,</a:t>
            </a:r>
            <a:r>
              <a:rPr lang="zh-CN" altLang="en-US" sz="1600" dirty="0">
                <a:solidFill>
                  <a:srgbClr val="768EA9"/>
                </a:solidFill>
              </a:rPr>
              <a:t>将前期</a:t>
            </a:r>
          </a:p>
          <a:p>
            <a:pPr>
              <a:lnSpc>
                <a:spcPct val="200000"/>
              </a:lnSpc>
            </a:pPr>
            <a:r>
              <a:rPr lang="zh-CN" altLang="en-US" sz="1600" dirty="0">
                <a:solidFill>
                  <a:srgbClr val="768EA9"/>
                </a:solidFill>
              </a:rPr>
              <a:t>采集的画面和声音素材按照主题要求所设计的顺序组合在一起</a:t>
            </a:r>
            <a:r>
              <a:rPr lang="en-US" altLang="zh-CN" sz="1600" dirty="0">
                <a:solidFill>
                  <a:srgbClr val="768EA9"/>
                </a:solidFill>
              </a:rPr>
              <a:t>,</a:t>
            </a:r>
            <a:r>
              <a:rPr lang="zh-CN" altLang="en-US" sz="1600" dirty="0">
                <a:solidFill>
                  <a:srgbClr val="768EA9"/>
                </a:solidFill>
              </a:rPr>
              <a:t>形成一部完整</a:t>
            </a:r>
          </a:p>
          <a:p>
            <a:pPr>
              <a:lnSpc>
                <a:spcPct val="200000"/>
              </a:lnSpc>
            </a:pPr>
            <a:r>
              <a:rPr lang="zh-CN" altLang="en-US" sz="1600" dirty="0">
                <a:solidFill>
                  <a:srgbClr val="768EA9"/>
                </a:solidFill>
              </a:rPr>
              <a:t>的影视作品。</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三、电影学养</a:t>
              </a:r>
              <a:endParaRPr lang="en-US" altLang="zh-CN" b="1" dirty="0">
                <a:solidFill>
                  <a:srgbClr val="768EA9"/>
                </a:solidFill>
              </a:endParaRPr>
            </a:p>
          </p:txBody>
        </p:sp>
      </p:grpSp>
    </p:spTree>
    <p:extLst>
      <p:ext uri="{BB962C8B-B14F-4D97-AF65-F5344CB8AC3E}">
        <p14:creationId xmlns:p14="http://schemas.microsoft.com/office/powerpoint/2010/main" val="143915388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8313" y="1224184"/>
            <a:ext cx="7428242" cy="2160240"/>
          </a:xfrm>
          <a:prstGeom prst="rect">
            <a:avLst/>
          </a:prstGeom>
        </p:spPr>
        <p:txBody>
          <a:bodyPr wrap="none" lIns="144000" tIns="0" rIns="144000" bIns="0" anchor="ctr">
            <a:noAutofit/>
          </a:bodyPr>
          <a:lstStyle/>
          <a:p>
            <a:pPr>
              <a:lnSpc>
                <a:spcPct val="200000"/>
              </a:lnSpc>
            </a:pPr>
            <a:r>
              <a:rPr lang="zh-CN" altLang="en-US" sz="1600" dirty="0">
                <a:solidFill>
                  <a:srgbClr val="768EA9"/>
                </a:solidFill>
              </a:rPr>
              <a:t>作为电视导演来说</a:t>
            </a:r>
            <a:r>
              <a:rPr lang="en-US" altLang="zh-CN" sz="1600" dirty="0">
                <a:solidFill>
                  <a:srgbClr val="768EA9"/>
                </a:solidFill>
              </a:rPr>
              <a:t>,</a:t>
            </a:r>
            <a:r>
              <a:rPr lang="zh-CN" altLang="en-US" sz="1600" dirty="0">
                <a:solidFill>
                  <a:srgbClr val="768EA9"/>
                </a:solidFill>
              </a:rPr>
              <a:t>其必须具备的电视学养之一是对电视技术诸方面有所</a:t>
            </a:r>
          </a:p>
          <a:p>
            <a:pPr>
              <a:lnSpc>
                <a:spcPct val="200000"/>
              </a:lnSpc>
            </a:pPr>
            <a:r>
              <a:rPr lang="zh-CN" altLang="en-US" sz="1600" dirty="0">
                <a:solidFill>
                  <a:srgbClr val="768EA9"/>
                </a:solidFill>
              </a:rPr>
              <a:t>了解</a:t>
            </a:r>
            <a:r>
              <a:rPr lang="en-US" altLang="zh-CN" sz="1600" dirty="0">
                <a:solidFill>
                  <a:srgbClr val="768EA9"/>
                </a:solidFill>
              </a:rPr>
              <a:t>,</a:t>
            </a:r>
            <a:r>
              <a:rPr lang="zh-CN" altLang="en-US" sz="1600" dirty="0">
                <a:solidFill>
                  <a:srgbClr val="768EA9"/>
                </a:solidFill>
              </a:rPr>
              <a:t>掌握电视自身的个性化语言。首先要了解电视台的控制室及演播厅。</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spTree>
    <p:extLst>
      <p:ext uri="{BB962C8B-B14F-4D97-AF65-F5344CB8AC3E}">
        <p14:creationId xmlns:p14="http://schemas.microsoft.com/office/powerpoint/2010/main" val="255543568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电视专题文艺节目的创作</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5" name="组合 4">
            <a:extLst>
              <a:ext uri="{FF2B5EF4-FFF2-40B4-BE49-F238E27FC236}">
                <a16:creationId xmlns:a16="http://schemas.microsoft.com/office/drawing/2014/main" id="{7A6849EA-AA36-134D-A131-AB69F5B5715B}"/>
              </a:ext>
            </a:extLst>
          </p:cNvPr>
          <p:cNvGrpSpPr/>
          <p:nvPr/>
        </p:nvGrpSpPr>
        <p:grpSpPr>
          <a:xfrm>
            <a:off x="755576" y="843558"/>
            <a:ext cx="8026334" cy="4206661"/>
            <a:chOff x="755576" y="739876"/>
            <a:chExt cx="8026334" cy="4206661"/>
          </a:xfrm>
        </p:grpSpPr>
        <p:grpSp>
          <p:nvGrpSpPr>
            <p:cNvPr id="4" name="组合 3">
              <a:extLst>
                <a:ext uri="{FF2B5EF4-FFF2-40B4-BE49-F238E27FC236}">
                  <a16:creationId xmlns:a16="http://schemas.microsoft.com/office/drawing/2014/main" id="{2C7F02B0-F252-1F40-86F9-FE4E018439A5}"/>
                </a:ext>
              </a:extLst>
            </p:cNvPr>
            <p:cNvGrpSpPr/>
            <p:nvPr/>
          </p:nvGrpSpPr>
          <p:grpSpPr>
            <a:xfrm>
              <a:off x="755576" y="739876"/>
              <a:ext cx="3072640" cy="300870"/>
              <a:chOff x="694047" y="873386"/>
              <a:chExt cx="3072640" cy="300870"/>
            </a:xfrm>
          </p:grpSpPr>
          <p:grpSp>
            <p:nvGrpSpPr>
              <p:cNvPr id="32" name="Group 75">
                <a:extLst>
                  <a:ext uri="{FF2B5EF4-FFF2-40B4-BE49-F238E27FC236}">
                    <a16:creationId xmlns:a16="http://schemas.microsoft.com/office/drawing/2014/main" id="{ABC15294-297D-DE4E-9BD7-46ACECE5DE5A}"/>
                  </a:ext>
                </a:extLst>
              </p:cNvPr>
              <p:cNvGrpSpPr/>
              <p:nvPr/>
            </p:nvGrpSpPr>
            <p:grpSpPr>
              <a:xfrm>
                <a:off x="694047" y="873386"/>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994915" y="900995"/>
                <a:ext cx="2771772" cy="245651"/>
              </a:xfrm>
              <a:prstGeom prst="rect">
                <a:avLst/>
              </a:prstGeom>
            </p:spPr>
            <p:txBody>
              <a:bodyPr wrap="none" lIns="144000" tIns="0" rIns="144000" bIns="0" anchor="ctr">
                <a:normAutofit/>
              </a:bodyPr>
              <a:lstStyle/>
              <a:p>
                <a:r>
                  <a:rPr lang="zh-CN" altLang="en-US" sz="1400" b="1" dirty="0">
                    <a:solidFill>
                      <a:srgbClr val="768EA9"/>
                    </a:solidFill>
                  </a:rPr>
                  <a:t>电视专题文艺节目的撰稿</a:t>
                </a:r>
              </a:p>
            </p:txBody>
          </p:sp>
        </p:grpSp>
        <p:sp>
          <p:nvSpPr>
            <p:cNvPr id="3" name="文本框 2">
              <a:extLst>
                <a:ext uri="{FF2B5EF4-FFF2-40B4-BE49-F238E27FC236}">
                  <a16:creationId xmlns:a16="http://schemas.microsoft.com/office/drawing/2014/main" id="{E008B876-48D7-F94B-AC6B-9CE0A1E23563}"/>
                </a:ext>
              </a:extLst>
            </p:cNvPr>
            <p:cNvSpPr txBox="1"/>
            <p:nvPr/>
          </p:nvSpPr>
          <p:spPr>
            <a:xfrm>
              <a:off x="4572000" y="1349911"/>
              <a:ext cx="4209910" cy="3596626"/>
            </a:xfrm>
            <a:prstGeom prst="rect">
              <a:avLst/>
            </a:prstGeom>
            <a:noFill/>
          </p:spPr>
          <p:txBody>
            <a:bodyPr wrap="square" rtlCol="0">
              <a:spAutoFit/>
            </a:bodyPr>
            <a:lstStyle/>
            <a:p>
              <a:pPr marL="285750" indent="-285750">
                <a:lnSpc>
                  <a:spcPct val="150000"/>
                </a:lnSpc>
                <a:buFont typeface="Wingdings" pitchFamily="2" charset="2"/>
                <a:buChar char="l"/>
              </a:pPr>
              <a:r>
                <a:rPr lang="zh-CN" altLang="en-US" sz="1400" dirty="0">
                  <a:solidFill>
                    <a:srgbClr val="508CC2"/>
                  </a:solidFill>
                  <a:highlight>
                    <a:srgbClr val="EDEAEB"/>
                  </a:highlight>
                  <a:latin typeface="SimSun" panose="02010600030101010101" pitchFamily="2" charset="-122"/>
                  <a:ea typeface="SimSun" panose="02010600030101010101" pitchFamily="2" charset="-122"/>
                </a:rPr>
                <a:t>著名专题文艺节目编导刘郎曾说过</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就个人的体会而言</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我觉得真正的电视撰稿</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应该是包括选材、开掘、结构、画面设计、文学表述等多种内容的综合性精神劳动</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它本身就包含着编导工作的极大成分。或者说</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真正的电视撰稿人</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实际上在撰写纲要的时候</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执的就是导演之笔。记得在撰稿阶段</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我曾留意了以下几个方面</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在选择事件的时候</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要主干清晰</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在组织材料的时候</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要删繁就简</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在进行结构的时候</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要段落干净</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在设计画面的时候</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要注意营造</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在文学表述的时候</a:t>
              </a:r>
              <a:r>
                <a:rPr lang="en-US" altLang="zh-CN" sz="1400" dirty="0">
                  <a:solidFill>
                    <a:srgbClr val="508CC2"/>
                  </a:solidFill>
                  <a:highlight>
                    <a:srgbClr val="EDEAEB"/>
                  </a:highlight>
                  <a:latin typeface="SimSun" panose="02010600030101010101" pitchFamily="2" charset="-122"/>
                  <a:ea typeface="SimSun" panose="02010600030101010101" pitchFamily="2" charset="-122"/>
                </a:rPr>
                <a:t>,</a:t>
              </a:r>
              <a:r>
                <a:rPr lang="zh-CN" altLang="en-US" sz="1400" dirty="0">
                  <a:solidFill>
                    <a:srgbClr val="508CC2"/>
                  </a:solidFill>
                  <a:highlight>
                    <a:srgbClr val="EDEAEB"/>
                  </a:highlight>
                  <a:latin typeface="SimSun" panose="02010600030101010101" pitchFamily="2" charset="-122"/>
                  <a:ea typeface="SimSun" panose="02010600030101010101" pitchFamily="2" charset="-122"/>
                </a:rPr>
                <a:t>要把握语势。”</a:t>
              </a:r>
              <a:endParaRPr lang="en-US" altLang="zh-CN" sz="1400" dirty="0">
                <a:solidFill>
                  <a:srgbClr val="508CC2"/>
                </a:solidFill>
                <a:highlight>
                  <a:srgbClr val="EDEAEB"/>
                </a:highlight>
                <a:latin typeface="SimSun" panose="02010600030101010101" pitchFamily="2" charset="-122"/>
                <a:ea typeface="SimSun" panose="02010600030101010101" pitchFamily="2" charset="-122"/>
              </a:endParaRPr>
            </a:p>
          </p:txBody>
        </p:sp>
      </p:grpSp>
      <p:pic>
        <p:nvPicPr>
          <p:cNvPr id="1026" name="Picture 2" descr="著名纪录片导演刘郎访谈录">
            <a:extLst>
              <a:ext uri="{FF2B5EF4-FFF2-40B4-BE49-F238E27FC236}">
                <a16:creationId xmlns:a16="http://schemas.microsoft.com/office/drawing/2014/main" id="{900BD06B-E579-7C45-BCF4-C0DB04A040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8279" y="1408309"/>
            <a:ext cx="3823721" cy="2546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5568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94709" y="483518"/>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（一）控制室</a:t>
            </a:r>
            <a:endParaRPr lang="en-US" altLang="zh-CN" sz="1600" dirty="0">
              <a:solidFill>
                <a:srgbClr val="768EA9"/>
              </a:solidFill>
            </a:endParaRPr>
          </a:p>
          <a:p>
            <a:pPr>
              <a:lnSpc>
                <a:spcPct val="150000"/>
              </a:lnSpc>
            </a:pPr>
            <a:r>
              <a:rPr lang="zh-CN" altLang="en-US" sz="1600" dirty="0">
                <a:solidFill>
                  <a:srgbClr val="768EA9"/>
                </a:solidFill>
              </a:rPr>
              <a:t>控制室是导演</a:t>
            </a:r>
            <a:r>
              <a:rPr lang="en-US" altLang="zh-CN" sz="1600" dirty="0">
                <a:solidFill>
                  <a:srgbClr val="768EA9"/>
                </a:solidFill>
              </a:rPr>
              <a:t>(</a:t>
            </a:r>
            <a:r>
              <a:rPr lang="zh-CN" altLang="en-US" sz="1600" dirty="0">
                <a:solidFill>
                  <a:srgbClr val="768EA9"/>
                </a:solidFill>
              </a:rPr>
              <a:t>导播</a:t>
            </a:r>
            <a:r>
              <a:rPr lang="en-US" altLang="zh-CN" sz="1600" dirty="0">
                <a:solidFill>
                  <a:srgbClr val="768EA9"/>
                </a:solidFill>
              </a:rPr>
              <a:t>)</a:t>
            </a:r>
            <a:r>
              <a:rPr lang="zh-CN" altLang="en-US" sz="1600" dirty="0">
                <a:solidFill>
                  <a:srgbClr val="768EA9"/>
                </a:solidFill>
              </a:rPr>
              <a:t>、助手、电器技师、音响工程师的工作场所。</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pic>
        <p:nvPicPr>
          <p:cNvPr id="3" name="图片 2">
            <a:extLst>
              <a:ext uri="{FF2B5EF4-FFF2-40B4-BE49-F238E27FC236}">
                <a16:creationId xmlns:a16="http://schemas.microsoft.com/office/drawing/2014/main" id="{CFADA992-38B7-1F43-9EC3-7A2187173DBA}"/>
              </a:ext>
            </a:extLst>
          </p:cNvPr>
          <p:cNvPicPr>
            <a:picLocks noChangeAspect="1"/>
          </p:cNvPicPr>
          <p:nvPr/>
        </p:nvPicPr>
        <p:blipFill>
          <a:blip r:embed="rId2"/>
          <a:stretch>
            <a:fillRect/>
          </a:stretch>
        </p:blipFill>
        <p:spPr>
          <a:xfrm>
            <a:off x="2771800" y="1929596"/>
            <a:ext cx="3152978" cy="3146660"/>
          </a:xfrm>
          <a:prstGeom prst="rect">
            <a:avLst/>
          </a:prstGeom>
        </p:spPr>
      </p:pic>
    </p:spTree>
    <p:extLst>
      <p:ext uri="{BB962C8B-B14F-4D97-AF65-F5344CB8AC3E}">
        <p14:creationId xmlns:p14="http://schemas.microsoft.com/office/powerpoint/2010/main" val="74570651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8312" y="902728"/>
            <a:ext cx="7428242" cy="2160240"/>
          </a:xfrm>
          <a:prstGeom prst="rect">
            <a:avLst/>
          </a:prstGeom>
        </p:spPr>
        <p:txBody>
          <a:bodyPr wrap="none" lIns="144000" tIns="0" rIns="144000" bIns="0" anchor="ctr">
            <a:noAutofit/>
          </a:bodyPr>
          <a:lstStyle/>
          <a:p>
            <a:pPr>
              <a:lnSpc>
                <a:spcPct val="200000"/>
              </a:lnSpc>
            </a:pPr>
            <a:r>
              <a:rPr lang="zh-CN" altLang="en-US" sz="1600" dirty="0">
                <a:solidFill>
                  <a:srgbClr val="768EA9"/>
                </a:solidFill>
              </a:rPr>
              <a:t>（二）演播厅</a:t>
            </a:r>
            <a:endParaRPr lang="en-US" altLang="zh-CN" sz="1600" dirty="0">
              <a:solidFill>
                <a:srgbClr val="768EA9"/>
              </a:solidFill>
            </a:endParaRPr>
          </a:p>
          <a:p>
            <a:pPr>
              <a:lnSpc>
                <a:spcPct val="200000"/>
              </a:lnSpc>
            </a:pPr>
            <a:r>
              <a:rPr lang="zh-CN" altLang="en-US" sz="1600" dirty="0">
                <a:solidFill>
                  <a:srgbClr val="768EA9"/>
                </a:solidFill>
              </a:rPr>
              <a:t>演播厅是电视节目表演与制作的场所。它是开放型的空间</a:t>
            </a:r>
            <a:r>
              <a:rPr lang="en-US" altLang="zh-CN" sz="1600" dirty="0">
                <a:solidFill>
                  <a:srgbClr val="768EA9"/>
                </a:solidFill>
              </a:rPr>
              <a:t>,</a:t>
            </a:r>
            <a:r>
              <a:rPr lang="zh-CN" altLang="en-US" sz="1600" dirty="0">
                <a:solidFill>
                  <a:srgbClr val="768EA9"/>
                </a:solidFill>
              </a:rPr>
              <a:t>可以容纳摄像</a:t>
            </a:r>
          </a:p>
          <a:p>
            <a:pPr>
              <a:lnSpc>
                <a:spcPct val="200000"/>
              </a:lnSpc>
            </a:pPr>
            <a:r>
              <a:rPr lang="zh-CN" altLang="en-US" sz="1600" dirty="0">
                <a:solidFill>
                  <a:srgbClr val="768EA9"/>
                </a:solidFill>
              </a:rPr>
              <a:t>机、话筒、灯具、布景、道具等设备</a:t>
            </a:r>
            <a:r>
              <a:rPr lang="en-US" altLang="zh-CN" sz="1600" dirty="0">
                <a:solidFill>
                  <a:srgbClr val="768EA9"/>
                </a:solidFill>
              </a:rPr>
              <a:t>,</a:t>
            </a:r>
            <a:r>
              <a:rPr lang="zh-CN" altLang="en-US" sz="1600" dirty="0">
                <a:solidFill>
                  <a:srgbClr val="768EA9"/>
                </a:solidFill>
              </a:rPr>
              <a:t>操作人员在此工作</a:t>
            </a:r>
            <a:r>
              <a:rPr lang="en-US" altLang="zh-CN" sz="1600" dirty="0">
                <a:solidFill>
                  <a:srgbClr val="768EA9"/>
                </a:solidFill>
              </a:rPr>
              <a:t>,</a:t>
            </a:r>
            <a:r>
              <a:rPr lang="zh-CN" altLang="en-US" sz="1600" dirty="0">
                <a:solidFill>
                  <a:srgbClr val="768EA9"/>
                </a:solidFill>
              </a:rPr>
              <a:t>演员在此表演。</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spTree>
    <p:extLst>
      <p:ext uri="{BB962C8B-B14F-4D97-AF65-F5344CB8AC3E}">
        <p14:creationId xmlns:p14="http://schemas.microsoft.com/office/powerpoint/2010/main" val="375808567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5" y="689505"/>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（三）导播台上的基本特技</a:t>
            </a:r>
            <a:endParaRPr lang="en-US" altLang="zh-CN" sz="1600" dirty="0">
              <a:solidFill>
                <a:srgbClr val="768EA9"/>
              </a:solidFill>
            </a:endParaRPr>
          </a:p>
          <a:p>
            <a:pPr>
              <a:lnSpc>
                <a:spcPct val="150000"/>
              </a:lnSpc>
            </a:pPr>
            <a:r>
              <a:rPr lang="zh-CN" altLang="en-US" sz="1600" dirty="0">
                <a:solidFill>
                  <a:srgbClr val="768EA9"/>
                </a:solidFill>
              </a:rPr>
              <a:t>电视导播台上最基本的技巧是切换、淡入淡出、渐隐渐显、扫换和叠印</a:t>
            </a:r>
            <a:endParaRPr lang="en-US" altLang="zh-CN" sz="1600" dirty="0">
              <a:solidFill>
                <a:srgbClr val="768EA9"/>
              </a:solidFill>
            </a:endParaRPr>
          </a:p>
          <a:p>
            <a:pPr>
              <a:lnSpc>
                <a:spcPct val="150000"/>
              </a:lnSpc>
            </a:pPr>
            <a:r>
              <a:rPr lang="en-US" altLang="zh-CN" sz="1600" dirty="0">
                <a:solidFill>
                  <a:srgbClr val="768EA9"/>
                </a:solidFill>
              </a:rPr>
              <a:t>1</a:t>
            </a:r>
            <a:r>
              <a:rPr lang="zh-CN" altLang="en-US" sz="1600" dirty="0">
                <a:solidFill>
                  <a:srgbClr val="768EA9"/>
                </a:solidFill>
              </a:rPr>
              <a:t>、直接切换</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pic>
        <p:nvPicPr>
          <p:cNvPr id="3" name="图片 2">
            <a:extLst>
              <a:ext uri="{FF2B5EF4-FFF2-40B4-BE49-F238E27FC236}">
                <a16:creationId xmlns:a16="http://schemas.microsoft.com/office/drawing/2014/main" id="{223AAA53-8CC1-1541-9967-796EE4EFF0CF}"/>
              </a:ext>
            </a:extLst>
          </p:cNvPr>
          <p:cNvPicPr>
            <a:picLocks noChangeAspect="1"/>
          </p:cNvPicPr>
          <p:nvPr/>
        </p:nvPicPr>
        <p:blipFill>
          <a:blip r:embed="rId2"/>
          <a:stretch>
            <a:fillRect/>
          </a:stretch>
        </p:blipFill>
        <p:spPr>
          <a:xfrm>
            <a:off x="2251720" y="2198408"/>
            <a:ext cx="4640560" cy="2909557"/>
          </a:xfrm>
          <a:prstGeom prst="rect">
            <a:avLst/>
          </a:prstGeom>
        </p:spPr>
      </p:pic>
    </p:spTree>
    <p:extLst>
      <p:ext uri="{BB962C8B-B14F-4D97-AF65-F5344CB8AC3E}">
        <p14:creationId xmlns:p14="http://schemas.microsoft.com/office/powerpoint/2010/main" val="286809230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5" y="689505"/>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（三）导播台上的基本特技</a:t>
            </a:r>
            <a:endParaRPr lang="en-US" altLang="zh-CN" sz="1600" dirty="0">
              <a:solidFill>
                <a:srgbClr val="768EA9"/>
              </a:solidFill>
            </a:endParaRPr>
          </a:p>
          <a:p>
            <a:pPr>
              <a:lnSpc>
                <a:spcPct val="150000"/>
              </a:lnSpc>
            </a:pPr>
            <a:r>
              <a:rPr lang="en-US" altLang="zh-CN" sz="1600" dirty="0">
                <a:solidFill>
                  <a:srgbClr val="768EA9"/>
                </a:solidFill>
              </a:rPr>
              <a:t>2</a:t>
            </a:r>
            <a:r>
              <a:rPr lang="zh-CN" altLang="en-US" sz="1600" dirty="0">
                <a:solidFill>
                  <a:srgbClr val="768EA9"/>
                </a:solidFill>
              </a:rPr>
              <a:t>、淡入淡出</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pic>
        <p:nvPicPr>
          <p:cNvPr id="10" name="图片 9">
            <a:extLst>
              <a:ext uri="{FF2B5EF4-FFF2-40B4-BE49-F238E27FC236}">
                <a16:creationId xmlns:a16="http://schemas.microsoft.com/office/drawing/2014/main" id="{1B664481-ADB7-C84C-A1A1-83C973CDA907}"/>
              </a:ext>
            </a:extLst>
          </p:cNvPr>
          <p:cNvPicPr>
            <a:picLocks noChangeAspect="1"/>
          </p:cNvPicPr>
          <p:nvPr/>
        </p:nvPicPr>
        <p:blipFill>
          <a:blip r:embed="rId2"/>
          <a:stretch>
            <a:fillRect/>
          </a:stretch>
        </p:blipFill>
        <p:spPr>
          <a:xfrm>
            <a:off x="2712664" y="2094261"/>
            <a:ext cx="3376290" cy="2828976"/>
          </a:xfrm>
          <a:prstGeom prst="rect">
            <a:avLst/>
          </a:prstGeom>
        </p:spPr>
      </p:pic>
    </p:spTree>
    <p:extLst>
      <p:ext uri="{BB962C8B-B14F-4D97-AF65-F5344CB8AC3E}">
        <p14:creationId xmlns:p14="http://schemas.microsoft.com/office/powerpoint/2010/main" val="255588774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5" y="689505"/>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（三）导播台上的基本特技</a:t>
            </a:r>
          </a:p>
          <a:p>
            <a:pPr>
              <a:lnSpc>
                <a:spcPct val="150000"/>
              </a:lnSpc>
            </a:pPr>
            <a:r>
              <a:rPr lang="en-US" altLang="zh-CN" sz="1600" dirty="0">
                <a:solidFill>
                  <a:srgbClr val="768EA9"/>
                </a:solidFill>
              </a:rPr>
              <a:t>3</a:t>
            </a:r>
            <a:r>
              <a:rPr lang="zh-CN" altLang="en-US" sz="1600" dirty="0">
                <a:solidFill>
                  <a:srgbClr val="768EA9"/>
                </a:solidFill>
              </a:rPr>
              <a:t>、慢转换</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pic>
        <p:nvPicPr>
          <p:cNvPr id="3" name="图片 2">
            <a:extLst>
              <a:ext uri="{FF2B5EF4-FFF2-40B4-BE49-F238E27FC236}">
                <a16:creationId xmlns:a16="http://schemas.microsoft.com/office/drawing/2014/main" id="{926FCDD7-50EF-7640-8D3D-2B0BB1DD02B5}"/>
              </a:ext>
            </a:extLst>
          </p:cNvPr>
          <p:cNvPicPr>
            <a:picLocks noChangeAspect="1"/>
          </p:cNvPicPr>
          <p:nvPr/>
        </p:nvPicPr>
        <p:blipFill>
          <a:blip r:embed="rId2"/>
          <a:stretch>
            <a:fillRect/>
          </a:stretch>
        </p:blipFill>
        <p:spPr>
          <a:xfrm>
            <a:off x="2195736" y="2073101"/>
            <a:ext cx="5829300" cy="2870200"/>
          </a:xfrm>
          <a:prstGeom prst="rect">
            <a:avLst/>
          </a:prstGeom>
        </p:spPr>
      </p:pic>
    </p:spTree>
    <p:extLst>
      <p:ext uri="{BB962C8B-B14F-4D97-AF65-F5344CB8AC3E}">
        <p14:creationId xmlns:p14="http://schemas.microsoft.com/office/powerpoint/2010/main" val="154231155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90906" y="1635789"/>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（三）导播台上的基本特技</a:t>
            </a:r>
          </a:p>
          <a:p>
            <a:pPr>
              <a:lnSpc>
                <a:spcPct val="150000"/>
              </a:lnSpc>
            </a:pPr>
            <a:r>
              <a:rPr lang="en-US" altLang="zh-CN" sz="1600" dirty="0">
                <a:solidFill>
                  <a:srgbClr val="768EA9"/>
                </a:solidFill>
              </a:rPr>
              <a:t>4</a:t>
            </a:r>
            <a:r>
              <a:rPr lang="zh-CN" altLang="en-US" sz="1600" dirty="0">
                <a:solidFill>
                  <a:srgbClr val="768EA9"/>
                </a:solidFill>
              </a:rPr>
              <a:t>、叠加</a:t>
            </a:r>
            <a:endParaRPr lang="en-US" altLang="zh-CN" sz="1600" dirty="0">
              <a:solidFill>
                <a:srgbClr val="768EA9"/>
              </a:solidFill>
            </a:endParaRPr>
          </a:p>
          <a:p>
            <a:pPr>
              <a:lnSpc>
                <a:spcPct val="150000"/>
              </a:lnSpc>
            </a:pPr>
            <a:endParaRPr lang="en-US" altLang="zh-CN" sz="1600" dirty="0">
              <a:solidFill>
                <a:srgbClr val="768EA9"/>
              </a:solidFill>
            </a:endParaRPr>
          </a:p>
          <a:p>
            <a:pPr>
              <a:lnSpc>
                <a:spcPct val="150000"/>
              </a:lnSpc>
            </a:pPr>
            <a:r>
              <a:rPr lang="zh-CN" altLang="en-US" sz="1600" dirty="0">
                <a:solidFill>
                  <a:srgbClr val="768EA9"/>
                </a:solidFill>
              </a:rPr>
              <a:t>把两个画面叠合在一起的方法叫叠加。这是一种最简单的画面组合方式</a:t>
            </a:r>
            <a:r>
              <a:rPr lang="en-US" altLang="zh-CN" sz="1600" dirty="0">
                <a:solidFill>
                  <a:srgbClr val="768EA9"/>
                </a:solidFill>
              </a:rPr>
              <a:t>,</a:t>
            </a:r>
          </a:p>
          <a:p>
            <a:pPr>
              <a:lnSpc>
                <a:spcPct val="150000"/>
              </a:lnSpc>
            </a:pPr>
            <a:r>
              <a:rPr lang="zh-CN" altLang="en-US" sz="1600" dirty="0">
                <a:solidFill>
                  <a:srgbClr val="768EA9"/>
                </a:solidFill>
              </a:rPr>
              <a:t>只要将推拉控制杆联动置于中间位置即可。</a:t>
            </a:r>
          </a:p>
          <a:p>
            <a:pPr>
              <a:lnSpc>
                <a:spcPct val="150000"/>
              </a:lnSpc>
            </a:pPr>
            <a:r>
              <a:rPr lang="zh-CN" altLang="en-US" sz="1600" dirty="0">
                <a:solidFill>
                  <a:srgbClr val="768EA9"/>
                </a:solidFill>
              </a:rPr>
              <a:t>叠加的应用非常普遍</a:t>
            </a:r>
            <a:r>
              <a:rPr lang="en-US" altLang="zh-CN" sz="1600" dirty="0">
                <a:solidFill>
                  <a:srgbClr val="768EA9"/>
                </a:solidFill>
              </a:rPr>
              <a:t>,</a:t>
            </a:r>
            <a:r>
              <a:rPr lang="zh-CN" altLang="en-US" sz="1600" dirty="0">
                <a:solidFill>
                  <a:srgbClr val="768EA9"/>
                </a:solidFill>
              </a:rPr>
              <a:t>比如</a:t>
            </a:r>
            <a:r>
              <a:rPr lang="en-US" altLang="zh-CN" sz="1600" dirty="0">
                <a:solidFill>
                  <a:srgbClr val="768EA9"/>
                </a:solidFill>
              </a:rPr>
              <a:t>,</a:t>
            </a:r>
            <a:r>
              <a:rPr lang="zh-CN" altLang="en-US" sz="1600" dirty="0">
                <a:solidFill>
                  <a:srgbClr val="768EA9"/>
                </a:solidFill>
              </a:rPr>
              <a:t>在画面上加入文字、标题、歌词等。凡是同时</a:t>
            </a:r>
          </a:p>
          <a:p>
            <a:pPr>
              <a:lnSpc>
                <a:spcPct val="150000"/>
              </a:lnSpc>
            </a:pPr>
            <a:r>
              <a:rPr lang="zh-CN" altLang="en-US" sz="1600" dirty="0">
                <a:solidFill>
                  <a:srgbClr val="768EA9"/>
                </a:solidFill>
              </a:rPr>
              <a:t>叠合两个画面的情况都可以采用。只是当把两个画面叠加在一起时</a:t>
            </a:r>
            <a:r>
              <a:rPr lang="en-US" altLang="zh-CN" sz="1600" dirty="0">
                <a:solidFill>
                  <a:srgbClr val="768EA9"/>
                </a:solidFill>
              </a:rPr>
              <a:t>,</a:t>
            </a:r>
            <a:r>
              <a:rPr lang="zh-CN" altLang="en-US" sz="1600" dirty="0">
                <a:solidFill>
                  <a:srgbClr val="768EA9"/>
                </a:solidFill>
              </a:rPr>
              <a:t>有必要对</a:t>
            </a:r>
          </a:p>
          <a:p>
            <a:pPr>
              <a:lnSpc>
                <a:spcPct val="150000"/>
              </a:lnSpc>
            </a:pPr>
            <a:r>
              <a:rPr lang="zh-CN" altLang="en-US" sz="1600" dirty="0">
                <a:solidFill>
                  <a:srgbClr val="768EA9"/>
                </a:solidFill>
              </a:rPr>
              <a:t>画面的原有构图进行整理和改变</a:t>
            </a:r>
            <a:r>
              <a:rPr lang="en-US" altLang="zh-CN" sz="1600" dirty="0">
                <a:solidFill>
                  <a:srgbClr val="768EA9"/>
                </a:solidFill>
              </a:rPr>
              <a:t>,</a:t>
            </a:r>
            <a:r>
              <a:rPr lang="zh-CN" altLang="en-US" sz="1600" dirty="0">
                <a:solidFill>
                  <a:srgbClr val="768EA9"/>
                </a:solidFill>
              </a:rPr>
              <a:t>以使叠加后的画面构图更加完美。</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spTree>
    <p:extLst>
      <p:ext uri="{BB962C8B-B14F-4D97-AF65-F5344CB8AC3E}">
        <p14:creationId xmlns:p14="http://schemas.microsoft.com/office/powerpoint/2010/main" val="27119170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5" y="991796"/>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（三）导播台上的基本特技</a:t>
            </a:r>
          </a:p>
          <a:p>
            <a:pPr>
              <a:lnSpc>
                <a:spcPct val="150000"/>
              </a:lnSpc>
            </a:pPr>
            <a:r>
              <a:rPr lang="en-US" altLang="zh-CN" sz="1600" dirty="0">
                <a:solidFill>
                  <a:srgbClr val="768EA9"/>
                </a:solidFill>
              </a:rPr>
              <a:t>5</a:t>
            </a:r>
            <a:r>
              <a:rPr lang="zh-CN" altLang="en-US" sz="1600" dirty="0">
                <a:solidFill>
                  <a:srgbClr val="768EA9"/>
                </a:solidFill>
              </a:rPr>
              <a:t>、扫换</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pic>
        <p:nvPicPr>
          <p:cNvPr id="3" name="图片 2">
            <a:extLst>
              <a:ext uri="{FF2B5EF4-FFF2-40B4-BE49-F238E27FC236}">
                <a16:creationId xmlns:a16="http://schemas.microsoft.com/office/drawing/2014/main" id="{A8473B35-D930-A245-970D-5F8B8A2DE9A0}"/>
              </a:ext>
            </a:extLst>
          </p:cNvPr>
          <p:cNvPicPr>
            <a:picLocks noChangeAspect="1"/>
          </p:cNvPicPr>
          <p:nvPr/>
        </p:nvPicPr>
        <p:blipFill>
          <a:blip r:embed="rId2"/>
          <a:stretch>
            <a:fillRect/>
          </a:stretch>
        </p:blipFill>
        <p:spPr>
          <a:xfrm>
            <a:off x="5004048" y="763802"/>
            <a:ext cx="3723878" cy="3723878"/>
          </a:xfrm>
          <a:prstGeom prst="rect">
            <a:avLst/>
          </a:prstGeom>
        </p:spPr>
      </p:pic>
    </p:spTree>
    <p:extLst>
      <p:ext uri="{BB962C8B-B14F-4D97-AF65-F5344CB8AC3E}">
        <p14:creationId xmlns:p14="http://schemas.microsoft.com/office/powerpoint/2010/main" val="88996853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19753" y="1995686"/>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（四）快慢动作和静帧特技</a:t>
            </a:r>
            <a:endParaRPr lang="en-US" altLang="zh-CN" sz="1600" dirty="0">
              <a:solidFill>
                <a:srgbClr val="768EA9"/>
              </a:solidFill>
            </a:endParaRPr>
          </a:p>
          <a:p>
            <a:pPr>
              <a:lnSpc>
                <a:spcPct val="150000"/>
              </a:lnSpc>
            </a:pPr>
            <a:endParaRPr lang="en-US" altLang="zh-CN" sz="1600" dirty="0">
              <a:solidFill>
                <a:srgbClr val="768EA9"/>
              </a:solidFill>
            </a:endParaRPr>
          </a:p>
          <a:p>
            <a:pPr>
              <a:lnSpc>
                <a:spcPct val="150000"/>
              </a:lnSpc>
            </a:pPr>
            <a:r>
              <a:rPr lang="zh-CN" altLang="en-US" sz="1600" dirty="0">
                <a:solidFill>
                  <a:srgbClr val="768EA9"/>
                </a:solidFill>
              </a:rPr>
              <a:t>我们在电视荧屏上看到有的电视节目</a:t>
            </a:r>
            <a:r>
              <a:rPr lang="en-US" altLang="zh-CN" sz="1600" dirty="0">
                <a:solidFill>
                  <a:srgbClr val="768EA9"/>
                </a:solidFill>
              </a:rPr>
              <a:t>,</a:t>
            </a:r>
            <a:r>
              <a:rPr lang="zh-CN" altLang="en-US" sz="1600" dirty="0">
                <a:solidFill>
                  <a:srgbClr val="768EA9"/>
                </a:solidFill>
              </a:rPr>
              <a:t>导演为了渲染某种情绪、气氛或是</a:t>
            </a:r>
          </a:p>
          <a:p>
            <a:pPr>
              <a:lnSpc>
                <a:spcPct val="150000"/>
              </a:lnSpc>
            </a:pPr>
            <a:r>
              <a:rPr lang="zh-CN" altLang="en-US" sz="1600" dirty="0">
                <a:solidFill>
                  <a:srgbClr val="768EA9"/>
                </a:solidFill>
              </a:rPr>
              <a:t>抒发感情</a:t>
            </a:r>
            <a:r>
              <a:rPr lang="en-US" altLang="zh-CN" sz="1600" dirty="0">
                <a:solidFill>
                  <a:srgbClr val="768EA9"/>
                </a:solidFill>
              </a:rPr>
              <a:t>,</a:t>
            </a:r>
            <a:r>
              <a:rPr lang="zh-CN" altLang="en-US" sz="1600" dirty="0">
                <a:solidFill>
                  <a:srgbClr val="768EA9"/>
                </a:solidFill>
              </a:rPr>
              <a:t>常采用快慢动作或静止图像的处理。快动作和慢动作一样</a:t>
            </a:r>
            <a:r>
              <a:rPr lang="en-US" altLang="zh-CN" sz="1600" dirty="0">
                <a:solidFill>
                  <a:srgbClr val="768EA9"/>
                </a:solidFill>
              </a:rPr>
              <a:t>,</a:t>
            </a:r>
            <a:r>
              <a:rPr lang="zh-CN" altLang="en-US" sz="1600" dirty="0">
                <a:solidFill>
                  <a:srgbClr val="768EA9"/>
                </a:solidFill>
              </a:rPr>
              <a:t>从本质</a:t>
            </a:r>
          </a:p>
          <a:p>
            <a:pPr>
              <a:lnSpc>
                <a:spcPct val="150000"/>
              </a:lnSpc>
            </a:pPr>
            <a:r>
              <a:rPr lang="zh-CN" altLang="en-US" sz="1600" dirty="0">
                <a:solidFill>
                  <a:srgbClr val="768EA9"/>
                </a:solidFill>
              </a:rPr>
              <a:t>上说</a:t>
            </a:r>
            <a:r>
              <a:rPr lang="en-US" altLang="zh-CN" sz="1600" dirty="0">
                <a:solidFill>
                  <a:srgbClr val="768EA9"/>
                </a:solidFill>
              </a:rPr>
              <a:t>,</a:t>
            </a:r>
            <a:r>
              <a:rPr lang="zh-CN" altLang="en-US" sz="1600" dirty="0">
                <a:solidFill>
                  <a:srgbClr val="768EA9"/>
                </a:solidFill>
              </a:rPr>
              <a:t>都是改变现实运动形态的一种技术方法。电视中的快慢动作通常是在特</a:t>
            </a:r>
          </a:p>
          <a:p>
            <a:pPr>
              <a:lnSpc>
                <a:spcPct val="150000"/>
              </a:lnSpc>
            </a:pPr>
            <a:r>
              <a:rPr lang="zh-CN" altLang="en-US" sz="1600" dirty="0">
                <a:solidFill>
                  <a:srgbClr val="768EA9"/>
                </a:solidFill>
              </a:rPr>
              <a:t>技台上完成的</a:t>
            </a:r>
            <a:r>
              <a:rPr lang="en-US" altLang="zh-CN" sz="1600" dirty="0">
                <a:solidFill>
                  <a:srgbClr val="768EA9"/>
                </a:solidFill>
              </a:rPr>
              <a:t>,</a:t>
            </a:r>
            <a:r>
              <a:rPr lang="zh-CN" altLang="en-US" sz="1600" dirty="0">
                <a:solidFill>
                  <a:srgbClr val="768EA9"/>
                </a:solidFill>
              </a:rPr>
              <a:t>电影则采用升格</a:t>
            </a:r>
            <a:r>
              <a:rPr lang="en-US" altLang="zh-CN" sz="1600" dirty="0">
                <a:solidFill>
                  <a:srgbClr val="768EA9"/>
                </a:solidFill>
              </a:rPr>
              <a:t>(</a:t>
            </a:r>
            <a:r>
              <a:rPr lang="zh-CN" altLang="en-US" sz="1600" dirty="0">
                <a:solidFill>
                  <a:srgbClr val="768EA9"/>
                </a:solidFill>
              </a:rPr>
              <a:t>慢动作</a:t>
            </a:r>
            <a:r>
              <a:rPr lang="en-US" altLang="zh-CN" sz="1600" dirty="0">
                <a:solidFill>
                  <a:srgbClr val="768EA9"/>
                </a:solidFill>
              </a:rPr>
              <a:t>)</a:t>
            </a:r>
            <a:r>
              <a:rPr lang="zh-CN" altLang="en-US" sz="1600" dirty="0">
                <a:solidFill>
                  <a:srgbClr val="768EA9"/>
                </a:solidFill>
              </a:rPr>
              <a:t>或降格</a:t>
            </a:r>
            <a:r>
              <a:rPr lang="en-US" altLang="zh-CN" sz="1600" dirty="0">
                <a:solidFill>
                  <a:srgbClr val="768EA9"/>
                </a:solidFill>
              </a:rPr>
              <a:t>(</a:t>
            </a:r>
            <a:r>
              <a:rPr lang="zh-CN" altLang="en-US" sz="1600" dirty="0">
                <a:solidFill>
                  <a:srgbClr val="768EA9"/>
                </a:solidFill>
              </a:rPr>
              <a:t>快动作</a:t>
            </a:r>
            <a:r>
              <a:rPr lang="en-US" altLang="zh-CN" sz="1600" dirty="0">
                <a:solidFill>
                  <a:srgbClr val="768EA9"/>
                </a:solidFill>
              </a:rPr>
              <a:t>)</a:t>
            </a:r>
            <a:r>
              <a:rPr lang="zh-CN" altLang="en-US" sz="1600" dirty="0">
                <a:solidFill>
                  <a:srgbClr val="768EA9"/>
                </a:solidFill>
              </a:rPr>
              <a:t>摄影。对于电视来</a:t>
            </a:r>
          </a:p>
          <a:p>
            <a:pPr>
              <a:lnSpc>
                <a:spcPct val="150000"/>
              </a:lnSpc>
            </a:pPr>
            <a:r>
              <a:rPr lang="zh-CN" altLang="en-US" sz="1600" dirty="0">
                <a:solidFill>
                  <a:srgbClr val="768EA9"/>
                </a:solidFill>
              </a:rPr>
              <a:t>说</a:t>
            </a:r>
            <a:r>
              <a:rPr lang="en-US" altLang="zh-CN" sz="1600" dirty="0">
                <a:solidFill>
                  <a:srgbClr val="768EA9"/>
                </a:solidFill>
              </a:rPr>
              <a:t>,</a:t>
            </a:r>
            <a:r>
              <a:rPr lang="zh-CN" altLang="en-US" sz="1600" dirty="0">
                <a:solidFill>
                  <a:srgbClr val="768EA9"/>
                </a:solidFill>
              </a:rPr>
              <a:t>放像机放像时的走带速度快于录像时的走带速度</a:t>
            </a:r>
            <a:r>
              <a:rPr lang="en-US" altLang="zh-CN" sz="1600" dirty="0">
                <a:solidFill>
                  <a:srgbClr val="768EA9"/>
                </a:solidFill>
              </a:rPr>
              <a:t>,</a:t>
            </a:r>
            <a:r>
              <a:rPr lang="zh-CN" altLang="en-US" sz="1600" dirty="0">
                <a:solidFill>
                  <a:srgbClr val="768EA9"/>
                </a:solidFill>
              </a:rPr>
              <a:t>即形成了画面的快动作</a:t>
            </a:r>
            <a:r>
              <a:rPr lang="en-US" altLang="zh-CN" sz="1600" dirty="0">
                <a:solidFill>
                  <a:srgbClr val="768EA9"/>
                </a:solidFill>
              </a:rPr>
              <a:t>;</a:t>
            </a:r>
          </a:p>
          <a:p>
            <a:pPr>
              <a:lnSpc>
                <a:spcPct val="150000"/>
              </a:lnSpc>
            </a:pPr>
            <a:r>
              <a:rPr lang="zh-CN" altLang="en-US" sz="1600" dirty="0">
                <a:solidFill>
                  <a:srgbClr val="768EA9"/>
                </a:solidFill>
              </a:rPr>
              <a:t>相反</a:t>
            </a:r>
            <a:r>
              <a:rPr lang="en-US" altLang="zh-CN" sz="1600" dirty="0">
                <a:solidFill>
                  <a:srgbClr val="768EA9"/>
                </a:solidFill>
              </a:rPr>
              <a:t>,</a:t>
            </a:r>
            <a:r>
              <a:rPr lang="zh-CN" altLang="en-US" sz="1600" dirty="0">
                <a:solidFill>
                  <a:srgbClr val="768EA9"/>
                </a:solidFill>
              </a:rPr>
              <a:t>则形成慢动作。静帧是指放像机仍保持放像工作状态而只将磁带停止</a:t>
            </a:r>
            <a:r>
              <a:rPr lang="en-US" altLang="zh-CN" sz="1600" dirty="0">
                <a:solidFill>
                  <a:srgbClr val="768EA9"/>
                </a:solidFill>
              </a:rPr>
              <a:t>,</a:t>
            </a:r>
          </a:p>
          <a:p>
            <a:pPr>
              <a:lnSpc>
                <a:spcPct val="150000"/>
              </a:lnSpc>
            </a:pPr>
            <a:r>
              <a:rPr lang="zh-CN" altLang="en-US" sz="1600" dirty="0">
                <a:solidFill>
                  <a:srgbClr val="768EA9"/>
                </a:solidFill>
              </a:rPr>
              <a:t>银幕上随即出现的静止画面效果</a:t>
            </a:r>
            <a:r>
              <a:rPr lang="en-US" altLang="zh-CN" sz="1600" dirty="0">
                <a:solidFill>
                  <a:srgbClr val="768EA9"/>
                </a:solidFill>
              </a:rPr>
              <a:t>(</a:t>
            </a:r>
            <a:r>
              <a:rPr lang="zh-CN" altLang="en-US" sz="1600" dirty="0">
                <a:solidFill>
                  <a:srgbClr val="768EA9"/>
                </a:solidFill>
              </a:rPr>
              <a:t>即定格</a:t>
            </a:r>
            <a:r>
              <a:rPr lang="en-US" altLang="zh-CN" sz="1600" dirty="0">
                <a:solidFill>
                  <a:srgbClr val="768EA9"/>
                </a:solidFill>
              </a:rPr>
              <a:t>)</a:t>
            </a:r>
            <a:r>
              <a:rPr lang="zh-CN" altLang="en-US" sz="1600" dirty="0">
                <a:solidFill>
                  <a:srgbClr val="768EA9"/>
                </a:solidFill>
              </a:rPr>
              <a:t>。</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spTree>
    <p:extLst>
      <p:ext uri="{BB962C8B-B14F-4D97-AF65-F5344CB8AC3E}">
        <p14:creationId xmlns:p14="http://schemas.microsoft.com/office/powerpoint/2010/main" val="213270335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85404" y="1406384"/>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（五）三种键控技巧</a:t>
            </a:r>
            <a:endParaRPr lang="en-US" altLang="zh-CN" sz="1600" dirty="0">
              <a:solidFill>
                <a:srgbClr val="768EA9"/>
              </a:solidFill>
            </a:endParaRPr>
          </a:p>
          <a:p>
            <a:pPr>
              <a:lnSpc>
                <a:spcPct val="150000"/>
              </a:lnSpc>
            </a:pPr>
            <a:r>
              <a:rPr lang="zh-CN" altLang="en-US" sz="1600" dirty="0">
                <a:solidFill>
                  <a:srgbClr val="768EA9"/>
                </a:solidFill>
              </a:rPr>
              <a:t>键控是利用一个视频信号中不同部位参量</a:t>
            </a:r>
            <a:r>
              <a:rPr lang="en-US" altLang="zh-CN" sz="1600" dirty="0">
                <a:solidFill>
                  <a:srgbClr val="768EA9"/>
                </a:solidFill>
              </a:rPr>
              <a:t>(</a:t>
            </a:r>
            <a:r>
              <a:rPr lang="zh-CN" altLang="en-US" sz="1600" dirty="0">
                <a:solidFill>
                  <a:srgbClr val="768EA9"/>
                </a:solidFill>
              </a:rPr>
              <a:t>例如亮度和色度</a:t>
            </a:r>
            <a:r>
              <a:rPr lang="en-US" altLang="zh-CN" sz="1600" dirty="0">
                <a:solidFill>
                  <a:srgbClr val="768EA9"/>
                </a:solidFill>
              </a:rPr>
              <a:t>)</a:t>
            </a:r>
            <a:r>
              <a:rPr lang="zh-CN" altLang="en-US" sz="1600" dirty="0">
                <a:solidFill>
                  <a:srgbClr val="768EA9"/>
                </a:solidFill>
              </a:rPr>
              <a:t>的不同</a:t>
            </a:r>
            <a:r>
              <a:rPr lang="en-US" altLang="zh-CN" sz="1600" dirty="0">
                <a:solidFill>
                  <a:srgbClr val="768EA9"/>
                </a:solidFill>
              </a:rPr>
              <a:t>,</a:t>
            </a:r>
            <a:r>
              <a:rPr lang="zh-CN" altLang="en-US" sz="1600" dirty="0">
                <a:solidFill>
                  <a:srgbClr val="768EA9"/>
                </a:solidFill>
              </a:rPr>
              <a:t>经过</a:t>
            </a:r>
          </a:p>
          <a:p>
            <a:pPr>
              <a:lnSpc>
                <a:spcPct val="150000"/>
              </a:lnSpc>
            </a:pPr>
            <a:r>
              <a:rPr lang="zh-CN" altLang="en-US" sz="1600" dirty="0">
                <a:solidFill>
                  <a:srgbClr val="768EA9"/>
                </a:solidFill>
              </a:rPr>
              <a:t>处理形成高</a:t>
            </a:r>
            <a:r>
              <a:rPr lang="en-US" altLang="zh-CN" sz="1600" dirty="0">
                <a:solidFill>
                  <a:srgbClr val="768EA9"/>
                </a:solidFill>
              </a:rPr>
              <a:t>/</a:t>
            </a:r>
            <a:r>
              <a:rPr lang="zh-CN" altLang="en-US" sz="1600" dirty="0">
                <a:solidFill>
                  <a:srgbClr val="768EA9"/>
                </a:solidFill>
              </a:rPr>
              <a:t>低双值键控信号</a:t>
            </a:r>
            <a:r>
              <a:rPr lang="en-US" altLang="zh-CN" sz="1600" dirty="0">
                <a:solidFill>
                  <a:srgbClr val="768EA9"/>
                </a:solidFill>
              </a:rPr>
              <a:t>,</a:t>
            </a:r>
            <a:r>
              <a:rPr lang="zh-CN" altLang="en-US" sz="1600" dirty="0">
                <a:solidFill>
                  <a:srgbClr val="768EA9"/>
                </a:solidFill>
              </a:rPr>
              <a:t>去控制电子开关</a:t>
            </a:r>
            <a:r>
              <a:rPr lang="en-US" altLang="zh-CN" sz="1600" dirty="0">
                <a:solidFill>
                  <a:srgbClr val="768EA9"/>
                </a:solidFill>
              </a:rPr>
              <a:t>,</a:t>
            </a:r>
            <a:r>
              <a:rPr lang="zh-CN" altLang="en-US" sz="1600" dirty="0">
                <a:solidFill>
                  <a:srgbClr val="768EA9"/>
                </a:solidFill>
              </a:rPr>
              <a:t>使待合成的两路视频信号交替</a:t>
            </a:r>
          </a:p>
          <a:p>
            <a:pPr>
              <a:lnSpc>
                <a:spcPct val="150000"/>
              </a:lnSpc>
            </a:pPr>
            <a:r>
              <a:rPr lang="zh-CN" altLang="en-US" sz="1600" dirty="0">
                <a:solidFill>
                  <a:srgbClr val="768EA9"/>
                </a:solidFill>
              </a:rPr>
              <a:t>输出</a:t>
            </a:r>
            <a:r>
              <a:rPr lang="en-US" altLang="zh-CN" sz="1600" dirty="0">
                <a:solidFill>
                  <a:srgbClr val="768EA9"/>
                </a:solidFill>
              </a:rPr>
              <a:t>,</a:t>
            </a:r>
            <a:r>
              <a:rPr lang="zh-CN" altLang="en-US" sz="1600" dirty="0">
                <a:solidFill>
                  <a:srgbClr val="768EA9"/>
                </a:solidFill>
              </a:rPr>
              <a:t>形成一个画面的一部分被抠掉而填进另一画面的效果</a:t>
            </a:r>
            <a:r>
              <a:rPr lang="en-US" altLang="zh-CN" sz="1600" dirty="0">
                <a:solidFill>
                  <a:srgbClr val="768EA9"/>
                </a:solidFill>
              </a:rPr>
              <a:t>,</a:t>
            </a:r>
            <a:r>
              <a:rPr lang="zh-CN" altLang="en-US" sz="1600" dirty="0">
                <a:solidFill>
                  <a:srgbClr val="768EA9"/>
                </a:solidFill>
              </a:rPr>
              <a:t>俗称“抠像”。</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spTree>
    <p:extLst>
      <p:ext uri="{BB962C8B-B14F-4D97-AF65-F5344CB8AC3E}">
        <p14:creationId xmlns:p14="http://schemas.microsoft.com/office/powerpoint/2010/main" val="21679767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32340" y="805620"/>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（五）三种键控技巧</a:t>
            </a:r>
            <a:endParaRPr lang="en-US" altLang="zh-CN" sz="1600" dirty="0">
              <a:solidFill>
                <a:srgbClr val="768EA9"/>
              </a:solidFill>
            </a:endParaRPr>
          </a:p>
          <a:p>
            <a:pPr>
              <a:lnSpc>
                <a:spcPct val="150000"/>
              </a:lnSpc>
            </a:pPr>
            <a:r>
              <a:rPr lang="en-US" altLang="zh-CN" sz="1600" dirty="0">
                <a:solidFill>
                  <a:srgbClr val="768EA9"/>
                </a:solidFill>
              </a:rPr>
              <a:t>1</a:t>
            </a:r>
            <a:r>
              <a:rPr lang="zh-CN" altLang="en-US" sz="1600" dirty="0">
                <a:solidFill>
                  <a:srgbClr val="768EA9"/>
                </a:solidFill>
              </a:rPr>
              <a:t>、内键</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pic>
        <p:nvPicPr>
          <p:cNvPr id="3" name="图片 2">
            <a:extLst>
              <a:ext uri="{FF2B5EF4-FFF2-40B4-BE49-F238E27FC236}">
                <a16:creationId xmlns:a16="http://schemas.microsoft.com/office/drawing/2014/main" id="{EDB3B79D-94F2-A844-82A1-7FD61FBDA86A}"/>
              </a:ext>
            </a:extLst>
          </p:cNvPr>
          <p:cNvPicPr>
            <a:picLocks noChangeAspect="1"/>
          </p:cNvPicPr>
          <p:nvPr/>
        </p:nvPicPr>
        <p:blipFill>
          <a:blip r:embed="rId2"/>
          <a:stretch>
            <a:fillRect/>
          </a:stretch>
        </p:blipFill>
        <p:spPr>
          <a:xfrm>
            <a:off x="3616279" y="1224184"/>
            <a:ext cx="5090067" cy="3014506"/>
          </a:xfrm>
          <a:prstGeom prst="rect">
            <a:avLst/>
          </a:prstGeom>
        </p:spPr>
      </p:pic>
    </p:spTree>
    <p:extLst>
      <p:ext uri="{BB962C8B-B14F-4D97-AF65-F5344CB8AC3E}">
        <p14:creationId xmlns:p14="http://schemas.microsoft.com/office/powerpoint/2010/main" val="230544201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869937" y="1313094"/>
            <a:ext cx="2171511" cy="2262113"/>
            <a:chOff x="869937" y="1313094"/>
            <a:chExt cx="2171511" cy="2262113"/>
          </a:xfrm>
        </p:grpSpPr>
        <p:sp>
          <p:nvSpPr>
            <p:cNvPr id="5" name="Freeform: Shape 34"/>
            <p:cNvSpPr>
              <a:spLocks/>
            </p:cNvSpPr>
            <p:nvPr/>
          </p:nvSpPr>
          <p:spPr bwMode="auto">
            <a:xfrm>
              <a:off x="890375" y="1313094"/>
              <a:ext cx="2151073" cy="2262113"/>
            </a:xfrm>
            <a:custGeom>
              <a:avLst/>
              <a:gdLst>
                <a:gd name="T0" fmla="*/ 133 w 351"/>
                <a:gd name="T1" fmla="*/ 163 h 369"/>
                <a:gd name="T2" fmla="*/ 119 w 351"/>
                <a:gd name="T3" fmla="*/ 9 h 369"/>
                <a:gd name="T4" fmla="*/ 234 w 351"/>
                <a:gd name="T5" fmla="*/ 23 h 369"/>
                <a:gd name="T6" fmla="*/ 308 w 351"/>
                <a:gd name="T7" fmla="*/ 252 h 369"/>
                <a:gd name="T8" fmla="*/ 79 w 351"/>
                <a:gd name="T9" fmla="*/ 326 h 369"/>
                <a:gd name="T10" fmla="*/ 0 w 351"/>
                <a:gd name="T11" fmla="*/ 242 h 369"/>
                <a:gd name="T12" fmla="*/ 133 w 351"/>
                <a:gd name="T13" fmla="*/ 163 h 369"/>
              </a:gdLst>
              <a:ahLst/>
              <a:cxnLst>
                <a:cxn ang="0">
                  <a:pos x="T0" y="T1"/>
                </a:cxn>
                <a:cxn ang="0">
                  <a:pos x="T2" y="T3"/>
                </a:cxn>
                <a:cxn ang="0">
                  <a:pos x="T4" y="T5"/>
                </a:cxn>
                <a:cxn ang="0">
                  <a:pos x="T6" y="T7"/>
                </a:cxn>
                <a:cxn ang="0">
                  <a:pos x="T8" y="T9"/>
                </a:cxn>
                <a:cxn ang="0">
                  <a:pos x="T10" y="T11"/>
                </a:cxn>
                <a:cxn ang="0">
                  <a:pos x="T12" y="T13"/>
                </a:cxn>
              </a:cxnLst>
              <a:rect l="0" t="0" r="r" b="b"/>
              <a:pathLst>
                <a:path w="351" h="369">
                  <a:moveTo>
                    <a:pt x="133" y="163"/>
                  </a:moveTo>
                  <a:cubicBezTo>
                    <a:pt x="160" y="112"/>
                    <a:pt x="152" y="52"/>
                    <a:pt x="119" y="9"/>
                  </a:cubicBezTo>
                  <a:cubicBezTo>
                    <a:pt x="157" y="0"/>
                    <a:pt x="197" y="4"/>
                    <a:pt x="234" y="23"/>
                  </a:cubicBezTo>
                  <a:cubicBezTo>
                    <a:pt x="318" y="66"/>
                    <a:pt x="351" y="169"/>
                    <a:pt x="308" y="252"/>
                  </a:cubicBezTo>
                  <a:cubicBezTo>
                    <a:pt x="265" y="336"/>
                    <a:pt x="162" y="369"/>
                    <a:pt x="79" y="326"/>
                  </a:cubicBezTo>
                  <a:cubicBezTo>
                    <a:pt x="42" y="307"/>
                    <a:pt x="15" y="277"/>
                    <a:pt x="0" y="242"/>
                  </a:cubicBezTo>
                  <a:cubicBezTo>
                    <a:pt x="54" y="244"/>
                    <a:pt x="107" y="215"/>
                    <a:pt x="133" y="163"/>
                  </a:cubicBezTo>
                  <a:close/>
                </a:path>
              </a:pathLst>
            </a:custGeom>
            <a:solidFill>
              <a:schemeClr val="accent3"/>
            </a:solidFill>
            <a:ln>
              <a:noFill/>
            </a:ln>
            <a:effectLst/>
            <a:scene3d>
              <a:camera prst="orthographicFront">
                <a:rot lat="0" lon="0" rev="0"/>
              </a:camera>
              <a:lightRig rig="balanced" dir="t">
                <a:rot lat="0" lon="0" rev="8700000"/>
              </a:lightRig>
            </a:scene3d>
            <a:sp3d/>
          </p:spPr>
          <p:txBody>
            <a:bodyPr anchor="ctr"/>
            <a:lstStyle/>
            <a:p>
              <a:pPr algn="ctr"/>
              <a:endParaRPr/>
            </a:p>
          </p:txBody>
        </p:sp>
        <p:sp>
          <p:nvSpPr>
            <p:cNvPr id="9" name="Rectangle 40"/>
            <p:cNvSpPr>
              <a:spLocks/>
            </p:cNvSpPr>
            <p:nvPr/>
          </p:nvSpPr>
          <p:spPr bwMode="auto">
            <a:xfrm>
              <a:off x="869937" y="1710881"/>
              <a:ext cx="4929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ctr" anchorCtr="0" compatLnSpc="1">
              <a:prstTxWarp prst="textNoShape">
                <a:avLst/>
              </a:prstTxWarp>
              <a:normAutofit fontScale="92500" lnSpcReduction="20000"/>
            </a:bodyPr>
            <a:lstStyle/>
            <a:p>
              <a:pPr marL="0" marR="0" lvl="0" indent="0" algn="ctr" defTabSz="914400" rtl="0" eaLnBrk="0" fontAlgn="base" latinLnBrk="0" hangingPunct="0">
                <a:buClrTx/>
                <a:buSzTx/>
                <a:buFontTx/>
                <a:buNone/>
                <a:tabLst/>
              </a:pPr>
              <a:r>
                <a:rPr kumimoji="0" lang="en-US" altLang="en-US" sz="4800" i="0" u="none" strike="noStrike" cap="none" normalizeH="0" baseline="0">
                  <a:ln>
                    <a:noFill/>
                  </a:ln>
                  <a:solidFill>
                    <a:schemeClr val="accent3"/>
                  </a:solidFill>
                  <a:effectLst/>
                  <a:latin typeface="Impact" panose="020B0806030902050204" pitchFamily="34" charset="0"/>
                </a:rPr>
                <a:t>03</a:t>
              </a:r>
            </a:p>
          </p:txBody>
        </p:sp>
        <p:grpSp>
          <p:nvGrpSpPr>
            <p:cNvPr id="11" name="Group 44"/>
            <p:cNvGrpSpPr/>
            <p:nvPr/>
          </p:nvGrpSpPr>
          <p:grpSpPr>
            <a:xfrm>
              <a:off x="1834348" y="2349318"/>
              <a:ext cx="551257" cy="526907"/>
              <a:chOff x="7118350" y="6035676"/>
              <a:chExt cx="2587625" cy="2473325"/>
            </a:xfrm>
            <a:solidFill>
              <a:schemeClr val="bg1"/>
            </a:solidFill>
          </p:grpSpPr>
          <p:sp>
            <p:nvSpPr>
              <p:cNvPr id="45" name="Freeform: Shape 57"/>
              <p:cNvSpPr>
                <a:spLocks/>
              </p:cNvSpPr>
              <p:nvPr/>
            </p:nvSpPr>
            <p:spPr bwMode="auto">
              <a:xfrm>
                <a:off x="7127875" y="6035676"/>
                <a:ext cx="2574925" cy="1265238"/>
              </a:xfrm>
              <a:custGeom>
                <a:avLst/>
                <a:gdLst>
                  <a:gd name="T0" fmla="*/ 16 w 724"/>
                  <a:gd name="T1" fmla="*/ 356 h 356"/>
                  <a:gd name="T2" fmla="*/ 21 w 724"/>
                  <a:gd name="T3" fmla="*/ 355 h 356"/>
                  <a:gd name="T4" fmla="*/ 250 w 724"/>
                  <a:gd name="T5" fmla="*/ 259 h 356"/>
                  <a:gd name="T6" fmla="*/ 492 w 724"/>
                  <a:gd name="T7" fmla="*/ 209 h 356"/>
                  <a:gd name="T8" fmla="*/ 659 w 724"/>
                  <a:gd name="T9" fmla="*/ 71 h 356"/>
                  <a:gd name="T10" fmla="*/ 685 w 724"/>
                  <a:gd name="T11" fmla="*/ 103 h 356"/>
                  <a:gd name="T12" fmla="*/ 724 w 724"/>
                  <a:gd name="T13" fmla="*/ 0 h 356"/>
                  <a:gd name="T14" fmla="*/ 615 w 724"/>
                  <a:gd name="T15" fmla="*/ 17 h 356"/>
                  <a:gd name="T16" fmla="*/ 642 w 724"/>
                  <a:gd name="T17" fmla="*/ 50 h 356"/>
                  <a:gd name="T18" fmla="*/ 479 w 724"/>
                  <a:gd name="T19" fmla="*/ 183 h 356"/>
                  <a:gd name="T20" fmla="*/ 243 w 724"/>
                  <a:gd name="T21" fmla="*/ 232 h 356"/>
                  <a:gd name="T22" fmla="*/ 10 w 724"/>
                  <a:gd name="T23" fmla="*/ 329 h 356"/>
                  <a:gd name="T24" fmla="*/ 3 w 724"/>
                  <a:gd name="T25" fmla="*/ 347 h 356"/>
                  <a:gd name="T26" fmla="*/ 16 w 724"/>
                  <a:gd name="T27" fmla="*/ 35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4" h="356">
                    <a:moveTo>
                      <a:pt x="16" y="356"/>
                    </a:moveTo>
                    <a:cubicBezTo>
                      <a:pt x="17" y="356"/>
                      <a:pt x="19" y="356"/>
                      <a:pt x="21" y="355"/>
                    </a:cubicBezTo>
                    <a:cubicBezTo>
                      <a:pt x="250" y="259"/>
                      <a:pt x="250" y="259"/>
                      <a:pt x="250" y="259"/>
                    </a:cubicBezTo>
                    <a:cubicBezTo>
                      <a:pt x="492" y="209"/>
                      <a:pt x="492" y="209"/>
                      <a:pt x="492" y="209"/>
                    </a:cubicBezTo>
                    <a:cubicBezTo>
                      <a:pt x="659" y="71"/>
                      <a:pt x="659" y="71"/>
                      <a:pt x="659" y="71"/>
                    </a:cubicBezTo>
                    <a:cubicBezTo>
                      <a:pt x="685" y="103"/>
                      <a:pt x="685" y="103"/>
                      <a:pt x="685" y="103"/>
                    </a:cubicBezTo>
                    <a:cubicBezTo>
                      <a:pt x="724" y="0"/>
                      <a:pt x="724" y="0"/>
                      <a:pt x="724" y="0"/>
                    </a:cubicBezTo>
                    <a:cubicBezTo>
                      <a:pt x="615" y="17"/>
                      <a:pt x="615" y="17"/>
                      <a:pt x="615" y="17"/>
                    </a:cubicBezTo>
                    <a:cubicBezTo>
                      <a:pt x="642" y="50"/>
                      <a:pt x="642" y="50"/>
                      <a:pt x="642" y="50"/>
                    </a:cubicBezTo>
                    <a:cubicBezTo>
                      <a:pt x="479" y="183"/>
                      <a:pt x="479" y="183"/>
                      <a:pt x="479" y="183"/>
                    </a:cubicBezTo>
                    <a:cubicBezTo>
                      <a:pt x="243" y="232"/>
                      <a:pt x="243" y="232"/>
                      <a:pt x="243" y="232"/>
                    </a:cubicBezTo>
                    <a:cubicBezTo>
                      <a:pt x="10" y="329"/>
                      <a:pt x="10" y="329"/>
                      <a:pt x="10" y="329"/>
                    </a:cubicBezTo>
                    <a:cubicBezTo>
                      <a:pt x="3" y="332"/>
                      <a:pt x="0" y="340"/>
                      <a:pt x="3" y="347"/>
                    </a:cubicBezTo>
                    <a:cubicBezTo>
                      <a:pt x="5" y="353"/>
                      <a:pt x="10" y="356"/>
                      <a:pt x="16"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Rectangle 58"/>
              <p:cNvSpPr>
                <a:spLocks/>
              </p:cNvSpPr>
              <p:nvPr/>
            </p:nvSpPr>
            <p:spPr bwMode="auto">
              <a:xfrm>
                <a:off x="7118350" y="7696201"/>
                <a:ext cx="493712" cy="812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7" name="Rectangle 59"/>
              <p:cNvSpPr>
                <a:spLocks/>
              </p:cNvSpPr>
              <p:nvPr/>
            </p:nvSpPr>
            <p:spPr bwMode="auto">
              <a:xfrm>
                <a:off x="7796213" y="7418388"/>
                <a:ext cx="495300" cy="1090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8" name="Rectangle 60"/>
              <p:cNvSpPr>
                <a:spLocks/>
              </p:cNvSpPr>
              <p:nvPr/>
            </p:nvSpPr>
            <p:spPr bwMode="auto">
              <a:xfrm>
                <a:off x="8504238" y="7275513"/>
                <a:ext cx="493712" cy="1233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9" name="Rectangle 61"/>
              <p:cNvSpPr>
                <a:spLocks/>
              </p:cNvSpPr>
              <p:nvPr/>
            </p:nvSpPr>
            <p:spPr bwMode="auto">
              <a:xfrm>
                <a:off x="9207500" y="6710363"/>
                <a:ext cx="498475" cy="1798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grpSp>
      </p:grpSp>
      <p:grpSp>
        <p:nvGrpSpPr>
          <p:cNvPr id="52" name="组合 51"/>
          <p:cNvGrpSpPr/>
          <p:nvPr/>
        </p:nvGrpSpPr>
        <p:grpSpPr>
          <a:xfrm>
            <a:off x="2845192" y="1116838"/>
            <a:ext cx="1495164" cy="1520987"/>
            <a:chOff x="2845192" y="1116838"/>
            <a:chExt cx="1495164" cy="1520987"/>
          </a:xfrm>
        </p:grpSpPr>
        <p:sp>
          <p:nvSpPr>
            <p:cNvPr id="6" name="Freeform: Shape 35"/>
            <p:cNvSpPr>
              <a:spLocks/>
            </p:cNvSpPr>
            <p:nvPr/>
          </p:nvSpPr>
          <p:spPr bwMode="auto">
            <a:xfrm>
              <a:off x="2845192" y="1116838"/>
              <a:ext cx="1495164" cy="1520987"/>
            </a:xfrm>
            <a:custGeom>
              <a:avLst/>
              <a:gdLst>
                <a:gd name="T0" fmla="*/ 144 w 244"/>
                <a:gd name="T1" fmla="*/ 106 h 248"/>
                <a:gd name="T2" fmla="*/ 133 w 244"/>
                <a:gd name="T3" fmla="*/ 0 h 248"/>
                <a:gd name="T4" fmla="*/ 58 w 244"/>
                <a:gd name="T5" fmla="*/ 26 h 248"/>
                <a:gd name="T6" fmla="*/ 40 w 244"/>
                <a:gd name="T7" fmla="*/ 189 h 248"/>
                <a:gd name="T8" fmla="*/ 203 w 244"/>
                <a:gd name="T9" fmla="*/ 208 h 248"/>
                <a:gd name="T10" fmla="*/ 244 w 244"/>
                <a:gd name="T11" fmla="*/ 141 h 248"/>
                <a:gd name="T12" fmla="*/ 144 w 244"/>
                <a:gd name="T13" fmla="*/ 106 h 248"/>
              </a:gdLst>
              <a:ahLst/>
              <a:cxnLst>
                <a:cxn ang="0">
                  <a:pos x="T0" y="T1"/>
                </a:cxn>
                <a:cxn ang="0">
                  <a:pos x="T2" y="T3"/>
                </a:cxn>
                <a:cxn ang="0">
                  <a:pos x="T4" y="T5"/>
                </a:cxn>
                <a:cxn ang="0">
                  <a:pos x="T6" y="T7"/>
                </a:cxn>
                <a:cxn ang="0">
                  <a:pos x="T8" y="T9"/>
                </a:cxn>
                <a:cxn ang="0">
                  <a:pos x="T10" y="T11"/>
                </a:cxn>
                <a:cxn ang="0">
                  <a:pos x="T12" y="T13"/>
                </a:cxn>
              </a:cxnLst>
              <a:rect l="0" t="0" r="r" b="b"/>
              <a:pathLst>
                <a:path w="244" h="248">
                  <a:moveTo>
                    <a:pt x="144" y="106"/>
                  </a:moveTo>
                  <a:cubicBezTo>
                    <a:pt x="120" y="75"/>
                    <a:pt x="117" y="34"/>
                    <a:pt x="133" y="0"/>
                  </a:cubicBezTo>
                  <a:cubicBezTo>
                    <a:pt x="107" y="0"/>
                    <a:pt x="80" y="8"/>
                    <a:pt x="58" y="26"/>
                  </a:cubicBezTo>
                  <a:cubicBezTo>
                    <a:pt x="8" y="66"/>
                    <a:pt x="0" y="139"/>
                    <a:pt x="40" y="189"/>
                  </a:cubicBezTo>
                  <a:cubicBezTo>
                    <a:pt x="80" y="239"/>
                    <a:pt x="153" y="248"/>
                    <a:pt x="203" y="208"/>
                  </a:cubicBezTo>
                  <a:cubicBezTo>
                    <a:pt x="225" y="190"/>
                    <a:pt x="239" y="166"/>
                    <a:pt x="244" y="141"/>
                  </a:cubicBezTo>
                  <a:cubicBezTo>
                    <a:pt x="208" y="149"/>
                    <a:pt x="169" y="137"/>
                    <a:pt x="144" y="106"/>
                  </a:cubicBezTo>
                  <a:close/>
                </a:path>
              </a:pathLst>
            </a:custGeom>
            <a:solidFill>
              <a:srgbClr val="768EA9"/>
            </a:solidFill>
            <a:ln>
              <a:noFill/>
            </a:ln>
            <a:effectLst/>
            <a:scene3d>
              <a:camera prst="orthographicFront">
                <a:rot lat="0" lon="0" rev="0"/>
              </a:camera>
              <a:lightRig rig="balanced" dir="t">
                <a:rot lat="0" lon="0" rev="8700000"/>
              </a:lightRig>
            </a:scene3d>
            <a:sp3d/>
          </p:spPr>
          <p:txBody>
            <a:bodyPr anchor="ctr"/>
            <a:lstStyle/>
            <a:p>
              <a:pPr algn="ctr"/>
              <a:endParaRPr/>
            </a:p>
          </p:txBody>
        </p:sp>
        <p:sp>
          <p:nvSpPr>
            <p:cNvPr id="8" name="Rectangle 37"/>
            <p:cNvSpPr>
              <a:spLocks/>
            </p:cNvSpPr>
            <p:nvPr/>
          </p:nvSpPr>
          <p:spPr bwMode="auto">
            <a:xfrm>
              <a:off x="3845089" y="1203050"/>
              <a:ext cx="42319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ctr" anchorCtr="0" compatLnSpc="1">
              <a:prstTxWarp prst="textNoShape">
                <a:avLst/>
              </a:prstTxWarp>
              <a:normAutofit fontScale="92500" lnSpcReduction="20000"/>
            </a:bodyPr>
            <a:lstStyle/>
            <a:p>
              <a:pPr marL="0" marR="0" lvl="0" indent="0" algn="ctr" defTabSz="914400" rtl="0" eaLnBrk="0" fontAlgn="base" latinLnBrk="0" hangingPunct="0">
                <a:buClrTx/>
                <a:buSzTx/>
                <a:buFontTx/>
                <a:buNone/>
                <a:tabLst/>
              </a:pPr>
              <a:r>
                <a:rPr kumimoji="0" lang="en-US" altLang="en-US" sz="4800" i="0" u="none" strike="noStrike" cap="none" normalizeH="0" baseline="0" dirty="0">
                  <a:ln>
                    <a:noFill/>
                  </a:ln>
                  <a:solidFill>
                    <a:srgbClr val="768EA9"/>
                  </a:solidFill>
                  <a:effectLst/>
                  <a:latin typeface="Impact" panose="020B0806030902050204" pitchFamily="34" charset="0"/>
                </a:rPr>
                <a:t>01</a:t>
              </a:r>
            </a:p>
          </p:txBody>
        </p:sp>
        <p:grpSp>
          <p:nvGrpSpPr>
            <p:cNvPr id="12" name="Group 45"/>
            <p:cNvGrpSpPr/>
            <p:nvPr/>
          </p:nvGrpSpPr>
          <p:grpSpPr>
            <a:xfrm>
              <a:off x="3245396" y="1804683"/>
              <a:ext cx="465242" cy="433207"/>
              <a:chOff x="2787650" y="5918201"/>
              <a:chExt cx="2951162" cy="2747962"/>
            </a:xfrm>
            <a:solidFill>
              <a:schemeClr val="bg1"/>
            </a:solidFill>
          </p:grpSpPr>
          <p:sp>
            <p:nvSpPr>
              <p:cNvPr id="38" name="Freeform: Shape 50"/>
              <p:cNvSpPr>
                <a:spLocks/>
              </p:cNvSpPr>
              <p:nvPr/>
            </p:nvSpPr>
            <p:spPr bwMode="auto">
              <a:xfrm>
                <a:off x="2813050" y="8434388"/>
                <a:ext cx="2903537" cy="231775"/>
              </a:xfrm>
              <a:custGeom>
                <a:avLst/>
                <a:gdLst>
                  <a:gd name="T0" fmla="*/ 796 w 817"/>
                  <a:gd name="T1" fmla="*/ 0 h 65"/>
                  <a:gd name="T2" fmla="*/ 20 w 817"/>
                  <a:gd name="T3" fmla="*/ 0 h 65"/>
                  <a:gd name="T4" fmla="*/ 0 w 817"/>
                  <a:gd name="T5" fmla="*/ 33 h 65"/>
                  <a:gd name="T6" fmla="*/ 0 w 817"/>
                  <a:gd name="T7" fmla="*/ 65 h 65"/>
                  <a:gd name="T8" fmla="*/ 20 w 817"/>
                  <a:gd name="T9" fmla="*/ 65 h 65"/>
                  <a:gd name="T10" fmla="*/ 796 w 817"/>
                  <a:gd name="T11" fmla="*/ 65 h 65"/>
                  <a:gd name="T12" fmla="*/ 817 w 817"/>
                  <a:gd name="T13" fmla="*/ 65 h 65"/>
                  <a:gd name="T14" fmla="*/ 817 w 817"/>
                  <a:gd name="T15" fmla="*/ 33 h 65"/>
                  <a:gd name="T16" fmla="*/ 796 w 817"/>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7" h="65">
                    <a:moveTo>
                      <a:pt x="796" y="0"/>
                    </a:moveTo>
                    <a:cubicBezTo>
                      <a:pt x="20" y="0"/>
                      <a:pt x="20" y="0"/>
                      <a:pt x="20" y="0"/>
                    </a:cubicBezTo>
                    <a:cubicBezTo>
                      <a:pt x="9" y="0"/>
                      <a:pt x="0" y="15"/>
                      <a:pt x="0" y="33"/>
                    </a:cubicBezTo>
                    <a:cubicBezTo>
                      <a:pt x="0" y="65"/>
                      <a:pt x="0" y="65"/>
                      <a:pt x="0" y="65"/>
                    </a:cubicBezTo>
                    <a:cubicBezTo>
                      <a:pt x="20" y="65"/>
                      <a:pt x="20" y="65"/>
                      <a:pt x="20" y="65"/>
                    </a:cubicBezTo>
                    <a:cubicBezTo>
                      <a:pt x="796" y="65"/>
                      <a:pt x="796" y="65"/>
                      <a:pt x="796" y="65"/>
                    </a:cubicBezTo>
                    <a:cubicBezTo>
                      <a:pt x="817" y="65"/>
                      <a:pt x="817" y="65"/>
                      <a:pt x="817" y="65"/>
                    </a:cubicBezTo>
                    <a:cubicBezTo>
                      <a:pt x="817" y="33"/>
                      <a:pt x="817" y="33"/>
                      <a:pt x="817" y="33"/>
                    </a:cubicBezTo>
                    <a:cubicBezTo>
                      <a:pt x="817" y="15"/>
                      <a:pt x="808" y="0"/>
                      <a:pt x="7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Freeform: Shape 51"/>
              <p:cNvSpPr>
                <a:spLocks/>
              </p:cNvSpPr>
              <p:nvPr/>
            </p:nvSpPr>
            <p:spPr bwMode="auto">
              <a:xfrm>
                <a:off x="2994025" y="6916738"/>
                <a:ext cx="430212" cy="163513"/>
              </a:xfrm>
              <a:custGeom>
                <a:avLst/>
                <a:gdLst>
                  <a:gd name="T0" fmla="*/ 23 w 121"/>
                  <a:gd name="T1" fmla="*/ 46 h 46"/>
                  <a:gd name="T2" fmla="*/ 44 w 121"/>
                  <a:gd name="T3" fmla="*/ 33 h 46"/>
                  <a:gd name="T4" fmla="*/ 77 w 121"/>
                  <a:gd name="T5" fmla="*/ 33 h 46"/>
                  <a:gd name="T6" fmla="*/ 98 w 121"/>
                  <a:gd name="T7" fmla="*/ 46 h 46"/>
                  <a:gd name="T8" fmla="*/ 121 w 121"/>
                  <a:gd name="T9" fmla="*/ 23 h 46"/>
                  <a:gd name="T10" fmla="*/ 98 w 121"/>
                  <a:gd name="T11" fmla="*/ 0 h 46"/>
                  <a:gd name="T12" fmla="*/ 23 w 121"/>
                  <a:gd name="T13" fmla="*/ 0 h 46"/>
                  <a:gd name="T14" fmla="*/ 0 w 121"/>
                  <a:gd name="T15" fmla="*/ 23 h 46"/>
                  <a:gd name="T16" fmla="*/ 23 w 12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46">
                    <a:moveTo>
                      <a:pt x="23" y="46"/>
                    </a:moveTo>
                    <a:cubicBezTo>
                      <a:pt x="32" y="46"/>
                      <a:pt x="40" y="41"/>
                      <a:pt x="44" y="33"/>
                    </a:cubicBezTo>
                    <a:cubicBezTo>
                      <a:pt x="77" y="33"/>
                      <a:pt x="77" y="33"/>
                      <a:pt x="77" y="33"/>
                    </a:cubicBezTo>
                    <a:cubicBezTo>
                      <a:pt x="81" y="41"/>
                      <a:pt x="89" y="46"/>
                      <a:pt x="98" y="46"/>
                    </a:cubicBezTo>
                    <a:cubicBezTo>
                      <a:pt x="111" y="46"/>
                      <a:pt x="121" y="36"/>
                      <a:pt x="121" y="23"/>
                    </a:cubicBezTo>
                    <a:cubicBezTo>
                      <a:pt x="121" y="10"/>
                      <a:pt x="111" y="0"/>
                      <a:pt x="98" y="0"/>
                    </a:cubicBezTo>
                    <a:cubicBezTo>
                      <a:pt x="23" y="0"/>
                      <a:pt x="23" y="0"/>
                      <a:pt x="23" y="0"/>
                    </a:cubicBezTo>
                    <a:cubicBezTo>
                      <a:pt x="10" y="0"/>
                      <a:pt x="0" y="10"/>
                      <a:pt x="0" y="23"/>
                    </a:cubicBezTo>
                    <a:cubicBezTo>
                      <a:pt x="0" y="36"/>
                      <a:pt x="10" y="46"/>
                      <a:pt x="23"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Freeform: Shape 52"/>
              <p:cNvSpPr>
                <a:spLocks/>
              </p:cNvSpPr>
              <p:nvPr/>
            </p:nvSpPr>
            <p:spPr bwMode="auto">
              <a:xfrm>
                <a:off x="3687763" y="6916738"/>
                <a:ext cx="428625" cy="163513"/>
              </a:xfrm>
              <a:custGeom>
                <a:avLst/>
                <a:gdLst>
                  <a:gd name="T0" fmla="*/ 23 w 121"/>
                  <a:gd name="T1" fmla="*/ 46 h 46"/>
                  <a:gd name="T2" fmla="*/ 44 w 121"/>
                  <a:gd name="T3" fmla="*/ 33 h 46"/>
                  <a:gd name="T4" fmla="*/ 77 w 121"/>
                  <a:gd name="T5" fmla="*/ 33 h 46"/>
                  <a:gd name="T6" fmla="*/ 98 w 121"/>
                  <a:gd name="T7" fmla="*/ 46 h 46"/>
                  <a:gd name="T8" fmla="*/ 121 w 121"/>
                  <a:gd name="T9" fmla="*/ 23 h 46"/>
                  <a:gd name="T10" fmla="*/ 98 w 121"/>
                  <a:gd name="T11" fmla="*/ 0 h 46"/>
                  <a:gd name="T12" fmla="*/ 23 w 121"/>
                  <a:gd name="T13" fmla="*/ 0 h 46"/>
                  <a:gd name="T14" fmla="*/ 0 w 121"/>
                  <a:gd name="T15" fmla="*/ 23 h 46"/>
                  <a:gd name="T16" fmla="*/ 23 w 12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46">
                    <a:moveTo>
                      <a:pt x="23" y="46"/>
                    </a:moveTo>
                    <a:cubicBezTo>
                      <a:pt x="32" y="46"/>
                      <a:pt x="40" y="41"/>
                      <a:pt x="44" y="33"/>
                    </a:cubicBezTo>
                    <a:cubicBezTo>
                      <a:pt x="77" y="33"/>
                      <a:pt x="77" y="33"/>
                      <a:pt x="77" y="33"/>
                    </a:cubicBezTo>
                    <a:cubicBezTo>
                      <a:pt x="81" y="41"/>
                      <a:pt x="89" y="46"/>
                      <a:pt x="98" y="46"/>
                    </a:cubicBezTo>
                    <a:cubicBezTo>
                      <a:pt x="111" y="46"/>
                      <a:pt x="121" y="36"/>
                      <a:pt x="121" y="23"/>
                    </a:cubicBezTo>
                    <a:cubicBezTo>
                      <a:pt x="121" y="10"/>
                      <a:pt x="111" y="0"/>
                      <a:pt x="98" y="0"/>
                    </a:cubicBezTo>
                    <a:cubicBezTo>
                      <a:pt x="23" y="0"/>
                      <a:pt x="23" y="0"/>
                      <a:pt x="23" y="0"/>
                    </a:cubicBezTo>
                    <a:cubicBezTo>
                      <a:pt x="10" y="0"/>
                      <a:pt x="0" y="10"/>
                      <a:pt x="0" y="23"/>
                    </a:cubicBezTo>
                    <a:cubicBezTo>
                      <a:pt x="0" y="36"/>
                      <a:pt x="10" y="46"/>
                      <a:pt x="23"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Freeform: Shape 53"/>
              <p:cNvSpPr>
                <a:spLocks/>
              </p:cNvSpPr>
              <p:nvPr/>
            </p:nvSpPr>
            <p:spPr bwMode="auto">
              <a:xfrm>
                <a:off x="4379913" y="6916738"/>
                <a:ext cx="430212" cy="163513"/>
              </a:xfrm>
              <a:custGeom>
                <a:avLst/>
                <a:gdLst>
                  <a:gd name="T0" fmla="*/ 23 w 121"/>
                  <a:gd name="T1" fmla="*/ 46 h 46"/>
                  <a:gd name="T2" fmla="*/ 44 w 121"/>
                  <a:gd name="T3" fmla="*/ 33 h 46"/>
                  <a:gd name="T4" fmla="*/ 77 w 121"/>
                  <a:gd name="T5" fmla="*/ 33 h 46"/>
                  <a:gd name="T6" fmla="*/ 98 w 121"/>
                  <a:gd name="T7" fmla="*/ 46 h 46"/>
                  <a:gd name="T8" fmla="*/ 121 w 121"/>
                  <a:gd name="T9" fmla="*/ 23 h 46"/>
                  <a:gd name="T10" fmla="*/ 98 w 121"/>
                  <a:gd name="T11" fmla="*/ 0 h 46"/>
                  <a:gd name="T12" fmla="*/ 23 w 121"/>
                  <a:gd name="T13" fmla="*/ 0 h 46"/>
                  <a:gd name="T14" fmla="*/ 0 w 121"/>
                  <a:gd name="T15" fmla="*/ 23 h 46"/>
                  <a:gd name="T16" fmla="*/ 23 w 12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46">
                    <a:moveTo>
                      <a:pt x="23" y="46"/>
                    </a:moveTo>
                    <a:cubicBezTo>
                      <a:pt x="32" y="46"/>
                      <a:pt x="40" y="41"/>
                      <a:pt x="44" y="33"/>
                    </a:cubicBezTo>
                    <a:cubicBezTo>
                      <a:pt x="77" y="33"/>
                      <a:pt x="77" y="33"/>
                      <a:pt x="77" y="33"/>
                    </a:cubicBezTo>
                    <a:cubicBezTo>
                      <a:pt x="81" y="41"/>
                      <a:pt x="89" y="46"/>
                      <a:pt x="98" y="46"/>
                    </a:cubicBezTo>
                    <a:cubicBezTo>
                      <a:pt x="111" y="46"/>
                      <a:pt x="121" y="36"/>
                      <a:pt x="121" y="23"/>
                    </a:cubicBezTo>
                    <a:cubicBezTo>
                      <a:pt x="121" y="10"/>
                      <a:pt x="111" y="0"/>
                      <a:pt x="98" y="0"/>
                    </a:cubicBezTo>
                    <a:cubicBezTo>
                      <a:pt x="23" y="0"/>
                      <a:pt x="23" y="0"/>
                      <a:pt x="23" y="0"/>
                    </a:cubicBezTo>
                    <a:cubicBezTo>
                      <a:pt x="10" y="0"/>
                      <a:pt x="0" y="10"/>
                      <a:pt x="0" y="23"/>
                    </a:cubicBezTo>
                    <a:cubicBezTo>
                      <a:pt x="0" y="36"/>
                      <a:pt x="10" y="46"/>
                      <a:pt x="23"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Freeform: Shape 54"/>
              <p:cNvSpPr>
                <a:spLocks/>
              </p:cNvSpPr>
              <p:nvPr/>
            </p:nvSpPr>
            <p:spPr bwMode="auto">
              <a:xfrm>
                <a:off x="5073650" y="6916738"/>
                <a:ext cx="430212" cy="163513"/>
              </a:xfrm>
              <a:custGeom>
                <a:avLst/>
                <a:gdLst>
                  <a:gd name="T0" fmla="*/ 23 w 121"/>
                  <a:gd name="T1" fmla="*/ 46 h 46"/>
                  <a:gd name="T2" fmla="*/ 44 w 121"/>
                  <a:gd name="T3" fmla="*/ 33 h 46"/>
                  <a:gd name="T4" fmla="*/ 77 w 121"/>
                  <a:gd name="T5" fmla="*/ 33 h 46"/>
                  <a:gd name="T6" fmla="*/ 98 w 121"/>
                  <a:gd name="T7" fmla="*/ 46 h 46"/>
                  <a:gd name="T8" fmla="*/ 121 w 121"/>
                  <a:gd name="T9" fmla="*/ 23 h 46"/>
                  <a:gd name="T10" fmla="*/ 98 w 121"/>
                  <a:gd name="T11" fmla="*/ 0 h 46"/>
                  <a:gd name="T12" fmla="*/ 23 w 121"/>
                  <a:gd name="T13" fmla="*/ 0 h 46"/>
                  <a:gd name="T14" fmla="*/ 0 w 121"/>
                  <a:gd name="T15" fmla="*/ 23 h 46"/>
                  <a:gd name="T16" fmla="*/ 23 w 12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46">
                    <a:moveTo>
                      <a:pt x="23" y="46"/>
                    </a:moveTo>
                    <a:cubicBezTo>
                      <a:pt x="32" y="46"/>
                      <a:pt x="40" y="41"/>
                      <a:pt x="44" y="33"/>
                    </a:cubicBezTo>
                    <a:cubicBezTo>
                      <a:pt x="77" y="33"/>
                      <a:pt x="77" y="33"/>
                      <a:pt x="77" y="33"/>
                    </a:cubicBezTo>
                    <a:cubicBezTo>
                      <a:pt x="81" y="41"/>
                      <a:pt x="89" y="46"/>
                      <a:pt x="98" y="46"/>
                    </a:cubicBezTo>
                    <a:cubicBezTo>
                      <a:pt x="111" y="46"/>
                      <a:pt x="121" y="36"/>
                      <a:pt x="121" y="23"/>
                    </a:cubicBezTo>
                    <a:cubicBezTo>
                      <a:pt x="121" y="10"/>
                      <a:pt x="111" y="0"/>
                      <a:pt x="98" y="0"/>
                    </a:cubicBezTo>
                    <a:cubicBezTo>
                      <a:pt x="23" y="0"/>
                      <a:pt x="23" y="0"/>
                      <a:pt x="23" y="0"/>
                    </a:cubicBezTo>
                    <a:cubicBezTo>
                      <a:pt x="10" y="0"/>
                      <a:pt x="0" y="10"/>
                      <a:pt x="0" y="23"/>
                    </a:cubicBezTo>
                    <a:cubicBezTo>
                      <a:pt x="0" y="36"/>
                      <a:pt x="10" y="46"/>
                      <a:pt x="23"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Freeform: Shape 55"/>
              <p:cNvSpPr>
                <a:spLocks/>
              </p:cNvSpPr>
              <p:nvPr/>
            </p:nvSpPr>
            <p:spPr bwMode="auto">
              <a:xfrm>
                <a:off x="2894013" y="7119938"/>
                <a:ext cx="2741612" cy="1173163"/>
              </a:xfrm>
              <a:custGeom>
                <a:avLst/>
                <a:gdLst>
                  <a:gd name="T0" fmla="*/ 0 w 771"/>
                  <a:gd name="T1" fmla="*/ 320 h 330"/>
                  <a:gd name="T2" fmla="*/ 0 w 771"/>
                  <a:gd name="T3" fmla="*/ 330 h 330"/>
                  <a:gd name="T4" fmla="*/ 10 w 771"/>
                  <a:gd name="T5" fmla="*/ 330 h 330"/>
                  <a:gd name="T6" fmla="*/ 761 w 771"/>
                  <a:gd name="T7" fmla="*/ 330 h 330"/>
                  <a:gd name="T8" fmla="*/ 771 w 771"/>
                  <a:gd name="T9" fmla="*/ 330 h 330"/>
                  <a:gd name="T10" fmla="*/ 771 w 771"/>
                  <a:gd name="T11" fmla="*/ 320 h 330"/>
                  <a:gd name="T12" fmla="*/ 761 w 771"/>
                  <a:gd name="T13" fmla="*/ 310 h 330"/>
                  <a:gd name="T14" fmla="*/ 732 w 771"/>
                  <a:gd name="T15" fmla="*/ 310 h 330"/>
                  <a:gd name="T16" fmla="*/ 732 w 771"/>
                  <a:gd name="T17" fmla="*/ 300 h 330"/>
                  <a:gd name="T18" fmla="*/ 722 w 771"/>
                  <a:gd name="T19" fmla="*/ 290 h 330"/>
                  <a:gd name="T20" fmla="*/ 711 w 771"/>
                  <a:gd name="T21" fmla="*/ 290 h 330"/>
                  <a:gd name="T22" fmla="*/ 711 w 771"/>
                  <a:gd name="T23" fmla="*/ 13 h 330"/>
                  <a:gd name="T24" fmla="*/ 680 w 771"/>
                  <a:gd name="T25" fmla="*/ 0 h 330"/>
                  <a:gd name="T26" fmla="*/ 667 w 771"/>
                  <a:gd name="T27" fmla="*/ 0 h 330"/>
                  <a:gd name="T28" fmla="*/ 636 w 771"/>
                  <a:gd name="T29" fmla="*/ 13 h 330"/>
                  <a:gd name="T30" fmla="*/ 636 w 771"/>
                  <a:gd name="T31" fmla="*/ 290 h 330"/>
                  <a:gd name="T32" fmla="*/ 625 w 771"/>
                  <a:gd name="T33" fmla="*/ 290 h 330"/>
                  <a:gd name="T34" fmla="*/ 615 w 771"/>
                  <a:gd name="T35" fmla="*/ 300 h 330"/>
                  <a:gd name="T36" fmla="*/ 615 w 771"/>
                  <a:gd name="T37" fmla="*/ 310 h 330"/>
                  <a:gd name="T38" fmla="*/ 537 w 771"/>
                  <a:gd name="T39" fmla="*/ 310 h 330"/>
                  <a:gd name="T40" fmla="*/ 537 w 771"/>
                  <a:gd name="T41" fmla="*/ 300 h 330"/>
                  <a:gd name="T42" fmla="*/ 527 w 771"/>
                  <a:gd name="T43" fmla="*/ 290 h 330"/>
                  <a:gd name="T44" fmla="*/ 516 w 771"/>
                  <a:gd name="T45" fmla="*/ 290 h 330"/>
                  <a:gd name="T46" fmla="*/ 516 w 771"/>
                  <a:gd name="T47" fmla="*/ 13 h 330"/>
                  <a:gd name="T48" fmla="*/ 485 w 771"/>
                  <a:gd name="T49" fmla="*/ 0 h 330"/>
                  <a:gd name="T50" fmla="*/ 472 w 771"/>
                  <a:gd name="T51" fmla="*/ 0 h 330"/>
                  <a:gd name="T52" fmla="*/ 441 w 771"/>
                  <a:gd name="T53" fmla="*/ 13 h 330"/>
                  <a:gd name="T54" fmla="*/ 441 w 771"/>
                  <a:gd name="T55" fmla="*/ 290 h 330"/>
                  <a:gd name="T56" fmla="*/ 430 w 771"/>
                  <a:gd name="T57" fmla="*/ 290 h 330"/>
                  <a:gd name="T58" fmla="*/ 420 w 771"/>
                  <a:gd name="T59" fmla="*/ 300 h 330"/>
                  <a:gd name="T60" fmla="*/ 420 w 771"/>
                  <a:gd name="T61" fmla="*/ 310 h 330"/>
                  <a:gd name="T62" fmla="*/ 342 w 771"/>
                  <a:gd name="T63" fmla="*/ 310 h 330"/>
                  <a:gd name="T64" fmla="*/ 342 w 771"/>
                  <a:gd name="T65" fmla="*/ 300 h 330"/>
                  <a:gd name="T66" fmla="*/ 332 w 771"/>
                  <a:gd name="T67" fmla="*/ 290 h 330"/>
                  <a:gd name="T68" fmla="*/ 321 w 771"/>
                  <a:gd name="T69" fmla="*/ 290 h 330"/>
                  <a:gd name="T70" fmla="*/ 321 w 771"/>
                  <a:gd name="T71" fmla="*/ 13 h 330"/>
                  <a:gd name="T72" fmla="*/ 290 w 771"/>
                  <a:gd name="T73" fmla="*/ 0 h 330"/>
                  <a:gd name="T74" fmla="*/ 277 w 771"/>
                  <a:gd name="T75" fmla="*/ 0 h 330"/>
                  <a:gd name="T76" fmla="*/ 246 w 771"/>
                  <a:gd name="T77" fmla="*/ 13 h 330"/>
                  <a:gd name="T78" fmla="*/ 246 w 771"/>
                  <a:gd name="T79" fmla="*/ 290 h 330"/>
                  <a:gd name="T80" fmla="*/ 235 w 771"/>
                  <a:gd name="T81" fmla="*/ 290 h 330"/>
                  <a:gd name="T82" fmla="*/ 225 w 771"/>
                  <a:gd name="T83" fmla="*/ 300 h 330"/>
                  <a:gd name="T84" fmla="*/ 225 w 771"/>
                  <a:gd name="T85" fmla="*/ 310 h 330"/>
                  <a:gd name="T86" fmla="*/ 147 w 771"/>
                  <a:gd name="T87" fmla="*/ 310 h 330"/>
                  <a:gd name="T88" fmla="*/ 147 w 771"/>
                  <a:gd name="T89" fmla="*/ 300 h 330"/>
                  <a:gd name="T90" fmla="*/ 137 w 771"/>
                  <a:gd name="T91" fmla="*/ 290 h 330"/>
                  <a:gd name="T92" fmla="*/ 126 w 771"/>
                  <a:gd name="T93" fmla="*/ 290 h 330"/>
                  <a:gd name="T94" fmla="*/ 126 w 771"/>
                  <a:gd name="T95" fmla="*/ 13 h 330"/>
                  <a:gd name="T96" fmla="*/ 95 w 771"/>
                  <a:gd name="T97" fmla="*/ 0 h 330"/>
                  <a:gd name="T98" fmla="*/ 82 w 771"/>
                  <a:gd name="T99" fmla="*/ 0 h 330"/>
                  <a:gd name="T100" fmla="*/ 51 w 771"/>
                  <a:gd name="T101" fmla="*/ 13 h 330"/>
                  <a:gd name="T102" fmla="*/ 51 w 771"/>
                  <a:gd name="T103" fmla="*/ 290 h 330"/>
                  <a:gd name="T104" fmla="*/ 40 w 771"/>
                  <a:gd name="T105" fmla="*/ 290 h 330"/>
                  <a:gd name="T106" fmla="*/ 30 w 771"/>
                  <a:gd name="T107" fmla="*/ 300 h 330"/>
                  <a:gd name="T108" fmla="*/ 30 w 771"/>
                  <a:gd name="T109" fmla="*/ 310 h 330"/>
                  <a:gd name="T110" fmla="*/ 10 w 771"/>
                  <a:gd name="T111" fmla="*/ 310 h 330"/>
                  <a:gd name="T112" fmla="*/ 0 w 771"/>
                  <a:gd name="T113" fmla="*/ 32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71" h="330">
                    <a:moveTo>
                      <a:pt x="0" y="320"/>
                    </a:moveTo>
                    <a:cubicBezTo>
                      <a:pt x="0" y="330"/>
                      <a:pt x="0" y="330"/>
                      <a:pt x="0" y="330"/>
                    </a:cubicBezTo>
                    <a:cubicBezTo>
                      <a:pt x="10" y="330"/>
                      <a:pt x="10" y="330"/>
                      <a:pt x="10" y="330"/>
                    </a:cubicBezTo>
                    <a:cubicBezTo>
                      <a:pt x="761" y="330"/>
                      <a:pt x="761" y="330"/>
                      <a:pt x="761" y="330"/>
                    </a:cubicBezTo>
                    <a:cubicBezTo>
                      <a:pt x="771" y="330"/>
                      <a:pt x="771" y="330"/>
                      <a:pt x="771" y="330"/>
                    </a:cubicBezTo>
                    <a:cubicBezTo>
                      <a:pt x="771" y="320"/>
                      <a:pt x="771" y="320"/>
                      <a:pt x="771" y="320"/>
                    </a:cubicBezTo>
                    <a:cubicBezTo>
                      <a:pt x="771" y="315"/>
                      <a:pt x="766" y="310"/>
                      <a:pt x="761" y="310"/>
                    </a:cubicBezTo>
                    <a:cubicBezTo>
                      <a:pt x="732" y="310"/>
                      <a:pt x="732" y="310"/>
                      <a:pt x="732" y="310"/>
                    </a:cubicBezTo>
                    <a:cubicBezTo>
                      <a:pt x="732" y="300"/>
                      <a:pt x="732" y="300"/>
                      <a:pt x="732" y="300"/>
                    </a:cubicBezTo>
                    <a:cubicBezTo>
                      <a:pt x="732" y="295"/>
                      <a:pt x="728" y="290"/>
                      <a:pt x="722" y="290"/>
                    </a:cubicBezTo>
                    <a:cubicBezTo>
                      <a:pt x="711" y="290"/>
                      <a:pt x="711" y="290"/>
                      <a:pt x="711" y="290"/>
                    </a:cubicBezTo>
                    <a:cubicBezTo>
                      <a:pt x="711" y="13"/>
                      <a:pt x="711" y="13"/>
                      <a:pt x="711" y="13"/>
                    </a:cubicBezTo>
                    <a:cubicBezTo>
                      <a:pt x="699" y="13"/>
                      <a:pt x="688" y="8"/>
                      <a:pt x="680" y="0"/>
                    </a:cubicBezTo>
                    <a:cubicBezTo>
                      <a:pt x="667" y="0"/>
                      <a:pt x="667" y="0"/>
                      <a:pt x="667" y="0"/>
                    </a:cubicBezTo>
                    <a:cubicBezTo>
                      <a:pt x="659" y="8"/>
                      <a:pt x="648" y="13"/>
                      <a:pt x="636" y="13"/>
                    </a:cubicBezTo>
                    <a:cubicBezTo>
                      <a:pt x="636" y="290"/>
                      <a:pt x="636" y="290"/>
                      <a:pt x="636" y="290"/>
                    </a:cubicBezTo>
                    <a:cubicBezTo>
                      <a:pt x="625" y="290"/>
                      <a:pt x="625" y="290"/>
                      <a:pt x="625" y="290"/>
                    </a:cubicBezTo>
                    <a:cubicBezTo>
                      <a:pt x="620" y="290"/>
                      <a:pt x="615" y="295"/>
                      <a:pt x="615" y="300"/>
                    </a:cubicBezTo>
                    <a:cubicBezTo>
                      <a:pt x="615" y="310"/>
                      <a:pt x="615" y="310"/>
                      <a:pt x="615" y="310"/>
                    </a:cubicBezTo>
                    <a:cubicBezTo>
                      <a:pt x="537" y="310"/>
                      <a:pt x="537" y="310"/>
                      <a:pt x="537" y="310"/>
                    </a:cubicBezTo>
                    <a:cubicBezTo>
                      <a:pt x="537" y="300"/>
                      <a:pt x="537" y="300"/>
                      <a:pt x="537" y="300"/>
                    </a:cubicBezTo>
                    <a:cubicBezTo>
                      <a:pt x="537" y="295"/>
                      <a:pt x="533" y="290"/>
                      <a:pt x="527" y="290"/>
                    </a:cubicBezTo>
                    <a:cubicBezTo>
                      <a:pt x="516" y="290"/>
                      <a:pt x="516" y="290"/>
                      <a:pt x="516" y="290"/>
                    </a:cubicBezTo>
                    <a:cubicBezTo>
                      <a:pt x="516" y="13"/>
                      <a:pt x="516" y="13"/>
                      <a:pt x="516" y="13"/>
                    </a:cubicBezTo>
                    <a:cubicBezTo>
                      <a:pt x="504" y="13"/>
                      <a:pt x="493" y="8"/>
                      <a:pt x="485" y="0"/>
                    </a:cubicBezTo>
                    <a:cubicBezTo>
                      <a:pt x="472" y="0"/>
                      <a:pt x="472" y="0"/>
                      <a:pt x="472" y="0"/>
                    </a:cubicBezTo>
                    <a:cubicBezTo>
                      <a:pt x="464" y="8"/>
                      <a:pt x="453" y="13"/>
                      <a:pt x="441" y="13"/>
                    </a:cubicBezTo>
                    <a:cubicBezTo>
                      <a:pt x="441" y="290"/>
                      <a:pt x="441" y="290"/>
                      <a:pt x="441" y="290"/>
                    </a:cubicBezTo>
                    <a:cubicBezTo>
                      <a:pt x="430" y="290"/>
                      <a:pt x="430" y="290"/>
                      <a:pt x="430" y="290"/>
                    </a:cubicBezTo>
                    <a:cubicBezTo>
                      <a:pt x="425" y="290"/>
                      <a:pt x="420" y="295"/>
                      <a:pt x="420" y="300"/>
                    </a:cubicBezTo>
                    <a:cubicBezTo>
                      <a:pt x="420" y="310"/>
                      <a:pt x="420" y="310"/>
                      <a:pt x="420" y="310"/>
                    </a:cubicBezTo>
                    <a:cubicBezTo>
                      <a:pt x="342" y="310"/>
                      <a:pt x="342" y="310"/>
                      <a:pt x="342" y="310"/>
                    </a:cubicBezTo>
                    <a:cubicBezTo>
                      <a:pt x="342" y="300"/>
                      <a:pt x="342" y="300"/>
                      <a:pt x="342" y="300"/>
                    </a:cubicBezTo>
                    <a:cubicBezTo>
                      <a:pt x="342" y="295"/>
                      <a:pt x="338" y="290"/>
                      <a:pt x="332" y="290"/>
                    </a:cubicBezTo>
                    <a:cubicBezTo>
                      <a:pt x="321" y="290"/>
                      <a:pt x="321" y="290"/>
                      <a:pt x="321" y="290"/>
                    </a:cubicBezTo>
                    <a:cubicBezTo>
                      <a:pt x="321" y="13"/>
                      <a:pt x="321" y="13"/>
                      <a:pt x="321" y="13"/>
                    </a:cubicBezTo>
                    <a:cubicBezTo>
                      <a:pt x="309" y="13"/>
                      <a:pt x="298" y="8"/>
                      <a:pt x="290" y="0"/>
                    </a:cubicBezTo>
                    <a:cubicBezTo>
                      <a:pt x="277" y="0"/>
                      <a:pt x="277" y="0"/>
                      <a:pt x="277" y="0"/>
                    </a:cubicBezTo>
                    <a:cubicBezTo>
                      <a:pt x="269" y="8"/>
                      <a:pt x="258" y="13"/>
                      <a:pt x="246" y="13"/>
                    </a:cubicBezTo>
                    <a:cubicBezTo>
                      <a:pt x="246" y="290"/>
                      <a:pt x="246" y="290"/>
                      <a:pt x="246" y="290"/>
                    </a:cubicBezTo>
                    <a:cubicBezTo>
                      <a:pt x="235" y="290"/>
                      <a:pt x="235" y="290"/>
                      <a:pt x="235" y="290"/>
                    </a:cubicBezTo>
                    <a:cubicBezTo>
                      <a:pt x="230" y="290"/>
                      <a:pt x="225" y="295"/>
                      <a:pt x="225" y="300"/>
                    </a:cubicBezTo>
                    <a:cubicBezTo>
                      <a:pt x="225" y="310"/>
                      <a:pt x="225" y="310"/>
                      <a:pt x="225" y="310"/>
                    </a:cubicBezTo>
                    <a:cubicBezTo>
                      <a:pt x="147" y="310"/>
                      <a:pt x="147" y="310"/>
                      <a:pt x="147" y="310"/>
                    </a:cubicBezTo>
                    <a:cubicBezTo>
                      <a:pt x="147" y="300"/>
                      <a:pt x="147" y="300"/>
                      <a:pt x="147" y="300"/>
                    </a:cubicBezTo>
                    <a:cubicBezTo>
                      <a:pt x="147" y="295"/>
                      <a:pt x="143" y="290"/>
                      <a:pt x="137" y="290"/>
                    </a:cubicBezTo>
                    <a:cubicBezTo>
                      <a:pt x="126" y="290"/>
                      <a:pt x="126" y="290"/>
                      <a:pt x="126" y="290"/>
                    </a:cubicBezTo>
                    <a:cubicBezTo>
                      <a:pt x="126" y="13"/>
                      <a:pt x="126" y="13"/>
                      <a:pt x="126" y="13"/>
                    </a:cubicBezTo>
                    <a:cubicBezTo>
                      <a:pt x="114" y="13"/>
                      <a:pt x="103" y="8"/>
                      <a:pt x="95" y="0"/>
                    </a:cubicBezTo>
                    <a:cubicBezTo>
                      <a:pt x="82" y="0"/>
                      <a:pt x="82" y="0"/>
                      <a:pt x="82" y="0"/>
                    </a:cubicBezTo>
                    <a:cubicBezTo>
                      <a:pt x="74" y="8"/>
                      <a:pt x="63" y="13"/>
                      <a:pt x="51" y="13"/>
                    </a:cubicBezTo>
                    <a:cubicBezTo>
                      <a:pt x="51" y="290"/>
                      <a:pt x="51" y="290"/>
                      <a:pt x="51" y="290"/>
                    </a:cubicBezTo>
                    <a:cubicBezTo>
                      <a:pt x="40" y="290"/>
                      <a:pt x="40" y="290"/>
                      <a:pt x="40" y="290"/>
                    </a:cubicBezTo>
                    <a:cubicBezTo>
                      <a:pt x="35" y="290"/>
                      <a:pt x="30" y="295"/>
                      <a:pt x="30" y="300"/>
                    </a:cubicBezTo>
                    <a:cubicBezTo>
                      <a:pt x="30" y="310"/>
                      <a:pt x="30" y="310"/>
                      <a:pt x="30" y="310"/>
                    </a:cubicBezTo>
                    <a:cubicBezTo>
                      <a:pt x="10" y="310"/>
                      <a:pt x="10" y="310"/>
                      <a:pt x="10" y="310"/>
                    </a:cubicBezTo>
                    <a:cubicBezTo>
                      <a:pt x="4" y="310"/>
                      <a:pt x="0" y="315"/>
                      <a:pt x="0" y="3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Freeform: Shape 56"/>
              <p:cNvSpPr>
                <a:spLocks/>
              </p:cNvSpPr>
              <p:nvPr/>
            </p:nvSpPr>
            <p:spPr bwMode="auto">
              <a:xfrm>
                <a:off x="2787650" y="5918201"/>
                <a:ext cx="2951162" cy="889000"/>
              </a:xfrm>
              <a:custGeom>
                <a:avLst/>
                <a:gdLst>
                  <a:gd name="T0" fmla="*/ 927 w 1859"/>
                  <a:gd name="T1" fmla="*/ 0 h 560"/>
                  <a:gd name="T2" fmla="*/ 0 w 1859"/>
                  <a:gd name="T3" fmla="*/ 560 h 560"/>
                  <a:gd name="T4" fmla="*/ 1859 w 1859"/>
                  <a:gd name="T5" fmla="*/ 560 h 560"/>
                  <a:gd name="T6" fmla="*/ 927 w 1859"/>
                  <a:gd name="T7" fmla="*/ 0 h 560"/>
                  <a:gd name="T8" fmla="*/ 927 w 1859"/>
                  <a:gd name="T9" fmla="*/ 181 h 560"/>
                  <a:gd name="T10" fmla="*/ 1301 w 1859"/>
                  <a:gd name="T11" fmla="*/ 405 h 560"/>
                  <a:gd name="T12" fmla="*/ 558 w 1859"/>
                  <a:gd name="T13" fmla="*/ 405 h 560"/>
                  <a:gd name="T14" fmla="*/ 927 w 1859"/>
                  <a:gd name="T15" fmla="*/ 181 h 5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59" h="560">
                    <a:moveTo>
                      <a:pt x="927" y="0"/>
                    </a:moveTo>
                    <a:lnTo>
                      <a:pt x="0" y="560"/>
                    </a:lnTo>
                    <a:lnTo>
                      <a:pt x="1859" y="560"/>
                    </a:lnTo>
                    <a:lnTo>
                      <a:pt x="927" y="0"/>
                    </a:lnTo>
                    <a:close/>
                    <a:moveTo>
                      <a:pt x="927" y="181"/>
                    </a:moveTo>
                    <a:lnTo>
                      <a:pt x="1301" y="405"/>
                    </a:lnTo>
                    <a:lnTo>
                      <a:pt x="558" y="405"/>
                    </a:lnTo>
                    <a:lnTo>
                      <a:pt x="927"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nvGrpSpPr>
          <p:cNvPr id="50" name="组合 49"/>
          <p:cNvGrpSpPr/>
          <p:nvPr/>
        </p:nvGrpSpPr>
        <p:grpSpPr>
          <a:xfrm>
            <a:off x="2501743" y="2534532"/>
            <a:ext cx="1959982" cy="2052946"/>
            <a:chOff x="2501743" y="2534532"/>
            <a:chExt cx="1959982" cy="2052946"/>
          </a:xfrm>
        </p:grpSpPr>
        <p:sp>
          <p:nvSpPr>
            <p:cNvPr id="4" name="Rectangle 32"/>
            <p:cNvSpPr>
              <a:spLocks/>
            </p:cNvSpPr>
            <p:nvPr/>
          </p:nvSpPr>
          <p:spPr bwMode="auto">
            <a:xfrm>
              <a:off x="3880495" y="3651305"/>
              <a:ext cx="47969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ctr" anchorCtr="0" compatLnSpc="1">
              <a:prstTxWarp prst="textNoShape">
                <a:avLst/>
              </a:prstTxWarp>
              <a:normAutofit fontScale="92500" lnSpcReduction="20000"/>
            </a:bodyPr>
            <a:lstStyle/>
            <a:p>
              <a:pPr marL="0" marR="0" lvl="0" indent="0" algn="ctr" defTabSz="914400" rtl="0" eaLnBrk="0" fontAlgn="base" latinLnBrk="0" hangingPunct="0">
                <a:buClrTx/>
                <a:buSzTx/>
                <a:buFontTx/>
                <a:buNone/>
                <a:tabLst/>
              </a:pPr>
              <a:r>
                <a:rPr kumimoji="0" lang="en-US" altLang="en-US" sz="4800" i="0" u="none" strike="noStrike" cap="none" normalizeH="0" baseline="0">
                  <a:ln>
                    <a:noFill/>
                  </a:ln>
                  <a:solidFill>
                    <a:schemeClr val="accent2"/>
                  </a:solidFill>
                  <a:effectLst/>
                  <a:latin typeface="Impact" panose="020B0806030902050204" pitchFamily="34" charset="0"/>
                </a:rPr>
                <a:t>02</a:t>
              </a:r>
            </a:p>
          </p:txBody>
        </p:sp>
        <p:sp>
          <p:nvSpPr>
            <p:cNvPr id="7" name="Freeform: Shape 36"/>
            <p:cNvSpPr>
              <a:spLocks/>
            </p:cNvSpPr>
            <p:nvPr/>
          </p:nvSpPr>
          <p:spPr bwMode="auto">
            <a:xfrm>
              <a:off x="2501743" y="2534532"/>
              <a:ext cx="1959982" cy="2052946"/>
            </a:xfrm>
            <a:custGeom>
              <a:avLst/>
              <a:gdLst>
                <a:gd name="T0" fmla="*/ 197 w 320"/>
                <a:gd name="T1" fmla="*/ 188 h 335"/>
                <a:gd name="T2" fmla="*/ 320 w 320"/>
                <a:gd name="T3" fmla="*/ 119 h 335"/>
                <a:gd name="T4" fmla="*/ 250 w 320"/>
                <a:gd name="T5" fmla="*/ 40 h 335"/>
                <a:gd name="T6" fmla="*/ 40 w 320"/>
                <a:gd name="T7" fmla="*/ 104 h 335"/>
                <a:gd name="T8" fmla="*/ 104 w 320"/>
                <a:gd name="T9" fmla="*/ 313 h 335"/>
                <a:gd name="T10" fmla="*/ 207 w 320"/>
                <a:gd name="T11" fmla="*/ 329 h 335"/>
                <a:gd name="T12" fmla="*/ 197 w 320"/>
                <a:gd name="T13" fmla="*/ 188 h 335"/>
              </a:gdLst>
              <a:ahLst/>
              <a:cxnLst>
                <a:cxn ang="0">
                  <a:pos x="T0" y="T1"/>
                </a:cxn>
                <a:cxn ang="0">
                  <a:pos x="T2" y="T3"/>
                </a:cxn>
                <a:cxn ang="0">
                  <a:pos x="T4" y="T5"/>
                </a:cxn>
                <a:cxn ang="0">
                  <a:pos x="T6" y="T7"/>
                </a:cxn>
                <a:cxn ang="0">
                  <a:pos x="T8" y="T9"/>
                </a:cxn>
                <a:cxn ang="0">
                  <a:pos x="T10" y="T11"/>
                </a:cxn>
                <a:cxn ang="0">
                  <a:pos x="T12" y="T13"/>
                </a:cxn>
              </a:cxnLst>
              <a:rect l="0" t="0" r="r" b="b"/>
              <a:pathLst>
                <a:path w="320" h="335">
                  <a:moveTo>
                    <a:pt x="197" y="188"/>
                  </a:moveTo>
                  <a:cubicBezTo>
                    <a:pt x="222" y="141"/>
                    <a:pt x="271" y="116"/>
                    <a:pt x="320" y="119"/>
                  </a:cubicBezTo>
                  <a:cubicBezTo>
                    <a:pt x="307" y="86"/>
                    <a:pt x="283" y="58"/>
                    <a:pt x="250" y="40"/>
                  </a:cubicBezTo>
                  <a:cubicBezTo>
                    <a:pt x="174" y="0"/>
                    <a:pt x="80" y="28"/>
                    <a:pt x="40" y="104"/>
                  </a:cubicBezTo>
                  <a:cubicBezTo>
                    <a:pt x="0" y="179"/>
                    <a:pt x="28" y="273"/>
                    <a:pt x="104" y="313"/>
                  </a:cubicBezTo>
                  <a:cubicBezTo>
                    <a:pt x="137" y="331"/>
                    <a:pt x="173" y="335"/>
                    <a:pt x="207" y="329"/>
                  </a:cubicBezTo>
                  <a:cubicBezTo>
                    <a:pt x="178" y="289"/>
                    <a:pt x="172" y="234"/>
                    <a:pt x="197" y="188"/>
                  </a:cubicBezTo>
                  <a:close/>
                </a:path>
              </a:pathLst>
            </a:custGeom>
            <a:solidFill>
              <a:schemeClr val="accent2"/>
            </a:solidFill>
            <a:ln>
              <a:noFill/>
            </a:ln>
            <a:effectLst/>
            <a:scene3d>
              <a:camera prst="orthographicFront">
                <a:rot lat="0" lon="0" rev="0"/>
              </a:camera>
              <a:lightRig rig="balanced" dir="t">
                <a:rot lat="0" lon="0" rev="8700000"/>
              </a:lightRig>
            </a:scene3d>
            <a:sp3d/>
          </p:spPr>
          <p:txBody>
            <a:bodyPr anchor="ctr"/>
            <a:lstStyle/>
            <a:p>
              <a:pPr algn="ctr"/>
              <a:endParaRPr/>
            </a:p>
          </p:txBody>
        </p:sp>
        <p:grpSp>
          <p:nvGrpSpPr>
            <p:cNvPr id="13" name="Group 46"/>
            <p:cNvGrpSpPr/>
            <p:nvPr/>
          </p:nvGrpSpPr>
          <p:grpSpPr>
            <a:xfrm>
              <a:off x="2946106" y="3119663"/>
              <a:ext cx="669726" cy="594277"/>
              <a:chOff x="2360613" y="1804989"/>
              <a:chExt cx="3452812" cy="3063876"/>
            </a:xfrm>
            <a:solidFill>
              <a:schemeClr val="bg1"/>
            </a:solidFill>
          </p:grpSpPr>
          <p:sp>
            <p:nvSpPr>
              <p:cNvPr id="35" name="Freeform: Shape 47"/>
              <p:cNvSpPr>
                <a:spLocks/>
              </p:cNvSpPr>
              <p:nvPr/>
            </p:nvSpPr>
            <p:spPr bwMode="auto">
              <a:xfrm>
                <a:off x="3487738" y="2860676"/>
                <a:ext cx="209550" cy="177800"/>
              </a:xfrm>
              <a:custGeom>
                <a:avLst/>
                <a:gdLst>
                  <a:gd name="T0" fmla="*/ 132 w 132"/>
                  <a:gd name="T1" fmla="*/ 38 h 112"/>
                  <a:gd name="T2" fmla="*/ 0 w 132"/>
                  <a:gd name="T3" fmla="*/ 112 h 112"/>
                  <a:gd name="T4" fmla="*/ 0 w 132"/>
                  <a:gd name="T5" fmla="*/ 0 h 112"/>
                  <a:gd name="T6" fmla="*/ 132 w 132"/>
                  <a:gd name="T7" fmla="*/ 0 h 112"/>
                  <a:gd name="T8" fmla="*/ 132 w 132"/>
                  <a:gd name="T9" fmla="*/ 38 h 112"/>
                </a:gdLst>
                <a:ahLst/>
                <a:cxnLst>
                  <a:cxn ang="0">
                    <a:pos x="T0" y="T1"/>
                  </a:cxn>
                  <a:cxn ang="0">
                    <a:pos x="T2" y="T3"/>
                  </a:cxn>
                  <a:cxn ang="0">
                    <a:pos x="T4" y="T5"/>
                  </a:cxn>
                  <a:cxn ang="0">
                    <a:pos x="T6" y="T7"/>
                  </a:cxn>
                  <a:cxn ang="0">
                    <a:pos x="T8" y="T9"/>
                  </a:cxn>
                </a:cxnLst>
                <a:rect l="0" t="0" r="r" b="b"/>
                <a:pathLst>
                  <a:path w="132" h="112">
                    <a:moveTo>
                      <a:pt x="132" y="38"/>
                    </a:moveTo>
                    <a:lnTo>
                      <a:pt x="0" y="112"/>
                    </a:lnTo>
                    <a:lnTo>
                      <a:pt x="0" y="0"/>
                    </a:lnTo>
                    <a:lnTo>
                      <a:pt x="132" y="0"/>
                    </a:lnTo>
                    <a:lnTo>
                      <a:pt x="13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48"/>
              <p:cNvSpPr>
                <a:spLocks/>
              </p:cNvSpPr>
              <p:nvPr/>
            </p:nvSpPr>
            <p:spPr bwMode="auto">
              <a:xfrm>
                <a:off x="4465638" y="2860676"/>
                <a:ext cx="209550" cy="177800"/>
              </a:xfrm>
              <a:custGeom>
                <a:avLst/>
                <a:gdLst>
                  <a:gd name="T0" fmla="*/ 0 w 132"/>
                  <a:gd name="T1" fmla="*/ 38 h 112"/>
                  <a:gd name="T2" fmla="*/ 132 w 132"/>
                  <a:gd name="T3" fmla="*/ 112 h 112"/>
                  <a:gd name="T4" fmla="*/ 132 w 132"/>
                  <a:gd name="T5" fmla="*/ 0 h 112"/>
                  <a:gd name="T6" fmla="*/ 0 w 132"/>
                  <a:gd name="T7" fmla="*/ 0 h 112"/>
                  <a:gd name="T8" fmla="*/ 0 w 132"/>
                  <a:gd name="T9" fmla="*/ 38 h 112"/>
                </a:gdLst>
                <a:ahLst/>
                <a:cxnLst>
                  <a:cxn ang="0">
                    <a:pos x="T0" y="T1"/>
                  </a:cxn>
                  <a:cxn ang="0">
                    <a:pos x="T2" y="T3"/>
                  </a:cxn>
                  <a:cxn ang="0">
                    <a:pos x="T4" y="T5"/>
                  </a:cxn>
                  <a:cxn ang="0">
                    <a:pos x="T6" y="T7"/>
                  </a:cxn>
                  <a:cxn ang="0">
                    <a:pos x="T8" y="T9"/>
                  </a:cxn>
                </a:cxnLst>
                <a:rect l="0" t="0" r="r" b="b"/>
                <a:pathLst>
                  <a:path w="132" h="112">
                    <a:moveTo>
                      <a:pt x="0" y="38"/>
                    </a:moveTo>
                    <a:lnTo>
                      <a:pt x="132" y="112"/>
                    </a:lnTo>
                    <a:lnTo>
                      <a:pt x="132" y="0"/>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49"/>
              <p:cNvSpPr>
                <a:spLocks/>
              </p:cNvSpPr>
              <p:nvPr/>
            </p:nvSpPr>
            <p:spPr bwMode="auto">
              <a:xfrm>
                <a:off x="2360613" y="1804989"/>
                <a:ext cx="3452812" cy="3063876"/>
              </a:xfrm>
              <a:custGeom>
                <a:avLst/>
                <a:gdLst>
                  <a:gd name="T0" fmla="*/ 530 w 971"/>
                  <a:gd name="T1" fmla="*/ 480 h 862"/>
                  <a:gd name="T2" fmla="*/ 595 w 971"/>
                  <a:gd name="T3" fmla="*/ 480 h 862"/>
                  <a:gd name="T4" fmla="*/ 971 w 971"/>
                  <a:gd name="T5" fmla="*/ 596 h 862"/>
                  <a:gd name="T6" fmla="*/ 971 w 971"/>
                  <a:gd name="T7" fmla="*/ 560 h 862"/>
                  <a:gd name="T8" fmla="*/ 530 w 971"/>
                  <a:gd name="T9" fmla="*/ 308 h 862"/>
                  <a:gd name="T10" fmla="*/ 530 w 971"/>
                  <a:gd name="T11" fmla="*/ 103 h 862"/>
                  <a:gd name="T12" fmla="*/ 485 w 971"/>
                  <a:gd name="T13" fmla="*/ 0 h 862"/>
                  <a:gd name="T14" fmla="*/ 440 w 971"/>
                  <a:gd name="T15" fmla="*/ 103 h 862"/>
                  <a:gd name="T16" fmla="*/ 440 w 971"/>
                  <a:gd name="T17" fmla="*/ 309 h 862"/>
                  <a:gd name="T18" fmla="*/ 0 w 971"/>
                  <a:gd name="T19" fmla="*/ 560 h 862"/>
                  <a:gd name="T20" fmla="*/ 0 w 971"/>
                  <a:gd name="T21" fmla="*/ 596 h 862"/>
                  <a:gd name="T22" fmla="*/ 376 w 971"/>
                  <a:gd name="T23" fmla="*/ 480 h 862"/>
                  <a:gd name="T24" fmla="*/ 440 w 971"/>
                  <a:gd name="T25" fmla="*/ 480 h 862"/>
                  <a:gd name="T26" fmla="*/ 440 w 971"/>
                  <a:gd name="T27" fmla="*/ 695 h 862"/>
                  <a:gd name="T28" fmla="*/ 440 w 971"/>
                  <a:gd name="T29" fmla="*/ 700 h 862"/>
                  <a:gd name="T30" fmla="*/ 297 w 971"/>
                  <a:gd name="T31" fmla="*/ 794 h 862"/>
                  <a:gd name="T32" fmla="*/ 297 w 971"/>
                  <a:gd name="T33" fmla="*/ 822 h 862"/>
                  <a:gd name="T34" fmla="*/ 456 w 971"/>
                  <a:gd name="T35" fmla="*/ 794 h 862"/>
                  <a:gd name="T36" fmla="*/ 485 w 971"/>
                  <a:gd name="T37" fmla="*/ 862 h 862"/>
                  <a:gd name="T38" fmla="*/ 514 w 971"/>
                  <a:gd name="T39" fmla="*/ 794 h 862"/>
                  <a:gd name="T40" fmla="*/ 673 w 971"/>
                  <a:gd name="T41" fmla="*/ 822 h 862"/>
                  <a:gd name="T42" fmla="*/ 673 w 971"/>
                  <a:gd name="T43" fmla="*/ 794 h 862"/>
                  <a:gd name="T44" fmla="*/ 530 w 971"/>
                  <a:gd name="T45" fmla="*/ 700 h 862"/>
                  <a:gd name="T46" fmla="*/ 530 w 971"/>
                  <a:gd name="T47" fmla="*/ 695 h 862"/>
                  <a:gd name="T48" fmla="*/ 530 w 971"/>
                  <a:gd name="T49" fmla="*/ 480 h 862"/>
                  <a:gd name="T50" fmla="*/ 451 w 971"/>
                  <a:gd name="T51" fmla="*/ 65 h 862"/>
                  <a:gd name="T52" fmla="*/ 485 w 971"/>
                  <a:gd name="T53" fmla="*/ 35 h 862"/>
                  <a:gd name="T54" fmla="*/ 519 w 971"/>
                  <a:gd name="T55" fmla="*/ 65 h 862"/>
                  <a:gd name="T56" fmla="*/ 485 w 971"/>
                  <a:gd name="T57" fmla="*/ 52 h 862"/>
                  <a:gd name="T58" fmla="*/ 451 w 971"/>
                  <a:gd name="T59" fmla="*/ 65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71" h="862">
                    <a:moveTo>
                      <a:pt x="530" y="480"/>
                    </a:moveTo>
                    <a:cubicBezTo>
                      <a:pt x="595" y="480"/>
                      <a:pt x="595" y="480"/>
                      <a:pt x="595" y="480"/>
                    </a:cubicBezTo>
                    <a:cubicBezTo>
                      <a:pt x="971" y="596"/>
                      <a:pt x="971" y="596"/>
                      <a:pt x="971" y="596"/>
                    </a:cubicBezTo>
                    <a:cubicBezTo>
                      <a:pt x="971" y="560"/>
                      <a:pt x="971" y="560"/>
                      <a:pt x="971" y="560"/>
                    </a:cubicBezTo>
                    <a:cubicBezTo>
                      <a:pt x="530" y="308"/>
                      <a:pt x="530" y="308"/>
                      <a:pt x="530" y="308"/>
                    </a:cubicBezTo>
                    <a:cubicBezTo>
                      <a:pt x="530" y="233"/>
                      <a:pt x="530" y="148"/>
                      <a:pt x="530" y="103"/>
                    </a:cubicBezTo>
                    <a:cubicBezTo>
                      <a:pt x="530" y="11"/>
                      <a:pt x="485" y="0"/>
                      <a:pt x="485" y="0"/>
                    </a:cubicBezTo>
                    <a:cubicBezTo>
                      <a:pt x="485" y="0"/>
                      <a:pt x="440" y="11"/>
                      <a:pt x="440" y="103"/>
                    </a:cubicBezTo>
                    <a:cubicBezTo>
                      <a:pt x="440" y="148"/>
                      <a:pt x="440" y="234"/>
                      <a:pt x="440" y="309"/>
                    </a:cubicBezTo>
                    <a:cubicBezTo>
                      <a:pt x="0" y="560"/>
                      <a:pt x="0" y="560"/>
                      <a:pt x="0" y="560"/>
                    </a:cubicBezTo>
                    <a:cubicBezTo>
                      <a:pt x="0" y="596"/>
                      <a:pt x="0" y="596"/>
                      <a:pt x="0" y="596"/>
                    </a:cubicBezTo>
                    <a:cubicBezTo>
                      <a:pt x="376" y="480"/>
                      <a:pt x="376" y="480"/>
                      <a:pt x="376" y="480"/>
                    </a:cubicBezTo>
                    <a:cubicBezTo>
                      <a:pt x="440" y="480"/>
                      <a:pt x="440" y="480"/>
                      <a:pt x="440" y="480"/>
                    </a:cubicBezTo>
                    <a:cubicBezTo>
                      <a:pt x="440" y="557"/>
                      <a:pt x="440" y="648"/>
                      <a:pt x="440" y="695"/>
                    </a:cubicBezTo>
                    <a:cubicBezTo>
                      <a:pt x="440" y="696"/>
                      <a:pt x="440" y="698"/>
                      <a:pt x="440" y="700"/>
                    </a:cubicBezTo>
                    <a:cubicBezTo>
                      <a:pt x="297" y="794"/>
                      <a:pt x="297" y="794"/>
                      <a:pt x="297" y="794"/>
                    </a:cubicBezTo>
                    <a:cubicBezTo>
                      <a:pt x="297" y="822"/>
                      <a:pt x="297" y="822"/>
                      <a:pt x="297" y="822"/>
                    </a:cubicBezTo>
                    <a:cubicBezTo>
                      <a:pt x="456" y="794"/>
                      <a:pt x="456" y="794"/>
                      <a:pt x="456" y="794"/>
                    </a:cubicBezTo>
                    <a:cubicBezTo>
                      <a:pt x="469" y="835"/>
                      <a:pt x="485" y="862"/>
                      <a:pt x="485" y="862"/>
                    </a:cubicBezTo>
                    <a:cubicBezTo>
                      <a:pt x="485" y="862"/>
                      <a:pt x="501" y="835"/>
                      <a:pt x="514" y="794"/>
                    </a:cubicBezTo>
                    <a:cubicBezTo>
                      <a:pt x="673" y="822"/>
                      <a:pt x="673" y="822"/>
                      <a:pt x="673" y="822"/>
                    </a:cubicBezTo>
                    <a:cubicBezTo>
                      <a:pt x="673" y="794"/>
                      <a:pt x="673" y="794"/>
                      <a:pt x="673" y="794"/>
                    </a:cubicBezTo>
                    <a:cubicBezTo>
                      <a:pt x="530" y="700"/>
                      <a:pt x="530" y="700"/>
                      <a:pt x="530" y="700"/>
                    </a:cubicBezTo>
                    <a:cubicBezTo>
                      <a:pt x="530" y="698"/>
                      <a:pt x="530" y="696"/>
                      <a:pt x="530" y="695"/>
                    </a:cubicBezTo>
                    <a:cubicBezTo>
                      <a:pt x="530" y="648"/>
                      <a:pt x="530" y="557"/>
                      <a:pt x="530" y="480"/>
                    </a:cubicBezTo>
                    <a:close/>
                    <a:moveTo>
                      <a:pt x="451" y="65"/>
                    </a:moveTo>
                    <a:cubicBezTo>
                      <a:pt x="455" y="50"/>
                      <a:pt x="469" y="35"/>
                      <a:pt x="485" y="35"/>
                    </a:cubicBezTo>
                    <a:cubicBezTo>
                      <a:pt x="501" y="35"/>
                      <a:pt x="515" y="50"/>
                      <a:pt x="519" y="65"/>
                    </a:cubicBezTo>
                    <a:cubicBezTo>
                      <a:pt x="512" y="54"/>
                      <a:pt x="499" y="52"/>
                      <a:pt x="485" y="52"/>
                    </a:cubicBezTo>
                    <a:cubicBezTo>
                      <a:pt x="471" y="52"/>
                      <a:pt x="458" y="54"/>
                      <a:pt x="451"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nvGrpSpPr>
          <p:cNvPr id="14" name="Group 62"/>
          <p:cNvGrpSpPr/>
          <p:nvPr/>
        </p:nvGrpSpPr>
        <p:grpSpPr>
          <a:xfrm>
            <a:off x="5100071" y="3262185"/>
            <a:ext cx="3685928" cy="564992"/>
            <a:chOff x="6792409" y="3150129"/>
            <a:chExt cx="4914570" cy="753322"/>
          </a:xfrm>
        </p:grpSpPr>
        <p:grpSp>
          <p:nvGrpSpPr>
            <p:cNvPr id="29" name="Group 75"/>
            <p:cNvGrpSpPr/>
            <p:nvPr/>
          </p:nvGrpSpPr>
          <p:grpSpPr>
            <a:xfrm>
              <a:off x="6792409" y="3279102"/>
              <a:ext cx="624349" cy="624349"/>
              <a:chOff x="2876776" y="4765908"/>
              <a:chExt cx="687003" cy="687003"/>
            </a:xfrm>
          </p:grpSpPr>
          <p:sp>
            <p:nvSpPr>
              <p:cNvPr id="33" name="Diamond 79"/>
              <p:cNvSpPr/>
              <p:nvPr/>
            </p:nvSpPr>
            <p:spPr>
              <a:xfrm>
                <a:off x="2876776" y="4765908"/>
                <a:ext cx="687003" cy="687003"/>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TextBox 80"/>
              <p:cNvSpPr txBox="1"/>
              <p:nvPr/>
            </p:nvSpPr>
            <p:spPr>
              <a:xfrm>
                <a:off x="3013726" y="4878576"/>
                <a:ext cx="413098" cy="338663"/>
              </a:xfrm>
              <a:prstGeom prst="rect">
                <a:avLst/>
              </a:prstGeom>
              <a:noFill/>
            </p:spPr>
            <p:txBody>
              <a:bodyPr wrap="none">
                <a:normAutofit fontScale="77500" lnSpcReduction="20000"/>
              </a:bodyPr>
              <a:lstStyle/>
              <a:p>
                <a:pPr algn="ctr"/>
                <a:r>
                  <a:rPr lang="en-US" sz="1400" b="1" dirty="0">
                    <a:solidFill>
                      <a:schemeClr val="bg1"/>
                    </a:solidFill>
                    <a:latin typeface="Impact" panose="020B0806030902050204" pitchFamily="34" charset="0"/>
                  </a:rPr>
                  <a:t>03</a:t>
                </a:r>
              </a:p>
            </p:txBody>
          </p:sp>
        </p:grpSp>
        <p:sp>
          <p:nvSpPr>
            <p:cNvPr id="31" name="TextBox 77"/>
            <p:cNvSpPr txBox="1"/>
            <p:nvPr/>
          </p:nvSpPr>
          <p:spPr>
            <a:xfrm>
              <a:off x="7195976" y="3150129"/>
              <a:ext cx="4511003" cy="624349"/>
            </a:xfrm>
            <a:prstGeom prst="rect">
              <a:avLst/>
            </a:prstGeom>
            <a:noFill/>
          </p:spPr>
          <p:txBody>
            <a:bodyPr wrap="none" lIns="360000" tIns="0" rIns="0" bIns="0" anchor="b" anchorCtr="0">
              <a:normAutofit/>
            </a:bodyPr>
            <a:lstStyle/>
            <a:p>
              <a:r>
                <a:rPr lang="zh-CN" altLang="en-US" sz="1600" b="1" dirty="0">
                  <a:solidFill>
                    <a:schemeClr val="accent3">
                      <a:lumMod val="100000"/>
                    </a:schemeClr>
                  </a:solidFill>
                </a:rPr>
                <a:t>专题艺术片节目</a:t>
              </a:r>
            </a:p>
          </p:txBody>
        </p:sp>
      </p:grpSp>
      <p:grpSp>
        <p:nvGrpSpPr>
          <p:cNvPr id="15" name="Group 81"/>
          <p:cNvGrpSpPr/>
          <p:nvPr/>
        </p:nvGrpSpPr>
        <p:grpSpPr>
          <a:xfrm>
            <a:off x="5071923" y="2186037"/>
            <a:ext cx="3646000" cy="512252"/>
            <a:chOff x="6792409" y="2395626"/>
            <a:chExt cx="4861334" cy="683002"/>
          </a:xfrm>
        </p:grpSpPr>
        <p:grpSp>
          <p:nvGrpSpPr>
            <p:cNvPr id="23" name="Group 82"/>
            <p:cNvGrpSpPr/>
            <p:nvPr/>
          </p:nvGrpSpPr>
          <p:grpSpPr>
            <a:xfrm>
              <a:off x="6792409" y="2454279"/>
              <a:ext cx="624349" cy="624349"/>
              <a:chOff x="2876776" y="4765908"/>
              <a:chExt cx="687003" cy="687003"/>
            </a:xfrm>
          </p:grpSpPr>
          <p:sp>
            <p:nvSpPr>
              <p:cNvPr id="27" name="Diamond 86"/>
              <p:cNvSpPr/>
              <p:nvPr/>
            </p:nvSpPr>
            <p:spPr>
              <a:xfrm>
                <a:off x="2876776" y="4765908"/>
                <a:ext cx="687003" cy="687003"/>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TextBox 87"/>
              <p:cNvSpPr txBox="1"/>
              <p:nvPr/>
            </p:nvSpPr>
            <p:spPr>
              <a:xfrm>
                <a:off x="3016372" y="4878576"/>
                <a:ext cx="407805" cy="338663"/>
              </a:xfrm>
              <a:prstGeom prst="rect">
                <a:avLst/>
              </a:prstGeom>
              <a:noFill/>
            </p:spPr>
            <p:txBody>
              <a:bodyPr wrap="none">
                <a:normAutofit fontScale="77500" lnSpcReduction="20000"/>
              </a:bodyPr>
              <a:lstStyle/>
              <a:p>
                <a:pPr algn="ctr"/>
                <a:r>
                  <a:rPr lang="en-US" sz="1400" b="1">
                    <a:solidFill>
                      <a:schemeClr val="bg1"/>
                    </a:solidFill>
                    <a:latin typeface="Impact" panose="020B0806030902050204" pitchFamily="34" charset="0"/>
                  </a:rPr>
                  <a:t>02</a:t>
                </a:r>
              </a:p>
            </p:txBody>
          </p:sp>
        </p:grpSp>
        <p:sp>
          <p:nvSpPr>
            <p:cNvPr id="25" name="TextBox 84"/>
            <p:cNvSpPr txBox="1"/>
            <p:nvPr/>
          </p:nvSpPr>
          <p:spPr>
            <a:xfrm>
              <a:off x="7324272" y="2395626"/>
              <a:ext cx="4329471" cy="521956"/>
            </a:xfrm>
            <a:prstGeom prst="rect">
              <a:avLst/>
            </a:prstGeom>
            <a:noFill/>
          </p:spPr>
          <p:txBody>
            <a:bodyPr wrap="none" lIns="360000" tIns="0" rIns="0" bIns="0" anchor="b" anchorCtr="0">
              <a:normAutofit/>
            </a:bodyPr>
            <a:lstStyle/>
            <a:p>
              <a:r>
                <a:rPr lang="zh-CN" altLang="en-US" sz="1600" b="1" dirty="0">
                  <a:solidFill>
                    <a:schemeClr val="accent2">
                      <a:lumMod val="100000"/>
                    </a:schemeClr>
                  </a:solidFill>
                </a:rPr>
                <a:t>文艺专题节目</a:t>
              </a:r>
            </a:p>
          </p:txBody>
        </p:sp>
      </p:grpSp>
      <p:grpSp>
        <p:nvGrpSpPr>
          <p:cNvPr id="16" name="Group 88"/>
          <p:cNvGrpSpPr/>
          <p:nvPr/>
        </p:nvGrpSpPr>
        <p:grpSpPr>
          <a:xfrm>
            <a:off x="5071924" y="1301162"/>
            <a:ext cx="3740681" cy="468262"/>
            <a:chOff x="6792411" y="1649954"/>
            <a:chExt cx="4987574" cy="624349"/>
          </a:xfrm>
        </p:grpSpPr>
        <p:grpSp>
          <p:nvGrpSpPr>
            <p:cNvPr id="17" name="Group 89"/>
            <p:cNvGrpSpPr/>
            <p:nvPr/>
          </p:nvGrpSpPr>
          <p:grpSpPr>
            <a:xfrm>
              <a:off x="6792411" y="1649954"/>
              <a:ext cx="624349" cy="624349"/>
              <a:chOff x="2876776" y="4765908"/>
              <a:chExt cx="687003" cy="687003"/>
            </a:xfrm>
          </p:grpSpPr>
          <p:sp>
            <p:nvSpPr>
              <p:cNvPr id="21" name="Diamond 93"/>
              <p:cNvSpPr/>
              <p:nvPr/>
            </p:nvSpPr>
            <p:spPr>
              <a:xfrm>
                <a:off x="2876776" y="4765908"/>
                <a:ext cx="687003" cy="687003"/>
              </a:xfrm>
              <a:prstGeom prst="diamond">
                <a:avLst/>
              </a:prstGeom>
              <a:solidFill>
                <a:srgbClr val="768E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768EA9"/>
                  </a:solidFill>
                </a:endParaRPr>
              </a:p>
            </p:txBody>
          </p:sp>
          <p:sp>
            <p:nvSpPr>
              <p:cNvPr id="22" name="TextBox 94"/>
              <p:cNvSpPr txBox="1"/>
              <p:nvPr/>
            </p:nvSpPr>
            <p:spPr>
              <a:xfrm>
                <a:off x="3027838" y="4878576"/>
                <a:ext cx="384876" cy="338663"/>
              </a:xfrm>
              <a:prstGeom prst="rect">
                <a:avLst/>
              </a:prstGeom>
              <a:noFill/>
            </p:spPr>
            <p:txBody>
              <a:bodyPr wrap="none">
                <a:normAutofit fontScale="77500" lnSpcReduction="20000"/>
              </a:bodyPr>
              <a:lstStyle/>
              <a:p>
                <a:pPr algn="ctr"/>
                <a:r>
                  <a:rPr lang="en-US" sz="1400" b="1">
                    <a:solidFill>
                      <a:schemeClr val="bg1"/>
                    </a:solidFill>
                    <a:latin typeface="Impact" panose="020B0806030902050204" pitchFamily="34" charset="0"/>
                  </a:rPr>
                  <a:t>01</a:t>
                </a:r>
              </a:p>
            </p:txBody>
          </p:sp>
        </p:grpSp>
        <p:sp>
          <p:nvSpPr>
            <p:cNvPr id="19" name="TextBox 91"/>
            <p:cNvSpPr txBox="1"/>
            <p:nvPr/>
          </p:nvSpPr>
          <p:spPr>
            <a:xfrm>
              <a:off x="7268983" y="1701150"/>
              <a:ext cx="4511002" cy="410170"/>
            </a:xfrm>
            <a:prstGeom prst="rect">
              <a:avLst/>
            </a:prstGeom>
            <a:noFill/>
          </p:spPr>
          <p:txBody>
            <a:bodyPr wrap="none" lIns="360000" tIns="0" rIns="0" bIns="0" anchor="b" anchorCtr="0">
              <a:normAutofit/>
            </a:bodyPr>
            <a:lstStyle/>
            <a:p>
              <a:r>
                <a:rPr lang="zh-CN" altLang="en-US" sz="1600" b="1" dirty="0">
                  <a:solidFill>
                    <a:srgbClr val="768EA9"/>
                  </a:solidFill>
                </a:rPr>
                <a:t>专题文艺节目</a:t>
              </a:r>
            </a:p>
          </p:txBody>
        </p:sp>
      </p:grpSp>
      <p:sp>
        <p:nvSpPr>
          <p:cNvPr id="53" name="Title 1"/>
          <p:cNvSpPr txBox="1">
            <a:spLocks/>
          </p:cNvSpPr>
          <p:nvPr/>
        </p:nvSpPr>
        <p:spPr>
          <a:xfrm>
            <a:off x="857880" y="200199"/>
            <a:ext cx="341040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电视专题文艺节目的走向</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683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0-#ppt_w/2"/>
                                          </p:val>
                                        </p:tav>
                                        <p:tav tm="100000">
                                          <p:val>
                                            <p:strVal val="#ppt_x"/>
                                          </p:val>
                                        </p:tav>
                                      </p:tavLst>
                                    </p:anim>
                                    <p:anim calcmode="lin" valueType="num">
                                      <p:cBhvr additive="base">
                                        <p:cTn id="8"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1+#ppt_w/2"/>
                                          </p:val>
                                        </p:tav>
                                        <p:tav tm="100000">
                                          <p:val>
                                            <p:strVal val="#ppt_x"/>
                                          </p:val>
                                        </p:tav>
                                      </p:tavLst>
                                    </p:anim>
                                    <p:anim calcmode="lin" valueType="num">
                                      <p:cBhvr additive="base">
                                        <p:cTn id="14" dur="500" fill="hold"/>
                                        <p:tgtEl>
                                          <p:spTgt spid="52"/>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nodeType="click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500" fill="hold"/>
                                        <p:tgtEl>
                                          <p:spTgt spid="50"/>
                                        </p:tgtEl>
                                        <p:attrNameLst>
                                          <p:attrName>ppt_x</p:attrName>
                                        </p:attrNameLst>
                                      </p:cBhvr>
                                      <p:tavLst>
                                        <p:tav tm="0">
                                          <p:val>
                                            <p:strVal val="1+#ppt_w/2"/>
                                          </p:val>
                                        </p:tav>
                                        <p:tav tm="100000">
                                          <p:val>
                                            <p:strVal val="#ppt_x"/>
                                          </p:val>
                                        </p:tav>
                                      </p:tavLst>
                                    </p:anim>
                                    <p:anim calcmode="lin" valueType="num">
                                      <p:cBhvr additive="base">
                                        <p:cTn id="20" dur="500" fill="hold"/>
                                        <p:tgtEl>
                                          <p:spTgt spid="5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2"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1+#ppt_w/2"/>
                                          </p:val>
                                        </p:tav>
                                        <p:tav tm="100000">
                                          <p:val>
                                            <p:strVal val="#ppt_x"/>
                                          </p:val>
                                        </p:tav>
                                      </p:tavLst>
                                    </p:anim>
                                    <p:anim calcmode="lin" valueType="num">
                                      <p:cBhvr additive="base">
                                        <p:cTn id="25" dur="500" fill="hold"/>
                                        <p:tgtEl>
                                          <p:spTgt spid="16"/>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 presetClass="entr" presetSubtype="2"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1+#ppt_w/2"/>
                                          </p:val>
                                        </p:tav>
                                        <p:tav tm="100000">
                                          <p:val>
                                            <p:strVal val="#ppt_x"/>
                                          </p:val>
                                        </p:tav>
                                      </p:tavLst>
                                    </p:anim>
                                    <p:anim calcmode="lin" valueType="num">
                                      <p:cBhvr additive="base">
                                        <p:cTn id="30" dur="500" fill="hold"/>
                                        <p:tgtEl>
                                          <p:spTgt spid="15"/>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2"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32340" y="805620"/>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（五）三种键控技巧</a:t>
            </a:r>
            <a:endParaRPr lang="en-US" altLang="zh-CN" sz="1600" dirty="0">
              <a:solidFill>
                <a:srgbClr val="768EA9"/>
              </a:solidFill>
            </a:endParaRPr>
          </a:p>
          <a:p>
            <a:pPr>
              <a:lnSpc>
                <a:spcPct val="150000"/>
              </a:lnSpc>
            </a:pPr>
            <a:r>
              <a:rPr lang="en-US" altLang="zh-CN" sz="1600" dirty="0">
                <a:solidFill>
                  <a:srgbClr val="768EA9"/>
                </a:solidFill>
              </a:rPr>
              <a:t>2</a:t>
            </a:r>
            <a:r>
              <a:rPr lang="zh-CN" altLang="en-US" sz="1600" dirty="0">
                <a:solidFill>
                  <a:srgbClr val="768EA9"/>
                </a:solidFill>
              </a:rPr>
              <a:t>、外键</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pic>
        <p:nvPicPr>
          <p:cNvPr id="10" name="图片 9">
            <a:extLst>
              <a:ext uri="{FF2B5EF4-FFF2-40B4-BE49-F238E27FC236}">
                <a16:creationId xmlns:a16="http://schemas.microsoft.com/office/drawing/2014/main" id="{4D22302F-3BEC-4745-95F6-1E9D4F991F44}"/>
              </a:ext>
            </a:extLst>
          </p:cNvPr>
          <p:cNvPicPr>
            <a:picLocks noChangeAspect="1"/>
          </p:cNvPicPr>
          <p:nvPr/>
        </p:nvPicPr>
        <p:blipFill>
          <a:blip r:embed="rId2"/>
          <a:stretch>
            <a:fillRect/>
          </a:stretch>
        </p:blipFill>
        <p:spPr>
          <a:xfrm>
            <a:off x="4076448" y="1224184"/>
            <a:ext cx="4776068" cy="3419442"/>
          </a:xfrm>
          <a:prstGeom prst="rect">
            <a:avLst/>
          </a:prstGeom>
        </p:spPr>
      </p:pic>
    </p:spTree>
    <p:extLst>
      <p:ext uri="{BB962C8B-B14F-4D97-AF65-F5344CB8AC3E}">
        <p14:creationId xmlns:p14="http://schemas.microsoft.com/office/powerpoint/2010/main" val="30368142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32340" y="805620"/>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（五）三种键控技巧</a:t>
            </a:r>
            <a:endParaRPr lang="en-US" altLang="zh-CN" sz="1600" dirty="0">
              <a:solidFill>
                <a:srgbClr val="768EA9"/>
              </a:solidFill>
            </a:endParaRPr>
          </a:p>
          <a:p>
            <a:pPr>
              <a:lnSpc>
                <a:spcPct val="150000"/>
              </a:lnSpc>
            </a:pPr>
            <a:r>
              <a:rPr lang="en-US" altLang="zh-CN" sz="1600" dirty="0">
                <a:solidFill>
                  <a:srgbClr val="768EA9"/>
                </a:solidFill>
              </a:rPr>
              <a:t>3</a:t>
            </a:r>
            <a:r>
              <a:rPr lang="zh-CN" altLang="en-US" sz="1600" dirty="0">
                <a:solidFill>
                  <a:srgbClr val="768EA9"/>
                </a:solidFill>
              </a:rPr>
              <a:t>、色键</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pic>
        <p:nvPicPr>
          <p:cNvPr id="3" name="图片 2">
            <a:extLst>
              <a:ext uri="{FF2B5EF4-FFF2-40B4-BE49-F238E27FC236}">
                <a16:creationId xmlns:a16="http://schemas.microsoft.com/office/drawing/2014/main" id="{C9F66E7A-F595-A043-AEE5-8705FB3240EA}"/>
              </a:ext>
            </a:extLst>
          </p:cNvPr>
          <p:cNvPicPr>
            <a:picLocks noChangeAspect="1"/>
          </p:cNvPicPr>
          <p:nvPr/>
        </p:nvPicPr>
        <p:blipFill>
          <a:blip r:embed="rId2"/>
          <a:stretch>
            <a:fillRect/>
          </a:stretch>
        </p:blipFill>
        <p:spPr>
          <a:xfrm>
            <a:off x="3923928" y="1442559"/>
            <a:ext cx="4831060" cy="3130237"/>
          </a:xfrm>
          <a:prstGeom prst="rect">
            <a:avLst/>
          </a:prstGeom>
        </p:spPr>
      </p:pic>
    </p:spTree>
    <p:extLst>
      <p:ext uri="{BB962C8B-B14F-4D97-AF65-F5344CB8AC3E}">
        <p14:creationId xmlns:p14="http://schemas.microsoft.com/office/powerpoint/2010/main" val="227359578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85404" y="1406384"/>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（六）数码特技和功能</a:t>
            </a:r>
            <a:endParaRPr lang="en-US" altLang="zh-CN" sz="1600" dirty="0">
              <a:solidFill>
                <a:srgbClr val="768EA9"/>
              </a:solidFill>
            </a:endParaRPr>
          </a:p>
          <a:p>
            <a:pPr>
              <a:lnSpc>
                <a:spcPct val="150000"/>
              </a:lnSpc>
            </a:pPr>
            <a:r>
              <a:rPr lang="en-US" altLang="zh-CN" sz="1600" dirty="0">
                <a:solidFill>
                  <a:srgbClr val="768EA9"/>
                </a:solidFill>
              </a:rPr>
              <a:t>1</a:t>
            </a:r>
            <a:r>
              <a:rPr lang="zh-CN" altLang="en-US" sz="1600" dirty="0">
                <a:solidFill>
                  <a:srgbClr val="768EA9"/>
                </a:solidFill>
              </a:rPr>
              <a:t>、画面的扩缩、翻转、位移及分裂</a:t>
            </a:r>
            <a:endParaRPr lang="en-US" altLang="zh-CN" sz="1600" dirty="0">
              <a:solidFill>
                <a:srgbClr val="768EA9"/>
              </a:solidFill>
            </a:endParaRPr>
          </a:p>
          <a:p>
            <a:pPr>
              <a:lnSpc>
                <a:spcPct val="150000"/>
              </a:lnSpc>
            </a:pPr>
            <a:r>
              <a:rPr lang="zh-CN" altLang="en-US" sz="1600" dirty="0">
                <a:solidFill>
                  <a:srgbClr val="768EA9"/>
                </a:solidFill>
              </a:rPr>
              <a:t>（</a:t>
            </a:r>
            <a:r>
              <a:rPr lang="en-US" altLang="zh-CN" sz="1600" dirty="0">
                <a:solidFill>
                  <a:srgbClr val="768EA9"/>
                </a:solidFill>
              </a:rPr>
              <a:t>1</a:t>
            </a:r>
            <a:r>
              <a:rPr lang="zh-CN" altLang="en-US" sz="1600" dirty="0">
                <a:solidFill>
                  <a:srgbClr val="768EA9"/>
                </a:solidFill>
              </a:rPr>
              <a:t>）单画面的扩缩</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pic>
        <p:nvPicPr>
          <p:cNvPr id="3" name="图片 2">
            <a:extLst>
              <a:ext uri="{FF2B5EF4-FFF2-40B4-BE49-F238E27FC236}">
                <a16:creationId xmlns:a16="http://schemas.microsoft.com/office/drawing/2014/main" id="{66735E40-C2CF-5846-92DD-7E16B54B3C51}"/>
              </a:ext>
            </a:extLst>
          </p:cNvPr>
          <p:cNvPicPr>
            <a:picLocks noChangeAspect="1"/>
          </p:cNvPicPr>
          <p:nvPr/>
        </p:nvPicPr>
        <p:blipFill>
          <a:blip r:embed="rId2"/>
          <a:stretch>
            <a:fillRect/>
          </a:stretch>
        </p:blipFill>
        <p:spPr>
          <a:xfrm>
            <a:off x="4699524" y="1372416"/>
            <a:ext cx="4153427" cy="3215557"/>
          </a:xfrm>
          <a:prstGeom prst="rect">
            <a:avLst/>
          </a:prstGeom>
        </p:spPr>
      </p:pic>
    </p:spTree>
    <p:extLst>
      <p:ext uri="{BB962C8B-B14F-4D97-AF65-F5344CB8AC3E}">
        <p14:creationId xmlns:p14="http://schemas.microsoft.com/office/powerpoint/2010/main" val="21828881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47366" y="918336"/>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（六）数码特技和功能</a:t>
            </a:r>
            <a:endParaRPr lang="en-US" altLang="zh-CN" sz="1600" dirty="0">
              <a:solidFill>
                <a:srgbClr val="768EA9"/>
              </a:solidFill>
            </a:endParaRPr>
          </a:p>
          <a:p>
            <a:pPr>
              <a:lnSpc>
                <a:spcPct val="150000"/>
              </a:lnSpc>
            </a:pPr>
            <a:r>
              <a:rPr lang="en-US" altLang="zh-CN" sz="1600" dirty="0">
                <a:solidFill>
                  <a:srgbClr val="768EA9"/>
                </a:solidFill>
              </a:rPr>
              <a:t>1</a:t>
            </a:r>
            <a:r>
              <a:rPr lang="zh-CN" altLang="en-US" sz="1600" dirty="0">
                <a:solidFill>
                  <a:srgbClr val="768EA9"/>
                </a:solidFill>
              </a:rPr>
              <a:t>、画面的扩缩、翻转、位移及分裂</a:t>
            </a:r>
            <a:endParaRPr lang="en-US" altLang="zh-CN" sz="1600" dirty="0">
              <a:solidFill>
                <a:srgbClr val="768EA9"/>
              </a:solidFill>
            </a:endParaRPr>
          </a:p>
          <a:p>
            <a:pPr>
              <a:lnSpc>
                <a:spcPct val="150000"/>
              </a:lnSpc>
            </a:pPr>
            <a:r>
              <a:rPr lang="zh-CN" altLang="en-US" sz="1600" dirty="0">
                <a:solidFill>
                  <a:srgbClr val="768EA9"/>
                </a:solidFill>
              </a:rPr>
              <a:t>（</a:t>
            </a:r>
            <a:r>
              <a:rPr lang="en-US" altLang="zh-CN" sz="1600" dirty="0">
                <a:solidFill>
                  <a:srgbClr val="768EA9"/>
                </a:solidFill>
              </a:rPr>
              <a:t>2</a:t>
            </a:r>
            <a:r>
              <a:rPr lang="zh-CN" altLang="en-US" sz="1600" dirty="0">
                <a:solidFill>
                  <a:srgbClr val="768EA9"/>
                </a:solidFill>
              </a:rPr>
              <a:t>）多画面同时扩缩</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pic>
        <p:nvPicPr>
          <p:cNvPr id="10" name="图片 9">
            <a:extLst>
              <a:ext uri="{FF2B5EF4-FFF2-40B4-BE49-F238E27FC236}">
                <a16:creationId xmlns:a16="http://schemas.microsoft.com/office/drawing/2014/main" id="{220D5839-9DC2-8E4D-A753-6B5854847A5D}"/>
              </a:ext>
            </a:extLst>
          </p:cNvPr>
          <p:cNvPicPr>
            <a:picLocks noChangeAspect="1"/>
          </p:cNvPicPr>
          <p:nvPr/>
        </p:nvPicPr>
        <p:blipFill>
          <a:blip r:embed="rId2"/>
          <a:stretch>
            <a:fillRect/>
          </a:stretch>
        </p:blipFill>
        <p:spPr>
          <a:xfrm>
            <a:off x="1574810" y="2780542"/>
            <a:ext cx="6858000" cy="2146300"/>
          </a:xfrm>
          <a:prstGeom prst="rect">
            <a:avLst/>
          </a:prstGeom>
        </p:spPr>
      </p:pic>
    </p:spTree>
    <p:extLst>
      <p:ext uri="{BB962C8B-B14F-4D97-AF65-F5344CB8AC3E}">
        <p14:creationId xmlns:p14="http://schemas.microsoft.com/office/powerpoint/2010/main" val="423386164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47366" y="918336"/>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（六）数码特技和功能</a:t>
            </a:r>
            <a:endParaRPr lang="en-US" altLang="zh-CN" sz="1600" dirty="0">
              <a:solidFill>
                <a:srgbClr val="768EA9"/>
              </a:solidFill>
            </a:endParaRPr>
          </a:p>
          <a:p>
            <a:pPr>
              <a:lnSpc>
                <a:spcPct val="150000"/>
              </a:lnSpc>
            </a:pPr>
            <a:r>
              <a:rPr lang="en-US" altLang="zh-CN" sz="1600" dirty="0">
                <a:solidFill>
                  <a:srgbClr val="768EA9"/>
                </a:solidFill>
              </a:rPr>
              <a:t>1</a:t>
            </a:r>
            <a:r>
              <a:rPr lang="zh-CN" altLang="en-US" sz="1600" dirty="0">
                <a:solidFill>
                  <a:srgbClr val="768EA9"/>
                </a:solidFill>
              </a:rPr>
              <a:t>、画面的扩缩、翻转、位移及分裂</a:t>
            </a:r>
            <a:endParaRPr lang="en-US" altLang="zh-CN" sz="1600" dirty="0">
              <a:solidFill>
                <a:srgbClr val="768EA9"/>
              </a:solidFill>
            </a:endParaRPr>
          </a:p>
          <a:p>
            <a:pPr>
              <a:lnSpc>
                <a:spcPct val="150000"/>
              </a:lnSpc>
            </a:pPr>
            <a:r>
              <a:rPr lang="zh-CN" altLang="en-US" sz="1600" dirty="0">
                <a:solidFill>
                  <a:srgbClr val="768EA9"/>
                </a:solidFill>
              </a:rPr>
              <a:t>（</a:t>
            </a:r>
            <a:r>
              <a:rPr lang="en-US" altLang="zh-CN" sz="1600" dirty="0">
                <a:solidFill>
                  <a:srgbClr val="768EA9"/>
                </a:solidFill>
              </a:rPr>
              <a:t>3</a:t>
            </a:r>
            <a:r>
              <a:rPr lang="zh-CN" altLang="en-US" sz="1600" dirty="0">
                <a:solidFill>
                  <a:srgbClr val="768EA9"/>
                </a:solidFill>
              </a:rPr>
              <a:t>）画面翻转</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pic>
        <p:nvPicPr>
          <p:cNvPr id="3" name="图片 2">
            <a:extLst>
              <a:ext uri="{FF2B5EF4-FFF2-40B4-BE49-F238E27FC236}">
                <a16:creationId xmlns:a16="http://schemas.microsoft.com/office/drawing/2014/main" id="{61C787FB-047B-514B-A9D2-F22236F847B8}"/>
              </a:ext>
            </a:extLst>
          </p:cNvPr>
          <p:cNvPicPr>
            <a:picLocks noChangeAspect="1"/>
          </p:cNvPicPr>
          <p:nvPr/>
        </p:nvPicPr>
        <p:blipFill>
          <a:blip r:embed="rId2"/>
          <a:stretch>
            <a:fillRect/>
          </a:stretch>
        </p:blipFill>
        <p:spPr>
          <a:xfrm>
            <a:off x="4427984" y="1971022"/>
            <a:ext cx="4606814" cy="2892428"/>
          </a:xfrm>
          <a:prstGeom prst="rect">
            <a:avLst/>
          </a:prstGeom>
        </p:spPr>
      </p:pic>
    </p:spTree>
    <p:extLst>
      <p:ext uri="{BB962C8B-B14F-4D97-AF65-F5344CB8AC3E}">
        <p14:creationId xmlns:p14="http://schemas.microsoft.com/office/powerpoint/2010/main" val="186741652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47366" y="918336"/>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（六）数码特技和功能</a:t>
            </a:r>
            <a:endParaRPr lang="en-US" altLang="zh-CN" sz="1600" dirty="0">
              <a:solidFill>
                <a:srgbClr val="768EA9"/>
              </a:solidFill>
            </a:endParaRPr>
          </a:p>
          <a:p>
            <a:pPr>
              <a:lnSpc>
                <a:spcPct val="150000"/>
              </a:lnSpc>
            </a:pPr>
            <a:r>
              <a:rPr lang="en-US" altLang="zh-CN" sz="1600" dirty="0">
                <a:solidFill>
                  <a:srgbClr val="768EA9"/>
                </a:solidFill>
              </a:rPr>
              <a:t>1</a:t>
            </a:r>
            <a:r>
              <a:rPr lang="zh-CN" altLang="en-US" sz="1600" dirty="0">
                <a:solidFill>
                  <a:srgbClr val="768EA9"/>
                </a:solidFill>
              </a:rPr>
              <a:t>、画面的扩缩、翻转、位移及分裂</a:t>
            </a:r>
            <a:endParaRPr lang="en-US" altLang="zh-CN" sz="1600" dirty="0">
              <a:solidFill>
                <a:srgbClr val="768EA9"/>
              </a:solidFill>
            </a:endParaRPr>
          </a:p>
          <a:p>
            <a:pPr>
              <a:lnSpc>
                <a:spcPct val="150000"/>
              </a:lnSpc>
            </a:pPr>
            <a:r>
              <a:rPr lang="zh-CN" altLang="en-US" sz="1600" dirty="0">
                <a:solidFill>
                  <a:srgbClr val="768EA9"/>
                </a:solidFill>
              </a:rPr>
              <a:t>（</a:t>
            </a:r>
            <a:r>
              <a:rPr lang="en-US" altLang="zh-CN" sz="1600" dirty="0">
                <a:solidFill>
                  <a:srgbClr val="768EA9"/>
                </a:solidFill>
              </a:rPr>
              <a:t>4</a:t>
            </a:r>
            <a:r>
              <a:rPr lang="zh-CN" altLang="en-US" sz="1600" dirty="0">
                <a:solidFill>
                  <a:srgbClr val="768EA9"/>
                </a:solidFill>
              </a:rPr>
              <a:t>）画面位移</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pic>
        <p:nvPicPr>
          <p:cNvPr id="10" name="图片 9">
            <a:extLst>
              <a:ext uri="{FF2B5EF4-FFF2-40B4-BE49-F238E27FC236}">
                <a16:creationId xmlns:a16="http://schemas.microsoft.com/office/drawing/2014/main" id="{E87D8DE5-EFA8-924F-9826-603A3CAA7E9C}"/>
              </a:ext>
            </a:extLst>
          </p:cNvPr>
          <p:cNvPicPr>
            <a:picLocks noChangeAspect="1"/>
          </p:cNvPicPr>
          <p:nvPr/>
        </p:nvPicPr>
        <p:blipFill>
          <a:blip r:embed="rId2"/>
          <a:stretch>
            <a:fillRect/>
          </a:stretch>
        </p:blipFill>
        <p:spPr>
          <a:xfrm>
            <a:off x="2195736" y="2571750"/>
            <a:ext cx="6705600" cy="2184400"/>
          </a:xfrm>
          <a:prstGeom prst="rect">
            <a:avLst/>
          </a:prstGeom>
        </p:spPr>
      </p:pic>
    </p:spTree>
    <p:extLst>
      <p:ext uri="{BB962C8B-B14F-4D97-AF65-F5344CB8AC3E}">
        <p14:creationId xmlns:p14="http://schemas.microsoft.com/office/powerpoint/2010/main" val="313561117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47366" y="918336"/>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（六）数码特技和功能</a:t>
            </a:r>
            <a:endParaRPr lang="en-US" altLang="zh-CN" sz="1600" dirty="0">
              <a:solidFill>
                <a:srgbClr val="768EA9"/>
              </a:solidFill>
            </a:endParaRPr>
          </a:p>
          <a:p>
            <a:pPr>
              <a:lnSpc>
                <a:spcPct val="150000"/>
              </a:lnSpc>
            </a:pPr>
            <a:r>
              <a:rPr lang="en-US" altLang="zh-CN" sz="1600" dirty="0">
                <a:solidFill>
                  <a:srgbClr val="768EA9"/>
                </a:solidFill>
              </a:rPr>
              <a:t>1</a:t>
            </a:r>
            <a:r>
              <a:rPr lang="zh-CN" altLang="en-US" sz="1600" dirty="0">
                <a:solidFill>
                  <a:srgbClr val="768EA9"/>
                </a:solidFill>
              </a:rPr>
              <a:t>、画面的扩缩、翻转、位移及分裂</a:t>
            </a:r>
            <a:endParaRPr lang="en-US" altLang="zh-CN" sz="1600" dirty="0">
              <a:solidFill>
                <a:srgbClr val="768EA9"/>
              </a:solidFill>
            </a:endParaRPr>
          </a:p>
          <a:p>
            <a:pPr>
              <a:lnSpc>
                <a:spcPct val="150000"/>
              </a:lnSpc>
            </a:pPr>
            <a:r>
              <a:rPr lang="zh-CN" altLang="en-US" sz="1600" dirty="0">
                <a:solidFill>
                  <a:srgbClr val="768EA9"/>
                </a:solidFill>
              </a:rPr>
              <a:t>（</a:t>
            </a:r>
            <a:r>
              <a:rPr lang="en-US" altLang="zh-CN" sz="1600" dirty="0">
                <a:solidFill>
                  <a:srgbClr val="768EA9"/>
                </a:solidFill>
              </a:rPr>
              <a:t>5</a:t>
            </a:r>
            <a:r>
              <a:rPr lang="zh-CN" altLang="en-US" sz="1600" dirty="0">
                <a:solidFill>
                  <a:srgbClr val="768EA9"/>
                </a:solidFill>
              </a:rPr>
              <a:t>）移入和移出</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pic>
        <p:nvPicPr>
          <p:cNvPr id="10" name="图片 9">
            <a:extLst>
              <a:ext uri="{FF2B5EF4-FFF2-40B4-BE49-F238E27FC236}">
                <a16:creationId xmlns:a16="http://schemas.microsoft.com/office/drawing/2014/main" id="{40163C77-EAF1-7243-8B29-335AE1D7D729}"/>
              </a:ext>
            </a:extLst>
          </p:cNvPr>
          <p:cNvPicPr>
            <a:picLocks noChangeAspect="1"/>
          </p:cNvPicPr>
          <p:nvPr/>
        </p:nvPicPr>
        <p:blipFill>
          <a:blip r:embed="rId2"/>
          <a:stretch>
            <a:fillRect/>
          </a:stretch>
        </p:blipFill>
        <p:spPr>
          <a:xfrm>
            <a:off x="4572000" y="2177977"/>
            <a:ext cx="4282554" cy="2478518"/>
          </a:xfrm>
          <a:prstGeom prst="rect">
            <a:avLst/>
          </a:prstGeom>
        </p:spPr>
      </p:pic>
    </p:spTree>
    <p:extLst>
      <p:ext uri="{BB962C8B-B14F-4D97-AF65-F5344CB8AC3E}">
        <p14:creationId xmlns:p14="http://schemas.microsoft.com/office/powerpoint/2010/main" val="313677155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47366" y="918336"/>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（六）数码特技和功能</a:t>
            </a:r>
            <a:endParaRPr lang="en-US" altLang="zh-CN" sz="1600" dirty="0">
              <a:solidFill>
                <a:srgbClr val="768EA9"/>
              </a:solidFill>
            </a:endParaRPr>
          </a:p>
          <a:p>
            <a:pPr>
              <a:lnSpc>
                <a:spcPct val="150000"/>
              </a:lnSpc>
            </a:pPr>
            <a:r>
              <a:rPr lang="en-US" altLang="zh-CN" sz="1600" dirty="0">
                <a:solidFill>
                  <a:srgbClr val="768EA9"/>
                </a:solidFill>
              </a:rPr>
              <a:t>1</a:t>
            </a:r>
            <a:r>
              <a:rPr lang="zh-CN" altLang="en-US" sz="1600" dirty="0">
                <a:solidFill>
                  <a:srgbClr val="768EA9"/>
                </a:solidFill>
              </a:rPr>
              <a:t>、画面的扩缩、翻转、位移及分裂</a:t>
            </a:r>
            <a:endParaRPr lang="en-US" altLang="zh-CN" sz="1600" dirty="0">
              <a:solidFill>
                <a:srgbClr val="768EA9"/>
              </a:solidFill>
            </a:endParaRPr>
          </a:p>
          <a:p>
            <a:pPr>
              <a:lnSpc>
                <a:spcPct val="150000"/>
              </a:lnSpc>
            </a:pPr>
            <a:r>
              <a:rPr lang="zh-CN" altLang="en-US" sz="1600" dirty="0">
                <a:solidFill>
                  <a:srgbClr val="768EA9"/>
                </a:solidFill>
              </a:rPr>
              <a:t>（</a:t>
            </a:r>
            <a:r>
              <a:rPr lang="en-US" altLang="zh-CN" sz="1600" dirty="0">
                <a:solidFill>
                  <a:srgbClr val="768EA9"/>
                </a:solidFill>
              </a:rPr>
              <a:t>6</a:t>
            </a:r>
            <a:r>
              <a:rPr lang="zh-CN" altLang="en-US" sz="1600" dirty="0">
                <a:solidFill>
                  <a:srgbClr val="768EA9"/>
                </a:solidFill>
              </a:rPr>
              <a:t>）画面分裂</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pic>
        <p:nvPicPr>
          <p:cNvPr id="3" name="图片 2">
            <a:extLst>
              <a:ext uri="{FF2B5EF4-FFF2-40B4-BE49-F238E27FC236}">
                <a16:creationId xmlns:a16="http://schemas.microsoft.com/office/drawing/2014/main" id="{AC422DE0-AD5C-754D-9CFD-24594D531E9D}"/>
              </a:ext>
            </a:extLst>
          </p:cNvPr>
          <p:cNvPicPr>
            <a:picLocks noChangeAspect="1"/>
          </p:cNvPicPr>
          <p:nvPr/>
        </p:nvPicPr>
        <p:blipFill>
          <a:blip r:embed="rId2"/>
          <a:stretch>
            <a:fillRect/>
          </a:stretch>
        </p:blipFill>
        <p:spPr>
          <a:xfrm>
            <a:off x="4427984" y="1555836"/>
            <a:ext cx="4379962" cy="3076696"/>
          </a:xfrm>
          <a:prstGeom prst="rect">
            <a:avLst/>
          </a:prstGeom>
        </p:spPr>
      </p:pic>
    </p:spTree>
    <p:extLst>
      <p:ext uri="{BB962C8B-B14F-4D97-AF65-F5344CB8AC3E}">
        <p14:creationId xmlns:p14="http://schemas.microsoft.com/office/powerpoint/2010/main" val="121672489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85404" y="1406384"/>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（六）数码特技和功能</a:t>
            </a:r>
            <a:endParaRPr lang="en-US" altLang="zh-CN" sz="1600" dirty="0">
              <a:solidFill>
                <a:srgbClr val="768EA9"/>
              </a:solidFill>
            </a:endParaRPr>
          </a:p>
          <a:p>
            <a:pPr>
              <a:lnSpc>
                <a:spcPct val="150000"/>
              </a:lnSpc>
            </a:pPr>
            <a:endParaRPr lang="en-US" altLang="zh-CN" sz="1600" dirty="0">
              <a:solidFill>
                <a:srgbClr val="768EA9"/>
              </a:solidFill>
            </a:endParaRPr>
          </a:p>
          <a:p>
            <a:pPr>
              <a:lnSpc>
                <a:spcPct val="150000"/>
              </a:lnSpc>
            </a:pPr>
            <a:r>
              <a:rPr lang="en-US" altLang="zh-CN" sz="1600" dirty="0">
                <a:solidFill>
                  <a:srgbClr val="768EA9"/>
                </a:solidFill>
              </a:rPr>
              <a:t>2.</a:t>
            </a:r>
            <a:r>
              <a:rPr lang="zh-CN" altLang="en-US" sz="1600" dirty="0">
                <a:solidFill>
                  <a:srgbClr val="768EA9"/>
                </a:solidFill>
              </a:rPr>
              <a:t>画面的跟踪、镶嵌和油画效果</a:t>
            </a:r>
            <a:endParaRPr lang="en-US" altLang="zh-CN" sz="1600" dirty="0">
              <a:solidFill>
                <a:srgbClr val="768EA9"/>
              </a:solidFill>
            </a:endParaRPr>
          </a:p>
          <a:p>
            <a:pPr>
              <a:lnSpc>
                <a:spcPct val="150000"/>
              </a:lnSpc>
            </a:pPr>
            <a:r>
              <a:rPr lang="zh-CN" altLang="en-US" sz="1600" dirty="0">
                <a:solidFill>
                  <a:srgbClr val="768EA9"/>
                </a:solidFill>
              </a:rPr>
              <a:t>（</a:t>
            </a:r>
            <a:r>
              <a:rPr lang="en-US" altLang="zh-CN" sz="1600" dirty="0">
                <a:solidFill>
                  <a:srgbClr val="768EA9"/>
                </a:solidFill>
              </a:rPr>
              <a:t>1</a:t>
            </a:r>
            <a:r>
              <a:rPr lang="zh-CN" altLang="en-US" sz="1600" dirty="0">
                <a:solidFill>
                  <a:srgbClr val="768EA9"/>
                </a:solidFill>
              </a:rPr>
              <a:t>）色键跟踪</a:t>
            </a:r>
            <a:endParaRPr lang="en-US" altLang="zh-CN" sz="1600" dirty="0">
              <a:solidFill>
                <a:srgbClr val="768EA9"/>
              </a:solidFill>
            </a:endParaRPr>
          </a:p>
          <a:p>
            <a:pPr>
              <a:lnSpc>
                <a:spcPct val="150000"/>
              </a:lnSpc>
            </a:pPr>
            <a:r>
              <a:rPr lang="zh-CN" altLang="en-US" sz="1600" dirty="0">
                <a:solidFill>
                  <a:srgbClr val="768EA9"/>
                </a:solidFill>
              </a:rPr>
              <a:t>（</a:t>
            </a:r>
            <a:r>
              <a:rPr lang="en-US" altLang="zh-CN" sz="1600" dirty="0">
                <a:solidFill>
                  <a:srgbClr val="768EA9"/>
                </a:solidFill>
              </a:rPr>
              <a:t>2</a:t>
            </a:r>
            <a:r>
              <a:rPr lang="zh-CN" altLang="en-US" sz="1600" dirty="0">
                <a:solidFill>
                  <a:srgbClr val="768EA9"/>
                </a:solidFill>
              </a:rPr>
              <a:t>）镶嵌效果</a:t>
            </a:r>
            <a:endParaRPr lang="en-US" altLang="zh-CN" sz="1600" dirty="0">
              <a:solidFill>
                <a:srgbClr val="768EA9"/>
              </a:solidFill>
            </a:endParaRPr>
          </a:p>
          <a:p>
            <a:pPr>
              <a:lnSpc>
                <a:spcPct val="150000"/>
              </a:lnSpc>
            </a:pPr>
            <a:r>
              <a:rPr lang="zh-CN" altLang="en-US" sz="1600" dirty="0">
                <a:solidFill>
                  <a:srgbClr val="768EA9"/>
                </a:solidFill>
              </a:rPr>
              <a:t>（</a:t>
            </a:r>
            <a:r>
              <a:rPr lang="en-US" altLang="zh-CN" sz="1600" dirty="0">
                <a:solidFill>
                  <a:srgbClr val="768EA9"/>
                </a:solidFill>
              </a:rPr>
              <a:t>3</a:t>
            </a:r>
            <a:r>
              <a:rPr lang="zh-CN" altLang="en-US" sz="1600" dirty="0">
                <a:solidFill>
                  <a:srgbClr val="768EA9"/>
                </a:solidFill>
              </a:rPr>
              <a:t>）油画效果</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spTree>
    <p:extLst>
      <p:ext uri="{BB962C8B-B14F-4D97-AF65-F5344CB8AC3E}">
        <p14:creationId xmlns:p14="http://schemas.microsoft.com/office/powerpoint/2010/main" val="31246902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85404" y="1406384"/>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（六）数码特技和功能</a:t>
            </a:r>
            <a:endParaRPr lang="en-US" altLang="zh-CN" sz="1600" dirty="0">
              <a:solidFill>
                <a:srgbClr val="768EA9"/>
              </a:solidFill>
            </a:endParaRPr>
          </a:p>
          <a:p>
            <a:pPr>
              <a:lnSpc>
                <a:spcPct val="150000"/>
              </a:lnSpc>
            </a:pPr>
            <a:endParaRPr lang="en-US" altLang="zh-CN" sz="1600" dirty="0">
              <a:solidFill>
                <a:srgbClr val="768EA9"/>
              </a:solidFill>
            </a:endParaRPr>
          </a:p>
          <a:p>
            <a:pPr>
              <a:lnSpc>
                <a:spcPct val="150000"/>
              </a:lnSpc>
            </a:pPr>
            <a:r>
              <a:rPr lang="en-US" altLang="zh-CN" sz="1600" dirty="0">
                <a:solidFill>
                  <a:srgbClr val="768EA9"/>
                </a:solidFill>
              </a:rPr>
              <a:t>3.</a:t>
            </a:r>
            <a:r>
              <a:rPr lang="zh-CN" altLang="en-US" sz="1600" dirty="0">
                <a:solidFill>
                  <a:srgbClr val="768EA9"/>
                </a:solidFill>
              </a:rPr>
              <a:t>画面的运动、重现及静止</a:t>
            </a:r>
            <a:endParaRPr lang="en-US" altLang="zh-CN" sz="1600" dirty="0">
              <a:solidFill>
                <a:srgbClr val="768EA9"/>
              </a:solidFill>
            </a:endParaRPr>
          </a:p>
          <a:p>
            <a:pPr>
              <a:lnSpc>
                <a:spcPct val="150000"/>
              </a:lnSpc>
            </a:pPr>
            <a:r>
              <a:rPr lang="zh-CN" altLang="en-US" sz="1600" dirty="0">
                <a:solidFill>
                  <a:srgbClr val="768EA9"/>
                </a:solidFill>
              </a:rPr>
              <a:t>（</a:t>
            </a:r>
            <a:r>
              <a:rPr lang="en-US" altLang="zh-CN" sz="1600" dirty="0">
                <a:solidFill>
                  <a:srgbClr val="768EA9"/>
                </a:solidFill>
              </a:rPr>
              <a:t>1</a:t>
            </a:r>
            <a:r>
              <a:rPr lang="zh-CN" altLang="en-US" sz="1600" dirty="0">
                <a:solidFill>
                  <a:srgbClr val="768EA9"/>
                </a:solidFill>
              </a:rPr>
              <a:t>）间歇运动效果</a:t>
            </a:r>
            <a:endParaRPr lang="en-US" altLang="zh-CN" sz="1600" dirty="0">
              <a:solidFill>
                <a:srgbClr val="768EA9"/>
              </a:solidFill>
            </a:endParaRPr>
          </a:p>
          <a:p>
            <a:pPr>
              <a:lnSpc>
                <a:spcPct val="150000"/>
              </a:lnSpc>
            </a:pPr>
            <a:r>
              <a:rPr lang="zh-CN" altLang="en-US" sz="1600" dirty="0">
                <a:solidFill>
                  <a:srgbClr val="768EA9"/>
                </a:solidFill>
              </a:rPr>
              <a:t>（</a:t>
            </a:r>
            <a:r>
              <a:rPr lang="en-US" altLang="zh-CN" sz="1600" dirty="0">
                <a:solidFill>
                  <a:srgbClr val="768EA9"/>
                </a:solidFill>
              </a:rPr>
              <a:t>2</a:t>
            </a:r>
            <a:r>
              <a:rPr lang="zh-CN" altLang="en-US" sz="1600" dirty="0">
                <a:solidFill>
                  <a:srgbClr val="768EA9"/>
                </a:solidFill>
              </a:rPr>
              <a:t>）多画面活动</a:t>
            </a:r>
            <a:endParaRPr lang="en-US" altLang="zh-CN" sz="1600" dirty="0">
              <a:solidFill>
                <a:srgbClr val="768EA9"/>
              </a:solidFill>
            </a:endParaRPr>
          </a:p>
          <a:p>
            <a:pPr>
              <a:lnSpc>
                <a:spcPct val="150000"/>
              </a:lnSpc>
            </a:pPr>
            <a:r>
              <a:rPr lang="zh-CN" altLang="en-US" sz="1600" dirty="0">
                <a:solidFill>
                  <a:srgbClr val="768EA9"/>
                </a:solidFill>
              </a:rPr>
              <a:t>（</a:t>
            </a:r>
            <a:r>
              <a:rPr lang="en-US" altLang="zh-CN" sz="1600" dirty="0">
                <a:solidFill>
                  <a:srgbClr val="768EA9"/>
                </a:solidFill>
              </a:rPr>
              <a:t>3</a:t>
            </a:r>
            <a:r>
              <a:rPr lang="zh-CN" altLang="en-US" sz="1600" dirty="0">
                <a:solidFill>
                  <a:srgbClr val="768EA9"/>
                </a:solidFill>
              </a:rPr>
              <a:t>）镜像效果</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spTree>
    <p:extLst>
      <p:ext uri="{BB962C8B-B14F-4D97-AF65-F5344CB8AC3E}">
        <p14:creationId xmlns:p14="http://schemas.microsoft.com/office/powerpoint/2010/main" val="28754145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9728848" flipH="1" flipV="1">
            <a:off x="6176683" y="96344"/>
            <a:ext cx="5891698" cy="5183681"/>
          </a:xfrm>
          <a:prstGeom prst="rect">
            <a:avLst/>
          </a:prstGeom>
        </p:spPr>
      </p:pic>
      <p:sp>
        <p:nvSpPr>
          <p:cNvPr id="19" name="Rectangle 5"/>
          <p:cNvSpPr/>
          <p:nvPr/>
        </p:nvSpPr>
        <p:spPr bwMode="auto">
          <a:xfrm>
            <a:off x="4544699" y="0"/>
            <a:ext cx="54006" cy="5143500"/>
          </a:xfrm>
          <a:prstGeom prst="rect">
            <a:avLst/>
          </a:prstGeom>
          <a:solidFill>
            <a:srgbClr val="768EA9"/>
          </a:solidFill>
          <a:ln w="19050">
            <a:noFill/>
            <a:round/>
            <a:headEnd/>
            <a:tailEnd/>
          </a:ln>
        </p:spPr>
        <p:txBody>
          <a:bodyPr anchor="ctr"/>
          <a:lstStyle/>
          <a:p>
            <a:pPr algn="ctr"/>
            <a:endParaRPr/>
          </a:p>
        </p:txBody>
      </p:sp>
      <p:sp>
        <p:nvSpPr>
          <p:cNvPr id="20" name="Oval 1"/>
          <p:cNvSpPr/>
          <p:nvPr/>
        </p:nvSpPr>
        <p:spPr bwMode="auto">
          <a:xfrm>
            <a:off x="4330703" y="267494"/>
            <a:ext cx="481998" cy="481998"/>
          </a:xfrm>
          <a:prstGeom prst="ellipse">
            <a:avLst/>
          </a:prstGeom>
          <a:solidFill>
            <a:srgbClr val="768EA9"/>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01</a:t>
            </a:r>
          </a:p>
        </p:txBody>
      </p:sp>
      <p:sp>
        <p:nvSpPr>
          <p:cNvPr id="21" name="Oval 2"/>
          <p:cNvSpPr/>
          <p:nvPr/>
        </p:nvSpPr>
        <p:spPr bwMode="auto">
          <a:xfrm>
            <a:off x="4330703" y="1121580"/>
            <a:ext cx="481998" cy="481998"/>
          </a:xfrm>
          <a:prstGeom prst="ellipse">
            <a:avLst/>
          </a:prstGeom>
          <a:solidFill>
            <a:srgbClr val="768EA9"/>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02</a:t>
            </a:r>
          </a:p>
        </p:txBody>
      </p:sp>
      <p:sp>
        <p:nvSpPr>
          <p:cNvPr id="22" name="Oval 3"/>
          <p:cNvSpPr/>
          <p:nvPr/>
        </p:nvSpPr>
        <p:spPr bwMode="auto">
          <a:xfrm>
            <a:off x="4330703" y="1975666"/>
            <a:ext cx="481998" cy="481998"/>
          </a:xfrm>
          <a:prstGeom prst="ellipse">
            <a:avLst/>
          </a:prstGeom>
          <a:solidFill>
            <a:srgbClr val="768EA9"/>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03</a:t>
            </a:r>
          </a:p>
        </p:txBody>
      </p:sp>
      <p:sp>
        <p:nvSpPr>
          <p:cNvPr id="23" name="Oval 4"/>
          <p:cNvSpPr/>
          <p:nvPr/>
        </p:nvSpPr>
        <p:spPr bwMode="auto">
          <a:xfrm>
            <a:off x="4330703" y="2829752"/>
            <a:ext cx="481998" cy="481998"/>
          </a:xfrm>
          <a:prstGeom prst="ellipse">
            <a:avLst/>
          </a:prstGeom>
          <a:solidFill>
            <a:srgbClr val="768EA9"/>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04</a:t>
            </a:r>
          </a:p>
        </p:txBody>
      </p:sp>
      <p:sp>
        <p:nvSpPr>
          <p:cNvPr id="8" name="Rectangle 16"/>
          <p:cNvSpPr/>
          <p:nvPr/>
        </p:nvSpPr>
        <p:spPr>
          <a:xfrm>
            <a:off x="5274078" y="1995686"/>
            <a:ext cx="1458162" cy="692498"/>
          </a:xfrm>
          <a:prstGeom prst="rect">
            <a:avLst/>
          </a:prstGeom>
        </p:spPr>
        <p:txBody>
          <a:bodyPr wrap="square">
            <a:normAutofit fontScale="85000" lnSpcReduction="20000"/>
          </a:bodyPr>
          <a:lstStyle/>
          <a:p>
            <a:r>
              <a:rPr lang="zh-CN" altLang="en-US" sz="5400" b="1" spc="300" dirty="0">
                <a:solidFill>
                  <a:schemeClr val="tx2"/>
                </a:solidFill>
              </a:rPr>
              <a:t>目录</a:t>
            </a:r>
          </a:p>
        </p:txBody>
      </p:sp>
      <p:sp>
        <p:nvSpPr>
          <p:cNvPr id="11" name="TextBox 14"/>
          <p:cNvSpPr txBox="1"/>
          <p:nvPr/>
        </p:nvSpPr>
        <p:spPr>
          <a:xfrm>
            <a:off x="1203499" y="2921736"/>
            <a:ext cx="2796413" cy="285857"/>
          </a:xfrm>
          <a:prstGeom prst="rect">
            <a:avLst/>
          </a:prstGeom>
          <a:noFill/>
        </p:spPr>
        <p:txBody>
          <a:bodyPr wrap="none" lIns="360000" tIns="0" rIns="0" bIns="0" anchor="b" anchorCtr="0">
            <a:normAutofit/>
          </a:bodyPr>
          <a:lstStyle/>
          <a:p>
            <a:pPr algn="r"/>
            <a:r>
              <a:rPr lang="zh-CN" altLang="en-US" sz="1600" b="1" dirty="0">
                <a:solidFill>
                  <a:srgbClr val="768EA9"/>
                </a:solidFill>
              </a:rPr>
              <a:t>撰写综艺晚会文学台本</a:t>
            </a:r>
          </a:p>
        </p:txBody>
      </p:sp>
      <p:sp>
        <p:nvSpPr>
          <p:cNvPr id="13" name="TextBox 19"/>
          <p:cNvSpPr txBox="1"/>
          <p:nvPr/>
        </p:nvSpPr>
        <p:spPr>
          <a:xfrm>
            <a:off x="1215589" y="2070693"/>
            <a:ext cx="2796413" cy="285857"/>
          </a:xfrm>
          <a:prstGeom prst="rect">
            <a:avLst/>
          </a:prstGeom>
          <a:noFill/>
        </p:spPr>
        <p:txBody>
          <a:bodyPr wrap="none" lIns="360000" tIns="0" rIns="0" bIns="0" anchor="b" anchorCtr="0">
            <a:normAutofit/>
          </a:bodyPr>
          <a:lstStyle/>
          <a:p>
            <a:pPr algn="r"/>
            <a:r>
              <a:rPr lang="zh-CN" altLang="en-US" sz="1600" b="1" dirty="0">
                <a:solidFill>
                  <a:srgbClr val="768EA9"/>
                </a:solidFill>
              </a:rPr>
              <a:t>电视综艺节目</a:t>
            </a:r>
          </a:p>
        </p:txBody>
      </p:sp>
      <p:sp>
        <p:nvSpPr>
          <p:cNvPr id="15" name="TextBox 21"/>
          <p:cNvSpPr txBox="1"/>
          <p:nvPr/>
        </p:nvSpPr>
        <p:spPr>
          <a:xfrm>
            <a:off x="1203499" y="1219650"/>
            <a:ext cx="2796413" cy="285857"/>
          </a:xfrm>
          <a:prstGeom prst="rect">
            <a:avLst/>
          </a:prstGeom>
          <a:noFill/>
        </p:spPr>
        <p:txBody>
          <a:bodyPr wrap="none" lIns="360000" tIns="0" rIns="0" bIns="0" anchor="b" anchorCtr="0">
            <a:normAutofit/>
          </a:bodyPr>
          <a:lstStyle/>
          <a:p>
            <a:pPr algn="r"/>
            <a:r>
              <a:rPr lang="zh-CN" altLang="en-US" sz="1600" b="1" dirty="0">
                <a:solidFill>
                  <a:srgbClr val="768EA9"/>
                </a:solidFill>
              </a:rPr>
              <a:t>电视文艺栏目种类与策划</a:t>
            </a:r>
          </a:p>
        </p:txBody>
      </p:sp>
      <p:sp>
        <p:nvSpPr>
          <p:cNvPr id="17" name="TextBox 23"/>
          <p:cNvSpPr txBox="1"/>
          <p:nvPr/>
        </p:nvSpPr>
        <p:spPr>
          <a:xfrm>
            <a:off x="1203500" y="365564"/>
            <a:ext cx="2796413" cy="285857"/>
          </a:xfrm>
          <a:prstGeom prst="rect">
            <a:avLst/>
          </a:prstGeom>
          <a:noFill/>
        </p:spPr>
        <p:txBody>
          <a:bodyPr wrap="none" lIns="360000" tIns="0" rIns="0" bIns="0" anchor="b" anchorCtr="0">
            <a:normAutofit/>
          </a:bodyPr>
          <a:lstStyle/>
          <a:p>
            <a:pPr algn="r"/>
            <a:r>
              <a:rPr lang="zh-CN" altLang="en-US" sz="1600" b="1" dirty="0">
                <a:solidFill>
                  <a:srgbClr val="768EA9"/>
                </a:solidFill>
              </a:rPr>
              <a:t>电视专题文艺节目</a:t>
            </a:r>
          </a:p>
        </p:txBody>
      </p:sp>
      <p:sp>
        <p:nvSpPr>
          <p:cNvPr id="5" name="Rectangle 8"/>
          <p:cNvSpPr/>
          <p:nvPr/>
        </p:nvSpPr>
        <p:spPr>
          <a:xfrm>
            <a:off x="5410979" y="2553681"/>
            <a:ext cx="1177245" cy="276999"/>
          </a:xfrm>
          <a:prstGeom prst="rect">
            <a:avLst/>
          </a:prstGeom>
        </p:spPr>
        <p:txBody>
          <a:bodyPr wrap="none">
            <a:normAutofit fontScale="77500" lnSpcReduction="20000"/>
          </a:bodyPr>
          <a:lstStyle/>
          <a:p>
            <a:r>
              <a:rPr lang="en-US" altLang="zh-CN" b="1" spc="300" dirty="0">
                <a:solidFill>
                  <a:schemeClr val="tx2"/>
                </a:solidFill>
              </a:rPr>
              <a:t>CONTENT</a:t>
            </a:r>
          </a:p>
        </p:txBody>
      </p:sp>
      <p:sp>
        <p:nvSpPr>
          <p:cNvPr id="26" name="Oval 4">
            <a:extLst>
              <a:ext uri="{FF2B5EF4-FFF2-40B4-BE49-F238E27FC236}">
                <a16:creationId xmlns:a16="http://schemas.microsoft.com/office/drawing/2014/main" id="{A3E1A392-4912-3542-B0C7-15A43A7972EE}"/>
              </a:ext>
            </a:extLst>
          </p:cNvPr>
          <p:cNvSpPr/>
          <p:nvPr/>
        </p:nvSpPr>
        <p:spPr bwMode="auto">
          <a:xfrm>
            <a:off x="4308460" y="3683838"/>
            <a:ext cx="481998" cy="481998"/>
          </a:xfrm>
          <a:prstGeom prst="ellipse">
            <a:avLst/>
          </a:prstGeom>
          <a:solidFill>
            <a:srgbClr val="768EA9"/>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05</a:t>
            </a:r>
          </a:p>
        </p:txBody>
      </p:sp>
      <p:sp>
        <p:nvSpPr>
          <p:cNvPr id="31" name="Oval 4">
            <a:extLst>
              <a:ext uri="{FF2B5EF4-FFF2-40B4-BE49-F238E27FC236}">
                <a16:creationId xmlns:a16="http://schemas.microsoft.com/office/drawing/2014/main" id="{32597E22-E4CD-FA4A-AEDB-508265860455}"/>
              </a:ext>
            </a:extLst>
          </p:cNvPr>
          <p:cNvSpPr/>
          <p:nvPr/>
        </p:nvSpPr>
        <p:spPr bwMode="auto">
          <a:xfrm>
            <a:off x="4329172" y="4537925"/>
            <a:ext cx="481998" cy="481998"/>
          </a:xfrm>
          <a:prstGeom prst="ellipse">
            <a:avLst/>
          </a:prstGeom>
          <a:solidFill>
            <a:srgbClr val="768EA9"/>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06</a:t>
            </a:r>
          </a:p>
        </p:txBody>
      </p:sp>
      <p:sp>
        <p:nvSpPr>
          <p:cNvPr id="33" name="TextBox 14">
            <a:extLst>
              <a:ext uri="{FF2B5EF4-FFF2-40B4-BE49-F238E27FC236}">
                <a16:creationId xmlns:a16="http://schemas.microsoft.com/office/drawing/2014/main" id="{D2F463CA-A883-B849-9F5A-1DAB2BFF985C}"/>
              </a:ext>
            </a:extLst>
          </p:cNvPr>
          <p:cNvSpPr txBox="1"/>
          <p:nvPr/>
        </p:nvSpPr>
        <p:spPr>
          <a:xfrm>
            <a:off x="1215589" y="4614794"/>
            <a:ext cx="2796413" cy="285857"/>
          </a:xfrm>
          <a:prstGeom prst="rect">
            <a:avLst/>
          </a:prstGeom>
          <a:noFill/>
        </p:spPr>
        <p:txBody>
          <a:bodyPr wrap="none" lIns="360000" tIns="0" rIns="0" bIns="0" anchor="b" anchorCtr="0">
            <a:normAutofit/>
          </a:bodyPr>
          <a:lstStyle/>
          <a:p>
            <a:pPr algn="r"/>
            <a:r>
              <a:rPr lang="zh-CN" altLang="en-US" sz="1600" b="1" dirty="0">
                <a:solidFill>
                  <a:srgbClr val="768EA9"/>
                </a:solidFill>
              </a:rPr>
              <a:t>电视文艺导演的职责</a:t>
            </a:r>
          </a:p>
        </p:txBody>
      </p:sp>
      <p:sp>
        <p:nvSpPr>
          <p:cNvPr id="36" name="TextBox 14">
            <a:extLst>
              <a:ext uri="{FF2B5EF4-FFF2-40B4-BE49-F238E27FC236}">
                <a16:creationId xmlns:a16="http://schemas.microsoft.com/office/drawing/2014/main" id="{C32EBA09-7A2A-FF4C-BC2F-3F2F422483AC}"/>
              </a:ext>
            </a:extLst>
          </p:cNvPr>
          <p:cNvSpPr txBox="1"/>
          <p:nvPr/>
        </p:nvSpPr>
        <p:spPr>
          <a:xfrm>
            <a:off x="1215589" y="3780921"/>
            <a:ext cx="2796413" cy="285857"/>
          </a:xfrm>
          <a:prstGeom prst="rect">
            <a:avLst/>
          </a:prstGeom>
          <a:noFill/>
        </p:spPr>
        <p:txBody>
          <a:bodyPr wrap="none" lIns="360000" tIns="0" rIns="0" bIns="0" anchor="b" anchorCtr="0">
            <a:normAutofit/>
          </a:bodyPr>
          <a:lstStyle/>
          <a:p>
            <a:pPr algn="r"/>
            <a:r>
              <a:rPr lang="zh-CN" altLang="en-US" sz="1600" b="1" dirty="0">
                <a:solidFill>
                  <a:srgbClr val="768EA9"/>
                </a:solidFill>
              </a:rPr>
              <a:t>电视文艺导演的学养与素质</a:t>
            </a:r>
          </a:p>
        </p:txBody>
      </p:sp>
    </p:spTree>
    <p:extLst>
      <p:ext uri="{BB962C8B-B14F-4D97-AF65-F5344CB8AC3E}">
        <p14:creationId xmlns:p14="http://schemas.microsoft.com/office/powerpoint/2010/main" val="1841687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8" grpId="0"/>
      <p:bldP spid="5" grpId="0"/>
      <p:bldP spid="26" grpId="0" animBg="1"/>
      <p:bldP spid="3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88"/>
          <p:cNvGrpSpPr/>
          <p:nvPr/>
        </p:nvGrpSpPr>
        <p:grpSpPr>
          <a:xfrm>
            <a:off x="853509" y="1281579"/>
            <a:ext cx="7534914" cy="2580343"/>
            <a:chOff x="6792411" y="1649954"/>
            <a:chExt cx="10046550" cy="3440454"/>
          </a:xfrm>
        </p:grpSpPr>
        <p:grpSp>
          <p:nvGrpSpPr>
            <p:cNvPr id="17" name="Group 89"/>
            <p:cNvGrpSpPr/>
            <p:nvPr/>
          </p:nvGrpSpPr>
          <p:grpSpPr>
            <a:xfrm>
              <a:off x="6792411" y="1649954"/>
              <a:ext cx="624349" cy="624349"/>
              <a:chOff x="2876776" y="4765908"/>
              <a:chExt cx="687003" cy="687003"/>
            </a:xfrm>
          </p:grpSpPr>
          <p:sp>
            <p:nvSpPr>
              <p:cNvPr id="21" name="Diamond 93"/>
              <p:cNvSpPr/>
              <p:nvPr/>
            </p:nvSpPr>
            <p:spPr>
              <a:xfrm>
                <a:off x="2876776" y="4765908"/>
                <a:ext cx="687003" cy="687003"/>
              </a:xfrm>
              <a:prstGeom prst="diamond">
                <a:avLst/>
              </a:prstGeom>
              <a:solidFill>
                <a:srgbClr val="768E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768EA9"/>
                  </a:solidFill>
                </a:endParaRPr>
              </a:p>
            </p:txBody>
          </p:sp>
          <p:sp>
            <p:nvSpPr>
              <p:cNvPr id="22" name="TextBox 94"/>
              <p:cNvSpPr txBox="1"/>
              <p:nvPr/>
            </p:nvSpPr>
            <p:spPr>
              <a:xfrm>
                <a:off x="3027838" y="4878576"/>
                <a:ext cx="384876" cy="338663"/>
              </a:xfrm>
              <a:prstGeom prst="rect">
                <a:avLst/>
              </a:prstGeom>
              <a:noFill/>
            </p:spPr>
            <p:txBody>
              <a:bodyPr wrap="none">
                <a:normAutofit fontScale="77500" lnSpcReduction="20000"/>
              </a:bodyPr>
              <a:lstStyle/>
              <a:p>
                <a:pPr algn="ctr"/>
                <a:r>
                  <a:rPr lang="en-US" sz="1400" b="1">
                    <a:solidFill>
                      <a:schemeClr val="bg1"/>
                    </a:solidFill>
                    <a:latin typeface="Impact" panose="020B0806030902050204" pitchFamily="34" charset="0"/>
                  </a:rPr>
                  <a:t>01</a:t>
                </a:r>
              </a:p>
            </p:txBody>
          </p:sp>
        </p:grpSp>
        <p:grpSp>
          <p:nvGrpSpPr>
            <p:cNvPr id="18" name="Group 90"/>
            <p:cNvGrpSpPr/>
            <p:nvPr/>
          </p:nvGrpSpPr>
          <p:grpSpPr>
            <a:xfrm>
              <a:off x="7279472" y="1817260"/>
              <a:ext cx="9559489" cy="3273148"/>
              <a:chOff x="6464975" y="1606140"/>
              <a:chExt cx="10209728" cy="3273148"/>
            </a:xfrm>
          </p:grpSpPr>
          <p:sp>
            <p:nvSpPr>
              <p:cNvPr id="19" name="TextBox 91"/>
              <p:cNvSpPr txBox="1"/>
              <p:nvPr/>
            </p:nvSpPr>
            <p:spPr>
              <a:xfrm>
                <a:off x="6464975" y="1606140"/>
                <a:ext cx="4232110" cy="242864"/>
              </a:xfrm>
              <a:prstGeom prst="rect">
                <a:avLst/>
              </a:prstGeom>
              <a:noFill/>
            </p:spPr>
            <p:txBody>
              <a:bodyPr wrap="none" lIns="360000" tIns="0" rIns="0" bIns="0" anchor="b" anchorCtr="0">
                <a:normAutofit fontScale="85000" lnSpcReduction="20000"/>
              </a:bodyPr>
              <a:lstStyle/>
              <a:p>
                <a:r>
                  <a:rPr lang="zh-CN" altLang="en-US" sz="1600" b="1" dirty="0">
                    <a:solidFill>
                      <a:srgbClr val="768EA9"/>
                    </a:solidFill>
                  </a:rPr>
                  <a:t>专题文艺节目</a:t>
                </a:r>
              </a:p>
            </p:txBody>
          </p:sp>
          <p:sp>
            <p:nvSpPr>
              <p:cNvPr id="20" name="TextBox 92"/>
              <p:cNvSpPr txBox="1">
                <a:spLocks/>
              </p:cNvSpPr>
              <p:nvPr/>
            </p:nvSpPr>
            <p:spPr>
              <a:xfrm>
                <a:off x="6464975" y="2128095"/>
                <a:ext cx="10209728" cy="2751193"/>
              </a:xfrm>
              <a:prstGeom prst="rect">
                <a:avLst/>
              </a:prstGeom>
            </p:spPr>
            <p:txBody>
              <a:bodyPr vert="horz" wrap="square" lIns="360000" tIns="0" rIns="0" bIns="0" anchor="ctr" anchorCtr="0">
                <a:normAutofit/>
              </a:bodyPr>
              <a:lstStyle/>
              <a:p>
                <a:pPr>
                  <a:lnSpc>
                    <a:spcPct val="120000"/>
                  </a:lnSpc>
                </a:pPr>
                <a:r>
                  <a:rPr lang="zh-CN" altLang="en-US" sz="1400" dirty="0">
                    <a:solidFill>
                      <a:srgbClr val="758EA9"/>
                    </a:solidFill>
                    <a:latin typeface="SimSun" panose="02010600030101010101" pitchFamily="2" charset="-122"/>
                    <a:ea typeface="SimSun" panose="02010600030101010101" pitchFamily="2" charset="-122"/>
                  </a:rPr>
                  <a:t>以纪实的手法真实表现某一题材、人物或知识</a:t>
                </a:r>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或欣赏、或评述、或报道，节目中所有的文艺成分仅作为节目语言或素材来为主题服务。</a:t>
                </a:r>
                <a:endParaRPr lang="en-US" altLang="zh-CN" sz="1400" dirty="0">
                  <a:solidFill>
                    <a:srgbClr val="758EA9"/>
                  </a:solidFill>
                  <a:latin typeface="SimSun" panose="02010600030101010101" pitchFamily="2" charset="-122"/>
                  <a:ea typeface="SimSun" panose="02010600030101010101" pitchFamily="2" charset="-122"/>
                </a:endParaRPr>
              </a:p>
              <a:p>
                <a:pPr>
                  <a:lnSpc>
                    <a:spcPct val="120000"/>
                  </a:lnSpc>
                </a:pPr>
                <a:endParaRPr lang="en-US" altLang="zh-CN" sz="1400" dirty="0">
                  <a:solidFill>
                    <a:srgbClr val="758EA9"/>
                  </a:solidFill>
                  <a:latin typeface="SimSun" panose="02010600030101010101" pitchFamily="2" charset="-122"/>
                  <a:ea typeface="SimSun" panose="02010600030101010101" pitchFamily="2" charset="-122"/>
                </a:endParaRPr>
              </a:p>
              <a:p>
                <a:pPr>
                  <a:lnSpc>
                    <a:spcPct val="120000"/>
                  </a:lnSpc>
                </a:pPr>
                <a:endParaRPr lang="en-US" altLang="zh-CN" sz="1400" dirty="0">
                  <a:solidFill>
                    <a:srgbClr val="758EA9"/>
                  </a:solidFill>
                  <a:latin typeface="SimSun" panose="02010600030101010101" pitchFamily="2" charset="-122"/>
                  <a:ea typeface="SimSun" panose="02010600030101010101" pitchFamily="2" charset="-122"/>
                </a:endParaRPr>
              </a:p>
              <a:p>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 中央电视台国际频道</a:t>
                </a:r>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中国文艺</a:t>
                </a:r>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栏目国庆</a:t>
                </a:r>
                <a:r>
                  <a:rPr lang="en-US" altLang="zh-CN" sz="1400" dirty="0">
                    <a:solidFill>
                      <a:srgbClr val="758EA9"/>
                    </a:solidFill>
                    <a:latin typeface="SimSun" panose="02010600030101010101" pitchFamily="2" charset="-122"/>
                    <a:ea typeface="SimSun" panose="02010600030101010101" pitchFamily="2" charset="-122"/>
                  </a:rPr>
                  <a:t>60</a:t>
                </a:r>
                <a:r>
                  <a:rPr lang="zh-CN" altLang="en-US" sz="1400" dirty="0">
                    <a:solidFill>
                      <a:srgbClr val="758EA9"/>
                    </a:solidFill>
                    <a:latin typeface="SimSun" panose="02010600030101010101" pitchFamily="2" charset="-122"/>
                    <a:ea typeface="SimSun" panose="02010600030101010101" pitchFamily="2" charset="-122"/>
                  </a:rPr>
                  <a:t>周年特别节目“十月</a:t>
                </a:r>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记忆”</a:t>
                </a:r>
                <a:endParaRPr lang="en-US" altLang="zh-CN" sz="1400" dirty="0">
                  <a:solidFill>
                    <a:srgbClr val="758EA9"/>
                  </a:solidFill>
                  <a:latin typeface="SimSun" panose="02010600030101010101" pitchFamily="2" charset="-122"/>
                  <a:ea typeface="SimSun" panose="02010600030101010101" pitchFamily="2" charset="-122"/>
                </a:endParaRPr>
              </a:p>
              <a:p>
                <a:r>
                  <a:rPr lang="zh-CN" altLang="en-US" sz="1400" dirty="0">
                    <a:solidFill>
                      <a:srgbClr val="758EA9"/>
                    </a:solidFill>
                    <a:latin typeface="SimSun" panose="02010600030101010101" pitchFamily="2" charset="-122"/>
                    <a:ea typeface="SimSun" panose="02010600030101010101" pitchFamily="2" charset="-122"/>
                  </a:rPr>
                  <a:t>分为“情感记忆”、“家园记忆”、“五环记忆”、“乡村记忆”、“城市记忆”五个板块</a:t>
                </a:r>
              </a:p>
              <a:p>
                <a:pPr>
                  <a:lnSpc>
                    <a:spcPct val="120000"/>
                  </a:lnSpc>
                </a:pPr>
                <a:endParaRPr lang="zh-CN" altLang="en-US" sz="900" dirty="0">
                  <a:solidFill>
                    <a:srgbClr val="508CC2"/>
                  </a:solidFill>
                </a:endParaRPr>
              </a:p>
            </p:txBody>
          </p:sp>
        </p:grpSp>
      </p:grpSp>
      <p:sp>
        <p:nvSpPr>
          <p:cNvPr id="53" name="Title 1"/>
          <p:cNvSpPr txBox="1">
            <a:spLocks/>
          </p:cNvSpPr>
          <p:nvPr/>
        </p:nvSpPr>
        <p:spPr>
          <a:xfrm>
            <a:off x="857880" y="200199"/>
            <a:ext cx="341040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电视专题文艺节目的走向</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35189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85404" y="1406384"/>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（六）数码特技和功能</a:t>
            </a:r>
            <a:endParaRPr lang="en-US" altLang="zh-CN" sz="1600" dirty="0">
              <a:solidFill>
                <a:srgbClr val="768EA9"/>
              </a:solidFill>
            </a:endParaRPr>
          </a:p>
          <a:p>
            <a:pPr>
              <a:lnSpc>
                <a:spcPct val="150000"/>
              </a:lnSpc>
            </a:pPr>
            <a:endParaRPr lang="en-US" altLang="zh-CN" sz="1600" dirty="0">
              <a:solidFill>
                <a:srgbClr val="768EA9"/>
              </a:solidFill>
            </a:endParaRPr>
          </a:p>
          <a:p>
            <a:pPr>
              <a:lnSpc>
                <a:spcPct val="150000"/>
              </a:lnSpc>
            </a:pPr>
            <a:r>
              <a:rPr lang="en-US" altLang="zh-CN" sz="1600" dirty="0">
                <a:solidFill>
                  <a:srgbClr val="768EA9"/>
                </a:solidFill>
              </a:rPr>
              <a:t>4.</a:t>
            </a:r>
            <a:r>
              <a:rPr lang="zh-CN" altLang="en-US" sz="1600" dirty="0">
                <a:solidFill>
                  <a:srgbClr val="768EA9"/>
                </a:solidFill>
              </a:rPr>
              <a:t>画面的频闪</a:t>
            </a:r>
            <a:endParaRPr lang="en-US" altLang="zh-CN" sz="1600" dirty="0">
              <a:solidFill>
                <a:srgbClr val="768EA9"/>
              </a:solidFill>
            </a:endParaRPr>
          </a:p>
          <a:p>
            <a:pPr>
              <a:lnSpc>
                <a:spcPct val="150000"/>
              </a:lnSpc>
            </a:pPr>
            <a:r>
              <a:rPr lang="zh-CN" altLang="en-US" sz="1600" dirty="0">
                <a:solidFill>
                  <a:srgbClr val="768EA9"/>
                </a:solidFill>
              </a:rPr>
              <a:t>（</a:t>
            </a:r>
            <a:r>
              <a:rPr lang="en-US" altLang="zh-CN" sz="1600" dirty="0">
                <a:solidFill>
                  <a:srgbClr val="768EA9"/>
                </a:solidFill>
              </a:rPr>
              <a:t>1</a:t>
            </a:r>
            <a:r>
              <a:rPr lang="zh-CN" altLang="en-US" sz="1600" dirty="0">
                <a:solidFill>
                  <a:srgbClr val="768EA9"/>
                </a:solidFill>
              </a:rPr>
              <a:t>）频闪效果</a:t>
            </a:r>
            <a:endParaRPr lang="en-US" altLang="zh-CN" sz="1600" dirty="0">
              <a:solidFill>
                <a:srgbClr val="768EA9"/>
              </a:solidFill>
            </a:endParaRPr>
          </a:p>
          <a:p>
            <a:pPr>
              <a:lnSpc>
                <a:spcPct val="150000"/>
              </a:lnSpc>
            </a:pPr>
            <a:r>
              <a:rPr lang="zh-CN" altLang="en-US" sz="1600" dirty="0">
                <a:solidFill>
                  <a:srgbClr val="768EA9"/>
                </a:solidFill>
              </a:rPr>
              <a:t>（</a:t>
            </a:r>
            <a:r>
              <a:rPr lang="en-US" altLang="zh-CN" sz="1600" dirty="0">
                <a:solidFill>
                  <a:srgbClr val="768EA9"/>
                </a:solidFill>
              </a:rPr>
              <a:t>2</a:t>
            </a:r>
            <a:r>
              <a:rPr lang="zh-CN" altLang="en-US" sz="1600" dirty="0">
                <a:solidFill>
                  <a:srgbClr val="768EA9"/>
                </a:solidFill>
              </a:rPr>
              <a:t>）频闪位移</a:t>
            </a:r>
            <a:endParaRPr lang="en-US" altLang="zh-CN" sz="1600" dirty="0">
              <a:solidFill>
                <a:srgbClr val="768EA9"/>
              </a:solidFill>
            </a:endParaRPr>
          </a:p>
          <a:p>
            <a:pPr>
              <a:lnSpc>
                <a:spcPct val="150000"/>
              </a:lnSpc>
            </a:pPr>
            <a:r>
              <a:rPr lang="zh-CN" altLang="en-US" sz="1600" dirty="0">
                <a:solidFill>
                  <a:srgbClr val="768EA9"/>
                </a:solidFill>
              </a:rPr>
              <a:t>（</a:t>
            </a:r>
            <a:r>
              <a:rPr lang="en-US" altLang="zh-CN" sz="1600" dirty="0">
                <a:solidFill>
                  <a:srgbClr val="768EA9"/>
                </a:solidFill>
              </a:rPr>
              <a:t>3</a:t>
            </a:r>
            <a:r>
              <a:rPr lang="zh-CN" altLang="en-US" sz="1600" dirty="0">
                <a:solidFill>
                  <a:srgbClr val="768EA9"/>
                </a:solidFill>
              </a:rPr>
              <a:t>）频闪衰减</a:t>
            </a:r>
            <a:endParaRPr lang="en-US" altLang="zh-CN" sz="1600" dirty="0">
              <a:solidFill>
                <a:srgbClr val="768EA9"/>
              </a:solidFill>
            </a:endParaRPr>
          </a:p>
          <a:p>
            <a:pPr>
              <a:lnSpc>
                <a:spcPct val="150000"/>
              </a:lnSpc>
            </a:pPr>
            <a:r>
              <a:rPr lang="zh-CN" altLang="en-US" sz="1600" dirty="0">
                <a:solidFill>
                  <a:srgbClr val="768EA9"/>
                </a:solidFill>
              </a:rPr>
              <a:t>（</a:t>
            </a:r>
            <a:r>
              <a:rPr lang="en-US" altLang="zh-CN" sz="1600" dirty="0">
                <a:solidFill>
                  <a:srgbClr val="768EA9"/>
                </a:solidFill>
              </a:rPr>
              <a:t>4</a:t>
            </a:r>
            <a:r>
              <a:rPr lang="zh-CN" altLang="en-US" sz="1600" dirty="0">
                <a:solidFill>
                  <a:srgbClr val="768EA9"/>
                </a:solidFill>
              </a:rPr>
              <a:t>）频闪着色效果</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spTree>
    <p:extLst>
      <p:ext uri="{BB962C8B-B14F-4D97-AF65-F5344CB8AC3E}">
        <p14:creationId xmlns:p14="http://schemas.microsoft.com/office/powerpoint/2010/main" val="13043513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97338" y="2107452"/>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（七）虚拟演播室</a:t>
            </a:r>
            <a:endParaRPr lang="en-US" altLang="zh-CN" sz="1600" dirty="0">
              <a:solidFill>
                <a:srgbClr val="768EA9"/>
              </a:solidFill>
            </a:endParaRPr>
          </a:p>
          <a:p>
            <a:pPr>
              <a:lnSpc>
                <a:spcPct val="150000"/>
              </a:lnSpc>
            </a:pPr>
            <a:r>
              <a:rPr lang="en-US" altLang="zh-CN" sz="1600" dirty="0">
                <a:solidFill>
                  <a:srgbClr val="768EA9"/>
                </a:solidFill>
              </a:rPr>
              <a:t>1</a:t>
            </a:r>
            <a:r>
              <a:rPr lang="zh-CN" altLang="en-US" sz="1600" dirty="0">
                <a:solidFill>
                  <a:srgbClr val="768EA9"/>
                </a:solidFill>
              </a:rPr>
              <a:t>、虚拟演播室的制作方式</a:t>
            </a:r>
            <a:endParaRPr lang="en-US" altLang="zh-CN" sz="1600" dirty="0">
              <a:solidFill>
                <a:srgbClr val="768EA9"/>
              </a:solidFill>
            </a:endParaRPr>
          </a:p>
          <a:p>
            <a:pPr>
              <a:lnSpc>
                <a:spcPct val="150000"/>
              </a:lnSpc>
            </a:pPr>
            <a:r>
              <a:rPr lang="zh-CN" altLang="en-US" sz="1600" dirty="0">
                <a:solidFill>
                  <a:srgbClr val="768EA9"/>
                </a:solidFill>
              </a:rPr>
              <a:t>虚拟演播室是近年来发展起来的一种独特的电视节目制作技术</a:t>
            </a:r>
            <a:r>
              <a:rPr lang="en-US" altLang="zh-CN" sz="1600" dirty="0">
                <a:solidFill>
                  <a:srgbClr val="768EA9"/>
                </a:solidFill>
              </a:rPr>
              <a:t>,</a:t>
            </a:r>
            <a:r>
              <a:rPr lang="zh-CN" altLang="en-US" sz="1600" dirty="0">
                <a:solidFill>
                  <a:srgbClr val="768EA9"/>
                </a:solidFill>
              </a:rPr>
              <a:t>它是在高</a:t>
            </a:r>
          </a:p>
          <a:p>
            <a:pPr>
              <a:lnSpc>
                <a:spcPct val="150000"/>
              </a:lnSpc>
            </a:pPr>
            <a:r>
              <a:rPr lang="zh-CN" altLang="en-US" sz="1600" dirty="0">
                <a:solidFill>
                  <a:srgbClr val="768EA9"/>
                </a:solidFill>
              </a:rPr>
              <a:t>速图形计算机处理技术与传统色键抠像技术相结合的基础上形成的。其实质</a:t>
            </a:r>
          </a:p>
          <a:p>
            <a:pPr>
              <a:lnSpc>
                <a:spcPct val="150000"/>
              </a:lnSpc>
            </a:pPr>
            <a:r>
              <a:rPr lang="zh-CN" altLang="en-US" sz="1600" dirty="0">
                <a:solidFill>
                  <a:srgbClr val="768EA9"/>
                </a:solidFill>
              </a:rPr>
              <a:t>是将计算机制作的虚拟三维场景与电视摄像机现场拍摄的人物活动图像进行</a:t>
            </a:r>
          </a:p>
          <a:p>
            <a:pPr>
              <a:lnSpc>
                <a:spcPct val="150000"/>
              </a:lnSpc>
            </a:pPr>
            <a:r>
              <a:rPr lang="zh-CN" altLang="en-US" sz="1600" dirty="0">
                <a:solidFill>
                  <a:srgbClr val="768EA9"/>
                </a:solidFill>
              </a:rPr>
              <a:t>数字化的实时合成</a:t>
            </a:r>
            <a:r>
              <a:rPr lang="en-US" altLang="zh-CN" sz="1600" dirty="0">
                <a:solidFill>
                  <a:srgbClr val="768EA9"/>
                </a:solidFill>
              </a:rPr>
              <a:t>,</a:t>
            </a:r>
            <a:r>
              <a:rPr lang="zh-CN" altLang="en-US" sz="1600" dirty="0">
                <a:solidFill>
                  <a:srgbClr val="768EA9"/>
                </a:solidFill>
              </a:rPr>
              <a:t>使人物与虚拟背景能够同步变化</a:t>
            </a:r>
            <a:r>
              <a:rPr lang="en-US" altLang="zh-CN" sz="1600" dirty="0">
                <a:solidFill>
                  <a:srgbClr val="768EA9"/>
                </a:solidFill>
              </a:rPr>
              <a:t>,</a:t>
            </a:r>
            <a:r>
              <a:rPr lang="zh-CN" altLang="en-US" sz="1600" dirty="0">
                <a:solidFill>
                  <a:srgbClr val="768EA9"/>
                </a:solidFill>
              </a:rPr>
              <a:t>从而实现两者天衣无缝</a:t>
            </a:r>
            <a:endParaRPr lang="en-US" altLang="zh-CN" sz="1600" dirty="0">
              <a:solidFill>
                <a:srgbClr val="768EA9"/>
              </a:solidFill>
            </a:endParaRPr>
          </a:p>
          <a:p>
            <a:pPr>
              <a:lnSpc>
                <a:spcPct val="150000"/>
              </a:lnSpc>
            </a:pPr>
            <a:r>
              <a:rPr lang="zh-CN" altLang="en-US" sz="1600" dirty="0">
                <a:solidFill>
                  <a:srgbClr val="768EA9"/>
                </a:solidFill>
              </a:rPr>
              <a:t>的融合</a:t>
            </a:r>
            <a:r>
              <a:rPr lang="en-US" altLang="zh-CN" sz="1600" dirty="0">
                <a:solidFill>
                  <a:srgbClr val="768EA9"/>
                </a:solidFill>
              </a:rPr>
              <a:t>,</a:t>
            </a:r>
            <a:r>
              <a:rPr lang="zh-CN" altLang="en-US" sz="1600" dirty="0">
                <a:solidFill>
                  <a:srgbClr val="768EA9"/>
                </a:solidFill>
              </a:rPr>
              <a:t>以获得完美的合成画面。</a:t>
            </a:r>
          </a:p>
          <a:p>
            <a:pPr>
              <a:lnSpc>
                <a:spcPct val="150000"/>
              </a:lnSpc>
            </a:pPr>
            <a:r>
              <a:rPr lang="zh-CN" altLang="en-US" sz="1600" dirty="0">
                <a:solidFill>
                  <a:srgbClr val="768EA9"/>
                </a:solidFill>
              </a:rPr>
              <a:t>在虚拟演播室系统中</a:t>
            </a:r>
            <a:r>
              <a:rPr lang="en-US" altLang="zh-CN" sz="1600" dirty="0">
                <a:solidFill>
                  <a:srgbClr val="768EA9"/>
                </a:solidFill>
              </a:rPr>
              <a:t>,</a:t>
            </a:r>
            <a:r>
              <a:rPr lang="zh-CN" altLang="en-US" sz="1600" dirty="0">
                <a:solidFill>
                  <a:srgbClr val="768EA9"/>
                </a:solidFill>
              </a:rPr>
              <a:t>一台工作站可以与多台摄像机相连接</a:t>
            </a:r>
            <a:r>
              <a:rPr lang="en-US" altLang="zh-CN" sz="1600" dirty="0">
                <a:solidFill>
                  <a:srgbClr val="768EA9"/>
                </a:solidFill>
              </a:rPr>
              <a:t>,</a:t>
            </a:r>
            <a:r>
              <a:rPr lang="zh-CN" altLang="en-US" sz="1600" dirty="0">
                <a:solidFill>
                  <a:srgbClr val="768EA9"/>
                </a:solidFill>
              </a:rPr>
              <a:t>摄像机可以</a:t>
            </a:r>
          </a:p>
          <a:p>
            <a:pPr>
              <a:lnSpc>
                <a:spcPct val="150000"/>
              </a:lnSpc>
            </a:pPr>
            <a:r>
              <a:rPr lang="zh-CN" altLang="en-US" sz="1600" dirty="0">
                <a:solidFill>
                  <a:srgbClr val="768EA9"/>
                </a:solidFill>
              </a:rPr>
              <a:t>在虚拟演播室中随意移动</a:t>
            </a:r>
            <a:r>
              <a:rPr lang="en-US" altLang="zh-CN" sz="1600" dirty="0">
                <a:solidFill>
                  <a:srgbClr val="768EA9"/>
                </a:solidFill>
              </a:rPr>
              <a:t>,</a:t>
            </a:r>
            <a:r>
              <a:rPr lang="zh-CN" altLang="en-US" sz="1600" dirty="0">
                <a:solidFill>
                  <a:srgbClr val="768EA9"/>
                </a:solidFill>
              </a:rPr>
              <a:t>高速实时图形工作站根据摄像机跟踪系统提供的信</a:t>
            </a:r>
          </a:p>
          <a:p>
            <a:pPr>
              <a:lnSpc>
                <a:spcPct val="150000"/>
              </a:lnSpc>
            </a:pPr>
            <a:r>
              <a:rPr lang="zh-CN" altLang="en-US" sz="1600" dirty="0">
                <a:solidFill>
                  <a:srgbClr val="768EA9"/>
                </a:solidFill>
              </a:rPr>
              <a:t>息</a:t>
            </a:r>
            <a:r>
              <a:rPr lang="en-US" altLang="zh-CN" sz="1600" dirty="0">
                <a:solidFill>
                  <a:srgbClr val="768EA9"/>
                </a:solidFill>
              </a:rPr>
              <a:t>,</a:t>
            </a:r>
            <a:r>
              <a:rPr lang="zh-CN" altLang="en-US" sz="1600" dirty="0">
                <a:solidFill>
                  <a:srgbClr val="768EA9"/>
                </a:solidFill>
              </a:rPr>
              <a:t>建立逼真的三维模型</a:t>
            </a:r>
            <a:r>
              <a:rPr lang="en-US" altLang="zh-CN" sz="1600" dirty="0">
                <a:solidFill>
                  <a:srgbClr val="768EA9"/>
                </a:solidFill>
              </a:rPr>
              <a:t>,</a:t>
            </a:r>
            <a:r>
              <a:rPr lang="zh-CN" altLang="en-US" sz="1600" dirty="0">
                <a:solidFill>
                  <a:srgbClr val="768EA9"/>
                </a:solidFill>
              </a:rPr>
              <a:t>从而得到真实道具所不能达到的特殊效果。</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spTree>
    <p:extLst>
      <p:ext uri="{BB962C8B-B14F-4D97-AF65-F5344CB8AC3E}">
        <p14:creationId xmlns:p14="http://schemas.microsoft.com/office/powerpoint/2010/main" val="2260751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97338" y="2107452"/>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（七）虚拟演播室</a:t>
            </a:r>
            <a:endParaRPr lang="en-US" altLang="zh-CN" sz="1600" dirty="0">
              <a:solidFill>
                <a:srgbClr val="768EA9"/>
              </a:solidFill>
            </a:endParaRPr>
          </a:p>
          <a:p>
            <a:pPr>
              <a:lnSpc>
                <a:spcPct val="150000"/>
              </a:lnSpc>
            </a:pPr>
            <a:r>
              <a:rPr lang="en-US" altLang="zh-CN" sz="1600" dirty="0">
                <a:solidFill>
                  <a:srgbClr val="768EA9"/>
                </a:solidFill>
              </a:rPr>
              <a:t>2</a:t>
            </a:r>
            <a:r>
              <a:rPr lang="zh-CN" altLang="en-US" sz="1600" dirty="0">
                <a:solidFill>
                  <a:srgbClr val="768EA9"/>
                </a:solidFill>
              </a:rPr>
              <a:t>、虚拟演播室的原理</a:t>
            </a:r>
            <a:endParaRPr lang="en-US" altLang="zh-CN" sz="1600" dirty="0">
              <a:solidFill>
                <a:srgbClr val="768EA9"/>
              </a:solidFill>
            </a:endParaRPr>
          </a:p>
          <a:p>
            <a:pPr>
              <a:lnSpc>
                <a:spcPct val="150000"/>
              </a:lnSpc>
            </a:pPr>
            <a:r>
              <a:rPr lang="zh-CN" altLang="en-US" sz="1600" dirty="0">
                <a:solidFill>
                  <a:srgbClr val="768EA9"/>
                </a:solidFill>
              </a:rPr>
              <a:t>虚拟演播室是在色键系统的基础上发展起来的。其工作原理是将摄像机</a:t>
            </a:r>
          </a:p>
          <a:p>
            <a:pPr>
              <a:lnSpc>
                <a:spcPct val="150000"/>
              </a:lnSpc>
            </a:pPr>
            <a:r>
              <a:rPr lang="zh-CN" altLang="en-US" sz="1600" dirty="0">
                <a:solidFill>
                  <a:srgbClr val="768EA9"/>
                </a:solidFill>
              </a:rPr>
              <a:t>拍摄到的以蓝幕为背景的视频图像送往色键器作为前景画面</a:t>
            </a:r>
            <a:r>
              <a:rPr lang="en-US" altLang="zh-CN" sz="1600" dirty="0">
                <a:solidFill>
                  <a:srgbClr val="768EA9"/>
                </a:solidFill>
              </a:rPr>
              <a:t>,</a:t>
            </a:r>
            <a:r>
              <a:rPr lang="zh-CN" altLang="en-US" sz="1600" dirty="0">
                <a:solidFill>
                  <a:srgbClr val="768EA9"/>
                </a:solidFill>
              </a:rPr>
              <a:t>同时通过摄像机</a:t>
            </a:r>
          </a:p>
          <a:p>
            <a:pPr>
              <a:lnSpc>
                <a:spcPct val="150000"/>
              </a:lnSpc>
            </a:pPr>
            <a:r>
              <a:rPr lang="zh-CN" altLang="en-US" sz="1600" dirty="0">
                <a:solidFill>
                  <a:srgbClr val="768EA9"/>
                </a:solidFill>
              </a:rPr>
              <a:t>运动跟踪系统</a:t>
            </a:r>
            <a:r>
              <a:rPr lang="en-US" altLang="zh-CN" sz="1600" dirty="0">
                <a:solidFill>
                  <a:srgbClr val="768EA9"/>
                </a:solidFill>
              </a:rPr>
              <a:t>,</a:t>
            </a:r>
            <a:r>
              <a:rPr lang="zh-CN" altLang="en-US" sz="1600" dirty="0">
                <a:solidFill>
                  <a:srgbClr val="768EA9"/>
                </a:solidFill>
              </a:rPr>
              <a:t>将采集到的摄像机运动参数传送给图形计算机</a:t>
            </a:r>
            <a:r>
              <a:rPr lang="en-US" altLang="zh-CN" sz="1600" dirty="0">
                <a:solidFill>
                  <a:srgbClr val="768EA9"/>
                </a:solidFill>
              </a:rPr>
              <a:t>,</a:t>
            </a:r>
            <a:r>
              <a:rPr lang="zh-CN" altLang="en-US" sz="1600" dirty="0">
                <a:solidFill>
                  <a:srgbClr val="768EA9"/>
                </a:solidFill>
              </a:rPr>
              <a:t>然后图形计算</a:t>
            </a:r>
          </a:p>
          <a:p>
            <a:pPr>
              <a:lnSpc>
                <a:spcPct val="150000"/>
              </a:lnSpc>
            </a:pPr>
            <a:r>
              <a:rPr lang="zh-CN" altLang="en-US" sz="1600" dirty="0">
                <a:solidFill>
                  <a:srgbClr val="768EA9"/>
                </a:solidFill>
              </a:rPr>
              <a:t>机根据摄像机运动参数生成合适的虚拟背景画面和遮挡信号</a:t>
            </a:r>
            <a:r>
              <a:rPr lang="en-US" altLang="zh-CN" sz="1600" dirty="0">
                <a:solidFill>
                  <a:srgbClr val="768EA9"/>
                </a:solidFill>
              </a:rPr>
              <a:t>,</a:t>
            </a:r>
            <a:r>
              <a:rPr lang="zh-CN" altLang="en-US" sz="1600" dirty="0">
                <a:solidFill>
                  <a:srgbClr val="768EA9"/>
                </a:solidFill>
              </a:rPr>
              <a:t>并按照遮挡信号</a:t>
            </a:r>
          </a:p>
          <a:p>
            <a:pPr>
              <a:lnSpc>
                <a:spcPct val="150000"/>
              </a:lnSpc>
            </a:pPr>
            <a:r>
              <a:rPr lang="zh-CN" altLang="en-US" sz="1600" dirty="0">
                <a:solidFill>
                  <a:srgbClr val="768EA9"/>
                </a:solidFill>
              </a:rPr>
              <a:t>提供的关系</a:t>
            </a:r>
            <a:r>
              <a:rPr lang="en-US" altLang="zh-CN" sz="1600" dirty="0">
                <a:solidFill>
                  <a:srgbClr val="768EA9"/>
                </a:solidFill>
              </a:rPr>
              <a:t>,</a:t>
            </a:r>
            <a:r>
              <a:rPr lang="zh-CN" altLang="en-US" sz="1600" dirty="0">
                <a:solidFill>
                  <a:srgbClr val="768EA9"/>
                </a:solidFill>
              </a:rPr>
              <a:t>通过</a:t>
            </a:r>
            <a:r>
              <a:rPr lang="en-US" altLang="zh-CN" sz="1600" dirty="0">
                <a:solidFill>
                  <a:srgbClr val="768EA9"/>
                </a:solidFill>
              </a:rPr>
              <a:t>I</a:t>
            </a:r>
            <a:r>
              <a:rPr lang="zh-CN" altLang="en-US" sz="1600" dirty="0">
                <a:solidFill>
                  <a:srgbClr val="768EA9"/>
                </a:solidFill>
              </a:rPr>
              <a:t>轴深度键和色键技术将前景画面进行合成</a:t>
            </a:r>
            <a:r>
              <a:rPr lang="en-US" altLang="zh-CN" sz="1600" dirty="0">
                <a:solidFill>
                  <a:srgbClr val="768EA9"/>
                </a:solidFill>
              </a:rPr>
              <a:t>,</a:t>
            </a:r>
            <a:r>
              <a:rPr lang="zh-CN" altLang="en-US" sz="1600" dirty="0">
                <a:solidFill>
                  <a:srgbClr val="768EA9"/>
                </a:solidFill>
              </a:rPr>
              <a:t>使真实演员与虚</a:t>
            </a:r>
          </a:p>
          <a:p>
            <a:pPr>
              <a:lnSpc>
                <a:spcPct val="150000"/>
              </a:lnSpc>
            </a:pPr>
            <a:r>
              <a:rPr lang="zh-CN" altLang="en-US" sz="1600" dirty="0">
                <a:solidFill>
                  <a:srgbClr val="768EA9"/>
                </a:solidFill>
              </a:rPr>
              <a:t>拟场景形成准确的透视关系</a:t>
            </a:r>
            <a:r>
              <a:rPr lang="en-US" altLang="zh-CN" sz="1600" dirty="0">
                <a:solidFill>
                  <a:srgbClr val="768EA9"/>
                </a:solidFill>
              </a:rPr>
              <a:t>,</a:t>
            </a:r>
            <a:r>
              <a:rPr lang="zh-CN" altLang="en-US" sz="1600" dirty="0">
                <a:solidFill>
                  <a:srgbClr val="768EA9"/>
                </a:solidFill>
              </a:rPr>
              <a:t>虚拟出真实的演员置身于所谓真实场景中的画面</a:t>
            </a:r>
          </a:p>
          <a:p>
            <a:pPr>
              <a:lnSpc>
                <a:spcPct val="150000"/>
              </a:lnSpc>
            </a:pPr>
            <a:r>
              <a:rPr lang="zh-CN" altLang="en-US" sz="1600" dirty="0">
                <a:solidFill>
                  <a:srgbClr val="768EA9"/>
                </a:solidFill>
              </a:rPr>
              <a:t>输出</a:t>
            </a:r>
            <a:r>
              <a:rPr lang="en-US" altLang="zh-CN" sz="1600" dirty="0">
                <a:solidFill>
                  <a:srgbClr val="768EA9"/>
                </a:solidFill>
              </a:rPr>
              <a:t>(</a:t>
            </a:r>
            <a:r>
              <a:rPr lang="zh-CN" altLang="en-US" sz="1600" dirty="0">
                <a:solidFill>
                  <a:srgbClr val="768EA9"/>
                </a:solidFill>
              </a:rPr>
              <a:t>实际上是真实的演员置身于虚拟场景中的画面输出</a:t>
            </a:r>
            <a:r>
              <a:rPr lang="en-US" altLang="zh-CN" sz="1600" dirty="0">
                <a:solidFill>
                  <a:srgbClr val="768EA9"/>
                </a:solidFill>
              </a:rPr>
              <a:t>)</a:t>
            </a:r>
            <a:r>
              <a:rPr lang="zh-CN" altLang="en-US" sz="1600" dirty="0">
                <a:solidFill>
                  <a:srgbClr val="768EA9"/>
                </a:solidFill>
              </a:rPr>
              <a:t>。</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spTree>
    <p:extLst>
      <p:ext uri="{BB962C8B-B14F-4D97-AF65-F5344CB8AC3E}">
        <p14:creationId xmlns:p14="http://schemas.microsoft.com/office/powerpoint/2010/main" val="154907866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79684" y="1923678"/>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（七）虚拟演播室</a:t>
            </a:r>
            <a:endParaRPr lang="en-US" altLang="zh-CN" sz="1600" dirty="0">
              <a:solidFill>
                <a:srgbClr val="768EA9"/>
              </a:solidFill>
            </a:endParaRPr>
          </a:p>
          <a:p>
            <a:pPr>
              <a:lnSpc>
                <a:spcPct val="150000"/>
              </a:lnSpc>
            </a:pPr>
            <a:r>
              <a:rPr lang="en-US" altLang="zh-CN" sz="1600" dirty="0">
                <a:solidFill>
                  <a:srgbClr val="768EA9"/>
                </a:solidFill>
              </a:rPr>
              <a:t>2</a:t>
            </a:r>
            <a:r>
              <a:rPr lang="zh-CN" altLang="en-US" sz="1600" dirty="0">
                <a:solidFill>
                  <a:srgbClr val="768EA9"/>
                </a:solidFill>
              </a:rPr>
              <a:t>、虚拟演播室的原理</a:t>
            </a:r>
            <a:endParaRPr lang="en-US" altLang="zh-CN" sz="1600" dirty="0">
              <a:solidFill>
                <a:srgbClr val="768EA9"/>
              </a:solidFill>
            </a:endParaRPr>
          </a:p>
          <a:p>
            <a:pPr>
              <a:lnSpc>
                <a:spcPct val="150000"/>
              </a:lnSpc>
            </a:pPr>
            <a:r>
              <a:rPr lang="zh-CN" altLang="en-US" sz="1600" dirty="0">
                <a:solidFill>
                  <a:srgbClr val="768EA9"/>
                </a:solidFill>
              </a:rPr>
              <a:t>一般来说</a:t>
            </a:r>
            <a:r>
              <a:rPr lang="en-US" altLang="zh-CN" sz="1600" dirty="0">
                <a:solidFill>
                  <a:srgbClr val="768EA9"/>
                </a:solidFill>
              </a:rPr>
              <a:t>,</a:t>
            </a:r>
            <a:r>
              <a:rPr lang="zh-CN" altLang="en-US" sz="1600" dirty="0">
                <a:solidFill>
                  <a:srgbClr val="768EA9"/>
                </a:solidFill>
              </a:rPr>
              <a:t>一套典型的虚拟演播室系统由三个子系统组成</a:t>
            </a:r>
            <a:r>
              <a:rPr lang="en-US" altLang="zh-CN" sz="1600" dirty="0">
                <a:solidFill>
                  <a:srgbClr val="768EA9"/>
                </a:solidFill>
              </a:rPr>
              <a:t>:(1)</a:t>
            </a:r>
            <a:r>
              <a:rPr lang="zh-CN" altLang="en-US" sz="1600" dirty="0">
                <a:solidFill>
                  <a:srgbClr val="768EA9"/>
                </a:solidFill>
              </a:rPr>
              <a:t>能获取摄像</a:t>
            </a:r>
          </a:p>
          <a:p>
            <a:pPr>
              <a:lnSpc>
                <a:spcPct val="150000"/>
              </a:lnSpc>
            </a:pPr>
            <a:r>
              <a:rPr lang="zh-CN" altLang="en-US" sz="1600" dirty="0">
                <a:solidFill>
                  <a:srgbClr val="768EA9"/>
                </a:solidFill>
              </a:rPr>
              <a:t>机运动参数的摄像运动的跟踪系统</a:t>
            </a:r>
            <a:r>
              <a:rPr lang="en-US" altLang="zh-CN" sz="1600" dirty="0">
                <a:solidFill>
                  <a:srgbClr val="768EA9"/>
                </a:solidFill>
              </a:rPr>
              <a:t>;(2)</a:t>
            </a:r>
            <a:r>
              <a:rPr lang="zh-CN" altLang="en-US" sz="1600" dirty="0">
                <a:solidFill>
                  <a:srgbClr val="768EA9"/>
                </a:solidFill>
              </a:rPr>
              <a:t>能实时生成与前景图像保持正确透视</a:t>
            </a:r>
          </a:p>
          <a:p>
            <a:pPr>
              <a:lnSpc>
                <a:spcPct val="150000"/>
              </a:lnSpc>
            </a:pPr>
            <a:r>
              <a:rPr lang="zh-CN" altLang="en-US" sz="1600" dirty="0">
                <a:solidFill>
                  <a:srgbClr val="768EA9"/>
                </a:solidFill>
              </a:rPr>
              <a:t>关系的背景图像的图形计算机</a:t>
            </a:r>
            <a:r>
              <a:rPr lang="en-US" altLang="zh-CN" sz="1600" dirty="0">
                <a:solidFill>
                  <a:srgbClr val="768EA9"/>
                </a:solidFill>
              </a:rPr>
              <a:t>;(3)</a:t>
            </a:r>
            <a:r>
              <a:rPr lang="zh-CN" altLang="en-US" sz="1600" dirty="0">
                <a:solidFill>
                  <a:srgbClr val="768EA9"/>
                </a:solidFill>
              </a:rPr>
              <a:t>能将来自摄像机的真实前景和图形计算机</a:t>
            </a:r>
          </a:p>
          <a:p>
            <a:pPr>
              <a:lnSpc>
                <a:spcPct val="150000"/>
              </a:lnSpc>
            </a:pPr>
            <a:r>
              <a:rPr lang="zh-CN" altLang="en-US" sz="1600" dirty="0">
                <a:solidFill>
                  <a:srgbClr val="768EA9"/>
                </a:solidFill>
              </a:rPr>
              <a:t>所生成的虚拟背景合成并输出的色键合成器。在虚拟演播室中</a:t>
            </a:r>
            <a:r>
              <a:rPr lang="en-US" altLang="zh-CN" sz="1600" dirty="0">
                <a:solidFill>
                  <a:srgbClr val="768EA9"/>
                </a:solidFill>
              </a:rPr>
              <a:t>,</a:t>
            </a:r>
            <a:r>
              <a:rPr lang="zh-CN" altLang="en-US" sz="1600" dirty="0">
                <a:solidFill>
                  <a:srgbClr val="768EA9"/>
                </a:solidFill>
              </a:rPr>
              <a:t>演员在一间蓝</a:t>
            </a:r>
          </a:p>
          <a:p>
            <a:pPr>
              <a:lnSpc>
                <a:spcPct val="150000"/>
              </a:lnSpc>
            </a:pPr>
            <a:r>
              <a:rPr lang="zh-CN" altLang="en-US" sz="1600" dirty="0">
                <a:solidFill>
                  <a:srgbClr val="768EA9"/>
                </a:solidFill>
              </a:rPr>
              <a:t>色屋子里进行现场表演</a:t>
            </a:r>
            <a:r>
              <a:rPr lang="en-US" altLang="zh-CN" sz="1600" dirty="0">
                <a:solidFill>
                  <a:srgbClr val="768EA9"/>
                </a:solidFill>
              </a:rPr>
              <a:t>,</a:t>
            </a:r>
            <a:r>
              <a:rPr lang="zh-CN" altLang="en-US" sz="1600" dirty="0">
                <a:solidFill>
                  <a:srgbClr val="768EA9"/>
                </a:solidFill>
              </a:rPr>
              <a:t>摄像机采集前景视频信号</a:t>
            </a:r>
            <a:r>
              <a:rPr lang="en-US" altLang="zh-CN" sz="1600" dirty="0">
                <a:solidFill>
                  <a:srgbClr val="768EA9"/>
                </a:solidFill>
              </a:rPr>
              <a:t>,</a:t>
            </a:r>
            <a:r>
              <a:rPr lang="zh-CN" altLang="en-US" sz="1600" dirty="0">
                <a:solidFill>
                  <a:srgbClr val="768EA9"/>
                </a:solidFill>
              </a:rPr>
              <a:t>同时</a:t>
            </a:r>
            <a:r>
              <a:rPr lang="en-US" altLang="zh-CN" sz="1600" dirty="0">
                <a:solidFill>
                  <a:srgbClr val="768EA9"/>
                </a:solidFill>
              </a:rPr>
              <a:t>,</a:t>
            </a:r>
            <a:r>
              <a:rPr lang="zh-CN" altLang="en-US" sz="1600" dirty="0">
                <a:solidFill>
                  <a:srgbClr val="768EA9"/>
                </a:solidFill>
              </a:rPr>
              <a:t>摄像机上的跟踪系统</a:t>
            </a:r>
          </a:p>
          <a:p>
            <a:pPr>
              <a:lnSpc>
                <a:spcPct val="150000"/>
              </a:lnSpc>
            </a:pPr>
            <a:r>
              <a:rPr lang="zh-CN" altLang="en-US" sz="1600" dirty="0">
                <a:solidFill>
                  <a:srgbClr val="768EA9"/>
                </a:solidFill>
              </a:rPr>
              <a:t>实时提供摄像机移动的信息</a:t>
            </a:r>
            <a:r>
              <a:rPr lang="en-US" altLang="zh-CN" sz="1600" dirty="0">
                <a:solidFill>
                  <a:srgbClr val="768EA9"/>
                </a:solidFill>
              </a:rPr>
              <a:t>,</a:t>
            </a:r>
            <a:r>
              <a:rPr lang="zh-CN" altLang="en-US" sz="1600" dirty="0">
                <a:solidFill>
                  <a:srgbClr val="768EA9"/>
                </a:solidFill>
              </a:rPr>
              <a:t>这些数据被传送至一个图形计算机。三维计算机</a:t>
            </a:r>
          </a:p>
          <a:p>
            <a:pPr>
              <a:lnSpc>
                <a:spcPct val="150000"/>
              </a:lnSpc>
            </a:pPr>
            <a:r>
              <a:rPr lang="zh-CN" altLang="en-US" sz="1600" dirty="0">
                <a:solidFill>
                  <a:srgbClr val="768EA9"/>
                </a:solidFill>
              </a:rPr>
              <a:t>图形发生器实时产生一个逼真的虚拟环境</a:t>
            </a:r>
            <a:r>
              <a:rPr lang="en-US" altLang="zh-CN" sz="1600" dirty="0">
                <a:solidFill>
                  <a:srgbClr val="768EA9"/>
                </a:solidFill>
              </a:rPr>
              <a:t>,</a:t>
            </a:r>
            <a:r>
              <a:rPr lang="zh-CN" altLang="en-US" sz="1600" dirty="0">
                <a:solidFill>
                  <a:srgbClr val="768EA9"/>
                </a:solidFill>
              </a:rPr>
              <a:t>以蓝色屏幕为背景拍摄的摄像机图</a:t>
            </a:r>
            <a:endParaRPr lang="en-US" altLang="zh-CN" sz="1600" dirty="0">
              <a:solidFill>
                <a:srgbClr val="768EA9"/>
              </a:solidFill>
            </a:endParaRPr>
          </a:p>
          <a:p>
            <a:pPr>
              <a:lnSpc>
                <a:spcPct val="150000"/>
              </a:lnSpc>
            </a:pPr>
            <a:r>
              <a:rPr lang="zh-CN" altLang="en-US" sz="1600" dirty="0">
                <a:solidFill>
                  <a:srgbClr val="768EA9"/>
                </a:solidFill>
              </a:rPr>
              <a:t>像</a:t>
            </a:r>
            <a:r>
              <a:rPr lang="en-US" altLang="zh-CN" sz="1600" dirty="0">
                <a:solidFill>
                  <a:srgbClr val="768EA9"/>
                </a:solidFill>
              </a:rPr>
              <a:t>,</a:t>
            </a:r>
            <a:r>
              <a:rPr lang="zh-CN" altLang="en-US" sz="1600" dirty="0">
                <a:solidFill>
                  <a:srgbClr val="768EA9"/>
                </a:solidFill>
              </a:rPr>
              <a:t>经延时后与选自计算机的虚拟背景以相同</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spTree>
    <p:extLst>
      <p:ext uri="{BB962C8B-B14F-4D97-AF65-F5344CB8AC3E}">
        <p14:creationId xmlns:p14="http://schemas.microsoft.com/office/powerpoint/2010/main" val="3046247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电视文艺导演的学养</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97338" y="1707654"/>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（七）虚拟演播室</a:t>
            </a:r>
            <a:endParaRPr lang="en-US" altLang="zh-CN" sz="1600" b="1" dirty="0">
              <a:solidFill>
                <a:srgbClr val="768EA9"/>
              </a:solidFill>
            </a:endParaRPr>
          </a:p>
          <a:p>
            <a:pPr marL="285750" indent="-285750">
              <a:lnSpc>
                <a:spcPct val="150000"/>
              </a:lnSpc>
              <a:buFont typeface="Wingdings" pitchFamily="2" charset="2"/>
              <a:buChar char="l"/>
            </a:pPr>
            <a:r>
              <a:rPr lang="zh-CN" altLang="en-US" sz="1600" b="1" dirty="0">
                <a:solidFill>
                  <a:srgbClr val="768EA9"/>
                </a:solidFill>
              </a:rPr>
              <a:t>虚拟演播室相对于传统演播室制作方式的优势是显而易见的。</a:t>
            </a:r>
            <a:endParaRPr lang="en-US" altLang="zh-CN" sz="1600" b="1" dirty="0">
              <a:solidFill>
                <a:srgbClr val="768EA9"/>
              </a:solidFill>
            </a:endParaRPr>
          </a:p>
          <a:p>
            <a:pPr>
              <a:lnSpc>
                <a:spcPct val="150000"/>
              </a:lnSpc>
            </a:pPr>
            <a:r>
              <a:rPr lang="zh-CN" altLang="en-US" sz="1600" dirty="0">
                <a:solidFill>
                  <a:srgbClr val="768EA9"/>
                </a:solidFill>
              </a:rPr>
              <a:t>它突破了传统演播室制作受布景、道具、灯光、场地的局限</a:t>
            </a:r>
            <a:r>
              <a:rPr lang="en-US" altLang="zh-CN" sz="1600" dirty="0">
                <a:solidFill>
                  <a:srgbClr val="768EA9"/>
                </a:solidFill>
              </a:rPr>
              <a:t>,</a:t>
            </a:r>
            <a:r>
              <a:rPr lang="zh-CN" altLang="en-US" sz="1600" dirty="0">
                <a:solidFill>
                  <a:srgbClr val="768EA9"/>
                </a:solidFill>
              </a:rPr>
              <a:t>可以制作出实际不存在</a:t>
            </a:r>
          </a:p>
          <a:p>
            <a:pPr>
              <a:lnSpc>
                <a:spcPct val="150000"/>
              </a:lnSpc>
            </a:pPr>
            <a:r>
              <a:rPr lang="zh-CN" altLang="en-US" sz="1600" dirty="0">
                <a:solidFill>
                  <a:srgbClr val="768EA9"/>
                </a:solidFill>
              </a:rPr>
              <a:t>的或难以制作的场景</a:t>
            </a:r>
            <a:r>
              <a:rPr lang="en-US" altLang="zh-CN" sz="1600" dirty="0">
                <a:solidFill>
                  <a:srgbClr val="768EA9"/>
                </a:solidFill>
              </a:rPr>
              <a:t>,</a:t>
            </a:r>
            <a:r>
              <a:rPr lang="zh-CN" altLang="en-US" sz="1600" dirty="0">
                <a:solidFill>
                  <a:srgbClr val="768EA9"/>
                </a:solidFill>
              </a:rPr>
              <a:t>并创作出更丰富、更吸引人的节目</a:t>
            </a:r>
            <a:r>
              <a:rPr lang="en-US" altLang="zh-CN" sz="1600" dirty="0">
                <a:solidFill>
                  <a:srgbClr val="768EA9"/>
                </a:solidFill>
              </a:rPr>
              <a:t>;</a:t>
            </a:r>
            <a:r>
              <a:rPr lang="zh-CN" altLang="en-US" sz="1600" dirty="0">
                <a:solidFill>
                  <a:srgbClr val="768EA9"/>
                </a:solidFill>
              </a:rPr>
              <a:t>同时</a:t>
            </a:r>
            <a:r>
              <a:rPr lang="en-US" altLang="zh-CN" sz="1600" dirty="0">
                <a:solidFill>
                  <a:srgbClr val="768EA9"/>
                </a:solidFill>
              </a:rPr>
              <a:t>,</a:t>
            </a:r>
            <a:r>
              <a:rPr lang="zh-CN" altLang="en-US" sz="1600" dirty="0">
                <a:solidFill>
                  <a:srgbClr val="768EA9"/>
                </a:solidFill>
              </a:rPr>
              <a:t>由于场景的制</a:t>
            </a:r>
          </a:p>
          <a:p>
            <a:pPr>
              <a:lnSpc>
                <a:spcPct val="150000"/>
              </a:lnSpc>
            </a:pPr>
            <a:r>
              <a:rPr lang="zh-CN" altLang="en-US" sz="1600" dirty="0">
                <a:solidFill>
                  <a:srgbClr val="768EA9"/>
                </a:solidFill>
              </a:rPr>
              <a:t>作、修改、保存等都在计算机上进行</a:t>
            </a:r>
            <a:r>
              <a:rPr lang="en-US" altLang="zh-CN" sz="1600" dirty="0">
                <a:solidFill>
                  <a:srgbClr val="768EA9"/>
                </a:solidFill>
              </a:rPr>
              <a:t>,</a:t>
            </a:r>
            <a:r>
              <a:rPr lang="zh-CN" altLang="en-US" sz="1600" dirty="0">
                <a:solidFill>
                  <a:srgbClr val="768EA9"/>
                </a:solidFill>
              </a:rPr>
              <a:t>场景的改变也就变得简单易行</a:t>
            </a:r>
            <a:r>
              <a:rPr lang="en-US" altLang="zh-CN" sz="1600" dirty="0">
                <a:solidFill>
                  <a:srgbClr val="768EA9"/>
                </a:solidFill>
              </a:rPr>
              <a:t>,</a:t>
            </a:r>
            <a:r>
              <a:rPr lang="zh-CN" altLang="en-US" sz="1600" dirty="0">
                <a:solidFill>
                  <a:srgbClr val="768EA9"/>
                </a:solidFill>
              </a:rPr>
              <a:t>不但能节</a:t>
            </a:r>
          </a:p>
          <a:p>
            <a:pPr>
              <a:lnSpc>
                <a:spcPct val="150000"/>
              </a:lnSpc>
            </a:pPr>
            <a:r>
              <a:rPr lang="zh-CN" altLang="en-US" sz="1600" dirty="0">
                <a:solidFill>
                  <a:srgbClr val="768EA9"/>
                </a:solidFill>
              </a:rPr>
              <a:t>约大量制作布景的投资</a:t>
            </a:r>
            <a:r>
              <a:rPr lang="en-US" altLang="zh-CN" sz="1600" dirty="0">
                <a:solidFill>
                  <a:srgbClr val="768EA9"/>
                </a:solidFill>
              </a:rPr>
              <a:t>,</a:t>
            </a:r>
            <a:r>
              <a:rPr lang="zh-CN" altLang="en-US" sz="1600" dirty="0">
                <a:solidFill>
                  <a:srgbClr val="768EA9"/>
                </a:solidFill>
              </a:rPr>
              <a:t>而且还能省去布景和道具的存储空间和外景场地</a:t>
            </a:r>
            <a:r>
              <a:rPr lang="en-US" altLang="zh-CN" sz="1600" dirty="0">
                <a:solidFill>
                  <a:srgbClr val="768EA9"/>
                </a:solidFill>
              </a:rPr>
              <a:t>,</a:t>
            </a:r>
            <a:r>
              <a:rPr lang="zh-CN" altLang="en-US" sz="1600" dirty="0">
                <a:solidFill>
                  <a:srgbClr val="768EA9"/>
                </a:solidFill>
              </a:rPr>
              <a:t>降</a:t>
            </a:r>
          </a:p>
          <a:p>
            <a:pPr>
              <a:lnSpc>
                <a:spcPct val="150000"/>
              </a:lnSpc>
            </a:pPr>
            <a:r>
              <a:rPr lang="zh-CN" altLang="en-US" sz="1600" dirty="0">
                <a:solidFill>
                  <a:srgbClr val="768EA9"/>
                </a:solidFill>
              </a:rPr>
              <a:t>低了节目的制作费用</a:t>
            </a:r>
            <a:r>
              <a:rPr lang="en-US" altLang="zh-CN" sz="1600" dirty="0">
                <a:solidFill>
                  <a:srgbClr val="768EA9"/>
                </a:solidFill>
              </a:rPr>
              <a:t>,</a:t>
            </a:r>
            <a:r>
              <a:rPr lang="zh-CN" altLang="en-US" sz="1600" dirty="0">
                <a:solidFill>
                  <a:srgbClr val="768EA9"/>
                </a:solidFill>
              </a:rPr>
              <a:t>提高了演播室的利用率。虚拟演播室尤其适合于新闻、</a:t>
            </a:r>
          </a:p>
          <a:p>
            <a:pPr>
              <a:lnSpc>
                <a:spcPct val="150000"/>
              </a:lnSpc>
            </a:pPr>
            <a:r>
              <a:rPr lang="zh-CN" altLang="en-US" sz="1600" dirty="0">
                <a:solidFill>
                  <a:srgbClr val="768EA9"/>
                </a:solidFill>
              </a:rPr>
              <a:t>体育、广告、动画、天气预报等电视节目的制作。</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四、电视学养</a:t>
              </a:r>
              <a:endParaRPr lang="en-US" altLang="zh-CN" b="1" dirty="0">
                <a:solidFill>
                  <a:srgbClr val="768EA9"/>
                </a:solidFill>
              </a:endParaRPr>
            </a:p>
          </p:txBody>
        </p:sp>
      </p:grpSp>
    </p:spTree>
    <p:extLst>
      <p:ext uri="{BB962C8B-B14F-4D97-AF65-F5344CB8AC3E}">
        <p14:creationId xmlns:p14="http://schemas.microsoft.com/office/powerpoint/2010/main" val="18361409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电视文艺导演的素质</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1008313" y="1408053"/>
            <a:ext cx="7428242" cy="2160240"/>
          </a:xfrm>
          <a:prstGeom prst="rect">
            <a:avLst/>
          </a:prstGeom>
        </p:spPr>
        <p:txBody>
          <a:bodyPr wrap="none" lIns="144000" tIns="0" rIns="144000" bIns="0" anchor="ctr">
            <a:noAutofit/>
          </a:bodyPr>
          <a:lstStyle/>
          <a:p>
            <a:pPr>
              <a:lnSpc>
                <a:spcPct val="200000"/>
              </a:lnSpc>
            </a:pPr>
            <a:r>
              <a:rPr lang="zh-CN" altLang="en-US" sz="1600" dirty="0">
                <a:solidFill>
                  <a:srgbClr val="768EA9"/>
                </a:solidFill>
              </a:rPr>
              <a:t>电视文艺导演对文艺节目的艺术质量、社会效益承担着主要责任</a:t>
            </a:r>
            <a:r>
              <a:rPr lang="en-US" altLang="zh-CN" sz="1600" dirty="0">
                <a:solidFill>
                  <a:srgbClr val="768EA9"/>
                </a:solidFill>
              </a:rPr>
              <a:t>,</a:t>
            </a:r>
            <a:r>
              <a:rPr lang="zh-CN" altLang="en-US" sz="1600" dirty="0">
                <a:solidFill>
                  <a:srgbClr val="768EA9"/>
                </a:solidFill>
              </a:rPr>
              <a:t>是电视</a:t>
            </a:r>
          </a:p>
          <a:p>
            <a:pPr>
              <a:lnSpc>
                <a:spcPct val="200000"/>
              </a:lnSpc>
            </a:pPr>
            <a:r>
              <a:rPr lang="zh-CN" altLang="en-US" sz="1600" dirty="0">
                <a:solidFill>
                  <a:srgbClr val="768EA9"/>
                </a:solidFill>
              </a:rPr>
              <a:t>台各个艺术及技术部门工作人员的总指挥。他的政治思想、艺术修养、专业技</a:t>
            </a:r>
          </a:p>
          <a:p>
            <a:pPr>
              <a:lnSpc>
                <a:spcPct val="200000"/>
              </a:lnSpc>
            </a:pPr>
            <a:r>
              <a:rPr lang="zh-CN" altLang="en-US" sz="1600" dirty="0">
                <a:solidFill>
                  <a:srgbClr val="768EA9"/>
                </a:solidFill>
              </a:rPr>
              <a:t>能以及荧屏意识的想象能力</a:t>
            </a:r>
            <a:r>
              <a:rPr lang="en-US" altLang="zh-CN" sz="1600" dirty="0">
                <a:solidFill>
                  <a:srgbClr val="768EA9"/>
                </a:solidFill>
              </a:rPr>
              <a:t>,</a:t>
            </a:r>
            <a:r>
              <a:rPr lang="zh-CN" altLang="en-US" sz="1600" dirty="0">
                <a:solidFill>
                  <a:srgbClr val="768EA9"/>
                </a:solidFill>
              </a:rPr>
              <a:t>都直接关系到文艺节目的质量和品位。</a:t>
            </a:r>
            <a:endParaRPr lang="en-US" altLang="zh-CN" sz="1600" dirty="0">
              <a:solidFill>
                <a:srgbClr val="768EA9"/>
              </a:solidFill>
            </a:endParaRPr>
          </a:p>
          <a:p>
            <a:pPr>
              <a:lnSpc>
                <a:spcPct val="200000"/>
              </a:lnSpc>
            </a:pPr>
            <a:r>
              <a:rPr lang="zh-CN" altLang="en-US" sz="1600" dirty="0">
                <a:solidFill>
                  <a:srgbClr val="768EA9"/>
                </a:solidFill>
              </a:rPr>
              <a:t>作为一名电视文艺导演</a:t>
            </a:r>
            <a:r>
              <a:rPr lang="en-US" altLang="zh-CN" sz="1600" dirty="0">
                <a:solidFill>
                  <a:srgbClr val="768EA9"/>
                </a:solidFill>
              </a:rPr>
              <a:t>,</a:t>
            </a:r>
            <a:r>
              <a:rPr lang="zh-CN" altLang="en-US" sz="1600" dirty="0">
                <a:solidFill>
                  <a:srgbClr val="768EA9"/>
                </a:solidFill>
              </a:rPr>
              <a:t>应具备的素质主要表现在以下几个方面</a:t>
            </a:r>
            <a:r>
              <a:rPr lang="en-US" altLang="zh-CN" sz="1600" dirty="0">
                <a:solidFill>
                  <a:srgbClr val="768EA9"/>
                </a:solidFill>
              </a:rPr>
              <a:t>:</a:t>
            </a:r>
          </a:p>
        </p:txBody>
      </p:sp>
    </p:spTree>
    <p:extLst>
      <p:ext uri="{BB962C8B-B14F-4D97-AF65-F5344CB8AC3E}">
        <p14:creationId xmlns:p14="http://schemas.microsoft.com/office/powerpoint/2010/main" val="140495897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电视文艺导演的素质</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50950" y="2080532"/>
            <a:ext cx="7428242" cy="2160240"/>
          </a:xfrm>
          <a:prstGeom prst="rect">
            <a:avLst/>
          </a:prstGeom>
        </p:spPr>
        <p:txBody>
          <a:bodyPr wrap="none" lIns="144000" tIns="0" rIns="144000" bIns="0" anchor="ctr">
            <a:noAutofit/>
          </a:bodyPr>
          <a:lstStyle/>
          <a:p>
            <a:pPr marL="285750" indent="-285750">
              <a:lnSpc>
                <a:spcPct val="200000"/>
              </a:lnSpc>
              <a:buFont typeface="Arial" panose="020B0604020202020204" pitchFamily="34" charset="0"/>
              <a:buChar char="•"/>
            </a:pPr>
            <a:r>
              <a:rPr lang="zh-CN" altLang="en-US" sz="1600" dirty="0">
                <a:solidFill>
                  <a:srgbClr val="768EA9"/>
                </a:solidFill>
              </a:rPr>
              <a:t>在政治上</a:t>
            </a:r>
            <a:r>
              <a:rPr lang="en-US" altLang="zh-CN" sz="1600" dirty="0">
                <a:solidFill>
                  <a:srgbClr val="768EA9"/>
                </a:solidFill>
              </a:rPr>
              <a:t>,</a:t>
            </a:r>
            <a:r>
              <a:rPr lang="zh-CN" altLang="en-US" sz="1600" dirty="0">
                <a:solidFill>
                  <a:srgbClr val="768EA9"/>
                </a:solidFill>
              </a:rPr>
              <a:t>努力学习党的方针、政策</a:t>
            </a:r>
            <a:r>
              <a:rPr lang="en-US" altLang="zh-CN" sz="1600" dirty="0">
                <a:solidFill>
                  <a:srgbClr val="768EA9"/>
                </a:solidFill>
              </a:rPr>
              <a:t>,</a:t>
            </a:r>
            <a:r>
              <a:rPr lang="zh-CN" altLang="en-US" sz="1600" dirty="0">
                <a:solidFill>
                  <a:srgbClr val="768EA9"/>
                </a:solidFill>
              </a:rPr>
              <a:t>坚持党的文艺“二为”方向和“双百”方针</a:t>
            </a:r>
            <a:r>
              <a:rPr lang="en-US" altLang="zh-CN" sz="1600" dirty="0">
                <a:solidFill>
                  <a:srgbClr val="768EA9"/>
                </a:solidFill>
              </a:rPr>
              <a:t>;</a:t>
            </a:r>
          </a:p>
          <a:p>
            <a:pPr marL="285750" indent="-285750">
              <a:lnSpc>
                <a:spcPct val="200000"/>
              </a:lnSpc>
              <a:buFont typeface="Arial" panose="020B0604020202020204" pitchFamily="34" charset="0"/>
              <a:buChar char="•"/>
            </a:pPr>
            <a:r>
              <a:rPr lang="zh-CN" altLang="en-US" sz="1600" dirty="0">
                <a:solidFill>
                  <a:srgbClr val="768EA9"/>
                </a:solidFill>
              </a:rPr>
              <a:t>在思想上</a:t>
            </a:r>
            <a:r>
              <a:rPr lang="en-US" altLang="zh-CN" sz="1600" dirty="0">
                <a:solidFill>
                  <a:srgbClr val="768EA9"/>
                </a:solidFill>
              </a:rPr>
              <a:t>,</a:t>
            </a:r>
            <a:r>
              <a:rPr lang="zh-CN" altLang="en-US" sz="1600" dirty="0">
                <a:solidFill>
                  <a:srgbClr val="768EA9"/>
                </a:solidFill>
              </a:rPr>
              <a:t>具有对社会的、民族的、时代精神风貌的敏锐洞察力以及对观众审美心理</a:t>
            </a:r>
            <a:endParaRPr lang="en-US" altLang="zh-CN" sz="1600" dirty="0">
              <a:solidFill>
                <a:srgbClr val="768EA9"/>
              </a:solidFill>
            </a:endParaRPr>
          </a:p>
          <a:p>
            <a:pPr>
              <a:lnSpc>
                <a:spcPct val="200000"/>
              </a:lnSpc>
            </a:pPr>
            <a:r>
              <a:rPr lang="zh-CN" altLang="en-US" sz="1600" dirty="0">
                <a:solidFill>
                  <a:srgbClr val="768EA9"/>
                </a:solidFill>
              </a:rPr>
              <a:t>的感悟力</a:t>
            </a:r>
            <a:r>
              <a:rPr lang="en-US" altLang="zh-CN" sz="1600" dirty="0">
                <a:solidFill>
                  <a:srgbClr val="768EA9"/>
                </a:solidFill>
              </a:rPr>
              <a:t>,</a:t>
            </a:r>
            <a:r>
              <a:rPr lang="zh-CN" altLang="en-US" sz="1600" dirty="0">
                <a:solidFill>
                  <a:srgbClr val="768EA9"/>
                </a:solidFill>
              </a:rPr>
              <a:t>是具有强烈的社会责任感的人。</a:t>
            </a:r>
            <a:endParaRPr lang="en-US" altLang="zh-CN" sz="1600" dirty="0">
              <a:solidFill>
                <a:srgbClr val="768EA9"/>
              </a:solidFill>
            </a:endParaRPr>
          </a:p>
          <a:p>
            <a:pPr>
              <a:lnSpc>
                <a:spcPct val="200000"/>
              </a:lnSpc>
            </a:pPr>
            <a:r>
              <a:rPr lang="zh-CN" altLang="en-US" sz="1600" dirty="0">
                <a:solidFill>
                  <a:srgbClr val="768EA9"/>
                </a:solidFill>
              </a:rPr>
              <a:t>因为我国是拥有亿万观众的超级电视大国</a:t>
            </a:r>
            <a:r>
              <a:rPr lang="en-US" altLang="zh-CN" sz="1600" dirty="0">
                <a:solidFill>
                  <a:srgbClr val="768EA9"/>
                </a:solidFill>
              </a:rPr>
              <a:t>,</a:t>
            </a:r>
            <a:r>
              <a:rPr lang="zh-CN" altLang="en-US" sz="1600" dirty="0">
                <a:solidFill>
                  <a:srgbClr val="768EA9"/>
                </a:solidFill>
              </a:rPr>
              <a:t>荧屏上所显示的一切</a:t>
            </a:r>
            <a:r>
              <a:rPr lang="en-US" altLang="zh-CN" sz="1600" dirty="0">
                <a:solidFill>
                  <a:srgbClr val="768EA9"/>
                </a:solidFill>
              </a:rPr>
              <a:t>,</a:t>
            </a:r>
            <a:r>
              <a:rPr lang="zh-CN" altLang="en-US" sz="1600" dirty="0">
                <a:solidFill>
                  <a:srgbClr val="768EA9"/>
                </a:solidFill>
              </a:rPr>
              <a:t>对于广大观众都将产生</a:t>
            </a:r>
          </a:p>
          <a:p>
            <a:pPr>
              <a:lnSpc>
                <a:spcPct val="200000"/>
              </a:lnSpc>
            </a:pPr>
            <a:r>
              <a:rPr lang="zh-CN" altLang="en-US" sz="1600" dirty="0">
                <a:solidFill>
                  <a:srgbClr val="768EA9"/>
                </a:solidFill>
              </a:rPr>
              <a:t>巨大的影响力和社会效应。电视文艺导演所从事的艺术创作</a:t>
            </a:r>
            <a:r>
              <a:rPr lang="en-US" altLang="zh-CN" sz="1600" dirty="0">
                <a:solidFill>
                  <a:srgbClr val="768EA9"/>
                </a:solidFill>
              </a:rPr>
              <a:t>,</a:t>
            </a:r>
            <a:r>
              <a:rPr lang="zh-CN" altLang="en-US" sz="1600" dirty="0">
                <a:solidFill>
                  <a:srgbClr val="768EA9"/>
                </a:solidFill>
              </a:rPr>
              <a:t>是使电视文艺节</a:t>
            </a:r>
          </a:p>
          <a:p>
            <a:pPr>
              <a:lnSpc>
                <a:spcPct val="200000"/>
              </a:lnSpc>
            </a:pPr>
            <a:r>
              <a:rPr lang="zh-CN" altLang="en-US" sz="1600" dirty="0">
                <a:solidFill>
                  <a:srgbClr val="768EA9"/>
                </a:solidFill>
              </a:rPr>
              <a:t>目的内容和形式达到完美的统一</a:t>
            </a:r>
            <a:r>
              <a:rPr lang="en-US" altLang="zh-CN" sz="1600" dirty="0">
                <a:solidFill>
                  <a:srgbClr val="768EA9"/>
                </a:solidFill>
              </a:rPr>
              <a:t>,</a:t>
            </a:r>
            <a:r>
              <a:rPr lang="zh-CN" altLang="en-US" sz="1600" dirty="0">
                <a:solidFill>
                  <a:srgbClr val="768EA9"/>
                </a:solidFill>
              </a:rPr>
              <a:t>具有较高的审美价值。</a:t>
            </a:r>
            <a:endParaRPr lang="en-US" altLang="zh-CN" sz="1600" dirty="0">
              <a:solidFill>
                <a:srgbClr val="768EA9"/>
              </a:solidFill>
            </a:endParaRPr>
          </a:p>
          <a:p>
            <a:pPr marL="285750" indent="-285750">
              <a:lnSpc>
                <a:spcPct val="200000"/>
              </a:lnSpc>
              <a:buFont typeface="Arial" panose="020B0604020202020204" pitchFamily="34" charset="0"/>
              <a:buChar char="•"/>
            </a:pPr>
            <a:r>
              <a:rPr lang="zh-CN" altLang="en-US" sz="1600" dirty="0">
                <a:solidFill>
                  <a:srgbClr val="768EA9"/>
                </a:solidFill>
              </a:rPr>
              <a:t>这就要求电视文艺导演必须在情感上、情趣上能正确领会和掌握党的文艺方针</a:t>
            </a:r>
            <a:r>
              <a:rPr lang="en-US" altLang="zh-CN" sz="1600" dirty="0">
                <a:solidFill>
                  <a:srgbClr val="768EA9"/>
                </a:solidFill>
              </a:rPr>
              <a:t>,</a:t>
            </a:r>
            <a:r>
              <a:rPr lang="zh-CN" altLang="en-US" sz="1600" dirty="0">
                <a:solidFill>
                  <a:srgbClr val="768EA9"/>
                </a:solidFill>
              </a:rPr>
              <a:t>遵守文艺</a:t>
            </a:r>
            <a:endParaRPr lang="en-US" altLang="zh-CN" sz="1600" dirty="0">
              <a:solidFill>
                <a:srgbClr val="768EA9"/>
              </a:solidFill>
            </a:endParaRPr>
          </a:p>
          <a:p>
            <a:pPr>
              <a:lnSpc>
                <a:spcPct val="200000"/>
              </a:lnSpc>
            </a:pPr>
            <a:r>
              <a:rPr lang="zh-CN" altLang="en-US" sz="1600" dirty="0">
                <a:solidFill>
                  <a:srgbClr val="768EA9"/>
                </a:solidFill>
              </a:rPr>
              <a:t>宣传的政治标准和艺术标准</a:t>
            </a:r>
            <a:r>
              <a:rPr lang="en-US" altLang="zh-CN" sz="1600" dirty="0">
                <a:solidFill>
                  <a:srgbClr val="768EA9"/>
                </a:solidFill>
              </a:rPr>
              <a:t>,</a:t>
            </a:r>
            <a:r>
              <a:rPr lang="zh-CN" altLang="en-US" sz="1600" dirty="0">
                <a:solidFill>
                  <a:srgbClr val="768EA9"/>
                </a:solidFill>
              </a:rPr>
              <a:t>把握文艺宣传的导向。</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一、政治素质</a:t>
              </a:r>
              <a:endParaRPr lang="en-US" altLang="zh-CN" b="1" dirty="0">
                <a:solidFill>
                  <a:srgbClr val="768EA9"/>
                </a:solidFill>
              </a:endParaRPr>
            </a:p>
          </p:txBody>
        </p:sp>
      </p:grpSp>
    </p:spTree>
    <p:extLst>
      <p:ext uri="{BB962C8B-B14F-4D97-AF65-F5344CB8AC3E}">
        <p14:creationId xmlns:p14="http://schemas.microsoft.com/office/powerpoint/2010/main" val="44173890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电视文艺导演的素质</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408310"/>
            <a:ext cx="7428242" cy="2160240"/>
          </a:xfrm>
          <a:prstGeom prst="rect">
            <a:avLst/>
          </a:prstGeom>
        </p:spPr>
        <p:txBody>
          <a:bodyPr wrap="none" lIns="144000" tIns="0" rIns="144000" bIns="0" anchor="ctr">
            <a:noAutofit/>
          </a:bodyPr>
          <a:lstStyle/>
          <a:p>
            <a:pPr marL="285750" indent="-285750">
              <a:lnSpc>
                <a:spcPct val="200000"/>
              </a:lnSpc>
              <a:buFont typeface="Arial" panose="020B0604020202020204" pitchFamily="34" charset="0"/>
              <a:buChar char="•"/>
            </a:pPr>
            <a:r>
              <a:rPr lang="zh-CN" altLang="en-US" sz="1600" dirty="0">
                <a:solidFill>
                  <a:srgbClr val="768EA9"/>
                </a:solidFill>
              </a:rPr>
              <a:t>首先，作为导演</a:t>
            </a:r>
            <a:r>
              <a:rPr lang="en-US" altLang="zh-CN" sz="1600" dirty="0">
                <a:solidFill>
                  <a:srgbClr val="768EA9"/>
                </a:solidFill>
              </a:rPr>
              <a:t>,</a:t>
            </a:r>
            <a:r>
              <a:rPr lang="zh-CN" altLang="en-US" sz="1600" dirty="0">
                <a:solidFill>
                  <a:srgbClr val="768EA9"/>
                </a:solidFill>
              </a:rPr>
              <a:t>对于文艺作品的优劣应具有一定的判断力</a:t>
            </a:r>
            <a:r>
              <a:rPr lang="en-US" altLang="zh-CN" sz="1600" dirty="0">
                <a:solidFill>
                  <a:srgbClr val="768EA9"/>
                </a:solidFill>
              </a:rPr>
              <a:t>;</a:t>
            </a:r>
            <a:r>
              <a:rPr lang="zh-CN" altLang="en-US" sz="1600" dirty="0">
                <a:solidFill>
                  <a:srgbClr val="768EA9"/>
                </a:solidFill>
              </a:rPr>
              <a:t>能根据党的宣传方</a:t>
            </a:r>
          </a:p>
          <a:p>
            <a:pPr>
              <a:lnSpc>
                <a:spcPct val="200000"/>
              </a:lnSpc>
            </a:pPr>
            <a:r>
              <a:rPr lang="zh-CN" altLang="en-US" sz="1600" dirty="0">
                <a:solidFill>
                  <a:srgbClr val="768EA9"/>
                </a:solidFill>
              </a:rPr>
              <a:t>针</a:t>
            </a:r>
            <a:r>
              <a:rPr lang="en-US" altLang="zh-CN" sz="1600" dirty="0">
                <a:solidFill>
                  <a:srgbClr val="768EA9"/>
                </a:solidFill>
              </a:rPr>
              <a:t>,</a:t>
            </a:r>
            <a:r>
              <a:rPr lang="zh-CN" altLang="en-US" sz="1600" dirty="0">
                <a:solidFill>
                  <a:srgbClr val="768EA9"/>
                </a:solidFill>
              </a:rPr>
              <a:t>结合当前形势</a:t>
            </a:r>
            <a:r>
              <a:rPr lang="en-US" altLang="zh-CN" sz="1600" dirty="0">
                <a:solidFill>
                  <a:srgbClr val="768EA9"/>
                </a:solidFill>
              </a:rPr>
              <a:t>,</a:t>
            </a:r>
            <a:r>
              <a:rPr lang="zh-CN" altLang="en-US" sz="1600" dirty="0">
                <a:solidFill>
                  <a:srgbClr val="768EA9"/>
                </a:solidFill>
              </a:rPr>
              <a:t>确定节目主题</a:t>
            </a:r>
            <a:r>
              <a:rPr lang="en-US" altLang="zh-CN" sz="1600" dirty="0">
                <a:solidFill>
                  <a:srgbClr val="768EA9"/>
                </a:solidFill>
              </a:rPr>
              <a:t>,</a:t>
            </a:r>
            <a:r>
              <a:rPr lang="zh-CN" altLang="en-US" sz="1600" dirty="0">
                <a:solidFill>
                  <a:srgbClr val="768EA9"/>
                </a:solidFill>
              </a:rPr>
              <a:t>制定切实可行的节目录制计划</a:t>
            </a:r>
            <a:r>
              <a:rPr lang="en-US" altLang="zh-CN" sz="1600" dirty="0">
                <a:solidFill>
                  <a:srgbClr val="768EA9"/>
                </a:solidFill>
              </a:rPr>
              <a:t>,</a:t>
            </a:r>
            <a:r>
              <a:rPr lang="zh-CN" altLang="en-US" sz="1600" dirty="0">
                <a:solidFill>
                  <a:srgbClr val="768EA9"/>
                </a:solidFill>
              </a:rPr>
              <a:t>满腔热情地</a:t>
            </a:r>
          </a:p>
          <a:p>
            <a:pPr>
              <a:lnSpc>
                <a:spcPct val="200000"/>
              </a:lnSpc>
            </a:pPr>
            <a:r>
              <a:rPr lang="zh-CN" altLang="en-US" sz="1600" dirty="0">
                <a:solidFill>
                  <a:srgbClr val="768EA9"/>
                </a:solidFill>
              </a:rPr>
              <a:t>向社会提供优秀的艺术作品</a:t>
            </a:r>
            <a:r>
              <a:rPr lang="en-US" altLang="zh-CN" sz="1600" dirty="0">
                <a:solidFill>
                  <a:srgbClr val="768EA9"/>
                </a:solidFill>
              </a:rPr>
              <a:t>,</a:t>
            </a:r>
            <a:r>
              <a:rPr lang="zh-CN" altLang="en-US" sz="1600" dirty="0">
                <a:solidFill>
                  <a:srgbClr val="768EA9"/>
                </a:solidFill>
              </a:rPr>
              <a:t>陶冶人们的情操</a:t>
            </a:r>
            <a:r>
              <a:rPr lang="en-US" altLang="zh-CN" sz="1600" dirty="0">
                <a:solidFill>
                  <a:srgbClr val="768EA9"/>
                </a:solidFill>
              </a:rPr>
              <a:t>,</a:t>
            </a:r>
            <a:r>
              <a:rPr lang="zh-CN" altLang="en-US" sz="1600" dirty="0">
                <a:solidFill>
                  <a:srgbClr val="768EA9"/>
                </a:solidFill>
              </a:rPr>
              <a:t>使人们在艺术欣赏中得到激励</a:t>
            </a:r>
          </a:p>
          <a:p>
            <a:pPr>
              <a:lnSpc>
                <a:spcPct val="200000"/>
              </a:lnSpc>
            </a:pPr>
            <a:r>
              <a:rPr lang="zh-CN" altLang="en-US" sz="1600" dirty="0">
                <a:solidFill>
                  <a:srgbClr val="768EA9"/>
                </a:solidFill>
              </a:rPr>
              <a:t>与鼓舞。</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二、业务素质</a:t>
              </a:r>
              <a:endParaRPr lang="en-US" altLang="zh-CN" b="1" dirty="0">
                <a:solidFill>
                  <a:srgbClr val="768EA9"/>
                </a:solidFill>
              </a:endParaRPr>
            </a:p>
          </p:txBody>
        </p:sp>
      </p:grpSp>
    </p:spTree>
    <p:extLst>
      <p:ext uri="{BB962C8B-B14F-4D97-AF65-F5344CB8AC3E}">
        <p14:creationId xmlns:p14="http://schemas.microsoft.com/office/powerpoint/2010/main" val="261016430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电视文艺导演的素质</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851670"/>
            <a:ext cx="7428242" cy="2160240"/>
          </a:xfrm>
          <a:prstGeom prst="rect">
            <a:avLst/>
          </a:prstGeom>
        </p:spPr>
        <p:txBody>
          <a:bodyPr wrap="none" lIns="144000" tIns="0" rIns="144000" bIns="0" anchor="ctr">
            <a:noAutofit/>
          </a:bodyPr>
          <a:lstStyle/>
          <a:p>
            <a:pPr marL="285750" indent="-285750">
              <a:lnSpc>
                <a:spcPct val="200000"/>
              </a:lnSpc>
              <a:buFont typeface="Arial" panose="020B0604020202020204" pitchFamily="34" charset="0"/>
              <a:buChar char="•"/>
            </a:pPr>
            <a:r>
              <a:rPr lang="zh-CN" altLang="en-US" sz="1600" dirty="0">
                <a:solidFill>
                  <a:srgbClr val="768EA9"/>
                </a:solidFill>
              </a:rPr>
              <a:t>其次</a:t>
            </a:r>
            <a:r>
              <a:rPr lang="en-US" altLang="zh-CN" sz="1600" dirty="0">
                <a:solidFill>
                  <a:srgbClr val="768EA9"/>
                </a:solidFill>
              </a:rPr>
              <a:t>,</a:t>
            </a:r>
            <a:r>
              <a:rPr lang="zh-CN" altLang="en-US" sz="1600" dirty="0">
                <a:solidFill>
                  <a:srgbClr val="768EA9"/>
                </a:solidFill>
              </a:rPr>
              <a:t>导演还应具有一定的组织协调能力。一台电视文艺节目的成败</a:t>
            </a:r>
            <a:r>
              <a:rPr lang="en-US" altLang="zh-CN" sz="1600" dirty="0">
                <a:solidFill>
                  <a:srgbClr val="768EA9"/>
                </a:solidFill>
              </a:rPr>
              <a:t>,</a:t>
            </a:r>
            <a:r>
              <a:rPr lang="zh-CN" altLang="en-US" sz="1600" dirty="0">
                <a:solidFill>
                  <a:srgbClr val="768EA9"/>
                </a:solidFill>
              </a:rPr>
              <a:t>关</a:t>
            </a:r>
          </a:p>
          <a:p>
            <a:pPr>
              <a:lnSpc>
                <a:spcPct val="200000"/>
              </a:lnSpc>
            </a:pPr>
            <a:r>
              <a:rPr lang="zh-CN" altLang="en-US" sz="1600" dirty="0">
                <a:solidFill>
                  <a:srgbClr val="768EA9"/>
                </a:solidFill>
              </a:rPr>
              <a:t>键在于导演的组织和实施。为了制作一台优秀的电视文艺节目</a:t>
            </a:r>
            <a:r>
              <a:rPr lang="en-US" altLang="zh-CN" sz="1600" dirty="0">
                <a:solidFill>
                  <a:srgbClr val="768EA9"/>
                </a:solidFill>
              </a:rPr>
              <a:t>,</a:t>
            </a:r>
            <a:r>
              <a:rPr lang="zh-CN" altLang="en-US" sz="1600" dirty="0">
                <a:solidFill>
                  <a:srgbClr val="768EA9"/>
                </a:solidFill>
              </a:rPr>
              <a:t>导演务必协调</a:t>
            </a:r>
          </a:p>
          <a:p>
            <a:pPr>
              <a:lnSpc>
                <a:spcPct val="200000"/>
              </a:lnSpc>
            </a:pPr>
            <a:r>
              <a:rPr lang="zh-CN" altLang="en-US" sz="1600" dirty="0">
                <a:solidFill>
                  <a:srgbClr val="768EA9"/>
                </a:solidFill>
              </a:rPr>
              <a:t>好各个艺术部门和技术部门之间的关系</a:t>
            </a:r>
            <a:r>
              <a:rPr lang="en-US" altLang="zh-CN" sz="1600" dirty="0">
                <a:solidFill>
                  <a:srgbClr val="768EA9"/>
                </a:solidFill>
              </a:rPr>
              <a:t>,</a:t>
            </a:r>
            <a:r>
              <a:rPr lang="zh-CN" altLang="en-US" sz="1600" dirty="0">
                <a:solidFill>
                  <a:srgbClr val="768EA9"/>
                </a:solidFill>
              </a:rPr>
              <a:t>要能掌控全局</a:t>
            </a:r>
            <a:r>
              <a:rPr lang="en-US" altLang="zh-CN" sz="1600" dirty="0">
                <a:solidFill>
                  <a:srgbClr val="768EA9"/>
                </a:solidFill>
              </a:rPr>
              <a:t>,</a:t>
            </a:r>
            <a:r>
              <a:rPr lang="zh-CN" altLang="en-US" sz="1600" dirty="0">
                <a:solidFill>
                  <a:srgbClr val="768EA9"/>
                </a:solidFill>
              </a:rPr>
              <a:t>激发各个部门的合作</a:t>
            </a:r>
          </a:p>
          <a:p>
            <a:pPr>
              <a:lnSpc>
                <a:spcPct val="200000"/>
              </a:lnSpc>
            </a:pPr>
            <a:r>
              <a:rPr lang="zh-CN" altLang="en-US" sz="1600" dirty="0">
                <a:solidFill>
                  <a:srgbClr val="768EA9"/>
                </a:solidFill>
              </a:rPr>
              <a:t>精神和大局意识</a:t>
            </a:r>
            <a:r>
              <a:rPr lang="en-US" altLang="zh-CN" sz="1600" dirty="0">
                <a:solidFill>
                  <a:srgbClr val="768EA9"/>
                </a:solidFill>
              </a:rPr>
              <a:t>,</a:t>
            </a:r>
            <a:r>
              <a:rPr lang="zh-CN" altLang="en-US" sz="1600" dirty="0">
                <a:solidFill>
                  <a:srgbClr val="768EA9"/>
                </a:solidFill>
              </a:rPr>
              <a:t>要求各部门全身心地投入工作</a:t>
            </a:r>
            <a:r>
              <a:rPr lang="en-US" altLang="zh-CN" sz="1600" dirty="0">
                <a:solidFill>
                  <a:srgbClr val="768EA9"/>
                </a:solidFill>
              </a:rPr>
              <a:t>,</a:t>
            </a:r>
            <a:r>
              <a:rPr lang="zh-CN" altLang="en-US" sz="1600" dirty="0">
                <a:solidFill>
                  <a:srgbClr val="768EA9"/>
                </a:solidFill>
              </a:rPr>
              <a:t>忠于职守</a:t>
            </a:r>
            <a:r>
              <a:rPr lang="en-US" altLang="zh-CN" sz="1600" dirty="0">
                <a:solidFill>
                  <a:srgbClr val="768EA9"/>
                </a:solidFill>
              </a:rPr>
              <a:t>,</a:t>
            </a:r>
            <a:r>
              <a:rPr lang="zh-CN" altLang="en-US" sz="1600" dirty="0">
                <a:solidFill>
                  <a:srgbClr val="768EA9"/>
                </a:solidFill>
              </a:rPr>
              <a:t>在导演的统一指挥</a:t>
            </a:r>
          </a:p>
          <a:p>
            <a:pPr>
              <a:lnSpc>
                <a:spcPct val="200000"/>
              </a:lnSpc>
            </a:pPr>
            <a:r>
              <a:rPr lang="zh-CN" altLang="en-US" sz="1600" dirty="0">
                <a:solidFill>
                  <a:srgbClr val="768EA9"/>
                </a:solidFill>
              </a:rPr>
              <a:t>下</a:t>
            </a:r>
            <a:r>
              <a:rPr lang="en-US" altLang="zh-CN" sz="1600" dirty="0">
                <a:solidFill>
                  <a:srgbClr val="768EA9"/>
                </a:solidFill>
              </a:rPr>
              <a:t>,</a:t>
            </a:r>
            <a:r>
              <a:rPr lang="zh-CN" altLang="en-US" sz="1600" dirty="0">
                <a:solidFill>
                  <a:srgbClr val="768EA9"/>
                </a:solidFill>
              </a:rPr>
              <a:t>形成有机的整体</a:t>
            </a:r>
            <a:r>
              <a:rPr lang="en-US" altLang="zh-CN" sz="1600" dirty="0">
                <a:solidFill>
                  <a:srgbClr val="768EA9"/>
                </a:solidFill>
              </a:rPr>
              <a:t>,</a:t>
            </a:r>
            <a:r>
              <a:rPr lang="zh-CN" altLang="en-US" sz="1600" dirty="0">
                <a:solidFill>
                  <a:srgbClr val="768EA9"/>
                </a:solidFill>
              </a:rPr>
              <a:t>沉浸在和谐的创作境界中。此外</a:t>
            </a:r>
            <a:r>
              <a:rPr lang="en-US" altLang="zh-CN" sz="1600" dirty="0">
                <a:solidFill>
                  <a:srgbClr val="768EA9"/>
                </a:solidFill>
              </a:rPr>
              <a:t>,</a:t>
            </a:r>
            <a:r>
              <a:rPr lang="zh-CN" altLang="en-US" sz="1600" dirty="0">
                <a:solidFill>
                  <a:srgbClr val="768EA9"/>
                </a:solidFill>
              </a:rPr>
              <a:t>导演还应具备一定的社</a:t>
            </a:r>
          </a:p>
          <a:p>
            <a:pPr>
              <a:lnSpc>
                <a:spcPct val="200000"/>
              </a:lnSpc>
            </a:pPr>
            <a:r>
              <a:rPr lang="zh-CN" altLang="en-US" sz="1600" dirty="0">
                <a:solidFill>
                  <a:srgbClr val="768EA9"/>
                </a:solidFill>
              </a:rPr>
              <a:t>会活动能力</a:t>
            </a:r>
            <a:r>
              <a:rPr lang="en-US" altLang="zh-CN" sz="1600" dirty="0">
                <a:solidFill>
                  <a:srgbClr val="768EA9"/>
                </a:solidFill>
              </a:rPr>
              <a:t>,</a:t>
            </a:r>
            <a:r>
              <a:rPr lang="zh-CN" altLang="en-US" sz="1600" dirty="0">
                <a:solidFill>
                  <a:srgbClr val="768EA9"/>
                </a:solidFill>
              </a:rPr>
              <a:t>能够争取到广泛的社会支持</a:t>
            </a:r>
            <a:r>
              <a:rPr lang="en-US" altLang="zh-CN" sz="1600" dirty="0">
                <a:solidFill>
                  <a:srgbClr val="768EA9"/>
                </a:solidFill>
              </a:rPr>
              <a:t>,</a:t>
            </a:r>
            <a:r>
              <a:rPr lang="zh-CN" altLang="en-US" sz="1600" dirty="0">
                <a:solidFill>
                  <a:srgbClr val="768EA9"/>
                </a:solidFill>
              </a:rPr>
              <a:t>为节目成功奠定物质基础</a:t>
            </a:r>
            <a:r>
              <a:rPr lang="en-US" altLang="zh-CN" sz="1600" dirty="0">
                <a:solidFill>
                  <a:srgbClr val="768EA9"/>
                </a:solidFill>
              </a:rPr>
              <a:t>;</a:t>
            </a:r>
            <a:r>
              <a:rPr lang="zh-CN" altLang="en-US" sz="1600" dirty="0">
                <a:solidFill>
                  <a:srgbClr val="768EA9"/>
                </a:solidFill>
              </a:rPr>
              <a:t>能够满足</a:t>
            </a:r>
          </a:p>
          <a:p>
            <a:pPr>
              <a:lnSpc>
                <a:spcPct val="200000"/>
              </a:lnSpc>
            </a:pPr>
            <a:r>
              <a:rPr lang="zh-CN" altLang="en-US" sz="1600" dirty="0">
                <a:solidFill>
                  <a:srgbClr val="768EA9"/>
                </a:solidFill>
              </a:rPr>
              <a:t>不同观众的审美需求</a:t>
            </a:r>
            <a:r>
              <a:rPr lang="en-US" altLang="zh-CN" sz="1600" dirty="0">
                <a:solidFill>
                  <a:srgbClr val="768EA9"/>
                </a:solidFill>
              </a:rPr>
              <a:t>,</a:t>
            </a:r>
            <a:r>
              <a:rPr lang="zh-CN" altLang="en-US" sz="1600" dirty="0">
                <a:solidFill>
                  <a:srgbClr val="768EA9"/>
                </a:solidFill>
              </a:rPr>
              <a:t>所办节目雅俗共赏</a:t>
            </a:r>
            <a:r>
              <a:rPr lang="en-US" altLang="zh-CN" sz="1600" dirty="0">
                <a:solidFill>
                  <a:srgbClr val="768EA9"/>
                </a:solidFill>
              </a:rPr>
              <a:t>,</a:t>
            </a:r>
            <a:r>
              <a:rPr lang="zh-CN" altLang="en-US" sz="1600" dirty="0">
                <a:solidFill>
                  <a:srgbClr val="768EA9"/>
                </a:solidFill>
              </a:rPr>
              <a:t>得到各个层次观众的肯定和欢迎。</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二、业务素质</a:t>
              </a:r>
              <a:endParaRPr lang="en-US" altLang="zh-CN" b="1" dirty="0">
                <a:solidFill>
                  <a:srgbClr val="768EA9"/>
                </a:solidFill>
              </a:endParaRPr>
            </a:p>
          </p:txBody>
        </p:sp>
      </p:grpSp>
    </p:spTree>
    <p:extLst>
      <p:ext uri="{BB962C8B-B14F-4D97-AF65-F5344CB8AC3E}">
        <p14:creationId xmlns:p14="http://schemas.microsoft.com/office/powerpoint/2010/main" val="350505666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电视文艺导演的素质</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851670"/>
            <a:ext cx="7428242" cy="2160240"/>
          </a:xfrm>
          <a:prstGeom prst="rect">
            <a:avLst/>
          </a:prstGeom>
        </p:spPr>
        <p:txBody>
          <a:bodyPr wrap="none" lIns="144000" tIns="0" rIns="144000" bIns="0" anchor="ctr">
            <a:noAutofit/>
          </a:bodyPr>
          <a:lstStyle/>
          <a:p>
            <a:pPr marL="285750" indent="-285750">
              <a:lnSpc>
                <a:spcPct val="200000"/>
              </a:lnSpc>
              <a:buFont typeface="Arial" panose="020B0604020202020204" pitchFamily="34" charset="0"/>
              <a:buChar char="•"/>
            </a:pPr>
            <a:r>
              <a:rPr lang="zh-CN" altLang="en-US" sz="1600" dirty="0">
                <a:solidFill>
                  <a:srgbClr val="768EA9"/>
                </a:solidFill>
              </a:rPr>
              <a:t>导演的业务实施能力表现在“能够撰写电视文艺节目分镜头脚本和串联</a:t>
            </a:r>
          </a:p>
          <a:p>
            <a:pPr>
              <a:lnSpc>
                <a:spcPct val="200000"/>
              </a:lnSpc>
            </a:pPr>
            <a:r>
              <a:rPr lang="zh-CN" altLang="en-US" sz="1600" dirty="0">
                <a:solidFill>
                  <a:srgbClr val="768EA9"/>
                </a:solidFill>
              </a:rPr>
              <a:t>词</a:t>
            </a:r>
            <a:r>
              <a:rPr lang="en-US" altLang="zh-CN" sz="1600" dirty="0">
                <a:solidFill>
                  <a:srgbClr val="768EA9"/>
                </a:solidFill>
              </a:rPr>
              <a:t>,</a:t>
            </a:r>
            <a:r>
              <a:rPr lang="zh-CN" altLang="en-US" sz="1600" dirty="0">
                <a:solidFill>
                  <a:srgbClr val="768EA9"/>
                </a:solidFill>
              </a:rPr>
              <a:t>具有担任导播的能力</a:t>
            </a:r>
            <a:r>
              <a:rPr lang="en-US" altLang="zh-CN" sz="1600" dirty="0">
                <a:solidFill>
                  <a:srgbClr val="768EA9"/>
                </a:solidFill>
              </a:rPr>
              <a:t>;</a:t>
            </a:r>
            <a:r>
              <a:rPr lang="zh-CN" altLang="en-US" sz="1600" dirty="0">
                <a:solidFill>
                  <a:srgbClr val="768EA9"/>
                </a:solidFill>
              </a:rPr>
              <a:t>导播时镜头调度联结流畅</a:t>
            </a:r>
            <a:r>
              <a:rPr lang="en-US" altLang="zh-CN" sz="1600" dirty="0">
                <a:solidFill>
                  <a:srgbClr val="768EA9"/>
                </a:solidFill>
              </a:rPr>
              <a:t>,</a:t>
            </a:r>
            <a:r>
              <a:rPr lang="zh-CN" altLang="en-US" sz="1600" dirty="0">
                <a:solidFill>
                  <a:srgbClr val="768EA9"/>
                </a:solidFill>
              </a:rPr>
              <a:t>切换点准确</a:t>
            </a:r>
            <a:r>
              <a:rPr lang="en-US" altLang="zh-CN" sz="1600" dirty="0">
                <a:solidFill>
                  <a:srgbClr val="768EA9"/>
                </a:solidFill>
              </a:rPr>
              <a:t>,</a:t>
            </a:r>
            <a:r>
              <a:rPr lang="zh-CN" altLang="en-US" sz="1600" dirty="0">
                <a:solidFill>
                  <a:srgbClr val="768EA9"/>
                </a:solidFill>
              </a:rPr>
              <a:t>富有节奏感</a:t>
            </a:r>
            <a:r>
              <a:rPr lang="en-US" altLang="zh-CN" sz="1600" dirty="0">
                <a:solidFill>
                  <a:srgbClr val="768EA9"/>
                </a:solidFill>
              </a:rPr>
              <a:t>,</a:t>
            </a:r>
          </a:p>
          <a:p>
            <a:pPr>
              <a:lnSpc>
                <a:spcPct val="200000"/>
              </a:lnSpc>
            </a:pPr>
            <a:r>
              <a:rPr lang="zh-CN" altLang="en-US" sz="1600" dirty="0">
                <a:solidFill>
                  <a:srgbClr val="768EA9"/>
                </a:solidFill>
              </a:rPr>
              <a:t>能完整地表达主体和创作意图</a:t>
            </a:r>
            <a:r>
              <a:rPr lang="en-US" altLang="zh-CN" sz="1600" dirty="0">
                <a:solidFill>
                  <a:srgbClr val="768EA9"/>
                </a:solidFill>
              </a:rPr>
              <a:t>;</a:t>
            </a:r>
            <a:r>
              <a:rPr lang="zh-CN" altLang="en-US" sz="1600" dirty="0">
                <a:solidFill>
                  <a:srgbClr val="768EA9"/>
                </a:solidFill>
              </a:rPr>
              <a:t>熟悉电视文艺节目后期制作流程</a:t>
            </a:r>
            <a:r>
              <a:rPr lang="en-US" altLang="zh-CN" sz="1600" dirty="0">
                <a:solidFill>
                  <a:srgbClr val="768EA9"/>
                </a:solidFill>
              </a:rPr>
              <a:t>,</a:t>
            </a:r>
            <a:r>
              <a:rPr lang="zh-CN" altLang="en-US" sz="1600" dirty="0">
                <a:solidFill>
                  <a:srgbClr val="768EA9"/>
                </a:solidFill>
              </a:rPr>
              <a:t>能独立地组</a:t>
            </a:r>
          </a:p>
          <a:p>
            <a:pPr>
              <a:lnSpc>
                <a:spcPct val="200000"/>
              </a:lnSpc>
            </a:pPr>
            <a:r>
              <a:rPr lang="zh-CN" altLang="en-US" sz="1600" dirty="0">
                <a:solidFill>
                  <a:srgbClr val="768EA9"/>
                </a:solidFill>
              </a:rPr>
              <a:t>织完成后期编辑、配音、合成等工作”</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三、实施能力</a:t>
              </a:r>
              <a:endParaRPr lang="en-US" altLang="zh-CN" b="1" dirty="0">
                <a:solidFill>
                  <a:srgbClr val="768EA9"/>
                </a:solidFill>
              </a:endParaRPr>
            </a:p>
          </p:txBody>
        </p:sp>
      </p:grpSp>
    </p:spTree>
    <p:extLst>
      <p:ext uri="{BB962C8B-B14F-4D97-AF65-F5344CB8AC3E}">
        <p14:creationId xmlns:p14="http://schemas.microsoft.com/office/powerpoint/2010/main" val="106141607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88"/>
          <p:cNvGrpSpPr/>
          <p:nvPr/>
        </p:nvGrpSpPr>
        <p:grpSpPr>
          <a:xfrm>
            <a:off x="853509" y="1281579"/>
            <a:ext cx="7534914" cy="2580343"/>
            <a:chOff x="6792411" y="1649954"/>
            <a:chExt cx="10046550" cy="3440454"/>
          </a:xfrm>
        </p:grpSpPr>
        <p:grpSp>
          <p:nvGrpSpPr>
            <p:cNvPr id="17" name="Group 89"/>
            <p:cNvGrpSpPr/>
            <p:nvPr/>
          </p:nvGrpSpPr>
          <p:grpSpPr>
            <a:xfrm>
              <a:off x="6792411" y="1649954"/>
              <a:ext cx="624349" cy="624349"/>
              <a:chOff x="2876776" y="4765908"/>
              <a:chExt cx="687003" cy="687003"/>
            </a:xfrm>
          </p:grpSpPr>
          <p:sp>
            <p:nvSpPr>
              <p:cNvPr id="21" name="Diamond 93"/>
              <p:cNvSpPr/>
              <p:nvPr/>
            </p:nvSpPr>
            <p:spPr>
              <a:xfrm>
                <a:off x="2876776" y="4765908"/>
                <a:ext cx="687003" cy="687003"/>
              </a:xfrm>
              <a:prstGeom prst="diamond">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rgbClr val="768EA9"/>
                  </a:solidFill>
                </a:endParaRPr>
              </a:p>
            </p:txBody>
          </p:sp>
          <p:sp>
            <p:nvSpPr>
              <p:cNvPr id="22" name="TextBox 94"/>
              <p:cNvSpPr txBox="1"/>
              <p:nvPr/>
            </p:nvSpPr>
            <p:spPr>
              <a:xfrm>
                <a:off x="3027838" y="4878576"/>
                <a:ext cx="384876" cy="338663"/>
              </a:xfrm>
              <a:prstGeom prst="rect">
                <a:avLst/>
              </a:prstGeom>
              <a:noFill/>
            </p:spPr>
            <p:txBody>
              <a:bodyPr wrap="none">
                <a:normAutofit fontScale="77500" lnSpcReduction="20000"/>
              </a:bodyPr>
              <a:lstStyle/>
              <a:p>
                <a:pPr algn="ctr"/>
                <a:r>
                  <a:rPr lang="en-US" altLang="zh-CN" sz="1400" b="1" dirty="0">
                    <a:solidFill>
                      <a:schemeClr val="bg1"/>
                    </a:solidFill>
                    <a:latin typeface="Impact" panose="020B0806030902050204" pitchFamily="34" charset="0"/>
                  </a:rPr>
                  <a:t>02</a:t>
                </a:r>
                <a:endParaRPr lang="en-US" sz="1400" b="1" dirty="0">
                  <a:solidFill>
                    <a:schemeClr val="bg1"/>
                  </a:solidFill>
                  <a:latin typeface="Impact" panose="020B0806030902050204" pitchFamily="34" charset="0"/>
                </a:endParaRPr>
              </a:p>
            </p:txBody>
          </p:sp>
        </p:grpSp>
        <p:grpSp>
          <p:nvGrpSpPr>
            <p:cNvPr id="18" name="Group 90"/>
            <p:cNvGrpSpPr/>
            <p:nvPr/>
          </p:nvGrpSpPr>
          <p:grpSpPr>
            <a:xfrm>
              <a:off x="7279472" y="1817260"/>
              <a:ext cx="9559489" cy="3273148"/>
              <a:chOff x="6464975" y="1606140"/>
              <a:chExt cx="10209728" cy="3273148"/>
            </a:xfrm>
          </p:grpSpPr>
          <p:sp>
            <p:nvSpPr>
              <p:cNvPr id="19" name="TextBox 91"/>
              <p:cNvSpPr txBox="1"/>
              <p:nvPr/>
            </p:nvSpPr>
            <p:spPr>
              <a:xfrm>
                <a:off x="6464975" y="1606140"/>
                <a:ext cx="4232110" cy="242864"/>
              </a:xfrm>
              <a:prstGeom prst="rect">
                <a:avLst/>
              </a:prstGeom>
              <a:noFill/>
            </p:spPr>
            <p:txBody>
              <a:bodyPr wrap="none" lIns="360000" tIns="0" rIns="0" bIns="0" anchor="b" anchorCtr="0">
                <a:normAutofit fontScale="85000" lnSpcReduction="20000"/>
              </a:bodyPr>
              <a:lstStyle/>
              <a:p>
                <a:r>
                  <a:rPr lang="zh-CN" altLang="en-US" sz="1600" b="1" dirty="0">
                    <a:solidFill>
                      <a:srgbClr val="768EA9"/>
                    </a:solidFill>
                  </a:rPr>
                  <a:t>文艺专题节目</a:t>
                </a:r>
              </a:p>
            </p:txBody>
          </p:sp>
          <p:sp>
            <p:nvSpPr>
              <p:cNvPr id="20" name="TextBox 92"/>
              <p:cNvSpPr txBox="1">
                <a:spLocks/>
              </p:cNvSpPr>
              <p:nvPr/>
            </p:nvSpPr>
            <p:spPr>
              <a:xfrm>
                <a:off x="6464975" y="2128095"/>
                <a:ext cx="10209728" cy="2751193"/>
              </a:xfrm>
              <a:prstGeom prst="rect">
                <a:avLst/>
              </a:prstGeom>
            </p:spPr>
            <p:txBody>
              <a:bodyPr vert="horz" wrap="square" lIns="360000" tIns="0" rIns="0" bIns="0" anchor="ctr" anchorCtr="0">
                <a:normAutofit/>
              </a:bodyPr>
              <a:lstStyle/>
              <a:p>
                <a:pPr>
                  <a:lnSpc>
                    <a:spcPct val="120000"/>
                  </a:lnSpc>
                </a:pPr>
                <a:r>
                  <a:rPr lang="zh-CN" altLang="en-US" sz="1400" dirty="0">
                    <a:solidFill>
                      <a:srgbClr val="758EA9"/>
                    </a:solidFill>
                    <a:latin typeface="SimSun" panose="02010600030101010101" pitchFamily="2" charset="-122"/>
                    <a:ea typeface="SimSun" panose="02010600030101010101" pitchFamily="2" charset="-122"/>
                  </a:rPr>
                  <a:t>在某一主题思想的指引下</a:t>
                </a:r>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用艺术门类中的各种文艺形式来阐释或说明所规定的主题。这类节目融思想性、艺术性、知识性、趣味性、欣赏性于一体，用电视艺术表现手段</a:t>
                </a:r>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深刻揭示主题</a:t>
                </a:r>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具有鲜明的个性。</a:t>
                </a:r>
              </a:p>
              <a:p>
                <a:pPr>
                  <a:lnSpc>
                    <a:spcPct val="120000"/>
                  </a:lnSpc>
                </a:pPr>
                <a:endParaRPr lang="zh-CN" altLang="en-US" sz="1400" dirty="0">
                  <a:solidFill>
                    <a:srgbClr val="758EA9"/>
                  </a:solidFill>
                  <a:latin typeface="SimSun" panose="02010600030101010101" pitchFamily="2" charset="-122"/>
                  <a:ea typeface="SimSun" panose="02010600030101010101" pitchFamily="2" charset="-122"/>
                </a:endParaRPr>
              </a:p>
              <a:p>
                <a:pPr>
                  <a:lnSpc>
                    <a:spcPct val="120000"/>
                  </a:lnSpc>
                </a:pPr>
                <a:endParaRPr lang="en-US" altLang="zh-CN" sz="1400" dirty="0">
                  <a:solidFill>
                    <a:srgbClr val="758EA9"/>
                  </a:solidFill>
                  <a:latin typeface="SimSun" panose="02010600030101010101" pitchFamily="2" charset="-122"/>
                  <a:ea typeface="SimSun" panose="02010600030101010101" pitchFamily="2" charset="-122"/>
                </a:endParaRPr>
              </a:p>
              <a:p>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王冼平 </a:t>
                </a:r>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百年经典</a:t>
                </a:r>
                <a:r>
                  <a:rPr lang="en-US" altLang="zh-CN" sz="1400" dirty="0">
                    <a:solidFill>
                      <a:srgbClr val="758EA9"/>
                    </a:solidFill>
                    <a:latin typeface="SimSun" panose="02010600030101010101" pitchFamily="2" charset="-122"/>
                    <a:ea typeface="SimSun" panose="02010600030101010101" pitchFamily="2" charset="-122"/>
                  </a:rPr>
                  <a:t>———20</a:t>
                </a:r>
                <a:r>
                  <a:rPr lang="zh-CN" altLang="en-US" sz="1400" dirty="0">
                    <a:solidFill>
                      <a:srgbClr val="758EA9"/>
                    </a:solidFill>
                    <a:latin typeface="SimSun" panose="02010600030101010101" pitchFamily="2" charset="-122"/>
                    <a:ea typeface="SimSun" panose="02010600030101010101" pitchFamily="2" charset="-122"/>
                  </a:rPr>
                  <a:t>世纪中外音乐舞蹈</a:t>
                </a:r>
                <a:r>
                  <a:rPr lang="en-US" altLang="zh-CN" sz="1400" dirty="0">
                    <a:solidFill>
                      <a:srgbClr val="758EA9"/>
                    </a:solidFill>
                    <a:latin typeface="SimSun" panose="02010600030101010101" pitchFamily="2" charset="-122"/>
                    <a:ea typeface="SimSun" panose="02010600030101010101" pitchFamily="2" charset="-122"/>
                  </a:rPr>
                  <a:t>》</a:t>
                </a:r>
                <a:endParaRPr lang="zh-CN" altLang="en-US" sz="900" dirty="0">
                  <a:solidFill>
                    <a:srgbClr val="508CC2"/>
                  </a:solidFill>
                </a:endParaRPr>
              </a:p>
            </p:txBody>
          </p:sp>
        </p:grpSp>
      </p:grpSp>
      <p:sp>
        <p:nvSpPr>
          <p:cNvPr id="53" name="Title 1"/>
          <p:cNvSpPr txBox="1">
            <a:spLocks/>
          </p:cNvSpPr>
          <p:nvPr/>
        </p:nvSpPr>
        <p:spPr>
          <a:xfrm>
            <a:off x="857880" y="200199"/>
            <a:ext cx="341040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电视专题文艺节目的走向</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8867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电视文艺导演的素质</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890775" y="1986199"/>
            <a:ext cx="7428242" cy="2160240"/>
          </a:xfrm>
          <a:prstGeom prst="rect">
            <a:avLst/>
          </a:prstGeom>
        </p:spPr>
        <p:txBody>
          <a:bodyPr wrap="none" lIns="144000" tIns="0" rIns="144000" bIns="0" anchor="ctr">
            <a:noAutofit/>
          </a:bodyPr>
          <a:lstStyle/>
          <a:p>
            <a:pPr marL="285750" indent="-285750">
              <a:lnSpc>
                <a:spcPct val="200000"/>
              </a:lnSpc>
              <a:buFont typeface="Arial" panose="020B0604020202020204" pitchFamily="34" charset="0"/>
              <a:buChar char="•"/>
            </a:pPr>
            <a:r>
              <a:rPr lang="en-US" altLang="zh-CN" sz="1600" dirty="0">
                <a:solidFill>
                  <a:srgbClr val="768EA9"/>
                </a:solidFill>
              </a:rPr>
              <a:t>(</a:t>
            </a:r>
            <a:r>
              <a:rPr lang="zh-CN" altLang="en-US" sz="1600" dirty="0">
                <a:solidFill>
                  <a:srgbClr val="768EA9"/>
                </a:solidFill>
              </a:rPr>
              <a:t>一</a:t>
            </a:r>
            <a:r>
              <a:rPr lang="en-US" altLang="zh-CN" sz="1600" dirty="0">
                <a:solidFill>
                  <a:srgbClr val="768EA9"/>
                </a:solidFill>
              </a:rPr>
              <a:t>)</a:t>
            </a:r>
            <a:r>
              <a:rPr lang="zh-CN" altLang="en-US" sz="1600" dirty="0">
                <a:solidFill>
                  <a:srgbClr val="768EA9"/>
                </a:solidFill>
              </a:rPr>
              <a:t>事前的准备</a:t>
            </a:r>
          </a:p>
          <a:p>
            <a:pPr marL="285750" indent="-285750">
              <a:lnSpc>
                <a:spcPct val="200000"/>
              </a:lnSpc>
              <a:buFont typeface="Arial" panose="020B0604020202020204" pitchFamily="34" charset="0"/>
              <a:buChar char="•"/>
            </a:pPr>
            <a:r>
              <a:rPr lang="en-US" altLang="zh-CN" sz="1600" dirty="0">
                <a:solidFill>
                  <a:srgbClr val="768EA9"/>
                </a:solidFill>
              </a:rPr>
              <a:t>1.</a:t>
            </a:r>
            <a:r>
              <a:rPr lang="zh-CN" altLang="en-US" sz="1600" dirty="0">
                <a:solidFill>
                  <a:srgbClr val="768EA9"/>
                </a:solidFill>
              </a:rPr>
              <a:t>研读文学台本时应注意以下几个方面</a:t>
            </a:r>
            <a:r>
              <a:rPr lang="en-US" altLang="zh-CN" sz="1600" dirty="0">
                <a:solidFill>
                  <a:srgbClr val="768EA9"/>
                </a:solidFill>
              </a:rPr>
              <a:t>:</a:t>
            </a:r>
          </a:p>
          <a:p>
            <a:pPr marL="285750" indent="-285750">
              <a:lnSpc>
                <a:spcPct val="200000"/>
              </a:lnSpc>
              <a:buFont typeface="Arial" panose="020B0604020202020204" pitchFamily="34" charset="0"/>
              <a:buChar char="•"/>
            </a:pPr>
            <a:r>
              <a:rPr lang="en-US" altLang="zh-CN" sz="1600" dirty="0">
                <a:solidFill>
                  <a:srgbClr val="768EA9"/>
                </a:solidFill>
              </a:rPr>
              <a:t>(1)</a:t>
            </a:r>
            <a:r>
              <a:rPr lang="zh-CN" altLang="en-US" sz="1600" dirty="0">
                <a:solidFill>
                  <a:srgbClr val="768EA9"/>
                </a:solidFill>
              </a:rPr>
              <a:t>主题是否正确</a:t>
            </a:r>
            <a:r>
              <a:rPr lang="en-US" altLang="zh-CN" sz="1600" dirty="0">
                <a:solidFill>
                  <a:srgbClr val="768EA9"/>
                </a:solidFill>
              </a:rPr>
              <a:t>?</a:t>
            </a:r>
          </a:p>
          <a:p>
            <a:pPr marL="285750" indent="-285750">
              <a:lnSpc>
                <a:spcPct val="200000"/>
              </a:lnSpc>
              <a:buFont typeface="Arial" panose="020B0604020202020204" pitchFamily="34" charset="0"/>
              <a:buChar char="•"/>
            </a:pPr>
            <a:r>
              <a:rPr lang="en-US" altLang="zh-CN" sz="1600" dirty="0">
                <a:solidFill>
                  <a:srgbClr val="768EA9"/>
                </a:solidFill>
              </a:rPr>
              <a:t>(2)</a:t>
            </a:r>
            <a:r>
              <a:rPr lang="zh-CN" altLang="en-US" sz="1600" dirty="0">
                <a:solidFill>
                  <a:srgbClr val="768EA9"/>
                </a:solidFill>
              </a:rPr>
              <a:t>结构是否严谨</a:t>
            </a:r>
            <a:r>
              <a:rPr lang="en-US" altLang="zh-CN" sz="1600" dirty="0">
                <a:solidFill>
                  <a:srgbClr val="768EA9"/>
                </a:solidFill>
              </a:rPr>
              <a:t>?</a:t>
            </a:r>
          </a:p>
          <a:p>
            <a:pPr marL="285750" indent="-285750">
              <a:lnSpc>
                <a:spcPct val="200000"/>
              </a:lnSpc>
              <a:buFont typeface="Arial" panose="020B0604020202020204" pitchFamily="34" charset="0"/>
              <a:buChar char="•"/>
            </a:pPr>
            <a:r>
              <a:rPr lang="en-US" altLang="zh-CN" sz="1600" dirty="0">
                <a:solidFill>
                  <a:srgbClr val="768EA9"/>
                </a:solidFill>
              </a:rPr>
              <a:t>(3)</a:t>
            </a:r>
            <a:r>
              <a:rPr lang="zh-CN" altLang="en-US" sz="1600" dirty="0">
                <a:solidFill>
                  <a:srgbClr val="768EA9"/>
                </a:solidFill>
              </a:rPr>
              <a:t>有无演出效果</a:t>
            </a:r>
            <a:r>
              <a:rPr lang="en-US" altLang="zh-CN" sz="1600" dirty="0">
                <a:solidFill>
                  <a:srgbClr val="768EA9"/>
                </a:solidFill>
              </a:rPr>
              <a:t>(</a:t>
            </a:r>
            <a:r>
              <a:rPr lang="zh-CN" altLang="en-US" sz="1600" dirty="0">
                <a:solidFill>
                  <a:srgbClr val="768EA9"/>
                </a:solidFill>
              </a:rPr>
              <a:t>能否表演</a:t>
            </a:r>
            <a:r>
              <a:rPr lang="en-US" altLang="zh-CN" sz="1600" dirty="0">
                <a:solidFill>
                  <a:srgbClr val="768EA9"/>
                </a:solidFill>
              </a:rPr>
              <a:t>)?</a:t>
            </a:r>
          </a:p>
          <a:p>
            <a:pPr marL="285750" indent="-285750">
              <a:lnSpc>
                <a:spcPct val="200000"/>
              </a:lnSpc>
              <a:buFont typeface="Arial" panose="020B0604020202020204" pitchFamily="34" charset="0"/>
              <a:buChar char="•"/>
            </a:pPr>
            <a:r>
              <a:rPr lang="en-US" altLang="zh-CN" sz="1600" dirty="0">
                <a:solidFill>
                  <a:srgbClr val="768EA9"/>
                </a:solidFill>
              </a:rPr>
              <a:t>(4)</a:t>
            </a:r>
            <a:r>
              <a:rPr lang="zh-CN" altLang="en-US" sz="1600" dirty="0">
                <a:solidFill>
                  <a:srgbClr val="768EA9"/>
                </a:solidFill>
              </a:rPr>
              <a:t>有无高潮</a:t>
            </a:r>
            <a:r>
              <a:rPr lang="en-US" altLang="zh-CN" sz="1600" dirty="0">
                <a:solidFill>
                  <a:srgbClr val="768EA9"/>
                </a:solidFill>
              </a:rPr>
              <a:t>?</a:t>
            </a:r>
          </a:p>
          <a:p>
            <a:pPr marL="285750" indent="-285750">
              <a:lnSpc>
                <a:spcPct val="200000"/>
              </a:lnSpc>
              <a:buFont typeface="Arial" panose="020B0604020202020204" pitchFamily="34" charset="0"/>
              <a:buChar char="•"/>
            </a:pPr>
            <a:r>
              <a:rPr lang="en-US" altLang="zh-CN" sz="1600" dirty="0">
                <a:solidFill>
                  <a:srgbClr val="768EA9"/>
                </a:solidFill>
              </a:rPr>
              <a:t>(5)</a:t>
            </a:r>
            <a:r>
              <a:rPr lang="zh-CN" altLang="en-US" sz="1600" dirty="0">
                <a:solidFill>
                  <a:srgbClr val="768EA9"/>
                </a:solidFill>
              </a:rPr>
              <a:t>分析优点与缺点。如若发现问题</a:t>
            </a:r>
            <a:r>
              <a:rPr lang="en-US" altLang="zh-CN" sz="1600" dirty="0">
                <a:solidFill>
                  <a:srgbClr val="768EA9"/>
                </a:solidFill>
              </a:rPr>
              <a:t>,</a:t>
            </a:r>
            <a:r>
              <a:rPr lang="zh-CN" altLang="en-US" sz="1600" dirty="0">
                <a:solidFill>
                  <a:srgbClr val="768EA9"/>
                </a:solidFill>
              </a:rPr>
              <a:t>必须会同撰稿人商量修改或重写</a:t>
            </a:r>
            <a:r>
              <a:rPr lang="en-US" altLang="zh-CN" sz="1600" dirty="0">
                <a:solidFill>
                  <a:srgbClr val="768EA9"/>
                </a:solidFill>
              </a:rPr>
              <a:t>,</a:t>
            </a:r>
            <a:r>
              <a:rPr lang="zh-CN" altLang="en-US" sz="1600" dirty="0">
                <a:solidFill>
                  <a:srgbClr val="768EA9"/>
                </a:solidFill>
              </a:rPr>
              <a:t>直</a:t>
            </a:r>
          </a:p>
          <a:p>
            <a:pPr marL="285750" indent="-285750">
              <a:lnSpc>
                <a:spcPct val="200000"/>
              </a:lnSpc>
              <a:buFont typeface="Arial" panose="020B0604020202020204" pitchFamily="34" charset="0"/>
              <a:buChar char="•"/>
            </a:pPr>
            <a:r>
              <a:rPr lang="zh-CN" altLang="en-US" sz="1600" dirty="0">
                <a:solidFill>
                  <a:srgbClr val="768EA9"/>
                </a:solidFill>
              </a:rPr>
              <a:t>到满意以后才能做分镜头的工作。</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三、实施能力</a:t>
              </a:r>
              <a:endParaRPr lang="en-US" altLang="zh-CN" b="1" dirty="0">
                <a:solidFill>
                  <a:srgbClr val="768EA9"/>
                </a:solidFill>
              </a:endParaRPr>
            </a:p>
          </p:txBody>
        </p:sp>
      </p:grpSp>
    </p:spTree>
    <p:extLst>
      <p:ext uri="{BB962C8B-B14F-4D97-AF65-F5344CB8AC3E}">
        <p14:creationId xmlns:p14="http://schemas.microsoft.com/office/powerpoint/2010/main" val="151700324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电视文艺导演的素质</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888001" y="1991464"/>
            <a:ext cx="7428242" cy="2160240"/>
          </a:xfrm>
          <a:prstGeom prst="rect">
            <a:avLst/>
          </a:prstGeom>
        </p:spPr>
        <p:txBody>
          <a:bodyPr wrap="none" lIns="144000" tIns="0" rIns="144000" bIns="0" anchor="ctr">
            <a:noAutofit/>
          </a:bodyPr>
          <a:lstStyle/>
          <a:p>
            <a:pPr marL="285750" indent="-285750">
              <a:lnSpc>
                <a:spcPct val="150000"/>
              </a:lnSpc>
              <a:buFont typeface="Arial" panose="020B0604020202020204" pitchFamily="34" charset="0"/>
              <a:buChar char="•"/>
            </a:pPr>
            <a:r>
              <a:rPr lang="en-US" altLang="zh-CN" sz="1600" dirty="0">
                <a:solidFill>
                  <a:srgbClr val="768EA9"/>
                </a:solidFill>
              </a:rPr>
              <a:t>(</a:t>
            </a:r>
            <a:r>
              <a:rPr lang="zh-CN" altLang="en-US" sz="1600" dirty="0">
                <a:solidFill>
                  <a:srgbClr val="768EA9"/>
                </a:solidFill>
              </a:rPr>
              <a:t>一</a:t>
            </a:r>
            <a:r>
              <a:rPr lang="en-US" altLang="zh-CN" sz="1600" dirty="0">
                <a:solidFill>
                  <a:srgbClr val="768EA9"/>
                </a:solidFill>
              </a:rPr>
              <a:t>)</a:t>
            </a:r>
            <a:r>
              <a:rPr lang="zh-CN" altLang="en-US" sz="1600" dirty="0">
                <a:solidFill>
                  <a:srgbClr val="768EA9"/>
                </a:solidFill>
              </a:rPr>
              <a:t>事前的准备</a:t>
            </a:r>
          </a:p>
          <a:p>
            <a:pPr marL="285750" indent="-285750">
              <a:lnSpc>
                <a:spcPct val="150000"/>
              </a:lnSpc>
              <a:buFont typeface="Arial" panose="020B0604020202020204" pitchFamily="34" charset="0"/>
              <a:buChar char="•"/>
            </a:pPr>
            <a:r>
              <a:rPr lang="en-US" altLang="zh-CN" sz="1600" dirty="0">
                <a:solidFill>
                  <a:srgbClr val="768EA9"/>
                </a:solidFill>
              </a:rPr>
              <a:t>2.</a:t>
            </a:r>
            <a:r>
              <a:rPr lang="zh-CN" altLang="en-US" sz="1600" dirty="0">
                <a:solidFill>
                  <a:srgbClr val="768EA9"/>
                </a:solidFill>
              </a:rPr>
              <a:t>绘制现场位置图。</a:t>
            </a:r>
          </a:p>
          <a:p>
            <a:pPr marL="285750" indent="-285750">
              <a:lnSpc>
                <a:spcPct val="150000"/>
              </a:lnSpc>
              <a:buFont typeface="Arial" panose="020B0604020202020204" pitchFamily="34" charset="0"/>
              <a:buChar char="•"/>
            </a:pPr>
            <a:r>
              <a:rPr lang="en-US" altLang="zh-CN" sz="1600" dirty="0">
                <a:solidFill>
                  <a:srgbClr val="768EA9"/>
                </a:solidFill>
              </a:rPr>
              <a:t>3.</a:t>
            </a:r>
            <a:r>
              <a:rPr lang="zh-CN" altLang="en-US" sz="1600" dirty="0">
                <a:solidFill>
                  <a:srgbClr val="768EA9"/>
                </a:solidFill>
              </a:rPr>
              <a:t>标出摄像机的位置及麦克风转动的方向。</a:t>
            </a:r>
          </a:p>
          <a:p>
            <a:pPr marL="285750" indent="-285750">
              <a:lnSpc>
                <a:spcPct val="150000"/>
              </a:lnSpc>
              <a:buFont typeface="Arial" panose="020B0604020202020204" pitchFamily="34" charset="0"/>
              <a:buChar char="•"/>
            </a:pPr>
            <a:r>
              <a:rPr lang="en-US" altLang="zh-CN" sz="1600" dirty="0">
                <a:solidFill>
                  <a:srgbClr val="768EA9"/>
                </a:solidFill>
              </a:rPr>
              <a:t>4.</a:t>
            </a:r>
            <a:r>
              <a:rPr lang="zh-CN" altLang="en-US" sz="1600" dirty="0">
                <a:solidFill>
                  <a:srgbClr val="768EA9"/>
                </a:solidFill>
              </a:rPr>
              <a:t>演员与摄像机的距离与使用灯光的种类。</a:t>
            </a:r>
          </a:p>
          <a:p>
            <a:pPr marL="285750" indent="-285750">
              <a:lnSpc>
                <a:spcPct val="150000"/>
              </a:lnSpc>
              <a:buFont typeface="Arial" panose="020B0604020202020204" pitchFamily="34" charset="0"/>
              <a:buChar char="•"/>
            </a:pPr>
            <a:r>
              <a:rPr lang="en-US" altLang="zh-CN" sz="1600" dirty="0">
                <a:solidFill>
                  <a:srgbClr val="768EA9"/>
                </a:solidFill>
              </a:rPr>
              <a:t>5.</a:t>
            </a:r>
            <a:r>
              <a:rPr lang="zh-CN" altLang="en-US" sz="1600" dirty="0">
                <a:solidFill>
                  <a:srgbClr val="768EA9"/>
                </a:solidFill>
              </a:rPr>
              <a:t>召集演员会议</a:t>
            </a:r>
            <a:r>
              <a:rPr lang="en-US" altLang="zh-CN" sz="1600" dirty="0">
                <a:solidFill>
                  <a:srgbClr val="768EA9"/>
                </a:solidFill>
              </a:rPr>
              <a:t>,</a:t>
            </a:r>
            <a:r>
              <a:rPr lang="zh-CN" altLang="en-US" sz="1600" dirty="0">
                <a:solidFill>
                  <a:srgbClr val="768EA9"/>
                </a:solidFill>
              </a:rPr>
              <a:t>研究商量演出事宜。</a:t>
            </a:r>
          </a:p>
          <a:p>
            <a:pPr marL="285750" indent="-285750">
              <a:lnSpc>
                <a:spcPct val="150000"/>
              </a:lnSpc>
              <a:buFont typeface="Arial" panose="020B0604020202020204" pitchFamily="34" charset="0"/>
              <a:buChar char="•"/>
            </a:pPr>
            <a:r>
              <a:rPr lang="en-US" altLang="zh-CN" sz="1600" dirty="0">
                <a:solidFill>
                  <a:srgbClr val="768EA9"/>
                </a:solidFill>
              </a:rPr>
              <a:t>6.</a:t>
            </a:r>
            <a:r>
              <a:rPr lang="zh-CN" altLang="en-US" sz="1600" dirty="0">
                <a:solidFill>
                  <a:srgbClr val="768EA9"/>
                </a:solidFill>
              </a:rPr>
              <a:t>规定彩排时间和地点。</a:t>
            </a:r>
          </a:p>
          <a:p>
            <a:pPr marL="285750" indent="-285750">
              <a:lnSpc>
                <a:spcPct val="150000"/>
              </a:lnSpc>
              <a:buFont typeface="Arial" panose="020B0604020202020204" pitchFamily="34" charset="0"/>
              <a:buChar char="•"/>
            </a:pPr>
            <a:r>
              <a:rPr lang="en-US" altLang="zh-CN" sz="1600" dirty="0">
                <a:solidFill>
                  <a:srgbClr val="768EA9"/>
                </a:solidFill>
              </a:rPr>
              <a:t>7.</a:t>
            </a:r>
            <a:r>
              <a:rPr lang="zh-CN" altLang="en-US" sz="1600" dirty="0">
                <a:solidFill>
                  <a:srgbClr val="768EA9"/>
                </a:solidFill>
              </a:rPr>
              <a:t>讲解现场一切指示信号的用法。</a:t>
            </a:r>
          </a:p>
          <a:p>
            <a:pPr marL="285750" indent="-285750">
              <a:lnSpc>
                <a:spcPct val="150000"/>
              </a:lnSpc>
              <a:buFont typeface="Arial" panose="020B0604020202020204" pitchFamily="34" charset="0"/>
              <a:buChar char="•"/>
            </a:pPr>
            <a:r>
              <a:rPr lang="en-US" altLang="zh-CN" sz="1600" dirty="0">
                <a:solidFill>
                  <a:srgbClr val="768EA9"/>
                </a:solidFill>
              </a:rPr>
              <a:t>8.</a:t>
            </a:r>
            <a:r>
              <a:rPr lang="zh-CN" altLang="en-US" sz="1600" dirty="0">
                <a:solidFill>
                  <a:srgbClr val="768EA9"/>
                </a:solidFill>
              </a:rPr>
              <a:t>如有影片、制图、音乐、色效插入等</a:t>
            </a:r>
            <a:r>
              <a:rPr lang="en-US" altLang="zh-CN" sz="1600" dirty="0">
                <a:solidFill>
                  <a:srgbClr val="768EA9"/>
                </a:solidFill>
              </a:rPr>
              <a:t>,</a:t>
            </a:r>
            <a:r>
              <a:rPr lang="zh-CN" altLang="en-US" sz="1600" dirty="0">
                <a:solidFill>
                  <a:srgbClr val="768EA9"/>
                </a:solidFill>
              </a:rPr>
              <a:t>应事先在流程表上注明</a:t>
            </a:r>
            <a:r>
              <a:rPr lang="en-US" altLang="zh-CN" sz="1600" dirty="0">
                <a:solidFill>
                  <a:srgbClr val="768EA9"/>
                </a:solidFill>
              </a:rPr>
              <a:t>,</a:t>
            </a:r>
            <a:r>
              <a:rPr lang="zh-CN" altLang="en-US" sz="1600" dirty="0">
                <a:solidFill>
                  <a:srgbClr val="768EA9"/>
                </a:solidFill>
              </a:rPr>
              <a:t>并向相关人</a:t>
            </a:r>
          </a:p>
          <a:p>
            <a:pPr marL="285750" indent="-285750">
              <a:lnSpc>
                <a:spcPct val="150000"/>
              </a:lnSpc>
              <a:buFont typeface="Arial" panose="020B0604020202020204" pitchFamily="34" charset="0"/>
              <a:buChar char="•"/>
            </a:pPr>
            <a:r>
              <a:rPr lang="zh-CN" altLang="en-US" sz="1600" dirty="0">
                <a:solidFill>
                  <a:srgbClr val="768EA9"/>
                </a:solidFill>
              </a:rPr>
              <a:t>员交代清楚。</a:t>
            </a:r>
          </a:p>
          <a:p>
            <a:pPr marL="285750" indent="-285750">
              <a:lnSpc>
                <a:spcPct val="150000"/>
              </a:lnSpc>
              <a:buFont typeface="Arial" panose="020B0604020202020204" pitchFamily="34" charset="0"/>
              <a:buChar char="•"/>
            </a:pPr>
            <a:r>
              <a:rPr lang="en-US" altLang="zh-CN" sz="1600" dirty="0">
                <a:solidFill>
                  <a:srgbClr val="768EA9"/>
                </a:solidFill>
              </a:rPr>
              <a:t>9.</a:t>
            </a:r>
            <a:r>
              <a:rPr lang="zh-CN" altLang="en-US" sz="1600" dirty="0">
                <a:solidFill>
                  <a:srgbClr val="768EA9"/>
                </a:solidFill>
              </a:rPr>
              <a:t>用笔画出演员移动的位置。</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三、实施能力</a:t>
              </a:r>
              <a:endParaRPr lang="en-US" altLang="zh-CN" b="1" dirty="0">
                <a:solidFill>
                  <a:srgbClr val="768EA9"/>
                </a:solidFill>
              </a:endParaRPr>
            </a:p>
          </p:txBody>
        </p:sp>
      </p:grpSp>
    </p:spTree>
    <p:extLst>
      <p:ext uri="{BB962C8B-B14F-4D97-AF65-F5344CB8AC3E}">
        <p14:creationId xmlns:p14="http://schemas.microsoft.com/office/powerpoint/2010/main" val="6003209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电视文艺导演的素质</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888001" y="1991464"/>
            <a:ext cx="7428242" cy="2160240"/>
          </a:xfrm>
          <a:prstGeom prst="rect">
            <a:avLst/>
          </a:prstGeom>
        </p:spPr>
        <p:txBody>
          <a:bodyPr wrap="none" lIns="144000" tIns="0" rIns="144000" bIns="0" anchor="ctr">
            <a:noAutofit/>
          </a:bodyPr>
          <a:lstStyle/>
          <a:p>
            <a:pPr marL="285750" indent="-285750">
              <a:lnSpc>
                <a:spcPct val="150000"/>
              </a:lnSpc>
              <a:buFont typeface="Arial" panose="020B0604020202020204" pitchFamily="34" charset="0"/>
              <a:buChar char="•"/>
            </a:pPr>
            <a:r>
              <a:rPr lang="en-US" altLang="zh-CN" sz="1600" dirty="0">
                <a:solidFill>
                  <a:srgbClr val="768EA9"/>
                </a:solidFill>
              </a:rPr>
              <a:t>(</a:t>
            </a:r>
            <a:r>
              <a:rPr lang="zh-CN" altLang="en-US" sz="1600" dirty="0">
                <a:solidFill>
                  <a:srgbClr val="768EA9"/>
                </a:solidFill>
              </a:rPr>
              <a:t>二</a:t>
            </a:r>
            <a:r>
              <a:rPr lang="en-US" altLang="zh-CN" sz="1600" dirty="0">
                <a:solidFill>
                  <a:srgbClr val="768EA9"/>
                </a:solidFill>
              </a:rPr>
              <a:t>)</a:t>
            </a:r>
            <a:r>
              <a:rPr lang="zh-CN" altLang="en-US" sz="1600" dirty="0">
                <a:solidFill>
                  <a:srgbClr val="768EA9"/>
                </a:solidFill>
              </a:rPr>
              <a:t>节目录制过程中</a:t>
            </a:r>
          </a:p>
          <a:p>
            <a:pPr marL="285750" indent="-285750">
              <a:lnSpc>
                <a:spcPct val="150000"/>
              </a:lnSpc>
              <a:buFont typeface="Arial" panose="020B0604020202020204" pitchFamily="34" charset="0"/>
              <a:buChar char="•"/>
            </a:pPr>
            <a:r>
              <a:rPr lang="en-US" altLang="zh-CN" sz="1600" dirty="0">
                <a:solidFill>
                  <a:srgbClr val="768EA9"/>
                </a:solidFill>
              </a:rPr>
              <a:t>1.</a:t>
            </a:r>
            <a:r>
              <a:rPr lang="zh-CN" altLang="en-US" sz="1600" dirty="0">
                <a:solidFill>
                  <a:srgbClr val="768EA9"/>
                </a:solidFill>
              </a:rPr>
              <a:t>与工程人员和现场人员联系。</a:t>
            </a:r>
          </a:p>
          <a:p>
            <a:pPr marL="285750" indent="-285750">
              <a:lnSpc>
                <a:spcPct val="150000"/>
              </a:lnSpc>
              <a:buFont typeface="Arial" panose="020B0604020202020204" pitchFamily="34" charset="0"/>
              <a:buChar char="•"/>
            </a:pPr>
            <a:r>
              <a:rPr lang="en-US" altLang="zh-CN" sz="1600" dirty="0">
                <a:solidFill>
                  <a:srgbClr val="768EA9"/>
                </a:solidFill>
              </a:rPr>
              <a:t>2.</a:t>
            </a:r>
            <a:r>
              <a:rPr lang="zh-CN" altLang="en-US" sz="1600" dirty="0">
                <a:solidFill>
                  <a:srgbClr val="768EA9"/>
                </a:solidFill>
              </a:rPr>
              <a:t>通知演员各就各位</a:t>
            </a:r>
            <a:r>
              <a:rPr lang="en-US" altLang="zh-CN" sz="1600" dirty="0">
                <a:solidFill>
                  <a:srgbClr val="768EA9"/>
                </a:solidFill>
              </a:rPr>
              <a:t>,</a:t>
            </a:r>
            <a:r>
              <a:rPr lang="zh-CN" altLang="en-US" sz="1600" dirty="0">
                <a:solidFill>
                  <a:srgbClr val="768EA9"/>
                </a:solidFill>
              </a:rPr>
              <a:t>注意摄像机顶上的红灯准备演出。</a:t>
            </a:r>
          </a:p>
          <a:p>
            <a:pPr marL="285750" indent="-285750">
              <a:lnSpc>
                <a:spcPct val="150000"/>
              </a:lnSpc>
              <a:buFont typeface="Arial" panose="020B0604020202020204" pitchFamily="34" charset="0"/>
              <a:buChar char="•"/>
            </a:pPr>
            <a:r>
              <a:rPr lang="en-US" altLang="zh-CN" sz="1600" dirty="0">
                <a:solidFill>
                  <a:srgbClr val="768EA9"/>
                </a:solidFill>
              </a:rPr>
              <a:t>3.</a:t>
            </a:r>
            <a:r>
              <a:rPr lang="zh-CN" altLang="en-US" sz="1600" dirty="0">
                <a:solidFill>
                  <a:srgbClr val="768EA9"/>
                </a:solidFill>
              </a:rPr>
              <a:t>演出时要注意观察监视器。</a:t>
            </a:r>
          </a:p>
          <a:p>
            <a:pPr marL="285750" indent="-285750">
              <a:lnSpc>
                <a:spcPct val="150000"/>
              </a:lnSpc>
              <a:buFont typeface="Arial" panose="020B0604020202020204" pitchFamily="34" charset="0"/>
              <a:buChar char="•"/>
            </a:pPr>
            <a:r>
              <a:rPr lang="en-US" altLang="zh-CN" sz="1600" dirty="0">
                <a:solidFill>
                  <a:srgbClr val="768EA9"/>
                </a:solidFill>
              </a:rPr>
              <a:t>4.</a:t>
            </a:r>
            <a:r>
              <a:rPr lang="zh-CN" altLang="en-US" sz="1600" dirty="0">
                <a:solidFill>
                  <a:srgbClr val="768EA9"/>
                </a:solidFill>
              </a:rPr>
              <a:t>留意播出摄像机的号码</a:t>
            </a:r>
            <a:r>
              <a:rPr lang="en-US" altLang="zh-CN" sz="1600" dirty="0">
                <a:solidFill>
                  <a:srgbClr val="768EA9"/>
                </a:solidFill>
              </a:rPr>
              <a:t>,</a:t>
            </a:r>
            <a:r>
              <a:rPr lang="zh-CN" altLang="en-US" sz="1600" dirty="0">
                <a:solidFill>
                  <a:srgbClr val="768EA9"/>
                </a:solidFill>
              </a:rPr>
              <a:t>以便呼号指挥。</a:t>
            </a:r>
          </a:p>
          <a:p>
            <a:pPr marL="285750" indent="-285750">
              <a:lnSpc>
                <a:spcPct val="150000"/>
              </a:lnSpc>
              <a:buFont typeface="Arial" panose="020B0604020202020204" pitchFamily="34" charset="0"/>
              <a:buChar char="•"/>
            </a:pPr>
            <a:r>
              <a:rPr lang="en-US" altLang="zh-CN" sz="1600" dirty="0">
                <a:solidFill>
                  <a:srgbClr val="768EA9"/>
                </a:solidFill>
              </a:rPr>
              <a:t>5.</a:t>
            </a:r>
            <a:r>
              <a:rPr lang="zh-CN" altLang="en-US" sz="1600" dirty="0">
                <a:solidFill>
                  <a:srgbClr val="768EA9"/>
                </a:solidFill>
              </a:rPr>
              <a:t>犯了错误立即想办法补救</a:t>
            </a:r>
            <a:r>
              <a:rPr lang="en-US" altLang="zh-CN" sz="1600" dirty="0">
                <a:solidFill>
                  <a:srgbClr val="768EA9"/>
                </a:solidFill>
              </a:rPr>
              <a:t>,</a:t>
            </a:r>
            <a:r>
              <a:rPr lang="zh-CN" altLang="en-US" sz="1600" dirty="0">
                <a:solidFill>
                  <a:srgbClr val="768EA9"/>
                </a:solidFill>
              </a:rPr>
              <a:t>不必介意而影响情绪。</a:t>
            </a:r>
            <a:endParaRPr lang="en-US" altLang="zh-CN" sz="1600" dirty="0">
              <a:solidFill>
                <a:srgbClr val="768EA9"/>
              </a:solidFill>
            </a:endParaRPr>
          </a:p>
          <a:p>
            <a:pPr marL="285750" indent="-285750">
              <a:lnSpc>
                <a:spcPct val="150000"/>
              </a:lnSpc>
              <a:buFont typeface="Arial" panose="020B0604020202020204" pitchFamily="34" charset="0"/>
              <a:buChar char="•"/>
            </a:pPr>
            <a:r>
              <a:rPr lang="en-US" altLang="zh-CN" sz="1600" dirty="0">
                <a:solidFill>
                  <a:srgbClr val="768EA9"/>
                </a:solidFill>
              </a:rPr>
              <a:t>6.</a:t>
            </a:r>
            <a:r>
              <a:rPr lang="zh-CN" altLang="en-US" sz="1600" dirty="0">
                <a:solidFill>
                  <a:srgbClr val="768EA9"/>
                </a:solidFill>
              </a:rPr>
              <a:t>不要为某一细节而忽略整个节目的演出。</a:t>
            </a:r>
          </a:p>
          <a:p>
            <a:pPr marL="285750" indent="-285750">
              <a:lnSpc>
                <a:spcPct val="150000"/>
              </a:lnSpc>
              <a:buFont typeface="Arial" panose="020B0604020202020204" pitchFamily="34" charset="0"/>
              <a:buChar char="•"/>
            </a:pPr>
            <a:r>
              <a:rPr lang="en-US" altLang="zh-CN" sz="1600" dirty="0">
                <a:solidFill>
                  <a:srgbClr val="768EA9"/>
                </a:solidFill>
              </a:rPr>
              <a:t>7.</a:t>
            </a:r>
            <a:r>
              <a:rPr lang="zh-CN" altLang="en-US" sz="1600" dirty="0">
                <a:solidFill>
                  <a:srgbClr val="768EA9"/>
                </a:solidFill>
              </a:rPr>
              <a:t>发号施令</a:t>
            </a:r>
            <a:r>
              <a:rPr lang="en-US" altLang="zh-CN" sz="1600" dirty="0">
                <a:solidFill>
                  <a:srgbClr val="768EA9"/>
                </a:solidFill>
              </a:rPr>
              <a:t>,</a:t>
            </a:r>
            <a:r>
              <a:rPr lang="zh-CN" altLang="en-US" sz="1600" dirty="0">
                <a:solidFill>
                  <a:srgbClr val="768EA9"/>
                </a:solidFill>
              </a:rPr>
              <a:t>头脑要冷静</a:t>
            </a:r>
            <a:r>
              <a:rPr lang="en-US" altLang="zh-CN" sz="1600" dirty="0">
                <a:solidFill>
                  <a:srgbClr val="768EA9"/>
                </a:solidFill>
              </a:rPr>
              <a:t>,</a:t>
            </a:r>
            <a:r>
              <a:rPr lang="zh-CN" altLang="en-US" sz="1600" dirty="0">
                <a:solidFill>
                  <a:srgbClr val="768EA9"/>
                </a:solidFill>
              </a:rPr>
              <a:t>用句要简单明确。</a:t>
            </a:r>
          </a:p>
          <a:p>
            <a:pPr marL="285750" indent="-285750">
              <a:lnSpc>
                <a:spcPct val="150000"/>
              </a:lnSpc>
              <a:buFont typeface="Arial" panose="020B0604020202020204" pitchFamily="34" charset="0"/>
              <a:buChar char="•"/>
            </a:pPr>
            <a:r>
              <a:rPr lang="en-US" altLang="zh-CN" sz="1600" dirty="0">
                <a:solidFill>
                  <a:srgbClr val="768EA9"/>
                </a:solidFill>
              </a:rPr>
              <a:t>8.</a:t>
            </a:r>
            <a:r>
              <a:rPr lang="zh-CN" altLang="en-US" sz="1600" dirty="0">
                <a:solidFill>
                  <a:srgbClr val="768EA9"/>
                </a:solidFill>
              </a:rPr>
              <a:t>注意“音画”的转位</a:t>
            </a:r>
            <a:r>
              <a:rPr lang="en-US" altLang="zh-CN" sz="1600" dirty="0">
                <a:solidFill>
                  <a:srgbClr val="768EA9"/>
                </a:solidFill>
              </a:rPr>
              <a:t>,</a:t>
            </a:r>
            <a:r>
              <a:rPr lang="zh-CN" altLang="en-US" sz="1600" dirty="0">
                <a:solidFill>
                  <a:srgbClr val="768EA9"/>
                </a:solidFill>
              </a:rPr>
              <a:t>要细心构图。</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三、实施能力</a:t>
              </a:r>
              <a:endParaRPr lang="en-US" altLang="zh-CN" b="1" dirty="0">
                <a:solidFill>
                  <a:srgbClr val="768EA9"/>
                </a:solidFill>
              </a:endParaRPr>
            </a:p>
          </p:txBody>
        </p:sp>
      </p:grpSp>
    </p:spTree>
    <p:extLst>
      <p:ext uri="{BB962C8B-B14F-4D97-AF65-F5344CB8AC3E}">
        <p14:creationId xmlns:p14="http://schemas.microsoft.com/office/powerpoint/2010/main" val="52834128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电视文艺导演的素质</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683568" y="1707654"/>
            <a:ext cx="7428242" cy="2160240"/>
          </a:xfrm>
          <a:prstGeom prst="rect">
            <a:avLst/>
          </a:prstGeom>
        </p:spPr>
        <p:txBody>
          <a:bodyPr wrap="none" lIns="144000" tIns="0" rIns="144000" bIns="0" anchor="ctr">
            <a:noAutofit/>
          </a:bodyPr>
          <a:lstStyle/>
          <a:p>
            <a:pPr marL="285750" indent="-285750">
              <a:lnSpc>
                <a:spcPct val="150000"/>
              </a:lnSpc>
              <a:buFont typeface="Arial" panose="020B0604020202020204" pitchFamily="34" charset="0"/>
              <a:buChar char="•"/>
            </a:pPr>
            <a:r>
              <a:rPr lang="en-US" altLang="zh-CN" sz="1600" dirty="0">
                <a:solidFill>
                  <a:srgbClr val="768EA9"/>
                </a:solidFill>
              </a:rPr>
              <a:t>(</a:t>
            </a:r>
            <a:r>
              <a:rPr lang="zh-CN" altLang="en-US" sz="1600" dirty="0">
                <a:solidFill>
                  <a:srgbClr val="768EA9"/>
                </a:solidFill>
              </a:rPr>
              <a:t>三</a:t>
            </a:r>
            <a:r>
              <a:rPr lang="en-US" altLang="zh-CN" sz="1600" dirty="0">
                <a:solidFill>
                  <a:srgbClr val="768EA9"/>
                </a:solidFill>
              </a:rPr>
              <a:t>)</a:t>
            </a:r>
            <a:r>
              <a:rPr lang="zh-CN" altLang="en-US" sz="1600" dirty="0">
                <a:solidFill>
                  <a:srgbClr val="768EA9"/>
                </a:solidFill>
              </a:rPr>
              <a:t>如何导好节目</a:t>
            </a:r>
          </a:p>
          <a:p>
            <a:pPr marL="285750" indent="-285750">
              <a:lnSpc>
                <a:spcPct val="150000"/>
              </a:lnSpc>
              <a:buFont typeface="Arial" panose="020B0604020202020204" pitchFamily="34" charset="0"/>
              <a:buChar char="•"/>
            </a:pPr>
            <a:r>
              <a:rPr lang="en-US" altLang="zh-CN" sz="1600" dirty="0">
                <a:solidFill>
                  <a:srgbClr val="768EA9"/>
                </a:solidFill>
              </a:rPr>
              <a:t>1.</a:t>
            </a:r>
            <a:r>
              <a:rPr lang="zh-CN" altLang="en-US" sz="1600" dirty="0">
                <a:solidFill>
                  <a:srgbClr val="768EA9"/>
                </a:solidFill>
              </a:rPr>
              <a:t>指挥摄像师拾取各种现场表演图像</a:t>
            </a:r>
            <a:r>
              <a:rPr lang="en-US" altLang="zh-CN" sz="1600" dirty="0">
                <a:solidFill>
                  <a:srgbClr val="768EA9"/>
                </a:solidFill>
              </a:rPr>
              <a:t>,</a:t>
            </a:r>
            <a:r>
              <a:rPr lang="zh-CN" altLang="en-US" sz="1600" dirty="0">
                <a:solidFill>
                  <a:srgbClr val="768EA9"/>
                </a:solidFill>
              </a:rPr>
              <a:t>经过选择</a:t>
            </a:r>
            <a:r>
              <a:rPr lang="en-US" altLang="zh-CN" sz="1600" dirty="0">
                <a:solidFill>
                  <a:srgbClr val="768EA9"/>
                </a:solidFill>
              </a:rPr>
              <a:t>,</a:t>
            </a:r>
            <a:r>
              <a:rPr lang="zh-CN" altLang="en-US" sz="1600" dirty="0">
                <a:solidFill>
                  <a:srgbClr val="768EA9"/>
                </a:solidFill>
              </a:rPr>
              <a:t>再确定某一个图像的播出。</a:t>
            </a:r>
          </a:p>
          <a:p>
            <a:pPr marL="285750" indent="-285750">
              <a:lnSpc>
                <a:spcPct val="150000"/>
              </a:lnSpc>
              <a:buFont typeface="Arial" panose="020B0604020202020204" pitchFamily="34" charset="0"/>
              <a:buChar char="•"/>
            </a:pPr>
            <a:r>
              <a:rPr lang="en-US" altLang="zh-CN" sz="1600" dirty="0">
                <a:solidFill>
                  <a:srgbClr val="768EA9"/>
                </a:solidFill>
              </a:rPr>
              <a:t>2.</a:t>
            </a:r>
            <a:r>
              <a:rPr lang="zh-CN" altLang="en-US" sz="1600" dirty="0">
                <a:solidFill>
                  <a:srgbClr val="768EA9"/>
                </a:solidFill>
              </a:rPr>
              <a:t>指示转换器操作人员或助理导演</a:t>
            </a:r>
            <a:r>
              <a:rPr lang="en-US" altLang="zh-CN" sz="1600" dirty="0">
                <a:solidFill>
                  <a:srgbClr val="768EA9"/>
                </a:solidFill>
              </a:rPr>
              <a:t>,</a:t>
            </a:r>
            <a:r>
              <a:rPr lang="zh-CN" altLang="en-US" sz="1600" dirty="0">
                <a:solidFill>
                  <a:srgbClr val="768EA9"/>
                </a:solidFill>
              </a:rPr>
              <a:t>用何种方式将各个图像衔接播出</a:t>
            </a:r>
            <a:r>
              <a:rPr lang="en-US" altLang="zh-CN" sz="1600" dirty="0">
                <a:solidFill>
                  <a:srgbClr val="768EA9"/>
                </a:solidFill>
              </a:rPr>
              <a:t>,</a:t>
            </a:r>
            <a:r>
              <a:rPr lang="zh-CN" altLang="en-US" sz="1600" dirty="0">
                <a:solidFill>
                  <a:srgbClr val="768EA9"/>
                </a:solidFill>
              </a:rPr>
              <a:t>画面衔接要流畅。</a:t>
            </a:r>
          </a:p>
          <a:p>
            <a:pPr marL="285750" indent="-285750">
              <a:lnSpc>
                <a:spcPct val="150000"/>
              </a:lnSpc>
              <a:buFont typeface="Arial" panose="020B0604020202020204" pitchFamily="34" charset="0"/>
              <a:buChar char="•"/>
            </a:pPr>
            <a:r>
              <a:rPr lang="zh-CN" altLang="en-US" sz="1600" dirty="0">
                <a:solidFill>
                  <a:srgbClr val="768EA9"/>
                </a:solidFill>
              </a:rPr>
              <a:t>在转接方面</a:t>
            </a:r>
            <a:r>
              <a:rPr lang="en-US" altLang="zh-CN" sz="1600" dirty="0">
                <a:solidFill>
                  <a:srgbClr val="768EA9"/>
                </a:solidFill>
              </a:rPr>
              <a:t>,</a:t>
            </a:r>
            <a:r>
              <a:rPr lang="zh-CN" altLang="en-US" sz="1600" dirty="0">
                <a:solidFill>
                  <a:srgbClr val="768EA9"/>
                </a:solidFill>
              </a:rPr>
              <a:t>还应注意的有几点</a:t>
            </a:r>
            <a:r>
              <a:rPr lang="en-US" altLang="zh-CN" sz="1600" dirty="0">
                <a:solidFill>
                  <a:srgbClr val="768EA9"/>
                </a:solidFill>
              </a:rPr>
              <a:t>:</a:t>
            </a:r>
          </a:p>
          <a:p>
            <a:pPr marL="285750" indent="-285750">
              <a:lnSpc>
                <a:spcPct val="150000"/>
              </a:lnSpc>
              <a:buFont typeface="Arial" panose="020B0604020202020204" pitchFamily="34" charset="0"/>
              <a:buChar char="•"/>
            </a:pPr>
            <a:r>
              <a:rPr lang="en-US" altLang="zh-CN" sz="1600" dirty="0">
                <a:solidFill>
                  <a:srgbClr val="768EA9"/>
                </a:solidFill>
              </a:rPr>
              <a:t>(1)</a:t>
            </a:r>
            <a:r>
              <a:rPr lang="zh-CN" altLang="en-US" sz="1600" dirty="0">
                <a:solidFill>
                  <a:srgbClr val="768EA9"/>
                </a:solidFill>
              </a:rPr>
              <a:t>转接的次序要顺理成章</a:t>
            </a:r>
            <a:r>
              <a:rPr lang="en-US" altLang="zh-CN" sz="1600" dirty="0">
                <a:solidFill>
                  <a:srgbClr val="768EA9"/>
                </a:solidFill>
              </a:rPr>
              <a:t>,</a:t>
            </a:r>
            <a:r>
              <a:rPr lang="zh-CN" altLang="en-US" sz="1600" dirty="0">
                <a:solidFill>
                  <a:srgbClr val="768EA9"/>
                </a:solidFill>
              </a:rPr>
              <a:t>镜头与镜头之间相互要有联系</a:t>
            </a:r>
            <a:r>
              <a:rPr lang="en-US" altLang="zh-CN" sz="1600" dirty="0">
                <a:solidFill>
                  <a:srgbClr val="768EA9"/>
                </a:solidFill>
              </a:rPr>
              <a:t>,</a:t>
            </a:r>
            <a:r>
              <a:rPr lang="zh-CN" altLang="en-US" sz="1600" dirty="0">
                <a:solidFill>
                  <a:srgbClr val="768EA9"/>
                </a:solidFill>
              </a:rPr>
              <a:t>并要懂得“蒙太奇”镜头的运用。</a:t>
            </a:r>
          </a:p>
          <a:p>
            <a:pPr marL="285750" indent="-285750">
              <a:lnSpc>
                <a:spcPct val="150000"/>
              </a:lnSpc>
              <a:buFont typeface="Arial" panose="020B0604020202020204" pitchFamily="34" charset="0"/>
              <a:buChar char="•"/>
            </a:pPr>
            <a:r>
              <a:rPr lang="en-US" altLang="zh-CN" sz="1600" dirty="0">
                <a:solidFill>
                  <a:srgbClr val="768EA9"/>
                </a:solidFill>
              </a:rPr>
              <a:t>(2)</a:t>
            </a:r>
            <a:r>
              <a:rPr lang="zh-CN" altLang="en-US" sz="1600" dirty="0">
                <a:solidFill>
                  <a:srgbClr val="768EA9"/>
                </a:solidFill>
              </a:rPr>
              <a:t>转接要自然</a:t>
            </a:r>
            <a:r>
              <a:rPr lang="en-US" altLang="zh-CN" sz="1600" dirty="0">
                <a:solidFill>
                  <a:srgbClr val="768EA9"/>
                </a:solidFill>
              </a:rPr>
              <a:t>,</a:t>
            </a:r>
            <a:r>
              <a:rPr lang="zh-CN" altLang="en-US" sz="1600" dirty="0">
                <a:solidFill>
                  <a:srgbClr val="768EA9"/>
                </a:solidFill>
              </a:rPr>
              <a:t>不能显得突兀。</a:t>
            </a:r>
          </a:p>
          <a:p>
            <a:pPr marL="285750" indent="-285750">
              <a:lnSpc>
                <a:spcPct val="150000"/>
              </a:lnSpc>
              <a:buFont typeface="Arial" panose="020B0604020202020204" pitchFamily="34" charset="0"/>
              <a:buChar char="•"/>
            </a:pPr>
            <a:r>
              <a:rPr lang="en-US" altLang="zh-CN" sz="1600" dirty="0">
                <a:solidFill>
                  <a:srgbClr val="768EA9"/>
                </a:solidFill>
              </a:rPr>
              <a:t>(3)</a:t>
            </a:r>
            <a:r>
              <a:rPr lang="zh-CN" altLang="en-US" sz="1600" dirty="0">
                <a:solidFill>
                  <a:srgbClr val="768EA9"/>
                </a:solidFill>
              </a:rPr>
              <a:t>运用特技技巧</a:t>
            </a:r>
            <a:r>
              <a:rPr lang="en-US" altLang="zh-CN" sz="1600" dirty="0">
                <a:solidFill>
                  <a:srgbClr val="768EA9"/>
                </a:solidFill>
              </a:rPr>
              <a:t>,</a:t>
            </a:r>
            <a:r>
              <a:rPr lang="zh-CN" altLang="en-US" sz="1600" dirty="0">
                <a:solidFill>
                  <a:srgbClr val="768EA9"/>
                </a:solidFill>
              </a:rPr>
              <a:t>将转接镜头复原重叠</a:t>
            </a:r>
            <a:r>
              <a:rPr lang="en-US" altLang="zh-CN" sz="1600" dirty="0">
                <a:solidFill>
                  <a:srgbClr val="768EA9"/>
                </a:solidFill>
              </a:rPr>
              <a:t>,</a:t>
            </a:r>
            <a:r>
              <a:rPr lang="zh-CN" altLang="en-US" sz="1600" dirty="0">
                <a:solidFill>
                  <a:srgbClr val="768EA9"/>
                </a:solidFill>
              </a:rPr>
              <a:t>使画面富于变化。</a:t>
            </a:r>
          </a:p>
          <a:p>
            <a:pPr marL="285750" indent="-285750">
              <a:lnSpc>
                <a:spcPct val="150000"/>
              </a:lnSpc>
              <a:buFont typeface="Arial" panose="020B0604020202020204" pitchFamily="34" charset="0"/>
              <a:buChar char="•"/>
            </a:pPr>
            <a:r>
              <a:rPr lang="en-US" altLang="zh-CN" sz="1600" dirty="0">
                <a:solidFill>
                  <a:srgbClr val="768EA9"/>
                </a:solidFill>
              </a:rPr>
              <a:t>(4)</a:t>
            </a:r>
            <a:r>
              <a:rPr lang="zh-CN" altLang="en-US" sz="1600" dirty="0">
                <a:solidFill>
                  <a:srgbClr val="768EA9"/>
                </a:solidFill>
              </a:rPr>
              <a:t>电视屏幕比例是</a:t>
            </a:r>
            <a:r>
              <a:rPr lang="en-US" altLang="zh-CN" sz="1600" dirty="0">
                <a:solidFill>
                  <a:srgbClr val="768EA9"/>
                </a:solidFill>
              </a:rPr>
              <a:t>4∶3,</a:t>
            </a:r>
            <a:r>
              <a:rPr lang="zh-CN" altLang="en-US" sz="1600" dirty="0">
                <a:solidFill>
                  <a:srgbClr val="768EA9"/>
                </a:solidFill>
              </a:rPr>
              <a:t>在转接镜头时</a:t>
            </a:r>
            <a:r>
              <a:rPr lang="en-US" altLang="zh-CN" sz="1600" dirty="0">
                <a:solidFill>
                  <a:srgbClr val="768EA9"/>
                </a:solidFill>
              </a:rPr>
              <a:t>,</a:t>
            </a:r>
            <a:r>
              <a:rPr lang="zh-CN" altLang="en-US" sz="1600" dirty="0">
                <a:solidFill>
                  <a:srgbClr val="768EA9"/>
                </a:solidFill>
              </a:rPr>
              <a:t>要注意景物变换的原则</a:t>
            </a:r>
            <a:r>
              <a:rPr lang="en-US" altLang="zh-CN" sz="1600" dirty="0">
                <a:solidFill>
                  <a:srgbClr val="768EA9"/>
                </a:solidFill>
              </a:rPr>
              <a:t>,</a:t>
            </a:r>
            <a:r>
              <a:rPr lang="zh-CN" altLang="en-US" sz="1600" dirty="0">
                <a:solidFill>
                  <a:srgbClr val="768EA9"/>
                </a:solidFill>
              </a:rPr>
              <a:t>不能超过比例。</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A735DD1C-AC85-D949-996B-18B8EDB48DA9}"/>
              </a:ext>
            </a:extLst>
          </p:cNvPr>
          <p:cNvGrpSpPr/>
          <p:nvPr/>
        </p:nvGrpSpPr>
        <p:grpSpPr>
          <a:xfrm>
            <a:off x="707444" y="763802"/>
            <a:ext cx="1972076" cy="460382"/>
            <a:chOff x="707444" y="763802"/>
            <a:chExt cx="1972076" cy="460382"/>
          </a:xfrm>
        </p:grpSpPr>
        <p:grpSp>
          <p:nvGrpSpPr>
            <p:cNvPr id="6" name="Group 75">
              <a:extLst>
                <a:ext uri="{FF2B5EF4-FFF2-40B4-BE49-F238E27FC236}">
                  <a16:creationId xmlns:a16="http://schemas.microsoft.com/office/drawing/2014/main" id="{82DFDE3A-7C19-A745-83C1-8E2D71A52F4A}"/>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4C86BDC5-8DB0-804F-A9EF-3022572549C4}"/>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F971578F-FE6B-2C4C-B6DB-EE55D46000B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99866E86-F675-F24B-986C-1901F624C349}"/>
                </a:ext>
              </a:extLst>
            </p:cNvPr>
            <p:cNvSpPr/>
            <p:nvPr/>
          </p:nvSpPr>
          <p:spPr>
            <a:xfrm>
              <a:off x="1100242" y="763802"/>
              <a:ext cx="1579278" cy="460382"/>
            </a:xfrm>
            <a:prstGeom prst="rect">
              <a:avLst/>
            </a:prstGeom>
          </p:spPr>
          <p:txBody>
            <a:bodyPr wrap="none">
              <a:spAutoFit/>
            </a:bodyPr>
            <a:lstStyle/>
            <a:p>
              <a:pPr>
                <a:lnSpc>
                  <a:spcPct val="150000"/>
                </a:lnSpc>
              </a:pPr>
              <a:r>
                <a:rPr lang="zh-CN" altLang="en-US" b="1" dirty="0">
                  <a:solidFill>
                    <a:srgbClr val="768EA9"/>
                  </a:solidFill>
                </a:rPr>
                <a:t>三、实施能力</a:t>
              </a:r>
              <a:endParaRPr lang="en-US" altLang="zh-CN" b="1" dirty="0">
                <a:solidFill>
                  <a:srgbClr val="768EA9"/>
                </a:solidFill>
              </a:endParaRPr>
            </a:p>
          </p:txBody>
        </p:sp>
      </p:grpSp>
    </p:spTree>
    <p:extLst>
      <p:ext uri="{BB962C8B-B14F-4D97-AF65-F5344CB8AC3E}">
        <p14:creationId xmlns:p14="http://schemas.microsoft.com/office/powerpoint/2010/main" val="98018094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电视文艺导演的素质</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683568" y="1707654"/>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电视导演比舞台导演更困难也是更重要的地方是</a:t>
            </a:r>
            <a:r>
              <a:rPr lang="en-US" altLang="zh-CN" sz="1600" dirty="0">
                <a:solidFill>
                  <a:srgbClr val="768EA9"/>
                </a:solidFill>
              </a:rPr>
              <a:t>:“</a:t>
            </a:r>
            <a:r>
              <a:rPr lang="zh-CN" altLang="en-US" sz="1600" dirty="0">
                <a:solidFill>
                  <a:srgbClr val="768EA9"/>
                </a:solidFill>
              </a:rPr>
              <a:t>他决定了观众将能看</a:t>
            </a:r>
          </a:p>
          <a:p>
            <a:pPr>
              <a:lnSpc>
                <a:spcPct val="150000"/>
              </a:lnSpc>
            </a:pPr>
            <a:r>
              <a:rPr lang="zh-CN" altLang="en-US" sz="1600" dirty="0">
                <a:solidFill>
                  <a:srgbClr val="768EA9"/>
                </a:solidFill>
              </a:rPr>
              <a:t>到什么与听到什么</a:t>
            </a:r>
            <a:r>
              <a:rPr lang="en-US" altLang="zh-CN" sz="1600" dirty="0">
                <a:solidFill>
                  <a:srgbClr val="768EA9"/>
                </a:solidFill>
              </a:rPr>
              <a:t>,</a:t>
            </a:r>
            <a:r>
              <a:rPr lang="zh-CN" altLang="en-US" sz="1600" dirty="0">
                <a:solidFill>
                  <a:srgbClr val="768EA9"/>
                </a:solidFill>
              </a:rPr>
              <a:t>这个选择权利被导演独揽了</a:t>
            </a:r>
            <a:r>
              <a:rPr lang="en-US" altLang="zh-CN" sz="1600" dirty="0">
                <a:solidFill>
                  <a:srgbClr val="768EA9"/>
                </a:solidFill>
              </a:rPr>
              <a:t>,</a:t>
            </a:r>
            <a:r>
              <a:rPr lang="zh-CN" altLang="en-US" sz="1600" dirty="0">
                <a:solidFill>
                  <a:srgbClr val="768EA9"/>
                </a:solidFill>
              </a:rPr>
              <a:t>观众只能跟着他走。所以</a:t>
            </a:r>
            <a:r>
              <a:rPr lang="en-US" altLang="zh-CN" sz="1600" dirty="0">
                <a:solidFill>
                  <a:srgbClr val="768EA9"/>
                </a:solidFill>
              </a:rPr>
              <a:t>,</a:t>
            </a:r>
            <a:r>
              <a:rPr lang="zh-CN" altLang="en-US" sz="1600" dirty="0">
                <a:solidFill>
                  <a:srgbClr val="768EA9"/>
                </a:solidFill>
              </a:rPr>
              <a:t>导</a:t>
            </a:r>
          </a:p>
          <a:p>
            <a:pPr>
              <a:lnSpc>
                <a:spcPct val="150000"/>
              </a:lnSpc>
            </a:pPr>
            <a:r>
              <a:rPr lang="zh-CN" altLang="en-US" sz="1600" dirty="0">
                <a:solidFill>
                  <a:srgbClr val="768EA9"/>
                </a:solidFill>
              </a:rPr>
              <a:t>演必须审慎地做出自己的选择。经验丰富的导演</a:t>
            </a:r>
            <a:r>
              <a:rPr lang="en-US" altLang="zh-CN" sz="1600" dirty="0">
                <a:solidFill>
                  <a:srgbClr val="768EA9"/>
                </a:solidFill>
              </a:rPr>
              <a:t>,</a:t>
            </a:r>
            <a:r>
              <a:rPr lang="zh-CN" altLang="en-US" sz="1600" dirty="0">
                <a:solidFill>
                  <a:srgbClr val="768EA9"/>
                </a:solidFill>
              </a:rPr>
              <a:t>常常是根据自己的经验、技</a:t>
            </a:r>
          </a:p>
          <a:p>
            <a:pPr>
              <a:lnSpc>
                <a:spcPct val="150000"/>
              </a:lnSpc>
            </a:pPr>
            <a:r>
              <a:rPr lang="zh-CN" altLang="en-US" sz="1600" dirty="0">
                <a:solidFill>
                  <a:srgbClr val="768EA9"/>
                </a:solidFill>
              </a:rPr>
              <a:t>巧与感觉而很快地做出决定。而作为刚从事导演的新手</a:t>
            </a:r>
            <a:r>
              <a:rPr lang="en-US" altLang="zh-CN" sz="1600" dirty="0">
                <a:solidFill>
                  <a:srgbClr val="768EA9"/>
                </a:solidFill>
              </a:rPr>
              <a:t>,</a:t>
            </a:r>
            <a:r>
              <a:rPr lang="zh-CN" altLang="en-US" sz="1600" dirty="0">
                <a:solidFill>
                  <a:srgbClr val="768EA9"/>
                </a:solidFill>
              </a:rPr>
              <a:t>必须对所有可能的选</a:t>
            </a:r>
          </a:p>
          <a:p>
            <a:pPr>
              <a:lnSpc>
                <a:spcPct val="150000"/>
              </a:lnSpc>
            </a:pPr>
            <a:r>
              <a:rPr lang="zh-CN" altLang="en-US" sz="1600" dirty="0">
                <a:solidFill>
                  <a:srgbClr val="768EA9"/>
                </a:solidFill>
              </a:rPr>
              <a:t>择进行仔细的分析而后才能做出决定。”①</a:t>
            </a:r>
            <a:endParaRPr lang="en-US" altLang="zh-CN" sz="1600" dirty="0">
              <a:solidFill>
                <a:srgbClr val="768EA9"/>
              </a:solidFill>
            </a:endParaRPr>
          </a:p>
          <a:p>
            <a:pPr algn="r">
              <a:lnSpc>
                <a:spcPct val="150000"/>
              </a:lnSpc>
            </a:pPr>
            <a:endParaRPr lang="en-US" altLang="zh-CN" sz="1600" dirty="0">
              <a:solidFill>
                <a:srgbClr val="768EA9"/>
              </a:solidFill>
            </a:endParaRPr>
          </a:p>
          <a:p>
            <a:pPr algn="r">
              <a:lnSpc>
                <a:spcPct val="150000"/>
              </a:lnSpc>
            </a:pPr>
            <a:r>
              <a:rPr lang="en-US" altLang="zh-CN" sz="1600" dirty="0">
                <a:solidFill>
                  <a:srgbClr val="768EA9"/>
                </a:solidFill>
              </a:rPr>
              <a:t>——</a:t>
            </a:r>
            <a:r>
              <a:rPr lang="zh-CN" altLang="en-US" sz="1600" dirty="0">
                <a:solidFill>
                  <a:srgbClr val="768EA9"/>
                </a:solidFill>
              </a:rPr>
              <a:t>张舒予、周章明编译</a:t>
            </a:r>
            <a:r>
              <a:rPr lang="en-US" altLang="zh-CN" sz="1600" dirty="0">
                <a:solidFill>
                  <a:srgbClr val="768EA9"/>
                </a:solidFill>
              </a:rPr>
              <a:t>:《</a:t>
            </a:r>
            <a:r>
              <a:rPr lang="zh-CN" altLang="en-US" sz="1600" dirty="0">
                <a:solidFill>
                  <a:srgbClr val="768EA9"/>
                </a:solidFill>
              </a:rPr>
              <a:t>电视制作</a:t>
            </a:r>
            <a:r>
              <a:rPr lang="en-US" altLang="zh-CN" sz="1600" dirty="0">
                <a:solidFill>
                  <a:srgbClr val="768EA9"/>
                </a:solidFill>
              </a:rPr>
              <a:t>———</a:t>
            </a:r>
            <a:r>
              <a:rPr lang="zh-CN" altLang="en-US" sz="1600" dirty="0">
                <a:solidFill>
                  <a:srgbClr val="768EA9"/>
                </a:solidFill>
              </a:rPr>
              <a:t>技巧、艺术、训练</a:t>
            </a:r>
            <a:r>
              <a:rPr lang="en-US" altLang="zh-CN" sz="1600" dirty="0">
                <a:solidFill>
                  <a:srgbClr val="768EA9"/>
                </a:solidFill>
              </a:rPr>
              <a:t>》,</a:t>
            </a:r>
          </a:p>
          <a:p>
            <a:pPr algn="r">
              <a:lnSpc>
                <a:spcPct val="150000"/>
              </a:lnSpc>
            </a:pPr>
            <a:r>
              <a:rPr lang="zh-CN" altLang="en-US" sz="1600" dirty="0">
                <a:solidFill>
                  <a:srgbClr val="768EA9"/>
                </a:solidFill>
              </a:rPr>
              <a:t>复旦大学出版社</a:t>
            </a:r>
            <a:r>
              <a:rPr lang="en-US" altLang="zh-CN" sz="1600" dirty="0">
                <a:solidFill>
                  <a:srgbClr val="768EA9"/>
                </a:solidFill>
              </a:rPr>
              <a:t>1991</a:t>
            </a:r>
            <a:r>
              <a:rPr lang="zh-CN" altLang="en-US" sz="1600" dirty="0">
                <a:solidFill>
                  <a:srgbClr val="768EA9"/>
                </a:solidFill>
              </a:rPr>
              <a:t>年版</a:t>
            </a:r>
            <a:r>
              <a:rPr lang="en-US" altLang="zh-CN" sz="1600" dirty="0">
                <a:solidFill>
                  <a:srgbClr val="768EA9"/>
                </a:solidFill>
              </a:rPr>
              <a:t>,</a:t>
            </a:r>
            <a:r>
              <a:rPr lang="zh-CN" altLang="en-US" sz="1600" dirty="0">
                <a:solidFill>
                  <a:srgbClr val="768EA9"/>
                </a:solidFill>
              </a:rPr>
              <a:t>第</a:t>
            </a:r>
            <a:r>
              <a:rPr lang="en-US" altLang="zh-CN" sz="1600" dirty="0">
                <a:solidFill>
                  <a:srgbClr val="768EA9"/>
                </a:solidFill>
              </a:rPr>
              <a:t>280</a:t>
            </a:r>
            <a:r>
              <a:rPr lang="zh-CN" altLang="en-US" sz="1600" dirty="0">
                <a:solidFill>
                  <a:srgbClr val="768EA9"/>
                </a:solidFill>
              </a:rPr>
              <a:t>页。</a:t>
            </a:r>
            <a:endParaRPr lang="en-US" altLang="zh-CN" sz="1600" dirty="0">
              <a:solidFill>
                <a:srgbClr val="768EA9"/>
              </a:solidFill>
            </a:endParaRPr>
          </a:p>
        </p:txBody>
      </p:sp>
    </p:spTree>
    <p:extLst>
      <p:ext uri="{BB962C8B-B14F-4D97-AF65-F5344CB8AC3E}">
        <p14:creationId xmlns:p14="http://schemas.microsoft.com/office/powerpoint/2010/main" val="197396623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4"/>
          <p:cNvSpPr>
            <a:spLocks/>
          </p:cNvSpPr>
          <p:nvPr/>
        </p:nvSpPr>
        <p:spPr bwMode="auto">
          <a:xfrm>
            <a:off x="2586524" y="3842045"/>
            <a:ext cx="3240250" cy="1063153"/>
          </a:xfrm>
          <a:custGeom>
            <a:avLst/>
            <a:gdLst>
              <a:gd name="T0" fmla="*/ 0 w 448"/>
              <a:gd name="T1" fmla="*/ 143 h 147"/>
              <a:gd name="T2" fmla="*/ 448 w 448"/>
              <a:gd name="T3" fmla="*/ 147 h 147"/>
              <a:gd name="T4" fmla="*/ 0 w 448"/>
              <a:gd name="T5" fmla="*/ 143 h 147"/>
            </a:gdLst>
            <a:ahLst/>
            <a:cxnLst>
              <a:cxn ang="0">
                <a:pos x="T0" y="T1"/>
              </a:cxn>
              <a:cxn ang="0">
                <a:pos x="T2" y="T3"/>
              </a:cxn>
              <a:cxn ang="0">
                <a:pos x="T4" y="T5"/>
              </a:cxn>
            </a:cxnLst>
            <a:rect l="0" t="0" r="r" b="b"/>
            <a:pathLst>
              <a:path w="448" h="147">
                <a:moveTo>
                  <a:pt x="0" y="143"/>
                </a:moveTo>
                <a:cubicBezTo>
                  <a:pt x="0" y="143"/>
                  <a:pt x="215" y="56"/>
                  <a:pt x="448" y="147"/>
                </a:cubicBezTo>
                <a:cubicBezTo>
                  <a:pt x="448" y="147"/>
                  <a:pt x="269" y="0"/>
                  <a:pt x="0" y="143"/>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Freeform: Shape 5"/>
          <p:cNvSpPr>
            <a:spLocks/>
          </p:cNvSpPr>
          <p:nvPr/>
        </p:nvSpPr>
        <p:spPr bwMode="auto">
          <a:xfrm>
            <a:off x="3751259" y="2713095"/>
            <a:ext cx="1395605" cy="2003945"/>
          </a:xfrm>
          <a:custGeom>
            <a:avLst/>
            <a:gdLst>
              <a:gd name="T0" fmla="*/ 149 w 193"/>
              <a:gd name="T1" fmla="*/ 248 h 277"/>
              <a:gd name="T2" fmla="*/ 193 w 193"/>
              <a:gd name="T3" fmla="*/ 49 h 277"/>
              <a:gd name="T4" fmla="*/ 124 w 193"/>
              <a:gd name="T5" fmla="*/ 90 h 277"/>
              <a:gd name="T6" fmla="*/ 24 w 193"/>
              <a:gd name="T7" fmla="*/ 0 h 277"/>
              <a:gd name="T8" fmla="*/ 74 w 193"/>
              <a:gd name="T9" fmla="*/ 133 h 277"/>
              <a:gd name="T10" fmla="*/ 0 w 193"/>
              <a:gd name="T11" fmla="*/ 260 h 277"/>
              <a:gd name="T12" fmla="*/ 56 w 193"/>
              <a:gd name="T13" fmla="*/ 234 h 277"/>
              <a:gd name="T14" fmla="*/ 95 w 193"/>
              <a:gd name="T15" fmla="*/ 188 h 277"/>
              <a:gd name="T16" fmla="*/ 139 w 193"/>
              <a:gd name="T17" fmla="*/ 256 h 277"/>
              <a:gd name="T18" fmla="*/ 149 w 193"/>
              <a:gd name="T19" fmla="*/ 24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277">
                <a:moveTo>
                  <a:pt x="149" y="248"/>
                </a:moveTo>
                <a:cubicBezTo>
                  <a:pt x="149" y="248"/>
                  <a:pt x="84" y="120"/>
                  <a:pt x="193" y="49"/>
                </a:cubicBezTo>
                <a:cubicBezTo>
                  <a:pt x="193" y="49"/>
                  <a:pt x="165" y="46"/>
                  <a:pt x="124" y="90"/>
                </a:cubicBezTo>
                <a:cubicBezTo>
                  <a:pt x="82" y="135"/>
                  <a:pt x="76" y="29"/>
                  <a:pt x="24" y="0"/>
                </a:cubicBezTo>
                <a:cubicBezTo>
                  <a:pt x="24" y="0"/>
                  <a:pt x="67" y="67"/>
                  <a:pt x="74" y="133"/>
                </a:cubicBezTo>
                <a:cubicBezTo>
                  <a:pt x="82" y="199"/>
                  <a:pt x="0" y="260"/>
                  <a:pt x="0" y="260"/>
                </a:cubicBezTo>
                <a:cubicBezTo>
                  <a:pt x="0" y="260"/>
                  <a:pt x="30" y="261"/>
                  <a:pt x="56" y="234"/>
                </a:cubicBezTo>
                <a:cubicBezTo>
                  <a:pt x="81" y="207"/>
                  <a:pt x="84" y="184"/>
                  <a:pt x="95" y="188"/>
                </a:cubicBezTo>
                <a:cubicBezTo>
                  <a:pt x="106" y="193"/>
                  <a:pt x="119" y="245"/>
                  <a:pt x="139" y="256"/>
                </a:cubicBezTo>
                <a:cubicBezTo>
                  <a:pt x="160" y="267"/>
                  <a:pt x="166" y="277"/>
                  <a:pt x="149" y="248"/>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6"/>
          <p:cNvSpPr>
            <a:spLocks/>
          </p:cNvSpPr>
          <p:nvPr/>
        </p:nvSpPr>
        <p:spPr bwMode="auto">
          <a:xfrm>
            <a:off x="5234594" y="2228269"/>
            <a:ext cx="1055072" cy="832284"/>
          </a:xfrm>
          <a:custGeom>
            <a:avLst/>
            <a:gdLst>
              <a:gd name="T0" fmla="*/ 0 w 146"/>
              <a:gd name="T1" fmla="*/ 114 h 115"/>
              <a:gd name="T2" fmla="*/ 146 w 146"/>
              <a:gd name="T3" fmla="*/ 18 h 115"/>
              <a:gd name="T4" fmla="*/ 0 w 146"/>
              <a:gd name="T5" fmla="*/ 114 h 115"/>
            </a:gdLst>
            <a:ahLst/>
            <a:cxnLst>
              <a:cxn ang="0">
                <a:pos x="T0" y="T1"/>
              </a:cxn>
              <a:cxn ang="0">
                <a:pos x="T2" y="T3"/>
              </a:cxn>
              <a:cxn ang="0">
                <a:pos x="T4" y="T5"/>
              </a:cxn>
            </a:cxnLst>
            <a:rect l="0" t="0" r="r" b="b"/>
            <a:pathLst>
              <a:path w="146" h="115">
                <a:moveTo>
                  <a:pt x="0" y="114"/>
                </a:moveTo>
                <a:cubicBezTo>
                  <a:pt x="0" y="114"/>
                  <a:pt x="31" y="0"/>
                  <a:pt x="146" y="18"/>
                </a:cubicBezTo>
                <a:cubicBezTo>
                  <a:pt x="146" y="18"/>
                  <a:pt x="126" y="115"/>
                  <a:pt x="0" y="114"/>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Freeform: Shape 7"/>
          <p:cNvSpPr>
            <a:spLocks/>
          </p:cNvSpPr>
          <p:nvPr/>
        </p:nvSpPr>
        <p:spPr bwMode="auto">
          <a:xfrm>
            <a:off x="4792480" y="2155545"/>
            <a:ext cx="716849" cy="825358"/>
          </a:xfrm>
          <a:custGeom>
            <a:avLst/>
            <a:gdLst>
              <a:gd name="T0" fmla="*/ 48 w 99"/>
              <a:gd name="T1" fmla="*/ 114 h 114"/>
              <a:gd name="T2" fmla="*/ 56 w 99"/>
              <a:gd name="T3" fmla="*/ 0 h 114"/>
              <a:gd name="T4" fmla="*/ 48 w 99"/>
              <a:gd name="T5" fmla="*/ 114 h 114"/>
            </a:gdLst>
            <a:ahLst/>
            <a:cxnLst>
              <a:cxn ang="0">
                <a:pos x="T0" y="T1"/>
              </a:cxn>
              <a:cxn ang="0">
                <a:pos x="T2" y="T3"/>
              </a:cxn>
              <a:cxn ang="0">
                <a:pos x="T4" y="T5"/>
              </a:cxn>
            </a:cxnLst>
            <a:rect l="0" t="0" r="r" b="b"/>
            <a:pathLst>
              <a:path w="99" h="114">
                <a:moveTo>
                  <a:pt x="48" y="114"/>
                </a:moveTo>
                <a:cubicBezTo>
                  <a:pt x="48" y="114"/>
                  <a:pt x="0" y="53"/>
                  <a:pt x="56" y="0"/>
                </a:cubicBezTo>
                <a:cubicBezTo>
                  <a:pt x="56" y="0"/>
                  <a:pt x="99" y="49"/>
                  <a:pt x="48" y="11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Shape 8"/>
          <p:cNvSpPr>
            <a:spLocks/>
          </p:cNvSpPr>
          <p:nvPr/>
        </p:nvSpPr>
        <p:spPr bwMode="auto">
          <a:xfrm>
            <a:off x="5255372" y="1670720"/>
            <a:ext cx="687990" cy="767640"/>
          </a:xfrm>
          <a:custGeom>
            <a:avLst/>
            <a:gdLst>
              <a:gd name="T0" fmla="*/ 26 w 95"/>
              <a:gd name="T1" fmla="*/ 106 h 106"/>
              <a:gd name="T2" fmla="*/ 70 w 95"/>
              <a:gd name="T3" fmla="*/ 0 h 106"/>
              <a:gd name="T4" fmla="*/ 26 w 95"/>
              <a:gd name="T5" fmla="*/ 106 h 106"/>
            </a:gdLst>
            <a:ahLst/>
            <a:cxnLst>
              <a:cxn ang="0">
                <a:pos x="T0" y="T1"/>
              </a:cxn>
              <a:cxn ang="0">
                <a:pos x="T2" y="T3"/>
              </a:cxn>
              <a:cxn ang="0">
                <a:pos x="T4" y="T5"/>
              </a:cxn>
            </a:cxnLst>
            <a:rect l="0" t="0" r="r" b="b"/>
            <a:pathLst>
              <a:path w="95" h="106">
                <a:moveTo>
                  <a:pt x="26" y="106"/>
                </a:moveTo>
                <a:cubicBezTo>
                  <a:pt x="26" y="106"/>
                  <a:pt x="0" y="33"/>
                  <a:pt x="70" y="0"/>
                </a:cubicBezTo>
                <a:cubicBezTo>
                  <a:pt x="70" y="0"/>
                  <a:pt x="95" y="60"/>
                  <a:pt x="26" y="10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9"/>
          <p:cNvSpPr>
            <a:spLocks/>
          </p:cNvSpPr>
          <p:nvPr/>
        </p:nvSpPr>
        <p:spPr bwMode="auto">
          <a:xfrm>
            <a:off x="3598886" y="1200901"/>
            <a:ext cx="701843" cy="832284"/>
          </a:xfrm>
          <a:custGeom>
            <a:avLst/>
            <a:gdLst>
              <a:gd name="T0" fmla="*/ 57 w 97"/>
              <a:gd name="T1" fmla="*/ 115 h 115"/>
              <a:gd name="T2" fmla="*/ 47 w 97"/>
              <a:gd name="T3" fmla="*/ 0 h 115"/>
              <a:gd name="T4" fmla="*/ 57 w 97"/>
              <a:gd name="T5" fmla="*/ 115 h 115"/>
            </a:gdLst>
            <a:ahLst/>
            <a:cxnLst>
              <a:cxn ang="0">
                <a:pos x="T0" y="T1"/>
              </a:cxn>
              <a:cxn ang="0">
                <a:pos x="T2" y="T3"/>
              </a:cxn>
              <a:cxn ang="0">
                <a:pos x="T4" y="T5"/>
              </a:cxn>
            </a:cxnLst>
            <a:rect l="0" t="0" r="r" b="b"/>
            <a:pathLst>
              <a:path w="97" h="115">
                <a:moveTo>
                  <a:pt x="57" y="115"/>
                </a:moveTo>
                <a:cubicBezTo>
                  <a:pt x="57" y="115"/>
                  <a:pt x="0" y="61"/>
                  <a:pt x="47" y="0"/>
                </a:cubicBezTo>
                <a:cubicBezTo>
                  <a:pt x="47" y="0"/>
                  <a:pt x="97" y="43"/>
                  <a:pt x="57" y="11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10"/>
          <p:cNvSpPr>
            <a:spLocks/>
          </p:cNvSpPr>
          <p:nvPr/>
        </p:nvSpPr>
        <p:spPr bwMode="auto">
          <a:xfrm>
            <a:off x="2781609" y="2133613"/>
            <a:ext cx="579482" cy="514838"/>
          </a:xfrm>
          <a:custGeom>
            <a:avLst/>
            <a:gdLst>
              <a:gd name="T0" fmla="*/ 80 w 80"/>
              <a:gd name="T1" fmla="*/ 51 h 71"/>
              <a:gd name="T2" fmla="*/ 0 w 80"/>
              <a:gd name="T3" fmla="*/ 20 h 71"/>
              <a:gd name="T4" fmla="*/ 80 w 80"/>
              <a:gd name="T5" fmla="*/ 51 h 71"/>
            </a:gdLst>
            <a:ahLst/>
            <a:cxnLst>
              <a:cxn ang="0">
                <a:pos x="T0" y="T1"/>
              </a:cxn>
              <a:cxn ang="0">
                <a:pos x="T2" y="T3"/>
              </a:cxn>
              <a:cxn ang="0">
                <a:pos x="T4" y="T5"/>
              </a:cxn>
            </a:cxnLst>
            <a:rect l="0" t="0" r="r" b="b"/>
            <a:pathLst>
              <a:path w="80" h="71">
                <a:moveTo>
                  <a:pt x="80" y="51"/>
                </a:moveTo>
                <a:cubicBezTo>
                  <a:pt x="80" y="51"/>
                  <a:pt x="25" y="71"/>
                  <a:pt x="0" y="20"/>
                </a:cubicBezTo>
                <a:cubicBezTo>
                  <a:pt x="0" y="20"/>
                  <a:pt x="45" y="0"/>
                  <a:pt x="80" y="51"/>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11"/>
          <p:cNvSpPr>
            <a:spLocks/>
          </p:cNvSpPr>
          <p:nvPr/>
        </p:nvSpPr>
        <p:spPr bwMode="auto">
          <a:xfrm>
            <a:off x="5790989" y="2958970"/>
            <a:ext cx="766486" cy="687990"/>
          </a:xfrm>
          <a:custGeom>
            <a:avLst/>
            <a:gdLst>
              <a:gd name="T0" fmla="*/ 106 w 106"/>
              <a:gd name="T1" fmla="*/ 70 h 95"/>
              <a:gd name="T2" fmla="*/ 0 w 106"/>
              <a:gd name="T3" fmla="*/ 24 h 95"/>
              <a:gd name="T4" fmla="*/ 106 w 106"/>
              <a:gd name="T5" fmla="*/ 70 h 95"/>
            </a:gdLst>
            <a:ahLst/>
            <a:cxnLst>
              <a:cxn ang="0">
                <a:pos x="T0" y="T1"/>
              </a:cxn>
              <a:cxn ang="0">
                <a:pos x="T2" y="T3"/>
              </a:cxn>
              <a:cxn ang="0">
                <a:pos x="T4" y="T5"/>
              </a:cxn>
            </a:cxnLst>
            <a:rect l="0" t="0" r="r" b="b"/>
            <a:pathLst>
              <a:path w="106" h="95">
                <a:moveTo>
                  <a:pt x="106" y="70"/>
                </a:moveTo>
                <a:cubicBezTo>
                  <a:pt x="106" y="70"/>
                  <a:pt x="32" y="95"/>
                  <a:pt x="0" y="24"/>
                </a:cubicBezTo>
                <a:cubicBezTo>
                  <a:pt x="0" y="24"/>
                  <a:pt x="61" y="0"/>
                  <a:pt x="106" y="7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Freeform: Shape 12"/>
          <p:cNvSpPr>
            <a:spLocks/>
          </p:cNvSpPr>
          <p:nvPr/>
        </p:nvSpPr>
        <p:spPr bwMode="auto">
          <a:xfrm>
            <a:off x="4249937" y="2460293"/>
            <a:ext cx="745708" cy="868068"/>
          </a:xfrm>
          <a:custGeom>
            <a:avLst/>
            <a:gdLst>
              <a:gd name="T0" fmla="*/ 38 w 103"/>
              <a:gd name="T1" fmla="*/ 120 h 120"/>
              <a:gd name="T2" fmla="*/ 68 w 103"/>
              <a:gd name="T3" fmla="*/ 0 h 120"/>
              <a:gd name="T4" fmla="*/ 38 w 103"/>
              <a:gd name="T5" fmla="*/ 120 h 120"/>
            </a:gdLst>
            <a:ahLst/>
            <a:cxnLst>
              <a:cxn ang="0">
                <a:pos x="T0" y="T1"/>
              </a:cxn>
              <a:cxn ang="0">
                <a:pos x="T2" y="T3"/>
              </a:cxn>
              <a:cxn ang="0">
                <a:pos x="T4" y="T5"/>
              </a:cxn>
            </a:cxnLst>
            <a:rect l="0" t="0" r="r" b="b"/>
            <a:pathLst>
              <a:path w="103" h="120">
                <a:moveTo>
                  <a:pt x="38" y="120"/>
                </a:moveTo>
                <a:cubicBezTo>
                  <a:pt x="38" y="120"/>
                  <a:pt x="0" y="40"/>
                  <a:pt x="68" y="0"/>
                </a:cubicBezTo>
                <a:cubicBezTo>
                  <a:pt x="68" y="0"/>
                  <a:pt x="103" y="66"/>
                  <a:pt x="38" y="1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13"/>
          <p:cNvSpPr>
            <a:spLocks/>
          </p:cNvSpPr>
          <p:nvPr/>
        </p:nvSpPr>
        <p:spPr bwMode="auto">
          <a:xfrm>
            <a:off x="5212662" y="3045546"/>
            <a:ext cx="730701" cy="666058"/>
          </a:xfrm>
          <a:custGeom>
            <a:avLst/>
            <a:gdLst>
              <a:gd name="T0" fmla="*/ 101 w 101"/>
              <a:gd name="T1" fmla="*/ 74 h 92"/>
              <a:gd name="T2" fmla="*/ 0 w 101"/>
              <a:gd name="T3" fmla="*/ 19 h 92"/>
              <a:gd name="T4" fmla="*/ 101 w 101"/>
              <a:gd name="T5" fmla="*/ 74 h 92"/>
            </a:gdLst>
            <a:ahLst/>
            <a:cxnLst>
              <a:cxn ang="0">
                <a:pos x="T0" y="T1"/>
              </a:cxn>
              <a:cxn ang="0">
                <a:pos x="T2" y="T3"/>
              </a:cxn>
              <a:cxn ang="0">
                <a:pos x="T4" y="T5"/>
              </a:cxn>
            </a:cxnLst>
            <a:rect l="0" t="0" r="r" b="b"/>
            <a:pathLst>
              <a:path w="101" h="92">
                <a:moveTo>
                  <a:pt x="101" y="74"/>
                </a:moveTo>
                <a:cubicBezTo>
                  <a:pt x="101" y="74"/>
                  <a:pt x="25" y="92"/>
                  <a:pt x="0" y="19"/>
                </a:cubicBezTo>
                <a:cubicBezTo>
                  <a:pt x="0" y="19"/>
                  <a:pt x="63" y="0"/>
                  <a:pt x="101" y="7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14"/>
          <p:cNvSpPr>
            <a:spLocks/>
          </p:cNvSpPr>
          <p:nvPr/>
        </p:nvSpPr>
        <p:spPr bwMode="auto">
          <a:xfrm>
            <a:off x="3129067" y="1648787"/>
            <a:ext cx="846136" cy="1071233"/>
          </a:xfrm>
          <a:custGeom>
            <a:avLst/>
            <a:gdLst>
              <a:gd name="T0" fmla="*/ 113 w 117"/>
              <a:gd name="T1" fmla="*/ 148 h 148"/>
              <a:gd name="T2" fmla="*/ 19 w 117"/>
              <a:gd name="T3" fmla="*/ 0 h 148"/>
              <a:gd name="T4" fmla="*/ 113 w 117"/>
              <a:gd name="T5" fmla="*/ 148 h 148"/>
            </a:gdLst>
            <a:ahLst/>
            <a:cxnLst>
              <a:cxn ang="0">
                <a:pos x="T0" y="T1"/>
              </a:cxn>
              <a:cxn ang="0">
                <a:pos x="T2" y="T3"/>
              </a:cxn>
              <a:cxn ang="0">
                <a:pos x="T4" y="T5"/>
              </a:cxn>
            </a:cxnLst>
            <a:rect l="0" t="0" r="r" b="b"/>
            <a:pathLst>
              <a:path w="117" h="148">
                <a:moveTo>
                  <a:pt x="113" y="148"/>
                </a:moveTo>
                <a:cubicBezTo>
                  <a:pt x="113" y="148"/>
                  <a:pt x="0" y="116"/>
                  <a:pt x="19" y="0"/>
                </a:cubicBezTo>
                <a:cubicBezTo>
                  <a:pt x="19" y="0"/>
                  <a:pt x="117" y="22"/>
                  <a:pt x="113" y="148"/>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15"/>
          <p:cNvSpPr>
            <a:spLocks/>
          </p:cNvSpPr>
          <p:nvPr/>
        </p:nvSpPr>
        <p:spPr bwMode="auto">
          <a:xfrm>
            <a:off x="3078275" y="2438360"/>
            <a:ext cx="832284" cy="715695"/>
          </a:xfrm>
          <a:custGeom>
            <a:avLst/>
            <a:gdLst>
              <a:gd name="T0" fmla="*/ 115 w 115"/>
              <a:gd name="T1" fmla="*/ 51 h 99"/>
              <a:gd name="T2" fmla="*/ 0 w 115"/>
              <a:gd name="T3" fmla="*/ 43 h 99"/>
              <a:gd name="T4" fmla="*/ 115 w 115"/>
              <a:gd name="T5" fmla="*/ 51 h 99"/>
            </a:gdLst>
            <a:ahLst/>
            <a:cxnLst>
              <a:cxn ang="0">
                <a:pos x="T0" y="T1"/>
              </a:cxn>
              <a:cxn ang="0">
                <a:pos x="T2" y="T3"/>
              </a:cxn>
              <a:cxn ang="0">
                <a:pos x="T4" y="T5"/>
              </a:cxn>
            </a:cxnLst>
            <a:rect l="0" t="0" r="r" b="b"/>
            <a:pathLst>
              <a:path w="115" h="99">
                <a:moveTo>
                  <a:pt x="115" y="51"/>
                </a:moveTo>
                <a:cubicBezTo>
                  <a:pt x="115" y="51"/>
                  <a:pt x="53" y="99"/>
                  <a:pt x="0" y="43"/>
                </a:cubicBezTo>
                <a:cubicBezTo>
                  <a:pt x="0" y="43"/>
                  <a:pt x="50" y="0"/>
                  <a:pt x="115"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16"/>
          <p:cNvSpPr>
            <a:spLocks/>
          </p:cNvSpPr>
          <p:nvPr/>
        </p:nvSpPr>
        <p:spPr bwMode="auto">
          <a:xfrm>
            <a:off x="3881700" y="1634935"/>
            <a:ext cx="1005436" cy="1113944"/>
          </a:xfrm>
          <a:custGeom>
            <a:avLst/>
            <a:gdLst>
              <a:gd name="T0" fmla="*/ 113 w 139"/>
              <a:gd name="T1" fmla="*/ 0 h 154"/>
              <a:gd name="T2" fmla="*/ 28 w 139"/>
              <a:gd name="T3" fmla="*/ 154 h 154"/>
              <a:gd name="T4" fmla="*/ 113 w 139"/>
              <a:gd name="T5" fmla="*/ 0 h 154"/>
            </a:gdLst>
            <a:ahLst/>
            <a:cxnLst>
              <a:cxn ang="0">
                <a:pos x="T0" y="T1"/>
              </a:cxn>
              <a:cxn ang="0">
                <a:pos x="T2" y="T3"/>
              </a:cxn>
              <a:cxn ang="0">
                <a:pos x="T4" y="T5"/>
              </a:cxn>
            </a:cxnLst>
            <a:rect l="0" t="0" r="r" b="b"/>
            <a:pathLst>
              <a:path w="139" h="154">
                <a:moveTo>
                  <a:pt x="113" y="0"/>
                </a:moveTo>
                <a:cubicBezTo>
                  <a:pt x="113" y="0"/>
                  <a:pt x="139" y="116"/>
                  <a:pt x="28" y="154"/>
                </a:cubicBezTo>
                <a:cubicBezTo>
                  <a:pt x="28" y="154"/>
                  <a:pt x="0" y="57"/>
                  <a:pt x="11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TextBox 18"/>
          <p:cNvSpPr txBox="1"/>
          <p:nvPr/>
        </p:nvSpPr>
        <p:spPr>
          <a:xfrm>
            <a:off x="45138" y="2838986"/>
            <a:ext cx="5355857" cy="719117"/>
          </a:xfrm>
          <a:prstGeom prst="rect">
            <a:avLst/>
          </a:prstGeom>
          <a:noFill/>
        </p:spPr>
        <p:txBody>
          <a:bodyPr wrap="none" lIns="144000" tIns="0" rIns="0" bIns="0" anchor="ctr" anchorCtr="0">
            <a:normAutofit fontScale="85000" lnSpcReduction="20000"/>
          </a:bodyPr>
          <a:lstStyle/>
          <a:p>
            <a:pPr>
              <a:lnSpc>
                <a:spcPct val="200000"/>
              </a:lnSpc>
            </a:pPr>
            <a:r>
              <a:rPr lang="en-US" altLang="zh-CN" sz="1600" b="1" dirty="0">
                <a:solidFill>
                  <a:srgbClr val="768EA9"/>
                </a:solidFill>
              </a:rPr>
              <a:t>3.</a:t>
            </a:r>
            <a:r>
              <a:rPr lang="zh-CN" altLang="en-US" sz="1600" b="1" dirty="0">
                <a:solidFill>
                  <a:srgbClr val="768EA9"/>
                </a:solidFill>
              </a:rPr>
              <a:t>电视文艺导演应具备的业务素质</a:t>
            </a:r>
            <a:endParaRPr lang="en-US" altLang="zh-CN" sz="1600" b="1" dirty="0">
              <a:solidFill>
                <a:srgbClr val="768EA9"/>
              </a:solidFill>
            </a:endParaRPr>
          </a:p>
          <a:p>
            <a:pPr>
              <a:lnSpc>
                <a:spcPct val="200000"/>
              </a:lnSpc>
            </a:pPr>
            <a:r>
              <a:rPr lang="zh-CN" altLang="en-US" sz="1600" b="1" dirty="0">
                <a:solidFill>
                  <a:srgbClr val="768EA9"/>
                </a:solidFill>
              </a:rPr>
              <a:t>和实施能力都包括哪些方面</a:t>
            </a:r>
            <a:r>
              <a:rPr lang="en-US" altLang="zh-CN" sz="1600" b="1" dirty="0">
                <a:solidFill>
                  <a:srgbClr val="768EA9"/>
                </a:solidFill>
              </a:rPr>
              <a:t>?</a:t>
            </a:r>
            <a:endParaRPr lang="zh-CN" altLang="en-US" sz="1600" b="1" dirty="0">
              <a:solidFill>
                <a:srgbClr val="768EA9"/>
              </a:solidFill>
            </a:endParaRPr>
          </a:p>
        </p:txBody>
      </p:sp>
      <p:sp>
        <p:nvSpPr>
          <p:cNvPr id="39" name="Title 1">
            <a:extLst>
              <a:ext uri="{FF2B5EF4-FFF2-40B4-BE49-F238E27FC236}">
                <a16:creationId xmlns:a16="http://schemas.microsoft.com/office/drawing/2014/main" id="{F34B4986-E714-3D42-AE02-8F5A6B5C89E0}"/>
              </a:ext>
            </a:extLst>
          </p:cNvPr>
          <p:cNvSpPr txBox="1">
            <a:spLocks/>
          </p:cNvSpPr>
          <p:nvPr/>
        </p:nvSpPr>
        <p:spPr>
          <a:xfrm>
            <a:off x="857880" y="200199"/>
            <a:ext cx="341040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思考与训练</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a16="http://schemas.microsoft.com/office/drawing/2014/main" id="{E1409469-7E96-4D44-A012-E5E4DEFC4965}"/>
              </a:ext>
            </a:extLst>
          </p:cNvPr>
          <p:cNvSpPr/>
          <p:nvPr/>
        </p:nvSpPr>
        <p:spPr>
          <a:xfrm>
            <a:off x="6516710" y="1880193"/>
            <a:ext cx="2411238" cy="1004249"/>
          </a:xfrm>
          <a:prstGeom prst="rect">
            <a:avLst/>
          </a:prstGeom>
        </p:spPr>
        <p:txBody>
          <a:bodyPr wrap="none">
            <a:spAutoFit/>
          </a:bodyPr>
          <a:lstStyle/>
          <a:p>
            <a:pPr>
              <a:lnSpc>
                <a:spcPct val="200000"/>
              </a:lnSpc>
            </a:pPr>
            <a:r>
              <a:rPr lang="en-US" altLang="zh-CN" sz="1600" b="1" dirty="0">
                <a:solidFill>
                  <a:srgbClr val="768EA9"/>
                </a:solidFill>
              </a:rPr>
              <a:t>2.</a:t>
            </a:r>
            <a:r>
              <a:rPr lang="zh-CN" altLang="en-US" sz="1600" b="1" dirty="0">
                <a:solidFill>
                  <a:srgbClr val="768EA9"/>
                </a:solidFill>
              </a:rPr>
              <a:t>电视文艺导演所应具备</a:t>
            </a:r>
            <a:endParaRPr lang="en-US" altLang="zh-CN" sz="1600" b="1" dirty="0">
              <a:solidFill>
                <a:srgbClr val="768EA9"/>
              </a:solidFill>
            </a:endParaRPr>
          </a:p>
          <a:p>
            <a:pPr>
              <a:lnSpc>
                <a:spcPct val="200000"/>
              </a:lnSpc>
            </a:pPr>
            <a:r>
              <a:rPr lang="zh-CN" altLang="en-US" sz="1600" b="1" dirty="0">
                <a:solidFill>
                  <a:srgbClr val="768EA9"/>
                </a:solidFill>
              </a:rPr>
              <a:t>的政治素养是什么</a:t>
            </a:r>
            <a:r>
              <a:rPr lang="en-US" altLang="zh-CN" sz="1600" b="1" dirty="0">
                <a:solidFill>
                  <a:srgbClr val="768EA9"/>
                </a:solidFill>
              </a:rPr>
              <a:t>?</a:t>
            </a:r>
          </a:p>
        </p:txBody>
      </p:sp>
      <p:sp>
        <p:nvSpPr>
          <p:cNvPr id="3" name="矩形 2">
            <a:extLst>
              <a:ext uri="{FF2B5EF4-FFF2-40B4-BE49-F238E27FC236}">
                <a16:creationId xmlns:a16="http://schemas.microsoft.com/office/drawing/2014/main" id="{DE76D434-A44F-634B-AEAF-68968A131803}"/>
              </a:ext>
            </a:extLst>
          </p:cNvPr>
          <p:cNvSpPr/>
          <p:nvPr/>
        </p:nvSpPr>
        <p:spPr>
          <a:xfrm>
            <a:off x="404182" y="745282"/>
            <a:ext cx="5885484" cy="511807"/>
          </a:xfrm>
          <a:prstGeom prst="rect">
            <a:avLst/>
          </a:prstGeom>
        </p:spPr>
        <p:txBody>
          <a:bodyPr wrap="square">
            <a:spAutoFit/>
          </a:bodyPr>
          <a:lstStyle/>
          <a:p>
            <a:pPr>
              <a:lnSpc>
                <a:spcPct val="200000"/>
              </a:lnSpc>
            </a:pPr>
            <a:r>
              <a:rPr lang="en-US" altLang="zh-CN" sz="1600" b="1" dirty="0">
                <a:solidFill>
                  <a:srgbClr val="768EA9"/>
                </a:solidFill>
              </a:rPr>
              <a:t>1.</a:t>
            </a:r>
            <a:r>
              <a:rPr lang="zh-CN" altLang="en-US" sz="1600" b="1" dirty="0">
                <a:solidFill>
                  <a:srgbClr val="768EA9"/>
                </a:solidFill>
              </a:rPr>
              <a:t>电视文艺导演应该具备的学养都包括哪些方面</a:t>
            </a:r>
            <a:r>
              <a:rPr lang="en-US" altLang="zh-CN" sz="1600" b="1" dirty="0">
                <a:solidFill>
                  <a:srgbClr val="768EA9"/>
                </a:solidFill>
              </a:rPr>
              <a:t>?</a:t>
            </a:r>
          </a:p>
        </p:txBody>
      </p:sp>
    </p:spTree>
    <p:extLst>
      <p:ext uri="{BB962C8B-B14F-4D97-AF65-F5344CB8AC3E}">
        <p14:creationId xmlns:p14="http://schemas.microsoft.com/office/powerpoint/2010/main" val="3007041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righ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down)">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ppt_w</p:attrName>
                                        </p:attrNameLst>
                                      </p:cBhvr>
                                      <p:tavLst>
                                        <p:tav tm="0">
                                          <p:val>
                                            <p:fltVal val="0"/>
                                          </p:val>
                                        </p:tav>
                                        <p:tav tm="100000">
                                          <p:val>
                                            <p:strVal val="#ppt_w"/>
                                          </p:val>
                                        </p:tav>
                                      </p:tavLst>
                                    </p:anim>
                                    <p:anim calcmode="lin" valueType="num">
                                      <p:cBhvr>
                                        <p:cTn id="33" dur="500" fill="hold"/>
                                        <p:tgtEl>
                                          <p:spTgt spid="30"/>
                                        </p:tgtEl>
                                        <p:attrNameLst>
                                          <p:attrName>ppt_h</p:attrName>
                                        </p:attrNameLst>
                                      </p:cBhvr>
                                      <p:tavLst>
                                        <p:tav tm="0">
                                          <p:val>
                                            <p:fltVal val="0"/>
                                          </p:val>
                                        </p:tav>
                                        <p:tav tm="100000">
                                          <p:val>
                                            <p:strVal val="#ppt_h"/>
                                          </p:val>
                                        </p:tav>
                                      </p:tavLst>
                                    </p:anim>
                                    <p:animEffect transition="in" filter="fade">
                                      <p:cBhvr>
                                        <p:cTn id="34" dur="500"/>
                                        <p:tgtEl>
                                          <p:spTgt spid="3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500" fill="hold"/>
                                        <p:tgtEl>
                                          <p:spTgt spid="36"/>
                                        </p:tgtEl>
                                        <p:attrNameLst>
                                          <p:attrName>ppt_w</p:attrName>
                                        </p:attrNameLst>
                                      </p:cBhvr>
                                      <p:tavLst>
                                        <p:tav tm="0">
                                          <p:val>
                                            <p:fltVal val="0"/>
                                          </p:val>
                                        </p:tav>
                                        <p:tav tm="100000">
                                          <p:val>
                                            <p:strVal val="#ppt_w"/>
                                          </p:val>
                                        </p:tav>
                                      </p:tavLst>
                                    </p:anim>
                                    <p:anim calcmode="lin" valueType="num">
                                      <p:cBhvr>
                                        <p:cTn id="43" dur="500" fill="hold"/>
                                        <p:tgtEl>
                                          <p:spTgt spid="36"/>
                                        </p:tgtEl>
                                        <p:attrNameLst>
                                          <p:attrName>ppt_h</p:attrName>
                                        </p:attrNameLst>
                                      </p:cBhvr>
                                      <p:tavLst>
                                        <p:tav tm="0">
                                          <p:val>
                                            <p:fltVal val="0"/>
                                          </p:val>
                                        </p:tav>
                                        <p:tav tm="100000">
                                          <p:val>
                                            <p:strVal val="#ppt_h"/>
                                          </p:val>
                                        </p:tav>
                                      </p:tavLst>
                                    </p:anim>
                                    <p:animEffect transition="in" filter="fade">
                                      <p:cBhvr>
                                        <p:cTn id="44" dur="500"/>
                                        <p:tgtEl>
                                          <p:spTgt spid="3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Effect transition="in" filter="fade">
                                      <p:cBhvr>
                                        <p:cTn id="59" dur="500"/>
                                        <p:tgtEl>
                                          <p:spTgt spid="2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p:cTn id="62" dur="500" fill="hold"/>
                                        <p:tgtEl>
                                          <p:spTgt spid="32"/>
                                        </p:tgtEl>
                                        <p:attrNameLst>
                                          <p:attrName>ppt_w</p:attrName>
                                        </p:attrNameLst>
                                      </p:cBhvr>
                                      <p:tavLst>
                                        <p:tav tm="0">
                                          <p:val>
                                            <p:fltVal val="0"/>
                                          </p:val>
                                        </p:tav>
                                        <p:tav tm="100000">
                                          <p:val>
                                            <p:strVal val="#ppt_w"/>
                                          </p:val>
                                        </p:tav>
                                      </p:tavLst>
                                    </p:anim>
                                    <p:anim calcmode="lin" valueType="num">
                                      <p:cBhvr>
                                        <p:cTn id="63" dur="500" fill="hold"/>
                                        <p:tgtEl>
                                          <p:spTgt spid="32"/>
                                        </p:tgtEl>
                                        <p:attrNameLst>
                                          <p:attrName>ppt_h</p:attrName>
                                        </p:attrNameLst>
                                      </p:cBhvr>
                                      <p:tavLst>
                                        <p:tav tm="0">
                                          <p:val>
                                            <p:fltVal val="0"/>
                                          </p:val>
                                        </p:tav>
                                        <p:tav tm="100000">
                                          <p:val>
                                            <p:strVal val="#ppt_h"/>
                                          </p:val>
                                        </p:tav>
                                      </p:tavLst>
                                    </p:anim>
                                    <p:animEffect transition="in" filter="fade">
                                      <p:cBhvr>
                                        <p:cTn id="64" dur="500"/>
                                        <p:tgtEl>
                                          <p:spTgt spid="3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p:cTn id="67" dur="500" fill="hold"/>
                                        <p:tgtEl>
                                          <p:spTgt spid="34"/>
                                        </p:tgtEl>
                                        <p:attrNameLst>
                                          <p:attrName>ppt_w</p:attrName>
                                        </p:attrNameLst>
                                      </p:cBhvr>
                                      <p:tavLst>
                                        <p:tav tm="0">
                                          <p:val>
                                            <p:fltVal val="0"/>
                                          </p:val>
                                        </p:tav>
                                        <p:tav tm="100000">
                                          <p:val>
                                            <p:strVal val="#ppt_w"/>
                                          </p:val>
                                        </p:tav>
                                      </p:tavLst>
                                    </p:anim>
                                    <p:anim calcmode="lin" valueType="num">
                                      <p:cBhvr>
                                        <p:cTn id="68" dur="500" fill="hold"/>
                                        <p:tgtEl>
                                          <p:spTgt spid="34"/>
                                        </p:tgtEl>
                                        <p:attrNameLst>
                                          <p:attrName>ppt_h</p:attrName>
                                        </p:attrNameLst>
                                      </p:cBhvr>
                                      <p:tavLst>
                                        <p:tav tm="0">
                                          <p:val>
                                            <p:fltVal val="0"/>
                                          </p:val>
                                        </p:tav>
                                        <p:tav tm="100000">
                                          <p:val>
                                            <p:strVal val="#ppt_h"/>
                                          </p:val>
                                        </p:tav>
                                      </p:tavLst>
                                    </p:anim>
                                    <p:animEffect transition="in" filter="fade">
                                      <p:cBhvr>
                                        <p:cTn id="6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A2D8F0E9-BE68-E540-A4AB-8AA2F31ED130}"/>
              </a:ext>
            </a:extLst>
          </p:cNvPr>
          <p:cNvGrpSpPr/>
          <p:nvPr/>
        </p:nvGrpSpPr>
        <p:grpSpPr>
          <a:xfrm>
            <a:off x="4340798" y="1042315"/>
            <a:ext cx="4539315" cy="2451983"/>
            <a:chOff x="4324146" y="1510955"/>
            <a:chExt cx="4539315" cy="2451983"/>
          </a:xfrm>
        </p:grpSpPr>
        <p:grpSp>
          <p:nvGrpSpPr>
            <p:cNvPr id="6" name="Group 81"/>
            <p:cNvGrpSpPr/>
            <p:nvPr/>
          </p:nvGrpSpPr>
          <p:grpSpPr>
            <a:xfrm>
              <a:off x="4324146" y="2533907"/>
              <a:ext cx="300869" cy="300870"/>
              <a:chOff x="0" y="0"/>
              <a:chExt cx="767929" cy="767929"/>
            </a:xfrm>
          </p:grpSpPr>
          <p:sp>
            <p:nvSpPr>
              <p:cNvPr id="93" name="Freeform: Shape 82"/>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p>
            </p:txBody>
          </p:sp>
          <p:sp>
            <p:nvSpPr>
              <p:cNvPr id="94" name="Freeform: Shape 83"/>
              <p:cNvSpPr/>
              <p:nvPr/>
            </p:nvSpPr>
            <p:spPr>
              <a:xfrm>
                <a:off x="234638" y="204970"/>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5" name="Rectangle 104"/>
            <p:cNvSpPr/>
            <p:nvPr/>
          </p:nvSpPr>
          <p:spPr>
            <a:xfrm>
              <a:off x="4639002" y="1510955"/>
              <a:ext cx="4224459" cy="2451983"/>
            </a:xfrm>
            <a:prstGeom prst="rect">
              <a:avLst/>
            </a:prstGeom>
          </p:spPr>
          <p:txBody>
            <a:bodyPr wrap="none" lIns="144000" tIns="0" rIns="144000" bIns="0" anchor="ctr">
              <a:normAutofit/>
            </a:bodyPr>
            <a:lstStyle/>
            <a:p>
              <a:pPr>
                <a:lnSpc>
                  <a:spcPct val="200000"/>
                </a:lnSpc>
              </a:pPr>
              <a:r>
                <a:rPr lang="en-US" altLang="zh-CN" sz="1200" b="1" dirty="0">
                  <a:solidFill>
                    <a:schemeClr val="accent3"/>
                  </a:solidFill>
                </a:rPr>
                <a:t>1.</a:t>
              </a:r>
              <a:r>
                <a:rPr lang="zh-CN" altLang="en-US" sz="1200" b="1" dirty="0">
                  <a:solidFill>
                    <a:schemeClr val="accent3"/>
                  </a:solidFill>
                </a:rPr>
                <a:t>任金洲、高波</a:t>
              </a:r>
              <a:r>
                <a:rPr lang="en-US" altLang="zh-CN" sz="1200" b="1" dirty="0">
                  <a:solidFill>
                    <a:schemeClr val="accent3"/>
                  </a:solidFill>
                </a:rPr>
                <a:t>:《</a:t>
              </a:r>
              <a:r>
                <a:rPr lang="zh-CN" altLang="en-US" sz="1200" b="1" dirty="0">
                  <a:solidFill>
                    <a:schemeClr val="accent3"/>
                  </a:solidFill>
                </a:rPr>
                <a:t>电视摄像</a:t>
              </a:r>
              <a:r>
                <a:rPr lang="en-US" altLang="zh-CN" sz="1200" b="1" dirty="0">
                  <a:solidFill>
                    <a:schemeClr val="accent3"/>
                  </a:solidFill>
                </a:rPr>
                <a:t>》,</a:t>
              </a:r>
              <a:r>
                <a:rPr lang="zh-CN" altLang="en-US" sz="1200" b="1" dirty="0">
                  <a:solidFill>
                    <a:schemeClr val="accent3"/>
                  </a:solidFill>
                </a:rPr>
                <a:t>中国广播电视出版社</a:t>
              </a:r>
              <a:r>
                <a:rPr lang="en-US" altLang="zh-CN" sz="1200" b="1" dirty="0">
                  <a:solidFill>
                    <a:schemeClr val="accent3"/>
                  </a:solidFill>
                </a:rPr>
                <a:t>2005</a:t>
              </a:r>
              <a:r>
                <a:rPr lang="zh-CN" altLang="en-US" sz="1200" b="1" dirty="0">
                  <a:solidFill>
                    <a:schemeClr val="accent3"/>
                  </a:solidFill>
                </a:rPr>
                <a:t>年版。</a:t>
              </a:r>
            </a:p>
            <a:p>
              <a:pPr>
                <a:lnSpc>
                  <a:spcPct val="200000"/>
                </a:lnSpc>
              </a:pPr>
              <a:r>
                <a:rPr lang="en-US" altLang="zh-CN" sz="1200" b="1" dirty="0">
                  <a:solidFill>
                    <a:schemeClr val="accent3"/>
                  </a:solidFill>
                </a:rPr>
                <a:t>2.</a:t>
              </a:r>
              <a:r>
                <a:rPr lang="zh-CN" altLang="en-US" sz="1200" b="1" dirty="0">
                  <a:solidFill>
                    <a:schemeClr val="accent3"/>
                  </a:solidFill>
                </a:rPr>
                <a:t>王灏、孟群</a:t>
              </a:r>
              <a:r>
                <a:rPr lang="en-US" altLang="zh-CN" sz="1200" b="1" dirty="0">
                  <a:solidFill>
                    <a:schemeClr val="accent3"/>
                  </a:solidFill>
                </a:rPr>
                <a:t>:《</a:t>
              </a:r>
              <a:r>
                <a:rPr lang="zh-CN" altLang="en-US" sz="1200" b="1" dirty="0">
                  <a:solidFill>
                    <a:schemeClr val="accent3"/>
                  </a:solidFill>
                </a:rPr>
                <a:t>电视制作技术</a:t>
              </a:r>
              <a:r>
                <a:rPr lang="en-US" altLang="zh-CN" sz="1200" b="1" dirty="0">
                  <a:solidFill>
                    <a:schemeClr val="accent3"/>
                  </a:solidFill>
                </a:rPr>
                <a:t>》,</a:t>
              </a:r>
              <a:r>
                <a:rPr lang="zh-CN" altLang="en-US" sz="1200" b="1" dirty="0">
                  <a:solidFill>
                    <a:schemeClr val="accent3"/>
                  </a:solidFill>
                </a:rPr>
                <a:t>中国国际广播出版社</a:t>
              </a:r>
              <a:r>
                <a:rPr lang="en-US" altLang="zh-CN" sz="1200" b="1" dirty="0">
                  <a:solidFill>
                    <a:schemeClr val="accent3"/>
                  </a:solidFill>
                </a:rPr>
                <a:t>2009</a:t>
              </a:r>
              <a:r>
                <a:rPr lang="zh-CN" altLang="en-US" sz="1200" b="1" dirty="0">
                  <a:solidFill>
                    <a:schemeClr val="accent3"/>
                  </a:solidFill>
                </a:rPr>
                <a:t>年版。</a:t>
              </a:r>
            </a:p>
          </p:txBody>
        </p:sp>
      </p:grpSp>
      <p:grpSp>
        <p:nvGrpSpPr>
          <p:cNvPr id="12" name="Group 2"/>
          <p:cNvGrpSpPr/>
          <p:nvPr/>
        </p:nvGrpSpPr>
        <p:grpSpPr>
          <a:xfrm>
            <a:off x="499554" y="1409204"/>
            <a:ext cx="3732662" cy="2249405"/>
            <a:chOff x="1143001" y="2374011"/>
            <a:chExt cx="4976882" cy="2999205"/>
          </a:xfrm>
        </p:grpSpPr>
        <p:sp>
          <p:nvSpPr>
            <p:cNvPr id="13" name="Freeform: Shape 5"/>
            <p:cNvSpPr/>
            <p:nvPr/>
          </p:nvSpPr>
          <p:spPr>
            <a:xfrm>
              <a:off x="1143001" y="2374011"/>
              <a:ext cx="4976882" cy="1902122"/>
            </a:xfrm>
            <a:custGeom>
              <a:avLst/>
              <a:gdLst/>
              <a:ahLst/>
              <a:cxnLst>
                <a:cxn ang="0">
                  <a:pos x="wd2" y="hd2"/>
                </a:cxn>
                <a:cxn ang="5400000">
                  <a:pos x="wd2" y="hd2"/>
                </a:cxn>
                <a:cxn ang="10800000">
                  <a:pos x="wd2" y="hd2"/>
                </a:cxn>
                <a:cxn ang="16200000">
                  <a:pos x="wd2" y="hd2"/>
                </a:cxn>
              </a:cxnLst>
              <a:rect l="0" t="0" r="r" b="b"/>
              <a:pathLst>
                <a:path w="21600" h="21600" extrusionOk="0">
                  <a:moveTo>
                    <a:pt x="21600" y="685"/>
                  </a:moveTo>
                  <a:cubicBezTo>
                    <a:pt x="21600" y="308"/>
                    <a:pt x="21474" y="0"/>
                    <a:pt x="21321" y="0"/>
                  </a:cubicBezTo>
                  <a:lnTo>
                    <a:pt x="279" y="0"/>
                  </a:lnTo>
                  <a:cubicBezTo>
                    <a:pt x="125" y="0"/>
                    <a:pt x="0" y="308"/>
                    <a:pt x="0" y="685"/>
                  </a:cubicBezTo>
                  <a:lnTo>
                    <a:pt x="0" y="20915"/>
                  </a:lnTo>
                  <a:cubicBezTo>
                    <a:pt x="0" y="21291"/>
                    <a:pt x="125" y="21600"/>
                    <a:pt x="279" y="21600"/>
                  </a:cubicBezTo>
                  <a:lnTo>
                    <a:pt x="21321" y="21600"/>
                  </a:lnTo>
                  <a:cubicBezTo>
                    <a:pt x="21474" y="21600"/>
                    <a:pt x="21600" y="21291"/>
                    <a:pt x="21600" y="20915"/>
                  </a:cubicBezTo>
                  <a:cubicBezTo>
                    <a:pt x="21600" y="20915"/>
                    <a:pt x="21600" y="685"/>
                    <a:pt x="21600" y="685"/>
                  </a:cubicBezTo>
                  <a:close/>
                </a:path>
              </a:pathLst>
            </a:custGeom>
            <a:solidFill>
              <a:schemeClr val="tx2">
                <a:lumMod val="40000"/>
                <a:lumOff val="60000"/>
              </a:schemeClr>
            </a:solidFill>
            <a:ln w="12700">
              <a:miter lim="400000"/>
            </a:ln>
          </p:spPr>
          <p:txBody>
            <a:bodyPr anchor="ctr"/>
            <a:lstStyle/>
            <a:p>
              <a:pPr algn="ctr"/>
              <a:endParaRPr>
                <a:solidFill>
                  <a:srgbClr val="768EA9"/>
                </a:solidFill>
              </a:endParaRPr>
            </a:p>
          </p:txBody>
        </p:sp>
        <p:grpSp>
          <p:nvGrpSpPr>
            <p:cNvPr id="14" name="Group 6"/>
            <p:cNvGrpSpPr/>
            <p:nvPr/>
          </p:nvGrpSpPr>
          <p:grpSpPr>
            <a:xfrm>
              <a:off x="1271166" y="2526206"/>
              <a:ext cx="4724656" cy="1634216"/>
              <a:chOff x="0" y="0"/>
              <a:chExt cx="9044298" cy="3128343"/>
            </a:xfrm>
          </p:grpSpPr>
          <p:sp>
            <p:nvSpPr>
              <p:cNvPr id="18" name="Freeform: Shape 7"/>
              <p:cNvSpPr/>
              <p:nvPr/>
            </p:nvSpPr>
            <p:spPr>
              <a:xfrm>
                <a:off x="0" y="0"/>
                <a:ext cx="51853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0" y="21600"/>
                      <a:pt x="20352" y="21600"/>
                    </a:cubicBezTo>
                    <a:lnTo>
                      <a:pt x="1250" y="21600"/>
                    </a:lnTo>
                    <a:cubicBezTo>
                      <a:pt x="560" y="21600"/>
                      <a:pt x="0" y="21039"/>
                      <a:pt x="0" y="20349"/>
                    </a:cubicBezTo>
                    <a:lnTo>
                      <a:pt x="0" y="1251"/>
                    </a:lnTo>
                    <a:cubicBezTo>
                      <a:pt x="0" y="560"/>
                      <a:pt x="560" y="0"/>
                      <a:pt x="1250" y="0"/>
                    </a:cubicBezTo>
                    <a:lnTo>
                      <a:pt x="20352" y="0"/>
                    </a:lnTo>
                    <a:cubicBezTo>
                      <a:pt x="21040"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19" name="Freeform: Shape 8"/>
              <p:cNvSpPr/>
              <p:nvPr/>
            </p:nvSpPr>
            <p:spPr>
              <a:xfrm>
                <a:off x="950702" y="628690"/>
                <a:ext cx="518382"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8" y="21600"/>
                      <a:pt x="20351" y="21600"/>
                    </a:cubicBezTo>
                    <a:lnTo>
                      <a:pt x="1244" y="21600"/>
                    </a:lnTo>
                    <a:cubicBezTo>
                      <a:pt x="554" y="21600"/>
                      <a:pt x="0" y="21038"/>
                      <a:pt x="0" y="20344"/>
                    </a:cubicBezTo>
                    <a:lnTo>
                      <a:pt x="0" y="1241"/>
                    </a:lnTo>
                    <a:cubicBezTo>
                      <a:pt x="0" y="563"/>
                      <a:pt x="554" y="0"/>
                      <a:pt x="1244" y="0"/>
                    </a:cubicBezTo>
                    <a:lnTo>
                      <a:pt x="20351" y="0"/>
                    </a:lnTo>
                    <a:cubicBezTo>
                      <a:pt x="21048"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20" name="Freeform: Shape 9"/>
              <p:cNvSpPr/>
              <p:nvPr/>
            </p:nvSpPr>
            <p:spPr>
              <a:xfrm>
                <a:off x="1088707" y="1257380"/>
                <a:ext cx="518576"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2" y="21600"/>
                    </a:cubicBezTo>
                    <a:lnTo>
                      <a:pt x="1249" y="21600"/>
                    </a:lnTo>
                    <a:cubicBezTo>
                      <a:pt x="571" y="21600"/>
                      <a:pt x="0" y="21049"/>
                      <a:pt x="0" y="20356"/>
                    </a:cubicBezTo>
                    <a:lnTo>
                      <a:pt x="0" y="1238"/>
                    </a:lnTo>
                    <a:cubicBezTo>
                      <a:pt x="0" y="561"/>
                      <a:pt x="571" y="0"/>
                      <a:pt x="1249" y="0"/>
                    </a:cubicBezTo>
                    <a:lnTo>
                      <a:pt x="20352"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21" name="Freeform: Shape 10"/>
              <p:cNvSpPr/>
              <p:nvPr/>
            </p:nvSpPr>
            <p:spPr>
              <a:xfrm>
                <a:off x="782029" y="1901405"/>
                <a:ext cx="518336"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0" y="21600"/>
                      <a:pt x="20356" y="21600"/>
                    </a:cubicBezTo>
                    <a:lnTo>
                      <a:pt x="1246" y="21600"/>
                    </a:lnTo>
                    <a:cubicBezTo>
                      <a:pt x="564" y="21600"/>
                      <a:pt x="0" y="21036"/>
                      <a:pt x="0" y="20352"/>
                    </a:cubicBezTo>
                    <a:lnTo>
                      <a:pt x="0" y="1250"/>
                    </a:lnTo>
                    <a:cubicBezTo>
                      <a:pt x="0" y="566"/>
                      <a:pt x="564" y="0"/>
                      <a:pt x="1246" y="0"/>
                    </a:cubicBezTo>
                    <a:lnTo>
                      <a:pt x="20356" y="0"/>
                    </a:lnTo>
                    <a:cubicBezTo>
                      <a:pt x="21040"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22" name="Freeform: Shape 11"/>
              <p:cNvSpPr/>
              <p:nvPr/>
            </p:nvSpPr>
            <p:spPr>
              <a:xfrm>
                <a:off x="0" y="2530095"/>
                <a:ext cx="518538"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40" y="21600"/>
                      <a:pt x="20352" y="21600"/>
                    </a:cubicBezTo>
                    <a:lnTo>
                      <a:pt x="1250" y="21600"/>
                    </a:lnTo>
                    <a:cubicBezTo>
                      <a:pt x="560" y="21600"/>
                      <a:pt x="0" y="21116"/>
                      <a:pt x="0" y="20518"/>
                    </a:cubicBezTo>
                    <a:lnTo>
                      <a:pt x="0" y="1081"/>
                    </a:lnTo>
                    <a:cubicBezTo>
                      <a:pt x="0" y="496"/>
                      <a:pt x="560" y="0"/>
                      <a:pt x="1250" y="0"/>
                    </a:cubicBezTo>
                    <a:lnTo>
                      <a:pt x="20352" y="0"/>
                    </a:lnTo>
                    <a:cubicBezTo>
                      <a:pt x="21040"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3" name="Freeform: Shape 12"/>
              <p:cNvSpPr/>
              <p:nvPr/>
            </p:nvSpPr>
            <p:spPr>
              <a:xfrm>
                <a:off x="628690" y="2530095"/>
                <a:ext cx="518292"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42" y="21600"/>
                      <a:pt x="20350" y="21600"/>
                    </a:cubicBezTo>
                    <a:lnTo>
                      <a:pt x="1247" y="21600"/>
                    </a:lnTo>
                    <a:cubicBezTo>
                      <a:pt x="563" y="21600"/>
                      <a:pt x="0" y="21116"/>
                      <a:pt x="0" y="20518"/>
                    </a:cubicBezTo>
                    <a:lnTo>
                      <a:pt x="0" y="1081"/>
                    </a:lnTo>
                    <a:cubicBezTo>
                      <a:pt x="0" y="496"/>
                      <a:pt x="563" y="0"/>
                      <a:pt x="1247" y="0"/>
                    </a:cubicBezTo>
                    <a:lnTo>
                      <a:pt x="20350" y="0"/>
                    </a:lnTo>
                    <a:cubicBezTo>
                      <a:pt x="21042"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4" name="Freeform: Shape 13"/>
              <p:cNvSpPr/>
              <p:nvPr/>
            </p:nvSpPr>
            <p:spPr>
              <a:xfrm>
                <a:off x="1257380" y="2530095"/>
                <a:ext cx="518554"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36" y="21600"/>
                      <a:pt x="20348" y="21600"/>
                    </a:cubicBezTo>
                    <a:lnTo>
                      <a:pt x="1246" y="21600"/>
                    </a:lnTo>
                    <a:cubicBezTo>
                      <a:pt x="560" y="21600"/>
                      <a:pt x="0" y="21116"/>
                      <a:pt x="0" y="20518"/>
                    </a:cubicBezTo>
                    <a:lnTo>
                      <a:pt x="0" y="1081"/>
                    </a:lnTo>
                    <a:cubicBezTo>
                      <a:pt x="0" y="496"/>
                      <a:pt x="560" y="0"/>
                      <a:pt x="1246" y="0"/>
                    </a:cubicBezTo>
                    <a:lnTo>
                      <a:pt x="20348" y="0"/>
                    </a:lnTo>
                    <a:cubicBezTo>
                      <a:pt x="21036"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5" name="Freeform: Shape 14"/>
              <p:cNvSpPr/>
              <p:nvPr/>
            </p:nvSpPr>
            <p:spPr>
              <a:xfrm>
                <a:off x="6639584" y="2530095"/>
                <a:ext cx="518703"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28" y="21600"/>
                      <a:pt x="20343" y="21600"/>
                    </a:cubicBezTo>
                    <a:lnTo>
                      <a:pt x="1244" y="21600"/>
                    </a:lnTo>
                    <a:cubicBezTo>
                      <a:pt x="562" y="21600"/>
                      <a:pt x="0" y="21116"/>
                      <a:pt x="0" y="20518"/>
                    </a:cubicBezTo>
                    <a:lnTo>
                      <a:pt x="0" y="1081"/>
                    </a:lnTo>
                    <a:cubicBezTo>
                      <a:pt x="0" y="496"/>
                      <a:pt x="562" y="0"/>
                      <a:pt x="1244" y="0"/>
                    </a:cubicBezTo>
                    <a:lnTo>
                      <a:pt x="20343" y="0"/>
                    </a:lnTo>
                    <a:cubicBezTo>
                      <a:pt x="21028"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6" name="Freeform: Shape 15"/>
              <p:cNvSpPr/>
              <p:nvPr/>
            </p:nvSpPr>
            <p:spPr>
              <a:xfrm>
                <a:off x="7268274" y="2821439"/>
                <a:ext cx="518584" cy="299208"/>
              </a:xfrm>
              <a:custGeom>
                <a:avLst/>
                <a:gdLst/>
                <a:ahLst/>
                <a:cxnLst>
                  <a:cxn ang="0">
                    <a:pos x="wd2" y="hd2"/>
                  </a:cxn>
                  <a:cxn ang="5400000">
                    <a:pos x="wd2" y="hd2"/>
                  </a:cxn>
                  <a:cxn ang="10800000">
                    <a:pos x="wd2" y="hd2"/>
                  </a:cxn>
                  <a:cxn ang="16200000">
                    <a:pos x="wd2" y="hd2"/>
                  </a:cxn>
                </a:cxnLst>
                <a:rect l="0" t="0" r="r" b="b"/>
                <a:pathLst>
                  <a:path w="21600" h="21600" extrusionOk="0">
                    <a:moveTo>
                      <a:pt x="21600" y="19436"/>
                    </a:moveTo>
                    <a:cubicBezTo>
                      <a:pt x="21600" y="20632"/>
                      <a:pt x="21041" y="21600"/>
                      <a:pt x="20356" y="21600"/>
                    </a:cubicBezTo>
                    <a:lnTo>
                      <a:pt x="1265" y="21600"/>
                    </a:lnTo>
                    <a:cubicBezTo>
                      <a:pt x="568" y="21600"/>
                      <a:pt x="0" y="20632"/>
                      <a:pt x="0" y="19436"/>
                    </a:cubicBezTo>
                    <a:lnTo>
                      <a:pt x="0" y="2166"/>
                    </a:lnTo>
                    <a:cubicBezTo>
                      <a:pt x="0" y="982"/>
                      <a:pt x="568" y="0"/>
                      <a:pt x="1265" y="0"/>
                    </a:cubicBezTo>
                    <a:lnTo>
                      <a:pt x="20356" y="0"/>
                    </a:lnTo>
                    <a:cubicBezTo>
                      <a:pt x="21041" y="0"/>
                      <a:pt x="21600" y="982"/>
                      <a:pt x="21600" y="2166"/>
                    </a:cubicBezTo>
                    <a:cubicBezTo>
                      <a:pt x="21600" y="2166"/>
                      <a:pt x="21600" y="19436"/>
                      <a:pt x="21600" y="19436"/>
                    </a:cubicBezTo>
                    <a:close/>
                  </a:path>
                </a:pathLst>
              </a:custGeom>
              <a:solidFill>
                <a:srgbClr val="FFFFFF"/>
              </a:solidFill>
              <a:ln w="12700" cap="flat">
                <a:noFill/>
                <a:miter lim="400000"/>
              </a:ln>
              <a:effectLst/>
            </p:spPr>
            <p:txBody>
              <a:bodyPr anchor="ctr"/>
              <a:lstStyle/>
              <a:p>
                <a:pPr algn="ctr"/>
                <a:endParaRPr/>
              </a:p>
            </p:txBody>
          </p:sp>
          <p:sp>
            <p:nvSpPr>
              <p:cNvPr id="27" name="Freeform: Shape 16"/>
              <p:cNvSpPr/>
              <p:nvPr/>
            </p:nvSpPr>
            <p:spPr>
              <a:xfrm>
                <a:off x="8525655" y="2821439"/>
                <a:ext cx="518643" cy="299208"/>
              </a:xfrm>
              <a:custGeom>
                <a:avLst/>
                <a:gdLst/>
                <a:ahLst/>
                <a:cxnLst>
                  <a:cxn ang="0">
                    <a:pos x="wd2" y="hd2"/>
                  </a:cxn>
                  <a:cxn ang="5400000">
                    <a:pos x="wd2" y="hd2"/>
                  </a:cxn>
                  <a:cxn ang="10800000">
                    <a:pos x="wd2" y="hd2"/>
                  </a:cxn>
                  <a:cxn ang="16200000">
                    <a:pos x="wd2" y="hd2"/>
                  </a:cxn>
                </a:cxnLst>
                <a:rect l="0" t="0" r="r" b="b"/>
                <a:pathLst>
                  <a:path w="21600" h="21600" extrusionOk="0">
                    <a:moveTo>
                      <a:pt x="21600" y="19436"/>
                    </a:moveTo>
                    <a:cubicBezTo>
                      <a:pt x="21600" y="20632"/>
                      <a:pt x="21038" y="21600"/>
                      <a:pt x="20348" y="21600"/>
                    </a:cubicBezTo>
                    <a:lnTo>
                      <a:pt x="1257" y="21600"/>
                    </a:lnTo>
                    <a:cubicBezTo>
                      <a:pt x="573" y="21600"/>
                      <a:pt x="0" y="20632"/>
                      <a:pt x="0" y="19436"/>
                    </a:cubicBezTo>
                    <a:lnTo>
                      <a:pt x="0" y="2166"/>
                    </a:lnTo>
                    <a:cubicBezTo>
                      <a:pt x="0" y="982"/>
                      <a:pt x="573" y="0"/>
                      <a:pt x="1257" y="0"/>
                    </a:cubicBezTo>
                    <a:lnTo>
                      <a:pt x="20348" y="0"/>
                    </a:lnTo>
                    <a:cubicBezTo>
                      <a:pt x="21038" y="0"/>
                      <a:pt x="21600" y="982"/>
                      <a:pt x="21600" y="2166"/>
                    </a:cubicBezTo>
                    <a:cubicBezTo>
                      <a:pt x="21600" y="2166"/>
                      <a:pt x="21600" y="19436"/>
                      <a:pt x="21600" y="19436"/>
                    </a:cubicBezTo>
                    <a:close/>
                  </a:path>
                </a:pathLst>
              </a:custGeom>
              <a:solidFill>
                <a:srgbClr val="FFFFFF"/>
              </a:solidFill>
              <a:ln w="12700" cap="flat">
                <a:noFill/>
                <a:miter lim="400000"/>
              </a:ln>
              <a:effectLst/>
            </p:spPr>
            <p:txBody>
              <a:bodyPr anchor="ctr"/>
              <a:lstStyle/>
              <a:p>
                <a:pPr algn="ctr"/>
                <a:endParaRPr/>
              </a:p>
            </p:txBody>
          </p:sp>
          <p:sp>
            <p:nvSpPr>
              <p:cNvPr id="28" name="Freeform: Shape 17"/>
              <p:cNvSpPr/>
              <p:nvPr/>
            </p:nvSpPr>
            <p:spPr>
              <a:xfrm>
                <a:off x="1886071" y="2530095"/>
                <a:ext cx="682846"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175" y="21600"/>
                      <a:pt x="20659" y="21600"/>
                    </a:cubicBezTo>
                    <a:lnTo>
                      <a:pt x="944" y="21600"/>
                    </a:lnTo>
                    <a:cubicBezTo>
                      <a:pt x="423" y="21600"/>
                      <a:pt x="0" y="21116"/>
                      <a:pt x="0" y="20518"/>
                    </a:cubicBezTo>
                    <a:lnTo>
                      <a:pt x="0" y="1081"/>
                    </a:lnTo>
                    <a:cubicBezTo>
                      <a:pt x="0" y="496"/>
                      <a:pt x="423" y="0"/>
                      <a:pt x="944" y="0"/>
                    </a:cubicBezTo>
                    <a:lnTo>
                      <a:pt x="20659" y="0"/>
                    </a:lnTo>
                    <a:cubicBezTo>
                      <a:pt x="21175"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9" name="Freeform: Shape 18"/>
              <p:cNvSpPr/>
              <p:nvPr/>
            </p:nvSpPr>
            <p:spPr>
              <a:xfrm>
                <a:off x="5842220" y="2530095"/>
                <a:ext cx="683124"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177" y="21600"/>
                      <a:pt x="20651" y="21600"/>
                    </a:cubicBezTo>
                    <a:lnTo>
                      <a:pt x="950" y="21600"/>
                    </a:lnTo>
                    <a:cubicBezTo>
                      <a:pt x="435" y="21600"/>
                      <a:pt x="0" y="21116"/>
                      <a:pt x="0" y="20518"/>
                    </a:cubicBezTo>
                    <a:lnTo>
                      <a:pt x="0" y="1081"/>
                    </a:lnTo>
                    <a:cubicBezTo>
                      <a:pt x="0" y="496"/>
                      <a:pt x="435" y="0"/>
                      <a:pt x="950" y="0"/>
                    </a:cubicBezTo>
                    <a:lnTo>
                      <a:pt x="20651" y="0"/>
                    </a:lnTo>
                    <a:cubicBezTo>
                      <a:pt x="21177"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30" name="Freeform: Shape 19"/>
              <p:cNvSpPr/>
              <p:nvPr/>
            </p:nvSpPr>
            <p:spPr>
              <a:xfrm>
                <a:off x="2683434" y="2530095"/>
                <a:ext cx="3044442"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503" y="21600"/>
                      <a:pt x="21385" y="21600"/>
                    </a:cubicBezTo>
                    <a:lnTo>
                      <a:pt x="213" y="21600"/>
                    </a:lnTo>
                    <a:cubicBezTo>
                      <a:pt x="98" y="21600"/>
                      <a:pt x="0" y="21116"/>
                      <a:pt x="0" y="20518"/>
                    </a:cubicBezTo>
                    <a:lnTo>
                      <a:pt x="0" y="1081"/>
                    </a:lnTo>
                    <a:cubicBezTo>
                      <a:pt x="0" y="496"/>
                      <a:pt x="98" y="0"/>
                      <a:pt x="213" y="0"/>
                    </a:cubicBezTo>
                    <a:lnTo>
                      <a:pt x="21385" y="0"/>
                    </a:lnTo>
                    <a:cubicBezTo>
                      <a:pt x="21503"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31" name="Freeform: Shape 20"/>
              <p:cNvSpPr/>
              <p:nvPr/>
            </p:nvSpPr>
            <p:spPr>
              <a:xfrm>
                <a:off x="1410719" y="1901405"/>
                <a:ext cx="518277"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6" y="21600"/>
                      <a:pt x="20357" y="21600"/>
                    </a:cubicBezTo>
                    <a:lnTo>
                      <a:pt x="1243" y="21600"/>
                    </a:lnTo>
                    <a:cubicBezTo>
                      <a:pt x="567" y="21600"/>
                      <a:pt x="0" y="21036"/>
                      <a:pt x="0" y="20352"/>
                    </a:cubicBezTo>
                    <a:lnTo>
                      <a:pt x="0" y="1250"/>
                    </a:lnTo>
                    <a:cubicBezTo>
                      <a:pt x="0" y="566"/>
                      <a:pt x="567" y="0"/>
                      <a:pt x="1243" y="0"/>
                    </a:cubicBezTo>
                    <a:lnTo>
                      <a:pt x="20357" y="0"/>
                    </a:lnTo>
                    <a:cubicBezTo>
                      <a:pt x="21046"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2" name="Freeform: Shape 21"/>
              <p:cNvSpPr/>
              <p:nvPr/>
            </p:nvSpPr>
            <p:spPr>
              <a:xfrm>
                <a:off x="2054744" y="1901405"/>
                <a:ext cx="518321"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0" y="21600"/>
                      <a:pt x="20360" y="21600"/>
                    </a:cubicBezTo>
                    <a:lnTo>
                      <a:pt x="1250" y="21600"/>
                    </a:lnTo>
                    <a:cubicBezTo>
                      <a:pt x="561" y="21600"/>
                      <a:pt x="0" y="21036"/>
                      <a:pt x="0" y="20352"/>
                    </a:cubicBezTo>
                    <a:lnTo>
                      <a:pt x="0" y="1250"/>
                    </a:lnTo>
                    <a:cubicBezTo>
                      <a:pt x="0" y="566"/>
                      <a:pt x="561" y="0"/>
                      <a:pt x="1250" y="0"/>
                    </a:cubicBezTo>
                    <a:lnTo>
                      <a:pt x="20360" y="0"/>
                    </a:lnTo>
                    <a:cubicBezTo>
                      <a:pt x="21040"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3" name="Freeform: Shape 22"/>
              <p:cNvSpPr/>
              <p:nvPr/>
            </p:nvSpPr>
            <p:spPr>
              <a:xfrm>
                <a:off x="2683434" y="1901405"/>
                <a:ext cx="518630"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2" y="21600"/>
                      <a:pt x="20349" y="21600"/>
                    </a:cubicBezTo>
                    <a:lnTo>
                      <a:pt x="1253" y="21600"/>
                    </a:lnTo>
                    <a:cubicBezTo>
                      <a:pt x="575" y="21600"/>
                      <a:pt x="0" y="21036"/>
                      <a:pt x="0" y="20352"/>
                    </a:cubicBezTo>
                    <a:lnTo>
                      <a:pt x="0" y="1250"/>
                    </a:lnTo>
                    <a:cubicBezTo>
                      <a:pt x="0" y="566"/>
                      <a:pt x="575" y="0"/>
                      <a:pt x="1253" y="0"/>
                    </a:cubicBezTo>
                    <a:lnTo>
                      <a:pt x="20349" y="0"/>
                    </a:lnTo>
                    <a:cubicBezTo>
                      <a:pt x="21042"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4" name="Freeform: Shape 23"/>
              <p:cNvSpPr/>
              <p:nvPr/>
            </p:nvSpPr>
            <p:spPr>
              <a:xfrm>
                <a:off x="3312125" y="1901405"/>
                <a:ext cx="518367"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7" y="21600"/>
                      <a:pt x="20358" y="21600"/>
                    </a:cubicBezTo>
                    <a:lnTo>
                      <a:pt x="1255" y="21600"/>
                    </a:lnTo>
                    <a:cubicBezTo>
                      <a:pt x="567" y="21600"/>
                      <a:pt x="0" y="21036"/>
                      <a:pt x="0" y="20352"/>
                    </a:cubicBezTo>
                    <a:lnTo>
                      <a:pt x="0" y="1250"/>
                    </a:lnTo>
                    <a:cubicBezTo>
                      <a:pt x="0" y="566"/>
                      <a:pt x="567" y="0"/>
                      <a:pt x="1255" y="0"/>
                    </a:cubicBezTo>
                    <a:lnTo>
                      <a:pt x="20358" y="0"/>
                    </a:lnTo>
                    <a:cubicBezTo>
                      <a:pt x="21037"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5" name="Freeform: Shape 24"/>
              <p:cNvSpPr/>
              <p:nvPr/>
            </p:nvSpPr>
            <p:spPr>
              <a:xfrm>
                <a:off x="3940815" y="1901405"/>
                <a:ext cx="518307"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8" y="21600"/>
                      <a:pt x="20355" y="21600"/>
                    </a:cubicBezTo>
                    <a:lnTo>
                      <a:pt x="1242" y="21600"/>
                    </a:lnTo>
                    <a:cubicBezTo>
                      <a:pt x="559" y="21600"/>
                      <a:pt x="0" y="21036"/>
                      <a:pt x="0" y="20352"/>
                    </a:cubicBezTo>
                    <a:lnTo>
                      <a:pt x="0" y="1250"/>
                    </a:lnTo>
                    <a:cubicBezTo>
                      <a:pt x="0" y="566"/>
                      <a:pt x="559" y="0"/>
                      <a:pt x="1242" y="0"/>
                    </a:cubicBezTo>
                    <a:lnTo>
                      <a:pt x="20355" y="0"/>
                    </a:lnTo>
                    <a:cubicBezTo>
                      <a:pt x="21038"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6" name="Freeform: Shape 25"/>
              <p:cNvSpPr/>
              <p:nvPr/>
            </p:nvSpPr>
            <p:spPr>
              <a:xfrm>
                <a:off x="4569506" y="1901405"/>
                <a:ext cx="518554"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3" y="21600"/>
                      <a:pt x="20356" y="21600"/>
                    </a:cubicBezTo>
                    <a:lnTo>
                      <a:pt x="1252" y="21600"/>
                    </a:lnTo>
                    <a:cubicBezTo>
                      <a:pt x="562" y="21600"/>
                      <a:pt x="0" y="21036"/>
                      <a:pt x="0" y="20352"/>
                    </a:cubicBezTo>
                    <a:lnTo>
                      <a:pt x="0" y="1250"/>
                    </a:lnTo>
                    <a:cubicBezTo>
                      <a:pt x="0" y="566"/>
                      <a:pt x="562" y="0"/>
                      <a:pt x="1252" y="0"/>
                    </a:cubicBezTo>
                    <a:lnTo>
                      <a:pt x="20356" y="0"/>
                    </a:lnTo>
                    <a:cubicBezTo>
                      <a:pt x="21043"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7" name="Freeform: Shape 26"/>
              <p:cNvSpPr/>
              <p:nvPr/>
            </p:nvSpPr>
            <p:spPr>
              <a:xfrm>
                <a:off x="5213530" y="1901405"/>
                <a:ext cx="518464"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2" y="21600"/>
                      <a:pt x="20340" y="21600"/>
                    </a:cubicBezTo>
                    <a:lnTo>
                      <a:pt x="1242" y="21600"/>
                    </a:lnTo>
                    <a:cubicBezTo>
                      <a:pt x="560" y="21600"/>
                      <a:pt x="0" y="21036"/>
                      <a:pt x="0" y="20352"/>
                    </a:cubicBezTo>
                    <a:lnTo>
                      <a:pt x="0" y="1250"/>
                    </a:lnTo>
                    <a:cubicBezTo>
                      <a:pt x="0" y="566"/>
                      <a:pt x="560" y="0"/>
                      <a:pt x="1242" y="0"/>
                    </a:cubicBezTo>
                    <a:lnTo>
                      <a:pt x="20340" y="0"/>
                    </a:lnTo>
                    <a:cubicBezTo>
                      <a:pt x="21032"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8" name="Freeform: Shape 27"/>
              <p:cNvSpPr/>
              <p:nvPr/>
            </p:nvSpPr>
            <p:spPr>
              <a:xfrm>
                <a:off x="5842220" y="1901405"/>
                <a:ext cx="518643"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5" y="21600"/>
                      <a:pt x="20348" y="21600"/>
                    </a:cubicBezTo>
                    <a:lnTo>
                      <a:pt x="1252" y="21600"/>
                    </a:lnTo>
                    <a:cubicBezTo>
                      <a:pt x="573" y="21600"/>
                      <a:pt x="0" y="21036"/>
                      <a:pt x="0" y="20352"/>
                    </a:cubicBezTo>
                    <a:lnTo>
                      <a:pt x="0" y="1250"/>
                    </a:lnTo>
                    <a:cubicBezTo>
                      <a:pt x="0" y="566"/>
                      <a:pt x="573" y="0"/>
                      <a:pt x="1252" y="0"/>
                    </a:cubicBezTo>
                    <a:lnTo>
                      <a:pt x="20348" y="0"/>
                    </a:lnTo>
                    <a:cubicBezTo>
                      <a:pt x="21035"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9" name="Freeform: Shape 28"/>
              <p:cNvSpPr/>
              <p:nvPr/>
            </p:nvSpPr>
            <p:spPr>
              <a:xfrm>
                <a:off x="6470911" y="1901405"/>
                <a:ext cx="518404"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50" y="21600"/>
                      <a:pt x="20358" y="21600"/>
                    </a:cubicBezTo>
                    <a:lnTo>
                      <a:pt x="1250" y="21600"/>
                    </a:lnTo>
                    <a:cubicBezTo>
                      <a:pt x="560" y="21600"/>
                      <a:pt x="0" y="21036"/>
                      <a:pt x="0" y="20352"/>
                    </a:cubicBezTo>
                    <a:lnTo>
                      <a:pt x="0" y="1250"/>
                    </a:lnTo>
                    <a:cubicBezTo>
                      <a:pt x="0" y="566"/>
                      <a:pt x="560" y="0"/>
                      <a:pt x="1250" y="0"/>
                    </a:cubicBezTo>
                    <a:lnTo>
                      <a:pt x="20358" y="0"/>
                    </a:lnTo>
                    <a:cubicBezTo>
                      <a:pt x="21050"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40" name="Freeform: Shape 29"/>
              <p:cNvSpPr/>
              <p:nvPr/>
            </p:nvSpPr>
            <p:spPr>
              <a:xfrm>
                <a:off x="7099601" y="1901405"/>
                <a:ext cx="518523"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7" y="21600"/>
                      <a:pt x="20350" y="21600"/>
                    </a:cubicBezTo>
                    <a:lnTo>
                      <a:pt x="1254" y="21600"/>
                    </a:lnTo>
                    <a:cubicBezTo>
                      <a:pt x="565" y="21600"/>
                      <a:pt x="0" y="21036"/>
                      <a:pt x="0" y="20352"/>
                    </a:cubicBezTo>
                    <a:lnTo>
                      <a:pt x="0" y="1250"/>
                    </a:lnTo>
                    <a:cubicBezTo>
                      <a:pt x="0" y="566"/>
                      <a:pt x="565" y="0"/>
                      <a:pt x="1254" y="0"/>
                    </a:cubicBezTo>
                    <a:lnTo>
                      <a:pt x="20350" y="0"/>
                    </a:lnTo>
                    <a:cubicBezTo>
                      <a:pt x="21037"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41" name="Freeform: Shape 30"/>
              <p:cNvSpPr/>
              <p:nvPr/>
            </p:nvSpPr>
            <p:spPr>
              <a:xfrm>
                <a:off x="7728292" y="1901405"/>
                <a:ext cx="1309298"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377" y="21600"/>
                      <a:pt x="21106" y="21600"/>
                    </a:cubicBezTo>
                    <a:lnTo>
                      <a:pt x="493" y="21600"/>
                    </a:lnTo>
                    <a:cubicBezTo>
                      <a:pt x="222" y="21600"/>
                      <a:pt x="0" y="21036"/>
                      <a:pt x="0" y="20352"/>
                    </a:cubicBezTo>
                    <a:lnTo>
                      <a:pt x="0" y="1250"/>
                    </a:lnTo>
                    <a:cubicBezTo>
                      <a:pt x="0" y="566"/>
                      <a:pt x="222" y="0"/>
                      <a:pt x="493" y="0"/>
                    </a:cubicBezTo>
                    <a:lnTo>
                      <a:pt x="21106" y="0"/>
                    </a:lnTo>
                    <a:cubicBezTo>
                      <a:pt x="21377"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42" name="Freeform: Shape 31"/>
              <p:cNvSpPr/>
              <p:nvPr/>
            </p:nvSpPr>
            <p:spPr>
              <a:xfrm>
                <a:off x="1732732" y="1257380"/>
                <a:ext cx="518232"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51" y="21600"/>
                      <a:pt x="20364" y="21600"/>
                    </a:cubicBezTo>
                    <a:lnTo>
                      <a:pt x="1240" y="21600"/>
                    </a:lnTo>
                    <a:cubicBezTo>
                      <a:pt x="560" y="21600"/>
                      <a:pt x="0" y="21049"/>
                      <a:pt x="0" y="20356"/>
                    </a:cubicBezTo>
                    <a:lnTo>
                      <a:pt x="0" y="1238"/>
                    </a:lnTo>
                    <a:cubicBezTo>
                      <a:pt x="0" y="561"/>
                      <a:pt x="560" y="0"/>
                      <a:pt x="1240" y="0"/>
                    </a:cubicBezTo>
                    <a:lnTo>
                      <a:pt x="20364" y="0"/>
                    </a:lnTo>
                    <a:cubicBezTo>
                      <a:pt x="21051"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3" name="Freeform: Shape 32"/>
              <p:cNvSpPr/>
              <p:nvPr/>
            </p:nvSpPr>
            <p:spPr>
              <a:xfrm>
                <a:off x="2361422" y="1257380"/>
                <a:ext cx="518307"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7" y="21600"/>
                      <a:pt x="20349" y="21600"/>
                    </a:cubicBezTo>
                    <a:lnTo>
                      <a:pt x="1236" y="21600"/>
                    </a:lnTo>
                    <a:cubicBezTo>
                      <a:pt x="554" y="21600"/>
                      <a:pt x="0" y="21049"/>
                      <a:pt x="0" y="20356"/>
                    </a:cubicBezTo>
                    <a:lnTo>
                      <a:pt x="0" y="1238"/>
                    </a:lnTo>
                    <a:cubicBezTo>
                      <a:pt x="0" y="561"/>
                      <a:pt x="554" y="0"/>
                      <a:pt x="1236" y="0"/>
                    </a:cubicBezTo>
                    <a:lnTo>
                      <a:pt x="20349" y="0"/>
                    </a:lnTo>
                    <a:cubicBezTo>
                      <a:pt x="21037"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4" name="Freeform: Shape 33"/>
              <p:cNvSpPr/>
              <p:nvPr/>
            </p:nvSpPr>
            <p:spPr>
              <a:xfrm>
                <a:off x="2990113" y="1257380"/>
                <a:ext cx="51822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51" y="21600"/>
                      <a:pt x="20362" y="21600"/>
                    </a:cubicBezTo>
                    <a:lnTo>
                      <a:pt x="1244" y="21600"/>
                    </a:lnTo>
                    <a:cubicBezTo>
                      <a:pt x="557" y="21600"/>
                      <a:pt x="0" y="21049"/>
                      <a:pt x="0" y="20356"/>
                    </a:cubicBezTo>
                    <a:lnTo>
                      <a:pt x="0" y="1238"/>
                    </a:lnTo>
                    <a:cubicBezTo>
                      <a:pt x="0" y="561"/>
                      <a:pt x="557" y="0"/>
                      <a:pt x="1244" y="0"/>
                    </a:cubicBezTo>
                    <a:lnTo>
                      <a:pt x="20362" y="0"/>
                    </a:lnTo>
                    <a:cubicBezTo>
                      <a:pt x="21051"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5" name="Freeform: Shape 34"/>
              <p:cNvSpPr/>
              <p:nvPr/>
            </p:nvSpPr>
            <p:spPr>
              <a:xfrm>
                <a:off x="3618803" y="1257380"/>
                <a:ext cx="518352"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8" y="21600"/>
                      <a:pt x="20358" y="21600"/>
                    </a:cubicBezTo>
                    <a:lnTo>
                      <a:pt x="1239" y="21600"/>
                    </a:lnTo>
                    <a:cubicBezTo>
                      <a:pt x="559" y="21600"/>
                      <a:pt x="0" y="21049"/>
                      <a:pt x="0" y="20356"/>
                    </a:cubicBezTo>
                    <a:lnTo>
                      <a:pt x="0" y="1238"/>
                    </a:lnTo>
                    <a:cubicBezTo>
                      <a:pt x="0" y="561"/>
                      <a:pt x="559" y="0"/>
                      <a:pt x="1239" y="0"/>
                    </a:cubicBezTo>
                    <a:lnTo>
                      <a:pt x="20358" y="0"/>
                    </a:lnTo>
                    <a:cubicBezTo>
                      <a:pt x="21038"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6" name="Freeform: Shape 35"/>
              <p:cNvSpPr/>
              <p:nvPr/>
            </p:nvSpPr>
            <p:spPr>
              <a:xfrm>
                <a:off x="4247493" y="1257380"/>
                <a:ext cx="518570"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2" y="21600"/>
                      <a:pt x="20353" y="21600"/>
                    </a:cubicBezTo>
                    <a:lnTo>
                      <a:pt x="1251" y="21600"/>
                    </a:lnTo>
                    <a:cubicBezTo>
                      <a:pt x="574" y="21600"/>
                      <a:pt x="0" y="21049"/>
                      <a:pt x="0" y="20356"/>
                    </a:cubicBezTo>
                    <a:lnTo>
                      <a:pt x="0" y="1238"/>
                    </a:lnTo>
                    <a:cubicBezTo>
                      <a:pt x="0" y="561"/>
                      <a:pt x="574" y="0"/>
                      <a:pt x="1251" y="0"/>
                    </a:cubicBezTo>
                    <a:lnTo>
                      <a:pt x="20353" y="0"/>
                    </a:lnTo>
                    <a:cubicBezTo>
                      <a:pt x="21032"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7" name="Freeform: Shape 36"/>
              <p:cNvSpPr/>
              <p:nvPr/>
            </p:nvSpPr>
            <p:spPr>
              <a:xfrm>
                <a:off x="4891518" y="1257380"/>
                <a:ext cx="51834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5" y="21600"/>
                    </a:cubicBezTo>
                    <a:lnTo>
                      <a:pt x="1248" y="21600"/>
                    </a:lnTo>
                    <a:cubicBezTo>
                      <a:pt x="560" y="21600"/>
                      <a:pt x="0" y="21049"/>
                      <a:pt x="0" y="20356"/>
                    </a:cubicBezTo>
                    <a:lnTo>
                      <a:pt x="0" y="1238"/>
                    </a:lnTo>
                    <a:cubicBezTo>
                      <a:pt x="0" y="561"/>
                      <a:pt x="560" y="0"/>
                      <a:pt x="1248" y="0"/>
                    </a:cubicBezTo>
                    <a:lnTo>
                      <a:pt x="20355"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8" name="Freeform: Shape 37"/>
              <p:cNvSpPr/>
              <p:nvPr/>
            </p:nvSpPr>
            <p:spPr>
              <a:xfrm>
                <a:off x="5520208" y="1257380"/>
                <a:ext cx="518209"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8" y="21600"/>
                      <a:pt x="20357" y="21600"/>
                    </a:cubicBezTo>
                    <a:lnTo>
                      <a:pt x="1243" y="21600"/>
                    </a:lnTo>
                    <a:cubicBezTo>
                      <a:pt x="557" y="21600"/>
                      <a:pt x="0" y="21049"/>
                      <a:pt x="0" y="20356"/>
                    </a:cubicBezTo>
                    <a:lnTo>
                      <a:pt x="0" y="1238"/>
                    </a:lnTo>
                    <a:cubicBezTo>
                      <a:pt x="0" y="561"/>
                      <a:pt x="557" y="0"/>
                      <a:pt x="1243" y="0"/>
                    </a:cubicBezTo>
                    <a:lnTo>
                      <a:pt x="20357" y="0"/>
                    </a:lnTo>
                    <a:cubicBezTo>
                      <a:pt x="21048"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9" name="Freeform: Shape 38"/>
              <p:cNvSpPr/>
              <p:nvPr/>
            </p:nvSpPr>
            <p:spPr>
              <a:xfrm>
                <a:off x="6148899" y="1257380"/>
                <a:ext cx="518403"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5" y="21600"/>
                      <a:pt x="20355" y="21600"/>
                    </a:cubicBezTo>
                    <a:lnTo>
                      <a:pt x="1245" y="21600"/>
                    </a:lnTo>
                    <a:cubicBezTo>
                      <a:pt x="560" y="21600"/>
                      <a:pt x="0" y="21049"/>
                      <a:pt x="0" y="20356"/>
                    </a:cubicBezTo>
                    <a:lnTo>
                      <a:pt x="0" y="1238"/>
                    </a:lnTo>
                    <a:cubicBezTo>
                      <a:pt x="0" y="561"/>
                      <a:pt x="560" y="0"/>
                      <a:pt x="1245" y="0"/>
                    </a:cubicBezTo>
                    <a:lnTo>
                      <a:pt x="20355" y="0"/>
                    </a:lnTo>
                    <a:cubicBezTo>
                      <a:pt x="21035"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0" name="Freeform: Shape 39"/>
              <p:cNvSpPr/>
              <p:nvPr/>
            </p:nvSpPr>
            <p:spPr>
              <a:xfrm>
                <a:off x="6777589" y="1257380"/>
                <a:ext cx="51846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3" y="21600"/>
                    </a:cubicBezTo>
                    <a:lnTo>
                      <a:pt x="1240" y="21600"/>
                    </a:lnTo>
                    <a:cubicBezTo>
                      <a:pt x="557" y="21600"/>
                      <a:pt x="0" y="21049"/>
                      <a:pt x="0" y="20356"/>
                    </a:cubicBezTo>
                    <a:lnTo>
                      <a:pt x="0" y="1238"/>
                    </a:lnTo>
                    <a:cubicBezTo>
                      <a:pt x="0" y="561"/>
                      <a:pt x="557" y="0"/>
                      <a:pt x="1240" y="0"/>
                    </a:cubicBezTo>
                    <a:lnTo>
                      <a:pt x="20353"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1" name="Freeform: Shape 40"/>
              <p:cNvSpPr/>
              <p:nvPr/>
            </p:nvSpPr>
            <p:spPr>
              <a:xfrm>
                <a:off x="7406280" y="1257380"/>
                <a:ext cx="51828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7" y="21600"/>
                    </a:cubicBezTo>
                    <a:lnTo>
                      <a:pt x="1253" y="21600"/>
                    </a:lnTo>
                    <a:cubicBezTo>
                      <a:pt x="557" y="21600"/>
                      <a:pt x="0" y="21049"/>
                      <a:pt x="0" y="20356"/>
                    </a:cubicBezTo>
                    <a:lnTo>
                      <a:pt x="0" y="1238"/>
                    </a:lnTo>
                    <a:cubicBezTo>
                      <a:pt x="0" y="561"/>
                      <a:pt x="557" y="0"/>
                      <a:pt x="1253" y="0"/>
                    </a:cubicBezTo>
                    <a:lnTo>
                      <a:pt x="20357"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2" name="Freeform: Shape 41"/>
              <p:cNvSpPr/>
              <p:nvPr/>
            </p:nvSpPr>
            <p:spPr>
              <a:xfrm>
                <a:off x="8034970" y="1257380"/>
                <a:ext cx="51834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7" y="21600"/>
                      <a:pt x="20354" y="21600"/>
                    </a:cubicBezTo>
                    <a:lnTo>
                      <a:pt x="1240" y="21600"/>
                    </a:lnTo>
                    <a:cubicBezTo>
                      <a:pt x="552" y="21600"/>
                      <a:pt x="0" y="21049"/>
                      <a:pt x="0" y="20356"/>
                    </a:cubicBezTo>
                    <a:lnTo>
                      <a:pt x="0" y="1238"/>
                    </a:lnTo>
                    <a:cubicBezTo>
                      <a:pt x="0" y="561"/>
                      <a:pt x="552" y="0"/>
                      <a:pt x="1240" y="0"/>
                    </a:cubicBezTo>
                    <a:lnTo>
                      <a:pt x="20354" y="0"/>
                    </a:lnTo>
                    <a:cubicBezTo>
                      <a:pt x="21037"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3" name="Freeform: Shape 42"/>
              <p:cNvSpPr/>
              <p:nvPr/>
            </p:nvSpPr>
            <p:spPr>
              <a:xfrm>
                <a:off x="1579393" y="628690"/>
                <a:ext cx="51858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49" y="21600"/>
                    </a:cubicBezTo>
                    <a:lnTo>
                      <a:pt x="1250" y="21600"/>
                    </a:lnTo>
                    <a:cubicBezTo>
                      <a:pt x="567" y="21600"/>
                      <a:pt x="0" y="21038"/>
                      <a:pt x="0" y="20344"/>
                    </a:cubicBezTo>
                    <a:lnTo>
                      <a:pt x="0" y="1241"/>
                    </a:lnTo>
                    <a:cubicBezTo>
                      <a:pt x="0" y="563"/>
                      <a:pt x="567" y="0"/>
                      <a:pt x="1250" y="0"/>
                    </a:cubicBezTo>
                    <a:lnTo>
                      <a:pt x="20349"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4" name="Freeform: Shape 43"/>
              <p:cNvSpPr/>
              <p:nvPr/>
            </p:nvSpPr>
            <p:spPr>
              <a:xfrm>
                <a:off x="2208083" y="628690"/>
                <a:ext cx="518442"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39" y="21600"/>
                      <a:pt x="20349" y="21600"/>
                    </a:cubicBezTo>
                    <a:lnTo>
                      <a:pt x="1243" y="21600"/>
                    </a:lnTo>
                    <a:cubicBezTo>
                      <a:pt x="559" y="21600"/>
                      <a:pt x="0" y="21038"/>
                      <a:pt x="0" y="20344"/>
                    </a:cubicBezTo>
                    <a:lnTo>
                      <a:pt x="0" y="1241"/>
                    </a:lnTo>
                    <a:cubicBezTo>
                      <a:pt x="0" y="563"/>
                      <a:pt x="559" y="0"/>
                      <a:pt x="1243" y="0"/>
                    </a:cubicBezTo>
                    <a:lnTo>
                      <a:pt x="20349" y="0"/>
                    </a:lnTo>
                    <a:cubicBezTo>
                      <a:pt x="21039"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5" name="Freeform: Shape 44"/>
              <p:cNvSpPr/>
              <p:nvPr/>
            </p:nvSpPr>
            <p:spPr>
              <a:xfrm>
                <a:off x="2836773" y="628690"/>
                <a:ext cx="518262"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51" y="21600"/>
                    </a:cubicBezTo>
                    <a:lnTo>
                      <a:pt x="1238" y="21600"/>
                    </a:lnTo>
                    <a:cubicBezTo>
                      <a:pt x="558" y="21600"/>
                      <a:pt x="0" y="21038"/>
                      <a:pt x="0" y="20344"/>
                    </a:cubicBezTo>
                    <a:lnTo>
                      <a:pt x="0" y="1241"/>
                    </a:lnTo>
                    <a:cubicBezTo>
                      <a:pt x="0" y="563"/>
                      <a:pt x="558" y="0"/>
                      <a:pt x="1238" y="0"/>
                    </a:cubicBezTo>
                    <a:lnTo>
                      <a:pt x="20351"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6" name="Freeform: Shape 45"/>
              <p:cNvSpPr/>
              <p:nvPr/>
            </p:nvSpPr>
            <p:spPr>
              <a:xfrm>
                <a:off x="3465464" y="628690"/>
                <a:ext cx="518307"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39" y="21600"/>
                      <a:pt x="20359" y="21600"/>
                    </a:cubicBezTo>
                    <a:lnTo>
                      <a:pt x="1249" y="21600"/>
                    </a:lnTo>
                    <a:cubicBezTo>
                      <a:pt x="561" y="21600"/>
                      <a:pt x="0" y="21038"/>
                      <a:pt x="0" y="20344"/>
                    </a:cubicBezTo>
                    <a:lnTo>
                      <a:pt x="0" y="1241"/>
                    </a:lnTo>
                    <a:cubicBezTo>
                      <a:pt x="0" y="563"/>
                      <a:pt x="561" y="0"/>
                      <a:pt x="1249" y="0"/>
                    </a:cubicBezTo>
                    <a:lnTo>
                      <a:pt x="20359" y="0"/>
                    </a:lnTo>
                    <a:cubicBezTo>
                      <a:pt x="21039"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7" name="Freeform: Shape 46"/>
              <p:cNvSpPr/>
              <p:nvPr/>
            </p:nvSpPr>
            <p:spPr>
              <a:xfrm>
                <a:off x="4109488" y="628690"/>
                <a:ext cx="518315"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3" y="21600"/>
                      <a:pt x="20349" y="21600"/>
                    </a:cubicBezTo>
                    <a:lnTo>
                      <a:pt x="1242" y="21600"/>
                    </a:lnTo>
                    <a:cubicBezTo>
                      <a:pt x="558" y="21600"/>
                      <a:pt x="0" y="21038"/>
                      <a:pt x="0" y="20344"/>
                    </a:cubicBezTo>
                    <a:lnTo>
                      <a:pt x="0" y="1241"/>
                    </a:lnTo>
                    <a:cubicBezTo>
                      <a:pt x="0" y="563"/>
                      <a:pt x="558" y="0"/>
                      <a:pt x="1242" y="0"/>
                    </a:cubicBezTo>
                    <a:lnTo>
                      <a:pt x="20349" y="0"/>
                    </a:lnTo>
                    <a:cubicBezTo>
                      <a:pt x="21043"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8" name="Freeform: Shape 47"/>
              <p:cNvSpPr/>
              <p:nvPr/>
            </p:nvSpPr>
            <p:spPr>
              <a:xfrm>
                <a:off x="4738179" y="628690"/>
                <a:ext cx="518328"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8" y="21600"/>
                      <a:pt x="20360" y="21600"/>
                    </a:cubicBezTo>
                    <a:lnTo>
                      <a:pt x="1247" y="21600"/>
                    </a:lnTo>
                    <a:cubicBezTo>
                      <a:pt x="560" y="21600"/>
                      <a:pt x="0" y="21038"/>
                      <a:pt x="0" y="20344"/>
                    </a:cubicBezTo>
                    <a:lnTo>
                      <a:pt x="0" y="1241"/>
                    </a:lnTo>
                    <a:cubicBezTo>
                      <a:pt x="0" y="563"/>
                      <a:pt x="560" y="0"/>
                      <a:pt x="1247" y="0"/>
                    </a:cubicBezTo>
                    <a:lnTo>
                      <a:pt x="20360" y="0"/>
                    </a:lnTo>
                    <a:cubicBezTo>
                      <a:pt x="21048"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9" name="Freeform: Shape 48"/>
              <p:cNvSpPr/>
              <p:nvPr/>
            </p:nvSpPr>
            <p:spPr>
              <a:xfrm>
                <a:off x="5366869" y="628690"/>
                <a:ext cx="518209"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8" y="21600"/>
                      <a:pt x="20357" y="21600"/>
                    </a:cubicBezTo>
                    <a:lnTo>
                      <a:pt x="1235" y="21600"/>
                    </a:lnTo>
                    <a:cubicBezTo>
                      <a:pt x="557" y="21600"/>
                      <a:pt x="0" y="21038"/>
                      <a:pt x="0" y="20344"/>
                    </a:cubicBezTo>
                    <a:lnTo>
                      <a:pt x="0" y="1241"/>
                    </a:lnTo>
                    <a:cubicBezTo>
                      <a:pt x="0" y="563"/>
                      <a:pt x="557" y="0"/>
                      <a:pt x="1235" y="0"/>
                    </a:cubicBezTo>
                    <a:lnTo>
                      <a:pt x="20357" y="0"/>
                    </a:lnTo>
                    <a:cubicBezTo>
                      <a:pt x="21048"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0" name="Freeform: Shape 49"/>
              <p:cNvSpPr/>
              <p:nvPr/>
            </p:nvSpPr>
            <p:spPr>
              <a:xfrm>
                <a:off x="5995560" y="628690"/>
                <a:ext cx="51852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50" y="21600"/>
                    </a:cubicBezTo>
                    <a:lnTo>
                      <a:pt x="1247" y="21600"/>
                    </a:lnTo>
                    <a:cubicBezTo>
                      <a:pt x="562" y="21600"/>
                      <a:pt x="0" y="21038"/>
                      <a:pt x="0" y="20344"/>
                    </a:cubicBezTo>
                    <a:lnTo>
                      <a:pt x="0" y="1241"/>
                    </a:lnTo>
                    <a:cubicBezTo>
                      <a:pt x="0" y="563"/>
                      <a:pt x="562" y="0"/>
                      <a:pt x="1247" y="0"/>
                    </a:cubicBezTo>
                    <a:lnTo>
                      <a:pt x="20350"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1" name="Freeform: Shape 50"/>
              <p:cNvSpPr/>
              <p:nvPr/>
            </p:nvSpPr>
            <p:spPr>
              <a:xfrm>
                <a:off x="6624250" y="628690"/>
                <a:ext cx="518209"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60" y="21600"/>
                    </a:cubicBezTo>
                    <a:lnTo>
                      <a:pt x="1245" y="21600"/>
                    </a:lnTo>
                    <a:cubicBezTo>
                      <a:pt x="557" y="21600"/>
                      <a:pt x="0" y="21038"/>
                      <a:pt x="0" y="20344"/>
                    </a:cubicBezTo>
                    <a:lnTo>
                      <a:pt x="0" y="1241"/>
                    </a:lnTo>
                    <a:cubicBezTo>
                      <a:pt x="0" y="563"/>
                      <a:pt x="557" y="0"/>
                      <a:pt x="1245" y="0"/>
                    </a:cubicBezTo>
                    <a:lnTo>
                      <a:pt x="20360"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2" name="Freeform: Shape 51"/>
              <p:cNvSpPr/>
              <p:nvPr/>
            </p:nvSpPr>
            <p:spPr>
              <a:xfrm>
                <a:off x="7252941" y="628690"/>
                <a:ext cx="51846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47" y="21600"/>
                    </a:cubicBezTo>
                    <a:lnTo>
                      <a:pt x="1247" y="21600"/>
                    </a:lnTo>
                    <a:cubicBezTo>
                      <a:pt x="567" y="21600"/>
                      <a:pt x="0" y="21038"/>
                      <a:pt x="0" y="20344"/>
                    </a:cubicBezTo>
                    <a:lnTo>
                      <a:pt x="0" y="1241"/>
                    </a:lnTo>
                    <a:cubicBezTo>
                      <a:pt x="0" y="563"/>
                      <a:pt x="567" y="0"/>
                      <a:pt x="1247" y="0"/>
                    </a:cubicBezTo>
                    <a:lnTo>
                      <a:pt x="20347"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3" name="Freeform: Shape 52"/>
              <p:cNvSpPr/>
              <p:nvPr/>
            </p:nvSpPr>
            <p:spPr>
              <a:xfrm>
                <a:off x="7896965" y="628690"/>
                <a:ext cx="518388"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58" y="21600"/>
                    </a:cubicBezTo>
                    <a:lnTo>
                      <a:pt x="1247" y="21600"/>
                    </a:lnTo>
                    <a:cubicBezTo>
                      <a:pt x="560" y="21600"/>
                      <a:pt x="0" y="21038"/>
                      <a:pt x="0" y="20344"/>
                    </a:cubicBezTo>
                    <a:lnTo>
                      <a:pt x="0" y="1241"/>
                    </a:lnTo>
                    <a:cubicBezTo>
                      <a:pt x="0" y="563"/>
                      <a:pt x="560" y="0"/>
                      <a:pt x="1247" y="0"/>
                    </a:cubicBezTo>
                    <a:lnTo>
                      <a:pt x="20358"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4" name="Freeform: Shape 53"/>
              <p:cNvSpPr/>
              <p:nvPr/>
            </p:nvSpPr>
            <p:spPr>
              <a:xfrm>
                <a:off x="0" y="628690"/>
                <a:ext cx="83753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253" y="21600"/>
                      <a:pt x="20827" y="21600"/>
                    </a:cubicBezTo>
                    <a:lnTo>
                      <a:pt x="774" y="21600"/>
                    </a:lnTo>
                    <a:cubicBezTo>
                      <a:pt x="347" y="21600"/>
                      <a:pt x="0" y="21038"/>
                      <a:pt x="0" y="20344"/>
                    </a:cubicBezTo>
                    <a:lnTo>
                      <a:pt x="0" y="1241"/>
                    </a:lnTo>
                    <a:cubicBezTo>
                      <a:pt x="0" y="563"/>
                      <a:pt x="347" y="0"/>
                      <a:pt x="774" y="0"/>
                    </a:cubicBezTo>
                    <a:lnTo>
                      <a:pt x="20827" y="0"/>
                    </a:lnTo>
                    <a:cubicBezTo>
                      <a:pt x="21253"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5" name="Freeform: Shape 54"/>
              <p:cNvSpPr/>
              <p:nvPr/>
            </p:nvSpPr>
            <p:spPr>
              <a:xfrm>
                <a:off x="8203643" y="0"/>
                <a:ext cx="837466"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252" y="21600"/>
                      <a:pt x="20828" y="21600"/>
                    </a:cubicBezTo>
                    <a:lnTo>
                      <a:pt x="772" y="21600"/>
                    </a:lnTo>
                    <a:cubicBezTo>
                      <a:pt x="351" y="21600"/>
                      <a:pt x="0" y="21039"/>
                      <a:pt x="0" y="20349"/>
                    </a:cubicBezTo>
                    <a:lnTo>
                      <a:pt x="0" y="1251"/>
                    </a:lnTo>
                    <a:cubicBezTo>
                      <a:pt x="0" y="560"/>
                      <a:pt x="351" y="0"/>
                      <a:pt x="772" y="0"/>
                    </a:cubicBezTo>
                    <a:lnTo>
                      <a:pt x="20828" y="0"/>
                    </a:lnTo>
                    <a:cubicBezTo>
                      <a:pt x="21252"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66" name="Freeform: Shape 55"/>
              <p:cNvSpPr/>
              <p:nvPr/>
            </p:nvSpPr>
            <p:spPr>
              <a:xfrm>
                <a:off x="0" y="1257380"/>
                <a:ext cx="98693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308" y="21600"/>
                      <a:pt x="20944" y="21600"/>
                    </a:cubicBezTo>
                    <a:lnTo>
                      <a:pt x="657" y="21600"/>
                    </a:lnTo>
                    <a:cubicBezTo>
                      <a:pt x="294" y="21600"/>
                      <a:pt x="0" y="21049"/>
                      <a:pt x="0" y="20356"/>
                    </a:cubicBezTo>
                    <a:lnTo>
                      <a:pt x="0" y="1238"/>
                    </a:lnTo>
                    <a:cubicBezTo>
                      <a:pt x="0" y="561"/>
                      <a:pt x="294" y="0"/>
                      <a:pt x="657" y="0"/>
                    </a:cubicBezTo>
                    <a:lnTo>
                      <a:pt x="20944" y="0"/>
                    </a:lnTo>
                    <a:cubicBezTo>
                      <a:pt x="21308"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67" name="Freeform: Shape 56"/>
              <p:cNvSpPr/>
              <p:nvPr/>
            </p:nvSpPr>
            <p:spPr>
              <a:xfrm>
                <a:off x="0" y="1901405"/>
                <a:ext cx="678040"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171" y="21600"/>
                      <a:pt x="20645" y="21600"/>
                    </a:cubicBezTo>
                    <a:lnTo>
                      <a:pt x="956" y="21600"/>
                    </a:lnTo>
                    <a:cubicBezTo>
                      <a:pt x="428" y="21600"/>
                      <a:pt x="0" y="21036"/>
                      <a:pt x="0" y="20352"/>
                    </a:cubicBezTo>
                    <a:lnTo>
                      <a:pt x="0" y="1250"/>
                    </a:lnTo>
                    <a:cubicBezTo>
                      <a:pt x="0" y="566"/>
                      <a:pt x="428" y="0"/>
                      <a:pt x="956" y="0"/>
                    </a:cubicBezTo>
                    <a:lnTo>
                      <a:pt x="20645" y="0"/>
                    </a:lnTo>
                    <a:cubicBezTo>
                      <a:pt x="21171"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68" name="Freeform: Shape 57"/>
              <p:cNvSpPr/>
              <p:nvPr/>
            </p:nvSpPr>
            <p:spPr>
              <a:xfrm>
                <a:off x="628690" y="0"/>
                <a:ext cx="518375"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3" y="21600"/>
                      <a:pt x="20346" y="21600"/>
                    </a:cubicBezTo>
                    <a:lnTo>
                      <a:pt x="1249" y="21600"/>
                    </a:lnTo>
                    <a:cubicBezTo>
                      <a:pt x="562" y="21600"/>
                      <a:pt x="0" y="21039"/>
                      <a:pt x="0" y="20349"/>
                    </a:cubicBezTo>
                    <a:lnTo>
                      <a:pt x="0" y="1251"/>
                    </a:lnTo>
                    <a:cubicBezTo>
                      <a:pt x="0" y="560"/>
                      <a:pt x="562" y="0"/>
                      <a:pt x="1249" y="0"/>
                    </a:cubicBezTo>
                    <a:lnTo>
                      <a:pt x="20346" y="0"/>
                    </a:lnTo>
                    <a:cubicBezTo>
                      <a:pt x="21043"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69" name="Freeform: Shape 58"/>
              <p:cNvSpPr/>
              <p:nvPr/>
            </p:nvSpPr>
            <p:spPr>
              <a:xfrm>
                <a:off x="1257380" y="0"/>
                <a:ext cx="518285"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1" y="21600"/>
                      <a:pt x="20353" y="21600"/>
                    </a:cubicBezTo>
                    <a:lnTo>
                      <a:pt x="1239" y="21600"/>
                    </a:lnTo>
                    <a:cubicBezTo>
                      <a:pt x="558" y="21600"/>
                      <a:pt x="0" y="21039"/>
                      <a:pt x="0" y="20349"/>
                    </a:cubicBezTo>
                    <a:lnTo>
                      <a:pt x="0" y="1251"/>
                    </a:lnTo>
                    <a:cubicBezTo>
                      <a:pt x="0" y="560"/>
                      <a:pt x="558" y="0"/>
                      <a:pt x="1239" y="0"/>
                    </a:cubicBezTo>
                    <a:lnTo>
                      <a:pt x="20353" y="0"/>
                    </a:lnTo>
                    <a:cubicBezTo>
                      <a:pt x="21041"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0" name="Freeform: Shape 59"/>
              <p:cNvSpPr/>
              <p:nvPr/>
            </p:nvSpPr>
            <p:spPr>
              <a:xfrm>
                <a:off x="1886071" y="0"/>
                <a:ext cx="51865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27" y="21600"/>
                      <a:pt x="20340" y="21600"/>
                    </a:cubicBezTo>
                    <a:lnTo>
                      <a:pt x="1242" y="21600"/>
                    </a:lnTo>
                    <a:cubicBezTo>
                      <a:pt x="558" y="21600"/>
                      <a:pt x="0" y="21039"/>
                      <a:pt x="0" y="20349"/>
                    </a:cubicBezTo>
                    <a:lnTo>
                      <a:pt x="0" y="1251"/>
                    </a:lnTo>
                    <a:cubicBezTo>
                      <a:pt x="0" y="560"/>
                      <a:pt x="558" y="0"/>
                      <a:pt x="1242" y="0"/>
                    </a:cubicBezTo>
                    <a:lnTo>
                      <a:pt x="20340" y="0"/>
                    </a:lnTo>
                    <a:cubicBezTo>
                      <a:pt x="21027"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1" name="Freeform: Shape 60"/>
              <p:cNvSpPr/>
              <p:nvPr/>
            </p:nvSpPr>
            <p:spPr>
              <a:xfrm>
                <a:off x="2514761" y="0"/>
                <a:ext cx="518562"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38" y="21600"/>
                      <a:pt x="20351" y="21600"/>
                    </a:cubicBezTo>
                    <a:lnTo>
                      <a:pt x="1247" y="21600"/>
                    </a:lnTo>
                    <a:cubicBezTo>
                      <a:pt x="565" y="21600"/>
                      <a:pt x="0" y="21039"/>
                      <a:pt x="0" y="20349"/>
                    </a:cubicBezTo>
                    <a:lnTo>
                      <a:pt x="0" y="1251"/>
                    </a:lnTo>
                    <a:cubicBezTo>
                      <a:pt x="0" y="560"/>
                      <a:pt x="565" y="0"/>
                      <a:pt x="1247" y="0"/>
                    </a:cubicBezTo>
                    <a:lnTo>
                      <a:pt x="20351" y="0"/>
                    </a:lnTo>
                    <a:cubicBezTo>
                      <a:pt x="2103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2" name="Freeform: Shape 61"/>
              <p:cNvSpPr/>
              <p:nvPr/>
            </p:nvSpPr>
            <p:spPr>
              <a:xfrm>
                <a:off x="3158786" y="0"/>
                <a:ext cx="518261"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50" y="21600"/>
                      <a:pt x="20358" y="21600"/>
                    </a:cubicBezTo>
                    <a:lnTo>
                      <a:pt x="1246" y="21600"/>
                    </a:lnTo>
                    <a:cubicBezTo>
                      <a:pt x="560" y="21600"/>
                      <a:pt x="0" y="21039"/>
                      <a:pt x="0" y="20349"/>
                    </a:cubicBezTo>
                    <a:lnTo>
                      <a:pt x="0" y="1251"/>
                    </a:lnTo>
                    <a:cubicBezTo>
                      <a:pt x="0" y="560"/>
                      <a:pt x="560" y="0"/>
                      <a:pt x="1246" y="0"/>
                    </a:cubicBezTo>
                    <a:lnTo>
                      <a:pt x="20358" y="0"/>
                    </a:lnTo>
                    <a:cubicBezTo>
                      <a:pt x="21050"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3" name="Freeform: Shape 62"/>
              <p:cNvSpPr/>
              <p:nvPr/>
            </p:nvSpPr>
            <p:spPr>
              <a:xfrm>
                <a:off x="3787476" y="0"/>
                <a:ext cx="518321"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38" y="21600"/>
                      <a:pt x="20350" y="21600"/>
                    </a:cubicBezTo>
                    <a:lnTo>
                      <a:pt x="1252" y="21600"/>
                    </a:lnTo>
                    <a:cubicBezTo>
                      <a:pt x="559" y="21600"/>
                      <a:pt x="0" y="21039"/>
                      <a:pt x="0" y="20349"/>
                    </a:cubicBezTo>
                    <a:lnTo>
                      <a:pt x="0" y="1251"/>
                    </a:lnTo>
                    <a:cubicBezTo>
                      <a:pt x="0" y="560"/>
                      <a:pt x="559" y="0"/>
                      <a:pt x="1252" y="0"/>
                    </a:cubicBezTo>
                    <a:lnTo>
                      <a:pt x="20350" y="0"/>
                    </a:lnTo>
                    <a:cubicBezTo>
                      <a:pt x="2103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4" name="Freeform: Shape 63"/>
              <p:cNvSpPr/>
              <p:nvPr/>
            </p:nvSpPr>
            <p:spPr>
              <a:xfrm>
                <a:off x="4416166" y="0"/>
                <a:ext cx="51824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53" y="21600"/>
                      <a:pt x="20360" y="21600"/>
                    </a:cubicBezTo>
                    <a:lnTo>
                      <a:pt x="1253" y="21600"/>
                    </a:lnTo>
                    <a:cubicBezTo>
                      <a:pt x="560" y="21600"/>
                      <a:pt x="0" y="21039"/>
                      <a:pt x="0" y="20349"/>
                    </a:cubicBezTo>
                    <a:lnTo>
                      <a:pt x="0" y="1251"/>
                    </a:lnTo>
                    <a:cubicBezTo>
                      <a:pt x="0" y="560"/>
                      <a:pt x="560" y="0"/>
                      <a:pt x="1253" y="0"/>
                    </a:cubicBezTo>
                    <a:lnTo>
                      <a:pt x="20360" y="0"/>
                    </a:lnTo>
                    <a:cubicBezTo>
                      <a:pt x="21053"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5" name="Freeform: Shape 64"/>
              <p:cNvSpPr/>
              <p:nvPr/>
            </p:nvSpPr>
            <p:spPr>
              <a:xfrm>
                <a:off x="5044857" y="0"/>
                <a:ext cx="518524"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0" y="21600"/>
                      <a:pt x="20345" y="21600"/>
                    </a:cubicBezTo>
                    <a:lnTo>
                      <a:pt x="1247" y="21600"/>
                    </a:lnTo>
                    <a:cubicBezTo>
                      <a:pt x="560" y="21600"/>
                      <a:pt x="0" y="21039"/>
                      <a:pt x="0" y="20349"/>
                    </a:cubicBezTo>
                    <a:lnTo>
                      <a:pt x="0" y="1251"/>
                    </a:lnTo>
                    <a:cubicBezTo>
                      <a:pt x="0" y="560"/>
                      <a:pt x="560" y="0"/>
                      <a:pt x="1247" y="0"/>
                    </a:cubicBezTo>
                    <a:lnTo>
                      <a:pt x="20345" y="0"/>
                    </a:lnTo>
                    <a:cubicBezTo>
                      <a:pt x="21040"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6" name="Freeform: Shape 65"/>
              <p:cNvSpPr/>
              <p:nvPr/>
            </p:nvSpPr>
            <p:spPr>
              <a:xfrm>
                <a:off x="5673547" y="0"/>
                <a:ext cx="518285"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8" y="21600"/>
                      <a:pt x="20360" y="21600"/>
                    </a:cubicBezTo>
                    <a:lnTo>
                      <a:pt x="1253" y="21600"/>
                    </a:lnTo>
                    <a:cubicBezTo>
                      <a:pt x="560" y="21600"/>
                      <a:pt x="0" y="21039"/>
                      <a:pt x="0" y="20349"/>
                    </a:cubicBezTo>
                    <a:lnTo>
                      <a:pt x="0" y="1251"/>
                    </a:lnTo>
                    <a:cubicBezTo>
                      <a:pt x="0" y="560"/>
                      <a:pt x="560" y="0"/>
                      <a:pt x="1253" y="0"/>
                    </a:cubicBezTo>
                    <a:lnTo>
                      <a:pt x="20360" y="0"/>
                    </a:lnTo>
                    <a:cubicBezTo>
                      <a:pt x="2104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7" name="Freeform: Shape 66"/>
              <p:cNvSpPr/>
              <p:nvPr/>
            </p:nvSpPr>
            <p:spPr>
              <a:xfrm>
                <a:off x="6302238" y="0"/>
                <a:ext cx="518404"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38" y="21600"/>
                      <a:pt x="20358" y="21600"/>
                    </a:cubicBezTo>
                    <a:lnTo>
                      <a:pt x="1242" y="21600"/>
                    </a:lnTo>
                    <a:cubicBezTo>
                      <a:pt x="560" y="21600"/>
                      <a:pt x="0" y="21039"/>
                      <a:pt x="0" y="20349"/>
                    </a:cubicBezTo>
                    <a:lnTo>
                      <a:pt x="0" y="1251"/>
                    </a:lnTo>
                    <a:cubicBezTo>
                      <a:pt x="0" y="560"/>
                      <a:pt x="560" y="0"/>
                      <a:pt x="1242" y="0"/>
                    </a:cubicBezTo>
                    <a:lnTo>
                      <a:pt x="20358" y="0"/>
                    </a:lnTo>
                    <a:cubicBezTo>
                      <a:pt x="2103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8" name="Freeform: Shape 67"/>
              <p:cNvSpPr/>
              <p:nvPr/>
            </p:nvSpPr>
            <p:spPr>
              <a:xfrm>
                <a:off x="6946262" y="0"/>
                <a:ext cx="518584"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3" y="21600"/>
                      <a:pt x="20353" y="21600"/>
                    </a:cubicBezTo>
                    <a:lnTo>
                      <a:pt x="1252" y="21600"/>
                    </a:lnTo>
                    <a:cubicBezTo>
                      <a:pt x="559" y="21600"/>
                      <a:pt x="0" y="21039"/>
                      <a:pt x="0" y="20349"/>
                    </a:cubicBezTo>
                    <a:lnTo>
                      <a:pt x="0" y="1251"/>
                    </a:lnTo>
                    <a:cubicBezTo>
                      <a:pt x="0" y="560"/>
                      <a:pt x="559" y="0"/>
                      <a:pt x="1252" y="0"/>
                    </a:cubicBezTo>
                    <a:lnTo>
                      <a:pt x="20353" y="0"/>
                    </a:lnTo>
                    <a:cubicBezTo>
                      <a:pt x="21043"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9" name="Freeform: Shape 68"/>
              <p:cNvSpPr/>
              <p:nvPr/>
            </p:nvSpPr>
            <p:spPr>
              <a:xfrm>
                <a:off x="7574953" y="0"/>
                <a:ext cx="51832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8" y="21600"/>
                      <a:pt x="20363" y="21600"/>
                    </a:cubicBezTo>
                    <a:lnTo>
                      <a:pt x="1240" y="21600"/>
                    </a:lnTo>
                    <a:cubicBezTo>
                      <a:pt x="562" y="21600"/>
                      <a:pt x="0" y="21039"/>
                      <a:pt x="0" y="20349"/>
                    </a:cubicBezTo>
                    <a:lnTo>
                      <a:pt x="0" y="1251"/>
                    </a:lnTo>
                    <a:cubicBezTo>
                      <a:pt x="0" y="560"/>
                      <a:pt x="562" y="0"/>
                      <a:pt x="1240" y="0"/>
                    </a:cubicBezTo>
                    <a:lnTo>
                      <a:pt x="20363" y="0"/>
                    </a:lnTo>
                    <a:cubicBezTo>
                      <a:pt x="2104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80" name="Freeform: Shape 69"/>
              <p:cNvSpPr/>
              <p:nvPr/>
            </p:nvSpPr>
            <p:spPr>
              <a:xfrm>
                <a:off x="7896965" y="2836773"/>
                <a:ext cx="518388" cy="2821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305"/>
                    </a:lnTo>
                    <a:cubicBezTo>
                      <a:pt x="0" y="19900"/>
                      <a:pt x="122" y="20496"/>
                      <a:pt x="363" y="20928"/>
                    </a:cubicBezTo>
                    <a:cubicBezTo>
                      <a:pt x="606" y="21376"/>
                      <a:pt x="930" y="21600"/>
                      <a:pt x="1247" y="21600"/>
                    </a:cubicBezTo>
                    <a:lnTo>
                      <a:pt x="20355" y="21600"/>
                    </a:lnTo>
                    <a:cubicBezTo>
                      <a:pt x="20672" y="21600"/>
                      <a:pt x="20984" y="21376"/>
                      <a:pt x="21237" y="20928"/>
                    </a:cubicBezTo>
                    <a:cubicBezTo>
                      <a:pt x="21480" y="20496"/>
                      <a:pt x="21600" y="19900"/>
                      <a:pt x="21600" y="19305"/>
                    </a:cubicBezTo>
                    <a:lnTo>
                      <a:pt x="21600" y="0"/>
                    </a:lnTo>
                    <a:cubicBezTo>
                      <a:pt x="21600" y="0"/>
                      <a:pt x="0" y="0"/>
                      <a:pt x="0" y="0"/>
                    </a:cubicBezTo>
                    <a:close/>
                  </a:path>
                </a:pathLst>
              </a:custGeom>
              <a:solidFill>
                <a:srgbClr val="FFFFFF"/>
              </a:solidFill>
              <a:ln w="12700" cap="flat">
                <a:noFill/>
                <a:miter lim="400000"/>
              </a:ln>
              <a:effectLst/>
            </p:spPr>
            <p:txBody>
              <a:bodyPr anchor="ctr"/>
              <a:lstStyle/>
              <a:p>
                <a:pPr algn="ctr"/>
                <a:endParaRPr/>
              </a:p>
            </p:txBody>
          </p:sp>
          <p:sp>
            <p:nvSpPr>
              <p:cNvPr id="81" name="Freeform: Shape 70"/>
              <p:cNvSpPr/>
              <p:nvPr/>
            </p:nvSpPr>
            <p:spPr>
              <a:xfrm>
                <a:off x="7896965" y="2530095"/>
                <a:ext cx="518388" cy="2822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291"/>
                    </a:lnTo>
                    <a:cubicBezTo>
                      <a:pt x="21600" y="1719"/>
                      <a:pt x="21480" y="1124"/>
                      <a:pt x="21237" y="683"/>
                    </a:cubicBezTo>
                    <a:cubicBezTo>
                      <a:pt x="20984" y="233"/>
                      <a:pt x="20672" y="0"/>
                      <a:pt x="20355" y="0"/>
                    </a:cubicBezTo>
                    <a:lnTo>
                      <a:pt x="1247" y="0"/>
                    </a:lnTo>
                    <a:cubicBezTo>
                      <a:pt x="930" y="0"/>
                      <a:pt x="606" y="233"/>
                      <a:pt x="363" y="683"/>
                    </a:cubicBezTo>
                    <a:cubicBezTo>
                      <a:pt x="122" y="1124"/>
                      <a:pt x="0" y="1719"/>
                      <a:pt x="0" y="2291"/>
                    </a:cubicBezTo>
                    <a:lnTo>
                      <a:pt x="0" y="21600"/>
                    </a:lnTo>
                    <a:cubicBezTo>
                      <a:pt x="0" y="21600"/>
                      <a:pt x="21600" y="21600"/>
                      <a:pt x="21600" y="21600"/>
                    </a:cubicBezTo>
                    <a:close/>
                  </a:path>
                </a:pathLst>
              </a:custGeom>
              <a:solidFill>
                <a:srgbClr val="FFFFFF"/>
              </a:solidFill>
              <a:ln w="12700" cap="flat">
                <a:noFill/>
                <a:miter lim="400000"/>
              </a:ln>
              <a:effectLst/>
            </p:spPr>
            <p:txBody>
              <a:bodyPr anchor="ctr"/>
              <a:lstStyle/>
              <a:p>
                <a:pPr algn="ctr"/>
                <a:endParaRPr/>
              </a:p>
            </p:txBody>
          </p:sp>
          <p:sp>
            <p:nvSpPr>
              <p:cNvPr id="82" name="Freeform: Shape 71"/>
              <p:cNvSpPr/>
              <p:nvPr/>
            </p:nvSpPr>
            <p:spPr>
              <a:xfrm>
                <a:off x="8525655" y="628690"/>
                <a:ext cx="518404" cy="1149767"/>
              </a:xfrm>
              <a:custGeom>
                <a:avLst/>
                <a:gdLst/>
                <a:ahLst/>
                <a:cxnLst>
                  <a:cxn ang="0">
                    <a:pos x="wd2" y="hd2"/>
                  </a:cxn>
                  <a:cxn ang="5400000">
                    <a:pos x="wd2" y="hd2"/>
                  </a:cxn>
                  <a:cxn ang="10800000">
                    <a:pos x="wd2" y="hd2"/>
                  </a:cxn>
                  <a:cxn ang="16200000">
                    <a:pos x="wd2" y="hd2"/>
                  </a:cxn>
                </a:cxnLst>
                <a:rect l="0" t="0" r="r" b="b"/>
                <a:pathLst>
                  <a:path w="21600" h="21600" extrusionOk="0">
                    <a:moveTo>
                      <a:pt x="1235" y="0"/>
                    </a:moveTo>
                    <a:cubicBezTo>
                      <a:pt x="920" y="0"/>
                      <a:pt x="603" y="51"/>
                      <a:pt x="358" y="165"/>
                    </a:cubicBezTo>
                    <a:cubicBezTo>
                      <a:pt x="112" y="274"/>
                      <a:pt x="0" y="415"/>
                      <a:pt x="0" y="560"/>
                    </a:cubicBezTo>
                    <a:lnTo>
                      <a:pt x="0" y="9175"/>
                    </a:lnTo>
                    <a:cubicBezTo>
                      <a:pt x="0" y="9320"/>
                      <a:pt x="112" y="9466"/>
                      <a:pt x="358" y="9576"/>
                    </a:cubicBezTo>
                    <a:cubicBezTo>
                      <a:pt x="603" y="9684"/>
                      <a:pt x="920" y="9742"/>
                      <a:pt x="1235" y="9742"/>
                    </a:cubicBezTo>
                    <a:lnTo>
                      <a:pt x="6222" y="9742"/>
                    </a:lnTo>
                    <a:lnTo>
                      <a:pt x="6222" y="21039"/>
                    </a:lnTo>
                    <a:cubicBezTo>
                      <a:pt x="6222" y="21185"/>
                      <a:pt x="6350" y="21330"/>
                      <a:pt x="6590" y="21437"/>
                    </a:cubicBezTo>
                    <a:cubicBezTo>
                      <a:pt x="6835" y="21547"/>
                      <a:pt x="7152" y="21600"/>
                      <a:pt x="7472" y="21600"/>
                    </a:cubicBezTo>
                    <a:lnTo>
                      <a:pt x="20345" y="21600"/>
                    </a:lnTo>
                    <a:cubicBezTo>
                      <a:pt x="20667" y="21600"/>
                      <a:pt x="20984" y="21547"/>
                      <a:pt x="21232" y="21437"/>
                    </a:cubicBezTo>
                    <a:cubicBezTo>
                      <a:pt x="21477" y="21330"/>
                      <a:pt x="21600" y="21185"/>
                      <a:pt x="21600" y="21039"/>
                    </a:cubicBezTo>
                    <a:lnTo>
                      <a:pt x="21600" y="560"/>
                    </a:lnTo>
                    <a:cubicBezTo>
                      <a:pt x="21600" y="415"/>
                      <a:pt x="21477" y="274"/>
                      <a:pt x="21232" y="165"/>
                    </a:cubicBezTo>
                    <a:cubicBezTo>
                      <a:pt x="20984" y="51"/>
                      <a:pt x="20667" y="0"/>
                      <a:pt x="20345" y="0"/>
                    </a:cubicBezTo>
                    <a:cubicBezTo>
                      <a:pt x="20345" y="0"/>
                      <a:pt x="1235" y="0"/>
                      <a:pt x="1235" y="0"/>
                    </a:cubicBezTo>
                    <a:close/>
                  </a:path>
                </a:pathLst>
              </a:custGeom>
              <a:solidFill>
                <a:srgbClr val="FFFFFF"/>
              </a:solidFill>
              <a:ln w="12700" cap="flat">
                <a:noFill/>
                <a:miter lim="400000"/>
              </a:ln>
              <a:effectLst/>
            </p:spPr>
            <p:txBody>
              <a:bodyPr anchor="ctr"/>
              <a:lstStyle/>
              <a:p>
                <a:pPr algn="ctr"/>
                <a:endParaRPr/>
              </a:p>
            </p:txBody>
          </p:sp>
        </p:grpSp>
        <p:sp>
          <p:nvSpPr>
            <p:cNvPr id="15" name="Freeform: Shape 73"/>
            <p:cNvSpPr/>
            <p:nvPr/>
          </p:nvSpPr>
          <p:spPr>
            <a:xfrm>
              <a:off x="3914618" y="2958858"/>
              <a:ext cx="2003966" cy="2279300"/>
            </a:xfrm>
            <a:custGeom>
              <a:avLst/>
              <a:gdLst/>
              <a:ahLst/>
              <a:cxnLst>
                <a:cxn ang="0">
                  <a:pos x="wd2" y="hd2"/>
                </a:cxn>
                <a:cxn ang="5400000">
                  <a:pos x="wd2" y="hd2"/>
                </a:cxn>
                <a:cxn ang="10800000">
                  <a:pos x="wd2" y="hd2"/>
                </a:cxn>
                <a:cxn ang="16200000">
                  <a:pos x="wd2" y="hd2"/>
                </a:cxn>
              </a:cxnLst>
              <a:rect l="0" t="0" r="r" b="b"/>
              <a:pathLst>
                <a:path w="21429" h="21590" extrusionOk="0">
                  <a:moveTo>
                    <a:pt x="6671" y="2"/>
                  </a:moveTo>
                  <a:cubicBezTo>
                    <a:pt x="6438" y="-10"/>
                    <a:pt x="6201" y="36"/>
                    <a:pt x="5986" y="149"/>
                  </a:cubicBezTo>
                  <a:cubicBezTo>
                    <a:pt x="5412" y="451"/>
                    <a:pt x="5226" y="1108"/>
                    <a:pt x="5567" y="1616"/>
                  </a:cubicBezTo>
                  <a:lnTo>
                    <a:pt x="8218" y="5561"/>
                  </a:lnTo>
                  <a:lnTo>
                    <a:pt x="7688" y="5840"/>
                  </a:lnTo>
                  <a:lnTo>
                    <a:pt x="4216" y="673"/>
                  </a:lnTo>
                  <a:cubicBezTo>
                    <a:pt x="3875" y="166"/>
                    <a:pt x="3133" y="0"/>
                    <a:pt x="2560" y="302"/>
                  </a:cubicBezTo>
                  <a:cubicBezTo>
                    <a:pt x="1986" y="605"/>
                    <a:pt x="1797" y="1261"/>
                    <a:pt x="2139" y="1769"/>
                  </a:cubicBezTo>
                  <a:lnTo>
                    <a:pt x="5617" y="6942"/>
                  </a:lnTo>
                  <a:cubicBezTo>
                    <a:pt x="5462" y="7034"/>
                    <a:pt x="5317" y="7134"/>
                    <a:pt x="5185" y="7244"/>
                  </a:cubicBezTo>
                  <a:lnTo>
                    <a:pt x="2245" y="2873"/>
                  </a:lnTo>
                  <a:cubicBezTo>
                    <a:pt x="2032" y="2556"/>
                    <a:pt x="1662" y="2372"/>
                    <a:pt x="1274" y="2353"/>
                  </a:cubicBezTo>
                  <a:cubicBezTo>
                    <a:pt x="1042" y="2341"/>
                    <a:pt x="804" y="2388"/>
                    <a:pt x="589" y="2502"/>
                  </a:cubicBezTo>
                  <a:cubicBezTo>
                    <a:pt x="16" y="2804"/>
                    <a:pt x="-171" y="3461"/>
                    <a:pt x="170" y="3969"/>
                  </a:cubicBezTo>
                  <a:lnTo>
                    <a:pt x="4476" y="10375"/>
                  </a:lnTo>
                  <a:cubicBezTo>
                    <a:pt x="4527" y="10479"/>
                    <a:pt x="4572" y="10585"/>
                    <a:pt x="4640" y="10685"/>
                  </a:cubicBezTo>
                  <a:cubicBezTo>
                    <a:pt x="4640" y="10685"/>
                    <a:pt x="5423" y="11850"/>
                    <a:pt x="6163" y="12951"/>
                  </a:cubicBezTo>
                  <a:lnTo>
                    <a:pt x="5462" y="12794"/>
                  </a:lnTo>
                  <a:lnTo>
                    <a:pt x="4216" y="10938"/>
                  </a:lnTo>
                  <a:cubicBezTo>
                    <a:pt x="3712" y="10189"/>
                    <a:pt x="2618" y="9942"/>
                    <a:pt x="1771" y="10388"/>
                  </a:cubicBezTo>
                  <a:lnTo>
                    <a:pt x="1261" y="10657"/>
                  </a:lnTo>
                  <a:cubicBezTo>
                    <a:pt x="1239" y="10669"/>
                    <a:pt x="1220" y="10683"/>
                    <a:pt x="1199" y="10695"/>
                  </a:cubicBezTo>
                  <a:lnTo>
                    <a:pt x="2347" y="12403"/>
                  </a:lnTo>
                  <a:cubicBezTo>
                    <a:pt x="2336" y="12407"/>
                    <a:pt x="2323" y="12409"/>
                    <a:pt x="2312" y="12413"/>
                  </a:cubicBezTo>
                  <a:lnTo>
                    <a:pt x="3828" y="14670"/>
                  </a:lnTo>
                  <a:lnTo>
                    <a:pt x="9311" y="15899"/>
                  </a:lnTo>
                  <a:cubicBezTo>
                    <a:pt x="9311" y="15899"/>
                    <a:pt x="9279" y="15852"/>
                    <a:pt x="9278" y="15850"/>
                  </a:cubicBezTo>
                  <a:cubicBezTo>
                    <a:pt x="9807" y="15952"/>
                    <a:pt x="10364" y="15937"/>
                    <a:pt x="10898" y="15785"/>
                  </a:cubicBezTo>
                  <a:lnTo>
                    <a:pt x="14800" y="21590"/>
                  </a:lnTo>
                  <a:cubicBezTo>
                    <a:pt x="14800" y="21590"/>
                    <a:pt x="21429" y="18094"/>
                    <a:pt x="21429" y="18094"/>
                  </a:cubicBezTo>
                  <a:lnTo>
                    <a:pt x="17230" y="11848"/>
                  </a:lnTo>
                  <a:cubicBezTo>
                    <a:pt x="17573" y="11075"/>
                    <a:pt x="17537" y="10179"/>
                    <a:pt x="17019" y="9410"/>
                  </a:cubicBezTo>
                  <a:lnTo>
                    <a:pt x="14410" y="5530"/>
                  </a:lnTo>
                  <a:cubicBezTo>
                    <a:pt x="14366" y="5465"/>
                    <a:pt x="14308" y="5412"/>
                    <a:pt x="14259" y="5351"/>
                  </a:cubicBezTo>
                  <a:cubicBezTo>
                    <a:pt x="14251" y="5338"/>
                    <a:pt x="14248" y="5325"/>
                    <a:pt x="14239" y="5312"/>
                  </a:cubicBezTo>
                  <a:lnTo>
                    <a:pt x="11324" y="976"/>
                  </a:lnTo>
                  <a:cubicBezTo>
                    <a:pt x="10983" y="468"/>
                    <a:pt x="10241" y="303"/>
                    <a:pt x="9668" y="605"/>
                  </a:cubicBezTo>
                  <a:cubicBezTo>
                    <a:pt x="9095" y="907"/>
                    <a:pt x="8907" y="1564"/>
                    <a:pt x="9249" y="2072"/>
                  </a:cubicBezTo>
                  <a:lnTo>
                    <a:pt x="10754" y="4310"/>
                  </a:lnTo>
                  <a:cubicBezTo>
                    <a:pt x="10601" y="4354"/>
                    <a:pt x="10454" y="4417"/>
                    <a:pt x="10306" y="4483"/>
                  </a:cubicBezTo>
                  <a:lnTo>
                    <a:pt x="7642" y="522"/>
                  </a:lnTo>
                  <a:cubicBezTo>
                    <a:pt x="7428" y="205"/>
                    <a:pt x="7058" y="22"/>
                    <a:pt x="6671" y="2"/>
                  </a:cubicBezTo>
                  <a:close/>
                </a:path>
              </a:pathLst>
            </a:custGeom>
            <a:solidFill>
              <a:srgbClr val="E8BD87"/>
            </a:solidFill>
            <a:ln>
              <a:noFill/>
            </a:ln>
            <a:effectLst/>
          </p:spPr>
          <p:txBody>
            <a:bodyPr anchor="ctr"/>
            <a:lstStyle/>
            <a:p>
              <a:pPr algn="ctr"/>
              <a:endParaRPr/>
            </a:p>
          </p:txBody>
        </p:sp>
        <p:sp>
          <p:nvSpPr>
            <p:cNvPr id="16" name="Freeform: Shape 74"/>
            <p:cNvSpPr/>
            <p:nvPr/>
          </p:nvSpPr>
          <p:spPr>
            <a:xfrm>
              <a:off x="1287183" y="2934810"/>
              <a:ext cx="1997281" cy="2279299"/>
            </a:xfrm>
            <a:custGeom>
              <a:avLst/>
              <a:gdLst/>
              <a:ahLst/>
              <a:cxnLst>
                <a:cxn ang="0">
                  <a:pos x="wd2" y="hd2"/>
                </a:cxn>
                <a:cxn ang="5400000">
                  <a:pos x="wd2" y="hd2"/>
                </a:cxn>
                <a:cxn ang="10800000">
                  <a:pos x="wd2" y="hd2"/>
                </a:cxn>
                <a:cxn ang="16200000">
                  <a:pos x="wd2" y="hd2"/>
                </a:cxn>
              </a:cxnLst>
              <a:rect l="0" t="0" r="r" b="b"/>
              <a:pathLst>
                <a:path w="21428" h="21590" extrusionOk="0">
                  <a:moveTo>
                    <a:pt x="14818" y="2"/>
                  </a:moveTo>
                  <a:cubicBezTo>
                    <a:pt x="14430" y="21"/>
                    <a:pt x="14060" y="205"/>
                    <a:pt x="13846" y="522"/>
                  </a:cubicBezTo>
                  <a:lnTo>
                    <a:pt x="11166" y="4495"/>
                  </a:lnTo>
                  <a:cubicBezTo>
                    <a:pt x="10993" y="4415"/>
                    <a:pt x="10815" y="4349"/>
                    <a:pt x="10634" y="4301"/>
                  </a:cubicBezTo>
                  <a:lnTo>
                    <a:pt x="12138" y="2072"/>
                  </a:lnTo>
                  <a:cubicBezTo>
                    <a:pt x="12480" y="1564"/>
                    <a:pt x="12292" y="907"/>
                    <a:pt x="11718" y="605"/>
                  </a:cubicBezTo>
                  <a:cubicBezTo>
                    <a:pt x="11143" y="302"/>
                    <a:pt x="10398" y="470"/>
                    <a:pt x="10056" y="978"/>
                  </a:cubicBezTo>
                  <a:lnTo>
                    <a:pt x="7131" y="5312"/>
                  </a:lnTo>
                  <a:cubicBezTo>
                    <a:pt x="7087" y="5377"/>
                    <a:pt x="7053" y="5444"/>
                    <a:pt x="7027" y="5512"/>
                  </a:cubicBezTo>
                  <a:cubicBezTo>
                    <a:pt x="7022" y="5518"/>
                    <a:pt x="7017" y="5524"/>
                    <a:pt x="7013" y="5530"/>
                  </a:cubicBezTo>
                  <a:lnTo>
                    <a:pt x="4397" y="9410"/>
                  </a:lnTo>
                  <a:cubicBezTo>
                    <a:pt x="3873" y="10188"/>
                    <a:pt x="3837" y="11096"/>
                    <a:pt x="4195" y="11875"/>
                  </a:cubicBezTo>
                  <a:lnTo>
                    <a:pt x="0" y="18094"/>
                  </a:lnTo>
                  <a:cubicBezTo>
                    <a:pt x="0" y="18094"/>
                    <a:pt x="6651" y="21590"/>
                    <a:pt x="6651" y="21590"/>
                  </a:cubicBezTo>
                  <a:lnTo>
                    <a:pt x="10563" y="15791"/>
                  </a:lnTo>
                  <a:cubicBezTo>
                    <a:pt x="11085" y="15935"/>
                    <a:pt x="11631" y="15949"/>
                    <a:pt x="12149" y="15854"/>
                  </a:cubicBezTo>
                  <a:cubicBezTo>
                    <a:pt x="12148" y="15855"/>
                    <a:pt x="12118" y="15899"/>
                    <a:pt x="12118" y="15899"/>
                  </a:cubicBezTo>
                  <a:lnTo>
                    <a:pt x="17619" y="14670"/>
                  </a:lnTo>
                  <a:lnTo>
                    <a:pt x="19140" y="12413"/>
                  </a:lnTo>
                  <a:cubicBezTo>
                    <a:pt x="19129" y="12409"/>
                    <a:pt x="19117" y="12407"/>
                    <a:pt x="19107" y="12403"/>
                  </a:cubicBezTo>
                  <a:lnTo>
                    <a:pt x="20261" y="10695"/>
                  </a:lnTo>
                  <a:cubicBezTo>
                    <a:pt x="20240" y="10682"/>
                    <a:pt x="20220" y="10671"/>
                    <a:pt x="20199" y="10659"/>
                  </a:cubicBezTo>
                  <a:lnTo>
                    <a:pt x="19685" y="10388"/>
                  </a:lnTo>
                  <a:cubicBezTo>
                    <a:pt x="18835" y="9942"/>
                    <a:pt x="17740" y="10189"/>
                    <a:pt x="17234" y="10938"/>
                  </a:cubicBezTo>
                  <a:lnTo>
                    <a:pt x="15981" y="12794"/>
                  </a:lnTo>
                  <a:lnTo>
                    <a:pt x="15290" y="12949"/>
                  </a:lnTo>
                  <a:cubicBezTo>
                    <a:pt x="16032" y="11849"/>
                    <a:pt x="16818" y="10685"/>
                    <a:pt x="16818" y="10685"/>
                  </a:cubicBezTo>
                  <a:cubicBezTo>
                    <a:pt x="16937" y="10508"/>
                    <a:pt x="17027" y="10323"/>
                    <a:pt x="17098" y="10135"/>
                  </a:cubicBezTo>
                  <a:lnTo>
                    <a:pt x="21257" y="3969"/>
                  </a:lnTo>
                  <a:cubicBezTo>
                    <a:pt x="21600" y="3461"/>
                    <a:pt x="21410" y="2804"/>
                    <a:pt x="20835" y="2502"/>
                  </a:cubicBezTo>
                  <a:cubicBezTo>
                    <a:pt x="20619" y="2388"/>
                    <a:pt x="20381" y="2341"/>
                    <a:pt x="20148" y="2352"/>
                  </a:cubicBezTo>
                  <a:cubicBezTo>
                    <a:pt x="19759" y="2372"/>
                    <a:pt x="19387" y="2558"/>
                    <a:pt x="19173" y="2875"/>
                  </a:cubicBezTo>
                  <a:lnTo>
                    <a:pt x="16244" y="7219"/>
                  </a:lnTo>
                  <a:cubicBezTo>
                    <a:pt x="16099" y="7102"/>
                    <a:pt x="15938" y="6997"/>
                    <a:pt x="15766" y="6903"/>
                  </a:cubicBezTo>
                  <a:lnTo>
                    <a:pt x="19280" y="1693"/>
                  </a:lnTo>
                  <a:cubicBezTo>
                    <a:pt x="19622" y="1184"/>
                    <a:pt x="19433" y="528"/>
                    <a:pt x="18857" y="226"/>
                  </a:cubicBezTo>
                  <a:cubicBezTo>
                    <a:pt x="18642" y="112"/>
                    <a:pt x="18403" y="65"/>
                    <a:pt x="18170" y="76"/>
                  </a:cubicBezTo>
                  <a:cubicBezTo>
                    <a:pt x="17782" y="96"/>
                    <a:pt x="17412" y="280"/>
                    <a:pt x="17198" y="597"/>
                  </a:cubicBezTo>
                  <a:lnTo>
                    <a:pt x="13686" y="5803"/>
                  </a:lnTo>
                  <a:lnTo>
                    <a:pt x="13257" y="5577"/>
                  </a:lnTo>
                  <a:lnTo>
                    <a:pt x="15928" y="1618"/>
                  </a:lnTo>
                  <a:cubicBezTo>
                    <a:pt x="16271" y="1110"/>
                    <a:pt x="16083" y="451"/>
                    <a:pt x="15508" y="149"/>
                  </a:cubicBezTo>
                  <a:cubicBezTo>
                    <a:pt x="15292" y="36"/>
                    <a:pt x="15051" y="-10"/>
                    <a:pt x="14818" y="2"/>
                  </a:cubicBezTo>
                  <a:close/>
                </a:path>
              </a:pathLst>
            </a:custGeom>
            <a:solidFill>
              <a:srgbClr val="E8BD87"/>
            </a:solidFill>
            <a:ln>
              <a:noFill/>
            </a:ln>
            <a:effectLst/>
          </p:spPr>
          <p:txBody>
            <a:bodyPr anchor="ctr"/>
            <a:lstStyle/>
            <a:p>
              <a:pPr algn="ctr"/>
              <a:endParaRPr/>
            </a:p>
          </p:txBody>
        </p:sp>
        <p:sp>
          <p:nvSpPr>
            <p:cNvPr id="17" name="Rectangle: Rounded Corners 1"/>
            <p:cNvSpPr/>
            <p:nvPr/>
          </p:nvSpPr>
          <p:spPr bwMode="auto">
            <a:xfrm>
              <a:off x="1143001" y="4744370"/>
              <a:ext cx="4976882" cy="628846"/>
            </a:xfrm>
            <a:prstGeom prst="roundRect">
              <a:avLst>
                <a:gd name="adj" fmla="val 15152"/>
              </a:avLst>
            </a:prstGeom>
            <a:solidFill>
              <a:srgbClr val="768EA9"/>
            </a:solidFill>
            <a:ln w="19050">
              <a:noFill/>
              <a:round/>
              <a:headEnd/>
              <a:tailEnd/>
            </a:ln>
          </p:spPr>
          <p:txBody>
            <a:bodyPr vert="horz" wrap="none" lIns="91440" tIns="45720" rIns="91440" bIns="45720" anchor="ctr" anchorCtr="1" compatLnSpc="1">
              <a:prstTxWarp prst="textNoShape">
                <a:avLst/>
              </a:prstTxWarp>
              <a:normAutofit/>
            </a:bodyPr>
            <a:lstStyle/>
            <a:p>
              <a:pPr algn="ctr"/>
              <a:r>
                <a:rPr lang="zh-CN" altLang="en-US" sz="1600" b="1" dirty="0">
                  <a:solidFill>
                    <a:srgbClr val="768EA9"/>
                  </a:solidFill>
                </a:rPr>
                <a:t>标题文本预设</a:t>
              </a:r>
            </a:p>
          </p:txBody>
        </p:sp>
      </p:grpSp>
      <p:sp>
        <p:nvSpPr>
          <p:cNvPr id="9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课外阅读与欣赏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681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5"/>
          <p:cNvSpPr/>
          <p:nvPr/>
        </p:nvSpPr>
        <p:spPr bwMode="auto">
          <a:xfrm>
            <a:off x="4544699" y="0"/>
            <a:ext cx="54006" cy="5143500"/>
          </a:xfrm>
          <a:prstGeom prst="rect">
            <a:avLst/>
          </a:prstGeom>
          <a:solidFill>
            <a:srgbClr val="768EA9"/>
          </a:solidFill>
          <a:ln w="19050">
            <a:noFill/>
            <a:round/>
            <a:headEnd/>
            <a:tailEnd/>
          </a:ln>
        </p:spPr>
        <p:txBody>
          <a:bodyPr anchor="ctr"/>
          <a:lstStyle/>
          <a:p>
            <a:pPr algn="ctr"/>
            <a:endParaRPr/>
          </a:p>
        </p:txBody>
      </p:sp>
      <p:sp>
        <p:nvSpPr>
          <p:cNvPr id="20" name="Oval 1"/>
          <p:cNvSpPr/>
          <p:nvPr/>
        </p:nvSpPr>
        <p:spPr bwMode="auto">
          <a:xfrm>
            <a:off x="4330703" y="267494"/>
            <a:ext cx="481998" cy="481998"/>
          </a:xfrm>
          <a:prstGeom prst="ellipse">
            <a:avLst/>
          </a:prstGeom>
          <a:solidFill>
            <a:srgbClr val="7E7E80"/>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01</a:t>
            </a:r>
          </a:p>
        </p:txBody>
      </p:sp>
      <p:sp>
        <p:nvSpPr>
          <p:cNvPr id="21" name="Oval 2"/>
          <p:cNvSpPr/>
          <p:nvPr/>
        </p:nvSpPr>
        <p:spPr bwMode="auto">
          <a:xfrm>
            <a:off x="4330703" y="1121580"/>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02</a:t>
            </a:r>
          </a:p>
        </p:txBody>
      </p:sp>
      <p:sp>
        <p:nvSpPr>
          <p:cNvPr id="22" name="Oval 3"/>
          <p:cNvSpPr/>
          <p:nvPr/>
        </p:nvSpPr>
        <p:spPr bwMode="auto">
          <a:xfrm>
            <a:off x="4330703" y="1975666"/>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03</a:t>
            </a:r>
          </a:p>
        </p:txBody>
      </p:sp>
      <p:sp>
        <p:nvSpPr>
          <p:cNvPr id="23" name="Oval 4"/>
          <p:cNvSpPr/>
          <p:nvPr/>
        </p:nvSpPr>
        <p:spPr bwMode="auto">
          <a:xfrm>
            <a:off x="4330703" y="2829752"/>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04</a:t>
            </a:r>
          </a:p>
        </p:txBody>
      </p:sp>
      <p:sp>
        <p:nvSpPr>
          <p:cNvPr id="8" name="Rectangle 16"/>
          <p:cNvSpPr/>
          <p:nvPr/>
        </p:nvSpPr>
        <p:spPr>
          <a:xfrm>
            <a:off x="5274078" y="1995686"/>
            <a:ext cx="1458162" cy="692498"/>
          </a:xfrm>
          <a:prstGeom prst="rect">
            <a:avLst/>
          </a:prstGeom>
        </p:spPr>
        <p:txBody>
          <a:bodyPr wrap="square">
            <a:normAutofit fontScale="85000" lnSpcReduction="20000"/>
          </a:bodyPr>
          <a:lstStyle/>
          <a:p>
            <a:r>
              <a:rPr lang="zh-CN" altLang="en-US" sz="5400" b="1" spc="300" dirty="0">
                <a:solidFill>
                  <a:schemeClr val="tx2"/>
                </a:solidFill>
              </a:rPr>
              <a:t>目录</a:t>
            </a:r>
          </a:p>
        </p:txBody>
      </p:sp>
      <p:sp>
        <p:nvSpPr>
          <p:cNvPr id="11" name="TextBox 14"/>
          <p:cNvSpPr txBox="1"/>
          <p:nvPr/>
        </p:nvSpPr>
        <p:spPr>
          <a:xfrm>
            <a:off x="1203499" y="2921736"/>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撰写综艺晚会文学台本</a:t>
            </a:r>
          </a:p>
        </p:txBody>
      </p:sp>
      <p:sp>
        <p:nvSpPr>
          <p:cNvPr id="13" name="TextBox 19"/>
          <p:cNvSpPr txBox="1"/>
          <p:nvPr/>
        </p:nvSpPr>
        <p:spPr>
          <a:xfrm>
            <a:off x="1215589" y="2070693"/>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电视综艺节目</a:t>
            </a:r>
          </a:p>
        </p:txBody>
      </p:sp>
      <p:sp>
        <p:nvSpPr>
          <p:cNvPr id="15" name="TextBox 21"/>
          <p:cNvSpPr txBox="1"/>
          <p:nvPr/>
        </p:nvSpPr>
        <p:spPr>
          <a:xfrm>
            <a:off x="1203499" y="1219650"/>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电视文艺栏目种类与策划</a:t>
            </a:r>
          </a:p>
        </p:txBody>
      </p:sp>
      <p:sp>
        <p:nvSpPr>
          <p:cNvPr id="17" name="TextBox 23"/>
          <p:cNvSpPr txBox="1"/>
          <p:nvPr/>
        </p:nvSpPr>
        <p:spPr>
          <a:xfrm>
            <a:off x="1203500" y="365564"/>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电视专题文艺节目</a:t>
            </a:r>
          </a:p>
        </p:txBody>
      </p:sp>
      <p:sp>
        <p:nvSpPr>
          <p:cNvPr id="5" name="Rectangle 8"/>
          <p:cNvSpPr/>
          <p:nvPr/>
        </p:nvSpPr>
        <p:spPr>
          <a:xfrm>
            <a:off x="5410979" y="2553681"/>
            <a:ext cx="1177245" cy="276999"/>
          </a:xfrm>
          <a:prstGeom prst="rect">
            <a:avLst/>
          </a:prstGeom>
        </p:spPr>
        <p:txBody>
          <a:bodyPr wrap="none">
            <a:normAutofit fontScale="77500" lnSpcReduction="20000"/>
          </a:bodyPr>
          <a:lstStyle/>
          <a:p>
            <a:r>
              <a:rPr lang="en-US" altLang="zh-CN" b="1" spc="300" dirty="0">
                <a:solidFill>
                  <a:schemeClr val="tx2"/>
                </a:solidFill>
              </a:rPr>
              <a:t>CONTENT</a:t>
            </a:r>
          </a:p>
        </p:txBody>
      </p:sp>
      <p:sp>
        <p:nvSpPr>
          <p:cNvPr id="26" name="Oval 4">
            <a:extLst>
              <a:ext uri="{FF2B5EF4-FFF2-40B4-BE49-F238E27FC236}">
                <a16:creationId xmlns:a16="http://schemas.microsoft.com/office/drawing/2014/main" id="{A3E1A392-4912-3542-B0C7-15A43A7972EE}"/>
              </a:ext>
            </a:extLst>
          </p:cNvPr>
          <p:cNvSpPr/>
          <p:nvPr/>
        </p:nvSpPr>
        <p:spPr bwMode="auto">
          <a:xfrm>
            <a:off x="4308460" y="3683838"/>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05</a:t>
            </a:r>
          </a:p>
        </p:txBody>
      </p:sp>
      <p:sp>
        <p:nvSpPr>
          <p:cNvPr id="31" name="Oval 4">
            <a:extLst>
              <a:ext uri="{FF2B5EF4-FFF2-40B4-BE49-F238E27FC236}">
                <a16:creationId xmlns:a16="http://schemas.microsoft.com/office/drawing/2014/main" id="{32597E22-E4CD-FA4A-AEDB-508265860455}"/>
              </a:ext>
            </a:extLst>
          </p:cNvPr>
          <p:cNvSpPr/>
          <p:nvPr/>
        </p:nvSpPr>
        <p:spPr bwMode="auto">
          <a:xfrm>
            <a:off x="4329172" y="4537925"/>
            <a:ext cx="481998" cy="481998"/>
          </a:xfrm>
          <a:prstGeom prst="ellipse">
            <a:avLst/>
          </a:prstGeom>
          <a:solidFill>
            <a:srgbClr val="758EA9"/>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06</a:t>
            </a:r>
          </a:p>
        </p:txBody>
      </p:sp>
      <p:sp>
        <p:nvSpPr>
          <p:cNvPr id="33" name="TextBox 14">
            <a:extLst>
              <a:ext uri="{FF2B5EF4-FFF2-40B4-BE49-F238E27FC236}">
                <a16:creationId xmlns:a16="http://schemas.microsoft.com/office/drawing/2014/main" id="{D2F463CA-A883-B849-9F5A-1DAB2BFF985C}"/>
              </a:ext>
            </a:extLst>
          </p:cNvPr>
          <p:cNvSpPr txBox="1"/>
          <p:nvPr/>
        </p:nvSpPr>
        <p:spPr>
          <a:xfrm>
            <a:off x="1215589" y="4614794"/>
            <a:ext cx="2796413" cy="285857"/>
          </a:xfrm>
          <a:prstGeom prst="rect">
            <a:avLst/>
          </a:prstGeom>
          <a:noFill/>
        </p:spPr>
        <p:txBody>
          <a:bodyPr wrap="none" lIns="360000" tIns="0" rIns="0" bIns="0" anchor="b" anchorCtr="0">
            <a:normAutofit/>
          </a:bodyPr>
          <a:lstStyle/>
          <a:p>
            <a:pPr algn="r"/>
            <a:r>
              <a:rPr lang="zh-CN" altLang="en-US" sz="1600" b="1" dirty="0">
                <a:solidFill>
                  <a:srgbClr val="758EA9"/>
                </a:solidFill>
              </a:rPr>
              <a:t>电视文艺导演的职责</a:t>
            </a:r>
          </a:p>
        </p:txBody>
      </p:sp>
      <p:sp>
        <p:nvSpPr>
          <p:cNvPr id="36" name="TextBox 14">
            <a:extLst>
              <a:ext uri="{FF2B5EF4-FFF2-40B4-BE49-F238E27FC236}">
                <a16:creationId xmlns:a16="http://schemas.microsoft.com/office/drawing/2014/main" id="{C32EBA09-7A2A-FF4C-BC2F-3F2F422483AC}"/>
              </a:ext>
            </a:extLst>
          </p:cNvPr>
          <p:cNvSpPr txBox="1"/>
          <p:nvPr/>
        </p:nvSpPr>
        <p:spPr>
          <a:xfrm>
            <a:off x="1215589" y="3780921"/>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电视文艺导演的学养与素质</a:t>
            </a:r>
          </a:p>
        </p:txBody>
      </p:sp>
      <p:pic>
        <p:nvPicPr>
          <p:cNvPr id="18" name="图片 17">
            <a:extLst>
              <a:ext uri="{FF2B5EF4-FFF2-40B4-BE49-F238E27FC236}">
                <a16:creationId xmlns:a16="http://schemas.microsoft.com/office/drawing/2014/main" id="{632F14D8-F4F8-9D42-BE45-0E0FD1B4BA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937109" flipH="1" flipV="1">
            <a:off x="-935220" y="4119409"/>
            <a:ext cx="3390889" cy="2983399"/>
          </a:xfrm>
          <a:prstGeom prst="rect">
            <a:avLst/>
          </a:prstGeom>
        </p:spPr>
      </p:pic>
    </p:spTree>
    <p:extLst>
      <p:ext uri="{BB962C8B-B14F-4D97-AF65-F5344CB8AC3E}">
        <p14:creationId xmlns:p14="http://schemas.microsoft.com/office/powerpoint/2010/main" val="2610892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8" grpId="0"/>
      <p:bldP spid="5" grpId="0"/>
      <p:bldP spid="26" grpId="0" animBg="1"/>
      <p:bldP spid="31" grpId="0" animBg="1"/>
    </p:bld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54"/>
          <p:cNvSpPr txBox="1">
            <a:spLocks/>
          </p:cNvSpPr>
          <p:nvPr/>
        </p:nvSpPr>
        <p:spPr bwMode="auto">
          <a:xfrm>
            <a:off x="1547664" y="987574"/>
            <a:ext cx="4752528" cy="2788874"/>
          </a:xfrm>
          <a:prstGeom prst="rect">
            <a:avLst/>
          </a:prstGeom>
          <a:noFill/>
        </p:spPr>
        <p:txBody>
          <a:bodyPr wrap="none" lIns="0" tIns="0" rIns="0" bIns="0" anchor="ctr">
            <a:noAutofit/>
          </a:bodyPr>
          <a:lstStyle/>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了解电视文艺导演工作的性质。</a:t>
            </a: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了解导演撰写工作台本的要求。</a:t>
            </a: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了解导演撰写阐述的有关内容。</a:t>
            </a: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了解导演对晚会的总体设计都包括哪些方面。</a:t>
            </a: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了解导演工作实施过程中的方方面面。</a:t>
            </a:r>
            <a:endParaRPr lang="zh-CN" altLang="en-US" sz="2000" dirty="0">
              <a:solidFill>
                <a:srgbClr val="768EA9"/>
              </a:solidFill>
              <a:effectLst/>
              <a:latin typeface="SimSun" panose="02010600030101010101" pitchFamily="2" charset="-122"/>
              <a:ea typeface="SimSun" panose="02010600030101010101" pitchFamily="2" charset="-122"/>
            </a:endParaRPr>
          </a:p>
        </p:txBody>
      </p:sp>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学习目标</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0734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第六章 电视文艺导演的职责</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683568" y="1203598"/>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      对于电视文艺导演来说</a:t>
            </a:r>
            <a:r>
              <a:rPr lang="en-US" altLang="zh-CN" sz="1600" dirty="0">
                <a:solidFill>
                  <a:srgbClr val="768EA9"/>
                </a:solidFill>
              </a:rPr>
              <a:t>,</a:t>
            </a:r>
            <a:r>
              <a:rPr lang="zh-CN" altLang="en-US" sz="1600" dirty="0">
                <a:solidFill>
                  <a:srgbClr val="768EA9"/>
                </a:solidFill>
              </a:rPr>
              <a:t>其工作主要分为四个阶段进行</a:t>
            </a:r>
            <a:r>
              <a:rPr lang="en-US" altLang="zh-CN" sz="1600" dirty="0">
                <a:solidFill>
                  <a:srgbClr val="768EA9"/>
                </a:solidFill>
              </a:rPr>
              <a:t>,</a:t>
            </a:r>
            <a:r>
              <a:rPr lang="zh-CN" altLang="en-US" sz="1600" dirty="0">
                <a:solidFill>
                  <a:srgbClr val="768EA9"/>
                </a:solidFill>
              </a:rPr>
              <a:t>即前期的准备阶</a:t>
            </a:r>
          </a:p>
          <a:p>
            <a:pPr>
              <a:lnSpc>
                <a:spcPct val="150000"/>
              </a:lnSpc>
            </a:pPr>
            <a:r>
              <a:rPr lang="zh-CN" altLang="en-US" sz="1600" dirty="0">
                <a:solidFill>
                  <a:srgbClr val="768EA9"/>
                </a:solidFill>
              </a:rPr>
              <a:t>段、节目排练期间、实地录像阶段以及后期制作阶段。</a:t>
            </a:r>
          </a:p>
          <a:p>
            <a:pPr>
              <a:lnSpc>
                <a:spcPct val="150000"/>
              </a:lnSpc>
            </a:pPr>
            <a:r>
              <a:rPr lang="zh-CN" altLang="en-US" sz="1600" dirty="0">
                <a:solidFill>
                  <a:srgbClr val="768EA9"/>
                </a:solidFill>
              </a:rPr>
              <a:t>      在前期的准备阶段</a:t>
            </a:r>
            <a:r>
              <a:rPr lang="en-US" altLang="zh-CN" sz="1600" dirty="0">
                <a:solidFill>
                  <a:srgbClr val="768EA9"/>
                </a:solidFill>
              </a:rPr>
              <a:t>,</a:t>
            </a:r>
            <a:r>
              <a:rPr lang="zh-CN" altLang="en-US" sz="1600" dirty="0">
                <a:solidFill>
                  <a:srgbClr val="768EA9"/>
                </a:solidFill>
              </a:rPr>
              <a:t>导演集中精力进行案头工作。首先</a:t>
            </a:r>
            <a:r>
              <a:rPr lang="en-US" altLang="zh-CN" sz="1600" dirty="0">
                <a:solidFill>
                  <a:srgbClr val="768EA9"/>
                </a:solidFill>
              </a:rPr>
              <a:t>,</a:t>
            </a:r>
            <a:r>
              <a:rPr lang="zh-CN" altLang="en-US" sz="1600" dirty="0">
                <a:solidFill>
                  <a:srgbClr val="768EA9"/>
                </a:solidFill>
              </a:rPr>
              <a:t>研究撰稿人写的</a:t>
            </a:r>
          </a:p>
          <a:p>
            <a:pPr>
              <a:lnSpc>
                <a:spcPct val="150000"/>
              </a:lnSpc>
            </a:pPr>
            <a:r>
              <a:rPr lang="zh-CN" altLang="en-US" sz="1600" dirty="0">
                <a:solidFill>
                  <a:srgbClr val="768EA9"/>
                </a:solidFill>
              </a:rPr>
              <a:t>文学台本</a:t>
            </a:r>
            <a:r>
              <a:rPr lang="en-US" altLang="zh-CN" sz="1600" dirty="0">
                <a:solidFill>
                  <a:srgbClr val="768EA9"/>
                </a:solidFill>
              </a:rPr>
              <a:t>,</a:t>
            </a:r>
            <a:r>
              <a:rPr lang="zh-CN" altLang="en-US" sz="1600" dirty="0">
                <a:solidFill>
                  <a:srgbClr val="768EA9"/>
                </a:solidFill>
              </a:rPr>
              <a:t>撰写出导演工作台本</a:t>
            </a:r>
            <a:r>
              <a:rPr lang="en-US" altLang="zh-CN" sz="1600" dirty="0">
                <a:solidFill>
                  <a:srgbClr val="768EA9"/>
                </a:solidFill>
              </a:rPr>
              <a:t>(</a:t>
            </a:r>
            <a:r>
              <a:rPr lang="zh-CN" altLang="en-US" sz="1600" dirty="0">
                <a:solidFill>
                  <a:srgbClr val="768EA9"/>
                </a:solidFill>
              </a:rPr>
              <a:t>或叫流程表</a:t>
            </a:r>
            <a:r>
              <a:rPr lang="en-US" altLang="zh-CN" sz="1600" dirty="0">
                <a:solidFill>
                  <a:srgbClr val="768EA9"/>
                </a:solidFill>
              </a:rPr>
              <a:t>);</a:t>
            </a:r>
            <a:r>
              <a:rPr lang="zh-CN" altLang="en-US" sz="1600" dirty="0">
                <a:solidFill>
                  <a:srgbClr val="768EA9"/>
                </a:solidFill>
              </a:rPr>
              <a:t>其次</a:t>
            </a:r>
            <a:r>
              <a:rPr lang="en-US" altLang="zh-CN" sz="1600" dirty="0">
                <a:solidFill>
                  <a:srgbClr val="768EA9"/>
                </a:solidFill>
              </a:rPr>
              <a:t>,</a:t>
            </a:r>
            <a:r>
              <a:rPr lang="zh-CN" altLang="en-US" sz="1600" dirty="0">
                <a:solidFill>
                  <a:srgbClr val="768EA9"/>
                </a:solidFill>
              </a:rPr>
              <a:t>撰写导演阐述。导演撰写</a:t>
            </a:r>
          </a:p>
          <a:p>
            <a:pPr>
              <a:lnSpc>
                <a:spcPct val="150000"/>
              </a:lnSpc>
            </a:pPr>
            <a:r>
              <a:rPr lang="zh-CN" altLang="en-US" sz="1600" dirty="0">
                <a:solidFill>
                  <a:srgbClr val="768EA9"/>
                </a:solidFill>
              </a:rPr>
              <a:t>工作台本的依据是文学台本</a:t>
            </a:r>
            <a:r>
              <a:rPr lang="en-US" altLang="zh-CN" sz="1600" dirty="0">
                <a:solidFill>
                  <a:srgbClr val="768EA9"/>
                </a:solidFill>
              </a:rPr>
              <a:t>,</a:t>
            </a:r>
            <a:r>
              <a:rPr lang="zh-CN" altLang="en-US" sz="1600" dirty="0">
                <a:solidFill>
                  <a:srgbClr val="768EA9"/>
                </a:solidFill>
              </a:rPr>
              <a:t>要仔细地研究文学台本并考虑以下几个问题</a:t>
            </a:r>
            <a:r>
              <a:rPr lang="en-US" altLang="zh-CN" sz="1600" dirty="0">
                <a:solidFill>
                  <a:srgbClr val="768EA9"/>
                </a:solidFill>
              </a:rPr>
              <a:t>:</a:t>
            </a:r>
          </a:p>
        </p:txBody>
      </p:sp>
    </p:spTree>
    <p:extLst>
      <p:ext uri="{BB962C8B-B14F-4D97-AF65-F5344CB8AC3E}">
        <p14:creationId xmlns:p14="http://schemas.microsoft.com/office/powerpoint/2010/main" val="95722283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88"/>
          <p:cNvGrpSpPr/>
          <p:nvPr/>
        </p:nvGrpSpPr>
        <p:grpSpPr>
          <a:xfrm>
            <a:off x="853509" y="1281579"/>
            <a:ext cx="7534914" cy="2580343"/>
            <a:chOff x="6792411" y="1649954"/>
            <a:chExt cx="10046550" cy="3440454"/>
          </a:xfrm>
        </p:grpSpPr>
        <p:grpSp>
          <p:nvGrpSpPr>
            <p:cNvPr id="17" name="Group 89"/>
            <p:cNvGrpSpPr/>
            <p:nvPr/>
          </p:nvGrpSpPr>
          <p:grpSpPr>
            <a:xfrm>
              <a:off x="6792411" y="1649954"/>
              <a:ext cx="624349" cy="624349"/>
              <a:chOff x="2876776" y="4765908"/>
              <a:chExt cx="687003" cy="687003"/>
            </a:xfrm>
          </p:grpSpPr>
          <p:sp>
            <p:nvSpPr>
              <p:cNvPr id="21" name="Diamond 93"/>
              <p:cNvSpPr/>
              <p:nvPr/>
            </p:nvSpPr>
            <p:spPr>
              <a:xfrm>
                <a:off x="2876776" y="4765908"/>
                <a:ext cx="687003" cy="687003"/>
              </a:xfrm>
              <a:prstGeom prst="diamon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768EA9"/>
                  </a:solidFill>
                </a:endParaRPr>
              </a:p>
            </p:txBody>
          </p:sp>
          <p:sp>
            <p:nvSpPr>
              <p:cNvPr id="22" name="TextBox 94"/>
              <p:cNvSpPr txBox="1"/>
              <p:nvPr/>
            </p:nvSpPr>
            <p:spPr>
              <a:xfrm>
                <a:off x="3027838" y="4878576"/>
                <a:ext cx="384876" cy="338663"/>
              </a:xfrm>
              <a:prstGeom prst="rect">
                <a:avLst/>
              </a:prstGeom>
              <a:noFill/>
            </p:spPr>
            <p:txBody>
              <a:bodyPr wrap="none">
                <a:normAutofit fontScale="77500" lnSpcReduction="20000"/>
              </a:bodyPr>
              <a:lstStyle/>
              <a:p>
                <a:pPr algn="ctr"/>
                <a:r>
                  <a:rPr lang="en-US" altLang="zh-CN" sz="1400" b="1" dirty="0">
                    <a:solidFill>
                      <a:schemeClr val="bg1"/>
                    </a:solidFill>
                    <a:latin typeface="Impact" panose="020B0806030902050204" pitchFamily="34" charset="0"/>
                  </a:rPr>
                  <a:t>03</a:t>
                </a:r>
                <a:endParaRPr lang="en-US" sz="1400" b="1" dirty="0">
                  <a:solidFill>
                    <a:schemeClr val="bg1"/>
                  </a:solidFill>
                  <a:latin typeface="Impact" panose="020B0806030902050204" pitchFamily="34" charset="0"/>
                </a:endParaRPr>
              </a:p>
            </p:txBody>
          </p:sp>
        </p:grpSp>
        <p:grpSp>
          <p:nvGrpSpPr>
            <p:cNvPr id="18" name="Group 90"/>
            <p:cNvGrpSpPr/>
            <p:nvPr/>
          </p:nvGrpSpPr>
          <p:grpSpPr>
            <a:xfrm>
              <a:off x="7279472" y="1817260"/>
              <a:ext cx="9559489" cy="3273148"/>
              <a:chOff x="6464975" y="1606140"/>
              <a:chExt cx="10209728" cy="3273148"/>
            </a:xfrm>
          </p:grpSpPr>
          <p:sp>
            <p:nvSpPr>
              <p:cNvPr id="19" name="TextBox 91"/>
              <p:cNvSpPr txBox="1"/>
              <p:nvPr/>
            </p:nvSpPr>
            <p:spPr>
              <a:xfrm>
                <a:off x="6464975" y="1606140"/>
                <a:ext cx="4232110" cy="242864"/>
              </a:xfrm>
              <a:prstGeom prst="rect">
                <a:avLst/>
              </a:prstGeom>
              <a:noFill/>
            </p:spPr>
            <p:txBody>
              <a:bodyPr wrap="none" lIns="360000" tIns="0" rIns="0" bIns="0" anchor="b" anchorCtr="0">
                <a:normAutofit fontScale="85000" lnSpcReduction="20000"/>
              </a:bodyPr>
              <a:lstStyle/>
              <a:p>
                <a:r>
                  <a:rPr lang="zh-CN" altLang="en-US" sz="1600" b="1" dirty="0">
                    <a:solidFill>
                      <a:srgbClr val="768EA9"/>
                    </a:solidFill>
                  </a:rPr>
                  <a:t>专题艺术片节目</a:t>
                </a:r>
              </a:p>
            </p:txBody>
          </p:sp>
          <p:sp>
            <p:nvSpPr>
              <p:cNvPr id="20" name="TextBox 92"/>
              <p:cNvSpPr txBox="1">
                <a:spLocks/>
              </p:cNvSpPr>
              <p:nvPr/>
            </p:nvSpPr>
            <p:spPr>
              <a:xfrm>
                <a:off x="6464975" y="2128095"/>
                <a:ext cx="10209728" cy="2751193"/>
              </a:xfrm>
              <a:prstGeom prst="rect">
                <a:avLst/>
              </a:prstGeom>
            </p:spPr>
            <p:txBody>
              <a:bodyPr vert="horz" wrap="square" lIns="360000" tIns="0" rIns="0" bIns="0" anchor="ctr" anchorCtr="0">
                <a:normAutofit/>
              </a:bodyPr>
              <a:lstStyle/>
              <a:p>
                <a:pPr>
                  <a:lnSpc>
                    <a:spcPct val="120000"/>
                  </a:lnSpc>
                </a:pPr>
                <a:r>
                  <a:rPr lang="zh-CN" altLang="en-US" sz="1400" dirty="0">
                    <a:solidFill>
                      <a:srgbClr val="758EA9"/>
                    </a:solidFill>
                    <a:latin typeface="SimSun" panose="02010600030101010101" pitchFamily="2" charset="-122"/>
                    <a:ea typeface="SimSun" panose="02010600030101010101" pitchFamily="2" charset="-122"/>
                  </a:rPr>
                  <a:t>这类节目综合了专题文艺与文艺专题节目的特点</a:t>
                </a:r>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因此它既具备专题文艺的纪实性</a:t>
                </a:r>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又强调文艺专题的主题性。这类节目一般时间较长</a:t>
                </a:r>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容量较大</a:t>
                </a:r>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是文艺类专题节目中的大型作品。</a:t>
                </a:r>
              </a:p>
              <a:p>
                <a:pPr>
                  <a:lnSpc>
                    <a:spcPct val="120000"/>
                  </a:lnSpc>
                </a:pPr>
                <a:endParaRPr lang="zh-CN" altLang="en-US" sz="1400" dirty="0">
                  <a:solidFill>
                    <a:srgbClr val="758EA9"/>
                  </a:solidFill>
                  <a:latin typeface="SimSun" panose="02010600030101010101" pitchFamily="2" charset="-122"/>
                  <a:ea typeface="SimSun" panose="02010600030101010101" pitchFamily="2" charset="-122"/>
                </a:endParaRPr>
              </a:p>
              <a:p>
                <a:pPr>
                  <a:lnSpc>
                    <a:spcPct val="120000"/>
                  </a:lnSpc>
                </a:pPr>
                <a:endParaRPr lang="en-US" altLang="zh-CN" sz="1400" dirty="0">
                  <a:solidFill>
                    <a:srgbClr val="758EA9"/>
                  </a:solidFill>
                  <a:latin typeface="SimSun" panose="02010600030101010101" pitchFamily="2" charset="-122"/>
                  <a:ea typeface="SimSun" panose="02010600030101010101" pitchFamily="2" charset="-122"/>
                </a:endParaRPr>
              </a:p>
              <a:p>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 </a:t>
                </a:r>
                <a:r>
                  <a:rPr lang="en-US" altLang="zh-CN" sz="1400" dirty="0">
                    <a:solidFill>
                      <a:srgbClr val="758EA9"/>
                    </a:solidFill>
                    <a:latin typeface="SimSun" panose="02010600030101010101" pitchFamily="2" charset="-122"/>
                    <a:ea typeface="SimSun" panose="02010600030101010101" pitchFamily="2" charset="-122"/>
                  </a:rPr>
                  <a:t>《</a:t>
                </a:r>
                <a:r>
                  <a:rPr lang="zh-CN" altLang="en-US" sz="1400" dirty="0">
                    <a:solidFill>
                      <a:srgbClr val="758EA9"/>
                    </a:solidFill>
                    <a:latin typeface="SimSun" panose="02010600030101010101" pitchFamily="2" charset="-122"/>
                    <a:ea typeface="SimSun" panose="02010600030101010101" pitchFamily="2" charset="-122"/>
                  </a:rPr>
                  <a:t>七弦的风骚</a:t>
                </a:r>
                <a:r>
                  <a:rPr lang="en-US" altLang="zh-CN" sz="1400" dirty="0">
                    <a:solidFill>
                      <a:srgbClr val="758EA9"/>
                    </a:solidFill>
                    <a:latin typeface="SimSun" panose="02010600030101010101" pitchFamily="2" charset="-122"/>
                    <a:ea typeface="SimSun" panose="02010600030101010101" pitchFamily="2" charset="-122"/>
                  </a:rPr>
                  <a:t>》</a:t>
                </a:r>
                <a:endParaRPr lang="zh-CN" altLang="en-US" sz="900" dirty="0">
                  <a:solidFill>
                    <a:srgbClr val="508CC2"/>
                  </a:solidFill>
                </a:endParaRPr>
              </a:p>
            </p:txBody>
          </p:sp>
        </p:grpSp>
      </p:grpSp>
      <p:sp>
        <p:nvSpPr>
          <p:cNvPr id="53" name="Title 1"/>
          <p:cNvSpPr txBox="1">
            <a:spLocks/>
          </p:cNvSpPr>
          <p:nvPr/>
        </p:nvSpPr>
        <p:spPr>
          <a:xfrm>
            <a:off x="857880" y="200199"/>
            <a:ext cx="341040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电视专题文艺节目的走向</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79437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第六章 电视文艺导演的职责</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71600" y="1347614"/>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1.</a:t>
            </a:r>
            <a:r>
              <a:rPr lang="zh-CN" altLang="en-US" sz="1600" dirty="0">
                <a:solidFill>
                  <a:srgbClr val="768EA9"/>
                </a:solidFill>
              </a:rPr>
              <a:t>这台综艺晚会的立意与主题。也就是说</a:t>
            </a:r>
            <a:r>
              <a:rPr lang="en-US" altLang="zh-CN" sz="1600" dirty="0">
                <a:solidFill>
                  <a:srgbClr val="768EA9"/>
                </a:solidFill>
              </a:rPr>
              <a:t>,</a:t>
            </a:r>
            <a:r>
              <a:rPr lang="zh-CN" altLang="en-US" sz="1600" dirty="0">
                <a:solidFill>
                  <a:srgbClr val="768EA9"/>
                </a:solidFill>
              </a:rPr>
              <a:t>创作这台电视综艺节目的主要目的</a:t>
            </a:r>
          </a:p>
          <a:p>
            <a:pPr>
              <a:lnSpc>
                <a:spcPct val="150000"/>
              </a:lnSpc>
            </a:pPr>
            <a:r>
              <a:rPr lang="zh-CN" altLang="en-US" sz="1600" dirty="0">
                <a:solidFill>
                  <a:srgbClr val="768EA9"/>
                </a:solidFill>
              </a:rPr>
              <a:t>是什么</a:t>
            </a:r>
            <a:r>
              <a:rPr lang="en-US" altLang="zh-CN" sz="1600" dirty="0">
                <a:solidFill>
                  <a:srgbClr val="768EA9"/>
                </a:solidFill>
              </a:rPr>
              <a:t>? </a:t>
            </a:r>
            <a:r>
              <a:rPr lang="zh-CN" altLang="en-US" sz="1600" dirty="0">
                <a:solidFill>
                  <a:srgbClr val="768EA9"/>
                </a:solidFill>
              </a:rPr>
              <a:t>想要表现什么思想内容</a:t>
            </a:r>
            <a:r>
              <a:rPr lang="en-US" altLang="zh-CN" sz="1600" dirty="0">
                <a:solidFill>
                  <a:srgbClr val="768EA9"/>
                </a:solidFill>
              </a:rPr>
              <a:t>? </a:t>
            </a:r>
          </a:p>
          <a:p>
            <a:pPr>
              <a:lnSpc>
                <a:spcPct val="150000"/>
              </a:lnSpc>
            </a:pPr>
            <a:r>
              <a:rPr lang="en-US" altLang="zh-CN" sz="1600" dirty="0">
                <a:solidFill>
                  <a:srgbClr val="768EA9"/>
                </a:solidFill>
              </a:rPr>
              <a:t>2.</a:t>
            </a:r>
            <a:r>
              <a:rPr lang="zh-CN" altLang="en-US" sz="1600" dirty="0">
                <a:solidFill>
                  <a:srgbClr val="768EA9"/>
                </a:solidFill>
              </a:rPr>
              <a:t>预期达到一种什么样的艺术效果</a:t>
            </a:r>
            <a:r>
              <a:rPr lang="en-US" altLang="zh-CN" sz="1600" dirty="0">
                <a:solidFill>
                  <a:srgbClr val="768EA9"/>
                </a:solidFill>
              </a:rPr>
              <a:t>?</a:t>
            </a:r>
          </a:p>
          <a:p>
            <a:pPr>
              <a:lnSpc>
                <a:spcPct val="150000"/>
              </a:lnSpc>
            </a:pPr>
            <a:r>
              <a:rPr lang="en-US" altLang="zh-CN" sz="1600" dirty="0">
                <a:solidFill>
                  <a:srgbClr val="768EA9"/>
                </a:solidFill>
              </a:rPr>
              <a:t> 3.</a:t>
            </a:r>
            <a:r>
              <a:rPr lang="zh-CN" altLang="en-US" sz="1600" dirty="0">
                <a:solidFill>
                  <a:srgbClr val="768EA9"/>
                </a:solidFill>
              </a:rPr>
              <a:t>在社会效益上期望达到什么样的目的</a:t>
            </a:r>
            <a:r>
              <a:rPr lang="en-US" altLang="zh-CN" sz="1600" dirty="0">
                <a:solidFill>
                  <a:srgbClr val="768EA9"/>
                </a:solidFill>
              </a:rPr>
              <a:t>(</a:t>
            </a:r>
            <a:r>
              <a:rPr lang="zh-CN" altLang="en-US" sz="1600" dirty="0">
                <a:solidFill>
                  <a:srgbClr val="768EA9"/>
                </a:solidFill>
              </a:rPr>
              <a:t>如宣传某种思想、提供审美愉悦、进行娱乐</a:t>
            </a:r>
          </a:p>
          <a:p>
            <a:pPr>
              <a:lnSpc>
                <a:spcPct val="150000"/>
              </a:lnSpc>
            </a:pPr>
            <a:r>
              <a:rPr lang="zh-CN" altLang="en-US" sz="1600" dirty="0">
                <a:solidFill>
                  <a:srgbClr val="768EA9"/>
                </a:solidFill>
              </a:rPr>
              <a:t>等</a:t>
            </a:r>
            <a:r>
              <a:rPr lang="en-US" altLang="zh-CN" sz="1600" dirty="0">
                <a:solidFill>
                  <a:srgbClr val="768EA9"/>
                </a:solidFill>
              </a:rPr>
              <a:t>)?</a:t>
            </a:r>
          </a:p>
        </p:txBody>
      </p:sp>
    </p:spTree>
    <p:extLst>
      <p:ext uri="{BB962C8B-B14F-4D97-AF65-F5344CB8AC3E}">
        <p14:creationId xmlns:p14="http://schemas.microsoft.com/office/powerpoint/2010/main" val="189108827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导演撰写工作台本</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705528" y="1638711"/>
            <a:ext cx="7428242" cy="2160240"/>
          </a:xfrm>
          <a:prstGeom prst="rect">
            <a:avLst/>
          </a:prstGeom>
        </p:spPr>
        <p:txBody>
          <a:bodyPr wrap="none" lIns="144000" tIns="0" rIns="144000" bIns="0" anchor="ctr">
            <a:noAutofit/>
          </a:bodyPr>
          <a:lstStyle/>
          <a:p>
            <a:r>
              <a:rPr lang="en-US" altLang="zh-CN" sz="1600" dirty="0">
                <a:solidFill>
                  <a:srgbClr val="768EA9"/>
                </a:solidFill>
              </a:rPr>
              <a:t>(</a:t>
            </a:r>
            <a:r>
              <a:rPr lang="zh-CN" altLang="en-US" sz="1600" dirty="0">
                <a:solidFill>
                  <a:srgbClr val="768EA9"/>
                </a:solidFill>
              </a:rPr>
              <a:t>一</a:t>
            </a:r>
            <a:r>
              <a:rPr lang="en-US" altLang="zh-CN" sz="1600" dirty="0">
                <a:solidFill>
                  <a:srgbClr val="768EA9"/>
                </a:solidFill>
              </a:rPr>
              <a:t>)</a:t>
            </a:r>
            <a:r>
              <a:rPr lang="zh-CN" altLang="en-US" sz="1600" dirty="0">
                <a:solidFill>
                  <a:srgbClr val="768EA9"/>
                </a:solidFill>
              </a:rPr>
              <a:t>熟悉影视艺术的表现媒介</a:t>
            </a:r>
            <a:endParaRPr lang="en-US" altLang="zh-CN" sz="1600" dirty="0">
              <a:solidFill>
                <a:srgbClr val="768EA9"/>
              </a:solidFill>
            </a:endParaRPr>
          </a:p>
          <a:p>
            <a:endParaRPr lang="zh-CN" altLang="en-US" sz="1600" dirty="0">
              <a:solidFill>
                <a:srgbClr val="768EA9"/>
              </a:solidFill>
            </a:endParaRPr>
          </a:p>
          <a:p>
            <a:r>
              <a:rPr lang="en-US" altLang="zh-CN" sz="1600" dirty="0">
                <a:solidFill>
                  <a:srgbClr val="768EA9"/>
                </a:solidFill>
              </a:rPr>
              <a:t>1.</a:t>
            </a:r>
            <a:r>
              <a:rPr lang="zh-CN" altLang="en-US" sz="1600" dirty="0">
                <a:solidFill>
                  <a:srgbClr val="768EA9"/>
                </a:solidFill>
              </a:rPr>
              <a:t>对话</a:t>
            </a:r>
            <a:r>
              <a:rPr lang="en-US" altLang="zh-CN" sz="1600" dirty="0">
                <a:solidFill>
                  <a:srgbClr val="768EA9"/>
                </a:solidFill>
              </a:rPr>
              <a:t>———</a:t>
            </a:r>
            <a:r>
              <a:rPr lang="zh-CN" altLang="en-US" sz="1600" dirty="0">
                <a:solidFill>
                  <a:srgbClr val="768EA9"/>
                </a:solidFill>
              </a:rPr>
              <a:t>主持人的语言、演员的台词。</a:t>
            </a:r>
          </a:p>
          <a:p>
            <a:r>
              <a:rPr lang="en-US" altLang="zh-CN" sz="1600" dirty="0">
                <a:solidFill>
                  <a:srgbClr val="768EA9"/>
                </a:solidFill>
              </a:rPr>
              <a:t>2.</a:t>
            </a:r>
            <a:r>
              <a:rPr lang="zh-CN" altLang="en-US" sz="1600" dirty="0">
                <a:solidFill>
                  <a:srgbClr val="768EA9"/>
                </a:solidFill>
              </a:rPr>
              <a:t>音响效果</a:t>
            </a:r>
            <a:r>
              <a:rPr lang="en-US" altLang="zh-CN" sz="1600" dirty="0">
                <a:solidFill>
                  <a:srgbClr val="768EA9"/>
                </a:solidFill>
              </a:rPr>
              <a:t>———</a:t>
            </a:r>
            <a:r>
              <a:rPr lang="zh-CN" altLang="en-US" sz="1600" dirty="0">
                <a:solidFill>
                  <a:srgbClr val="768EA9"/>
                </a:solidFill>
              </a:rPr>
              <a:t>环境和动作的声音。</a:t>
            </a:r>
          </a:p>
          <a:p>
            <a:r>
              <a:rPr lang="en-US" altLang="zh-CN" sz="1600" dirty="0">
                <a:solidFill>
                  <a:srgbClr val="768EA9"/>
                </a:solidFill>
              </a:rPr>
              <a:t>3.</a:t>
            </a:r>
            <a:r>
              <a:rPr lang="zh-CN" altLang="en-US" sz="1600" dirty="0">
                <a:solidFill>
                  <a:srgbClr val="768EA9"/>
                </a:solidFill>
              </a:rPr>
              <a:t>音乐</a:t>
            </a:r>
            <a:r>
              <a:rPr lang="en-US" altLang="zh-CN" sz="1600" dirty="0">
                <a:solidFill>
                  <a:srgbClr val="768EA9"/>
                </a:solidFill>
              </a:rPr>
              <a:t>———</a:t>
            </a:r>
            <a:r>
              <a:rPr lang="zh-CN" altLang="en-US" sz="1600" dirty="0">
                <a:solidFill>
                  <a:srgbClr val="768EA9"/>
                </a:solidFill>
              </a:rPr>
              <a:t>烘托气氛</a:t>
            </a:r>
            <a:r>
              <a:rPr lang="en-US" altLang="zh-CN" sz="1600" dirty="0">
                <a:solidFill>
                  <a:srgbClr val="768EA9"/>
                </a:solidFill>
              </a:rPr>
              <a:t>,</a:t>
            </a:r>
            <a:r>
              <a:rPr lang="zh-CN" altLang="en-US" sz="1600" dirty="0">
                <a:solidFill>
                  <a:srgbClr val="768EA9"/>
                </a:solidFill>
              </a:rPr>
              <a:t>描写环境。</a:t>
            </a:r>
          </a:p>
          <a:p>
            <a:r>
              <a:rPr lang="en-US" altLang="zh-CN" sz="1600" dirty="0">
                <a:solidFill>
                  <a:srgbClr val="768EA9"/>
                </a:solidFill>
              </a:rPr>
              <a:t>4.</a:t>
            </a:r>
            <a:r>
              <a:rPr lang="zh-CN" altLang="en-US" sz="1600" dirty="0">
                <a:solidFill>
                  <a:srgbClr val="768EA9"/>
                </a:solidFill>
              </a:rPr>
              <a:t>表情</a:t>
            </a:r>
            <a:r>
              <a:rPr lang="en-US" altLang="zh-CN" sz="1600" dirty="0">
                <a:solidFill>
                  <a:srgbClr val="768EA9"/>
                </a:solidFill>
              </a:rPr>
              <a:t>———</a:t>
            </a:r>
            <a:r>
              <a:rPr lang="zh-CN" altLang="en-US" sz="1600" dirty="0">
                <a:solidFill>
                  <a:srgbClr val="768EA9"/>
                </a:solidFill>
              </a:rPr>
              <a:t>演员表演的面部表情。</a:t>
            </a:r>
          </a:p>
          <a:p>
            <a:r>
              <a:rPr lang="en-US" altLang="zh-CN" sz="1600" dirty="0">
                <a:solidFill>
                  <a:srgbClr val="768EA9"/>
                </a:solidFill>
              </a:rPr>
              <a:t>5.</a:t>
            </a:r>
            <a:r>
              <a:rPr lang="zh-CN" altLang="en-US" sz="1600" dirty="0">
                <a:solidFill>
                  <a:srgbClr val="768EA9"/>
                </a:solidFill>
              </a:rPr>
              <a:t>姿势</a:t>
            </a:r>
            <a:r>
              <a:rPr lang="en-US" altLang="zh-CN" sz="1600" dirty="0">
                <a:solidFill>
                  <a:srgbClr val="768EA9"/>
                </a:solidFill>
              </a:rPr>
              <a:t>———</a:t>
            </a:r>
            <a:r>
              <a:rPr lang="zh-CN" altLang="en-US" sz="1600" dirty="0">
                <a:solidFill>
                  <a:srgbClr val="768EA9"/>
                </a:solidFill>
              </a:rPr>
              <a:t>动作设计。</a:t>
            </a:r>
          </a:p>
          <a:p>
            <a:r>
              <a:rPr lang="en-US" altLang="zh-CN" sz="1600" dirty="0">
                <a:solidFill>
                  <a:srgbClr val="768EA9"/>
                </a:solidFill>
              </a:rPr>
              <a:t>6.</a:t>
            </a:r>
            <a:r>
              <a:rPr lang="zh-CN" altLang="en-US" sz="1600" dirty="0">
                <a:solidFill>
                  <a:srgbClr val="768EA9"/>
                </a:solidFill>
              </a:rPr>
              <a:t>装扮</a:t>
            </a:r>
            <a:r>
              <a:rPr lang="en-US" altLang="zh-CN" sz="1600" dirty="0">
                <a:solidFill>
                  <a:srgbClr val="768EA9"/>
                </a:solidFill>
              </a:rPr>
              <a:t>———</a:t>
            </a:r>
            <a:r>
              <a:rPr lang="zh-CN" altLang="en-US" sz="1600" dirty="0">
                <a:solidFill>
                  <a:srgbClr val="768EA9"/>
                </a:solidFill>
              </a:rPr>
              <a:t>化妆、服装设计、造型设计。</a:t>
            </a:r>
          </a:p>
          <a:p>
            <a:r>
              <a:rPr lang="en-US" altLang="zh-CN" sz="1600" dirty="0">
                <a:solidFill>
                  <a:srgbClr val="768EA9"/>
                </a:solidFill>
              </a:rPr>
              <a:t>7.</a:t>
            </a:r>
            <a:r>
              <a:rPr lang="zh-CN" altLang="en-US" sz="1600" dirty="0">
                <a:solidFill>
                  <a:srgbClr val="768EA9"/>
                </a:solidFill>
              </a:rPr>
              <a:t>装置</a:t>
            </a:r>
            <a:r>
              <a:rPr lang="en-US" altLang="zh-CN" sz="1600" dirty="0">
                <a:solidFill>
                  <a:srgbClr val="768EA9"/>
                </a:solidFill>
              </a:rPr>
              <a:t>———</a:t>
            </a:r>
            <a:r>
              <a:rPr lang="zh-CN" altLang="en-US" sz="1600" dirty="0">
                <a:solidFill>
                  <a:srgbClr val="768EA9"/>
                </a:solidFill>
              </a:rPr>
              <a:t>布景或实景。</a:t>
            </a:r>
          </a:p>
          <a:p>
            <a:r>
              <a:rPr lang="en-US" altLang="zh-CN" sz="1600" dirty="0">
                <a:solidFill>
                  <a:srgbClr val="768EA9"/>
                </a:solidFill>
              </a:rPr>
              <a:t>8.</a:t>
            </a:r>
            <a:r>
              <a:rPr lang="zh-CN" altLang="en-US" sz="1600" dirty="0">
                <a:solidFill>
                  <a:srgbClr val="768EA9"/>
                </a:solidFill>
              </a:rPr>
              <a:t>照明</a:t>
            </a:r>
            <a:r>
              <a:rPr lang="en-US" altLang="zh-CN" sz="1600" dirty="0">
                <a:solidFill>
                  <a:srgbClr val="768EA9"/>
                </a:solidFill>
              </a:rPr>
              <a:t>———</a:t>
            </a:r>
            <a:r>
              <a:rPr lang="zh-CN" altLang="en-US" sz="1600" dirty="0">
                <a:solidFill>
                  <a:srgbClr val="768EA9"/>
                </a:solidFill>
              </a:rPr>
              <a:t>灯光设计。</a:t>
            </a:r>
          </a:p>
          <a:p>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一、撰写工作台本</a:t>
              </a:r>
              <a:endParaRPr lang="en-US" altLang="zh-CN" b="1" dirty="0">
                <a:solidFill>
                  <a:srgbClr val="768EA9"/>
                </a:solidFill>
              </a:endParaRPr>
            </a:p>
          </p:txBody>
        </p:sp>
      </p:grpSp>
      <p:sp>
        <p:nvSpPr>
          <p:cNvPr id="3" name="矩形 2">
            <a:extLst>
              <a:ext uri="{FF2B5EF4-FFF2-40B4-BE49-F238E27FC236}">
                <a16:creationId xmlns:a16="http://schemas.microsoft.com/office/drawing/2014/main" id="{1CD620C6-0BB3-484F-81EF-1DACD6D05CAE}"/>
              </a:ext>
            </a:extLst>
          </p:cNvPr>
          <p:cNvSpPr/>
          <p:nvPr/>
        </p:nvSpPr>
        <p:spPr>
          <a:xfrm>
            <a:off x="4788024" y="1779662"/>
            <a:ext cx="4572000" cy="2308324"/>
          </a:xfrm>
          <a:prstGeom prst="rect">
            <a:avLst/>
          </a:prstGeom>
        </p:spPr>
        <p:txBody>
          <a:bodyPr>
            <a:spAutoFit/>
          </a:bodyPr>
          <a:lstStyle/>
          <a:p>
            <a:r>
              <a:rPr lang="en-US" altLang="zh-CN" sz="1600" dirty="0">
                <a:solidFill>
                  <a:srgbClr val="768EA9"/>
                </a:solidFill>
              </a:rPr>
              <a:t>9.</a:t>
            </a:r>
            <a:r>
              <a:rPr lang="zh-CN" altLang="en-US" sz="1600" dirty="0">
                <a:solidFill>
                  <a:srgbClr val="768EA9"/>
                </a:solidFill>
              </a:rPr>
              <a:t>道具</a:t>
            </a:r>
            <a:r>
              <a:rPr lang="en-US" altLang="zh-CN" sz="1600" dirty="0">
                <a:solidFill>
                  <a:srgbClr val="768EA9"/>
                </a:solidFill>
              </a:rPr>
              <a:t>———</a:t>
            </a:r>
            <a:r>
              <a:rPr lang="zh-CN" altLang="en-US" sz="1600" dirty="0">
                <a:solidFill>
                  <a:srgbClr val="768EA9"/>
                </a:solidFill>
              </a:rPr>
              <a:t>演员使用的工具或实景需要的物件。</a:t>
            </a:r>
          </a:p>
          <a:p>
            <a:r>
              <a:rPr lang="en-US" altLang="zh-CN" sz="1600" dirty="0">
                <a:solidFill>
                  <a:srgbClr val="768EA9"/>
                </a:solidFill>
              </a:rPr>
              <a:t>10.</a:t>
            </a:r>
            <a:r>
              <a:rPr lang="zh-CN" altLang="en-US" sz="1600" dirty="0">
                <a:solidFill>
                  <a:srgbClr val="768EA9"/>
                </a:solidFill>
              </a:rPr>
              <a:t>演员的形体特征</a:t>
            </a:r>
            <a:r>
              <a:rPr lang="en-US" altLang="zh-CN" sz="1600" dirty="0">
                <a:solidFill>
                  <a:srgbClr val="768EA9"/>
                </a:solidFill>
              </a:rPr>
              <a:t>———</a:t>
            </a:r>
            <a:r>
              <a:rPr lang="zh-CN" altLang="en-US" sz="1600" dirty="0">
                <a:solidFill>
                  <a:srgbClr val="768EA9"/>
                </a:solidFill>
              </a:rPr>
              <a:t>是否有特殊要求</a:t>
            </a:r>
            <a:r>
              <a:rPr lang="en-US" altLang="zh-CN" sz="1600" dirty="0">
                <a:solidFill>
                  <a:srgbClr val="768EA9"/>
                </a:solidFill>
              </a:rPr>
              <a:t>?</a:t>
            </a:r>
          </a:p>
          <a:p>
            <a:r>
              <a:rPr lang="en-US" altLang="zh-CN" sz="1600" dirty="0">
                <a:solidFill>
                  <a:srgbClr val="768EA9"/>
                </a:solidFill>
              </a:rPr>
              <a:t>11.</a:t>
            </a:r>
            <a:r>
              <a:rPr lang="zh-CN" altLang="en-US" sz="1600" dirty="0">
                <a:solidFill>
                  <a:srgbClr val="768EA9"/>
                </a:solidFill>
              </a:rPr>
              <a:t>观众的反应</a:t>
            </a:r>
            <a:r>
              <a:rPr lang="en-US" altLang="zh-CN" sz="1600" dirty="0">
                <a:solidFill>
                  <a:srgbClr val="768EA9"/>
                </a:solidFill>
              </a:rPr>
              <a:t>———</a:t>
            </a:r>
            <a:r>
              <a:rPr lang="zh-CN" altLang="en-US" sz="1600" dirty="0">
                <a:solidFill>
                  <a:srgbClr val="768EA9"/>
                </a:solidFill>
              </a:rPr>
              <a:t>烘托演出的气氛。</a:t>
            </a:r>
          </a:p>
          <a:p>
            <a:r>
              <a:rPr lang="en-US" altLang="zh-CN" sz="1600" dirty="0">
                <a:solidFill>
                  <a:srgbClr val="768EA9"/>
                </a:solidFill>
              </a:rPr>
              <a:t>12.</a:t>
            </a:r>
            <a:r>
              <a:rPr lang="zh-CN" altLang="en-US" sz="1600" dirty="0">
                <a:solidFill>
                  <a:srgbClr val="768EA9"/>
                </a:solidFill>
              </a:rPr>
              <a:t>舞台动作</a:t>
            </a:r>
            <a:r>
              <a:rPr lang="en-US" altLang="zh-CN" sz="1600" dirty="0">
                <a:solidFill>
                  <a:srgbClr val="768EA9"/>
                </a:solidFill>
              </a:rPr>
              <a:t>———</a:t>
            </a:r>
            <a:r>
              <a:rPr lang="zh-CN" altLang="en-US" sz="1600" dirty="0">
                <a:solidFill>
                  <a:srgbClr val="768EA9"/>
                </a:solidFill>
              </a:rPr>
              <a:t>哑剧、沉默。</a:t>
            </a:r>
          </a:p>
          <a:p>
            <a:r>
              <a:rPr lang="en-US" altLang="zh-CN" sz="1600" dirty="0">
                <a:solidFill>
                  <a:srgbClr val="768EA9"/>
                </a:solidFill>
              </a:rPr>
              <a:t>13.</a:t>
            </a:r>
            <a:r>
              <a:rPr lang="zh-CN" altLang="en-US" sz="1600" dirty="0">
                <a:solidFill>
                  <a:srgbClr val="768EA9"/>
                </a:solidFill>
              </a:rPr>
              <a:t>自然背景及场所。</a:t>
            </a:r>
          </a:p>
          <a:p>
            <a:r>
              <a:rPr lang="en-US" altLang="zh-CN" sz="1600" dirty="0">
                <a:solidFill>
                  <a:srgbClr val="768EA9"/>
                </a:solidFill>
              </a:rPr>
              <a:t>14.</a:t>
            </a:r>
            <a:r>
              <a:rPr lang="zh-CN" altLang="en-US" sz="1600" dirty="0">
                <a:solidFill>
                  <a:srgbClr val="768EA9"/>
                </a:solidFill>
              </a:rPr>
              <a:t>布置场景及无限的变化。</a:t>
            </a:r>
            <a:endParaRPr lang="en-US" altLang="zh-CN" sz="1600" dirty="0">
              <a:solidFill>
                <a:srgbClr val="768EA9"/>
              </a:solidFill>
            </a:endParaRPr>
          </a:p>
          <a:p>
            <a:r>
              <a:rPr lang="en-US" altLang="zh-CN" sz="1600" dirty="0">
                <a:solidFill>
                  <a:srgbClr val="758EA9"/>
                </a:solidFill>
              </a:rPr>
              <a:t>15.</a:t>
            </a:r>
            <a:r>
              <a:rPr lang="zh-CN" altLang="en-US" sz="1600" dirty="0">
                <a:solidFill>
                  <a:srgbClr val="758EA9"/>
                </a:solidFill>
              </a:rPr>
              <a:t>特技摄影</a:t>
            </a:r>
            <a:r>
              <a:rPr lang="en-US" altLang="zh-CN" sz="1600" dirty="0">
                <a:solidFill>
                  <a:srgbClr val="758EA9"/>
                </a:solidFill>
              </a:rPr>
              <a:t>———</a:t>
            </a:r>
            <a:r>
              <a:rPr lang="zh-CN" altLang="en-US" sz="1600" dirty="0">
                <a:solidFill>
                  <a:srgbClr val="758EA9"/>
                </a:solidFill>
              </a:rPr>
              <a:t>慢动作、叠画等。</a:t>
            </a:r>
          </a:p>
          <a:p>
            <a:r>
              <a:rPr lang="en-US" altLang="zh-CN" sz="1600" dirty="0">
                <a:solidFill>
                  <a:srgbClr val="758EA9"/>
                </a:solidFill>
              </a:rPr>
              <a:t>16.</a:t>
            </a:r>
            <a:r>
              <a:rPr lang="zh-CN" altLang="en-US" sz="1600" dirty="0">
                <a:solidFill>
                  <a:srgbClr val="758EA9"/>
                </a:solidFill>
              </a:rPr>
              <a:t>彩色的运用</a:t>
            </a:r>
            <a:r>
              <a:rPr lang="en-US" altLang="zh-CN" sz="1600" dirty="0">
                <a:solidFill>
                  <a:srgbClr val="758EA9"/>
                </a:solidFill>
              </a:rPr>
              <a:t>———</a:t>
            </a:r>
            <a:r>
              <a:rPr lang="zh-CN" altLang="en-US" sz="1600" dirty="0">
                <a:solidFill>
                  <a:srgbClr val="758EA9"/>
                </a:solidFill>
              </a:rPr>
              <a:t>黑白、彩色变化等。</a:t>
            </a:r>
          </a:p>
          <a:p>
            <a:r>
              <a:rPr lang="en-US" altLang="zh-CN" sz="1600" dirty="0">
                <a:solidFill>
                  <a:srgbClr val="758EA9"/>
                </a:solidFill>
              </a:rPr>
              <a:t>17.</a:t>
            </a:r>
            <a:r>
              <a:rPr lang="zh-CN" altLang="en-US" sz="1600" dirty="0">
                <a:solidFill>
                  <a:srgbClr val="758EA9"/>
                </a:solidFill>
              </a:rPr>
              <a:t>摄影角度以及其他蒙太奇手法。</a:t>
            </a:r>
          </a:p>
        </p:txBody>
      </p:sp>
    </p:spTree>
    <p:extLst>
      <p:ext uri="{BB962C8B-B14F-4D97-AF65-F5344CB8AC3E}">
        <p14:creationId xmlns:p14="http://schemas.microsoft.com/office/powerpoint/2010/main" val="295094529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导演撰写工作台本</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705528" y="1638711"/>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二</a:t>
            </a:r>
            <a:r>
              <a:rPr lang="en-US" altLang="zh-CN" sz="1600" dirty="0">
                <a:solidFill>
                  <a:srgbClr val="768EA9"/>
                </a:solidFill>
              </a:rPr>
              <a:t>)</a:t>
            </a:r>
            <a:r>
              <a:rPr lang="zh-CN" altLang="en-US" sz="1600" dirty="0">
                <a:solidFill>
                  <a:srgbClr val="768EA9"/>
                </a:solidFill>
              </a:rPr>
              <a:t>撰写工作台本的横向设计与纵向安排</a:t>
            </a:r>
            <a:endParaRPr lang="en-US" altLang="zh-CN" sz="1600" dirty="0">
              <a:solidFill>
                <a:srgbClr val="768EA9"/>
              </a:solidFill>
            </a:endParaRPr>
          </a:p>
          <a:p>
            <a:pPr>
              <a:lnSpc>
                <a:spcPct val="150000"/>
              </a:lnSpc>
            </a:pPr>
            <a:endParaRPr lang="zh-CN" altLang="en-US" sz="1600" dirty="0">
              <a:solidFill>
                <a:srgbClr val="768EA9"/>
              </a:solidFill>
            </a:endParaRPr>
          </a:p>
          <a:p>
            <a:pPr>
              <a:lnSpc>
                <a:spcPct val="150000"/>
              </a:lnSpc>
            </a:pPr>
            <a:r>
              <a:rPr lang="en-US" altLang="zh-CN" sz="1600" dirty="0">
                <a:solidFill>
                  <a:srgbClr val="768EA9"/>
                </a:solidFill>
              </a:rPr>
              <a:t>1.</a:t>
            </a:r>
            <a:r>
              <a:rPr lang="zh-CN" altLang="en-US" sz="1600" dirty="0">
                <a:solidFill>
                  <a:srgbClr val="768EA9"/>
                </a:solidFill>
              </a:rPr>
              <a:t>横向设计</a:t>
            </a:r>
            <a:r>
              <a:rPr lang="en-US" altLang="zh-CN" sz="1600" dirty="0">
                <a:solidFill>
                  <a:srgbClr val="768EA9"/>
                </a:solidFill>
              </a:rPr>
              <a:t>,</a:t>
            </a:r>
            <a:r>
              <a:rPr lang="zh-CN" altLang="en-US" sz="1600" dirty="0">
                <a:solidFill>
                  <a:srgbClr val="768EA9"/>
                </a:solidFill>
              </a:rPr>
              <a:t>包括</a:t>
            </a:r>
            <a:r>
              <a:rPr lang="en-US" altLang="zh-CN" sz="1600" dirty="0">
                <a:solidFill>
                  <a:srgbClr val="768EA9"/>
                </a:solidFill>
              </a:rPr>
              <a:t>:(1)</a:t>
            </a:r>
            <a:r>
              <a:rPr lang="zh-CN" altLang="en-US" sz="1600" dirty="0">
                <a:solidFill>
                  <a:srgbClr val="768EA9"/>
                </a:solidFill>
              </a:rPr>
              <a:t>节目名称</a:t>
            </a:r>
            <a:r>
              <a:rPr lang="en-US" altLang="zh-CN" sz="1600" dirty="0">
                <a:solidFill>
                  <a:srgbClr val="768EA9"/>
                </a:solidFill>
              </a:rPr>
              <a:t>;(2)</a:t>
            </a:r>
            <a:r>
              <a:rPr lang="zh-CN" altLang="en-US" sz="1600" dirty="0">
                <a:solidFill>
                  <a:srgbClr val="768EA9"/>
                </a:solidFill>
              </a:rPr>
              <a:t>演员</a:t>
            </a:r>
            <a:r>
              <a:rPr lang="en-US" altLang="zh-CN" sz="1600" dirty="0">
                <a:solidFill>
                  <a:srgbClr val="768EA9"/>
                </a:solidFill>
              </a:rPr>
              <a:t>;(3)</a:t>
            </a:r>
            <a:r>
              <a:rPr lang="zh-CN" altLang="en-US" sz="1600" dirty="0">
                <a:solidFill>
                  <a:srgbClr val="768EA9"/>
                </a:solidFill>
              </a:rPr>
              <a:t>舞台表演</a:t>
            </a:r>
            <a:r>
              <a:rPr lang="en-US" altLang="zh-CN" sz="1600" dirty="0">
                <a:solidFill>
                  <a:srgbClr val="768EA9"/>
                </a:solidFill>
              </a:rPr>
              <a:t>;(4)</a:t>
            </a:r>
            <a:r>
              <a:rPr lang="zh-CN" altLang="en-US" sz="1600" dirty="0">
                <a:solidFill>
                  <a:srgbClr val="768EA9"/>
                </a:solidFill>
              </a:rPr>
              <a:t>背景配合表演</a:t>
            </a:r>
          </a:p>
          <a:p>
            <a:pPr>
              <a:lnSpc>
                <a:spcPct val="150000"/>
              </a:lnSpc>
            </a:pPr>
            <a:r>
              <a:rPr lang="zh-CN" altLang="en-US" sz="1600" dirty="0">
                <a:solidFill>
                  <a:srgbClr val="768EA9"/>
                </a:solidFill>
              </a:rPr>
              <a:t>的形式</a:t>
            </a:r>
            <a:r>
              <a:rPr lang="en-US" altLang="zh-CN" sz="1600" dirty="0">
                <a:solidFill>
                  <a:srgbClr val="768EA9"/>
                </a:solidFill>
              </a:rPr>
              <a:t>;(5)</a:t>
            </a:r>
            <a:r>
              <a:rPr lang="zh-CN" altLang="en-US" sz="1600" dirty="0">
                <a:solidFill>
                  <a:srgbClr val="768EA9"/>
                </a:solidFill>
              </a:rPr>
              <a:t>灯光</a:t>
            </a:r>
            <a:r>
              <a:rPr lang="en-US" altLang="zh-CN" sz="1600" dirty="0">
                <a:solidFill>
                  <a:srgbClr val="768EA9"/>
                </a:solidFill>
              </a:rPr>
              <a:t>;(6)</a:t>
            </a:r>
            <a:r>
              <a:rPr lang="zh-CN" altLang="en-US" sz="1600" dirty="0">
                <a:solidFill>
                  <a:srgbClr val="768EA9"/>
                </a:solidFill>
              </a:rPr>
              <a:t>音响</a:t>
            </a:r>
            <a:r>
              <a:rPr lang="en-US" altLang="zh-CN" sz="1600" dirty="0">
                <a:solidFill>
                  <a:srgbClr val="768EA9"/>
                </a:solidFill>
              </a:rPr>
              <a:t>;(7)</a:t>
            </a:r>
            <a:r>
              <a:rPr lang="zh-CN" altLang="en-US" sz="1600" dirty="0">
                <a:solidFill>
                  <a:srgbClr val="768EA9"/>
                </a:solidFill>
              </a:rPr>
              <a:t>吊杆景物</a:t>
            </a:r>
            <a:r>
              <a:rPr lang="en-US" altLang="zh-CN" sz="1600" dirty="0">
                <a:solidFill>
                  <a:srgbClr val="768EA9"/>
                </a:solidFill>
              </a:rPr>
              <a:t>;(8)</a:t>
            </a:r>
            <a:r>
              <a:rPr lang="zh-CN" altLang="en-US" sz="1600" dirty="0">
                <a:solidFill>
                  <a:srgbClr val="768EA9"/>
                </a:solidFill>
              </a:rPr>
              <a:t>电子屏幕</a:t>
            </a:r>
            <a:r>
              <a:rPr lang="en-US" altLang="zh-CN" sz="1600" dirty="0">
                <a:solidFill>
                  <a:srgbClr val="768EA9"/>
                </a:solidFill>
              </a:rPr>
              <a:t>(</a:t>
            </a:r>
            <a:r>
              <a:rPr lang="zh-CN" altLang="en-US" sz="1600" dirty="0">
                <a:solidFill>
                  <a:srgbClr val="768EA9"/>
                </a:solidFill>
              </a:rPr>
              <a:t>插播的镜头资料及外景</a:t>
            </a:r>
          </a:p>
          <a:p>
            <a:pPr>
              <a:lnSpc>
                <a:spcPct val="150000"/>
              </a:lnSpc>
            </a:pPr>
            <a:r>
              <a:rPr lang="zh-CN" altLang="en-US" sz="1600" dirty="0">
                <a:solidFill>
                  <a:srgbClr val="768EA9"/>
                </a:solidFill>
              </a:rPr>
              <a:t>资料等</a:t>
            </a:r>
            <a:r>
              <a:rPr lang="en-US" altLang="zh-CN" sz="1600" dirty="0">
                <a:solidFill>
                  <a:srgbClr val="768EA9"/>
                </a:solidFill>
              </a:rPr>
              <a:t>);(9)</a:t>
            </a:r>
            <a:r>
              <a:rPr lang="zh-CN" altLang="en-US" sz="1600" dirty="0">
                <a:solidFill>
                  <a:srgbClr val="768EA9"/>
                </a:solidFill>
              </a:rPr>
              <a:t>道具</a:t>
            </a:r>
            <a:r>
              <a:rPr lang="en-US" altLang="zh-CN" sz="1600" dirty="0">
                <a:solidFill>
                  <a:srgbClr val="768EA9"/>
                </a:solidFill>
              </a:rPr>
              <a:t>;(10)</a:t>
            </a:r>
            <a:r>
              <a:rPr lang="zh-CN" altLang="en-US" sz="1600" dirty="0">
                <a:solidFill>
                  <a:srgbClr val="768EA9"/>
                </a:solidFill>
              </a:rPr>
              <a:t>干冰或烟雾</a:t>
            </a:r>
            <a:r>
              <a:rPr lang="en-US" altLang="zh-CN" sz="1600" dirty="0">
                <a:solidFill>
                  <a:srgbClr val="768EA9"/>
                </a:solidFill>
              </a:rPr>
              <a:t>;(11)</a:t>
            </a:r>
            <a:r>
              <a:rPr lang="zh-CN" altLang="en-US" sz="1600" dirty="0">
                <a:solidFill>
                  <a:srgbClr val="768EA9"/>
                </a:solidFill>
              </a:rPr>
              <a:t>服装及头饰</a:t>
            </a:r>
            <a:r>
              <a:rPr lang="en-US" altLang="zh-CN" sz="1600" dirty="0">
                <a:solidFill>
                  <a:srgbClr val="768EA9"/>
                </a:solidFill>
              </a:rPr>
              <a:t>;(12)</a:t>
            </a:r>
            <a:r>
              <a:rPr lang="zh-CN" altLang="en-US" sz="1600" dirty="0">
                <a:solidFill>
                  <a:srgbClr val="768EA9"/>
                </a:solidFill>
              </a:rPr>
              <a:t>特技艺术处理的设</a:t>
            </a:r>
          </a:p>
          <a:p>
            <a:pPr>
              <a:lnSpc>
                <a:spcPct val="150000"/>
              </a:lnSpc>
            </a:pPr>
            <a:r>
              <a:rPr lang="zh-CN" altLang="en-US" sz="1600" dirty="0">
                <a:solidFill>
                  <a:srgbClr val="768EA9"/>
                </a:solidFill>
              </a:rPr>
              <a:t>想</a:t>
            </a:r>
            <a:r>
              <a:rPr lang="en-US" altLang="zh-CN" sz="1600" dirty="0">
                <a:solidFill>
                  <a:srgbClr val="768EA9"/>
                </a:solidFill>
              </a:rPr>
              <a:t>;(13)</a:t>
            </a:r>
            <a:r>
              <a:rPr lang="zh-CN" altLang="en-US" sz="1600" dirty="0">
                <a:solidFill>
                  <a:srgbClr val="768EA9"/>
                </a:solidFill>
              </a:rPr>
              <a:t>串联的形式及手段。</a:t>
            </a:r>
          </a:p>
          <a:p>
            <a:pPr>
              <a:lnSpc>
                <a:spcPct val="150000"/>
              </a:lnSpc>
            </a:pPr>
            <a:r>
              <a:rPr lang="en-US" altLang="zh-CN" sz="1600" dirty="0">
                <a:solidFill>
                  <a:srgbClr val="768EA9"/>
                </a:solidFill>
              </a:rPr>
              <a:t>2.</a:t>
            </a:r>
            <a:r>
              <a:rPr lang="zh-CN" altLang="en-US" sz="1600" dirty="0">
                <a:solidFill>
                  <a:srgbClr val="768EA9"/>
                </a:solidFill>
              </a:rPr>
              <a:t>纵向安排</a:t>
            </a:r>
            <a:r>
              <a:rPr lang="en-US" altLang="zh-CN" sz="1600" dirty="0">
                <a:solidFill>
                  <a:srgbClr val="768EA9"/>
                </a:solidFill>
              </a:rPr>
              <a:t>(</a:t>
            </a:r>
            <a:r>
              <a:rPr lang="zh-CN" altLang="en-US" sz="1600" dirty="0">
                <a:solidFill>
                  <a:srgbClr val="768EA9"/>
                </a:solidFill>
              </a:rPr>
              <a:t>依据文学台本进行节目排序</a:t>
            </a:r>
            <a:r>
              <a:rPr lang="en-US" altLang="zh-CN" sz="1600" dirty="0">
                <a:solidFill>
                  <a:srgbClr val="768EA9"/>
                </a:solidFill>
              </a:rPr>
              <a:t>),</a:t>
            </a:r>
            <a:r>
              <a:rPr lang="zh-CN" altLang="en-US" sz="1600" dirty="0">
                <a:solidFill>
                  <a:srgbClr val="768EA9"/>
                </a:solidFill>
              </a:rPr>
              <a:t>包括序幕、篇、章</a:t>
            </a:r>
            <a:r>
              <a:rPr lang="en-US" altLang="zh-CN" sz="1600" dirty="0">
                <a:solidFill>
                  <a:srgbClr val="768EA9"/>
                </a:solidFill>
              </a:rPr>
              <a:t>,</a:t>
            </a:r>
            <a:r>
              <a:rPr lang="zh-CN" altLang="en-US" sz="1600" dirty="0">
                <a:solidFill>
                  <a:srgbClr val="768EA9"/>
                </a:solidFill>
              </a:rPr>
              <a:t>尾声。</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一、撰写工作台本</a:t>
              </a:r>
              <a:endParaRPr lang="en-US" altLang="zh-CN" b="1" dirty="0">
                <a:solidFill>
                  <a:srgbClr val="768EA9"/>
                </a:solidFill>
              </a:endParaRPr>
            </a:p>
          </p:txBody>
        </p:sp>
      </p:grpSp>
    </p:spTree>
    <p:extLst>
      <p:ext uri="{BB962C8B-B14F-4D97-AF65-F5344CB8AC3E}">
        <p14:creationId xmlns:p14="http://schemas.microsoft.com/office/powerpoint/2010/main" val="8319177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导演撰写工作台本</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790779" y="1965453"/>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三</a:t>
            </a:r>
            <a:r>
              <a:rPr lang="en-US" altLang="zh-CN" sz="1600" dirty="0">
                <a:solidFill>
                  <a:srgbClr val="768EA9"/>
                </a:solidFill>
              </a:rPr>
              <a:t>)</a:t>
            </a:r>
            <a:r>
              <a:rPr lang="zh-CN" altLang="en-US" sz="1600" dirty="0">
                <a:solidFill>
                  <a:srgbClr val="768EA9"/>
                </a:solidFill>
              </a:rPr>
              <a:t>确定文艺晚会演出的场所</a:t>
            </a:r>
          </a:p>
          <a:p>
            <a:pPr>
              <a:lnSpc>
                <a:spcPct val="150000"/>
              </a:lnSpc>
            </a:pPr>
            <a:r>
              <a:rPr lang="en-US" altLang="zh-CN" sz="1600" dirty="0">
                <a:solidFill>
                  <a:srgbClr val="768EA9"/>
                </a:solidFill>
              </a:rPr>
              <a:t>1.</a:t>
            </a:r>
            <a:r>
              <a:rPr lang="zh-CN" altLang="en-US" sz="1600" dirty="0">
                <a:solidFill>
                  <a:srgbClr val="768EA9"/>
                </a:solidFill>
              </a:rPr>
              <a:t>舞台、演播室方式</a:t>
            </a:r>
            <a:r>
              <a:rPr lang="en-US" altLang="zh-CN" sz="1600" dirty="0">
                <a:solidFill>
                  <a:srgbClr val="768EA9"/>
                </a:solidFill>
              </a:rPr>
              <a:t>:</a:t>
            </a:r>
            <a:r>
              <a:rPr lang="zh-CN" altLang="en-US" sz="1600" dirty="0">
                <a:solidFill>
                  <a:srgbClr val="768EA9"/>
                </a:solidFill>
              </a:rPr>
              <a:t>茶座式或剧场式</a:t>
            </a:r>
            <a:r>
              <a:rPr lang="en-US" altLang="zh-CN" sz="1600" dirty="0">
                <a:solidFill>
                  <a:srgbClr val="768EA9"/>
                </a:solidFill>
              </a:rPr>
              <a:t>,</a:t>
            </a:r>
            <a:r>
              <a:rPr lang="zh-CN" altLang="en-US" sz="1600" dirty="0">
                <a:solidFill>
                  <a:srgbClr val="768EA9"/>
                </a:solidFill>
              </a:rPr>
              <a:t>适合于晚会类的综艺节目。</a:t>
            </a:r>
          </a:p>
          <a:p>
            <a:pPr>
              <a:lnSpc>
                <a:spcPct val="150000"/>
              </a:lnSpc>
            </a:pPr>
            <a:r>
              <a:rPr lang="en-US" altLang="zh-CN" sz="1600" dirty="0">
                <a:solidFill>
                  <a:srgbClr val="768EA9"/>
                </a:solidFill>
              </a:rPr>
              <a:t>2.</a:t>
            </a:r>
            <a:r>
              <a:rPr lang="zh-CN" altLang="en-US" sz="1600" dirty="0">
                <a:solidFill>
                  <a:srgbClr val="768EA9"/>
                </a:solidFill>
              </a:rPr>
              <a:t>场馆内的演播方式</a:t>
            </a:r>
            <a:r>
              <a:rPr lang="en-US" altLang="zh-CN" sz="1600" dirty="0">
                <a:solidFill>
                  <a:srgbClr val="768EA9"/>
                </a:solidFill>
              </a:rPr>
              <a:t>:</a:t>
            </a:r>
            <a:r>
              <a:rPr lang="zh-CN" altLang="en-US" sz="1600" dirty="0">
                <a:solidFill>
                  <a:srgbClr val="768EA9"/>
                </a:solidFill>
              </a:rPr>
              <a:t>大看台、分区活动</a:t>
            </a:r>
            <a:r>
              <a:rPr lang="en-US" altLang="zh-CN" sz="1600" dirty="0">
                <a:solidFill>
                  <a:srgbClr val="768EA9"/>
                </a:solidFill>
              </a:rPr>
              <a:t>,</a:t>
            </a:r>
            <a:r>
              <a:rPr lang="zh-CN" altLang="en-US" sz="1600" dirty="0">
                <a:solidFill>
                  <a:srgbClr val="768EA9"/>
                </a:solidFill>
              </a:rPr>
              <a:t>如运动会的开、闭幕式等。</a:t>
            </a:r>
          </a:p>
          <a:p>
            <a:pPr>
              <a:lnSpc>
                <a:spcPct val="150000"/>
              </a:lnSpc>
            </a:pPr>
            <a:r>
              <a:rPr lang="en-US" altLang="zh-CN" sz="1600" dirty="0">
                <a:solidFill>
                  <a:srgbClr val="768EA9"/>
                </a:solidFill>
              </a:rPr>
              <a:t>3.</a:t>
            </a:r>
            <a:r>
              <a:rPr lang="zh-CN" altLang="en-US" sz="1600" dirty="0">
                <a:solidFill>
                  <a:srgbClr val="768EA9"/>
                </a:solidFill>
              </a:rPr>
              <a:t>露天舞台的演出方式。</a:t>
            </a:r>
          </a:p>
          <a:p>
            <a:pPr>
              <a:lnSpc>
                <a:spcPct val="150000"/>
              </a:lnSpc>
            </a:pPr>
            <a:r>
              <a:rPr lang="en-US" altLang="zh-CN" sz="1600" dirty="0">
                <a:solidFill>
                  <a:srgbClr val="768EA9"/>
                </a:solidFill>
              </a:rPr>
              <a:t>4.</a:t>
            </a:r>
            <a:r>
              <a:rPr lang="zh-CN" altLang="en-US" sz="1600" dirty="0">
                <a:solidFill>
                  <a:srgbClr val="768EA9"/>
                </a:solidFill>
              </a:rPr>
              <a:t>实景地演播方式。</a:t>
            </a:r>
          </a:p>
          <a:p>
            <a:pPr>
              <a:lnSpc>
                <a:spcPct val="150000"/>
              </a:lnSpc>
            </a:pPr>
            <a:r>
              <a:rPr lang="en-US" altLang="zh-CN" sz="1600" dirty="0">
                <a:solidFill>
                  <a:srgbClr val="768EA9"/>
                </a:solidFill>
              </a:rPr>
              <a:t>5.</a:t>
            </a:r>
            <a:r>
              <a:rPr lang="zh-CN" altLang="en-US" sz="1600" dirty="0">
                <a:solidFill>
                  <a:srgbClr val="768EA9"/>
                </a:solidFill>
              </a:rPr>
              <a:t>广场上的演播方式。</a:t>
            </a:r>
          </a:p>
          <a:p>
            <a:pPr>
              <a:lnSpc>
                <a:spcPct val="150000"/>
              </a:lnSpc>
            </a:pPr>
            <a:r>
              <a:rPr lang="en-US" altLang="zh-CN" sz="1600" dirty="0">
                <a:solidFill>
                  <a:srgbClr val="768EA9"/>
                </a:solidFill>
              </a:rPr>
              <a:t>6.</a:t>
            </a:r>
            <a:r>
              <a:rPr lang="zh-CN" altLang="en-US" sz="1600" dirty="0">
                <a:solidFill>
                  <a:srgbClr val="768EA9"/>
                </a:solidFill>
              </a:rPr>
              <a:t>舞台与实景交融方式。</a:t>
            </a:r>
          </a:p>
          <a:p>
            <a:pPr>
              <a:lnSpc>
                <a:spcPct val="150000"/>
              </a:lnSpc>
            </a:pPr>
            <a:r>
              <a:rPr lang="en-US" altLang="zh-CN" sz="1600" dirty="0">
                <a:solidFill>
                  <a:srgbClr val="768EA9"/>
                </a:solidFill>
              </a:rPr>
              <a:t>7.</a:t>
            </a:r>
            <a:r>
              <a:rPr lang="zh-CN" altLang="en-US" sz="1600" dirty="0">
                <a:solidFill>
                  <a:srgbClr val="768EA9"/>
                </a:solidFill>
              </a:rPr>
              <a:t>舞台与电视艺术手段结合方式。</a:t>
            </a:r>
          </a:p>
          <a:p>
            <a:pPr>
              <a:lnSpc>
                <a:spcPct val="150000"/>
              </a:lnSpc>
            </a:pPr>
            <a:r>
              <a:rPr lang="en-US" altLang="zh-CN" sz="1600" dirty="0">
                <a:solidFill>
                  <a:srgbClr val="768EA9"/>
                </a:solidFill>
              </a:rPr>
              <a:t>8.</a:t>
            </a:r>
            <a:r>
              <a:rPr lang="zh-CN" altLang="en-US" sz="1600" dirty="0">
                <a:solidFill>
                  <a:srgbClr val="768EA9"/>
                </a:solidFill>
              </a:rPr>
              <a:t>综合方式</a:t>
            </a:r>
            <a:r>
              <a:rPr lang="en-US" altLang="zh-CN" sz="1600" dirty="0">
                <a:solidFill>
                  <a:srgbClr val="768EA9"/>
                </a:solidFill>
              </a:rPr>
              <a:t>(</a:t>
            </a:r>
            <a:r>
              <a:rPr lang="zh-CN" altLang="en-US" sz="1600" dirty="0">
                <a:solidFill>
                  <a:srgbClr val="768EA9"/>
                </a:solidFill>
              </a:rPr>
              <a:t>即舞台、广场、电视艺术手段的结合方式。</a:t>
            </a:r>
            <a:r>
              <a:rPr lang="en-US" altLang="zh-CN" sz="1600" dirty="0">
                <a:solidFill>
                  <a:srgbClr val="768EA9"/>
                </a:solidFill>
              </a:rPr>
              <a:t>)</a:t>
            </a:r>
            <a:r>
              <a:rPr lang="zh-CN" altLang="en-US" sz="1600" dirty="0">
                <a:solidFill>
                  <a:srgbClr val="768EA9"/>
                </a:solidFill>
              </a:rPr>
              <a:t>。</a:t>
            </a:r>
          </a:p>
          <a:p>
            <a:pPr>
              <a:lnSpc>
                <a:spcPct val="150000"/>
              </a:lnSpc>
            </a:pPr>
            <a:r>
              <a:rPr lang="en-US" altLang="zh-CN" sz="1600" dirty="0">
                <a:solidFill>
                  <a:srgbClr val="768EA9"/>
                </a:solidFill>
              </a:rPr>
              <a:t>9.</a:t>
            </a:r>
            <a:r>
              <a:rPr lang="zh-CN" altLang="en-US" sz="1600" dirty="0">
                <a:solidFill>
                  <a:srgbClr val="768EA9"/>
                </a:solidFill>
              </a:rPr>
              <a:t>虚拟演播室</a:t>
            </a:r>
            <a:r>
              <a:rPr lang="en-US" altLang="zh-CN" sz="1600" dirty="0">
                <a:solidFill>
                  <a:srgbClr val="768EA9"/>
                </a:solidFill>
              </a:rPr>
              <a:t>:</a:t>
            </a:r>
            <a:r>
              <a:rPr lang="zh-CN" altLang="en-US" sz="1600" dirty="0">
                <a:solidFill>
                  <a:srgbClr val="768EA9"/>
                </a:solidFill>
              </a:rPr>
              <a:t>电脑制作、二维动画、三维动画</a:t>
            </a:r>
            <a:r>
              <a:rPr lang="en-US" altLang="zh-CN" sz="1600" dirty="0">
                <a:solidFill>
                  <a:srgbClr val="768EA9"/>
                </a:solidFill>
              </a:rPr>
              <a:t>,</a:t>
            </a:r>
            <a:r>
              <a:rPr lang="zh-CN" altLang="en-US" sz="1600" dirty="0">
                <a:solidFill>
                  <a:srgbClr val="768EA9"/>
                </a:solidFill>
              </a:rPr>
              <a:t>单个节目使用这种方法。</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一、撰写工作台本</a:t>
              </a:r>
              <a:endParaRPr lang="en-US" altLang="zh-CN" b="1" dirty="0">
                <a:solidFill>
                  <a:srgbClr val="768EA9"/>
                </a:solidFill>
              </a:endParaRPr>
            </a:p>
          </p:txBody>
        </p:sp>
      </p:grpSp>
    </p:spTree>
    <p:extLst>
      <p:ext uri="{BB962C8B-B14F-4D97-AF65-F5344CB8AC3E}">
        <p14:creationId xmlns:p14="http://schemas.microsoft.com/office/powerpoint/2010/main" val="143207712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导演撰写工作台本</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5889" y="1545310"/>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导演工作台本中的内容包括解说词、歌词、字幕、节目构图的设计、电视特</a:t>
            </a:r>
          </a:p>
          <a:p>
            <a:pPr>
              <a:lnSpc>
                <a:spcPct val="150000"/>
              </a:lnSpc>
            </a:pPr>
            <a:r>
              <a:rPr lang="zh-CN" altLang="en-US" sz="1600" dirty="0">
                <a:solidFill>
                  <a:srgbClr val="768EA9"/>
                </a:solidFill>
              </a:rPr>
              <a:t>技处理的设想</a:t>
            </a:r>
            <a:r>
              <a:rPr lang="en-US" altLang="zh-CN" sz="1600" dirty="0">
                <a:solidFill>
                  <a:srgbClr val="768EA9"/>
                </a:solidFill>
              </a:rPr>
              <a:t>,</a:t>
            </a:r>
            <a:r>
              <a:rPr lang="zh-CN" altLang="en-US" sz="1600" dirty="0">
                <a:solidFill>
                  <a:srgbClr val="768EA9"/>
                </a:solidFill>
              </a:rPr>
              <a:t>以及穿插的影视镜头资料、外景镜头、字幕、音乐、音响等。</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134254" cy="460382"/>
            <a:chOff x="707444" y="763802"/>
            <a:chExt cx="3134254"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741456" cy="460382"/>
            </a:xfrm>
            <a:prstGeom prst="rect">
              <a:avLst/>
            </a:prstGeom>
          </p:spPr>
          <p:txBody>
            <a:bodyPr wrap="none">
              <a:spAutoFit/>
            </a:bodyPr>
            <a:lstStyle/>
            <a:p>
              <a:pPr>
                <a:lnSpc>
                  <a:spcPct val="150000"/>
                </a:lnSpc>
              </a:pPr>
              <a:r>
                <a:rPr lang="zh-CN" altLang="en-US" b="1" dirty="0">
                  <a:solidFill>
                    <a:srgbClr val="768EA9"/>
                  </a:solidFill>
                </a:rPr>
                <a:t>二、撰写节目的画面内容</a:t>
              </a:r>
              <a:endParaRPr lang="en-US" altLang="zh-CN" b="1" dirty="0">
                <a:solidFill>
                  <a:srgbClr val="768EA9"/>
                </a:solidFill>
              </a:endParaRPr>
            </a:p>
          </p:txBody>
        </p:sp>
      </p:grpSp>
    </p:spTree>
    <p:extLst>
      <p:ext uri="{BB962C8B-B14F-4D97-AF65-F5344CB8AC3E}">
        <p14:creationId xmlns:p14="http://schemas.microsoft.com/office/powerpoint/2010/main" val="375089083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导演撰写工作台本</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5889" y="1545310"/>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在导演工作台本中穿插影视资料镜头和与外景有关的镜头也是体现导演</a:t>
            </a:r>
          </a:p>
          <a:p>
            <a:pPr>
              <a:lnSpc>
                <a:spcPct val="150000"/>
              </a:lnSpc>
            </a:pPr>
            <a:r>
              <a:rPr lang="zh-CN" altLang="en-US" sz="1600" dirty="0">
                <a:solidFill>
                  <a:srgbClr val="768EA9"/>
                </a:solidFill>
              </a:rPr>
              <a:t>艺术构思的一个重要方面。影视资料镜头和外景画面</a:t>
            </a:r>
            <a:r>
              <a:rPr lang="en-US" altLang="zh-CN" sz="1600" dirty="0">
                <a:solidFill>
                  <a:srgbClr val="768EA9"/>
                </a:solidFill>
              </a:rPr>
              <a:t>,</a:t>
            </a:r>
            <a:r>
              <a:rPr lang="zh-CN" altLang="en-US" sz="1600" dirty="0">
                <a:solidFill>
                  <a:srgbClr val="768EA9"/>
                </a:solidFill>
              </a:rPr>
              <a:t>往往用在歌曲、器乐曲</a:t>
            </a:r>
          </a:p>
          <a:p>
            <a:pPr>
              <a:lnSpc>
                <a:spcPct val="150000"/>
              </a:lnSpc>
            </a:pPr>
            <a:r>
              <a:rPr lang="zh-CN" altLang="en-US" sz="1600" dirty="0">
                <a:solidFill>
                  <a:srgbClr val="768EA9"/>
                </a:solidFill>
              </a:rPr>
              <a:t>演奏、舞蹈表演中比较多</a:t>
            </a:r>
            <a:r>
              <a:rPr lang="en-US" altLang="zh-CN" sz="1600" dirty="0">
                <a:solidFill>
                  <a:srgbClr val="768EA9"/>
                </a:solidFill>
              </a:rPr>
              <a:t>,</a:t>
            </a:r>
            <a:r>
              <a:rPr lang="zh-CN" altLang="en-US" sz="1600" dirty="0">
                <a:solidFill>
                  <a:srgbClr val="768EA9"/>
                </a:solidFill>
              </a:rPr>
              <a:t>可以起到揭示节目的内涵、增加节目的艺术含量的作</a:t>
            </a:r>
          </a:p>
          <a:p>
            <a:pPr>
              <a:lnSpc>
                <a:spcPct val="150000"/>
              </a:lnSpc>
            </a:pPr>
            <a:r>
              <a:rPr lang="zh-CN" altLang="en-US" sz="1600" dirty="0">
                <a:solidFill>
                  <a:srgbClr val="768EA9"/>
                </a:solidFill>
              </a:rPr>
              <a:t>用</a:t>
            </a:r>
            <a:r>
              <a:rPr lang="en-US" altLang="zh-CN" sz="1600" dirty="0">
                <a:solidFill>
                  <a:srgbClr val="768EA9"/>
                </a:solidFill>
              </a:rPr>
              <a:t>,</a:t>
            </a:r>
            <a:r>
              <a:rPr lang="zh-CN" altLang="en-US" sz="1600" dirty="0">
                <a:solidFill>
                  <a:srgbClr val="768EA9"/>
                </a:solidFill>
              </a:rPr>
              <a:t>使节目的艺术品格更高远。</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382719" cy="460382"/>
            <a:chOff x="707444" y="763802"/>
            <a:chExt cx="3382719"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989921" cy="460382"/>
            </a:xfrm>
            <a:prstGeom prst="rect">
              <a:avLst/>
            </a:prstGeom>
          </p:spPr>
          <p:txBody>
            <a:bodyPr wrap="none">
              <a:spAutoFit/>
            </a:bodyPr>
            <a:lstStyle/>
            <a:p>
              <a:pPr>
                <a:lnSpc>
                  <a:spcPct val="150000"/>
                </a:lnSpc>
              </a:pPr>
              <a:r>
                <a:rPr lang="zh-CN" altLang="en-US" b="1" dirty="0">
                  <a:solidFill>
                    <a:srgbClr val="768EA9"/>
                  </a:solidFill>
                </a:rPr>
                <a:t>三、撰写插播影视资料镜头</a:t>
              </a:r>
              <a:endParaRPr lang="en-US" altLang="zh-CN" b="1" dirty="0">
                <a:solidFill>
                  <a:srgbClr val="768EA9"/>
                </a:solidFill>
              </a:endParaRPr>
            </a:p>
          </p:txBody>
        </p:sp>
      </p:grpSp>
    </p:spTree>
    <p:extLst>
      <p:ext uri="{BB962C8B-B14F-4D97-AF65-F5344CB8AC3E}">
        <p14:creationId xmlns:p14="http://schemas.microsoft.com/office/powerpoint/2010/main" val="127256861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导演撰写工作台本</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5889" y="1545310"/>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（一）歌曲节目</a:t>
            </a:r>
            <a:endParaRPr lang="en-US" altLang="zh-CN" sz="1600" dirty="0">
              <a:solidFill>
                <a:srgbClr val="768EA9"/>
              </a:solidFill>
            </a:endParaRPr>
          </a:p>
          <a:p>
            <a:pPr>
              <a:lnSpc>
                <a:spcPct val="150000"/>
              </a:lnSpc>
            </a:pPr>
            <a:r>
              <a:rPr lang="zh-CN" altLang="en-US" sz="1600" dirty="0">
                <a:solidFill>
                  <a:srgbClr val="768EA9"/>
                </a:solidFill>
              </a:rPr>
              <a:t>例如：</a:t>
            </a:r>
            <a:r>
              <a:rPr lang="en-US" altLang="zh-CN" sz="1600" dirty="0">
                <a:solidFill>
                  <a:srgbClr val="768EA9"/>
                </a:solidFill>
              </a:rPr>
              <a:t>《</a:t>
            </a:r>
            <a:r>
              <a:rPr lang="zh-CN" altLang="en-US" sz="1600" dirty="0">
                <a:solidFill>
                  <a:srgbClr val="768EA9"/>
                </a:solidFill>
              </a:rPr>
              <a:t>我爱你，中国</a:t>
            </a:r>
            <a:r>
              <a:rPr lang="en-US" altLang="zh-CN" sz="1600" dirty="0">
                <a:solidFill>
                  <a:srgbClr val="768EA9"/>
                </a:solidFill>
              </a:rPr>
              <a:t>》</a:t>
            </a:r>
            <a:r>
              <a:rPr lang="zh-CN" altLang="en-US" sz="1600" dirty="0">
                <a:solidFill>
                  <a:srgbClr val="768EA9"/>
                </a:solidFill>
              </a:rPr>
              <a:t>晚会中的歌曲</a:t>
            </a:r>
            <a:r>
              <a:rPr lang="en-US" altLang="zh-CN" sz="1600" dirty="0">
                <a:solidFill>
                  <a:srgbClr val="768EA9"/>
                </a:solidFill>
              </a:rPr>
              <a:t>《</a:t>
            </a:r>
            <a:r>
              <a:rPr lang="zh-CN" altLang="en-US" sz="1600" dirty="0">
                <a:solidFill>
                  <a:srgbClr val="768EA9"/>
                </a:solidFill>
              </a:rPr>
              <a:t>走过，我们一同走过</a:t>
            </a:r>
            <a:r>
              <a:rPr lang="en-US" altLang="zh-CN" sz="1600" dirty="0">
                <a:solidFill>
                  <a:srgbClr val="768EA9"/>
                </a:solidFill>
              </a:rPr>
              <a:t>》</a:t>
            </a:r>
          </a:p>
          <a:p>
            <a:pPr>
              <a:lnSpc>
                <a:spcPct val="150000"/>
              </a:lnSpc>
            </a:pPr>
            <a:r>
              <a:rPr lang="zh-CN" altLang="en-US" sz="1600" dirty="0">
                <a:solidFill>
                  <a:srgbClr val="768EA9"/>
                </a:solidFill>
              </a:rPr>
              <a:t>             </a:t>
            </a:r>
            <a:r>
              <a:rPr lang="en-US" altLang="zh-CN" sz="1600" dirty="0">
                <a:solidFill>
                  <a:srgbClr val="768EA9"/>
                </a:solidFill>
              </a:rPr>
              <a:t>《</a:t>
            </a:r>
            <a:r>
              <a:rPr lang="zh-CN" altLang="en-US" sz="1600" dirty="0">
                <a:solidFill>
                  <a:srgbClr val="768EA9"/>
                </a:solidFill>
              </a:rPr>
              <a:t>拥抱太阳</a:t>
            </a:r>
            <a:r>
              <a:rPr lang="en-US" altLang="zh-CN" sz="1600" dirty="0">
                <a:solidFill>
                  <a:srgbClr val="768EA9"/>
                </a:solidFill>
              </a:rPr>
              <a:t>》</a:t>
            </a:r>
            <a:r>
              <a:rPr lang="zh-CN" altLang="en-US" sz="1600" dirty="0">
                <a:solidFill>
                  <a:srgbClr val="768EA9"/>
                </a:solidFill>
              </a:rPr>
              <a:t>晚会中的歌曲</a:t>
            </a:r>
            <a:r>
              <a:rPr lang="en-US" altLang="zh-CN" sz="1600" dirty="0">
                <a:solidFill>
                  <a:srgbClr val="768EA9"/>
                </a:solidFill>
              </a:rPr>
              <a:t>《</a:t>
            </a:r>
            <a:r>
              <a:rPr lang="zh-CN" altLang="en-US" sz="1600" dirty="0">
                <a:solidFill>
                  <a:srgbClr val="768EA9"/>
                </a:solidFill>
              </a:rPr>
              <a:t>父老乡亲</a:t>
            </a:r>
            <a:r>
              <a:rPr lang="en-US" altLang="zh-CN" sz="1600" dirty="0">
                <a:solidFill>
                  <a:srgbClr val="768EA9"/>
                </a:solidFill>
              </a:rPr>
              <a:t>》</a:t>
            </a:r>
          </a:p>
          <a:p>
            <a:pPr>
              <a:lnSpc>
                <a:spcPct val="150000"/>
              </a:lnSpc>
            </a:pP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382719" cy="460382"/>
            <a:chOff x="707444" y="763802"/>
            <a:chExt cx="3382719"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989921" cy="460382"/>
            </a:xfrm>
            <a:prstGeom prst="rect">
              <a:avLst/>
            </a:prstGeom>
          </p:spPr>
          <p:txBody>
            <a:bodyPr wrap="none">
              <a:spAutoFit/>
            </a:bodyPr>
            <a:lstStyle/>
            <a:p>
              <a:pPr>
                <a:lnSpc>
                  <a:spcPct val="150000"/>
                </a:lnSpc>
              </a:pPr>
              <a:r>
                <a:rPr lang="zh-CN" altLang="en-US" b="1" dirty="0">
                  <a:solidFill>
                    <a:srgbClr val="768EA9"/>
                  </a:solidFill>
                </a:rPr>
                <a:t>三、撰写插播影视资料镜头</a:t>
              </a:r>
              <a:endParaRPr lang="en-US" altLang="zh-CN" b="1" dirty="0">
                <a:solidFill>
                  <a:srgbClr val="768EA9"/>
                </a:solidFill>
              </a:endParaRPr>
            </a:p>
          </p:txBody>
        </p:sp>
      </p:grpSp>
    </p:spTree>
    <p:extLst>
      <p:ext uri="{BB962C8B-B14F-4D97-AF65-F5344CB8AC3E}">
        <p14:creationId xmlns:p14="http://schemas.microsoft.com/office/powerpoint/2010/main" val="50449996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导演撰写工作台本</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5889" y="1545310"/>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（二）器乐曲节目</a:t>
            </a:r>
            <a:endParaRPr lang="en-US" altLang="zh-CN" sz="1600" dirty="0">
              <a:solidFill>
                <a:srgbClr val="768EA9"/>
              </a:solidFill>
            </a:endParaRPr>
          </a:p>
          <a:p>
            <a:pPr>
              <a:lnSpc>
                <a:spcPct val="150000"/>
              </a:lnSpc>
            </a:pPr>
            <a:r>
              <a:rPr lang="zh-CN" altLang="en-US" sz="1600" dirty="0">
                <a:solidFill>
                  <a:srgbClr val="768EA9"/>
                </a:solidFill>
              </a:rPr>
              <a:t>对于器乐曲演奏节目</a:t>
            </a:r>
            <a:r>
              <a:rPr lang="en-US" altLang="zh-CN" sz="1600" dirty="0">
                <a:solidFill>
                  <a:srgbClr val="768EA9"/>
                </a:solidFill>
              </a:rPr>
              <a:t>,</a:t>
            </a:r>
            <a:r>
              <a:rPr lang="zh-CN" altLang="en-US" sz="1600" dirty="0">
                <a:solidFill>
                  <a:srgbClr val="768EA9"/>
                </a:solidFill>
              </a:rPr>
              <a:t>如果能从内容出发进行电视化的艺术处理</a:t>
            </a:r>
            <a:r>
              <a:rPr lang="en-US" altLang="zh-CN" sz="1600" dirty="0">
                <a:solidFill>
                  <a:srgbClr val="768EA9"/>
                </a:solidFill>
              </a:rPr>
              <a:t>,</a:t>
            </a:r>
            <a:r>
              <a:rPr lang="zh-CN" altLang="en-US" sz="1600" dirty="0">
                <a:solidFill>
                  <a:srgbClr val="768EA9"/>
                </a:solidFill>
              </a:rPr>
              <a:t>插入适</a:t>
            </a:r>
          </a:p>
          <a:p>
            <a:pPr>
              <a:lnSpc>
                <a:spcPct val="150000"/>
              </a:lnSpc>
            </a:pPr>
            <a:r>
              <a:rPr lang="zh-CN" altLang="en-US" sz="1600" dirty="0">
                <a:solidFill>
                  <a:srgbClr val="768EA9"/>
                </a:solidFill>
              </a:rPr>
              <a:t>当的外景镜头</a:t>
            </a:r>
            <a:r>
              <a:rPr lang="en-US" altLang="zh-CN" sz="1600" dirty="0">
                <a:solidFill>
                  <a:srgbClr val="768EA9"/>
                </a:solidFill>
              </a:rPr>
              <a:t>,</a:t>
            </a:r>
            <a:r>
              <a:rPr lang="zh-CN" altLang="en-US" sz="1600" dirty="0">
                <a:solidFill>
                  <a:srgbClr val="768EA9"/>
                </a:solidFill>
              </a:rPr>
              <a:t>则可以揭示出乐曲所表现的深远意境</a:t>
            </a:r>
            <a:r>
              <a:rPr lang="en-US" altLang="zh-CN" sz="1600" dirty="0">
                <a:solidFill>
                  <a:srgbClr val="768EA9"/>
                </a:solidFill>
              </a:rPr>
              <a:t>,</a:t>
            </a:r>
            <a:r>
              <a:rPr lang="zh-CN" altLang="en-US" sz="1600" dirty="0">
                <a:solidFill>
                  <a:srgbClr val="768EA9"/>
                </a:solidFill>
              </a:rPr>
              <a:t>起到烘托主题的作用。</a:t>
            </a:r>
            <a:endParaRPr lang="en-US" altLang="zh-CN" sz="1600" dirty="0">
              <a:solidFill>
                <a:srgbClr val="768EA9"/>
              </a:solidFill>
            </a:endParaRPr>
          </a:p>
          <a:p>
            <a:pPr>
              <a:lnSpc>
                <a:spcPct val="150000"/>
              </a:lnSpc>
            </a:pPr>
            <a:endParaRPr lang="zh-CN" altLang="en-US" sz="1600" dirty="0">
              <a:solidFill>
                <a:srgbClr val="768EA9"/>
              </a:solidFill>
            </a:endParaRPr>
          </a:p>
          <a:p>
            <a:pPr>
              <a:lnSpc>
                <a:spcPct val="150000"/>
              </a:lnSpc>
            </a:pPr>
            <a:r>
              <a:rPr lang="zh-CN" altLang="en-US" sz="1600" dirty="0">
                <a:solidFill>
                  <a:srgbClr val="768EA9"/>
                </a:solidFill>
              </a:rPr>
              <a:t>例如</a:t>
            </a:r>
            <a:r>
              <a:rPr lang="en-US" altLang="zh-CN" sz="1600" dirty="0">
                <a:solidFill>
                  <a:srgbClr val="768EA9"/>
                </a:solidFill>
              </a:rPr>
              <a:t>,</a:t>
            </a:r>
            <a:r>
              <a:rPr lang="zh-CN" altLang="en-US" sz="1600" dirty="0">
                <a:solidFill>
                  <a:srgbClr val="768EA9"/>
                </a:solidFill>
              </a:rPr>
              <a:t>大型交响乐演奏</a:t>
            </a:r>
            <a:r>
              <a:rPr lang="en-US" altLang="zh-CN" sz="1600" dirty="0">
                <a:solidFill>
                  <a:srgbClr val="768EA9"/>
                </a:solidFill>
              </a:rPr>
              <a:t>《</a:t>
            </a:r>
            <a:r>
              <a:rPr lang="zh-CN" altLang="en-US" sz="1600" dirty="0">
                <a:solidFill>
                  <a:srgbClr val="768EA9"/>
                </a:solidFill>
              </a:rPr>
              <a:t>黄河狂想曲</a:t>
            </a:r>
            <a:r>
              <a:rPr lang="en-US" altLang="zh-CN" sz="1600" dirty="0">
                <a:solidFill>
                  <a:srgbClr val="768EA9"/>
                </a:solidFill>
              </a:rPr>
              <a:t>》</a:t>
            </a:r>
            <a:r>
              <a:rPr lang="zh-CN" altLang="en-US" sz="1600" dirty="0">
                <a:solidFill>
                  <a:srgbClr val="768EA9"/>
                </a:solidFill>
              </a:rPr>
              <a:t>是青年作曲家丁小里专门为</a:t>
            </a:r>
            <a:r>
              <a:rPr lang="en-US" altLang="zh-CN" sz="1600" dirty="0">
                <a:solidFill>
                  <a:srgbClr val="768EA9"/>
                </a:solidFill>
              </a:rPr>
              <a:t>《</a:t>
            </a:r>
            <a:r>
              <a:rPr lang="zh-CN" altLang="en-US" sz="1600" dirty="0">
                <a:solidFill>
                  <a:srgbClr val="768EA9"/>
                </a:solidFill>
              </a:rPr>
              <a:t>我爱你</a:t>
            </a:r>
            <a:r>
              <a:rPr lang="en-US" altLang="zh-CN" sz="1600" dirty="0">
                <a:solidFill>
                  <a:srgbClr val="768EA9"/>
                </a:solidFill>
              </a:rPr>
              <a:t>,</a:t>
            </a:r>
          </a:p>
          <a:p>
            <a:pPr>
              <a:lnSpc>
                <a:spcPct val="150000"/>
              </a:lnSpc>
            </a:pPr>
            <a:r>
              <a:rPr lang="zh-CN" altLang="en-US" sz="1600" dirty="0">
                <a:solidFill>
                  <a:srgbClr val="768EA9"/>
                </a:solidFill>
              </a:rPr>
              <a:t>中国</a:t>
            </a:r>
            <a:r>
              <a:rPr lang="en-US" altLang="zh-CN" sz="1600" dirty="0">
                <a:solidFill>
                  <a:srgbClr val="768EA9"/>
                </a:solidFill>
              </a:rPr>
              <a:t>》</a:t>
            </a:r>
            <a:r>
              <a:rPr lang="zh-CN" altLang="en-US" sz="1600" dirty="0">
                <a:solidFill>
                  <a:srgbClr val="768EA9"/>
                </a:solidFill>
              </a:rPr>
              <a:t>这台晚会创作的一部交响曲。</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382719" cy="460382"/>
            <a:chOff x="707444" y="763802"/>
            <a:chExt cx="3382719"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989921" cy="460382"/>
            </a:xfrm>
            <a:prstGeom prst="rect">
              <a:avLst/>
            </a:prstGeom>
          </p:spPr>
          <p:txBody>
            <a:bodyPr wrap="none">
              <a:spAutoFit/>
            </a:bodyPr>
            <a:lstStyle/>
            <a:p>
              <a:pPr>
                <a:lnSpc>
                  <a:spcPct val="150000"/>
                </a:lnSpc>
              </a:pPr>
              <a:r>
                <a:rPr lang="zh-CN" altLang="en-US" b="1" dirty="0">
                  <a:solidFill>
                    <a:srgbClr val="768EA9"/>
                  </a:solidFill>
                </a:rPr>
                <a:t>三、撰写插播影视资料镜头</a:t>
              </a:r>
              <a:endParaRPr lang="en-US" altLang="zh-CN" b="1" dirty="0">
                <a:solidFill>
                  <a:srgbClr val="768EA9"/>
                </a:solidFill>
              </a:endParaRPr>
            </a:p>
          </p:txBody>
        </p:sp>
      </p:grpSp>
    </p:spTree>
    <p:extLst>
      <p:ext uri="{BB962C8B-B14F-4D97-AF65-F5344CB8AC3E}">
        <p14:creationId xmlns:p14="http://schemas.microsoft.com/office/powerpoint/2010/main" val="238932490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导演撰写工作台本</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5889" y="1545310"/>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电视文艺节目中的声音不外乎有三种</a:t>
            </a:r>
            <a:r>
              <a:rPr lang="en-US" altLang="zh-CN" sz="1600" dirty="0">
                <a:solidFill>
                  <a:srgbClr val="768EA9"/>
                </a:solidFill>
              </a:rPr>
              <a:t>:</a:t>
            </a:r>
          </a:p>
          <a:p>
            <a:pPr>
              <a:lnSpc>
                <a:spcPct val="150000"/>
              </a:lnSpc>
            </a:pPr>
            <a:r>
              <a:rPr lang="zh-CN" altLang="en-US" sz="1600" dirty="0">
                <a:solidFill>
                  <a:srgbClr val="768EA9"/>
                </a:solidFill>
              </a:rPr>
              <a:t>一种是人物发出的语言范畴的声音</a:t>
            </a:r>
            <a:r>
              <a:rPr lang="en-US" altLang="zh-CN" sz="1600" dirty="0">
                <a:solidFill>
                  <a:srgbClr val="768EA9"/>
                </a:solidFill>
              </a:rPr>
              <a:t>,</a:t>
            </a:r>
            <a:r>
              <a:rPr lang="zh-CN" altLang="en-US" sz="1600" dirty="0">
                <a:solidFill>
                  <a:srgbClr val="768EA9"/>
                </a:solidFill>
              </a:rPr>
              <a:t>包括人物对话、主持人的串联词</a:t>
            </a:r>
            <a:r>
              <a:rPr lang="en-US" altLang="zh-CN" sz="1600" dirty="0">
                <a:solidFill>
                  <a:srgbClr val="768EA9"/>
                </a:solidFill>
              </a:rPr>
              <a:t>;</a:t>
            </a:r>
          </a:p>
          <a:p>
            <a:pPr>
              <a:lnSpc>
                <a:spcPct val="150000"/>
              </a:lnSpc>
            </a:pPr>
            <a:r>
              <a:rPr lang="zh-CN" altLang="en-US" sz="1600" dirty="0">
                <a:solidFill>
                  <a:srgbClr val="768EA9"/>
                </a:solidFill>
              </a:rPr>
              <a:t>一种是音乐和歌唱的声音</a:t>
            </a:r>
            <a:r>
              <a:rPr lang="en-US" altLang="zh-CN" sz="1600" dirty="0">
                <a:solidFill>
                  <a:srgbClr val="768EA9"/>
                </a:solidFill>
              </a:rPr>
              <a:t>;</a:t>
            </a:r>
          </a:p>
          <a:p>
            <a:pPr>
              <a:lnSpc>
                <a:spcPct val="150000"/>
              </a:lnSpc>
            </a:pPr>
            <a:r>
              <a:rPr lang="zh-CN" altLang="en-US" sz="1600" dirty="0">
                <a:solidFill>
                  <a:srgbClr val="768EA9"/>
                </a:solidFill>
              </a:rPr>
              <a:t>一种是作为现场动作的音响效果声。</a:t>
            </a:r>
            <a:endParaRPr lang="en-US" altLang="zh-CN" sz="1600" dirty="0">
              <a:solidFill>
                <a:srgbClr val="768EA9"/>
              </a:solidFill>
            </a:endParaRPr>
          </a:p>
          <a:p>
            <a:pPr>
              <a:lnSpc>
                <a:spcPct val="150000"/>
              </a:lnSpc>
            </a:pPr>
            <a:endParaRPr lang="en-US" altLang="zh-CN" sz="1600" dirty="0">
              <a:solidFill>
                <a:srgbClr val="768EA9"/>
              </a:solidFill>
            </a:endParaRPr>
          </a:p>
          <a:p>
            <a:pPr>
              <a:lnSpc>
                <a:spcPct val="150000"/>
              </a:lnSpc>
            </a:pPr>
            <a:r>
              <a:rPr lang="zh-CN" altLang="en-US" sz="1600" dirty="0">
                <a:solidFill>
                  <a:srgbClr val="768EA9"/>
                </a:solidFill>
              </a:rPr>
              <a:t>导演在撰写工作台本时对声音的处理</a:t>
            </a:r>
            <a:r>
              <a:rPr lang="en-US" altLang="zh-CN" sz="1600" dirty="0">
                <a:solidFill>
                  <a:srgbClr val="768EA9"/>
                </a:solidFill>
              </a:rPr>
              <a:t>,</a:t>
            </a:r>
            <a:r>
              <a:rPr lang="zh-CN" altLang="en-US" sz="1600" dirty="0">
                <a:solidFill>
                  <a:srgbClr val="768EA9"/>
                </a:solidFill>
              </a:rPr>
              <a:t>总体上要遵循“系统论”的原则进行</a:t>
            </a:r>
          </a:p>
          <a:p>
            <a:pPr>
              <a:lnSpc>
                <a:spcPct val="150000"/>
              </a:lnSpc>
            </a:pPr>
            <a:r>
              <a:rPr lang="zh-CN" altLang="en-US" sz="1600" dirty="0">
                <a:solidFill>
                  <a:srgbClr val="768EA9"/>
                </a:solidFill>
              </a:rPr>
              <a:t>协调统一。</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366689" cy="460382"/>
            <a:chOff x="707444" y="763802"/>
            <a:chExt cx="3366689"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973891" cy="460382"/>
            </a:xfrm>
            <a:prstGeom prst="rect">
              <a:avLst/>
            </a:prstGeom>
          </p:spPr>
          <p:txBody>
            <a:bodyPr wrap="none">
              <a:spAutoFit/>
            </a:bodyPr>
            <a:lstStyle/>
            <a:p>
              <a:pPr>
                <a:lnSpc>
                  <a:spcPct val="150000"/>
                </a:lnSpc>
              </a:pPr>
              <a:r>
                <a:rPr lang="zh-CN" altLang="en-US" b="1" dirty="0">
                  <a:solidFill>
                    <a:srgbClr val="768EA9"/>
                  </a:solidFill>
                </a:rPr>
                <a:t>四、撰写工作台本中的声音</a:t>
              </a:r>
              <a:endParaRPr lang="en-US" altLang="zh-CN" b="1" dirty="0">
                <a:solidFill>
                  <a:srgbClr val="768EA9"/>
                </a:solidFill>
              </a:endParaRPr>
            </a:p>
          </p:txBody>
        </p:sp>
      </p:grpSp>
    </p:spTree>
    <p:extLst>
      <p:ext uri="{BB962C8B-B14F-4D97-AF65-F5344CB8AC3E}">
        <p14:creationId xmlns:p14="http://schemas.microsoft.com/office/powerpoint/2010/main" val="410856499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导演撰写工作台本</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5889" y="1545310"/>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（一）片头声音</a:t>
            </a:r>
            <a:endParaRPr lang="en-US" altLang="zh-CN" sz="1600" dirty="0">
              <a:solidFill>
                <a:srgbClr val="768EA9"/>
              </a:solidFill>
            </a:endParaRPr>
          </a:p>
          <a:p>
            <a:pPr>
              <a:lnSpc>
                <a:spcPct val="150000"/>
              </a:lnSpc>
            </a:pPr>
            <a:r>
              <a:rPr lang="zh-CN" altLang="en-US" sz="1600" dirty="0">
                <a:solidFill>
                  <a:srgbClr val="768EA9"/>
                </a:solidFill>
              </a:rPr>
              <a:t>片头声音包括音乐和音响。这两种声音处理的好坏是非常重要的</a:t>
            </a:r>
            <a:r>
              <a:rPr lang="en-US" altLang="zh-CN" sz="1600" dirty="0">
                <a:solidFill>
                  <a:srgbClr val="768EA9"/>
                </a:solidFill>
              </a:rPr>
              <a:t>,</a:t>
            </a:r>
            <a:r>
              <a:rPr lang="zh-CN" altLang="en-US" sz="1600" dirty="0">
                <a:solidFill>
                  <a:srgbClr val="768EA9"/>
                </a:solidFill>
              </a:rPr>
              <a:t>它们往</a:t>
            </a:r>
          </a:p>
          <a:p>
            <a:pPr>
              <a:lnSpc>
                <a:spcPct val="150000"/>
              </a:lnSpc>
            </a:pPr>
            <a:r>
              <a:rPr lang="zh-CN" altLang="en-US" sz="1600" dirty="0">
                <a:solidFill>
                  <a:srgbClr val="768EA9"/>
                </a:solidFill>
              </a:rPr>
              <a:t>往是作为节目的前奏而被引入整个节目中的。尤其是片头音乐的艺术处理要</a:t>
            </a:r>
          </a:p>
          <a:p>
            <a:pPr>
              <a:lnSpc>
                <a:spcPct val="150000"/>
              </a:lnSpc>
            </a:pPr>
            <a:r>
              <a:rPr lang="zh-CN" altLang="en-US" sz="1600" dirty="0">
                <a:solidFill>
                  <a:srgbClr val="768EA9"/>
                </a:solidFill>
              </a:rPr>
              <a:t>典型</a:t>
            </a:r>
            <a:r>
              <a:rPr lang="en-US" altLang="zh-CN" sz="1600" dirty="0">
                <a:solidFill>
                  <a:srgbClr val="768EA9"/>
                </a:solidFill>
              </a:rPr>
              <a:t>,</a:t>
            </a:r>
            <a:r>
              <a:rPr lang="zh-CN" altLang="en-US" sz="1600" dirty="0">
                <a:solidFill>
                  <a:srgbClr val="768EA9"/>
                </a:solidFill>
              </a:rPr>
              <a:t>内涵要丰富</a:t>
            </a:r>
            <a:r>
              <a:rPr lang="en-US" altLang="zh-CN" sz="1600" dirty="0">
                <a:solidFill>
                  <a:srgbClr val="768EA9"/>
                </a:solidFill>
              </a:rPr>
              <a:t>,</a:t>
            </a:r>
            <a:r>
              <a:rPr lang="zh-CN" altLang="en-US" sz="1600" dirty="0">
                <a:solidFill>
                  <a:srgbClr val="768EA9"/>
                </a:solidFill>
              </a:rPr>
              <a:t>有点题的动机和效果。</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366689" cy="460382"/>
            <a:chOff x="707444" y="763802"/>
            <a:chExt cx="3366689"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973891" cy="460382"/>
            </a:xfrm>
            <a:prstGeom prst="rect">
              <a:avLst/>
            </a:prstGeom>
          </p:spPr>
          <p:txBody>
            <a:bodyPr wrap="none">
              <a:spAutoFit/>
            </a:bodyPr>
            <a:lstStyle/>
            <a:p>
              <a:pPr>
                <a:lnSpc>
                  <a:spcPct val="150000"/>
                </a:lnSpc>
              </a:pPr>
              <a:r>
                <a:rPr lang="zh-CN" altLang="en-US" b="1" dirty="0">
                  <a:solidFill>
                    <a:srgbClr val="768EA9"/>
                  </a:solidFill>
                </a:rPr>
                <a:t>四、撰写工作台本中的声音</a:t>
              </a:r>
              <a:endParaRPr lang="en-US" altLang="zh-CN" b="1" dirty="0">
                <a:solidFill>
                  <a:srgbClr val="768EA9"/>
                </a:solidFill>
              </a:endParaRPr>
            </a:p>
          </p:txBody>
        </p:sp>
      </p:grpSp>
    </p:spTree>
    <p:extLst>
      <p:ext uri="{BB962C8B-B14F-4D97-AF65-F5344CB8AC3E}">
        <p14:creationId xmlns:p14="http://schemas.microsoft.com/office/powerpoint/2010/main" val="124381599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itle 1"/>
          <p:cNvSpPr txBox="1">
            <a:spLocks/>
          </p:cNvSpPr>
          <p:nvPr/>
        </p:nvSpPr>
        <p:spPr>
          <a:xfrm>
            <a:off x="857880" y="200199"/>
            <a:ext cx="341040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电视专题文艺节目的走向</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4" name="矩形 53">
            <a:extLst>
              <a:ext uri="{FF2B5EF4-FFF2-40B4-BE49-F238E27FC236}">
                <a16:creationId xmlns:a16="http://schemas.microsoft.com/office/drawing/2014/main" id="{1D59A5FF-6548-8A4E-8089-C3D1E4A29FFD}"/>
              </a:ext>
            </a:extLst>
          </p:cNvPr>
          <p:cNvSpPr/>
          <p:nvPr/>
        </p:nvSpPr>
        <p:spPr>
          <a:xfrm>
            <a:off x="857880" y="1419622"/>
            <a:ext cx="7530544" cy="13681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文本框 9">
            <a:extLst>
              <a:ext uri="{FF2B5EF4-FFF2-40B4-BE49-F238E27FC236}">
                <a16:creationId xmlns:a16="http://schemas.microsoft.com/office/drawing/2014/main" id="{C0185042-1808-724C-8E7C-33186A66308F}"/>
              </a:ext>
            </a:extLst>
          </p:cNvPr>
          <p:cNvSpPr txBox="1"/>
          <p:nvPr/>
        </p:nvSpPr>
        <p:spPr>
          <a:xfrm>
            <a:off x="857880" y="1419622"/>
            <a:ext cx="7530544" cy="1368151"/>
          </a:xfrm>
          <a:prstGeom prst="rect">
            <a:avLst/>
          </a:prstGeom>
          <a:noFill/>
          <a:ln w="3175">
            <a:solidFill>
              <a:schemeClr val="bg1"/>
            </a:solidFill>
          </a:ln>
        </p:spPr>
        <p:txBody>
          <a:bodyPr wrap="square" rtlCol="0">
            <a:spAutoFit/>
          </a:bodyPr>
          <a:lstStyle/>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    总之</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专题文艺从纪实性走向文艺与纪实相互渗透</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继而强调纪实的成分</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题材选择日益广泛多样。而文艺专题强调文艺的主题性</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用文艺节目表现主题</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由文艺专题发展到综合文艺晚会。综合文艺晚会具有兼容性</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综合了文艺范畴中的所有艺术门类的艺术成分和非艺术的成分。“晚会”一词不过是个时间的概念</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而综合则既是形式上又是内容上的组合概念。</a:t>
            </a:r>
          </a:p>
        </p:txBody>
      </p:sp>
    </p:spTree>
    <p:extLst>
      <p:ext uri="{BB962C8B-B14F-4D97-AF65-F5344CB8AC3E}">
        <p14:creationId xmlns:p14="http://schemas.microsoft.com/office/powerpoint/2010/main" val="3856611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导演撰写工作台本</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5889" y="1545310"/>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（二）音响效果</a:t>
            </a:r>
            <a:endParaRPr lang="en-US" altLang="zh-CN" sz="1600" dirty="0">
              <a:solidFill>
                <a:srgbClr val="768EA9"/>
              </a:solidFill>
            </a:endParaRPr>
          </a:p>
          <a:p>
            <a:pPr>
              <a:lnSpc>
                <a:spcPct val="150000"/>
              </a:lnSpc>
            </a:pPr>
            <a:r>
              <a:rPr lang="zh-CN" altLang="en-US" sz="1600" dirty="0">
                <a:solidFill>
                  <a:srgbClr val="768EA9"/>
                </a:solidFill>
              </a:rPr>
              <a:t>音响效果在电影和电视剧中占有十分重要的地位</a:t>
            </a:r>
            <a:r>
              <a:rPr lang="en-US" altLang="zh-CN" sz="1600" dirty="0">
                <a:solidFill>
                  <a:srgbClr val="768EA9"/>
                </a:solidFill>
              </a:rPr>
              <a:t>,</a:t>
            </a:r>
            <a:r>
              <a:rPr lang="zh-CN" altLang="en-US" sz="1600" dirty="0">
                <a:solidFill>
                  <a:srgbClr val="768EA9"/>
                </a:solidFill>
              </a:rPr>
              <a:t>同样</a:t>
            </a:r>
            <a:r>
              <a:rPr lang="en-US" altLang="zh-CN" sz="1600" dirty="0">
                <a:solidFill>
                  <a:srgbClr val="768EA9"/>
                </a:solidFill>
              </a:rPr>
              <a:t>,</a:t>
            </a:r>
            <a:r>
              <a:rPr lang="zh-CN" altLang="en-US" sz="1600" dirty="0">
                <a:solidFill>
                  <a:srgbClr val="768EA9"/>
                </a:solidFill>
              </a:rPr>
              <a:t>对于电视文艺节</a:t>
            </a:r>
          </a:p>
          <a:p>
            <a:pPr>
              <a:lnSpc>
                <a:spcPct val="150000"/>
              </a:lnSpc>
            </a:pPr>
            <a:r>
              <a:rPr lang="zh-CN" altLang="en-US" sz="1600" dirty="0">
                <a:solidFill>
                  <a:srgbClr val="768EA9"/>
                </a:solidFill>
              </a:rPr>
              <a:t>目来说</a:t>
            </a:r>
            <a:r>
              <a:rPr lang="en-US" altLang="zh-CN" sz="1600" dirty="0">
                <a:solidFill>
                  <a:srgbClr val="768EA9"/>
                </a:solidFill>
              </a:rPr>
              <a:t>,</a:t>
            </a:r>
            <a:r>
              <a:rPr lang="zh-CN" altLang="en-US" sz="1600" dirty="0">
                <a:solidFill>
                  <a:srgbClr val="768EA9"/>
                </a:solidFill>
              </a:rPr>
              <a:t>它也是一个不可缺少的表现因素。如果音响效果运用得恰当、合理</a:t>
            </a:r>
            <a:r>
              <a:rPr lang="en-US" altLang="zh-CN" sz="1600" dirty="0">
                <a:solidFill>
                  <a:srgbClr val="768EA9"/>
                </a:solidFill>
              </a:rPr>
              <a:t>,</a:t>
            </a:r>
            <a:r>
              <a:rPr lang="zh-CN" altLang="en-US" sz="1600" dirty="0">
                <a:solidFill>
                  <a:srgbClr val="768EA9"/>
                </a:solidFill>
              </a:rPr>
              <a:t>则</a:t>
            </a:r>
          </a:p>
          <a:p>
            <a:pPr>
              <a:lnSpc>
                <a:spcPct val="150000"/>
              </a:lnSpc>
            </a:pPr>
            <a:r>
              <a:rPr lang="zh-CN" altLang="en-US" sz="1600" dirty="0">
                <a:solidFill>
                  <a:srgbClr val="768EA9"/>
                </a:solidFill>
              </a:rPr>
              <a:t>可以烘托演出的气氛</a:t>
            </a:r>
            <a:r>
              <a:rPr lang="en-US" altLang="zh-CN" sz="1600" dirty="0">
                <a:solidFill>
                  <a:srgbClr val="768EA9"/>
                </a:solidFill>
              </a:rPr>
              <a:t>,</a:t>
            </a:r>
            <a:r>
              <a:rPr lang="zh-CN" altLang="en-US" sz="1600" dirty="0">
                <a:solidFill>
                  <a:srgbClr val="768EA9"/>
                </a:solidFill>
              </a:rPr>
              <a:t>增强节目的感染力。</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366689" cy="460382"/>
            <a:chOff x="707444" y="763802"/>
            <a:chExt cx="3366689"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973891" cy="460382"/>
            </a:xfrm>
            <a:prstGeom prst="rect">
              <a:avLst/>
            </a:prstGeom>
          </p:spPr>
          <p:txBody>
            <a:bodyPr wrap="none">
              <a:spAutoFit/>
            </a:bodyPr>
            <a:lstStyle/>
            <a:p>
              <a:pPr>
                <a:lnSpc>
                  <a:spcPct val="150000"/>
                </a:lnSpc>
              </a:pPr>
              <a:r>
                <a:rPr lang="zh-CN" altLang="en-US" b="1" dirty="0">
                  <a:solidFill>
                    <a:srgbClr val="768EA9"/>
                  </a:solidFill>
                </a:rPr>
                <a:t>四、撰写工作台本中的声音</a:t>
              </a:r>
              <a:endParaRPr lang="en-US" altLang="zh-CN" b="1" dirty="0">
                <a:solidFill>
                  <a:srgbClr val="768EA9"/>
                </a:solidFill>
              </a:endParaRPr>
            </a:p>
          </p:txBody>
        </p:sp>
      </p:grpSp>
    </p:spTree>
    <p:extLst>
      <p:ext uri="{BB962C8B-B14F-4D97-AF65-F5344CB8AC3E}">
        <p14:creationId xmlns:p14="http://schemas.microsoft.com/office/powerpoint/2010/main" val="125750313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导演撰写工作台本</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977851"/>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1.</a:t>
            </a:r>
            <a:r>
              <a:rPr lang="zh-CN" altLang="en-US" sz="1600" dirty="0">
                <a:solidFill>
                  <a:srgbClr val="768EA9"/>
                </a:solidFill>
              </a:rPr>
              <a:t>画面饱满</a:t>
            </a:r>
            <a:r>
              <a:rPr lang="en-US" altLang="zh-CN" sz="1600" dirty="0">
                <a:solidFill>
                  <a:srgbClr val="768EA9"/>
                </a:solidFill>
              </a:rPr>
              <a:t>:</a:t>
            </a:r>
            <a:r>
              <a:rPr lang="zh-CN" altLang="en-US" sz="1600" dirty="0">
                <a:solidFill>
                  <a:srgbClr val="768EA9"/>
                </a:solidFill>
              </a:rPr>
              <a:t>掌握节目内容</a:t>
            </a:r>
            <a:r>
              <a:rPr lang="en-US" altLang="zh-CN" sz="1600" dirty="0">
                <a:solidFill>
                  <a:srgbClr val="768EA9"/>
                </a:solidFill>
              </a:rPr>
              <a:t>,</a:t>
            </a:r>
            <a:r>
              <a:rPr lang="zh-CN" altLang="en-US" sz="1600" dirty="0">
                <a:solidFill>
                  <a:srgbClr val="768EA9"/>
                </a:solidFill>
              </a:rPr>
              <a:t>画面体现得充分、不单调。</a:t>
            </a:r>
          </a:p>
          <a:p>
            <a:pPr>
              <a:lnSpc>
                <a:spcPct val="150000"/>
              </a:lnSpc>
            </a:pPr>
            <a:r>
              <a:rPr lang="en-US" altLang="zh-CN" sz="1600" dirty="0">
                <a:solidFill>
                  <a:srgbClr val="768EA9"/>
                </a:solidFill>
              </a:rPr>
              <a:t>2.</a:t>
            </a:r>
            <a:r>
              <a:rPr lang="zh-CN" altLang="en-US" sz="1600" dirty="0">
                <a:solidFill>
                  <a:srgbClr val="768EA9"/>
                </a:solidFill>
              </a:rPr>
              <a:t>组合出新</a:t>
            </a:r>
            <a:r>
              <a:rPr lang="en-US" altLang="zh-CN" sz="1600" dirty="0">
                <a:solidFill>
                  <a:srgbClr val="768EA9"/>
                </a:solidFill>
              </a:rPr>
              <a:t>:</a:t>
            </a:r>
            <a:r>
              <a:rPr lang="zh-CN" altLang="en-US" sz="1600" dirty="0">
                <a:solidFill>
                  <a:srgbClr val="768EA9"/>
                </a:solidFill>
              </a:rPr>
              <a:t>运用多种艺术门类组合成一个新的整体。</a:t>
            </a:r>
          </a:p>
          <a:p>
            <a:pPr>
              <a:lnSpc>
                <a:spcPct val="150000"/>
              </a:lnSpc>
            </a:pPr>
            <a:r>
              <a:rPr lang="en-US" altLang="zh-CN" sz="1600" dirty="0">
                <a:solidFill>
                  <a:srgbClr val="768EA9"/>
                </a:solidFill>
              </a:rPr>
              <a:t>3.</a:t>
            </a:r>
            <a:r>
              <a:rPr lang="zh-CN" altLang="en-US" sz="1600" dirty="0">
                <a:solidFill>
                  <a:srgbClr val="768EA9"/>
                </a:solidFill>
              </a:rPr>
              <a:t>构图匀称</a:t>
            </a:r>
            <a:r>
              <a:rPr lang="en-US" altLang="zh-CN" sz="1600" dirty="0">
                <a:solidFill>
                  <a:srgbClr val="768EA9"/>
                </a:solidFill>
              </a:rPr>
              <a:t>:</a:t>
            </a:r>
            <a:r>
              <a:rPr lang="zh-CN" altLang="en-US" sz="1600" dirty="0">
                <a:solidFill>
                  <a:srgbClr val="768EA9"/>
                </a:solidFill>
              </a:rPr>
              <a:t>不要一头沉</a:t>
            </a:r>
            <a:r>
              <a:rPr lang="en-US" altLang="zh-CN" sz="1600" dirty="0">
                <a:solidFill>
                  <a:srgbClr val="768EA9"/>
                </a:solidFill>
              </a:rPr>
              <a:t>,</a:t>
            </a:r>
            <a:r>
              <a:rPr lang="zh-CN" altLang="en-US" sz="1600" dirty="0">
                <a:solidFill>
                  <a:srgbClr val="768EA9"/>
                </a:solidFill>
              </a:rPr>
              <a:t>尽量用黄金率达到美感。</a:t>
            </a:r>
          </a:p>
          <a:p>
            <a:pPr>
              <a:lnSpc>
                <a:spcPct val="150000"/>
              </a:lnSpc>
            </a:pPr>
            <a:r>
              <a:rPr lang="en-US" altLang="zh-CN" sz="1600" dirty="0">
                <a:solidFill>
                  <a:srgbClr val="768EA9"/>
                </a:solidFill>
              </a:rPr>
              <a:t>4.</a:t>
            </a:r>
            <a:r>
              <a:rPr lang="zh-CN" altLang="en-US" sz="1600" dirty="0">
                <a:solidFill>
                  <a:srgbClr val="768EA9"/>
                </a:solidFill>
              </a:rPr>
              <a:t>追求意境</a:t>
            </a:r>
            <a:r>
              <a:rPr lang="en-US" altLang="zh-CN" sz="1600" dirty="0">
                <a:solidFill>
                  <a:srgbClr val="768EA9"/>
                </a:solidFill>
              </a:rPr>
              <a:t>:</a:t>
            </a:r>
            <a:r>
              <a:rPr lang="zh-CN" altLang="en-US" sz="1600" dirty="0">
                <a:solidFill>
                  <a:srgbClr val="768EA9"/>
                </a:solidFill>
              </a:rPr>
              <a:t>背景的烘托</a:t>
            </a:r>
            <a:r>
              <a:rPr lang="en-US" altLang="zh-CN" sz="1600" dirty="0">
                <a:solidFill>
                  <a:srgbClr val="768EA9"/>
                </a:solidFill>
              </a:rPr>
              <a:t>,</a:t>
            </a:r>
            <a:r>
              <a:rPr lang="zh-CN" altLang="en-US" sz="1600" dirty="0">
                <a:solidFill>
                  <a:srgbClr val="768EA9"/>
                </a:solidFill>
              </a:rPr>
              <a:t>要情景交融。</a:t>
            </a:r>
          </a:p>
          <a:p>
            <a:pPr>
              <a:lnSpc>
                <a:spcPct val="150000"/>
              </a:lnSpc>
            </a:pPr>
            <a:r>
              <a:rPr lang="en-US" altLang="zh-CN" sz="1600" dirty="0">
                <a:solidFill>
                  <a:srgbClr val="768EA9"/>
                </a:solidFill>
              </a:rPr>
              <a:t>5.</a:t>
            </a:r>
            <a:r>
              <a:rPr lang="zh-CN" altLang="en-US" sz="1600" dirty="0">
                <a:solidFill>
                  <a:srgbClr val="768EA9"/>
                </a:solidFill>
              </a:rPr>
              <a:t>内外结合</a:t>
            </a:r>
            <a:r>
              <a:rPr lang="en-US" altLang="zh-CN" sz="1600" dirty="0">
                <a:solidFill>
                  <a:srgbClr val="768EA9"/>
                </a:solidFill>
              </a:rPr>
              <a:t>:</a:t>
            </a:r>
            <a:r>
              <a:rPr lang="zh-CN" altLang="en-US" sz="1600" dirty="0">
                <a:solidFill>
                  <a:srgbClr val="768EA9"/>
                </a:solidFill>
              </a:rPr>
              <a:t>做到有机性</a:t>
            </a:r>
            <a:r>
              <a:rPr lang="en-US" altLang="zh-CN" sz="1600" dirty="0">
                <a:solidFill>
                  <a:srgbClr val="768EA9"/>
                </a:solidFill>
              </a:rPr>
              <a:t>,</a:t>
            </a:r>
            <a:r>
              <a:rPr lang="zh-CN" altLang="en-US" sz="1600" dirty="0">
                <a:solidFill>
                  <a:srgbClr val="768EA9"/>
                </a:solidFill>
              </a:rPr>
              <a:t>相得益彰。</a:t>
            </a:r>
          </a:p>
          <a:p>
            <a:pPr>
              <a:lnSpc>
                <a:spcPct val="150000"/>
              </a:lnSpc>
            </a:pPr>
            <a:r>
              <a:rPr lang="en-US" altLang="zh-CN" sz="1600" dirty="0">
                <a:solidFill>
                  <a:srgbClr val="768EA9"/>
                </a:solidFill>
              </a:rPr>
              <a:t>6.</a:t>
            </a:r>
            <a:r>
              <a:rPr lang="zh-CN" altLang="en-US" sz="1600" dirty="0">
                <a:solidFill>
                  <a:srgbClr val="768EA9"/>
                </a:solidFill>
              </a:rPr>
              <a:t>层次清楚</a:t>
            </a:r>
            <a:r>
              <a:rPr lang="en-US" altLang="zh-CN" sz="1600" dirty="0">
                <a:solidFill>
                  <a:srgbClr val="768EA9"/>
                </a:solidFill>
              </a:rPr>
              <a:t>:</a:t>
            </a:r>
            <a:r>
              <a:rPr lang="zh-CN" altLang="en-US" sz="1600" dirty="0">
                <a:solidFill>
                  <a:srgbClr val="768EA9"/>
                </a:solidFill>
              </a:rPr>
              <a:t>前后层次</a:t>
            </a:r>
            <a:r>
              <a:rPr lang="en-US" altLang="zh-CN" sz="1600" dirty="0">
                <a:solidFill>
                  <a:srgbClr val="768EA9"/>
                </a:solidFill>
              </a:rPr>
              <a:t>,</a:t>
            </a:r>
            <a:r>
              <a:rPr lang="zh-CN" altLang="en-US" sz="1600" dirty="0">
                <a:solidFill>
                  <a:srgbClr val="768EA9"/>
                </a:solidFill>
              </a:rPr>
              <a:t>背景纵深。</a:t>
            </a:r>
          </a:p>
          <a:p>
            <a:pPr>
              <a:lnSpc>
                <a:spcPct val="150000"/>
              </a:lnSpc>
            </a:pPr>
            <a:r>
              <a:rPr lang="en-US" altLang="zh-CN" sz="1600" dirty="0">
                <a:solidFill>
                  <a:srgbClr val="768EA9"/>
                </a:solidFill>
              </a:rPr>
              <a:t>7.</a:t>
            </a:r>
            <a:r>
              <a:rPr lang="zh-CN" altLang="en-US" sz="1600" dirty="0">
                <a:solidFill>
                  <a:srgbClr val="768EA9"/>
                </a:solidFill>
              </a:rPr>
              <a:t>景别运用</a:t>
            </a:r>
            <a:r>
              <a:rPr lang="en-US" altLang="zh-CN" sz="1600" dirty="0">
                <a:solidFill>
                  <a:srgbClr val="768EA9"/>
                </a:solidFill>
              </a:rPr>
              <a:t>:</a:t>
            </a:r>
            <a:r>
              <a:rPr lang="zh-CN" altLang="en-US" sz="1600" dirty="0">
                <a:solidFill>
                  <a:srgbClr val="768EA9"/>
                </a:solidFill>
              </a:rPr>
              <a:t>流畅通顺</a:t>
            </a:r>
            <a:r>
              <a:rPr lang="en-US" altLang="zh-CN" sz="1600" dirty="0">
                <a:solidFill>
                  <a:srgbClr val="768EA9"/>
                </a:solidFill>
              </a:rPr>
              <a:t>,</a:t>
            </a:r>
            <a:r>
              <a:rPr lang="zh-CN" altLang="en-US" sz="1600" dirty="0">
                <a:solidFill>
                  <a:srgbClr val="768EA9"/>
                </a:solidFill>
              </a:rPr>
              <a:t>不要生硬。</a:t>
            </a:r>
          </a:p>
          <a:p>
            <a:pPr>
              <a:lnSpc>
                <a:spcPct val="150000"/>
              </a:lnSpc>
            </a:pPr>
            <a:r>
              <a:rPr lang="en-US" altLang="zh-CN" sz="1600" dirty="0">
                <a:solidFill>
                  <a:srgbClr val="768EA9"/>
                </a:solidFill>
              </a:rPr>
              <a:t>8.</a:t>
            </a:r>
            <a:r>
              <a:rPr lang="zh-CN" altLang="en-US" sz="1600" dirty="0">
                <a:solidFill>
                  <a:srgbClr val="768EA9"/>
                </a:solidFill>
              </a:rPr>
              <a:t>节奏和谐</a:t>
            </a:r>
            <a:r>
              <a:rPr lang="en-US" altLang="zh-CN" sz="1600" dirty="0">
                <a:solidFill>
                  <a:srgbClr val="768EA9"/>
                </a:solidFill>
              </a:rPr>
              <a:t>:</a:t>
            </a:r>
            <a:r>
              <a:rPr lang="zh-CN" altLang="en-US" sz="1600" dirty="0">
                <a:solidFill>
                  <a:srgbClr val="768EA9"/>
                </a:solidFill>
              </a:rPr>
              <a:t>动、静</a:t>
            </a:r>
            <a:r>
              <a:rPr lang="en-US" altLang="zh-CN" sz="1600" dirty="0">
                <a:solidFill>
                  <a:srgbClr val="768EA9"/>
                </a:solidFill>
              </a:rPr>
              <a:t>,</a:t>
            </a:r>
            <a:r>
              <a:rPr lang="zh-CN" altLang="en-US" sz="1600" dirty="0">
                <a:solidFill>
                  <a:srgbClr val="768EA9"/>
                </a:solidFill>
              </a:rPr>
              <a:t>简、繁</a:t>
            </a:r>
            <a:r>
              <a:rPr lang="en-US" altLang="zh-CN" sz="1600" dirty="0">
                <a:solidFill>
                  <a:srgbClr val="768EA9"/>
                </a:solidFill>
              </a:rPr>
              <a:t>,</a:t>
            </a:r>
            <a:r>
              <a:rPr lang="zh-CN" altLang="en-US" sz="1600" dirty="0">
                <a:solidFill>
                  <a:srgbClr val="768EA9"/>
                </a:solidFill>
              </a:rPr>
              <a:t>快、慢</a:t>
            </a:r>
            <a:r>
              <a:rPr lang="en-US" altLang="zh-CN" sz="1600" dirty="0">
                <a:solidFill>
                  <a:srgbClr val="768EA9"/>
                </a:solidFill>
              </a:rPr>
              <a:t>,</a:t>
            </a:r>
            <a:r>
              <a:rPr lang="zh-CN" altLang="en-US" sz="1600" dirty="0">
                <a:solidFill>
                  <a:srgbClr val="768EA9"/>
                </a:solidFill>
              </a:rPr>
              <a:t>说、唱、舞的和谐搭配。</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5745289" cy="460382"/>
            <a:chOff x="707444" y="763802"/>
            <a:chExt cx="5745289"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5352491" cy="460382"/>
            </a:xfrm>
            <a:prstGeom prst="rect">
              <a:avLst/>
            </a:prstGeom>
          </p:spPr>
          <p:txBody>
            <a:bodyPr wrap="none">
              <a:spAutoFit/>
            </a:bodyPr>
            <a:lstStyle/>
            <a:p>
              <a:pPr>
                <a:lnSpc>
                  <a:spcPct val="150000"/>
                </a:lnSpc>
              </a:pPr>
              <a:r>
                <a:rPr lang="zh-CN" altLang="en-US" b="1" dirty="0">
                  <a:solidFill>
                    <a:srgbClr val="768EA9"/>
                  </a:solidFill>
                </a:rPr>
                <a:t>五、导演在撰写工作台本时对整台节目设计的要求</a:t>
              </a:r>
              <a:endParaRPr lang="en-US" altLang="zh-CN" b="1" dirty="0">
                <a:solidFill>
                  <a:srgbClr val="768EA9"/>
                </a:solidFill>
              </a:endParaRPr>
            </a:p>
          </p:txBody>
        </p:sp>
      </p:grpSp>
    </p:spTree>
    <p:extLst>
      <p:ext uri="{BB962C8B-B14F-4D97-AF65-F5344CB8AC3E}">
        <p14:creationId xmlns:p14="http://schemas.microsoft.com/office/powerpoint/2010/main" val="43241419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导演撰写工作台本</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995686"/>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1.</a:t>
            </a:r>
            <a:r>
              <a:rPr lang="zh-CN" altLang="en-US" sz="1600" dirty="0">
                <a:solidFill>
                  <a:srgbClr val="768EA9"/>
                </a:solidFill>
              </a:rPr>
              <a:t>人物形象化思维。</a:t>
            </a:r>
          </a:p>
          <a:p>
            <a:pPr>
              <a:lnSpc>
                <a:spcPct val="150000"/>
              </a:lnSpc>
            </a:pPr>
            <a:r>
              <a:rPr lang="en-US" altLang="zh-CN" sz="1600" dirty="0">
                <a:solidFill>
                  <a:srgbClr val="768EA9"/>
                </a:solidFill>
              </a:rPr>
              <a:t>2.</a:t>
            </a:r>
            <a:r>
              <a:rPr lang="zh-CN" altLang="en-US" sz="1600" dirty="0">
                <a:solidFill>
                  <a:srgbClr val="768EA9"/>
                </a:solidFill>
              </a:rPr>
              <a:t>情节组合化思维。</a:t>
            </a:r>
          </a:p>
          <a:p>
            <a:pPr>
              <a:lnSpc>
                <a:spcPct val="150000"/>
              </a:lnSpc>
            </a:pPr>
            <a:r>
              <a:rPr lang="en-US" altLang="zh-CN" sz="1600" dirty="0">
                <a:solidFill>
                  <a:srgbClr val="768EA9"/>
                </a:solidFill>
              </a:rPr>
              <a:t>3.</a:t>
            </a:r>
            <a:r>
              <a:rPr lang="zh-CN" altLang="en-US" sz="1600" dirty="0">
                <a:solidFill>
                  <a:srgbClr val="768EA9"/>
                </a:solidFill>
              </a:rPr>
              <a:t>反串逆向化思维。</a:t>
            </a:r>
            <a:endParaRPr lang="en-US" altLang="zh-CN" sz="1600" dirty="0">
              <a:solidFill>
                <a:srgbClr val="768EA9"/>
              </a:solidFill>
            </a:endParaRPr>
          </a:p>
          <a:p>
            <a:pPr>
              <a:lnSpc>
                <a:spcPct val="150000"/>
              </a:lnSpc>
            </a:pPr>
            <a:r>
              <a:rPr lang="en-US" altLang="zh-CN" sz="1600" dirty="0">
                <a:solidFill>
                  <a:srgbClr val="768EA9"/>
                </a:solidFill>
              </a:rPr>
              <a:t>4.</a:t>
            </a:r>
            <a:r>
              <a:rPr lang="zh-CN" altLang="en-US" sz="1600" dirty="0">
                <a:solidFill>
                  <a:srgbClr val="768EA9"/>
                </a:solidFill>
              </a:rPr>
              <a:t>场景立体化思维。</a:t>
            </a:r>
          </a:p>
          <a:p>
            <a:pPr>
              <a:lnSpc>
                <a:spcPct val="150000"/>
              </a:lnSpc>
            </a:pPr>
            <a:r>
              <a:rPr lang="en-US" altLang="zh-CN" sz="1600" dirty="0">
                <a:solidFill>
                  <a:srgbClr val="768EA9"/>
                </a:solidFill>
              </a:rPr>
              <a:t>5.</a:t>
            </a:r>
            <a:r>
              <a:rPr lang="zh-CN" altLang="en-US" sz="1600" dirty="0">
                <a:solidFill>
                  <a:srgbClr val="768EA9"/>
                </a:solidFill>
              </a:rPr>
              <a:t>戏剧悬念化思维。</a:t>
            </a:r>
          </a:p>
          <a:p>
            <a:pPr>
              <a:lnSpc>
                <a:spcPct val="150000"/>
              </a:lnSpc>
            </a:pPr>
            <a:r>
              <a:rPr lang="en-US" altLang="zh-CN" sz="1600" dirty="0">
                <a:solidFill>
                  <a:srgbClr val="768EA9"/>
                </a:solidFill>
              </a:rPr>
              <a:t>6.</a:t>
            </a:r>
            <a:r>
              <a:rPr lang="zh-CN" altLang="en-US" sz="1600" dirty="0">
                <a:solidFill>
                  <a:srgbClr val="768EA9"/>
                </a:solidFill>
              </a:rPr>
              <a:t>情感动情化思维。</a:t>
            </a:r>
          </a:p>
          <a:p>
            <a:pPr>
              <a:lnSpc>
                <a:spcPct val="150000"/>
              </a:lnSpc>
            </a:pPr>
            <a:r>
              <a:rPr lang="en-US" altLang="zh-CN" sz="1600" dirty="0">
                <a:solidFill>
                  <a:srgbClr val="768EA9"/>
                </a:solidFill>
              </a:rPr>
              <a:t>7.</a:t>
            </a:r>
            <a:r>
              <a:rPr lang="zh-CN" altLang="en-US" sz="1600" dirty="0">
                <a:solidFill>
                  <a:srgbClr val="768EA9"/>
                </a:solidFill>
              </a:rPr>
              <a:t>场景意境化思维。</a:t>
            </a:r>
          </a:p>
          <a:p>
            <a:pPr>
              <a:lnSpc>
                <a:spcPct val="150000"/>
              </a:lnSpc>
            </a:pPr>
            <a:r>
              <a:rPr lang="en-US" altLang="zh-CN" sz="1600" dirty="0">
                <a:solidFill>
                  <a:srgbClr val="768EA9"/>
                </a:solidFill>
              </a:rPr>
              <a:t>8.</a:t>
            </a:r>
            <a:r>
              <a:rPr lang="zh-CN" altLang="en-US" sz="1600" dirty="0">
                <a:solidFill>
                  <a:srgbClr val="768EA9"/>
                </a:solidFill>
              </a:rPr>
              <a:t>电视化创作思维。</a:t>
            </a:r>
          </a:p>
          <a:p>
            <a:pPr>
              <a:lnSpc>
                <a:spcPct val="150000"/>
              </a:lnSpc>
            </a:pPr>
            <a:r>
              <a:rPr lang="en-US" altLang="zh-CN" sz="1600" dirty="0">
                <a:solidFill>
                  <a:srgbClr val="768EA9"/>
                </a:solidFill>
              </a:rPr>
              <a:t>9.</a:t>
            </a:r>
            <a:r>
              <a:rPr lang="zh-CN" altLang="en-US" sz="1600" dirty="0">
                <a:solidFill>
                  <a:srgbClr val="768EA9"/>
                </a:solidFill>
              </a:rPr>
              <a:t>虚拟电子化思维。</a:t>
            </a:r>
          </a:p>
          <a:p>
            <a:pPr>
              <a:lnSpc>
                <a:spcPct val="150000"/>
              </a:lnSpc>
            </a:pPr>
            <a:r>
              <a:rPr lang="en-US" altLang="zh-CN" sz="1600" dirty="0">
                <a:solidFill>
                  <a:srgbClr val="768EA9"/>
                </a:solidFill>
              </a:rPr>
              <a:t>10.</a:t>
            </a:r>
            <a:r>
              <a:rPr lang="zh-CN" altLang="en-US" sz="1600" dirty="0">
                <a:solidFill>
                  <a:srgbClr val="768EA9"/>
                </a:solidFill>
              </a:rPr>
              <a:t>纪实真实化思维。</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212288" cy="460382"/>
            <a:chOff x="707444" y="763802"/>
            <a:chExt cx="3212288"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819490" cy="460382"/>
            </a:xfrm>
            <a:prstGeom prst="rect">
              <a:avLst/>
            </a:prstGeom>
          </p:spPr>
          <p:txBody>
            <a:bodyPr wrap="none">
              <a:spAutoFit/>
            </a:bodyPr>
            <a:lstStyle/>
            <a:p>
              <a:pPr>
                <a:lnSpc>
                  <a:spcPct val="150000"/>
                </a:lnSpc>
              </a:pPr>
              <a:r>
                <a:rPr lang="zh-CN" altLang="en-US" b="1" dirty="0">
                  <a:solidFill>
                    <a:srgbClr val="768EA9"/>
                  </a:solidFill>
                </a:rPr>
                <a:t>六、设计节目的思维方法</a:t>
              </a:r>
              <a:endParaRPr lang="en-US" altLang="zh-CN" b="1" dirty="0">
                <a:solidFill>
                  <a:srgbClr val="768EA9"/>
                </a:solidFill>
              </a:endParaRPr>
            </a:p>
          </p:txBody>
        </p:sp>
      </p:grpSp>
    </p:spTree>
    <p:extLst>
      <p:ext uri="{BB962C8B-B14F-4D97-AF65-F5344CB8AC3E}">
        <p14:creationId xmlns:p14="http://schemas.microsoft.com/office/powerpoint/2010/main" val="303312905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导演撰写工作台本</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995686"/>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1.</a:t>
            </a:r>
            <a:r>
              <a:rPr lang="zh-CN" altLang="en-US" sz="1600" dirty="0">
                <a:solidFill>
                  <a:srgbClr val="768EA9"/>
                </a:solidFill>
              </a:rPr>
              <a:t>主持人串联</a:t>
            </a:r>
            <a:r>
              <a:rPr lang="en-US" altLang="zh-CN" sz="1600" dirty="0">
                <a:solidFill>
                  <a:srgbClr val="768EA9"/>
                </a:solidFill>
              </a:rPr>
              <a:t>:</a:t>
            </a:r>
            <a:r>
              <a:rPr lang="zh-CN" altLang="en-US" sz="1600" dirty="0">
                <a:solidFill>
                  <a:srgbClr val="768EA9"/>
                </a:solidFill>
              </a:rPr>
              <a:t>通过语言手段。</a:t>
            </a:r>
          </a:p>
          <a:p>
            <a:pPr>
              <a:lnSpc>
                <a:spcPct val="150000"/>
              </a:lnSpc>
            </a:pPr>
            <a:r>
              <a:rPr lang="en-US" altLang="zh-CN" sz="1600" dirty="0">
                <a:solidFill>
                  <a:srgbClr val="768EA9"/>
                </a:solidFill>
              </a:rPr>
              <a:t>2.</a:t>
            </a:r>
            <a:r>
              <a:rPr lang="zh-CN" altLang="en-US" sz="1600" dirty="0">
                <a:solidFill>
                  <a:srgbClr val="768EA9"/>
                </a:solidFill>
              </a:rPr>
              <a:t>字幕串联</a:t>
            </a:r>
            <a:r>
              <a:rPr lang="en-US" altLang="zh-CN" sz="1600" dirty="0">
                <a:solidFill>
                  <a:srgbClr val="768EA9"/>
                </a:solidFill>
              </a:rPr>
              <a:t>:</a:t>
            </a:r>
            <a:r>
              <a:rPr lang="zh-CN" altLang="en-US" sz="1600" dirty="0">
                <a:solidFill>
                  <a:srgbClr val="768EA9"/>
                </a:solidFill>
              </a:rPr>
              <a:t>注意字体与色彩。</a:t>
            </a:r>
          </a:p>
          <a:p>
            <a:pPr>
              <a:lnSpc>
                <a:spcPct val="150000"/>
              </a:lnSpc>
            </a:pPr>
            <a:r>
              <a:rPr lang="en-US" altLang="zh-CN" sz="1600" dirty="0">
                <a:solidFill>
                  <a:srgbClr val="768EA9"/>
                </a:solidFill>
              </a:rPr>
              <a:t>3.</a:t>
            </a:r>
            <a:r>
              <a:rPr lang="zh-CN" altLang="en-US" sz="1600" dirty="0">
                <a:solidFill>
                  <a:srgbClr val="768EA9"/>
                </a:solidFill>
              </a:rPr>
              <a:t>切画转换</a:t>
            </a:r>
            <a:r>
              <a:rPr lang="en-US" altLang="zh-CN" sz="1600" dirty="0">
                <a:solidFill>
                  <a:srgbClr val="768EA9"/>
                </a:solidFill>
              </a:rPr>
              <a:t>:</a:t>
            </a:r>
            <a:r>
              <a:rPr lang="zh-CN" altLang="en-US" sz="1600" dirty="0">
                <a:solidFill>
                  <a:srgbClr val="768EA9"/>
                </a:solidFill>
              </a:rPr>
              <a:t>注意节目节奏。</a:t>
            </a:r>
          </a:p>
          <a:p>
            <a:pPr>
              <a:lnSpc>
                <a:spcPct val="150000"/>
              </a:lnSpc>
            </a:pPr>
            <a:r>
              <a:rPr lang="en-US" altLang="zh-CN" sz="1600" dirty="0">
                <a:solidFill>
                  <a:srgbClr val="768EA9"/>
                </a:solidFill>
              </a:rPr>
              <a:t>4.</a:t>
            </a:r>
            <a:r>
              <a:rPr lang="zh-CN" altLang="en-US" sz="1600" dirty="0">
                <a:solidFill>
                  <a:srgbClr val="768EA9"/>
                </a:solidFill>
              </a:rPr>
              <a:t>叠画转换</a:t>
            </a:r>
            <a:r>
              <a:rPr lang="en-US" altLang="zh-CN" sz="1600" dirty="0">
                <a:solidFill>
                  <a:srgbClr val="768EA9"/>
                </a:solidFill>
              </a:rPr>
              <a:t>:</a:t>
            </a:r>
            <a:r>
              <a:rPr lang="zh-CN" altLang="en-US" sz="1600" dirty="0">
                <a:solidFill>
                  <a:srgbClr val="768EA9"/>
                </a:solidFill>
              </a:rPr>
              <a:t>注意速度。</a:t>
            </a:r>
          </a:p>
          <a:p>
            <a:pPr>
              <a:lnSpc>
                <a:spcPct val="150000"/>
              </a:lnSpc>
            </a:pPr>
            <a:r>
              <a:rPr lang="en-US" altLang="zh-CN" sz="1600" dirty="0">
                <a:solidFill>
                  <a:srgbClr val="768EA9"/>
                </a:solidFill>
              </a:rPr>
              <a:t>5.</a:t>
            </a:r>
            <a:r>
              <a:rPr lang="zh-CN" altLang="en-US" sz="1600" dirty="0">
                <a:solidFill>
                  <a:srgbClr val="768EA9"/>
                </a:solidFill>
              </a:rPr>
              <a:t>特技转换</a:t>
            </a:r>
            <a:r>
              <a:rPr lang="en-US" altLang="zh-CN" sz="1600" dirty="0">
                <a:solidFill>
                  <a:srgbClr val="768EA9"/>
                </a:solidFill>
              </a:rPr>
              <a:t>:</a:t>
            </a:r>
            <a:r>
              <a:rPr lang="zh-CN" altLang="en-US" sz="1600" dirty="0">
                <a:solidFill>
                  <a:srgbClr val="768EA9"/>
                </a:solidFill>
              </a:rPr>
              <a:t>运用多种电子技术手段。</a:t>
            </a:r>
          </a:p>
          <a:p>
            <a:pPr>
              <a:lnSpc>
                <a:spcPct val="150000"/>
              </a:lnSpc>
            </a:pPr>
            <a:r>
              <a:rPr lang="en-US" altLang="zh-CN" sz="1600" dirty="0">
                <a:solidFill>
                  <a:srgbClr val="768EA9"/>
                </a:solidFill>
              </a:rPr>
              <a:t>6.</a:t>
            </a:r>
            <a:r>
              <a:rPr lang="zh-CN" altLang="en-US" sz="1600" dirty="0">
                <a:solidFill>
                  <a:srgbClr val="768EA9"/>
                </a:solidFill>
              </a:rPr>
              <a:t>空镜转换</a:t>
            </a:r>
            <a:r>
              <a:rPr lang="en-US" altLang="zh-CN" sz="1600" dirty="0">
                <a:solidFill>
                  <a:srgbClr val="768EA9"/>
                </a:solidFill>
              </a:rPr>
              <a:t>:</a:t>
            </a:r>
            <a:r>
              <a:rPr lang="zh-CN" altLang="en-US" sz="1600" dirty="0">
                <a:solidFill>
                  <a:srgbClr val="768EA9"/>
                </a:solidFill>
              </a:rPr>
              <a:t>渲染气氛与营造意境。</a:t>
            </a:r>
          </a:p>
          <a:p>
            <a:pPr>
              <a:lnSpc>
                <a:spcPct val="150000"/>
              </a:lnSpc>
            </a:pPr>
            <a:r>
              <a:rPr lang="en-US" altLang="zh-CN" sz="1600" dirty="0">
                <a:solidFill>
                  <a:srgbClr val="768EA9"/>
                </a:solidFill>
              </a:rPr>
              <a:t>7.</a:t>
            </a:r>
            <a:r>
              <a:rPr lang="zh-CN" altLang="en-US" sz="1600" dirty="0">
                <a:solidFill>
                  <a:srgbClr val="768EA9"/>
                </a:solidFill>
              </a:rPr>
              <a:t>大屏幕报题转换。</a:t>
            </a:r>
          </a:p>
          <a:p>
            <a:pPr>
              <a:lnSpc>
                <a:spcPct val="150000"/>
              </a:lnSpc>
            </a:pPr>
            <a:r>
              <a:rPr lang="en-US" altLang="zh-CN" sz="1600" dirty="0">
                <a:solidFill>
                  <a:srgbClr val="768EA9"/>
                </a:solidFill>
              </a:rPr>
              <a:t>8.</a:t>
            </a:r>
            <a:r>
              <a:rPr lang="zh-CN" altLang="en-US" sz="1600" dirty="0">
                <a:solidFill>
                  <a:srgbClr val="768EA9"/>
                </a:solidFill>
              </a:rPr>
              <a:t>黑幕暗转。</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703046" cy="460382"/>
            <a:chOff x="707444" y="763802"/>
            <a:chExt cx="2703046"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310248" cy="460382"/>
            </a:xfrm>
            <a:prstGeom prst="rect">
              <a:avLst/>
            </a:prstGeom>
          </p:spPr>
          <p:txBody>
            <a:bodyPr wrap="none">
              <a:spAutoFit/>
            </a:bodyPr>
            <a:lstStyle/>
            <a:p>
              <a:pPr>
                <a:lnSpc>
                  <a:spcPct val="150000"/>
                </a:lnSpc>
              </a:pPr>
              <a:r>
                <a:rPr lang="zh-CN" altLang="en-US" b="1" dirty="0">
                  <a:solidFill>
                    <a:srgbClr val="768EA9"/>
                  </a:solidFill>
                </a:rPr>
                <a:t>七、串联与转换设计</a:t>
              </a:r>
              <a:endParaRPr lang="en-US" altLang="zh-CN" b="1" dirty="0">
                <a:solidFill>
                  <a:srgbClr val="768EA9"/>
                </a:solidFill>
              </a:endParaRPr>
            </a:p>
          </p:txBody>
        </p:sp>
      </p:grpSp>
    </p:spTree>
    <p:extLst>
      <p:ext uri="{BB962C8B-B14F-4D97-AF65-F5344CB8AC3E}">
        <p14:creationId xmlns:p14="http://schemas.microsoft.com/office/powerpoint/2010/main" val="398766687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导演撰写工作台本</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851670"/>
            <a:ext cx="7428242" cy="2160240"/>
          </a:xfrm>
          <a:prstGeom prst="rect">
            <a:avLst/>
          </a:prstGeom>
        </p:spPr>
        <p:txBody>
          <a:bodyPr wrap="none" lIns="144000" tIns="0" rIns="144000" bIns="0" anchor="ctr">
            <a:noAutofit/>
          </a:bodyPr>
          <a:lstStyle/>
          <a:p>
            <a:pPr>
              <a:lnSpc>
                <a:spcPct val="150000"/>
              </a:lnSpc>
            </a:pPr>
            <a:r>
              <a:rPr lang="zh-CN" altLang="en-US" sz="1600" b="1" dirty="0">
                <a:solidFill>
                  <a:srgbClr val="768EA9"/>
                </a:solidFill>
              </a:rPr>
              <a:t>（一）塑造屏幕上的视觉形象</a:t>
            </a:r>
            <a:endParaRPr lang="en-US" altLang="zh-CN" sz="1600" b="1" dirty="0">
              <a:solidFill>
                <a:srgbClr val="768EA9"/>
              </a:solidFill>
            </a:endParaRPr>
          </a:p>
          <a:p>
            <a:pPr>
              <a:lnSpc>
                <a:spcPct val="150000"/>
              </a:lnSpc>
            </a:pPr>
            <a:endParaRPr lang="en-US" altLang="zh-CN" sz="1600" b="1" dirty="0">
              <a:solidFill>
                <a:srgbClr val="768EA9"/>
              </a:solidFill>
            </a:endParaRPr>
          </a:p>
          <a:p>
            <a:pPr>
              <a:lnSpc>
                <a:spcPct val="150000"/>
              </a:lnSpc>
            </a:pPr>
            <a:r>
              <a:rPr lang="zh-CN" altLang="en-US" sz="1600" dirty="0">
                <a:solidFill>
                  <a:srgbClr val="768EA9"/>
                </a:solidFill>
              </a:rPr>
              <a:t>对于一档电视文艺节目来说</a:t>
            </a:r>
            <a:r>
              <a:rPr lang="en-US" altLang="zh-CN" sz="1600" dirty="0">
                <a:solidFill>
                  <a:srgbClr val="768EA9"/>
                </a:solidFill>
              </a:rPr>
              <a:t>,</a:t>
            </a:r>
            <a:r>
              <a:rPr lang="zh-CN" altLang="en-US" sz="1600" dirty="0">
                <a:solidFill>
                  <a:srgbClr val="768EA9"/>
                </a:solidFill>
              </a:rPr>
              <a:t>导演怎样塑造屏幕上的视觉形象</a:t>
            </a:r>
            <a:r>
              <a:rPr lang="en-US" altLang="zh-CN" sz="1600" dirty="0">
                <a:solidFill>
                  <a:srgbClr val="768EA9"/>
                </a:solidFill>
              </a:rPr>
              <a:t>,</a:t>
            </a:r>
            <a:r>
              <a:rPr lang="zh-CN" altLang="en-US" sz="1600" dirty="0">
                <a:solidFill>
                  <a:srgbClr val="768EA9"/>
                </a:solidFill>
              </a:rPr>
              <a:t>决定了其</a:t>
            </a:r>
          </a:p>
          <a:p>
            <a:pPr>
              <a:lnSpc>
                <a:spcPct val="150000"/>
              </a:lnSpc>
            </a:pPr>
            <a:r>
              <a:rPr lang="zh-CN" altLang="en-US" sz="1600" dirty="0">
                <a:solidFill>
                  <a:srgbClr val="768EA9"/>
                </a:solidFill>
              </a:rPr>
              <a:t>所想表现的节目内容和传达的信息。几乎所有的导演都会采用基本相同的拍</a:t>
            </a:r>
          </a:p>
          <a:p>
            <a:pPr>
              <a:lnSpc>
                <a:spcPct val="150000"/>
              </a:lnSpc>
            </a:pPr>
            <a:r>
              <a:rPr lang="zh-CN" altLang="en-US" sz="1600" dirty="0">
                <a:solidFill>
                  <a:srgbClr val="768EA9"/>
                </a:solidFill>
              </a:rPr>
              <a:t>摄工具和技术手段</a:t>
            </a:r>
            <a:r>
              <a:rPr lang="en-US" altLang="zh-CN" sz="1600" dirty="0">
                <a:solidFill>
                  <a:srgbClr val="768EA9"/>
                </a:solidFill>
              </a:rPr>
              <a:t>,</a:t>
            </a:r>
            <a:r>
              <a:rPr lang="zh-CN" altLang="en-US" sz="1600" dirty="0">
                <a:solidFill>
                  <a:srgbClr val="768EA9"/>
                </a:solidFill>
              </a:rPr>
              <a:t>包括镜头和拍摄角度、布光、转换镜头的方法等。那么</a:t>
            </a:r>
            <a:r>
              <a:rPr lang="en-US" altLang="zh-CN" sz="1600" dirty="0">
                <a:solidFill>
                  <a:srgbClr val="768EA9"/>
                </a:solidFill>
              </a:rPr>
              <a:t>,</a:t>
            </a:r>
            <a:r>
              <a:rPr lang="zh-CN" altLang="en-US" sz="1600" dirty="0">
                <a:solidFill>
                  <a:srgbClr val="768EA9"/>
                </a:solidFill>
              </a:rPr>
              <a:t>区</a:t>
            </a:r>
          </a:p>
          <a:p>
            <a:pPr>
              <a:lnSpc>
                <a:spcPct val="150000"/>
              </a:lnSpc>
            </a:pPr>
            <a:r>
              <a:rPr lang="zh-CN" altLang="en-US" sz="1600" dirty="0">
                <a:solidFill>
                  <a:srgbClr val="768EA9"/>
                </a:solidFill>
              </a:rPr>
              <a:t>别一名电视文艺导演的艺术水平高低</a:t>
            </a:r>
            <a:r>
              <a:rPr lang="en-US" altLang="zh-CN" sz="1600" dirty="0">
                <a:solidFill>
                  <a:srgbClr val="768EA9"/>
                </a:solidFill>
              </a:rPr>
              <a:t>,</a:t>
            </a:r>
            <a:r>
              <a:rPr lang="zh-CN" altLang="en-US" sz="1600" dirty="0">
                <a:solidFill>
                  <a:srgbClr val="768EA9"/>
                </a:solidFill>
              </a:rPr>
              <a:t>就要看他是如何发挥自己的艺术创作构</a:t>
            </a:r>
          </a:p>
          <a:p>
            <a:pPr>
              <a:lnSpc>
                <a:spcPct val="150000"/>
              </a:lnSpc>
            </a:pPr>
            <a:r>
              <a:rPr lang="zh-CN" altLang="en-US" sz="1600" dirty="0">
                <a:solidFill>
                  <a:srgbClr val="768EA9"/>
                </a:solidFill>
              </a:rPr>
              <a:t>思</a:t>
            </a:r>
            <a:r>
              <a:rPr lang="en-US" altLang="zh-CN" sz="1600" dirty="0">
                <a:solidFill>
                  <a:srgbClr val="768EA9"/>
                </a:solidFill>
              </a:rPr>
              <a:t>,</a:t>
            </a:r>
            <a:r>
              <a:rPr lang="zh-CN" altLang="en-US" sz="1600" dirty="0">
                <a:solidFill>
                  <a:srgbClr val="768EA9"/>
                </a:solidFill>
              </a:rPr>
              <a:t>通过选择演员、摄像、灯光舞美、服装和怎样搭配、协调这些因素来完成节目</a:t>
            </a:r>
          </a:p>
          <a:p>
            <a:pPr>
              <a:lnSpc>
                <a:spcPct val="150000"/>
              </a:lnSpc>
            </a:pPr>
            <a:r>
              <a:rPr lang="zh-CN" altLang="en-US" sz="1600" dirty="0">
                <a:solidFill>
                  <a:srgbClr val="768EA9"/>
                </a:solidFill>
              </a:rPr>
              <a:t>的。</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669383" cy="460382"/>
            <a:chOff x="707444" y="763802"/>
            <a:chExt cx="2669383"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276585" cy="460382"/>
            </a:xfrm>
            <a:prstGeom prst="rect">
              <a:avLst/>
            </a:prstGeom>
          </p:spPr>
          <p:txBody>
            <a:bodyPr wrap="none">
              <a:spAutoFit/>
            </a:bodyPr>
            <a:lstStyle/>
            <a:p>
              <a:pPr>
                <a:lnSpc>
                  <a:spcPct val="150000"/>
                </a:lnSpc>
              </a:pPr>
              <a:r>
                <a:rPr lang="zh-CN" altLang="en-US" b="1" dirty="0">
                  <a:solidFill>
                    <a:srgbClr val="768EA9"/>
                  </a:solidFill>
                </a:rPr>
                <a:t>八、导演的其他工作</a:t>
              </a:r>
              <a:endParaRPr lang="en-US" altLang="zh-CN" b="1" dirty="0">
                <a:solidFill>
                  <a:srgbClr val="768EA9"/>
                </a:solidFill>
              </a:endParaRPr>
            </a:p>
          </p:txBody>
        </p:sp>
      </p:grpSp>
    </p:spTree>
    <p:extLst>
      <p:ext uri="{BB962C8B-B14F-4D97-AF65-F5344CB8AC3E}">
        <p14:creationId xmlns:p14="http://schemas.microsoft.com/office/powerpoint/2010/main" val="205712423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导演撰写工作台本</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851670"/>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二</a:t>
            </a:r>
            <a:r>
              <a:rPr lang="en-US" altLang="zh-CN" sz="1600" dirty="0">
                <a:solidFill>
                  <a:srgbClr val="768EA9"/>
                </a:solidFill>
              </a:rPr>
              <a:t>)</a:t>
            </a:r>
            <a:r>
              <a:rPr lang="zh-CN" altLang="en-US" sz="1600" dirty="0">
                <a:solidFill>
                  <a:srgbClr val="768EA9"/>
                </a:solidFill>
              </a:rPr>
              <a:t>导演在塑造视觉形象时要涉及三个重要因素</a:t>
            </a:r>
            <a:endParaRPr lang="en-US" altLang="zh-CN" sz="1600" dirty="0">
              <a:solidFill>
                <a:srgbClr val="768EA9"/>
              </a:solidFill>
            </a:endParaRPr>
          </a:p>
          <a:p>
            <a:pPr>
              <a:lnSpc>
                <a:spcPct val="150000"/>
              </a:lnSpc>
            </a:pPr>
            <a:endParaRPr lang="en-US" altLang="zh-CN" sz="1600" dirty="0">
              <a:solidFill>
                <a:srgbClr val="768EA9"/>
              </a:solidFill>
            </a:endParaRPr>
          </a:p>
          <a:p>
            <a:pPr>
              <a:lnSpc>
                <a:spcPct val="150000"/>
              </a:lnSpc>
            </a:pPr>
            <a:r>
              <a:rPr lang="en-US" altLang="zh-CN" sz="1600" dirty="0">
                <a:solidFill>
                  <a:srgbClr val="768EA9"/>
                </a:solidFill>
              </a:rPr>
              <a:t>1</a:t>
            </a:r>
            <a:r>
              <a:rPr lang="zh-CN" altLang="en-US" sz="1600" dirty="0">
                <a:solidFill>
                  <a:srgbClr val="768EA9"/>
                </a:solidFill>
              </a:rPr>
              <a:t>、导演对节目处理的选择</a:t>
            </a:r>
            <a:endParaRPr lang="en-US" altLang="zh-CN" sz="1600" dirty="0">
              <a:solidFill>
                <a:srgbClr val="768EA9"/>
              </a:solidFill>
            </a:endParaRPr>
          </a:p>
          <a:p>
            <a:pPr>
              <a:lnSpc>
                <a:spcPct val="150000"/>
              </a:lnSpc>
            </a:pPr>
            <a:r>
              <a:rPr lang="en-US" altLang="zh-CN" sz="1600" dirty="0">
                <a:solidFill>
                  <a:srgbClr val="768EA9"/>
                </a:solidFill>
              </a:rPr>
              <a:t>2</a:t>
            </a:r>
            <a:r>
              <a:rPr lang="zh-CN" altLang="en-US" sz="1600" dirty="0">
                <a:solidFill>
                  <a:srgbClr val="768EA9"/>
                </a:solidFill>
              </a:rPr>
              <a:t>、导演对节目处理的观点</a:t>
            </a:r>
            <a:endParaRPr lang="en-US" altLang="zh-CN" sz="1600" dirty="0">
              <a:solidFill>
                <a:srgbClr val="768EA9"/>
              </a:solidFill>
            </a:endParaRPr>
          </a:p>
          <a:p>
            <a:pPr>
              <a:lnSpc>
                <a:spcPct val="150000"/>
              </a:lnSpc>
            </a:pPr>
            <a:r>
              <a:rPr lang="en-US" altLang="zh-CN" sz="1600" dirty="0">
                <a:solidFill>
                  <a:srgbClr val="768EA9"/>
                </a:solidFill>
              </a:rPr>
              <a:t>3</a:t>
            </a:r>
            <a:r>
              <a:rPr lang="zh-CN" altLang="en-US" sz="1600" dirty="0">
                <a:solidFill>
                  <a:srgbClr val="768EA9"/>
                </a:solidFill>
              </a:rPr>
              <a:t>、导演进行形象的塑造</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669383" cy="460382"/>
            <a:chOff x="707444" y="763802"/>
            <a:chExt cx="2669383"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276585" cy="460382"/>
            </a:xfrm>
            <a:prstGeom prst="rect">
              <a:avLst/>
            </a:prstGeom>
          </p:spPr>
          <p:txBody>
            <a:bodyPr wrap="none">
              <a:spAutoFit/>
            </a:bodyPr>
            <a:lstStyle/>
            <a:p>
              <a:pPr>
                <a:lnSpc>
                  <a:spcPct val="150000"/>
                </a:lnSpc>
              </a:pPr>
              <a:r>
                <a:rPr lang="zh-CN" altLang="en-US" b="1" dirty="0">
                  <a:solidFill>
                    <a:srgbClr val="768EA9"/>
                  </a:solidFill>
                </a:rPr>
                <a:t>八、导演的其他工作</a:t>
              </a:r>
              <a:endParaRPr lang="en-US" altLang="zh-CN" b="1" dirty="0">
                <a:solidFill>
                  <a:srgbClr val="768EA9"/>
                </a:solidFill>
              </a:endParaRPr>
            </a:p>
          </p:txBody>
        </p:sp>
      </p:grpSp>
    </p:spTree>
    <p:extLst>
      <p:ext uri="{BB962C8B-B14F-4D97-AF65-F5344CB8AC3E}">
        <p14:creationId xmlns:p14="http://schemas.microsoft.com/office/powerpoint/2010/main" val="149518315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撰写导演阐述</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505647"/>
            <a:ext cx="7428242" cy="2160240"/>
          </a:xfrm>
          <a:prstGeom prst="rect">
            <a:avLst/>
          </a:prstGeom>
        </p:spPr>
        <p:txBody>
          <a:bodyPr wrap="none" lIns="144000" tIns="0" rIns="144000" bIns="0" anchor="ctr">
            <a:noAutofit/>
          </a:bodyPr>
          <a:lstStyle/>
          <a:p>
            <a:pPr>
              <a:lnSpc>
                <a:spcPct val="150000"/>
              </a:lnSpc>
            </a:pPr>
            <a:endParaRPr lang="en-US" altLang="zh-CN" sz="1600" dirty="0">
              <a:solidFill>
                <a:srgbClr val="768EA9"/>
              </a:solidFill>
            </a:endParaRPr>
          </a:p>
          <a:p>
            <a:pPr marL="285750" indent="-285750">
              <a:lnSpc>
                <a:spcPct val="150000"/>
              </a:lnSpc>
              <a:buFont typeface="Wingdings" pitchFamily="2" charset="2"/>
              <a:buChar char="l"/>
            </a:pPr>
            <a:r>
              <a:rPr lang="zh-CN" altLang="en-US" sz="1600" dirty="0">
                <a:solidFill>
                  <a:srgbClr val="768EA9"/>
                </a:solidFill>
              </a:rPr>
              <a:t>首先</a:t>
            </a:r>
            <a:r>
              <a:rPr lang="en-US" altLang="zh-CN" sz="1600" dirty="0">
                <a:solidFill>
                  <a:srgbClr val="768EA9"/>
                </a:solidFill>
              </a:rPr>
              <a:t>,</a:t>
            </a:r>
            <a:r>
              <a:rPr lang="zh-CN" altLang="en-US" sz="1600" dirty="0">
                <a:solidFill>
                  <a:srgbClr val="768EA9"/>
                </a:solidFill>
              </a:rPr>
              <a:t>导演要向摄制组工作人员说明为什么要举办这台电视综艺晚会</a:t>
            </a:r>
            <a:r>
              <a:rPr lang="en-US" altLang="zh-CN" sz="1600" dirty="0">
                <a:solidFill>
                  <a:srgbClr val="768EA9"/>
                </a:solidFill>
              </a:rPr>
              <a:t>,</a:t>
            </a:r>
            <a:r>
              <a:rPr lang="zh-CN" altLang="en-US" sz="1600" dirty="0">
                <a:solidFill>
                  <a:srgbClr val="768EA9"/>
                </a:solidFill>
              </a:rPr>
              <a:t>以及晚会的主题</a:t>
            </a:r>
            <a:endParaRPr lang="en-US" altLang="zh-CN" sz="1600" dirty="0">
              <a:solidFill>
                <a:srgbClr val="768EA9"/>
              </a:solidFill>
            </a:endParaRPr>
          </a:p>
          <a:p>
            <a:pPr>
              <a:lnSpc>
                <a:spcPct val="150000"/>
              </a:lnSpc>
            </a:pPr>
            <a:r>
              <a:rPr lang="zh-CN" altLang="en-US" sz="1600" dirty="0">
                <a:solidFill>
                  <a:srgbClr val="768EA9"/>
                </a:solidFill>
              </a:rPr>
              <a:t>与主题思想是什么</a:t>
            </a:r>
            <a:r>
              <a:rPr lang="en-US" altLang="zh-CN" sz="1600" dirty="0">
                <a:solidFill>
                  <a:srgbClr val="768EA9"/>
                </a:solidFill>
              </a:rPr>
              <a:t>,</a:t>
            </a:r>
            <a:r>
              <a:rPr lang="zh-CN" altLang="en-US" sz="1600" dirty="0">
                <a:solidFill>
                  <a:srgbClr val="768EA9"/>
                </a:solidFill>
              </a:rPr>
              <a:t>使全体摄制组人员都明确参与这次晚会工作的意义。</a:t>
            </a:r>
            <a:endParaRPr lang="en-US" altLang="zh-CN" sz="1600" dirty="0">
              <a:solidFill>
                <a:srgbClr val="768EA9"/>
              </a:solidFill>
            </a:endParaRPr>
          </a:p>
          <a:p>
            <a:pPr marL="285750" indent="-285750">
              <a:lnSpc>
                <a:spcPct val="150000"/>
              </a:lnSpc>
              <a:buFont typeface="Wingdings" pitchFamily="2" charset="2"/>
              <a:buChar char="l"/>
            </a:pPr>
            <a:r>
              <a:rPr lang="zh-CN" altLang="en-US" sz="1600" dirty="0">
                <a:solidFill>
                  <a:srgbClr val="768EA9"/>
                </a:solidFill>
              </a:rPr>
              <a:t>接下来在导演阐述中要说明的是晚会的总体气氛与基调。</a:t>
            </a:r>
            <a:endParaRPr lang="en-US" altLang="zh-CN" sz="1600" dirty="0">
              <a:solidFill>
                <a:srgbClr val="768EA9"/>
              </a:solidFill>
            </a:endParaRPr>
          </a:p>
          <a:p>
            <a:pPr>
              <a:lnSpc>
                <a:spcPct val="150000"/>
              </a:lnSpc>
            </a:pP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366689" cy="460382"/>
            <a:chOff x="707444" y="763802"/>
            <a:chExt cx="3366689"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973891" cy="460382"/>
            </a:xfrm>
            <a:prstGeom prst="rect">
              <a:avLst/>
            </a:prstGeom>
          </p:spPr>
          <p:txBody>
            <a:bodyPr wrap="none">
              <a:spAutoFit/>
            </a:bodyPr>
            <a:lstStyle/>
            <a:p>
              <a:pPr>
                <a:lnSpc>
                  <a:spcPct val="150000"/>
                </a:lnSpc>
              </a:pPr>
              <a:r>
                <a:rPr lang="zh-CN" altLang="en-US" b="1" dirty="0">
                  <a:solidFill>
                    <a:srgbClr val="768EA9"/>
                  </a:solidFill>
                </a:rPr>
                <a:t>一、明确晚会的主旨与基调</a:t>
              </a:r>
              <a:endParaRPr lang="en-US" altLang="zh-CN" b="1" dirty="0">
                <a:solidFill>
                  <a:srgbClr val="768EA9"/>
                </a:solidFill>
              </a:endParaRPr>
            </a:p>
          </p:txBody>
        </p:sp>
      </p:grpSp>
    </p:spTree>
    <p:extLst>
      <p:ext uri="{BB962C8B-B14F-4D97-AF65-F5344CB8AC3E}">
        <p14:creationId xmlns:p14="http://schemas.microsoft.com/office/powerpoint/2010/main" val="392458661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撰写导演阐述</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505647"/>
            <a:ext cx="7428242" cy="2160240"/>
          </a:xfrm>
          <a:prstGeom prst="rect">
            <a:avLst/>
          </a:prstGeom>
        </p:spPr>
        <p:txBody>
          <a:bodyPr wrap="none" lIns="144000" tIns="0" rIns="144000" bIns="0" anchor="ctr">
            <a:noAutofit/>
          </a:bodyPr>
          <a:lstStyle/>
          <a:p>
            <a:pPr>
              <a:lnSpc>
                <a:spcPct val="150000"/>
              </a:lnSpc>
            </a:pPr>
            <a:endParaRPr lang="en-US" altLang="zh-CN" sz="1600" dirty="0">
              <a:solidFill>
                <a:srgbClr val="768EA9"/>
              </a:solidFill>
            </a:endParaRPr>
          </a:p>
          <a:p>
            <a:pPr marL="285750" indent="-285750">
              <a:lnSpc>
                <a:spcPct val="150000"/>
              </a:lnSpc>
              <a:buFont typeface="Wingdings" pitchFamily="2" charset="2"/>
              <a:buChar char="l"/>
            </a:pPr>
            <a:r>
              <a:rPr lang="zh-CN" altLang="en-US" sz="1600" dirty="0">
                <a:solidFill>
                  <a:srgbClr val="768EA9"/>
                </a:solidFill>
              </a:rPr>
              <a:t>首先</a:t>
            </a:r>
            <a:r>
              <a:rPr lang="en-US" altLang="zh-CN" sz="1600" dirty="0">
                <a:solidFill>
                  <a:srgbClr val="768EA9"/>
                </a:solidFill>
              </a:rPr>
              <a:t>,</a:t>
            </a:r>
            <a:r>
              <a:rPr lang="zh-CN" altLang="en-US" sz="1600" dirty="0">
                <a:solidFill>
                  <a:srgbClr val="768EA9"/>
                </a:solidFill>
              </a:rPr>
              <a:t>导演要向摄制组工作人员说明为什么要举办这台电视综艺晚会</a:t>
            </a:r>
            <a:r>
              <a:rPr lang="en-US" altLang="zh-CN" sz="1600" dirty="0">
                <a:solidFill>
                  <a:srgbClr val="768EA9"/>
                </a:solidFill>
              </a:rPr>
              <a:t>,</a:t>
            </a:r>
            <a:r>
              <a:rPr lang="zh-CN" altLang="en-US" sz="1600" dirty="0">
                <a:solidFill>
                  <a:srgbClr val="768EA9"/>
                </a:solidFill>
              </a:rPr>
              <a:t>以及晚会的主题</a:t>
            </a:r>
            <a:endParaRPr lang="en-US" altLang="zh-CN" sz="1600" dirty="0">
              <a:solidFill>
                <a:srgbClr val="768EA9"/>
              </a:solidFill>
            </a:endParaRPr>
          </a:p>
          <a:p>
            <a:pPr>
              <a:lnSpc>
                <a:spcPct val="150000"/>
              </a:lnSpc>
            </a:pPr>
            <a:r>
              <a:rPr lang="zh-CN" altLang="en-US" sz="1600" dirty="0">
                <a:solidFill>
                  <a:srgbClr val="768EA9"/>
                </a:solidFill>
              </a:rPr>
              <a:t>与主题思想是什么</a:t>
            </a:r>
            <a:r>
              <a:rPr lang="en-US" altLang="zh-CN" sz="1600" dirty="0">
                <a:solidFill>
                  <a:srgbClr val="768EA9"/>
                </a:solidFill>
              </a:rPr>
              <a:t>,</a:t>
            </a:r>
            <a:r>
              <a:rPr lang="zh-CN" altLang="en-US" sz="1600" dirty="0">
                <a:solidFill>
                  <a:srgbClr val="768EA9"/>
                </a:solidFill>
              </a:rPr>
              <a:t>使全体摄制组人员都明确参与这次晚会工作的意义。</a:t>
            </a:r>
            <a:endParaRPr lang="en-US" altLang="zh-CN" sz="1600" dirty="0">
              <a:solidFill>
                <a:srgbClr val="768EA9"/>
              </a:solidFill>
            </a:endParaRPr>
          </a:p>
          <a:p>
            <a:pPr marL="285750" indent="-285750">
              <a:lnSpc>
                <a:spcPct val="150000"/>
              </a:lnSpc>
              <a:buFont typeface="Wingdings" pitchFamily="2" charset="2"/>
              <a:buChar char="l"/>
            </a:pPr>
            <a:r>
              <a:rPr lang="zh-CN" altLang="en-US" sz="1600" dirty="0">
                <a:solidFill>
                  <a:srgbClr val="768EA9"/>
                </a:solidFill>
              </a:rPr>
              <a:t>接下来在导演阐述中要说明的是晚会的总体气氛与基调。</a:t>
            </a:r>
            <a:r>
              <a:rPr lang="en-US" altLang="zh-CN" sz="1600" dirty="0">
                <a:solidFill>
                  <a:srgbClr val="768EA9"/>
                </a:solidFill>
              </a:rPr>
              <a:t>,</a:t>
            </a:r>
            <a:r>
              <a:rPr lang="zh-CN" altLang="en-US" sz="1600" dirty="0">
                <a:solidFill>
                  <a:srgbClr val="768EA9"/>
                </a:solidFill>
              </a:rPr>
              <a:t>确定晚会的基调要以</a:t>
            </a:r>
            <a:endParaRPr lang="en-US" altLang="zh-CN" sz="1600" dirty="0">
              <a:solidFill>
                <a:srgbClr val="768EA9"/>
              </a:solidFill>
            </a:endParaRPr>
          </a:p>
          <a:p>
            <a:pPr>
              <a:lnSpc>
                <a:spcPct val="150000"/>
              </a:lnSpc>
            </a:pPr>
            <a:r>
              <a:rPr lang="zh-CN" altLang="en-US" sz="1600" dirty="0">
                <a:solidFill>
                  <a:srgbClr val="768EA9"/>
                </a:solidFill>
              </a:rPr>
              <a:t>主题为依据</a:t>
            </a:r>
            <a:r>
              <a:rPr lang="en-US" altLang="zh-CN" sz="1600" dirty="0">
                <a:solidFill>
                  <a:srgbClr val="768EA9"/>
                </a:solidFill>
              </a:rPr>
              <a:t>,</a:t>
            </a:r>
            <a:r>
              <a:rPr lang="zh-CN" altLang="en-US" sz="1600" dirty="0">
                <a:solidFill>
                  <a:srgbClr val="768EA9"/>
                </a:solidFill>
              </a:rPr>
              <a:t>不同的晚会主题决定着基调各不相同。</a:t>
            </a:r>
            <a:endParaRPr lang="en-US" altLang="zh-CN" sz="1600" dirty="0">
              <a:solidFill>
                <a:srgbClr val="768EA9"/>
              </a:solidFill>
            </a:endParaRPr>
          </a:p>
          <a:p>
            <a:pPr>
              <a:lnSpc>
                <a:spcPct val="150000"/>
              </a:lnSpc>
            </a:pP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366689" cy="460382"/>
            <a:chOff x="707444" y="763802"/>
            <a:chExt cx="3366689"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973891" cy="460382"/>
            </a:xfrm>
            <a:prstGeom prst="rect">
              <a:avLst/>
            </a:prstGeom>
          </p:spPr>
          <p:txBody>
            <a:bodyPr wrap="none">
              <a:spAutoFit/>
            </a:bodyPr>
            <a:lstStyle/>
            <a:p>
              <a:pPr>
                <a:lnSpc>
                  <a:spcPct val="150000"/>
                </a:lnSpc>
              </a:pPr>
              <a:r>
                <a:rPr lang="zh-CN" altLang="en-US" b="1" dirty="0">
                  <a:solidFill>
                    <a:srgbClr val="768EA9"/>
                  </a:solidFill>
                </a:rPr>
                <a:t>一、明确晚会的主旨与基调</a:t>
              </a:r>
              <a:endParaRPr lang="en-US" altLang="zh-CN" b="1" dirty="0">
                <a:solidFill>
                  <a:srgbClr val="768EA9"/>
                </a:solidFill>
              </a:endParaRPr>
            </a:p>
          </p:txBody>
        </p:sp>
      </p:grpSp>
    </p:spTree>
    <p:extLst>
      <p:ext uri="{BB962C8B-B14F-4D97-AF65-F5344CB8AC3E}">
        <p14:creationId xmlns:p14="http://schemas.microsoft.com/office/powerpoint/2010/main" val="340850665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撰写导演阐述</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505647"/>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（一）对灯光设计的建议或强调</a:t>
            </a:r>
            <a:endParaRPr lang="en-US" altLang="zh-CN" sz="1600" dirty="0">
              <a:solidFill>
                <a:srgbClr val="768EA9"/>
              </a:solidFill>
            </a:endParaRPr>
          </a:p>
          <a:p>
            <a:pPr>
              <a:lnSpc>
                <a:spcPct val="150000"/>
              </a:lnSpc>
            </a:pPr>
            <a:r>
              <a:rPr lang="zh-CN" altLang="en-US" sz="1600" dirty="0">
                <a:solidFill>
                  <a:srgbClr val="768EA9"/>
                </a:solidFill>
              </a:rPr>
              <a:t>在把握节目基调的基础上</a:t>
            </a:r>
            <a:r>
              <a:rPr lang="en-US" altLang="zh-CN" sz="1600" dirty="0">
                <a:solidFill>
                  <a:srgbClr val="768EA9"/>
                </a:solidFill>
              </a:rPr>
              <a:t>,</a:t>
            </a:r>
            <a:r>
              <a:rPr lang="zh-CN" altLang="en-US" sz="1600" dirty="0">
                <a:solidFill>
                  <a:srgbClr val="768EA9"/>
                </a:solidFill>
              </a:rPr>
              <a:t>运用灯光的各种表现手法</a:t>
            </a:r>
            <a:r>
              <a:rPr lang="en-US" altLang="zh-CN" sz="1600" dirty="0">
                <a:solidFill>
                  <a:srgbClr val="768EA9"/>
                </a:solidFill>
              </a:rPr>
              <a:t>,</a:t>
            </a:r>
            <a:r>
              <a:rPr lang="zh-CN" altLang="en-US" sz="1600" dirty="0">
                <a:solidFill>
                  <a:srgbClr val="768EA9"/>
                </a:solidFill>
              </a:rPr>
              <a:t>创造出与晚会的主题思想相吻合</a:t>
            </a:r>
            <a:endParaRPr lang="en-US" altLang="zh-CN" sz="1600" dirty="0">
              <a:solidFill>
                <a:srgbClr val="768EA9"/>
              </a:solidFill>
            </a:endParaRPr>
          </a:p>
          <a:p>
            <a:pPr>
              <a:lnSpc>
                <a:spcPct val="150000"/>
              </a:lnSpc>
            </a:pPr>
            <a:r>
              <a:rPr lang="zh-CN" altLang="en-US" sz="1600" dirty="0">
                <a:solidFill>
                  <a:srgbClr val="768EA9"/>
                </a:solidFill>
              </a:rPr>
              <a:t>的艺术效果。因此</a:t>
            </a:r>
            <a:r>
              <a:rPr lang="en-US" altLang="zh-CN" sz="1600" dirty="0">
                <a:solidFill>
                  <a:srgbClr val="768EA9"/>
                </a:solidFill>
              </a:rPr>
              <a:t>,</a:t>
            </a:r>
            <a:r>
              <a:rPr lang="zh-CN" altLang="en-US" sz="1600" dirty="0">
                <a:solidFill>
                  <a:srgbClr val="768EA9"/>
                </a:solidFill>
              </a:rPr>
              <a:t>导演在阐述中要写明对灯光设计的建议或艺术上某些需要予以强调</a:t>
            </a:r>
            <a:endParaRPr lang="en-US" altLang="zh-CN" sz="1600" dirty="0">
              <a:solidFill>
                <a:srgbClr val="768EA9"/>
              </a:solidFill>
            </a:endParaRPr>
          </a:p>
          <a:p>
            <a:pPr>
              <a:lnSpc>
                <a:spcPct val="150000"/>
              </a:lnSpc>
            </a:pPr>
            <a:r>
              <a:rPr lang="zh-CN" altLang="en-US" sz="1600" dirty="0">
                <a:solidFill>
                  <a:srgbClr val="768EA9"/>
                </a:solidFill>
              </a:rPr>
              <a:t>的地方。</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648818" cy="460382"/>
            <a:chOff x="707444" y="763802"/>
            <a:chExt cx="3648818"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3256020" cy="460382"/>
            </a:xfrm>
            <a:prstGeom prst="rect">
              <a:avLst/>
            </a:prstGeom>
          </p:spPr>
          <p:txBody>
            <a:bodyPr wrap="none">
              <a:spAutoFit/>
            </a:bodyPr>
            <a:lstStyle/>
            <a:p>
              <a:pPr>
                <a:lnSpc>
                  <a:spcPct val="150000"/>
                </a:lnSpc>
              </a:pPr>
              <a:r>
                <a:rPr lang="zh-CN" altLang="en-US" b="1" dirty="0">
                  <a:solidFill>
                    <a:srgbClr val="768EA9"/>
                  </a:solidFill>
                </a:rPr>
                <a:t>二、对各工种艺术创作的建议</a:t>
              </a:r>
              <a:endParaRPr lang="en-US" altLang="zh-CN" b="1" dirty="0">
                <a:solidFill>
                  <a:srgbClr val="768EA9"/>
                </a:solidFill>
              </a:endParaRPr>
            </a:p>
          </p:txBody>
        </p:sp>
      </p:grpSp>
    </p:spTree>
    <p:extLst>
      <p:ext uri="{BB962C8B-B14F-4D97-AF65-F5344CB8AC3E}">
        <p14:creationId xmlns:p14="http://schemas.microsoft.com/office/powerpoint/2010/main" val="307371640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撰写导演阐述</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505647"/>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（二）对录音和音响的要求</a:t>
            </a:r>
            <a:endParaRPr lang="en-US" altLang="zh-CN" sz="1600" dirty="0">
              <a:solidFill>
                <a:srgbClr val="768EA9"/>
              </a:solidFill>
            </a:endParaRPr>
          </a:p>
          <a:p>
            <a:pPr>
              <a:lnSpc>
                <a:spcPct val="150000"/>
              </a:lnSpc>
            </a:pPr>
            <a:r>
              <a:rPr lang="zh-CN" altLang="en-US" sz="1600" dirty="0">
                <a:solidFill>
                  <a:srgbClr val="768EA9"/>
                </a:solidFill>
              </a:rPr>
              <a:t>一台电视文艺晚会总是少不了声音的</a:t>
            </a:r>
            <a:r>
              <a:rPr lang="en-US" altLang="zh-CN" sz="1600" dirty="0">
                <a:solidFill>
                  <a:srgbClr val="768EA9"/>
                </a:solidFill>
              </a:rPr>
              <a:t>,</a:t>
            </a:r>
            <a:r>
              <a:rPr lang="zh-CN" altLang="en-US" sz="1600" dirty="0">
                <a:solidFill>
                  <a:srgbClr val="768EA9"/>
                </a:solidFill>
              </a:rPr>
              <a:t>包括歌唱演员的伴奏音乐、主持人</a:t>
            </a:r>
          </a:p>
          <a:p>
            <a:pPr>
              <a:lnSpc>
                <a:spcPct val="150000"/>
              </a:lnSpc>
            </a:pPr>
            <a:r>
              <a:rPr lang="zh-CN" altLang="en-US" sz="1600" dirty="0">
                <a:solidFill>
                  <a:srgbClr val="768EA9"/>
                </a:solidFill>
              </a:rPr>
              <a:t>用的话筒声、表演人员的现场声、观众的反应声音</a:t>
            </a:r>
            <a:r>
              <a:rPr lang="en-US" altLang="zh-CN" sz="1600" dirty="0">
                <a:solidFill>
                  <a:srgbClr val="768EA9"/>
                </a:solidFill>
              </a:rPr>
              <a:t>,</a:t>
            </a:r>
            <a:r>
              <a:rPr lang="zh-CN" altLang="en-US" sz="1600" dirty="0">
                <a:solidFill>
                  <a:srgbClr val="768EA9"/>
                </a:solidFill>
              </a:rPr>
              <a:t>等等。导演在阐述中要向负</a:t>
            </a:r>
          </a:p>
          <a:p>
            <a:pPr>
              <a:lnSpc>
                <a:spcPct val="150000"/>
              </a:lnSpc>
            </a:pPr>
            <a:r>
              <a:rPr lang="zh-CN" altLang="en-US" sz="1600" dirty="0">
                <a:solidFill>
                  <a:srgbClr val="768EA9"/>
                </a:solidFill>
              </a:rPr>
              <a:t>责录音和音响的工程师们提出要求</a:t>
            </a:r>
            <a:r>
              <a:rPr lang="en-US" altLang="zh-CN" sz="1600" dirty="0">
                <a:solidFill>
                  <a:srgbClr val="768EA9"/>
                </a:solidFill>
              </a:rPr>
              <a:t>,</a:t>
            </a:r>
            <a:r>
              <a:rPr lang="zh-CN" altLang="en-US" sz="1600" dirty="0">
                <a:solidFill>
                  <a:srgbClr val="768EA9"/>
                </a:solidFill>
              </a:rPr>
              <a:t>比如</a:t>
            </a:r>
            <a:r>
              <a:rPr lang="en-US" altLang="zh-CN" sz="1600" dirty="0">
                <a:solidFill>
                  <a:srgbClr val="768EA9"/>
                </a:solidFill>
              </a:rPr>
              <a:t>,</a:t>
            </a:r>
            <a:r>
              <a:rPr lang="zh-CN" altLang="en-US" sz="1600" dirty="0">
                <a:solidFill>
                  <a:srgbClr val="768EA9"/>
                </a:solidFill>
              </a:rPr>
              <a:t>晚会采用直播还是录播</a:t>
            </a:r>
            <a:r>
              <a:rPr lang="en-US" altLang="zh-CN" sz="1600" dirty="0">
                <a:solidFill>
                  <a:srgbClr val="768EA9"/>
                </a:solidFill>
              </a:rPr>
              <a:t>? </a:t>
            </a:r>
            <a:r>
              <a:rPr lang="zh-CN" altLang="en-US" sz="1600" dirty="0">
                <a:solidFill>
                  <a:srgbClr val="768EA9"/>
                </a:solidFill>
              </a:rPr>
              <a:t>是先期录</a:t>
            </a:r>
          </a:p>
          <a:p>
            <a:pPr>
              <a:lnSpc>
                <a:spcPct val="150000"/>
              </a:lnSpc>
            </a:pPr>
            <a:r>
              <a:rPr lang="zh-CN" altLang="en-US" sz="1600" dirty="0">
                <a:solidFill>
                  <a:srgbClr val="768EA9"/>
                </a:solidFill>
              </a:rPr>
              <a:t>音、现场还原</a:t>
            </a:r>
            <a:r>
              <a:rPr lang="en-US" altLang="zh-CN" sz="1600" dirty="0">
                <a:solidFill>
                  <a:srgbClr val="768EA9"/>
                </a:solidFill>
              </a:rPr>
              <a:t>? </a:t>
            </a:r>
            <a:r>
              <a:rPr lang="zh-CN" altLang="en-US" sz="1600" dirty="0">
                <a:solidFill>
                  <a:srgbClr val="768EA9"/>
                </a:solidFill>
              </a:rPr>
              <a:t>插播节目的音响又应该怎样</a:t>
            </a:r>
            <a:r>
              <a:rPr lang="en-US" altLang="zh-CN" sz="1600" dirty="0">
                <a:solidFill>
                  <a:srgbClr val="768EA9"/>
                </a:solidFill>
              </a:rPr>
              <a:t>? </a:t>
            </a:r>
            <a:r>
              <a:rPr lang="zh-CN" altLang="en-US" sz="1600" dirty="0">
                <a:solidFill>
                  <a:srgbClr val="768EA9"/>
                </a:solidFill>
              </a:rPr>
              <a:t>对此都应有明确的说明</a:t>
            </a:r>
            <a:r>
              <a:rPr lang="en-US" altLang="zh-CN" sz="1600" dirty="0">
                <a:solidFill>
                  <a:srgbClr val="768EA9"/>
                </a:solidFill>
              </a:rPr>
              <a:t>,</a:t>
            </a:r>
            <a:r>
              <a:rPr lang="zh-CN" altLang="en-US" sz="1600" dirty="0">
                <a:solidFill>
                  <a:srgbClr val="768EA9"/>
                </a:solidFill>
              </a:rPr>
              <a:t>供负责</a:t>
            </a:r>
          </a:p>
          <a:p>
            <a:pPr>
              <a:lnSpc>
                <a:spcPct val="150000"/>
              </a:lnSpc>
            </a:pPr>
            <a:r>
              <a:rPr lang="zh-CN" altLang="en-US" sz="1600" dirty="0">
                <a:solidFill>
                  <a:srgbClr val="768EA9"/>
                </a:solidFill>
              </a:rPr>
              <a:t>录音和音响的创作人员去完成。</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648818" cy="460382"/>
            <a:chOff x="707444" y="763802"/>
            <a:chExt cx="3648818"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3256020" cy="460382"/>
            </a:xfrm>
            <a:prstGeom prst="rect">
              <a:avLst/>
            </a:prstGeom>
          </p:spPr>
          <p:txBody>
            <a:bodyPr wrap="none">
              <a:spAutoFit/>
            </a:bodyPr>
            <a:lstStyle/>
            <a:p>
              <a:pPr>
                <a:lnSpc>
                  <a:spcPct val="150000"/>
                </a:lnSpc>
              </a:pPr>
              <a:r>
                <a:rPr lang="zh-CN" altLang="en-US" b="1" dirty="0">
                  <a:solidFill>
                    <a:srgbClr val="768EA9"/>
                  </a:solidFill>
                </a:rPr>
                <a:t>二、对各工种艺术创作的建议</a:t>
              </a:r>
              <a:endParaRPr lang="en-US" altLang="zh-CN" b="1" dirty="0">
                <a:solidFill>
                  <a:srgbClr val="768EA9"/>
                </a:solidFill>
              </a:endParaRPr>
            </a:p>
          </p:txBody>
        </p:sp>
      </p:grpSp>
    </p:spTree>
    <p:extLst>
      <p:ext uri="{BB962C8B-B14F-4D97-AF65-F5344CB8AC3E}">
        <p14:creationId xmlns:p14="http://schemas.microsoft.com/office/powerpoint/2010/main" val="416716466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itle 1"/>
          <p:cNvSpPr txBox="1">
            <a:spLocks/>
          </p:cNvSpPr>
          <p:nvPr/>
        </p:nvSpPr>
        <p:spPr>
          <a:xfrm>
            <a:off x="857880" y="200199"/>
            <a:ext cx="341040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电视专题文艺节目的走向</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AE19F985-340F-4B4C-B7F3-4A81CB2BA8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572" y="915566"/>
            <a:ext cx="7730537" cy="2076861"/>
          </a:xfrm>
          <a:prstGeom prst="rect">
            <a:avLst/>
          </a:prstGeom>
        </p:spPr>
      </p:pic>
      <p:sp>
        <p:nvSpPr>
          <p:cNvPr id="10" name="文本框 9">
            <a:extLst>
              <a:ext uri="{FF2B5EF4-FFF2-40B4-BE49-F238E27FC236}">
                <a16:creationId xmlns:a16="http://schemas.microsoft.com/office/drawing/2014/main" id="{C0185042-1808-724C-8E7C-33186A66308F}"/>
              </a:ext>
            </a:extLst>
          </p:cNvPr>
          <p:cNvSpPr txBox="1"/>
          <p:nvPr/>
        </p:nvSpPr>
        <p:spPr>
          <a:xfrm>
            <a:off x="899591" y="3219822"/>
            <a:ext cx="7730537" cy="1334468"/>
          </a:xfrm>
          <a:prstGeom prst="rect">
            <a:avLst/>
          </a:prstGeom>
          <a:noFill/>
        </p:spPr>
        <p:txBody>
          <a:bodyPr wrap="square" rtlCol="0">
            <a:spAutoFit/>
          </a:bodyPr>
          <a:lstStyle/>
          <a:p>
            <a:pPr marL="285750" indent="-285750">
              <a:lnSpc>
                <a:spcPct val="150000"/>
              </a:lnSpc>
              <a:buFont typeface="Wingdings" pitchFamily="2" charset="2"/>
              <a:buChar char="p"/>
            </a:pPr>
            <a:r>
              <a:rPr lang="zh-CN" altLang="en-US" sz="1400" dirty="0">
                <a:solidFill>
                  <a:srgbClr val="768EA9"/>
                </a:solidFill>
                <a:latin typeface="SimSun" panose="02010600030101010101" pitchFamily="2" charset="-122"/>
                <a:ea typeface="SimSun" panose="02010600030101010101" pitchFamily="2" charset="-122"/>
              </a:rPr>
              <a:t>纪录片节目</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拍摄真实生活进行剪接的节目。</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p"/>
            </a:pPr>
            <a:r>
              <a:rPr lang="zh-CN" altLang="en-US" sz="1400" dirty="0">
                <a:solidFill>
                  <a:srgbClr val="768EA9"/>
                </a:solidFill>
                <a:latin typeface="SimSun" panose="02010600030101010101" pitchFamily="2" charset="-122"/>
                <a:ea typeface="SimSun" panose="02010600030101010101" pitchFamily="2" charset="-122"/>
              </a:rPr>
              <a:t>专题节目</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编辑真实的材料表现主题的节目。</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p"/>
            </a:pPr>
            <a:r>
              <a:rPr lang="zh-CN" altLang="en-US" sz="1400" dirty="0">
                <a:solidFill>
                  <a:srgbClr val="768EA9"/>
                </a:solidFill>
                <a:latin typeface="SimSun" panose="02010600030101010101" pitchFamily="2" charset="-122"/>
                <a:ea typeface="SimSun" panose="02010600030101010101" pitchFamily="2" charset="-122"/>
              </a:rPr>
              <a:t>专题文艺节目</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运用真实的材料表现文艺现象的节目。一般来说</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在片中没有完整的文艺节目</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多截取文艺表演的片段来为主题服务。</a:t>
            </a:r>
          </a:p>
        </p:txBody>
      </p:sp>
    </p:spTree>
    <p:extLst>
      <p:ext uri="{BB962C8B-B14F-4D97-AF65-F5344CB8AC3E}">
        <p14:creationId xmlns:p14="http://schemas.microsoft.com/office/powerpoint/2010/main" val="614634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撰写导演阐述</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505647"/>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（三）对摄像的要求</a:t>
            </a:r>
            <a:endParaRPr lang="en-US" altLang="zh-CN" sz="1600" dirty="0">
              <a:solidFill>
                <a:srgbClr val="768EA9"/>
              </a:solidFill>
            </a:endParaRPr>
          </a:p>
          <a:p>
            <a:pPr>
              <a:lnSpc>
                <a:spcPct val="150000"/>
              </a:lnSpc>
            </a:pPr>
            <a:r>
              <a:rPr lang="zh-CN" altLang="en-US" sz="1600" dirty="0">
                <a:solidFill>
                  <a:srgbClr val="768EA9"/>
                </a:solidFill>
              </a:rPr>
              <a:t>文艺晚会是集体智慧的结晶</a:t>
            </a:r>
            <a:r>
              <a:rPr lang="en-US" altLang="zh-CN" sz="1600" dirty="0">
                <a:solidFill>
                  <a:srgbClr val="768EA9"/>
                </a:solidFill>
              </a:rPr>
              <a:t>,</a:t>
            </a:r>
            <a:r>
              <a:rPr lang="zh-CN" altLang="en-US" sz="1600" dirty="0">
                <a:solidFill>
                  <a:srgbClr val="768EA9"/>
                </a:solidFill>
              </a:rPr>
              <a:t>其中</a:t>
            </a:r>
            <a:r>
              <a:rPr lang="en-US" altLang="zh-CN" sz="1600" dirty="0">
                <a:solidFill>
                  <a:srgbClr val="768EA9"/>
                </a:solidFill>
              </a:rPr>
              <a:t>,</a:t>
            </a:r>
            <a:r>
              <a:rPr lang="zh-CN" altLang="en-US" sz="1600" dirty="0">
                <a:solidFill>
                  <a:srgbClr val="768EA9"/>
                </a:solidFill>
              </a:rPr>
              <a:t>摄像师可以说是整台晚会中举足轻重</a:t>
            </a:r>
          </a:p>
          <a:p>
            <a:pPr>
              <a:lnSpc>
                <a:spcPct val="150000"/>
              </a:lnSpc>
            </a:pPr>
            <a:r>
              <a:rPr lang="zh-CN" altLang="en-US" sz="1600" dirty="0">
                <a:solidFill>
                  <a:srgbClr val="768EA9"/>
                </a:solidFill>
              </a:rPr>
              <a:t>的人物。因为最终展示在电视荧屏上的画面才是电视艺术的直接体现。摄像</a:t>
            </a:r>
          </a:p>
          <a:p>
            <a:pPr>
              <a:lnSpc>
                <a:spcPct val="150000"/>
              </a:lnSpc>
            </a:pPr>
            <a:r>
              <a:rPr lang="zh-CN" altLang="en-US" sz="1600" dirty="0">
                <a:solidFill>
                  <a:srgbClr val="768EA9"/>
                </a:solidFill>
              </a:rPr>
              <a:t>师要具有扎实过硬的基本功</a:t>
            </a:r>
            <a:r>
              <a:rPr lang="en-US" altLang="zh-CN" sz="1600" dirty="0">
                <a:solidFill>
                  <a:srgbClr val="768EA9"/>
                </a:solidFill>
              </a:rPr>
              <a:t>,</a:t>
            </a:r>
            <a:r>
              <a:rPr lang="zh-CN" altLang="en-US" sz="1600" dirty="0">
                <a:solidFill>
                  <a:srgbClr val="768EA9"/>
                </a:solidFill>
              </a:rPr>
              <a:t>能够熟练地掌握摄像机的性能和推、拉、摇、移、</a:t>
            </a:r>
          </a:p>
          <a:p>
            <a:pPr>
              <a:lnSpc>
                <a:spcPct val="150000"/>
              </a:lnSpc>
            </a:pPr>
            <a:r>
              <a:rPr lang="zh-CN" altLang="en-US" sz="1600" dirty="0">
                <a:solidFill>
                  <a:srgbClr val="768EA9"/>
                </a:solidFill>
              </a:rPr>
              <a:t>跟、甩、急推、急拉等操作技术</a:t>
            </a:r>
            <a:r>
              <a:rPr lang="en-US" altLang="zh-CN" sz="1600" dirty="0">
                <a:solidFill>
                  <a:srgbClr val="768EA9"/>
                </a:solidFill>
              </a:rPr>
              <a:t>,</a:t>
            </a:r>
            <a:r>
              <a:rPr lang="zh-CN" altLang="en-US" sz="1600" dirty="0">
                <a:solidFill>
                  <a:srgbClr val="768EA9"/>
                </a:solidFill>
              </a:rPr>
              <a:t>他需要了解和熟悉整台节目</a:t>
            </a:r>
            <a:r>
              <a:rPr lang="en-US" altLang="zh-CN" sz="1600" dirty="0">
                <a:solidFill>
                  <a:srgbClr val="768EA9"/>
                </a:solidFill>
              </a:rPr>
              <a:t>,</a:t>
            </a:r>
            <a:r>
              <a:rPr lang="zh-CN" altLang="en-US" sz="1600" dirty="0">
                <a:solidFill>
                  <a:srgbClr val="768EA9"/>
                </a:solidFill>
              </a:rPr>
              <a:t>从而完成导演的创</a:t>
            </a:r>
          </a:p>
          <a:p>
            <a:pPr>
              <a:lnSpc>
                <a:spcPct val="150000"/>
              </a:lnSpc>
            </a:pPr>
            <a:r>
              <a:rPr lang="zh-CN" altLang="en-US" sz="1600" dirty="0">
                <a:solidFill>
                  <a:srgbClr val="768EA9"/>
                </a:solidFill>
              </a:rPr>
              <a:t>作意图。导演要与摄像师默契配合</a:t>
            </a:r>
            <a:r>
              <a:rPr lang="en-US" altLang="zh-CN" sz="1600" dirty="0">
                <a:solidFill>
                  <a:srgbClr val="768EA9"/>
                </a:solidFill>
              </a:rPr>
              <a:t>,</a:t>
            </a:r>
            <a:r>
              <a:rPr lang="zh-CN" altLang="en-US" sz="1600" dirty="0">
                <a:solidFill>
                  <a:srgbClr val="768EA9"/>
                </a:solidFill>
              </a:rPr>
              <a:t>因此在导演阐述中</a:t>
            </a:r>
            <a:r>
              <a:rPr lang="en-US" altLang="zh-CN" sz="1600" dirty="0">
                <a:solidFill>
                  <a:srgbClr val="768EA9"/>
                </a:solidFill>
              </a:rPr>
              <a:t>,</a:t>
            </a:r>
            <a:r>
              <a:rPr lang="zh-CN" altLang="en-US" sz="1600" dirty="0">
                <a:solidFill>
                  <a:srgbClr val="768EA9"/>
                </a:solidFill>
              </a:rPr>
              <a:t>导演要对摄像师提出</a:t>
            </a:r>
          </a:p>
          <a:p>
            <a:pPr>
              <a:lnSpc>
                <a:spcPct val="150000"/>
              </a:lnSpc>
            </a:pPr>
            <a:r>
              <a:rPr lang="zh-CN" altLang="en-US" sz="1600" dirty="0">
                <a:solidFill>
                  <a:srgbClr val="768EA9"/>
                </a:solidFill>
              </a:rPr>
              <a:t>一定的要求</a:t>
            </a:r>
            <a:r>
              <a:rPr lang="en-US" altLang="zh-CN" sz="1600" dirty="0">
                <a:solidFill>
                  <a:srgbClr val="768EA9"/>
                </a:solidFill>
              </a:rPr>
              <a:t>,</a:t>
            </a:r>
            <a:r>
              <a:rPr lang="zh-CN" altLang="en-US" sz="1600" dirty="0">
                <a:solidFill>
                  <a:srgbClr val="768EA9"/>
                </a:solidFill>
              </a:rPr>
              <a:t>使摄像师能按节目内容或导演要求提供播出的镜头画面。</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648818" cy="460382"/>
            <a:chOff x="707444" y="763802"/>
            <a:chExt cx="3648818"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3256020" cy="460382"/>
            </a:xfrm>
            <a:prstGeom prst="rect">
              <a:avLst/>
            </a:prstGeom>
          </p:spPr>
          <p:txBody>
            <a:bodyPr wrap="none">
              <a:spAutoFit/>
            </a:bodyPr>
            <a:lstStyle/>
            <a:p>
              <a:pPr>
                <a:lnSpc>
                  <a:spcPct val="150000"/>
                </a:lnSpc>
              </a:pPr>
              <a:r>
                <a:rPr lang="zh-CN" altLang="en-US" b="1" dirty="0">
                  <a:solidFill>
                    <a:srgbClr val="768EA9"/>
                  </a:solidFill>
                </a:rPr>
                <a:t>二、对各工种艺术创作的建议</a:t>
              </a:r>
              <a:endParaRPr lang="en-US" altLang="zh-CN" b="1" dirty="0">
                <a:solidFill>
                  <a:srgbClr val="768EA9"/>
                </a:solidFill>
              </a:endParaRPr>
            </a:p>
          </p:txBody>
        </p:sp>
      </p:grpSp>
    </p:spTree>
    <p:extLst>
      <p:ext uri="{BB962C8B-B14F-4D97-AF65-F5344CB8AC3E}">
        <p14:creationId xmlns:p14="http://schemas.microsoft.com/office/powerpoint/2010/main" val="7779729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撰写导演阐述</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505647"/>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四</a:t>
            </a:r>
            <a:r>
              <a:rPr lang="en-US" altLang="zh-CN" sz="1600" dirty="0">
                <a:solidFill>
                  <a:srgbClr val="768EA9"/>
                </a:solidFill>
              </a:rPr>
              <a:t>)</a:t>
            </a:r>
            <a:r>
              <a:rPr lang="zh-CN" altLang="en-US" sz="1600" dirty="0">
                <a:solidFill>
                  <a:srgbClr val="768EA9"/>
                </a:solidFill>
              </a:rPr>
              <a:t>对化妆、服装、道具的基本要求</a:t>
            </a:r>
          </a:p>
          <a:p>
            <a:pPr>
              <a:lnSpc>
                <a:spcPct val="150000"/>
              </a:lnSpc>
            </a:pPr>
            <a:r>
              <a:rPr lang="zh-CN" altLang="en-US" sz="1600" dirty="0">
                <a:solidFill>
                  <a:srgbClr val="768EA9"/>
                </a:solidFill>
              </a:rPr>
              <a:t>在撰写导演阐述时</a:t>
            </a:r>
            <a:r>
              <a:rPr lang="en-US" altLang="zh-CN" sz="1600" dirty="0">
                <a:solidFill>
                  <a:srgbClr val="768EA9"/>
                </a:solidFill>
              </a:rPr>
              <a:t>,</a:t>
            </a:r>
            <a:r>
              <a:rPr lang="zh-CN" altLang="en-US" sz="1600" dirty="0">
                <a:solidFill>
                  <a:srgbClr val="768EA9"/>
                </a:solidFill>
              </a:rPr>
              <a:t>灯光、录音和音响及摄像三个方面要特别予以强调。</a:t>
            </a:r>
          </a:p>
          <a:p>
            <a:pPr>
              <a:lnSpc>
                <a:spcPct val="150000"/>
              </a:lnSpc>
            </a:pPr>
            <a:r>
              <a:rPr lang="zh-CN" altLang="en-US" sz="1600" dirty="0">
                <a:solidFill>
                  <a:srgbClr val="768EA9"/>
                </a:solidFill>
              </a:rPr>
              <a:t>此外</a:t>
            </a:r>
            <a:r>
              <a:rPr lang="en-US" altLang="zh-CN" sz="1600" dirty="0">
                <a:solidFill>
                  <a:srgbClr val="768EA9"/>
                </a:solidFill>
              </a:rPr>
              <a:t>,</a:t>
            </a:r>
            <a:r>
              <a:rPr lang="zh-CN" altLang="en-US" sz="1600" dirty="0">
                <a:solidFill>
                  <a:srgbClr val="768EA9"/>
                </a:solidFill>
              </a:rPr>
              <a:t>对文艺晚会中的化妆、服装、道具也应该给予必要的重视。这三者往往集</a:t>
            </a:r>
          </a:p>
          <a:p>
            <a:pPr>
              <a:lnSpc>
                <a:spcPct val="150000"/>
              </a:lnSpc>
            </a:pPr>
            <a:r>
              <a:rPr lang="zh-CN" altLang="en-US" sz="1600" dirty="0">
                <a:solidFill>
                  <a:srgbClr val="768EA9"/>
                </a:solidFill>
              </a:rPr>
              <a:t>中表现在演员身上</a:t>
            </a:r>
            <a:r>
              <a:rPr lang="en-US" altLang="zh-CN" sz="1600" dirty="0">
                <a:solidFill>
                  <a:srgbClr val="768EA9"/>
                </a:solidFill>
              </a:rPr>
              <a:t>,</a:t>
            </a:r>
            <a:r>
              <a:rPr lang="zh-CN" altLang="en-US" sz="1600" dirty="0">
                <a:solidFill>
                  <a:srgbClr val="768EA9"/>
                </a:solidFill>
              </a:rPr>
              <a:t>应在保持节日欢乐气氛的前提下</a:t>
            </a:r>
            <a:r>
              <a:rPr lang="en-US" altLang="zh-CN" sz="1600" dirty="0">
                <a:solidFill>
                  <a:srgbClr val="768EA9"/>
                </a:solidFill>
              </a:rPr>
              <a:t>,</a:t>
            </a:r>
            <a:r>
              <a:rPr lang="zh-CN" altLang="en-US" sz="1600" dirty="0">
                <a:solidFill>
                  <a:srgbClr val="768EA9"/>
                </a:solidFill>
              </a:rPr>
              <a:t>把握节日特点</a:t>
            </a:r>
            <a:r>
              <a:rPr lang="en-US" altLang="zh-CN" sz="1600" dirty="0">
                <a:solidFill>
                  <a:srgbClr val="768EA9"/>
                </a:solidFill>
              </a:rPr>
              <a:t>,</a:t>
            </a:r>
            <a:r>
              <a:rPr lang="zh-CN" altLang="en-US" sz="1600" dirty="0">
                <a:solidFill>
                  <a:srgbClr val="768EA9"/>
                </a:solidFill>
              </a:rPr>
              <a:t>并与节目</a:t>
            </a:r>
          </a:p>
          <a:p>
            <a:pPr>
              <a:lnSpc>
                <a:spcPct val="150000"/>
              </a:lnSpc>
            </a:pPr>
            <a:r>
              <a:rPr lang="zh-CN" altLang="en-US" sz="1600" dirty="0">
                <a:solidFill>
                  <a:srgbClr val="768EA9"/>
                </a:solidFill>
              </a:rPr>
              <a:t>内容和风格相符合</a:t>
            </a:r>
            <a:r>
              <a:rPr lang="en-US" altLang="zh-CN" sz="1600" dirty="0">
                <a:solidFill>
                  <a:srgbClr val="768EA9"/>
                </a:solidFill>
              </a:rPr>
              <a:t>,</a:t>
            </a:r>
            <a:r>
              <a:rPr lang="zh-CN" altLang="en-US" sz="1600" dirty="0">
                <a:solidFill>
                  <a:srgbClr val="768EA9"/>
                </a:solidFill>
              </a:rPr>
              <a:t>体现时代特色与生活气息。</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648818" cy="460382"/>
            <a:chOff x="707444" y="763802"/>
            <a:chExt cx="3648818"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3256020" cy="460382"/>
            </a:xfrm>
            <a:prstGeom prst="rect">
              <a:avLst/>
            </a:prstGeom>
          </p:spPr>
          <p:txBody>
            <a:bodyPr wrap="none">
              <a:spAutoFit/>
            </a:bodyPr>
            <a:lstStyle/>
            <a:p>
              <a:pPr>
                <a:lnSpc>
                  <a:spcPct val="150000"/>
                </a:lnSpc>
              </a:pPr>
              <a:r>
                <a:rPr lang="zh-CN" altLang="en-US" b="1" dirty="0">
                  <a:solidFill>
                    <a:srgbClr val="768EA9"/>
                  </a:solidFill>
                </a:rPr>
                <a:t>二、对各工种艺术创作的建议</a:t>
              </a:r>
              <a:endParaRPr lang="en-US" altLang="zh-CN" b="1" dirty="0">
                <a:solidFill>
                  <a:srgbClr val="768EA9"/>
                </a:solidFill>
              </a:endParaRPr>
            </a:p>
          </p:txBody>
        </p:sp>
      </p:grpSp>
    </p:spTree>
    <p:extLst>
      <p:ext uri="{BB962C8B-B14F-4D97-AF65-F5344CB8AC3E}">
        <p14:creationId xmlns:p14="http://schemas.microsoft.com/office/powerpoint/2010/main" val="135079151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撰写导演阐述</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505647"/>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导演阐述中第三方面的内容是晚会的总体设计</a:t>
            </a:r>
            <a:r>
              <a:rPr lang="en-US" altLang="zh-CN" sz="1600" dirty="0">
                <a:solidFill>
                  <a:srgbClr val="768EA9"/>
                </a:solidFill>
              </a:rPr>
              <a:t>,</a:t>
            </a:r>
            <a:r>
              <a:rPr lang="zh-CN" altLang="en-US" sz="1600" dirty="0">
                <a:solidFill>
                  <a:srgbClr val="768EA9"/>
                </a:solidFill>
              </a:rPr>
              <a:t>其中包括</a:t>
            </a:r>
            <a:r>
              <a:rPr lang="en-US" altLang="zh-CN" sz="1600" dirty="0">
                <a:solidFill>
                  <a:srgbClr val="768EA9"/>
                </a:solidFill>
              </a:rPr>
              <a:t>:</a:t>
            </a:r>
          </a:p>
          <a:p>
            <a:pPr>
              <a:lnSpc>
                <a:spcPct val="150000"/>
              </a:lnSpc>
            </a:pPr>
            <a:r>
              <a:rPr lang="zh-CN" altLang="en-US" sz="1600" dirty="0">
                <a:solidFill>
                  <a:srgbClr val="768EA9"/>
                </a:solidFill>
              </a:rPr>
              <a:t>场景的设置</a:t>
            </a:r>
            <a:r>
              <a:rPr lang="en-US" altLang="zh-CN" sz="1600" dirty="0">
                <a:solidFill>
                  <a:srgbClr val="768EA9"/>
                </a:solidFill>
              </a:rPr>
              <a:t>;</a:t>
            </a:r>
          </a:p>
          <a:p>
            <a:pPr>
              <a:lnSpc>
                <a:spcPct val="150000"/>
              </a:lnSpc>
            </a:pPr>
            <a:r>
              <a:rPr lang="zh-CN" altLang="en-US" sz="1600" dirty="0">
                <a:solidFill>
                  <a:srgbClr val="768EA9"/>
                </a:solidFill>
              </a:rPr>
              <a:t>节目的开场、高潮、尾声的设计</a:t>
            </a:r>
            <a:r>
              <a:rPr lang="en-US" altLang="zh-CN" sz="1600" dirty="0">
                <a:solidFill>
                  <a:srgbClr val="768EA9"/>
                </a:solidFill>
              </a:rPr>
              <a:t>;</a:t>
            </a:r>
          </a:p>
          <a:p>
            <a:pPr>
              <a:lnSpc>
                <a:spcPct val="150000"/>
              </a:lnSpc>
            </a:pPr>
            <a:r>
              <a:rPr lang="zh-CN" altLang="en-US" sz="1600" dirty="0">
                <a:solidFill>
                  <a:srgbClr val="768EA9"/>
                </a:solidFill>
              </a:rPr>
              <a:t>晚会中插播的内容及安排。</a:t>
            </a:r>
            <a:endParaRPr lang="en-US" altLang="zh-CN" sz="1600" dirty="0">
              <a:solidFill>
                <a:srgbClr val="768EA9"/>
              </a:solidFill>
            </a:endParaRPr>
          </a:p>
          <a:p>
            <a:pPr>
              <a:lnSpc>
                <a:spcPct val="150000"/>
              </a:lnSpc>
            </a:pP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703046" cy="460382"/>
            <a:chOff x="707444" y="763802"/>
            <a:chExt cx="2703046"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310248" cy="460382"/>
            </a:xfrm>
            <a:prstGeom prst="rect">
              <a:avLst/>
            </a:prstGeom>
          </p:spPr>
          <p:txBody>
            <a:bodyPr wrap="none">
              <a:spAutoFit/>
            </a:bodyPr>
            <a:lstStyle/>
            <a:p>
              <a:pPr>
                <a:lnSpc>
                  <a:spcPct val="150000"/>
                </a:lnSpc>
              </a:pPr>
              <a:r>
                <a:rPr lang="zh-CN" altLang="en-US" b="1" dirty="0">
                  <a:solidFill>
                    <a:srgbClr val="768EA9"/>
                  </a:solidFill>
                </a:rPr>
                <a:t>三、晚会的总体设计</a:t>
              </a:r>
              <a:endParaRPr lang="en-US" altLang="zh-CN" b="1" dirty="0">
                <a:solidFill>
                  <a:srgbClr val="768EA9"/>
                </a:solidFill>
              </a:endParaRPr>
            </a:p>
          </p:txBody>
        </p:sp>
      </p:grpSp>
    </p:spTree>
    <p:extLst>
      <p:ext uri="{BB962C8B-B14F-4D97-AF65-F5344CB8AC3E}">
        <p14:creationId xmlns:p14="http://schemas.microsoft.com/office/powerpoint/2010/main" val="325428627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505647"/>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一</a:t>
            </a:r>
            <a:r>
              <a:rPr lang="en-US" altLang="zh-CN" sz="1600" dirty="0">
                <a:solidFill>
                  <a:srgbClr val="768EA9"/>
                </a:solidFill>
              </a:rPr>
              <a:t>)</a:t>
            </a:r>
            <a:r>
              <a:rPr lang="zh-CN" altLang="en-US" sz="1600" dirty="0">
                <a:solidFill>
                  <a:srgbClr val="768EA9"/>
                </a:solidFill>
              </a:rPr>
              <a:t>同技术部门人员的联系</a:t>
            </a:r>
          </a:p>
          <a:p>
            <a:pPr>
              <a:lnSpc>
                <a:spcPct val="150000"/>
              </a:lnSpc>
            </a:pPr>
            <a:r>
              <a:rPr lang="zh-CN" altLang="en-US" sz="1600" dirty="0">
                <a:solidFill>
                  <a:srgbClr val="768EA9"/>
                </a:solidFill>
              </a:rPr>
              <a:t>导演要同技术人员商定录制文艺晚会所用的设备</a:t>
            </a:r>
            <a:r>
              <a:rPr lang="en-US" altLang="zh-CN" sz="1600" dirty="0">
                <a:solidFill>
                  <a:srgbClr val="768EA9"/>
                </a:solidFill>
              </a:rPr>
              <a:t>;</a:t>
            </a:r>
            <a:r>
              <a:rPr lang="zh-CN" altLang="en-US" sz="1600" dirty="0">
                <a:solidFill>
                  <a:srgbClr val="768EA9"/>
                </a:solidFill>
              </a:rPr>
              <a:t>同音响工程师设计录音</a:t>
            </a:r>
          </a:p>
          <a:p>
            <a:pPr>
              <a:lnSpc>
                <a:spcPct val="150000"/>
              </a:lnSpc>
            </a:pPr>
            <a:r>
              <a:rPr lang="zh-CN" altLang="en-US" sz="1600" dirty="0">
                <a:solidFill>
                  <a:srgbClr val="768EA9"/>
                </a:solidFill>
              </a:rPr>
              <a:t>工作方案</a:t>
            </a:r>
            <a:r>
              <a:rPr lang="en-US" altLang="zh-CN" sz="1600" dirty="0">
                <a:solidFill>
                  <a:srgbClr val="768EA9"/>
                </a:solidFill>
              </a:rPr>
              <a:t>:</a:t>
            </a:r>
            <a:r>
              <a:rPr lang="zh-CN" altLang="en-US" sz="1600" dirty="0">
                <a:solidFill>
                  <a:srgbClr val="768EA9"/>
                </a:solidFill>
              </a:rPr>
              <a:t>是前期录音还是同期录音</a:t>
            </a:r>
            <a:r>
              <a:rPr lang="en-US" altLang="zh-CN" sz="1600" dirty="0">
                <a:solidFill>
                  <a:srgbClr val="768EA9"/>
                </a:solidFill>
              </a:rPr>
              <a:t>? </a:t>
            </a:r>
            <a:r>
              <a:rPr lang="zh-CN" altLang="en-US" sz="1600" dirty="0">
                <a:solidFill>
                  <a:srgbClr val="768EA9"/>
                </a:solidFill>
              </a:rPr>
              <a:t>同灯光设计师设计有关布光方案</a:t>
            </a:r>
            <a:r>
              <a:rPr lang="en-US" altLang="zh-CN" sz="1600" dirty="0">
                <a:solidFill>
                  <a:srgbClr val="768EA9"/>
                </a:solidFill>
              </a:rPr>
              <a:t>;</a:t>
            </a:r>
            <a:r>
              <a:rPr lang="zh-CN" altLang="en-US" sz="1600" dirty="0">
                <a:solidFill>
                  <a:srgbClr val="768EA9"/>
                </a:solidFill>
              </a:rPr>
              <a:t>同美</a:t>
            </a:r>
          </a:p>
          <a:p>
            <a:pPr>
              <a:lnSpc>
                <a:spcPct val="150000"/>
              </a:lnSpc>
            </a:pPr>
            <a:r>
              <a:rPr lang="zh-CN" altLang="en-US" sz="1600" dirty="0">
                <a:solidFill>
                  <a:srgbClr val="768EA9"/>
                </a:solidFill>
              </a:rPr>
              <a:t>工研究舞美设计、装置、道具配备等要求。</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一、前期准备工作</a:t>
              </a:r>
              <a:endParaRPr lang="en-US" altLang="zh-CN" b="1" dirty="0">
                <a:solidFill>
                  <a:srgbClr val="768EA9"/>
                </a:solidFill>
              </a:endParaRPr>
            </a:p>
          </p:txBody>
        </p:sp>
      </p:grpSp>
    </p:spTree>
    <p:extLst>
      <p:ext uri="{BB962C8B-B14F-4D97-AF65-F5344CB8AC3E}">
        <p14:creationId xmlns:p14="http://schemas.microsoft.com/office/powerpoint/2010/main" val="342949736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505647"/>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二</a:t>
            </a:r>
            <a:r>
              <a:rPr lang="en-US" altLang="zh-CN" sz="1600" dirty="0">
                <a:solidFill>
                  <a:srgbClr val="768EA9"/>
                </a:solidFill>
              </a:rPr>
              <a:t>)</a:t>
            </a:r>
            <a:r>
              <a:rPr lang="zh-CN" altLang="en-US" sz="1600" dirty="0">
                <a:solidFill>
                  <a:srgbClr val="768EA9"/>
                </a:solidFill>
              </a:rPr>
              <a:t>同摄像人员的沟通</a:t>
            </a:r>
          </a:p>
          <a:p>
            <a:pPr>
              <a:lnSpc>
                <a:spcPct val="150000"/>
              </a:lnSpc>
            </a:pPr>
            <a:r>
              <a:rPr lang="zh-CN" altLang="en-US" sz="1600" dirty="0">
                <a:solidFill>
                  <a:srgbClr val="768EA9"/>
                </a:solidFill>
              </a:rPr>
              <a:t>导演同摄像人员积极沟通交流</a:t>
            </a:r>
            <a:r>
              <a:rPr lang="en-US" altLang="zh-CN" sz="1600" dirty="0">
                <a:solidFill>
                  <a:srgbClr val="768EA9"/>
                </a:solidFill>
              </a:rPr>
              <a:t>,</a:t>
            </a:r>
            <a:r>
              <a:rPr lang="zh-CN" altLang="en-US" sz="1600" dirty="0">
                <a:solidFill>
                  <a:srgbClr val="768EA9"/>
                </a:solidFill>
              </a:rPr>
              <a:t>共同研究拍摄用的导演工作台本。对于导</a:t>
            </a:r>
          </a:p>
          <a:p>
            <a:pPr>
              <a:lnSpc>
                <a:spcPct val="150000"/>
              </a:lnSpc>
            </a:pPr>
            <a:r>
              <a:rPr lang="zh-CN" altLang="en-US" sz="1600" dirty="0">
                <a:solidFill>
                  <a:srgbClr val="768EA9"/>
                </a:solidFill>
              </a:rPr>
              <a:t>演的创作意图</a:t>
            </a:r>
            <a:r>
              <a:rPr lang="en-US" altLang="zh-CN" sz="1600" dirty="0">
                <a:solidFill>
                  <a:srgbClr val="768EA9"/>
                </a:solidFill>
              </a:rPr>
              <a:t>,</a:t>
            </a:r>
            <a:r>
              <a:rPr lang="zh-CN" altLang="en-US" sz="1600" dirty="0">
                <a:solidFill>
                  <a:srgbClr val="768EA9"/>
                </a:solidFill>
              </a:rPr>
              <a:t>摄像人员要做到心中有数</a:t>
            </a:r>
            <a:r>
              <a:rPr lang="en-US" altLang="zh-CN" sz="1600" dirty="0">
                <a:solidFill>
                  <a:srgbClr val="768EA9"/>
                </a:solidFill>
              </a:rPr>
              <a:t>,</a:t>
            </a:r>
            <a:r>
              <a:rPr lang="zh-CN" altLang="en-US" sz="1600" dirty="0">
                <a:solidFill>
                  <a:srgbClr val="768EA9"/>
                </a:solidFill>
              </a:rPr>
              <a:t>包括提供不同的拍摄场景</a:t>
            </a:r>
            <a:r>
              <a:rPr lang="en-US" altLang="zh-CN" sz="1600" dirty="0">
                <a:solidFill>
                  <a:srgbClr val="768EA9"/>
                </a:solidFill>
              </a:rPr>
              <a:t>(</a:t>
            </a:r>
            <a:r>
              <a:rPr lang="zh-CN" altLang="en-US" sz="1600" dirty="0">
                <a:solidFill>
                  <a:srgbClr val="768EA9"/>
                </a:solidFill>
              </a:rPr>
              <a:t>舞台、外</a:t>
            </a:r>
          </a:p>
          <a:p>
            <a:pPr>
              <a:lnSpc>
                <a:spcPct val="150000"/>
              </a:lnSpc>
            </a:pPr>
            <a:r>
              <a:rPr lang="zh-CN" altLang="en-US" sz="1600" dirty="0">
                <a:solidFill>
                  <a:srgbClr val="768EA9"/>
                </a:solidFill>
              </a:rPr>
              <a:t>景</a:t>
            </a:r>
            <a:r>
              <a:rPr lang="en-US" altLang="zh-CN" sz="1600" dirty="0">
                <a:solidFill>
                  <a:srgbClr val="768EA9"/>
                </a:solidFill>
              </a:rPr>
              <a:t>)</a:t>
            </a:r>
            <a:r>
              <a:rPr lang="zh-CN" altLang="en-US" sz="1600" dirty="0">
                <a:solidFill>
                  <a:srgbClr val="768EA9"/>
                </a:solidFill>
              </a:rPr>
              <a:t>、拍摄时的机位、取景构图等方面的实施方案。</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一、前期准备工作</a:t>
              </a:r>
              <a:endParaRPr lang="en-US" altLang="zh-CN" b="1" dirty="0">
                <a:solidFill>
                  <a:srgbClr val="768EA9"/>
                </a:solidFill>
              </a:endParaRPr>
            </a:p>
          </p:txBody>
        </p:sp>
      </p:grpSp>
    </p:spTree>
    <p:extLst>
      <p:ext uri="{BB962C8B-B14F-4D97-AF65-F5344CB8AC3E}">
        <p14:creationId xmlns:p14="http://schemas.microsoft.com/office/powerpoint/2010/main" val="343257588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505647"/>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四</a:t>
            </a:r>
            <a:r>
              <a:rPr lang="en-US" altLang="zh-CN" sz="1600" dirty="0">
                <a:solidFill>
                  <a:srgbClr val="768EA9"/>
                </a:solidFill>
              </a:rPr>
              <a:t>)</a:t>
            </a:r>
            <a:r>
              <a:rPr lang="zh-CN" altLang="en-US" sz="1600" dirty="0">
                <a:solidFill>
                  <a:srgbClr val="768EA9"/>
                </a:solidFill>
              </a:rPr>
              <a:t>制定切实可行的拍摄计划与实施方案</a:t>
            </a:r>
          </a:p>
          <a:p>
            <a:pPr>
              <a:lnSpc>
                <a:spcPct val="150000"/>
              </a:lnSpc>
            </a:pPr>
            <a:r>
              <a:rPr lang="zh-CN" altLang="en-US" sz="1600" dirty="0">
                <a:solidFill>
                  <a:srgbClr val="768EA9"/>
                </a:solidFill>
              </a:rPr>
              <a:t>以上几项准备工作就绪后</a:t>
            </a:r>
            <a:r>
              <a:rPr lang="en-US" altLang="zh-CN" sz="1600" dirty="0">
                <a:solidFill>
                  <a:srgbClr val="768EA9"/>
                </a:solidFill>
              </a:rPr>
              <a:t>,</a:t>
            </a:r>
            <a:r>
              <a:rPr lang="zh-CN" altLang="en-US" sz="1600" dirty="0">
                <a:solidFill>
                  <a:srgbClr val="768EA9"/>
                </a:solidFill>
              </a:rPr>
              <a:t>导演即可召集全体主创人员举行摄制组工作会</a:t>
            </a:r>
          </a:p>
          <a:p>
            <a:pPr>
              <a:lnSpc>
                <a:spcPct val="150000"/>
              </a:lnSpc>
            </a:pPr>
            <a:r>
              <a:rPr lang="zh-CN" altLang="en-US" sz="1600" dirty="0">
                <a:solidFill>
                  <a:srgbClr val="768EA9"/>
                </a:solidFill>
              </a:rPr>
              <a:t>议</a:t>
            </a:r>
            <a:r>
              <a:rPr lang="en-US" altLang="zh-CN" sz="1600" dirty="0">
                <a:solidFill>
                  <a:srgbClr val="768EA9"/>
                </a:solidFill>
              </a:rPr>
              <a:t>,</a:t>
            </a:r>
            <a:r>
              <a:rPr lang="zh-CN" altLang="en-US" sz="1600" dirty="0">
                <a:solidFill>
                  <a:srgbClr val="768EA9"/>
                </a:solidFill>
              </a:rPr>
              <a:t>在会议上宣读导演阐述</a:t>
            </a:r>
            <a:r>
              <a:rPr lang="en-US" altLang="zh-CN" sz="1600" dirty="0">
                <a:solidFill>
                  <a:srgbClr val="768EA9"/>
                </a:solidFill>
              </a:rPr>
              <a:t>,</a:t>
            </a:r>
            <a:r>
              <a:rPr lang="zh-CN" altLang="en-US" sz="1600" dirty="0">
                <a:solidFill>
                  <a:srgbClr val="768EA9"/>
                </a:solidFill>
              </a:rPr>
              <a:t>以此统一全组思想</a:t>
            </a:r>
            <a:r>
              <a:rPr lang="en-US" altLang="zh-CN" sz="1600" dirty="0">
                <a:solidFill>
                  <a:srgbClr val="768EA9"/>
                </a:solidFill>
              </a:rPr>
              <a:t>,</a:t>
            </a:r>
            <a:r>
              <a:rPr lang="zh-CN" altLang="en-US" sz="1600" dirty="0">
                <a:solidFill>
                  <a:srgbClr val="768EA9"/>
                </a:solidFill>
              </a:rPr>
              <a:t>确定拍摄方案</a:t>
            </a:r>
            <a:r>
              <a:rPr lang="en-US" altLang="zh-CN" sz="1600" dirty="0">
                <a:solidFill>
                  <a:srgbClr val="768EA9"/>
                </a:solidFill>
              </a:rPr>
              <a:t>,</a:t>
            </a:r>
            <a:r>
              <a:rPr lang="zh-CN" altLang="en-US" sz="1600" dirty="0">
                <a:solidFill>
                  <a:srgbClr val="768EA9"/>
                </a:solidFill>
              </a:rPr>
              <a:t>进行明确分工</a:t>
            </a:r>
            <a:r>
              <a:rPr lang="en-US" altLang="zh-CN" sz="1600" dirty="0">
                <a:solidFill>
                  <a:srgbClr val="768EA9"/>
                </a:solidFill>
              </a:rPr>
              <a:t>,</a:t>
            </a:r>
          </a:p>
          <a:p>
            <a:pPr>
              <a:lnSpc>
                <a:spcPct val="150000"/>
              </a:lnSpc>
            </a:pPr>
            <a:r>
              <a:rPr lang="zh-CN" altLang="en-US" sz="1600" dirty="0">
                <a:solidFill>
                  <a:srgbClr val="768EA9"/>
                </a:solidFill>
              </a:rPr>
              <a:t>使各部门能协调工作。对于一些复杂的节目</a:t>
            </a:r>
            <a:r>
              <a:rPr lang="en-US" altLang="zh-CN" sz="1600" dirty="0">
                <a:solidFill>
                  <a:srgbClr val="768EA9"/>
                </a:solidFill>
              </a:rPr>
              <a:t>,</a:t>
            </a:r>
            <a:r>
              <a:rPr lang="zh-CN" altLang="en-US" sz="1600" dirty="0">
                <a:solidFill>
                  <a:srgbClr val="768EA9"/>
                </a:solidFill>
              </a:rPr>
              <a:t>导演还要举行若干次会议</a:t>
            </a:r>
            <a:r>
              <a:rPr lang="en-US" altLang="zh-CN" sz="1600" dirty="0">
                <a:solidFill>
                  <a:srgbClr val="768EA9"/>
                </a:solidFill>
              </a:rPr>
              <a:t>,</a:t>
            </a:r>
            <a:r>
              <a:rPr lang="zh-CN" altLang="en-US" sz="1600" dirty="0">
                <a:solidFill>
                  <a:srgbClr val="768EA9"/>
                </a:solidFill>
              </a:rPr>
              <a:t>分别</a:t>
            </a:r>
          </a:p>
          <a:p>
            <a:pPr>
              <a:lnSpc>
                <a:spcPct val="150000"/>
              </a:lnSpc>
            </a:pPr>
            <a:r>
              <a:rPr lang="zh-CN" altLang="en-US" sz="1600" dirty="0">
                <a:solidFill>
                  <a:srgbClr val="768EA9"/>
                </a:solidFill>
              </a:rPr>
              <a:t>与有关人员商定具体实施方案。之后</a:t>
            </a:r>
            <a:r>
              <a:rPr lang="en-US" altLang="zh-CN" sz="1600" dirty="0">
                <a:solidFill>
                  <a:srgbClr val="768EA9"/>
                </a:solidFill>
              </a:rPr>
              <a:t>,</a:t>
            </a:r>
            <a:r>
              <a:rPr lang="zh-CN" altLang="en-US" sz="1600" dirty="0">
                <a:solidFill>
                  <a:srgbClr val="768EA9"/>
                </a:solidFill>
              </a:rPr>
              <a:t>导演要全面检查所有设备、材料、灯具</a:t>
            </a:r>
          </a:p>
          <a:p>
            <a:pPr>
              <a:lnSpc>
                <a:spcPct val="150000"/>
              </a:lnSpc>
            </a:pPr>
            <a:r>
              <a:rPr lang="zh-CN" altLang="en-US" sz="1600" dirty="0">
                <a:solidFill>
                  <a:srgbClr val="768EA9"/>
                </a:solidFill>
              </a:rPr>
              <a:t>等</a:t>
            </a:r>
            <a:r>
              <a:rPr lang="en-US" altLang="zh-CN" sz="1600" dirty="0">
                <a:solidFill>
                  <a:srgbClr val="768EA9"/>
                </a:solidFill>
              </a:rPr>
              <a:t>,</a:t>
            </a:r>
            <a:r>
              <a:rPr lang="zh-CN" altLang="en-US" sz="1600" dirty="0">
                <a:solidFill>
                  <a:srgbClr val="768EA9"/>
                </a:solidFill>
              </a:rPr>
              <a:t>规定一个限期</a:t>
            </a:r>
            <a:r>
              <a:rPr lang="en-US" altLang="zh-CN" sz="1600" dirty="0">
                <a:solidFill>
                  <a:srgbClr val="768EA9"/>
                </a:solidFill>
              </a:rPr>
              <a:t>,</a:t>
            </a:r>
            <a:r>
              <a:rPr lang="zh-CN" altLang="en-US" sz="1600" dirty="0">
                <a:solidFill>
                  <a:srgbClr val="768EA9"/>
                </a:solidFill>
              </a:rPr>
              <a:t>为进入正式的排练做好充分准备。</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一、前期准备工作</a:t>
              </a:r>
              <a:endParaRPr lang="en-US" altLang="zh-CN" b="1" dirty="0">
                <a:solidFill>
                  <a:srgbClr val="768EA9"/>
                </a:solidFill>
              </a:endParaRPr>
            </a:p>
          </p:txBody>
        </p:sp>
      </p:grpSp>
    </p:spTree>
    <p:extLst>
      <p:ext uri="{BB962C8B-B14F-4D97-AF65-F5344CB8AC3E}">
        <p14:creationId xmlns:p14="http://schemas.microsoft.com/office/powerpoint/2010/main" val="144063186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505647"/>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一</a:t>
            </a:r>
            <a:r>
              <a:rPr lang="en-US" altLang="zh-CN" sz="1600" dirty="0">
                <a:solidFill>
                  <a:srgbClr val="768EA9"/>
                </a:solidFill>
              </a:rPr>
              <a:t>)</a:t>
            </a:r>
            <a:r>
              <a:rPr lang="zh-CN" altLang="en-US" sz="1600" dirty="0">
                <a:solidFill>
                  <a:srgbClr val="768EA9"/>
                </a:solidFill>
              </a:rPr>
              <a:t>预排演员们表演的节目</a:t>
            </a:r>
          </a:p>
          <a:p>
            <a:pPr>
              <a:lnSpc>
                <a:spcPct val="150000"/>
              </a:lnSpc>
            </a:pPr>
            <a:r>
              <a:rPr lang="zh-CN" altLang="en-US" sz="1600" dirty="0">
                <a:solidFill>
                  <a:srgbClr val="768EA9"/>
                </a:solidFill>
              </a:rPr>
              <a:t>排演</a:t>
            </a:r>
            <a:r>
              <a:rPr lang="en-US" altLang="zh-CN" sz="1600" dirty="0">
                <a:solidFill>
                  <a:srgbClr val="768EA9"/>
                </a:solidFill>
              </a:rPr>
              <a:t>,</a:t>
            </a:r>
            <a:r>
              <a:rPr lang="zh-CN" altLang="en-US" sz="1600" dirty="0">
                <a:solidFill>
                  <a:srgbClr val="768EA9"/>
                </a:solidFill>
              </a:rPr>
              <a:t>这是一切表演艺术都必须经过的程序</a:t>
            </a:r>
            <a:r>
              <a:rPr lang="en-US" altLang="zh-CN" sz="1600" dirty="0">
                <a:solidFill>
                  <a:srgbClr val="768EA9"/>
                </a:solidFill>
              </a:rPr>
              <a:t>,</a:t>
            </a:r>
            <a:r>
              <a:rPr lang="zh-CN" altLang="en-US" sz="1600" dirty="0">
                <a:solidFill>
                  <a:srgbClr val="768EA9"/>
                </a:solidFill>
              </a:rPr>
              <a:t>无论简单或复杂</a:t>
            </a:r>
            <a:r>
              <a:rPr lang="en-US" altLang="zh-CN" sz="1600" dirty="0">
                <a:solidFill>
                  <a:srgbClr val="768EA9"/>
                </a:solidFill>
              </a:rPr>
              <a:t>,</a:t>
            </a:r>
            <a:r>
              <a:rPr lang="zh-CN" altLang="en-US" sz="1600" dirty="0">
                <a:solidFill>
                  <a:srgbClr val="768EA9"/>
                </a:solidFill>
              </a:rPr>
              <a:t>都要进行。</a:t>
            </a:r>
          </a:p>
          <a:p>
            <a:pPr>
              <a:lnSpc>
                <a:spcPct val="150000"/>
              </a:lnSpc>
            </a:pPr>
            <a:r>
              <a:rPr lang="zh-CN" altLang="en-US" sz="1600" dirty="0">
                <a:solidFill>
                  <a:srgbClr val="768EA9"/>
                </a:solidFill>
              </a:rPr>
              <a:t>预排的优势在于能使演员们充分理解导演的创作意图</a:t>
            </a:r>
            <a:r>
              <a:rPr lang="en-US" altLang="zh-CN" sz="1600" dirty="0">
                <a:solidFill>
                  <a:srgbClr val="768EA9"/>
                </a:solidFill>
              </a:rPr>
              <a:t>,</a:t>
            </a:r>
            <a:r>
              <a:rPr lang="zh-CN" altLang="en-US" sz="1600" dirty="0">
                <a:solidFill>
                  <a:srgbClr val="768EA9"/>
                </a:solidFill>
              </a:rPr>
              <a:t>并密切配合。</a:t>
            </a:r>
          </a:p>
          <a:p>
            <a:pPr>
              <a:lnSpc>
                <a:spcPct val="150000"/>
              </a:lnSpc>
            </a:pPr>
            <a:r>
              <a:rPr lang="zh-CN" altLang="en-US" sz="1600" dirty="0">
                <a:solidFill>
                  <a:srgbClr val="768EA9"/>
                </a:solidFill>
              </a:rPr>
              <a:t>排练可选择在空间大小适宜的地方进行</a:t>
            </a:r>
            <a:r>
              <a:rPr lang="en-US" altLang="zh-CN" sz="1600" dirty="0">
                <a:solidFill>
                  <a:srgbClr val="768EA9"/>
                </a:solidFill>
              </a:rPr>
              <a:t>,</a:t>
            </a:r>
            <a:r>
              <a:rPr lang="zh-CN" altLang="en-US" sz="1600" dirty="0">
                <a:solidFill>
                  <a:srgbClr val="768EA9"/>
                </a:solidFill>
              </a:rPr>
              <a:t>达到模拟表演场地的目的。在排</a:t>
            </a:r>
          </a:p>
          <a:p>
            <a:pPr>
              <a:lnSpc>
                <a:spcPct val="150000"/>
              </a:lnSpc>
            </a:pPr>
            <a:r>
              <a:rPr lang="zh-CN" altLang="en-US" sz="1600" dirty="0">
                <a:solidFill>
                  <a:srgbClr val="768EA9"/>
                </a:solidFill>
              </a:rPr>
              <a:t>练中</a:t>
            </a:r>
            <a:r>
              <a:rPr lang="en-US" altLang="zh-CN" sz="1600" dirty="0">
                <a:solidFill>
                  <a:srgbClr val="768EA9"/>
                </a:solidFill>
              </a:rPr>
              <a:t>,</a:t>
            </a:r>
            <a:r>
              <a:rPr lang="zh-CN" altLang="en-US" sz="1600" dirty="0">
                <a:solidFill>
                  <a:srgbClr val="768EA9"/>
                </a:solidFill>
              </a:rPr>
              <a:t>导演要向演员们说明自己的创作要求</a:t>
            </a:r>
            <a:r>
              <a:rPr lang="en-US" altLang="zh-CN" sz="1600" dirty="0">
                <a:solidFill>
                  <a:srgbClr val="768EA9"/>
                </a:solidFill>
              </a:rPr>
              <a:t>,</a:t>
            </a:r>
            <a:r>
              <a:rPr lang="zh-CN" altLang="en-US" sz="1600" dirty="0">
                <a:solidFill>
                  <a:srgbClr val="768EA9"/>
                </a:solidFill>
              </a:rPr>
              <a:t>节目要排演得越熟练越好</a:t>
            </a:r>
            <a:r>
              <a:rPr lang="en-US" altLang="zh-CN" sz="1600" dirty="0">
                <a:solidFill>
                  <a:srgbClr val="768EA9"/>
                </a:solidFill>
              </a:rPr>
              <a:t>,</a:t>
            </a:r>
            <a:r>
              <a:rPr lang="zh-CN" altLang="en-US" sz="1600" dirty="0">
                <a:solidFill>
                  <a:srgbClr val="768EA9"/>
                </a:solidFill>
              </a:rPr>
              <a:t>避免彩</a:t>
            </a:r>
          </a:p>
          <a:p>
            <a:pPr>
              <a:lnSpc>
                <a:spcPct val="150000"/>
              </a:lnSpc>
            </a:pPr>
            <a:r>
              <a:rPr lang="zh-CN" altLang="en-US" sz="1600" dirty="0">
                <a:solidFill>
                  <a:srgbClr val="768EA9"/>
                </a:solidFill>
              </a:rPr>
              <a:t>排或正式录像时出现不应有的差错。</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二、中期排练工作</a:t>
              </a:r>
              <a:endParaRPr lang="en-US" altLang="zh-CN" b="1" dirty="0">
                <a:solidFill>
                  <a:srgbClr val="768EA9"/>
                </a:solidFill>
              </a:endParaRPr>
            </a:p>
          </p:txBody>
        </p:sp>
      </p:grpSp>
    </p:spTree>
    <p:extLst>
      <p:ext uri="{BB962C8B-B14F-4D97-AF65-F5344CB8AC3E}">
        <p14:creationId xmlns:p14="http://schemas.microsoft.com/office/powerpoint/2010/main" val="277156218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991464"/>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二</a:t>
            </a:r>
            <a:r>
              <a:rPr lang="en-US" altLang="zh-CN" sz="1600" dirty="0">
                <a:solidFill>
                  <a:srgbClr val="768EA9"/>
                </a:solidFill>
              </a:rPr>
              <a:t>)</a:t>
            </a:r>
            <a:r>
              <a:rPr lang="zh-CN" altLang="en-US" sz="1600" dirty="0">
                <a:solidFill>
                  <a:srgbClr val="768EA9"/>
                </a:solidFill>
              </a:rPr>
              <a:t>对摄制组人员的排练</a:t>
            </a:r>
          </a:p>
          <a:p>
            <a:pPr>
              <a:lnSpc>
                <a:spcPct val="150000"/>
              </a:lnSpc>
            </a:pPr>
            <a:r>
              <a:rPr lang="zh-CN" altLang="en-US" sz="1600" dirty="0">
                <a:solidFill>
                  <a:srgbClr val="768EA9"/>
                </a:solidFill>
              </a:rPr>
              <a:t>当演员排演到一定程度</a:t>
            </a:r>
            <a:r>
              <a:rPr lang="en-US" altLang="zh-CN" sz="1600" dirty="0">
                <a:solidFill>
                  <a:srgbClr val="768EA9"/>
                </a:solidFill>
              </a:rPr>
              <a:t>,</a:t>
            </a:r>
            <a:r>
              <a:rPr lang="zh-CN" altLang="en-US" sz="1600" dirty="0">
                <a:solidFill>
                  <a:srgbClr val="768EA9"/>
                </a:solidFill>
              </a:rPr>
              <a:t>导演可决定到演播室进行带机正式彩排了。对于</a:t>
            </a:r>
          </a:p>
          <a:p>
            <a:pPr>
              <a:lnSpc>
                <a:spcPct val="150000"/>
              </a:lnSpc>
            </a:pPr>
            <a:r>
              <a:rPr lang="zh-CN" altLang="en-US" sz="1600" dirty="0">
                <a:solidFill>
                  <a:srgbClr val="768EA9"/>
                </a:solidFill>
              </a:rPr>
              <a:t>整台节目来说</a:t>
            </a:r>
            <a:r>
              <a:rPr lang="en-US" altLang="zh-CN" sz="1600" dirty="0">
                <a:solidFill>
                  <a:srgbClr val="768EA9"/>
                </a:solidFill>
              </a:rPr>
              <a:t>,</a:t>
            </a:r>
            <a:r>
              <a:rPr lang="zh-CN" altLang="en-US" sz="1600" dirty="0">
                <a:solidFill>
                  <a:srgbClr val="768EA9"/>
                </a:solidFill>
              </a:rPr>
              <a:t>这是灯光师布光</a:t>
            </a:r>
            <a:r>
              <a:rPr lang="en-US" altLang="zh-CN" sz="1600" dirty="0">
                <a:solidFill>
                  <a:srgbClr val="768EA9"/>
                </a:solidFill>
              </a:rPr>
              <a:t>,</a:t>
            </a:r>
            <a:r>
              <a:rPr lang="zh-CN" altLang="en-US" sz="1600" dirty="0">
                <a:solidFill>
                  <a:srgbClr val="768EA9"/>
                </a:solidFill>
              </a:rPr>
              <a:t>美工师置景</a:t>
            </a:r>
            <a:r>
              <a:rPr lang="en-US" altLang="zh-CN" sz="1600" dirty="0">
                <a:solidFill>
                  <a:srgbClr val="768EA9"/>
                </a:solidFill>
              </a:rPr>
              <a:t>,</a:t>
            </a:r>
            <a:r>
              <a:rPr lang="zh-CN" altLang="en-US" sz="1600" dirty="0">
                <a:solidFill>
                  <a:srgbClr val="768EA9"/>
                </a:solidFill>
              </a:rPr>
              <a:t>摄像师摄像</a:t>
            </a:r>
            <a:r>
              <a:rPr lang="en-US" altLang="zh-CN" sz="1600" dirty="0">
                <a:solidFill>
                  <a:srgbClr val="768EA9"/>
                </a:solidFill>
              </a:rPr>
              <a:t>,</a:t>
            </a:r>
            <a:r>
              <a:rPr lang="zh-CN" altLang="en-US" sz="1600" dirty="0">
                <a:solidFill>
                  <a:srgbClr val="768EA9"/>
                </a:solidFill>
              </a:rPr>
              <a:t>服装、化妆、道具等</a:t>
            </a:r>
            <a:endParaRPr lang="en-US" altLang="zh-CN" sz="1600" dirty="0">
              <a:solidFill>
                <a:srgbClr val="768EA9"/>
              </a:solidFill>
            </a:endParaRPr>
          </a:p>
          <a:p>
            <a:pPr>
              <a:lnSpc>
                <a:spcPct val="150000"/>
              </a:lnSpc>
            </a:pPr>
            <a:r>
              <a:rPr lang="zh-CN" altLang="en-US" sz="1600" dirty="0">
                <a:solidFill>
                  <a:srgbClr val="768EA9"/>
                </a:solidFill>
              </a:rPr>
              <a:t>工作人员的最后练兵。“导演在这个阶段里</a:t>
            </a:r>
            <a:r>
              <a:rPr lang="en-US" altLang="zh-CN" sz="1600" dirty="0">
                <a:solidFill>
                  <a:srgbClr val="768EA9"/>
                </a:solidFill>
              </a:rPr>
              <a:t>,</a:t>
            </a:r>
            <a:r>
              <a:rPr lang="zh-CN" altLang="en-US" sz="1600" dirty="0">
                <a:solidFill>
                  <a:srgbClr val="768EA9"/>
                </a:solidFill>
              </a:rPr>
              <a:t>主要确定两大方面的问题</a:t>
            </a:r>
            <a:r>
              <a:rPr lang="en-US" altLang="zh-CN" sz="1600" dirty="0">
                <a:solidFill>
                  <a:srgbClr val="768EA9"/>
                </a:solidFill>
              </a:rPr>
              <a:t>:</a:t>
            </a:r>
            <a:r>
              <a:rPr lang="zh-CN" altLang="en-US" sz="1600" dirty="0">
                <a:solidFill>
                  <a:srgbClr val="768EA9"/>
                </a:solidFill>
              </a:rPr>
              <a:t>一是演</a:t>
            </a:r>
          </a:p>
          <a:p>
            <a:pPr>
              <a:lnSpc>
                <a:spcPct val="150000"/>
              </a:lnSpc>
            </a:pPr>
            <a:r>
              <a:rPr lang="zh-CN" altLang="en-US" sz="1600" dirty="0">
                <a:solidFill>
                  <a:srgbClr val="768EA9"/>
                </a:solidFill>
              </a:rPr>
              <a:t>员的活动范围与方式</a:t>
            </a:r>
            <a:r>
              <a:rPr lang="en-US" altLang="zh-CN" sz="1600" dirty="0">
                <a:solidFill>
                  <a:srgbClr val="768EA9"/>
                </a:solidFill>
              </a:rPr>
              <a:t>;</a:t>
            </a:r>
            <a:r>
              <a:rPr lang="zh-CN" altLang="en-US" sz="1600" dirty="0">
                <a:solidFill>
                  <a:srgbClr val="768EA9"/>
                </a:solidFill>
              </a:rPr>
              <a:t>二是制作成员的工作活动范围与设备的安放位置。如布</a:t>
            </a:r>
          </a:p>
          <a:p>
            <a:pPr>
              <a:lnSpc>
                <a:spcPct val="150000"/>
              </a:lnSpc>
            </a:pPr>
            <a:r>
              <a:rPr lang="zh-CN" altLang="en-US" sz="1600" dirty="0">
                <a:solidFill>
                  <a:srgbClr val="768EA9"/>
                </a:solidFill>
              </a:rPr>
              <a:t>景、道具的位置</a:t>
            </a:r>
            <a:r>
              <a:rPr lang="en-US" altLang="zh-CN" sz="1600" dirty="0">
                <a:solidFill>
                  <a:srgbClr val="768EA9"/>
                </a:solidFill>
              </a:rPr>
              <a:t>,</a:t>
            </a:r>
            <a:r>
              <a:rPr lang="zh-CN" altLang="en-US" sz="1600" dirty="0">
                <a:solidFill>
                  <a:srgbClr val="768EA9"/>
                </a:solidFill>
              </a:rPr>
              <a:t>不同区域的布光要求</a:t>
            </a:r>
            <a:r>
              <a:rPr lang="en-US" altLang="zh-CN" sz="1600" dirty="0">
                <a:solidFill>
                  <a:srgbClr val="768EA9"/>
                </a:solidFill>
              </a:rPr>
              <a:t>,</a:t>
            </a:r>
            <a:r>
              <a:rPr lang="zh-CN" altLang="en-US" sz="1600" dirty="0">
                <a:solidFill>
                  <a:srgbClr val="768EA9"/>
                </a:solidFill>
              </a:rPr>
              <a:t>话筒的位置与置放方式</a:t>
            </a:r>
            <a:r>
              <a:rPr lang="en-US" altLang="zh-CN" sz="1600" dirty="0">
                <a:solidFill>
                  <a:srgbClr val="768EA9"/>
                </a:solidFill>
              </a:rPr>
              <a:t>,</a:t>
            </a:r>
            <a:r>
              <a:rPr lang="zh-CN" altLang="en-US" sz="1600" dirty="0">
                <a:solidFill>
                  <a:srgbClr val="768EA9"/>
                </a:solidFill>
              </a:rPr>
              <a:t>更重要的是摄</a:t>
            </a:r>
          </a:p>
          <a:p>
            <a:pPr>
              <a:lnSpc>
                <a:spcPct val="150000"/>
              </a:lnSpc>
            </a:pPr>
            <a:r>
              <a:rPr lang="zh-CN" altLang="en-US" sz="1600" dirty="0">
                <a:solidFill>
                  <a:srgbClr val="768EA9"/>
                </a:solidFill>
              </a:rPr>
              <a:t>像机的拍摄机位以及摄像机的运动方式等等。”</a:t>
            </a:r>
            <a:endParaRPr lang="en-US" altLang="zh-CN" sz="1600" dirty="0">
              <a:solidFill>
                <a:srgbClr val="768EA9"/>
              </a:solidFill>
            </a:endParaRPr>
          </a:p>
          <a:p>
            <a:pPr>
              <a:lnSpc>
                <a:spcPct val="150000"/>
              </a:lnSpc>
            </a:pPr>
            <a:r>
              <a:rPr lang="en-US" altLang="zh-CN" sz="1600" dirty="0">
                <a:solidFill>
                  <a:srgbClr val="768EA9"/>
                </a:solidFill>
              </a:rPr>
              <a:t>1</a:t>
            </a:r>
            <a:r>
              <a:rPr lang="zh-CN" altLang="en-US" sz="1600" dirty="0">
                <a:solidFill>
                  <a:srgbClr val="768EA9"/>
                </a:solidFill>
              </a:rPr>
              <a:t>、对摄像人员的排练</a:t>
            </a:r>
            <a:endParaRPr lang="en-US" altLang="zh-CN" sz="1600" dirty="0">
              <a:solidFill>
                <a:srgbClr val="768EA9"/>
              </a:solidFill>
            </a:endParaRPr>
          </a:p>
          <a:p>
            <a:pPr>
              <a:lnSpc>
                <a:spcPct val="150000"/>
              </a:lnSpc>
            </a:pPr>
            <a:r>
              <a:rPr lang="en-US" altLang="zh-CN" sz="1600" dirty="0">
                <a:solidFill>
                  <a:srgbClr val="768EA9"/>
                </a:solidFill>
              </a:rPr>
              <a:t>2</a:t>
            </a:r>
            <a:r>
              <a:rPr lang="zh-CN" altLang="en-US" sz="1600" dirty="0">
                <a:solidFill>
                  <a:srgbClr val="768EA9"/>
                </a:solidFill>
              </a:rPr>
              <a:t>、对控制室内工作人员的排练</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二、中期排练工作</a:t>
              </a:r>
              <a:endParaRPr lang="en-US" altLang="zh-CN" b="1" dirty="0">
                <a:solidFill>
                  <a:srgbClr val="768EA9"/>
                </a:solidFill>
              </a:endParaRPr>
            </a:p>
          </p:txBody>
        </p:sp>
      </p:grpSp>
    </p:spTree>
    <p:extLst>
      <p:ext uri="{BB962C8B-B14F-4D97-AF65-F5344CB8AC3E}">
        <p14:creationId xmlns:p14="http://schemas.microsoft.com/office/powerpoint/2010/main" val="29928285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505647"/>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1</a:t>
            </a:r>
            <a:r>
              <a:rPr lang="zh-CN" altLang="en-US" sz="1600" dirty="0">
                <a:solidFill>
                  <a:srgbClr val="768EA9"/>
                </a:solidFill>
              </a:rPr>
              <a:t>、导演要稳定自己的情绪</a:t>
            </a:r>
            <a:r>
              <a:rPr lang="en-US" altLang="zh-CN" sz="1600" dirty="0">
                <a:solidFill>
                  <a:srgbClr val="768EA9"/>
                </a:solidFill>
              </a:rPr>
              <a:t>,</a:t>
            </a:r>
            <a:r>
              <a:rPr lang="zh-CN" altLang="en-US" sz="1600" dirty="0">
                <a:solidFill>
                  <a:srgbClr val="768EA9"/>
                </a:solidFill>
              </a:rPr>
              <a:t>做到“临场不惧</a:t>
            </a:r>
            <a:r>
              <a:rPr lang="en-US" altLang="zh-CN" sz="1600" dirty="0">
                <a:solidFill>
                  <a:srgbClr val="768EA9"/>
                </a:solidFill>
              </a:rPr>
              <a:t>,</a:t>
            </a:r>
            <a:r>
              <a:rPr lang="zh-CN" altLang="en-US" sz="1600" dirty="0">
                <a:solidFill>
                  <a:srgbClr val="768EA9"/>
                </a:solidFill>
              </a:rPr>
              <a:t>遇事不慌”</a:t>
            </a:r>
            <a:r>
              <a:rPr lang="en-US" altLang="zh-CN" sz="1600" dirty="0">
                <a:solidFill>
                  <a:srgbClr val="768EA9"/>
                </a:solidFill>
              </a:rPr>
              <a:t>,</a:t>
            </a:r>
            <a:r>
              <a:rPr lang="zh-CN" altLang="en-US" sz="1600" dirty="0">
                <a:solidFill>
                  <a:srgbClr val="768EA9"/>
                </a:solidFill>
              </a:rPr>
              <a:t>以胸有成竹的平静心</a:t>
            </a:r>
          </a:p>
          <a:p>
            <a:pPr>
              <a:lnSpc>
                <a:spcPct val="150000"/>
              </a:lnSpc>
            </a:pPr>
            <a:r>
              <a:rPr lang="zh-CN" altLang="en-US" sz="1600" dirty="0">
                <a:solidFill>
                  <a:srgbClr val="768EA9"/>
                </a:solidFill>
              </a:rPr>
              <a:t>态</a:t>
            </a:r>
            <a:r>
              <a:rPr lang="en-US" altLang="zh-CN" sz="1600" dirty="0">
                <a:solidFill>
                  <a:srgbClr val="768EA9"/>
                </a:solidFill>
              </a:rPr>
              <a:t>,</a:t>
            </a:r>
            <a:r>
              <a:rPr lang="zh-CN" altLang="en-US" sz="1600" dirty="0">
                <a:solidFill>
                  <a:srgbClr val="768EA9"/>
                </a:solidFill>
              </a:rPr>
              <a:t>面带微笑、从容不迫地向全体摄制组成员做最后一次“战前动员”</a:t>
            </a:r>
            <a:r>
              <a:rPr lang="en-US" altLang="zh-CN" sz="1600" dirty="0">
                <a:solidFill>
                  <a:srgbClr val="768EA9"/>
                </a:solidFill>
              </a:rPr>
              <a:t>,</a:t>
            </a:r>
            <a:r>
              <a:rPr lang="zh-CN" altLang="en-US" sz="1600" dirty="0">
                <a:solidFill>
                  <a:srgbClr val="768EA9"/>
                </a:solidFill>
              </a:rPr>
              <a:t>提醒大家</a:t>
            </a:r>
          </a:p>
          <a:p>
            <a:pPr>
              <a:lnSpc>
                <a:spcPct val="150000"/>
              </a:lnSpc>
            </a:pPr>
            <a:r>
              <a:rPr lang="zh-CN" altLang="en-US" sz="1600" dirty="0">
                <a:solidFill>
                  <a:srgbClr val="768EA9"/>
                </a:solidFill>
              </a:rPr>
              <a:t>要注意的地方。</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366689" cy="460382"/>
            <a:chOff x="707444" y="763802"/>
            <a:chExt cx="3366689"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973891" cy="460382"/>
            </a:xfrm>
            <a:prstGeom prst="rect">
              <a:avLst/>
            </a:prstGeom>
          </p:spPr>
          <p:txBody>
            <a:bodyPr wrap="none">
              <a:spAutoFit/>
            </a:bodyPr>
            <a:lstStyle/>
            <a:p>
              <a:pPr>
                <a:lnSpc>
                  <a:spcPct val="150000"/>
                </a:lnSpc>
              </a:pPr>
              <a:r>
                <a:rPr lang="zh-CN" altLang="en-US" b="1" dirty="0">
                  <a:solidFill>
                    <a:srgbClr val="768EA9"/>
                  </a:solidFill>
                </a:rPr>
                <a:t>三、正式录像时导演的工作</a:t>
              </a:r>
              <a:endParaRPr lang="en-US" altLang="zh-CN" b="1" dirty="0">
                <a:solidFill>
                  <a:srgbClr val="768EA9"/>
                </a:solidFill>
              </a:endParaRPr>
            </a:p>
          </p:txBody>
        </p:sp>
      </p:grpSp>
    </p:spTree>
    <p:extLst>
      <p:ext uri="{BB962C8B-B14F-4D97-AF65-F5344CB8AC3E}">
        <p14:creationId xmlns:p14="http://schemas.microsoft.com/office/powerpoint/2010/main" val="318757705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963783"/>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2</a:t>
            </a:r>
            <a:r>
              <a:rPr lang="zh-CN" altLang="en-US" sz="1600" dirty="0">
                <a:solidFill>
                  <a:srgbClr val="768EA9"/>
                </a:solidFill>
              </a:rPr>
              <a:t>、在录像开始前</a:t>
            </a:r>
            <a:r>
              <a:rPr lang="en-US" altLang="zh-CN" sz="1600" dirty="0">
                <a:solidFill>
                  <a:srgbClr val="768EA9"/>
                </a:solidFill>
              </a:rPr>
              <a:t>,</a:t>
            </a:r>
            <a:r>
              <a:rPr lang="zh-CN" altLang="en-US" sz="1600" dirty="0">
                <a:solidFill>
                  <a:srgbClr val="768EA9"/>
                </a:solidFill>
              </a:rPr>
              <a:t>导演还应注意以下几点</a:t>
            </a:r>
            <a:r>
              <a:rPr lang="en-US" altLang="zh-CN" sz="1600" dirty="0">
                <a:solidFill>
                  <a:srgbClr val="768EA9"/>
                </a:solidFill>
              </a:rPr>
              <a:t>:</a:t>
            </a:r>
            <a:r>
              <a:rPr lang="zh-CN" altLang="en-US" sz="1600" dirty="0">
                <a:solidFill>
                  <a:srgbClr val="768EA9"/>
                </a:solidFill>
              </a:rPr>
              <a:t>必须让自己的指令语言简洁明了</a:t>
            </a:r>
            <a:r>
              <a:rPr lang="en-US" altLang="zh-CN" sz="1600" dirty="0">
                <a:solidFill>
                  <a:srgbClr val="768EA9"/>
                </a:solidFill>
              </a:rPr>
              <a:t>,</a:t>
            </a:r>
          </a:p>
          <a:p>
            <a:pPr>
              <a:lnSpc>
                <a:spcPct val="150000"/>
              </a:lnSpc>
            </a:pPr>
            <a:r>
              <a:rPr lang="zh-CN" altLang="en-US" sz="1600" dirty="0">
                <a:solidFill>
                  <a:srgbClr val="768EA9"/>
                </a:solidFill>
              </a:rPr>
              <a:t>使有关人员能够明白无误</a:t>
            </a:r>
            <a:r>
              <a:rPr lang="en-US" altLang="zh-CN" sz="1600" dirty="0">
                <a:solidFill>
                  <a:srgbClr val="768EA9"/>
                </a:solidFill>
              </a:rPr>
              <a:t>;</a:t>
            </a:r>
            <a:r>
              <a:rPr lang="zh-CN" altLang="en-US" sz="1600" dirty="0">
                <a:solidFill>
                  <a:srgbClr val="768EA9"/>
                </a:solidFill>
              </a:rPr>
              <a:t>在指挥演员时</a:t>
            </a:r>
            <a:r>
              <a:rPr lang="en-US" altLang="zh-CN" sz="1600" dirty="0">
                <a:solidFill>
                  <a:srgbClr val="768EA9"/>
                </a:solidFill>
              </a:rPr>
              <a:t>,</a:t>
            </a:r>
            <a:r>
              <a:rPr lang="zh-CN" altLang="en-US" sz="1600" dirty="0">
                <a:solidFill>
                  <a:srgbClr val="768EA9"/>
                </a:solidFill>
              </a:rPr>
              <a:t>要注意必须说清楚演员的名字</a:t>
            </a:r>
            <a:r>
              <a:rPr lang="en-US" altLang="zh-CN" sz="1600" dirty="0">
                <a:solidFill>
                  <a:srgbClr val="768EA9"/>
                </a:solidFill>
              </a:rPr>
              <a:t>,</a:t>
            </a:r>
            <a:r>
              <a:rPr lang="zh-CN" altLang="en-US" sz="1600" dirty="0">
                <a:solidFill>
                  <a:srgbClr val="768EA9"/>
                </a:solidFill>
              </a:rPr>
              <a:t>避免</a:t>
            </a:r>
          </a:p>
          <a:p>
            <a:pPr>
              <a:lnSpc>
                <a:spcPct val="150000"/>
              </a:lnSpc>
            </a:pPr>
            <a:r>
              <a:rPr lang="zh-CN" altLang="en-US" sz="1600" dirty="0">
                <a:solidFill>
                  <a:srgbClr val="768EA9"/>
                </a:solidFill>
              </a:rPr>
              <a:t>发生误会</a:t>
            </a:r>
            <a:r>
              <a:rPr lang="en-US" altLang="zh-CN" sz="1600" dirty="0">
                <a:solidFill>
                  <a:srgbClr val="768EA9"/>
                </a:solidFill>
              </a:rPr>
              <a:t>;</a:t>
            </a:r>
            <a:r>
              <a:rPr lang="zh-CN" altLang="en-US" sz="1600" dirty="0">
                <a:solidFill>
                  <a:srgbClr val="768EA9"/>
                </a:solidFill>
              </a:rPr>
              <a:t>在调度摄像机时</a:t>
            </a:r>
            <a:r>
              <a:rPr lang="en-US" altLang="zh-CN" sz="1600" dirty="0">
                <a:solidFill>
                  <a:srgbClr val="768EA9"/>
                </a:solidFill>
              </a:rPr>
              <a:t>,</a:t>
            </a:r>
            <a:r>
              <a:rPr lang="zh-CN" altLang="en-US" sz="1600" dirty="0">
                <a:solidFill>
                  <a:srgbClr val="768EA9"/>
                </a:solidFill>
              </a:rPr>
              <a:t>必须明确地指出机号</a:t>
            </a:r>
            <a:r>
              <a:rPr lang="en-US" altLang="zh-CN" sz="1600" dirty="0">
                <a:solidFill>
                  <a:srgbClr val="768EA9"/>
                </a:solidFill>
              </a:rPr>
              <a:t>,</a:t>
            </a:r>
            <a:r>
              <a:rPr lang="zh-CN" altLang="en-US" sz="1600" dirty="0">
                <a:solidFill>
                  <a:srgbClr val="768EA9"/>
                </a:solidFill>
              </a:rPr>
              <a:t>比如“一号机”或“二号机”</a:t>
            </a:r>
            <a:r>
              <a:rPr lang="en-US" altLang="zh-CN" sz="1600" dirty="0">
                <a:solidFill>
                  <a:srgbClr val="768EA9"/>
                </a:solidFill>
              </a:rPr>
              <a:t>,</a:t>
            </a:r>
          </a:p>
          <a:p>
            <a:pPr>
              <a:lnSpc>
                <a:spcPct val="150000"/>
              </a:lnSpc>
            </a:pPr>
            <a:r>
              <a:rPr lang="zh-CN" altLang="en-US" sz="1600" dirty="0">
                <a:solidFill>
                  <a:srgbClr val="768EA9"/>
                </a:solidFill>
              </a:rPr>
              <a:t>使执机的摄像师能够明白导演的指令</a:t>
            </a:r>
            <a:r>
              <a:rPr lang="en-US" altLang="zh-CN" sz="1600" dirty="0">
                <a:solidFill>
                  <a:srgbClr val="768EA9"/>
                </a:solidFill>
              </a:rPr>
              <a:t>;</a:t>
            </a:r>
            <a:r>
              <a:rPr lang="zh-CN" altLang="en-US" sz="1600" dirty="0">
                <a:solidFill>
                  <a:srgbClr val="768EA9"/>
                </a:solidFill>
              </a:rPr>
              <a:t>在发出正式指令之前</a:t>
            </a:r>
            <a:r>
              <a:rPr lang="en-US" altLang="zh-CN" sz="1600" dirty="0">
                <a:solidFill>
                  <a:srgbClr val="768EA9"/>
                </a:solidFill>
              </a:rPr>
              <a:t>,</a:t>
            </a:r>
            <a:r>
              <a:rPr lang="zh-CN" altLang="en-US" sz="1600" dirty="0">
                <a:solidFill>
                  <a:srgbClr val="768EA9"/>
                </a:solidFill>
              </a:rPr>
              <a:t>必须预先发出准</a:t>
            </a:r>
          </a:p>
          <a:p>
            <a:pPr>
              <a:lnSpc>
                <a:spcPct val="150000"/>
              </a:lnSpc>
            </a:pPr>
            <a:r>
              <a:rPr lang="zh-CN" altLang="en-US" sz="1600" dirty="0">
                <a:solidFill>
                  <a:srgbClr val="768EA9"/>
                </a:solidFill>
              </a:rPr>
              <a:t>备的口令</a:t>
            </a:r>
            <a:r>
              <a:rPr lang="en-US" altLang="zh-CN" sz="1600" dirty="0">
                <a:solidFill>
                  <a:srgbClr val="768EA9"/>
                </a:solidFill>
              </a:rPr>
              <a:t>,</a:t>
            </a:r>
            <a:r>
              <a:rPr lang="zh-CN" altLang="en-US" sz="1600" dirty="0">
                <a:solidFill>
                  <a:srgbClr val="768EA9"/>
                </a:solidFill>
              </a:rPr>
              <a:t>使相关人员有足够的时间做好各项准备工作。比如</a:t>
            </a:r>
            <a:r>
              <a:rPr lang="en-US" altLang="zh-CN" sz="1600" dirty="0">
                <a:solidFill>
                  <a:srgbClr val="768EA9"/>
                </a:solidFill>
              </a:rPr>
              <a:t>,</a:t>
            </a:r>
            <a:r>
              <a:rPr lang="zh-CN" altLang="en-US" sz="1600" dirty="0">
                <a:solidFill>
                  <a:srgbClr val="768EA9"/>
                </a:solidFill>
              </a:rPr>
              <a:t>在正式发出从</a:t>
            </a:r>
          </a:p>
          <a:p>
            <a:pPr>
              <a:lnSpc>
                <a:spcPct val="150000"/>
              </a:lnSpc>
            </a:pPr>
            <a:r>
              <a:rPr lang="zh-CN" altLang="en-US" sz="1600" dirty="0">
                <a:solidFill>
                  <a:srgbClr val="768EA9"/>
                </a:solidFill>
              </a:rPr>
              <a:t>一号机淡入到二号机这个指令之前</a:t>
            </a:r>
            <a:r>
              <a:rPr lang="en-US" altLang="zh-CN" sz="1600" dirty="0">
                <a:solidFill>
                  <a:srgbClr val="768EA9"/>
                </a:solidFill>
              </a:rPr>
              <a:t>,</a:t>
            </a:r>
            <a:r>
              <a:rPr lang="zh-CN" altLang="en-US" sz="1600" dirty="0">
                <a:solidFill>
                  <a:srgbClr val="768EA9"/>
                </a:solidFill>
              </a:rPr>
              <a:t>应提前若干秒钟发出预备口令</a:t>
            </a:r>
            <a:r>
              <a:rPr lang="en-US" altLang="zh-CN" sz="1600" dirty="0">
                <a:solidFill>
                  <a:srgbClr val="768EA9"/>
                </a:solidFill>
              </a:rPr>
              <a:t>:“</a:t>
            </a:r>
            <a:r>
              <a:rPr lang="zh-CN" altLang="en-US" sz="1600" dirty="0">
                <a:solidFill>
                  <a:srgbClr val="768EA9"/>
                </a:solidFill>
              </a:rPr>
              <a:t>准备从一</a:t>
            </a:r>
          </a:p>
          <a:p>
            <a:pPr>
              <a:lnSpc>
                <a:spcPct val="150000"/>
              </a:lnSpc>
            </a:pPr>
            <a:r>
              <a:rPr lang="zh-CN" altLang="en-US" sz="1600" dirty="0">
                <a:solidFill>
                  <a:srgbClr val="768EA9"/>
                </a:solidFill>
              </a:rPr>
              <a:t>号机淡入到二号机。”这样做能使二号机摄像师有足够的心理准备与时间来调</a:t>
            </a:r>
          </a:p>
          <a:p>
            <a:pPr>
              <a:lnSpc>
                <a:spcPct val="150000"/>
              </a:lnSpc>
            </a:pPr>
            <a:r>
              <a:rPr lang="zh-CN" altLang="en-US" sz="1600" dirty="0">
                <a:solidFill>
                  <a:srgbClr val="768EA9"/>
                </a:solidFill>
              </a:rPr>
              <a:t>动摄像机对准所要拍摄的对象</a:t>
            </a:r>
            <a:r>
              <a:rPr lang="en-US" altLang="zh-CN" sz="1600" dirty="0">
                <a:solidFill>
                  <a:srgbClr val="768EA9"/>
                </a:solidFill>
              </a:rPr>
              <a:t>,</a:t>
            </a:r>
            <a:r>
              <a:rPr lang="zh-CN" altLang="en-US" sz="1600" dirty="0">
                <a:solidFill>
                  <a:srgbClr val="768EA9"/>
                </a:solidFill>
              </a:rPr>
              <a:t>等待导演通过选频器淡入他所拍摄的画面。</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366689" cy="460382"/>
            <a:chOff x="707444" y="763802"/>
            <a:chExt cx="3366689"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973891" cy="460382"/>
            </a:xfrm>
            <a:prstGeom prst="rect">
              <a:avLst/>
            </a:prstGeom>
          </p:spPr>
          <p:txBody>
            <a:bodyPr wrap="none">
              <a:spAutoFit/>
            </a:bodyPr>
            <a:lstStyle/>
            <a:p>
              <a:pPr>
                <a:lnSpc>
                  <a:spcPct val="150000"/>
                </a:lnSpc>
              </a:pPr>
              <a:r>
                <a:rPr lang="zh-CN" altLang="en-US" b="1" dirty="0">
                  <a:solidFill>
                    <a:srgbClr val="768EA9"/>
                  </a:solidFill>
                </a:rPr>
                <a:t>三、正式录像时导演的工作</a:t>
              </a:r>
              <a:endParaRPr lang="en-US" altLang="zh-CN" b="1" dirty="0">
                <a:solidFill>
                  <a:srgbClr val="768EA9"/>
                </a:solidFill>
              </a:endParaRPr>
            </a:p>
          </p:txBody>
        </p:sp>
      </p:grpSp>
    </p:spTree>
    <p:extLst>
      <p:ext uri="{BB962C8B-B14F-4D97-AF65-F5344CB8AC3E}">
        <p14:creationId xmlns:p14="http://schemas.microsoft.com/office/powerpoint/2010/main" val="242948553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itle 1"/>
          <p:cNvSpPr txBox="1">
            <a:spLocks/>
          </p:cNvSpPr>
          <p:nvPr/>
        </p:nvSpPr>
        <p:spPr>
          <a:xfrm>
            <a:off x="857880" y="200199"/>
            <a:ext cx="341040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第四节 电视专题文艺节目的走向</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AE19F985-340F-4B4C-B7F3-4A81CB2BA8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572" y="915566"/>
            <a:ext cx="7730537" cy="2076861"/>
          </a:xfrm>
          <a:prstGeom prst="rect">
            <a:avLst/>
          </a:prstGeom>
        </p:spPr>
      </p:pic>
      <p:sp>
        <p:nvSpPr>
          <p:cNvPr id="10" name="文本框 9">
            <a:extLst>
              <a:ext uri="{FF2B5EF4-FFF2-40B4-BE49-F238E27FC236}">
                <a16:creationId xmlns:a16="http://schemas.microsoft.com/office/drawing/2014/main" id="{C0185042-1808-724C-8E7C-33186A66308F}"/>
              </a:ext>
            </a:extLst>
          </p:cNvPr>
          <p:cNvSpPr txBox="1"/>
          <p:nvPr/>
        </p:nvSpPr>
        <p:spPr>
          <a:xfrm>
            <a:off x="899591" y="3219822"/>
            <a:ext cx="7730537" cy="1334468"/>
          </a:xfrm>
          <a:prstGeom prst="rect">
            <a:avLst/>
          </a:prstGeom>
          <a:noFill/>
        </p:spPr>
        <p:txBody>
          <a:bodyPr wrap="square" rtlCol="0">
            <a:spAutoFit/>
          </a:bodyPr>
          <a:lstStyle/>
          <a:p>
            <a:pPr marL="285750" indent="-285750">
              <a:lnSpc>
                <a:spcPct val="150000"/>
              </a:lnSpc>
              <a:buFont typeface="Wingdings" pitchFamily="2" charset="2"/>
              <a:buChar char="p"/>
            </a:pPr>
            <a:r>
              <a:rPr lang="zh-CN" altLang="en-US" sz="1400" dirty="0">
                <a:solidFill>
                  <a:srgbClr val="768EA9"/>
                </a:solidFill>
                <a:latin typeface="SimSun" panose="02010600030101010101" pitchFamily="2" charset="-122"/>
                <a:ea typeface="SimSun" panose="02010600030101010101" pitchFamily="2" charset="-122"/>
              </a:rPr>
              <a:t>艺术片节目</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以纪实性与文艺的抒情性相结合表现主题的节目。</a:t>
            </a:r>
          </a:p>
          <a:p>
            <a:pPr marL="285750" indent="-285750">
              <a:lnSpc>
                <a:spcPct val="150000"/>
              </a:lnSpc>
              <a:buFont typeface="Wingdings" pitchFamily="2" charset="2"/>
              <a:buChar char="p"/>
            </a:pPr>
            <a:r>
              <a:rPr lang="zh-CN" altLang="en-US" sz="1400" dirty="0">
                <a:solidFill>
                  <a:srgbClr val="768EA9"/>
                </a:solidFill>
                <a:latin typeface="SimSun" panose="02010600030101010101" pitchFamily="2" charset="-122"/>
                <a:ea typeface="SimSun" panose="02010600030101010101" pitchFamily="2" charset="-122"/>
              </a:rPr>
              <a:t>文艺专题节目</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以不同的文艺形式表现某一主题的节目</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有完整的文艺节目展示。</a:t>
            </a:r>
          </a:p>
          <a:p>
            <a:pPr marL="285750" indent="-285750">
              <a:lnSpc>
                <a:spcPct val="150000"/>
              </a:lnSpc>
              <a:buFont typeface="Wingdings" pitchFamily="2" charset="2"/>
              <a:buChar char="p"/>
            </a:pPr>
            <a:r>
              <a:rPr lang="zh-CN" altLang="en-US" sz="1400" dirty="0">
                <a:solidFill>
                  <a:srgbClr val="768EA9"/>
                </a:solidFill>
                <a:latin typeface="SimSun" panose="02010600030101010101" pitchFamily="2" charset="-122"/>
                <a:ea typeface="SimSun" panose="02010600030101010101" pitchFamily="2" charset="-122"/>
              </a:rPr>
              <a:t>综合文艺晚会节目</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综合传统艺术、亚艺术和非艺术、舞台艺术、电视艺术等手段表现主题的节目。</a:t>
            </a:r>
          </a:p>
        </p:txBody>
      </p:sp>
    </p:spTree>
    <p:extLst>
      <p:ext uri="{BB962C8B-B14F-4D97-AF65-F5344CB8AC3E}">
        <p14:creationId xmlns:p14="http://schemas.microsoft.com/office/powerpoint/2010/main" val="489039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963783"/>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3</a:t>
            </a:r>
            <a:r>
              <a:rPr lang="zh-CN" altLang="en-US" sz="1600" dirty="0">
                <a:solidFill>
                  <a:srgbClr val="768EA9"/>
                </a:solidFill>
              </a:rPr>
              <a:t>、导演在正式开始录像前的两三分钟要预览监视器中的预演画面</a:t>
            </a:r>
            <a:r>
              <a:rPr lang="en-US" altLang="zh-CN" sz="1600" dirty="0">
                <a:solidFill>
                  <a:srgbClr val="768EA9"/>
                </a:solidFill>
              </a:rPr>
              <a:t>,</a:t>
            </a:r>
            <a:r>
              <a:rPr lang="zh-CN" altLang="en-US" sz="1600" dirty="0">
                <a:solidFill>
                  <a:srgbClr val="768EA9"/>
                </a:solidFill>
              </a:rPr>
              <a:t>如果监视</a:t>
            </a:r>
          </a:p>
          <a:p>
            <a:pPr>
              <a:lnSpc>
                <a:spcPct val="150000"/>
              </a:lnSpc>
            </a:pPr>
            <a:r>
              <a:rPr lang="zh-CN" altLang="en-US" sz="1600" dirty="0">
                <a:solidFill>
                  <a:srgbClr val="768EA9"/>
                </a:solidFill>
              </a:rPr>
              <a:t>器中呈现的图像不符合要求</a:t>
            </a:r>
            <a:r>
              <a:rPr lang="en-US" altLang="zh-CN" sz="1600" dirty="0">
                <a:solidFill>
                  <a:srgbClr val="768EA9"/>
                </a:solidFill>
              </a:rPr>
              <a:t>,</a:t>
            </a:r>
            <a:r>
              <a:rPr lang="zh-CN" altLang="en-US" sz="1600" dirty="0">
                <a:solidFill>
                  <a:srgbClr val="768EA9"/>
                </a:solidFill>
              </a:rPr>
              <a:t>可以发出指令立即修改</a:t>
            </a:r>
            <a:r>
              <a:rPr lang="en-US" altLang="zh-CN" sz="1600" dirty="0">
                <a:solidFill>
                  <a:srgbClr val="768EA9"/>
                </a:solidFill>
              </a:rPr>
              <a:t>;</a:t>
            </a:r>
            <a:r>
              <a:rPr lang="zh-CN" altLang="en-US" sz="1600" dirty="0">
                <a:solidFill>
                  <a:srgbClr val="768EA9"/>
                </a:solidFill>
              </a:rPr>
              <a:t>与此同时</a:t>
            </a:r>
            <a:r>
              <a:rPr lang="en-US" altLang="zh-CN" sz="1600" dirty="0">
                <a:solidFill>
                  <a:srgbClr val="768EA9"/>
                </a:solidFill>
              </a:rPr>
              <a:t>,</a:t>
            </a:r>
            <a:r>
              <a:rPr lang="zh-CN" altLang="en-US" sz="1600" dirty="0">
                <a:solidFill>
                  <a:srgbClr val="768EA9"/>
                </a:solidFill>
              </a:rPr>
              <a:t>还要监听伴随</a:t>
            </a:r>
            <a:endParaRPr lang="en-US" altLang="zh-CN" sz="1600" dirty="0">
              <a:solidFill>
                <a:srgbClr val="768EA9"/>
              </a:solidFill>
            </a:endParaRPr>
          </a:p>
          <a:p>
            <a:pPr>
              <a:lnSpc>
                <a:spcPct val="150000"/>
              </a:lnSpc>
            </a:pPr>
            <a:r>
              <a:rPr lang="zh-CN" altLang="en-US" sz="1600" dirty="0">
                <a:solidFill>
                  <a:srgbClr val="768EA9"/>
                </a:solidFill>
              </a:rPr>
              <a:t>图像的音响效果</a:t>
            </a:r>
            <a:r>
              <a:rPr lang="en-US" altLang="zh-CN" sz="1600" dirty="0">
                <a:solidFill>
                  <a:srgbClr val="768EA9"/>
                </a:solidFill>
              </a:rPr>
              <a:t>,</a:t>
            </a:r>
            <a:r>
              <a:rPr lang="zh-CN" altLang="en-US" sz="1600" dirty="0">
                <a:solidFill>
                  <a:srgbClr val="768EA9"/>
                </a:solidFill>
              </a:rPr>
              <a:t>做到眼看、耳听、嘴说、手动。当这一切达到理想的程度</a:t>
            </a:r>
            <a:r>
              <a:rPr lang="en-US" altLang="zh-CN" sz="1600" dirty="0">
                <a:solidFill>
                  <a:srgbClr val="768EA9"/>
                </a:solidFill>
              </a:rPr>
              <a:t>,</a:t>
            </a:r>
            <a:r>
              <a:rPr lang="zh-CN" altLang="en-US" sz="1600" dirty="0">
                <a:solidFill>
                  <a:srgbClr val="768EA9"/>
                </a:solidFill>
              </a:rPr>
              <a:t>导演</a:t>
            </a:r>
          </a:p>
          <a:p>
            <a:pPr>
              <a:lnSpc>
                <a:spcPct val="150000"/>
              </a:lnSpc>
            </a:pPr>
            <a:r>
              <a:rPr lang="zh-CN" altLang="en-US" sz="1600" dirty="0">
                <a:solidFill>
                  <a:srgbClr val="768EA9"/>
                </a:solidFill>
              </a:rPr>
              <a:t>发出指令</a:t>
            </a:r>
            <a:r>
              <a:rPr lang="en-US" altLang="zh-CN" sz="1600" dirty="0">
                <a:solidFill>
                  <a:srgbClr val="768EA9"/>
                </a:solidFill>
              </a:rPr>
              <a:t>:“</a:t>
            </a:r>
            <a:r>
              <a:rPr lang="zh-CN" altLang="en-US" sz="1600" dirty="0">
                <a:solidFill>
                  <a:srgbClr val="768EA9"/>
                </a:solidFill>
              </a:rPr>
              <a:t>各就各位</a:t>
            </a:r>
            <a:r>
              <a:rPr lang="en-US" altLang="zh-CN" sz="1600" dirty="0">
                <a:solidFill>
                  <a:srgbClr val="768EA9"/>
                </a:solidFill>
              </a:rPr>
              <a:t>,</a:t>
            </a:r>
            <a:r>
              <a:rPr lang="zh-CN" altLang="en-US" sz="1600" dirty="0">
                <a:solidFill>
                  <a:srgbClr val="768EA9"/>
                </a:solidFill>
              </a:rPr>
              <a:t>准备开拍</a:t>
            </a:r>
            <a:r>
              <a:rPr lang="en-US" altLang="zh-CN" sz="1600" dirty="0">
                <a:solidFill>
                  <a:srgbClr val="768EA9"/>
                </a:solidFill>
              </a:rPr>
              <a:t>!”</a:t>
            </a:r>
            <a:r>
              <a:rPr lang="zh-CN" altLang="en-US" sz="1600" dirty="0">
                <a:solidFill>
                  <a:srgbClr val="768EA9"/>
                </a:solidFill>
              </a:rPr>
              <a:t>摄像师将摄像机移向指定的机位。伴随着音</a:t>
            </a:r>
          </a:p>
          <a:p>
            <a:pPr>
              <a:lnSpc>
                <a:spcPct val="150000"/>
              </a:lnSpc>
            </a:pPr>
            <a:r>
              <a:rPr lang="zh-CN" altLang="en-US" sz="1600" dirty="0">
                <a:solidFill>
                  <a:srgbClr val="768EA9"/>
                </a:solidFill>
              </a:rPr>
              <a:t>响工程师在控制室内的调音台上调出和谐的混声效果</a:t>
            </a:r>
            <a:r>
              <a:rPr lang="en-US" altLang="zh-CN" sz="1600" dirty="0">
                <a:solidFill>
                  <a:srgbClr val="768EA9"/>
                </a:solidFill>
              </a:rPr>
              <a:t>,</a:t>
            </a:r>
            <a:r>
              <a:rPr lang="zh-CN" altLang="en-US" sz="1600" dirty="0">
                <a:solidFill>
                  <a:srgbClr val="768EA9"/>
                </a:solidFill>
              </a:rPr>
              <a:t>导演对录像师说</a:t>
            </a:r>
            <a:r>
              <a:rPr lang="en-US" altLang="zh-CN" sz="1600" dirty="0">
                <a:solidFill>
                  <a:srgbClr val="768EA9"/>
                </a:solidFill>
              </a:rPr>
              <a:t>:“</a:t>
            </a:r>
            <a:r>
              <a:rPr lang="zh-CN" altLang="en-US" sz="1600" dirty="0">
                <a:solidFill>
                  <a:srgbClr val="768EA9"/>
                </a:solidFill>
              </a:rPr>
              <a:t>录像</a:t>
            </a:r>
          </a:p>
          <a:p>
            <a:pPr>
              <a:lnSpc>
                <a:spcPct val="150000"/>
              </a:lnSpc>
            </a:pPr>
            <a:r>
              <a:rPr lang="zh-CN" altLang="en-US" sz="1600" dirty="0">
                <a:solidFill>
                  <a:srgbClr val="768EA9"/>
                </a:solidFill>
              </a:rPr>
              <a:t>准备</a:t>
            </a:r>
            <a:r>
              <a:rPr lang="en-US" altLang="zh-CN" sz="1600" dirty="0">
                <a:solidFill>
                  <a:srgbClr val="768EA9"/>
                </a:solidFill>
              </a:rPr>
              <a:t>!”</a:t>
            </a:r>
            <a:r>
              <a:rPr lang="zh-CN" altLang="en-US" sz="1600" dirty="0">
                <a:solidFill>
                  <a:srgbClr val="768EA9"/>
                </a:solidFill>
              </a:rPr>
              <a:t>一切准备动作就绪</a:t>
            </a:r>
            <a:r>
              <a:rPr lang="en-US" altLang="zh-CN" sz="1600" dirty="0">
                <a:solidFill>
                  <a:srgbClr val="768EA9"/>
                </a:solidFill>
              </a:rPr>
              <a:t>,</a:t>
            </a:r>
            <a:r>
              <a:rPr lang="zh-CN" altLang="en-US" sz="1600" dirty="0">
                <a:solidFill>
                  <a:srgbClr val="768EA9"/>
                </a:solidFill>
              </a:rPr>
              <a:t>导演发出指令</a:t>
            </a:r>
            <a:r>
              <a:rPr lang="en-US" altLang="zh-CN" sz="1600" dirty="0">
                <a:solidFill>
                  <a:srgbClr val="768EA9"/>
                </a:solidFill>
              </a:rPr>
              <a:t>:“</a:t>
            </a:r>
            <a:r>
              <a:rPr lang="zh-CN" altLang="en-US" sz="1600" dirty="0">
                <a:solidFill>
                  <a:srgbClr val="768EA9"/>
                </a:solidFill>
              </a:rPr>
              <a:t>预备</a:t>
            </a:r>
            <a:r>
              <a:rPr lang="en-US" altLang="zh-CN" sz="1600" dirty="0">
                <a:solidFill>
                  <a:srgbClr val="768EA9"/>
                </a:solidFill>
              </a:rPr>
              <a:t>! </a:t>
            </a:r>
            <a:r>
              <a:rPr lang="zh-CN" altLang="en-US" sz="1600" dirty="0">
                <a:solidFill>
                  <a:srgbClr val="768EA9"/>
                </a:solidFill>
              </a:rPr>
              <a:t>音乐准备</a:t>
            </a:r>
            <a:r>
              <a:rPr lang="en-US" altLang="zh-CN" sz="1600" dirty="0">
                <a:solidFill>
                  <a:srgbClr val="768EA9"/>
                </a:solidFill>
              </a:rPr>
              <a:t>,</a:t>
            </a:r>
            <a:r>
              <a:rPr lang="zh-CN" altLang="en-US" sz="1600" dirty="0">
                <a:solidFill>
                  <a:srgbClr val="768EA9"/>
                </a:solidFill>
              </a:rPr>
              <a:t>一号摄像机准备</a:t>
            </a:r>
          </a:p>
          <a:p>
            <a:pPr>
              <a:lnSpc>
                <a:spcPct val="150000"/>
              </a:lnSpc>
            </a:pPr>
            <a:r>
              <a:rPr lang="zh-CN" altLang="en-US" sz="1600" dirty="0">
                <a:solidFill>
                  <a:srgbClr val="768EA9"/>
                </a:solidFill>
              </a:rPr>
              <a:t>好。开始</a:t>
            </a:r>
            <a:r>
              <a:rPr lang="en-US" altLang="zh-CN" sz="1600" dirty="0">
                <a:solidFill>
                  <a:srgbClr val="768EA9"/>
                </a:solidFill>
              </a:rPr>
              <a:t>!”</a:t>
            </a:r>
            <a:r>
              <a:rPr lang="zh-CN" altLang="en-US" sz="1600" dirty="0">
                <a:solidFill>
                  <a:srgbClr val="768EA9"/>
                </a:solidFill>
              </a:rPr>
              <a:t>舞台监督将手向上一挥</a:t>
            </a:r>
            <a:r>
              <a:rPr lang="en-US" altLang="zh-CN" sz="1600" dirty="0">
                <a:solidFill>
                  <a:srgbClr val="768EA9"/>
                </a:solidFill>
              </a:rPr>
              <a:t>,</a:t>
            </a:r>
            <a:r>
              <a:rPr lang="zh-CN" altLang="en-US" sz="1600" dirty="0">
                <a:solidFill>
                  <a:srgbClr val="768EA9"/>
                </a:solidFill>
              </a:rPr>
              <a:t>拍摄正式开始。</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366689" cy="460382"/>
            <a:chOff x="707444" y="763802"/>
            <a:chExt cx="3366689"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973891" cy="460382"/>
            </a:xfrm>
            <a:prstGeom prst="rect">
              <a:avLst/>
            </a:prstGeom>
          </p:spPr>
          <p:txBody>
            <a:bodyPr wrap="none">
              <a:spAutoFit/>
            </a:bodyPr>
            <a:lstStyle/>
            <a:p>
              <a:pPr>
                <a:lnSpc>
                  <a:spcPct val="150000"/>
                </a:lnSpc>
              </a:pPr>
              <a:r>
                <a:rPr lang="zh-CN" altLang="en-US" b="1" dirty="0">
                  <a:solidFill>
                    <a:srgbClr val="768EA9"/>
                  </a:solidFill>
                </a:rPr>
                <a:t>三、正式录像时导演的工作</a:t>
              </a:r>
              <a:endParaRPr lang="en-US" altLang="zh-CN" b="1" dirty="0">
                <a:solidFill>
                  <a:srgbClr val="768EA9"/>
                </a:solidFill>
              </a:endParaRPr>
            </a:p>
          </p:txBody>
        </p:sp>
      </p:grpSp>
    </p:spTree>
    <p:extLst>
      <p:ext uri="{BB962C8B-B14F-4D97-AF65-F5344CB8AC3E}">
        <p14:creationId xmlns:p14="http://schemas.microsoft.com/office/powerpoint/2010/main" val="21682279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963783"/>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4</a:t>
            </a:r>
            <a:r>
              <a:rPr lang="zh-CN" altLang="en-US" sz="1600" dirty="0">
                <a:solidFill>
                  <a:srgbClr val="768EA9"/>
                </a:solidFill>
              </a:rPr>
              <a:t>、这时</a:t>
            </a:r>
            <a:r>
              <a:rPr lang="en-US" altLang="zh-CN" sz="1600" dirty="0">
                <a:solidFill>
                  <a:srgbClr val="768EA9"/>
                </a:solidFill>
              </a:rPr>
              <a:t>,</a:t>
            </a:r>
            <a:r>
              <a:rPr lang="zh-CN" altLang="en-US" sz="1600" dirty="0">
                <a:solidFill>
                  <a:srgbClr val="768EA9"/>
                </a:solidFill>
              </a:rPr>
              <a:t>导演坐在切换台前</a:t>
            </a:r>
            <a:r>
              <a:rPr lang="en-US" altLang="zh-CN" sz="1600" dirty="0">
                <a:solidFill>
                  <a:srgbClr val="768EA9"/>
                </a:solidFill>
              </a:rPr>
              <a:t>,</a:t>
            </a:r>
            <a:r>
              <a:rPr lang="zh-CN" altLang="en-US" sz="1600" dirty="0">
                <a:solidFill>
                  <a:srgbClr val="768EA9"/>
                </a:solidFill>
              </a:rPr>
              <a:t>眼睛不是注意那些按钮</a:t>
            </a:r>
            <a:r>
              <a:rPr lang="en-US" altLang="zh-CN" sz="1600" dirty="0">
                <a:solidFill>
                  <a:srgbClr val="768EA9"/>
                </a:solidFill>
              </a:rPr>
              <a:t>,</a:t>
            </a:r>
            <a:r>
              <a:rPr lang="zh-CN" altLang="en-US" sz="1600" dirty="0">
                <a:solidFill>
                  <a:srgbClr val="768EA9"/>
                </a:solidFill>
              </a:rPr>
              <a:t>而是以大部分的精力去</a:t>
            </a:r>
          </a:p>
          <a:p>
            <a:pPr>
              <a:lnSpc>
                <a:spcPct val="150000"/>
              </a:lnSpc>
            </a:pPr>
            <a:r>
              <a:rPr lang="zh-CN" altLang="en-US" sz="1600" dirty="0">
                <a:solidFill>
                  <a:srgbClr val="768EA9"/>
                </a:solidFill>
              </a:rPr>
              <a:t>观察监视器和工作台本</a:t>
            </a:r>
            <a:r>
              <a:rPr lang="en-US" altLang="zh-CN" sz="1600" dirty="0">
                <a:solidFill>
                  <a:srgbClr val="768EA9"/>
                </a:solidFill>
              </a:rPr>
              <a:t>,</a:t>
            </a:r>
            <a:r>
              <a:rPr lang="zh-CN" altLang="en-US" sz="1600" dirty="0">
                <a:solidFill>
                  <a:srgbClr val="768EA9"/>
                </a:solidFill>
              </a:rPr>
              <a:t>随时调度摄像师摄取预选画面。导演同摄像师要密切</a:t>
            </a:r>
          </a:p>
          <a:p>
            <a:pPr>
              <a:lnSpc>
                <a:spcPct val="150000"/>
              </a:lnSpc>
            </a:pPr>
            <a:r>
              <a:rPr lang="zh-CN" altLang="en-US" sz="1600" dirty="0">
                <a:solidFill>
                  <a:srgbClr val="768EA9"/>
                </a:solidFill>
              </a:rPr>
              <a:t>配合。在录像时</a:t>
            </a:r>
            <a:r>
              <a:rPr lang="en-US" altLang="zh-CN" sz="1600" dirty="0">
                <a:solidFill>
                  <a:srgbClr val="768EA9"/>
                </a:solidFill>
              </a:rPr>
              <a:t>,</a:t>
            </a:r>
            <a:r>
              <a:rPr lang="zh-CN" altLang="en-US" sz="1600" dirty="0">
                <a:solidFill>
                  <a:srgbClr val="768EA9"/>
                </a:solidFill>
              </a:rPr>
              <a:t>导演除了要提醒摄像师按计划摄取合适的镜头外</a:t>
            </a:r>
            <a:r>
              <a:rPr lang="en-US" altLang="zh-CN" sz="1600" dirty="0">
                <a:solidFill>
                  <a:srgbClr val="768EA9"/>
                </a:solidFill>
              </a:rPr>
              <a:t>,</a:t>
            </a:r>
            <a:r>
              <a:rPr lang="zh-CN" altLang="en-US" sz="1600" dirty="0">
                <a:solidFill>
                  <a:srgbClr val="768EA9"/>
                </a:solidFill>
              </a:rPr>
              <a:t>还要给其</a:t>
            </a:r>
          </a:p>
          <a:p>
            <a:pPr>
              <a:lnSpc>
                <a:spcPct val="150000"/>
              </a:lnSpc>
            </a:pPr>
            <a:r>
              <a:rPr lang="zh-CN" altLang="en-US" sz="1600" dirty="0">
                <a:solidFill>
                  <a:srgbClr val="768EA9"/>
                </a:solidFill>
              </a:rPr>
              <a:t>某种自由</a:t>
            </a:r>
            <a:r>
              <a:rPr lang="en-US" altLang="zh-CN" sz="1600" dirty="0">
                <a:solidFill>
                  <a:srgbClr val="768EA9"/>
                </a:solidFill>
              </a:rPr>
              <a:t>,</a:t>
            </a:r>
            <a:r>
              <a:rPr lang="zh-CN" altLang="en-US" sz="1600" dirty="0">
                <a:solidFill>
                  <a:srgbClr val="768EA9"/>
                </a:solidFill>
              </a:rPr>
              <a:t>充分发挥他们的积极性。导演要从观众的欣赏心理出发</a:t>
            </a:r>
            <a:r>
              <a:rPr lang="en-US" altLang="zh-CN" sz="1600" dirty="0">
                <a:solidFill>
                  <a:srgbClr val="768EA9"/>
                </a:solidFill>
              </a:rPr>
              <a:t>,</a:t>
            </a:r>
            <a:r>
              <a:rPr lang="zh-CN" altLang="en-US" sz="1600" dirty="0">
                <a:solidFill>
                  <a:srgbClr val="768EA9"/>
                </a:solidFill>
              </a:rPr>
              <a:t>把镜头切</a:t>
            </a:r>
          </a:p>
          <a:p>
            <a:pPr>
              <a:lnSpc>
                <a:spcPct val="150000"/>
              </a:lnSpc>
            </a:pPr>
            <a:r>
              <a:rPr lang="zh-CN" altLang="en-US" sz="1600" dirty="0">
                <a:solidFill>
                  <a:srgbClr val="768EA9"/>
                </a:solidFill>
              </a:rPr>
              <a:t>换得流畅、自然</a:t>
            </a:r>
            <a:r>
              <a:rPr lang="en-US" altLang="zh-CN" sz="1600" dirty="0">
                <a:solidFill>
                  <a:srgbClr val="768EA9"/>
                </a:solidFill>
              </a:rPr>
              <a:t>,</a:t>
            </a:r>
            <a:r>
              <a:rPr lang="zh-CN" altLang="en-US" sz="1600" dirty="0">
                <a:solidFill>
                  <a:srgbClr val="768EA9"/>
                </a:solidFill>
              </a:rPr>
              <a:t>同时控制好每个镜头的时间长度与运动节奏</a:t>
            </a:r>
            <a:r>
              <a:rPr lang="en-US" altLang="zh-CN" sz="1600" dirty="0">
                <a:solidFill>
                  <a:srgbClr val="768EA9"/>
                </a:solidFill>
              </a:rPr>
              <a:t>,</a:t>
            </a:r>
            <a:r>
              <a:rPr lang="zh-CN" altLang="en-US" sz="1600" dirty="0">
                <a:solidFill>
                  <a:srgbClr val="768EA9"/>
                </a:solidFill>
              </a:rPr>
              <a:t>要尽量严格地按</a:t>
            </a:r>
          </a:p>
          <a:p>
            <a:pPr>
              <a:lnSpc>
                <a:spcPct val="150000"/>
              </a:lnSpc>
            </a:pPr>
            <a:r>
              <a:rPr lang="zh-CN" altLang="en-US" sz="1600" dirty="0">
                <a:solidFill>
                  <a:srgbClr val="768EA9"/>
                </a:solidFill>
              </a:rPr>
              <a:t>照既定方案实行。即使切错画面也不必过多考虑</a:t>
            </a:r>
            <a:r>
              <a:rPr lang="en-US" altLang="zh-CN" sz="1600" dirty="0">
                <a:solidFill>
                  <a:srgbClr val="768EA9"/>
                </a:solidFill>
              </a:rPr>
              <a:t>,</a:t>
            </a:r>
            <a:r>
              <a:rPr lang="zh-CN" altLang="en-US" sz="1600" dirty="0">
                <a:solidFill>
                  <a:srgbClr val="768EA9"/>
                </a:solidFill>
              </a:rPr>
              <a:t>等全部节目录制完毕再进行</a:t>
            </a:r>
          </a:p>
          <a:p>
            <a:pPr>
              <a:lnSpc>
                <a:spcPct val="150000"/>
              </a:lnSpc>
            </a:pPr>
            <a:r>
              <a:rPr lang="zh-CN" altLang="en-US" sz="1600" dirty="0">
                <a:solidFill>
                  <a:srgbClr val="768EA9"/>
                </a:solidFill>
              </a:rPr>
              <a:t>补拍也可。一场演出节目全部录制完以后</a:t>
            </a:r>
            <a:r>
              <a:rPr lang="en-US" altLang="zh-CN" sz="1600" dirty="0">
                <a:solidFill>
                  <a:srgbClr val="768EA9"/>
                </a:solidFill>
              </a:rPr>
              <a:t>,</a:t>
            </a:r>
            <a:r>
              <a:rPr lang="zh-CN" altLang="en-US" sz="1600" dirty="0">
                <a:solidFill>
                  <a:srgbClr val="768EA9"/>
                </a:solidFill>
              </a:rPr>
              <a:t>导演的录制任务也就基本完成了</a:t>
            </a:r>
            <a:r>
              <a:rPr lang="en-US" altLang="zh-CN" sz="1600" dirty="0">
                <a:solidFill>
                  <a:srgbClr val="768EA9"/>
                </a:solidFill>
              </a:rPr>
              <a:t>,</a:t>
            </a:r>
          </a:p>
          <a:p>
            <a:pPr>
              <a:lnSpc>
                <a:spcPct val="150000"/>
              </a:lnSpc>
            </a:pPr>
            <a:r>
              <a:rPr lang="zh-CN" altLang="en-US" sz="1600" dirty="0">
                <a:solidFill>
                  <a:srgbClr val="768EA9"/>
                </a:solidFill>
              </a:rPr>
              <a:t>余下的工作是督促工作人员收拾整理。</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366689" cy="460382"/>
            <a:chOff x="707444" y="763802"/>
            <a:chExt cx="3366689"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973891" cy="460382"/>
            </a:xfrm>
            <a:prstGeom prst="rect">
              <a:avLst/>
            </a:prstGeom>
          </p:spPr>
          <p:txBody>
            <a:bodyPr wrap="none">
              <a:spAutoFit/>
            </a:bodyPr>
            <a:lstStyle/>
            <a:p>
              <a:pPr>
                <a:lnSpc>
                  <a:spcPct val="150000"/>
                </a:lnSpc>
              </a:pPr>
              <a:r>
                <a:rPr lang="zh-CN" altLang="en-US" b="1" dirty="0">
                  <a:solidFill>
                    <a:srgbClr val="768EA9"/>
                  </a:solidFill>
                </a:rPr>
                <a:t>三、正式录像时导演的工作</a:t>
              </a:r>
              <a:endParaRPr lang="en-US" altLang="zh-CN" b="1" dirty="0">
                <a:solidFill>
                  <a:srgbClr val="768EA9"/>
                </a:solidFill>
              </a:endParaRPr>
            </a:p>
          </p:txBody>
        </p:sp>
      </p:grpSp>
    </p:spTree>
    <p:extLst>
      <p:ext uri="{BB962C8B-B14F-4D97-AF65-F5344CB8AC3E}">
        <p14:creationId xmlns:p14="http://schemas.microsoft.com/office/powerpoint/2010/main" val="415540737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963783"/>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后期制作是导演对所有拍摄的素材进行审看、选择</a:t>
            </a:r>
            <a:r>
              <a:rPr lang="en-US" altLang="zh-CN" sz="1600" dirty="0">
                <a:solidFill>
                  <a:srgbClr val="768EA9"/>
                </a:solidFill>
              </a:rPr>
              <a:t>,</a:t>
            </a:r>
            <a:r>
              <a:rPr lang="zh-CN" altLang="en-US" sz="1600" dirty="0">
                <a:solidFill>
                  <a:srgbClr val="768EA9"/>
                </a:solidFill>
              </a:rPr>
              <a:t>在编辑人员的协助下</a:t>
            </a:r>
            <a:r>
              <a:rPr lang="en-US" altLang="zh-CN" sz="1600" dirty="0">
                <a:solidFill>
                  <a:srgbClr val="768EA9"/>
                </a:solidFill>
              </a:rPr>
              <a:t>,</a:t>
            </a:r>
          </a:p>
          <a:p>
            <a:pPr>
              <a:lnSpc>
                <a:spcPct val="150000"/>
              </a:lnSpc>
            </a:pPr>
            <a:r>
              <a:rPr lang="zh-CN" altLang="en-US" sz="1600" dirty="0">
                <a:solidFill>
                  <a:srgbClr val="768EA9"/>
                </a:solidFill>
              </a:rPr>
              <a:t>运用一定的艺术与技术表现手段</a:t>
            </a:r>
            <a:r>
              <a:rPr lang="en-US" altLang="zh-CN" sz="1600" dirty="0">
                <a:solidFill>
                  <a:srgbClr val="768EA9"/>
                </a:solidFill>
              </a:rPr>
              <a:t>(</a:t>
            </a:r>
            <a:r>
              <a:rPr lang="zh-CN" altLang="en-US" sz="1600" dirty="0">
                <a:solidFill>
                  <a:srgbClr val="768EA9"/>
                </a:solidFill>
              </a:rPr>
              <a:t>包括特技、字幕等</a:t>
            </a:r>
            <a:r>
              <a:rPr lang="en-US" altLang="zh-CN" sz="1600" dirty="0">
                <a:solidFill>
                  <a:srgbClr val="768EA9"/>
                </a:solidFill>
              </a:rPr>
              <a:t>),</a:t>
            </a:r>
            <a:r>
              <a:rPr lang="zh-CN" altLang="en-US" sz="1600" dirty="0">
                <a:solidFill>
                  <a:srgbClr val="768EA9"/>
                </a:solidFill>
              </a:rPr>
              <a:t>使节目成为声画合一的</a:t>
            </a:r>
          </a:p>
          <a:p>
            <a:pPr>
              <a:lnSpc>
                <a:spcPct val="150000"/>
              </a:lnSpc>
            </a:pPr>
            <a:r>
              <a:rPr lang="zh-CN" altLang="en-US" sz="1600" dirty="0">
                <a:solidFill>
                  <a:srgbClr val="768EA9"/>
                </a:solidFill>
              </a:rPr>
              <a:t>艺术整体。</a:t>
            </a:r>
            <a:endParaRPr lang="en-US" altLang="zh-CN" sz="1600" dirty="0">
              <a:solidFill>
                <a:srgbClr val="768EA9"/>
              </a:solidFill>
            </a:endParaRPr>
          </a:p>
          <a:p>
            <a:pPr>
              <a:lnSpc>
                <a:spcPct val="150000"/>
              </a:lnSpc>
            </a:pPr>
            <a:r>
              <a:rPr lang="zh-CN" altLang="en-US" sz="1600" dirty="0">
                <a:solidFill>
                  <a:srgbClr val="768EA9"/>
                </a:solidFill>
              </a:rPr>
              <a:t>这一阶段导演的工作包括以下几项：</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四、后期制作工作</a:t>
              </a:r>
              <a:endParaRPr lang="en-US" altLang="zh-CN" b="1" dirty="0">
                <a:solidFill>
                  <a:srgbClr val="768EA9"/>
                </a:solidFill>
              </a:endParaRPr>
            </a:p>
          </p:txBody>
        </p:sp>
      </p:grpSp>
    </p:spTree>
    <p:extLst>
      <p:ext uri="{BB962C8B-B14F-4D97-AF65-F5344CB8AC3E}">
        <p14:creationId xmlns:p14="http://schemas.microsoft.com/office/powerpoint/2010/main" val="122894899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963783"/>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一</a:t>
            </a:r>
            <a:r>
              <a:rPr lang="en-US" altLang="zh-CN" sz="1600" dirty="0">
                <a:solidFill>
                  <a:srgbClr val="768EA9"/>
                </a:solidFill>
              </a:rPr>
              <a:t>)</a:t>
            </a:r>
            <a:r>
              <a:rPr lang="zh-CN" altLang="en-US" sz="1600" dirty="0">
                <a:solidFill>
                  <a:srgbClr val="768EA9"/>
                </a:solidFill>
              </a:rPr>
              <a:t>审阅图像素材</a:t>
            </a:r>
            <a:endParaRPr lang="en-US" altLang="zh-CN" sz="1600" dirty="0">
              <a:solidFill>
                <a:srgbClr val="768EA9"/>
              </a:solidFill>
            </a:endParaRPr>
          </a:p>
          <a:p>
            <a:pPr>
              <a:lnSpc>
                <a:spcPct val="150000"/>
              </a:lnSpc>
            </a:pPr>
            <a:endParaRPr lang="en-US" altLang="zh-CN" sz="1600" dirty="0">
              <a:solidFill>
                <a:srgbClr val="768EA9"/>
              </a:solidFill>
            </a:endParaRPr>
          </a:p>
          <a:p>
            <a:pPr>
              <a:lnSpc>
                <a:spcPct val="150000"/>
              </a:lnSpc>
            </a:pPr>
            <a:r>
              <a:rPr lang="zh-CN" altLang="en-US" sz="1600" dirty="0">
                <a:solidFill>
                  <a:srgbClr val="768EA9"/>
                </a:solidFill>
              </a:rPr>
              <a:t>在审阅素材时要注意两点</a:t>
            </a:r>
            <a:r>
              <a:rPr lang="en-US" altLang="zh-CN" sz="1600" dirty="0">
                <a:solidFill>
                  <a:srgbClr val="768EA9"/>
                </a:solidFill>
              </a:rPr>
              <a:t>:</a:t>
            </a:r>
          </a:p>
          <a:p>
            <a:pPr>
              <a:lnSpc>
                <a:spcPct val="150000"/>
              </a:lnSpc>
            </a:pPr>
            <a:r>
              <a:rPr lang="zh-CN" altLang="en-US" sz="1600" dirty="0">
                <a:solidFill>
                  <a:srgbClr val="768EA9"/>
                </a:solidFill>
              </a:rPr>
              <a:t>一是视频信号的质量</a:t>
            </a:r>
            <a:r>
              <a:rPr lang="en-US" altLang="zh-CN" sz="1600" dirty="0">
                <a:solidFill>
                  <a:srgbClr val="768EA9"/>
                </a:solidFill>
              </a:rPr>
              <a:t>,</a:t>
            </a:r>
            <a:r>
              <a:rPr lang="zh-CN" altLang="en-US" sz="1600" dirty="0">
                <a:solidFill>
                  <a:srgbClr val="768EA9"/>
                </a:solidFill>
              </a:rPr>
              <a:t>也就是画面的艺术质量如何</a:t>
            </a:r>
            <a:r>
              <a:rPr lang="en-US" altLang="zh-CN" sz="1600" dirty="0">
                <a:solidFill>
                  <a:srgbClr val="768EA9"/>
                </a:solidFill>
              </a:rPr>
              <a:t>,</a:t>
            </a:r>
            <a:r>
              <a:rPr lang="zh-CN" altLang="en-US" sz="1600" dirty="0">
                <a:solidFill>
                  <a:srgbClr val="768EA9"/>
                </a:solidFill>
              </a:rPr>
              <a:t>要选择最好的保留下来待用</a:t>
            </a:r>
            <a:r>
              <a:rPr lang="en-US" altLang="zh-CN" sz="1600" dirty="0">
                <a:solidFill>
                  <a:srgbClr val="768EA9"/>
                </a:solidFill>
              </a:rPr>
              <a:t>;</a:t>
            </a:r>
          </a:p>
          <a:p>
            <a:pPr>
              <a:lnSpc>
                <a:spcPct val="150000"/>
              </a:lnSpc>
            </a:pPr>
            <a:r>
              <a:rPr lang="zh-CN" altLang="en-US" sz="1600" dirty="0">
                <a:solidFill>
                  <a:srgbClr val="768EA9"/>
                </a:solidFill>
              </a:rPr>
              <a:t>二是仔细监听音频信号</a:t>
            </a:r>
            <a:r>
              <a:rPr lang="en-US" altLang="zh-CN" sz="1600" dirty="0">
                <a:solidFill>
                  <a:srgbClr val="768EA9"/>
                </a:solidFill>
              </a:rPr>
              <a:t>,</a:t>
            </a:r>
            <a:r>
              <a:rPr lang="zh-CN" altLang="en-US" sz="1600" dirty="0">
                <a:solidFill>
                  <a:srgbClr val="768EA9"/>
                </a:solidFill>
              </a:rPr>
              <a:t>也就是录音的音响是否清晰、优美</a:t>
            </a:r>
            <a:r>
              <a:rPr lang="en-US" altLang="zh-CN" sz="1600" dirty="0">
                <a:solidFill>
                  <a:srgbClr val="768EA9"/>
                </a:solidFill>
              </a:rPr>
              <a:t>,</a:t>
            </a:r>
            <a:r>
              <a:rPr lang="zh-CN" altLang="en-US" sz="1600" dirty="0">
                <a:solidFill>
                  <a:srgbClr val="768EA9"/>
                </a:solidFill>
              </a:rPr>
              <a:t>与画面是否和谐。</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四、后期制作工作</a:t>
              </a:r>
              <a:endParaRPr lang="en-US" altLang="zh-CN" b="1" dirty="0">
                <a:solidFill>
                  <a:srgbClr val="768EA9"/>
                </a:solidFill>
              </a:endParaRPr>
            </a:p>
          </p:txBody>
        </p:sp>
      </p:grpSp>
    </p:spTree>
    <p:extLst>
      <p:ext uri="{BB962C8B-B14F-4D97-AF65-F5344CB8AC3E}">
        <p14:creationId xmlns:p14="http://schemas.microsoft.com/office/powerpoint/2010/main" val="10575012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963783"/>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二</a:t>
            </a:r>
            <a:r>
              <a:rPr lang="en-US" altLang="zh-CN" sz="1600" dirty="0">
                <a:solidFill>
                  <a:srgbClr val="768EA9"/>
                </a:solidFill>
              </a:rPr>
              <a:t>)</a:t>
            </a:r>
            <a:r>
              <a:rPr lang="zh-CN" altLang="en-US" sz="1600" dirty="0">
                <a:solidFill>
                  <a:srgbClr val="768EA9"/>
                </a:solidFill>
              </a:rPr>
              <a:t>制作节目片头</a:t>
            </a:r>
          </a:p>
          <a:p>
            <a:pPr>
              <a:lnSpc>
                <a:spcPct val="150000"/>
              </a:lnSpc>
            </a:pPr>
            <a:r>
              <a:rPr lang="zh-CN" altLang="en-US" sz="1600" dirty="0">
                <a:solidFill>
                  <a:srgbClr val="768EA9"/>
                </a:solidFill>
              </a:rPr>
              <a:t>片头的艺术创作可以分为</a:t>
            </a:r>
            <a:r>
              <a:rPr lang="en-US" altLang="zh-CN" sz="1600" dirty="0">
                <a:solidFill>
                  <a:srgbClr val="768EA9"/>
                </a:solidFill>
              </a:rPr>
              <a:t>:</a:t>
            </a:r>
            <a:r>
              <a:rPr lang="zh-CN" altLang="en-US" sz="1600" dirty="0">
                <a:solidFill>
                  <a:srgbClr val="768EA9"/>
                </a:solidFill>
              </a:rPr>
              <a:t>画面构图设计、画面节奏设计、特技设计、色彩设计和</a:t>
            </a:r>
            <a:endParaRPr lang="en-US" altLang="zh-CN" sz="1600" dirty="0">
              <a:solidFill>
                <a:srgbClr val="768EA9"/>
              </a:solidFill>
            </a:endParaRPr>
          </a:p>
          <a:p>
            <a:pPr>
              <a:lnSpc>
                <a:spcPct val="150000"/>
              </a:lnSpc>
            </a:pPr>
            <a:r>
              <a:rPr lang="zh-CN" altLang="en-US" sz="1600" dirty="0">
                <a:solidFill>
                  <a:srgbClr val="768EA9"/>
                </a:solidFill>
              </a:rPr>
              <a:t>字幕设计等等。其中需要多工种合作</a:t>
            </a:r>
            <a:r>
              <a:rPr lang="en-US" altLang="zh-CN" sz="1600" dirty="0">
                <a:solidFill>
                  <a:srgbClr val="768EA9"/>
                </a:solidFill>
              </a:rPr>
              <a:t>,</a:t>
            </a:r>
            <a:r>
              <a:rPr lang="zh-CN" altLang="en-US" sz="1600" dirty="0">
                <a:solidFill>
                  <a:srgbClr val="768EA9"/>
                </a:solidFill>
              </a:rPr>
              <a:t>可以借用绘画、雕塑、摄影、电视、音乐、</a:t>
            </a:r>
            <a:endParaRPr lang="en-US" altLang="zh-CN" sz="1600" dirty="0">
              <a:solidFill>
                <a:srgbClr val="768EA9"/>
              </a:solidFill>
            </a:endParaRPr>
          </a:p>
          <a:p>
            <a:pPr>
              <a:lnSpc>
                <a:spcPct val="150000"/>
              </a:lnSpc>
            </a:pPr>
            <a:r>
              <a:rPr lang="zh-CN" altLang="en-US" sz="1600" dirty="0">
                <a:solidFill>
                  <a:srgbClr val="768EA9"/>
                </a:solidFill>
              </a:rPr>
              <a:t>实物等多种媒介造成一种多维的、强烈的、新颖的艺术氛围。从总体要求上</a:t>
            </a:r>
            <a:r>
              <a:rPr lang="en-US" altLang="zh-CN" sz="1600" dirty="0">
                <a:solidFill>
                  <a:srgbClr val="768EA9"/>
                </a:solidFill>
              </a:rPr>
              <a:t>,</a:t>
            </a:r>
            <a:r>
              <a:rPr lang="zh-CN" altLang="en-US" sz="1600" dirty="0">
                <a:solidFill>
                  <a:srgbClr val="768EA9"/>
                </a:solidFill>
              </a:rPr>
              <a:t>一个</a:t>
            </a:r>
            <a:endParaRPr lang="en-US" altLang="zh-CN" sz="1600" dirty="0">
              <a:solidFill>
                <a:srgbClr val="768EA9"/>
              </a:solidFill>
            </a:endParaRPr>
          </a:p>
          <a:p>
            <a:pPr>
              <a:lnSpc>
                <a:spcPct val="150000"/>
              </a:lnSpc>
            </a:pPr>
            <a:r>
              <a:rPr lang="zh-CN" altLang="en-US" sz="1600" dirty="0">
                <a:solidFill>
                  <a:srgbClr val="768EA9"/>
                </a:solidFill>
              </a:rPr>
              <a:t>好的片头</a:t>
            </a:r>
            <a:r>
              <a:rPr lang="en-US" altLang="zh-CN" sz="1600" dirty="0">
                <a:solidFill>
                  <a:srgbClr val="768EA9"/>
                </a:solidFill>
              </a:rPr>
              <a:t>,</a:t>
            </a:r>
            <a:r>
              <a:rPr lang="zh-CN" altLang="en-US" sz="1600" dirty="0">
                <a:solidFill>
                  <a:srgbClr val="768EA9"/>
                </a:solidFill>
              </a:rPr>
              <a:t>需要细腻的运动感觉、准确的节奏、简洁而富于意味的画面</a:t>
            </a:r>
            <a:r>
              <a:rPr lang="en-US" altLang="zh-CN" sz="1600" dirty="0">
                <a:solidFill>
                  <a:srgbClr val="768EA9"/>
                </a:solidFill>
              </a:rPr>
              <a:t>,</a:t>
            </a:r>
            <a:r>
              <a:rPr lang="zh-CN" altLang="en-US" sz="1600" dirty="0">
                <a:solidFill>
                  <a:srgbClr val="768EA9"/>
                </a:solidFill>
              </a:rPr>
              <a:t>同时构成运</a:t>
            </a:r>
            <a:endParaRPr lang="en-US" altLang="zh-CN" sz="1600" dirty="0">
              <a:solidFill>
                <a:srgbClr val="768EA9"/>
              </a:solidFill>
            </a:endParaRPr>
          </a:p>
          <a:p>
            <a:pPr>
              <a:lnSpc>
                <a:spcPct val="150000"/>
              </a:lnSpc>
            </a:pPr>
            <a:r>
              <a:rPr lang="zh-CN" altLang="en-US" sz="1600" dirty="0">
                <a:solidFill>
                  <a:srgbClr val="768EA9"/>
                </a:solidFill>
              </a:rPr>
              <a:t>动着的视觉美。”② 有一点需要强调</a:t>
            </a:r>
            <a:r>
              <a:rPr lang="en-US" altLang="zh-CN" sz="1600" dirty="0">
                <a:solidFill>
                  <a:srgbClr val="768EA9"/>
                </a:solidFill>
              </a:rPr>
              <a:t>,</a:t>
            </a:r>
            <a:r>
              <a:rPr lang="zh-CN" altLang="en-US" sz="1600" dirty="0">
                <a:solidFill>
                  <a:srgbClr val="768EA9"/>
                </a:solidFill>
              </a:rPr>
              <a:t>片头时长一般控制在</a:t>
            </a:r>
            <a:r>
              <a:rPr lang="en-US" altLang="zh-CN" sz="1600" dirty="0">
                <a:solidFill>
                  <a:srgbClr val="768EA9"/>
                </a:solidFill>
              </a:rPr>
              <a:t>30~40</a:t>
            </a:r>
            <a:r>
              <a:rPr lang="zh-CN" altLang="en-US" sz="1600" dirty="0">
                <a:solidFill>
                  <a:srgbClr val="768EA9"/>
                </a:solidFill>
              </a:rPr>
              <a:t>秒比较合适。</a:t>
            </a:r>
            <a:endParaRPr lang="en-US" altLang="zh-CN" sz="1600" dirty="0">
              <a:solidFill>
                <a:srgbClr val="768EA9"/>
              </a:solidFill>
            </a:endParaRPr>
          </a:p>
          <a:p>
            <a:pPr>
              <a:lnSpc>
                <a:spcPct val="150000"/>
              </a:lnSpc>
            </a:pPr>
            <a:r>
              <a:rPr lang="zh-CN" altLang="en-US" sz="1600" dirty="0">
                <a:solidFill>
                  <a:srgbClr val="768EA9"/>
                </a:solidFill>
              </a:rPr>
              <a:t>片头时长过短</a:t>
            </a:r>
            <a:r>
              <a:rPr lang="en-US" altLang="zh-CN" sz="1600" dirty="0">
                <a:solidFill>
                  <a:srgbClr val="768EA9"/>
                </a:solidFill>
              </a:rPr>
              <a:t>,</a:t>
            </a:r>
            <a:r>
              <a:rPr lang="zh-CN" altLang="en-US" sz="1600" dirty="0">
                <a:solidFill>
                  <a:srgbClr val="768EA9"/>
                </a:solidFill>
              </a:rPr>
              <a:t>容易造成急促感</a:t>
            </a:r>
            <a:r>
              <a:rPr lang="en-US" altLang="zh-CN" sz="1600" dirty="0">
                <a:solidFill>
                  <a:srgbClr val="768EA9"/>
                </a:solidFill>
              </a:rPr>
              <a:t>,</a:t>
            </a:r>
            <a:r>
              <a:rPr lang="zh-CN" altLang="en-US" sz="1600" dirty="0">
                <a:solidFill>
                  <a:srgbClr val="768EA9"/>
                </a:solidFill>
              </a:rPr>
              <a:t>过长又会使观众感到乏味、冗长</a:t>
            </a:r>
            <a:r>
              <a:rPr lang="en-US" altLang="zh-CN" sz="1600" dirty="0">
                <a:solidFill>
                  <a:srgbClr val="768EA9"/>
                </a:solidFill>
              </a:rPr>
              <a:t>,</a:t>
            </a:r>
            <a:r>
              <a:rPr lang="zh-CN" altLang="en-US" sz="1600" dirty="0">
                <a:solidFill>
                  <a:srgbClr val="768EA9"/>
                </a:solidFill>
              </a:rPr>
              <a:t>因此要把握好分寸。</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四、后期制作工作</a:t>
              </a:r>
              <a:endParaRPr lang="en-US" altLang="zh-CN" b="1" dirty="0">
                <a:solidFill>
                  <a:srgbClr val="768EA9"/>
                </a:solidFill>
              </a:endParaRPr>
            </a:p>
          </p:txBody>
        </p:sp>
      </p:grpSp>
    </p:spTree>
    <p:extLst>
      <p:ext uri="{BB962C8B-B14F-4D97-AF65-F5344CB8AC3E}">
        <p14:creationId xmlns:p14="http://schemas.microsoft.com/office/powerpoint/2010/main" val="196059775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963783"/>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（三）字幕设计</a:t>
            </a:r>
            <a:endParaRPr lang="en-US" altLang="zh-CN" sz="1600" dirty="0">
              <a:solidFill>
                <a:srgbClr val="768EA9"/>
              </a:solidFill>
            </a:endParaRPr>
          </a:p>
          <a:p>
            <a:pPr>
              <a:lnSpc>
                <a:spcPct val="150000"/>
              </a:lnSpc>
            </a:pPr>
            <a:r>
              <a:rPr lang="zh-CN" altLang="en-US" sz="1600" dirty="0">
                <a:solidFill>
                  <a:srgbClr val="768EA9"/>
                </a:solidFill>
              </a:rPr>
              <a:t>导演在制作电视节目时</a:t>
            </a:r>
            <a:r>
              <a:rPr lang="en-US" altLang="zh-CN" sz="1600" dirty="0">
                <a:solidFill>
                  <a:srgbClr val="768EA9"/>
                </a:solidFill>
              </a:rPr>
              <a:t>,</a:t>
            </a:r>
            <a:r>
              <a:rPr lang="zh-CN" altLang="en-US" sz="1600" dirty="0">
                <a:solidFill>
                  <a:srgbClr val="768EA9"/>
                </a:solidFill>
              </a:rPr>
              <a:t>对字幕的使用不可忽视</a:t>
            </a:r>
            <a:r>
              <a:rPr lang="en-US" altLang="zh-CN" sz="1600" dirty="0">
                <a:solidFill>
                  <a:srgbClr val="768EA9"/>
                </a:solidFill>
              </a:rPr>
              <a:t>,</a:t>
            </a:r>
            <a:r>
              <a:rPr lang="zh-CN" altLang="en-US" sz="1600" dirty="0">
                <a:solidFill>
                  <a:srgbClr val="768EA9"/>
                </a:solidFill>
              </a:rPr>
              <a:t>要有精心的设计和通盘的考虑。</a:t>
            </a:r>
            <a:endParaRPr lang="en-US" altLang="zh-CN" sz="1600" dirty="0">
              <a:solidFill>
                <a:srgbClr val="768EA9"/>
              </a:solidFill>
            </a:endParaRPr>
          </a:p>
          <a:p>
            <a:pPr>
              <a:lnSpc>
                <a:spcPct val="150000"/>
              </a:lnSpc>
            </a:pPr>
            <a:r>
              <a:rPr lang="zh-CN" altLang="en-US" sz="1600" dirty="0">
                <a:solidFill>
                  <a:srgbClr val="768EA9"/>
                </a:solidFill>
              </a:rPr>
              <a:t>比如</a:t>
            </a:r>
            <a:r>
              <a:rPr lang="en-US" altLang="zh-CN" sz="1600" dirty="0">
                <a:solidFill>
                  <a:srgbClr val="768EA9"/>
                </a:solidFill>
              </a:rPr>
              <a:t>,</a:t>
            </a:r>
            <a:r>
              <a:rPr lang="zh-CN" altLang="en-US" sz="1600" dirty="0">
                <a:solidFill>
                  <a:srgbClr val="768EA9"/>
                </a:solidFill>
              </a:rPr>
              <a:t>片头字幕选择什么样的字体</a:t>
            </a:r>
            <a:r>
              <a:rPr lang="en-US" altLang="zh-CN" sz="1600" dirty="0">
                <a:solidFill>
                  <a:srgbClr val="768EA9"/>
                </a:solidFill>
              </a:rPr>
              <a:t>,</a:t>
            </a:r>
            <a:r>
              <a:rPr lang="zh-CN" altLang="en-US" sz="1600" dirty="0">
                <a:solidFill>
                  <a:srgbClr val="768EA9"/>
                </a:solidFill>
              </a:rPr>
              <a:t>是美术字还是传统书法艺术的手写体</a:t>
            </a:r>
            <a:r>
              <a:rPr lang="en-US" altLang="zh-CN" sz="1600" dirty="0">
                <a:solidFill>
                  <a:srgbClr val="768EA9"/>
                </a:solidFill>
              </a:rPr>
              <a:t>? </a:t>
            </a:r>
            <a:r>
              <a:rPr lang="zh-CN" altLang="en-US" sz="1600" dirty="0">
                <a:solidFill>
                  <a:srgbClr val="768EA9"/>
                </a:solidFill>
              </a:rPr>
              <a:t>这都要</a:t>
            </a:r>
            <a:endParaRPr lang="en-US" altLang="zh-CN" sz="1600" dirty="0">
              <a:solidFill>
                <a:srgbClr val="768EA9"/>
              </a:solidFill>
            </a:endParaRPr>
          </a:p>
          <a:p>
            <a:pPr>
              <a:lnSpc>
                <a:spcPct val="150000"/>
              </a:lnSpc>
            </a:pPr>
            <a:r>
              <a:rPr lang="zh-CN" altLang="en-US" sz="1600" dirty="0">
                <a:solidFill>
                  <a:srgbClr val="768EA9"/>
                </a:solidFill>
              </a:rPr>
              <a:t>从节目与片头的画面美出发</a:t>
            </a:r>
            <a:r>
              <a:rPr lang="en-US" altLang="zh-CN" sz="1600" dirty="0">
                <a:solidFill>
                  <a:srgbClr val="768EA9"/>
                </a:solidFill>
              </a:rPr>
              <a:t>,</a:t>
            </a:r>
            <a:r>
              <a:rPr lang="zh-CN" altLang="en-US" sz="1600" dirty="0">
                <a:solidFill>
                  <a:srgbClr val="768EA9"/>
                </a:solidFill>
              </a:rPr>
              <a:t>使之和谐统一</a:t>
            </a:r>
            <a:r>
              <a:rPr lang="en-US" altLang="zh-CN" sz="1600" dirty="0">
                <a:solidFill>
                  <a:srgbClr val="768EA9"/>
                </a:solidFill>
              </a:rPr>
              <a:t>,</a:t>
            </a:r>
            <a:r>
              <a:rPr lang="zh-CN" altLang="en-US" sz="1600" dirty="0">
                <a:solidFill>
                  <a:srgbClr val="768EA9"/>
                </a:solidFill>
              </a:rPr>
              <a:t>产生一种富有艺术性的装饰美。</a:t>
            </a:r>
          </a:p>
          <a:p>
            <a:pPr>
              <a:lnSpc>
                <a:spcPct val="150000"/>
              </a:lnSpc>
            </a:pPr>
            <a:r>
              <a:rPr lang="zh-CN" altLang="en-US" sz="1600" dirty="0">
                <a:solidFill>
                  <a:srgbClr val="768EA9"/>
                </a:solidFill>
              </a:rPr>
              <a:t>除了片头字幕外</a:t>
            </a:r>
            <a:r>
              <a:rPr lang="en-US" altLang="zh-CN" sz="1600" dirty="0">
                <a:solidFill>
                  <a:srgbClr val="768EA9"/>
                </a:solidFill>
              </a:rPr>
              <a:t>,</a:t>
            </a:r>
            <a:r>
              <a:rPr lang="zh-CN" altLang="en-US" sz="1600" dirty="0">
                <a:solidFill>
                  <a:srgbClr val="768EA9"/>
                </a:solidFill>
              </a:rPr>
              <a:t>在整台晚会中还有节目标题、唱词、歌词以及说明性文字</a:t>
            </a:r>
          </a:p>
          <a:p>
            <a:pPr>
              <a:lnSpc>
                <a:spcPct val="150000"/>
              </a:lnSpc>
            </a:pPr>
            <a:r>
              <a:rPr lang="zh-CN" altLang="en-US" sz="1600" dirty="0">
                <a:solidFill>
                  <a:srgbClr val="768EA9"/>
                </a:solidFill>
              </a:rPr>
              <a:t>等都要有所设计</a:t>
            </a:r>
            <a:r>
              <a:rPr lang="en-US" altLang="zh-CN" sz="1600" dirty="0">
                <a:solidFill>
                  <a:srgbClr val="768EA9"/>
                </a:solidFill>
              </a:rPr>
              <a:t>,</a:t>
            </a:r>
            <a:r>
              <a:rPr lang="zh-CN" altLang="en-US" sz="1600" dirty="0">
                <a:solidFill>
                  <a:srgbClr val="768EA9"/>
                </a:solidFill>
              </a:rPr>
              <a:t>字体、大小都要合理</a:t>
            </a:r>
            <a:r>
              <a:rPr lang="en-US" altLang="zh-CN" sz="1600" dirty="0">
                <a:solidFill>
                  <a:srgbClr val="768EA9"/>
                </a:solidFill>
              </a:rPr>
              <a:t>,</a:t>
            </a:r>
            <a:r>
              <a:rPr lang="zh-CN" altLang="en-US" sz="1600" dirty="0">
                <a:solidFill>
                  <a:srgbClr val="768EA9"/>
                </a:solidFill>
              </a:rPr>
              <a:t>该强调的应尽量醒目</a:t>
            </a:r>
            <a:r>
              <a:rPr lang="en-US" altLang="zh-CN" sz="1600" dirty="0">
                <a:solidFill>
                  <a:srgbClr val="768EA9"/>
                </a:solidFill>
              </a:rPr>
              <a:t>,</a:t>
            </a:r>
            <a:r>
              <a:rPr lang="zh-CN" altLang="en-US" sz="1600" dirty="0">
                <a:solidFill>
                  <a:srgbClr val="768EA9"/>
                </a:solidFill>
              </a:rPr>
              <a:t>从而给观众留下</a:t>
            </a:r>
          </a:p>
          <a:p>
            <a:pPr>
              <a:lnSpc>
                <a:spcPct val="150000"/>
              </a:lnSpc>
            </a:pPr>
            <a:r>
              <a:rPr lang="zh-CN" altLang="en-US" sz="1600" dirty="0">
                <a:solidFill>
                  <a:srgbClr val="768EA9"/>
                </a:solidFill>
              </a:rPr>
              <a:t>深刻的印象。</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四、后期制作工作</a:t>
              </a:r>
              <a:endParaRPr lang="en-US" altLang="zh-CN" b="1" dirty="0">
                <a:solidFill>
                  <a:srgbClr val="768EA9"/>
                </a:solidFill>
              </a:endParaRPr>
            </a:p>
          </p:txBody>
        </p:sp>
      </p:grpSp>
    </p:spTree>
    <p:extLst>
      <p:ext uri="{BB962C8B-B14F-4D97-AF65-F5344CB8AC3E}">
        <p14:creationId xmlns:p14="http://schemas.microsoft.com/office/powerpoint/2010/main" val="426772684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963783"/>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此外</a:t>
            </a:r>
            <a:r>
              <a:rPr lang="en-US" altLang="zh-CN" sz="1600" dirty="0">
                <a:solidFill>
                  <a:srgbClr val="768EA9"/>
                </a:solidFill>
              </a:rPr>
              <a:t>,</a:t>
            </a:r>
            <a:r>
              <a:rPr lang="zh-CN" altLang="en-US" sz="1600" dirty="0">
                <a:solidFill>
                  <a:srgbClr val="768EA9"/>
                </a:solidFill>
              </a:rPr>
              <a:t>还要注意字幕的色彩选择</a:t>
            </a:r>
            <a:r>
              <a:rPr lang="en-US" altLang="zh-CN" sz="1600" dirty="0">
                <a:solidFill>
                  <a:srgbClr val="768EA9"/>
                </a:solidFill>
              </a:rPr>
              <a:t>,</a:t>
            </a:r>
            <a:r>
              <a:rPr lang="zh-CN" altLang="en-US" sz="1600" dirty="0">
                <a:solidFill>
                  <a:srgbClr val="768EA9"/>
                </a:solidFill>
              </a:rPr>
              <a:t>处理好与背景画面颜色的关系。如果背</a:t>
            </a:r>
          </a:p>
          <a:p>
            <a:pPr>
              <a:lnSpc>
                <a:spcPct val="150000"/>
              </a:lnSpc>
            </a:pPr>
            <a:r>
              <a:rPr lang="zh-CN" altLang="en-US" sz="1600" dirty="0">
                <a:solidFill>
                  <a:srgbClr val="768EA9"/>
                </a:solidFill>
              </a:rPr>
              <a:t>景画面色彩较暗</a:t>
            </a:r>
            <a:r>
              <a:rPr lang="en-US" altLang="zh-CN" sz="1600" dirty="0">
                <a:solidFill>
                  <a:srgbClr val="768EA9"/>
                </a:solidFill>
              </a:rPr>
              <a:t>,</a:t>
            </a:r>
            <a:r>
              <a:rPr lang="zh-CN" altLang="en-US" sz="1600" dirty="0">
                <a:solidFill>
                  <a:srgbClr val="768EA9"/>
                </a:solidFill>
              </a:rPr>
              <a:t>字幕就应该选用相对明亮的色彩</a:t>
            </a:r>
            <a:r>
              <a:rPr lang="en-US" altLang="zh-CN" sz="1600" dirty="0">
                <a:solidFill>
                  <a:srgbClr val="768EA9"/>
                </a:solidFill>
              </a:rPr>
              <a:t>,</a:t>
            </a:r>
            <a:r>
              <a:rPr lang="zh-CN" altLang="en-US" sz="1600" dirty="0">
                <a:solidFill>
                  <a:srgbClr val="768EA9"/>
                </a:solidFill>
              </a:rPr>
              <a:t>以形成较大的反差</a:t>
            </a:r>
            <a:r>
              <a:rPr lang="en-US" altLang="zh-CN" sz="1600" dirty="0">
                <a:solidFill>
                  <a:srgbClr val="768EA9"/>
                </a:solidFill>
              </a:rPr>
              <a:t>;</a:t>
            </a:r>
            <a:r>
              <a:rPr lang="zh-CN" altLang="en-US" sz="1600" dirty="0">
                <a:solidFill>
                  <a:srgbClr val="768EA9"/>
                </a:solidFill>
              </a:rPr>
              <a:t>反之</a:t>
            </a:r>
            <a:r>
              <a:rPr lang="en-US" altLang="zh-CN" sz="1600" dirty="0">
                <a:solidFill>
                  <a:srgbClr val="768EA9"/>
                </a:solidFill>
              </a:rPr>
              <a:t>,</a:t>
            </a:r>
          </a:p>
          <a:p>
            <a:pPr>
              <a:lnSpc>
                <a:spcPct val="150000"/>
              </a:lnSpc>
            </a:pPr>
            <a:r>
              <a:rPr lang="zh-CN" altLang="en-US" sz="1600" dirty="0">
                <a:solidFill>
                  <a:srgbClr val="768EA9"/>
                </a:solidFill>
              </a:rPr>
              <a:t>背景较亮</a:t>
            </a:r>
            <a:r>
              <a:rPr lang="en-US" altLang="zh-CN" sz="1600" dirty="0">
                <a:solidFill>
                  <a:srgbClr val="768EA9"/>
                </a:solidFill>
              </a:rPr>
              <a:t>,</a:t>
            </a:r>
            <a:r>
              <a:rPr lang="zh-CN" altLang="en-US" sz="1600" dirty="0">
                <a:solidFill>
                  <a:srgbClr val="768EA9"/>
                </a:solidFill>
              </a:rPr>
              <a:t>字幕色彩较重一些效果会比较好。色彩是富有个性的</a:t>
            </a:r>
            <a:r>
              <a:rPr lang="en-US" altLang="zh-CN" sz="1600" dirty="0">
                <a:solidFill>
                  <a:srgbClr val="768EA9"/>
                </a:solidFill>
              </a:rPr>
              <a:t>:</a:t>
            </a:r>
            <a:r>
              <a:rPr lang="zh-CN" altLang="en-US" sz="1600" dirty="0">
                <a:solidFill>
                  <a:srgbClr val="768EA9"/>
                </a:solidFill>
              </a:rPr>
              <a:t>红色象征兴</a:t>
            </a:r>
          </a:p>
          <a:p>
            <a:pPr>
              <a:lnSpc>
                <a:spcPct val="150000"/>
              </a:lnSpc>
            </a:pPr>
            <a:r>
              <a:rPr lang="zh-CN" altLang="en-US" sz="1600" dirty="0">
                <a:solidFill>
                  <a:srgbClr val="768EA9"/>
                </a:solidFill>
              </a:rPr>
              <a:t>奋、热烈</a:t>
            </a:r>
            <a:r>
              <a:rPr lang="en-US" altLang="zh-CN" sz="1600" dirty="0">
                <a:solidFill>
                  <a:srgbClr val="768EA9"/>
                </a:solidFill>
              </a:rPr>
              <a:t>,</a:t>
            </a:r>
            <a:r>
              <a:rPr lang="zh-CN" altLang="en-US" sz="1600" dirty="0">
                <a:solidFill>
                  <a:srgbClr val="768EA9"/>
                </a:solidFill>
              </a:rPr>
              <a:t>是节日和喜庆场面不可缺少的主色</a:t>
            </a:r>
            <a:r>
              <a:rPr lang="en-US" altLang="zh-CN" sz="1600" dirty="0">
                <a:solidFill>
                  <a:srgbClr val="768EA9"/>
                </a:solidFill>
              </a:rPr>
              <a:t>;</a:t>
            </a:r>
            <a:r>
              <a:rPr lang="zh-CN" altLang="en-US" sz="1600" dirty="0">
                <a:solidFill>
                  <a:srgbClr val="768EA9"/>
                </a:solidFill>
              </a:rPr>
              <a:t>绿色代表和平、宁静</a:t>
            </a:r>
            <a:r>
              <a:rPr lang="en-US" altLang="zh-CN" sz="1600" dirty="0">
                <a:solidFill>
                  <a:srgbClr val="768EA9"/>
                </a:solidFill>
              </a:rPr>
              <a:t>,</a:t>
            </a:r>
            <a:r>
              <a:rPr lang="zh-CN" altLang="en-US" sz="1600" dirty="0">
                <a:solidFill>
                  <a:srgbClr val="768EA9"/>
                </a:solidFill>
              </a:rPr>
              <a:t>使人容易和</a:t>
            </a:r>
          </a:p>
          <a:p>
            <a:pPr>
              <a:lnSpc>
                <a:spcPct val="150000"/>
              </a:lnSpc>
            </a:pPr>
            <a:r>
              <a:rPr lang="zh-CN" altLang="en-US" sz="1600" dirty="0">
                <a:solidFill>
                  <a:srgbClr val="768EA9"/>
                </a:solidFill>
              </a:rPr>
              <a:t>春天充满生机的景象相联系</a:t>
            </a:r>
            <a:r>
              <a:rPr lang="en-US" altLang="zh-CN" sz="1600" dirty="0">
                <a:solidFill>
                  <a:srgbClr val="768EA9"/>
                </a:solidFill>
              </a:rPr>
              <a:t>;</a:t>
            </a:r>
            <a:r>
              <a:rPr lang="zh-CN" altLang="en-US" sz="1600" dirty="0">
                <a:solidFill>
                  <a:srgbClr val="768EA9"/>
                </a:solidFill>
              </a:rPr>
              <a:t>蓝色给人以辽阔而深远的感受</a:t>
            </a:r>
            <a:r>
              <a:rPr lang="en-US" altLang="zh-CN" sz="1600" dirty="0">
                <a:solidFill>
                  <a:srgbClr val="768EA9"/>
                </a:solidFill>
              </a:rPr>
              <a:t>;</a:t>
            </a:r>
            <a:r>
              <a:rPr lang="zh-CN" altLang="en-US" sz="1600" dirty="0">
                <a:solidFill>
                  <a:srgbClr val="768EA9"/>
                </a:solidFill>
              </a:rPr>
              <a:t>黄色使人感到明</a:t>
            </a:r>
          </a:p>
          <a:p>
            <a:pPr>
              <a:lnSpc>
                <a:spcPct val="150000"/>
              </a:lnSpc>
            </a:pPr>
            <a:r>
              <a:rPr lang="zh-CN" altLang="en-US" sz="1600" dirty="0">
                <a:solidFill>
                  <a:srgbClr val="768EA9"/>
                </a:solidFill>
              </a:rPr>
              <a:t>亮和活跃</a:t>
            </a:r>
            <a:r>
              <a:rPr lang="en-US" altLang="zh-CN" sz="1600" dirty="0">
                <a:solidFill>
                  <a:srgbClr val="768EA9"/>
                </a:solidFill>
              </a:rPr>
              <a:t>;</a:t>
            </a:r>
            <a:r>
              <a:rPr lang="zh-CN" altLang="en-US" sz="1600" dirty="0">
                <a:solidFill>
                  <a:srgbClr val="768EA9"/>
                </a:solidFill>
              </a:rPr>
              <a:t>白色蕴含着洁净与纯情</a:t>
            </a:r>
            <a:r>
              <a:rPr lang="en-US" altLang="zh-CN" sz="1600" dirty="0">
                <a:solidFill>
                  <a:srgbClr val="768EA9"/>
                </a:solidFill>
              </a:rPr>
              <a:t>……</a:t>
            </a:r>
            <a:r>
              <a:rPr lang="zh-CN" altLang="en-US" sz="1600" dirty="0">
                <a:solidFill>
                  <a:srgbClr val="768EA9"/>
                </a:solidFill>
              </a:rPr>
              <a:t>在选择字幕色彩时</a:t>
            </a:r>
            <a:r>
              <a:rPr lang="en-US" altLang="zh-CN" sz="1600" dirty="0">
                <a:solidFill>
                  <a:srgbClr val="768EA9"/>
                </a:solidFill>
              </a:rPr>
              <a:t>,</a:t>
            </a:r>
            <a:r>
              <a:rPr lang="zh-CN" altLang="en-US" sz="1600" dirty="0">
                <a:solidFill>
                  <a:srgbClr val="768EA9"/>
                </a:solidFill>
              </a:rPr>
              <a:t>可参照一下色彩的</a:t>
            </a:r>
          </a:p>
          <a:p>
            <a:pPr>
              <a:lnSpc>
                <a:spcPct val="150000"/>
              </a:lnSpc>
            </a:pPr>
            <a:r>
              <a:rPr lang="zh-CN" altLang="en-US" sz="1600" dirty="0">
                <a:solidFill>
                  <a:srgbClr val="768EA9"/>
                </a:solidFill>
              </a:rPr>
              <a:t>个性</a:t>
            </a:r>
            <a:r>
              <a:rPr lang="en-US" altLang="zh-CN" sz="1600" dirty="0">
                <a:solidFill>
                  <a:srgbClr val="768EA9"/>
                </a:solidFill>
              </a:rPr>
              <a:t>,</a:t>
            </a:r>
            <a:r>
              <a:rPr lang="zh-CN" altLang="en-US" sz="1600" dirty="0">
                <a:solidFill>
                  <a:srgbClr val="768EA9"/>
                </a:solidFill>
              </a:rPr>
              <a:t>使字幕色彩与画面相匹配</a:t>
            </a:r>
            <a:r>
              <a:rPr lang="en-US" altLang="zh-CN" sz="1600" dirty="0">
                <a:solidFill>
                  <a:srgbClr val="768EA9"/>
                </a:solidFill>
              </a:rPr>
              <a:t>,</a:t>
            </a:r>
            <a:r>
              <a:rPr lang="zh-CN" altLang="en-US" sz="1600" dirty="0">
                <a:solidFill>
                  <a:srgbClr val="768EA9"/>
                </a:solidFill>
              </a:rPr>
              <a:t>形成字幕既突出醒目</a:t>
            </a:r>
            <a:r>
              <a:rPr lang="en-US" altLang="zh-CN" sz="1600" dirty="0">
                <a:solidFill>
                  <a:srgbClr val="768EA9"/>
                </a:solidFill>
              </a:rPr>
              <a:t>,</a:t>
            </a:r>
            <a:r>
              <a:rPr lang="zh-CN" altLang="en-US" sz="1600" dirty="0">
                <a:solidFill>
                  <a:srgbClr val="768EA9"/>
                </a:solidFill>
              </a:rPr>
              <a:t>颜色又和谐统一的</a:t>
            </a:r>
          </a:p>
          <a:p>
            <a:pPr>
              <a:lnSpc>
                <a:spcPct val="150000"/>
              </a:lnSpc>
            </a:pPr>
            <a:r>
              <a:rPr lang="zh-CN" altLang="en-US" sz="1600" dirty="0">
                <a:solidFill>
                  <a:srgbClr val="768EA9"/>
                </a:solidFill>
              </a:rPr>
              <a:t>效果。</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四、后期制作工作</a:t>
              </a:r>
              <a:endParaRPr lang="en-US" altLang="zh-CN" b="1" dirty="0">
                <a:solidFill>
                  <a:srgbClr val="768EA9"/>
                </a:solidFill>
              </a:endParaRPr>
            </a:p>
          </p:txBody>
        </p:sp>
      </p:grpSp>
    </p:spTree>
    <p:extLst>
      <p:ext uri="{BB962C8B-B14F-4D97-AF65-F5344CB8AC3E}">
        <p14:creationId xmlns:p14="http://schemas.microsoft.com/office/powerpoint/2010/main" val="37390760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963783"/>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运用特技手法往往体现在具体的节目上</a:t>
            </a:r>
            <a:r>
              <a:rPr lang="en-US" altLang="zh-CN" sz="1600" dirty="0">
                <a:solidFill>
                  <a:srgbClr val="768EA9"/>
                </a:solidFill>
              </a:rPr>
              <a:t>,</a:t>
            </a:r>
            <a:r>
              <a:rPr lang="zh-CN" altLang="en-US" sz="1600" dirty="0">
                <a:solidFill>
                  <a:srgbClr val="768EA9"/>
                </a:solidFill>
              </a:rPr>
              <a:t>不同的节目选择特技的方式也不</a:t>
            </a:r>
          </a:p>
          <a:p>
            <a:pPr>
              <a:lnSpc>
                <a:spcPct val="150000"/>
              </a:lnSpc>
            </a:pPr>
            <a:r>
              <a:rPr lang="zh-CN" altLang="en-US" sz="1600" dirty="0">
                <a:solidFill>
                  <a:srgbClr val="768EA9"/>
                </a:solidFill>
              </a:rPr>
              <a:t>一样。运用特技手段要从节目内容出发</a:t>
            </a:r>
            <a:r>
              <a:rPr lang="en-US" altLang="zh-CN" sz="1600" dirty="0">
                <a:solidFill>
                  <a:srgbClr val="768EA9"/>
                </a:solidFill>
              </a:rPr>
              <a:t>,</a:t>
            </a:r>
            <a:r>
              <a:rPr lang="zh-CN" altLang="en-US" sz="1600" dirty="0">
                <a:solidFill>
                  <a:srgbClr val="768EA9"/>
                </a:solidFill>
              </a:rPr>
              <a:t>为表现节目内容服务</a:t>
            </a:r>
            <a:r>
              <a:rPr lang="en-US" altLang="zh-CN" sz="1600" dirty="0">
                <a:solidFill>
                  <a:srgbClr val="768EA9"/>
                </a:solidFill>
              </a:rPr>
              <a:t>,</a:t>
            </a:r>
            <a:r>
              <a:rPr lang="zh-CN" altLang="en-US" sz="1600" dirty="0">
                <a:solidFill>
                  <a:srgbClr val="768EA9"/>
                </a:solidFill>
              </a:rPr>
              <a:t>而不能为特技</a:t>
            </a:r>
          </a:p>
          <a:p>
            <a:pPr>
              <a:lnSpc>
                <a:spcPct val="150000"/>
              </a:lnSpc>
            </a:pPr>
            <a:r>
              <a:rPr lang="zh-CN" altLang="en-US" sz="1600" dirty="0">
                <a:solidFill>
                  <a:srgbClr val="768EA9"/>
                </a:solidFill>
              </a:rPr>
              <a:t>而特技</a:t>
            </a:r>
            <a:r>
              <a:rPr lang="en-US" altLang="zh-CN" sz="1600" dirty="0">
                <a:solidFill>
                  <a:srgbClr val="768EA9"/>
                </a:solidFill>
              </a:rPr>
              <a:t>,</a:t>
            </a:r>
            <a:r>
              <a:rPr lang="zh-CN" altLang="en-US" sz="1600" dirty="0">
                <a:solidFill>
                  <a:srgbClr val="768EA9"/>
                </a:solidFill>
              </a:rPr>
              <a:t>把特技当做一种装饰品。</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五、运用特技画面</a:t>
              </a:r>
              <a:endParaRPr lang="en-US" altLang="zh-CN" b="1" dirty="0">
                <a:solidFill>
                  <a:srgbClr val="768EA9"/>
                </a:solidFill>
              </a:endParaRPr>
            </a:p>
          </p:txBody>
        </p:sp>
      </p:grpSp>
    </p:spTree>
    <p:extLst>
      <p:ext uri="{BB962C8B-B14F-4D97-AF65-F5344CB8AC3E}">
        <p14:creationId xmlns:p14="http://schemas.microsoft.com/office/powerpoint/2010/main" val="302385612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963783"/>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一</a:t>
            </a:r>
            <a:r>
              <a:rPr lang="en-US" altLang="zh-CN" sz="1600" dirty="0">
                <a:solidFill>
                  <a:srgbClr val="768EA9"/>
                </a:solidFill>
              </a:rPr>
              <a:t>)</a:t>
            </a:r>
            <a:r>
              <a:rPr lang="zh-CN" altLang="en-US" sz="1600" dirty="0">
                <a:solidFill>
                  <a:srgbClr val="768EA9"/>
                </a:solidFill>
              </a:rPr>
              <a:t>歌曲节目</a:t>
            </a:r>
          </a:p>
          <a:p>
            <a:pPr>
              <a:lnSpc>
                <a:spcPct val="150000"/>
              </a:lnSpc>
            </a:pPr>
            <a:r>
              <a:rPr lang="zh-CN" altLang="en-US" sz="1600" dirty="0">
                <a:solidFill>
                  <a:srgbClr val="768EA9"/>
                </a:solidFill>
              </a:rPr>
              <a:t>在歌曲节目中常用的电视特技手法主要有以下几种</a:t>
            </a:r>
            <a:r>
              <a:rPr lang="en-US" altLang="zh-CN" sz="1600" dirty="0">
                <a:solidFill>
                  <a:srgbClr val="768EA9"/>
                </a:solidFill>
              </a:rPr>
              <a:t>:</a:t>
            </a:r>
          </a:p>
          <a:p>
            <a:pPr>
              <a:lnSpc>
                <a:spcPct val="150000"/>
              </a:lnSpc>
            </a:pPr>
            <a:r>
              <a:rPr lang="en-US" altLang="zh-CN" sz="1600" dirty="0">
                <a:solidFill>
                  <a:srgbClr val="768EA9"/>
                </a:solidFill>
              </a:rPr>
              <a:t>1.</a:t>
            </a:r>
            <a:r>
              <a:rPr lang="zh-CN" altLang="en-US" sz="1600" dirty="0">
                <a:solidFill>
                  <a:srgbClr val="768EA9"/>
                </a:solidFill>
              </a:rPr>
              <a:t>平面叠画</a:t>
            </a:r>
            <a:endParaRPr lang="en-US" altLang="zh-CN" sz="1600" dirty="0">
              <a:solidFill>
                <a:srgbClr val="768EA9"/>
              </a:solidFill>
            </a:endParaRPr>
          </a:p>
          <a:p>
            <a:pPr>
              <a:lnSpc>
                <a:spcPct val="150000"/>
              </a:lnSpc>
            </a:pPr>
            <a:r>
              <a:rPr lang="en-US" altLang="zh-CN" sz="1600" dirty="0">
                <a:solidFill>
                  <a:srgbClr val="768EA9"/>
                </a:solidFill>
              </a:rPr>
              <a:t>2.</a:t>
            </a:r>
            <a:r>
              <a:rPr lang="zh-CN" altLang="en-US" sz="1600" dirty="0">
                <a:solidFill>
                  <a:srgbClr val="768EA9"/>
                </a:solidFill>
              </a:rPr>
              <a:t>叠加历史资料镜头</a:t>
            </a:r>
            <a:endParaRPr lang="en-US" altLang="zh-CN" sz="1600" dirty="0">
              <a:solidFill>
                <a:srgbClr val="768EA9"/>
              </a:solidFill>
            </a:endParaRPr>
          </a:p>
          <a:p>
            <a:pPr>
              <a:lnSpc>
                <a:spcPct val="150000"/>
              </a:lnSpc>
            </a:pPr>
            <a:r>
              <a:rPr lang="en-US" altLang="zh-CN" sz="1600" dirty="0">
                <a:solidFill>
                  <a:srgbClr val="768EA9"/>
                </a:solidFill>
              </a:rPr>
              <a:t>3.</a:t>
            </a:r>
            <a:r>
              <a:rPr lang="zh-CN" altLang="en-US" sz="1600" dirty="0">
                <a:solidFill>
                  <a:srgbClr val="768EA9"/>
                </a:solidFill>
              </a:rPr>
              <a:t>两种艺术形式的叠画</a:t>
            </a:r>
            <a:endParaRPr lang="en-US" altLang="zh-CN" sz="1600" dirty="0">
              <a:solidFill>
                <a:srgbClr val="768EA9"/>
              </a:solidFill>
            </a:endParaRPr>
          </a:p>
          <a:p>
            <a:pPr>
              <a:lnSpc>
                <a:spcPct val="150000"/>
              </a:lnSpc>
            </a:pPr>
            <a:r>
              <a:rPr lang="en-US" altLang="zh-CN" sz="1600" dirty="0">
                <a:solidFill>
                  <a:srgbClr val="768EA9"/>
                </a:solidFill>
              </a:rPr>
              <a:t>4.</a:t>
            </a:r>
            <a:r>
              <a:rPr lang="zh-CN" altLang="en-US" sz="1600" dirty="0">
                <a:solidFill>
                  <a:srgbClr val="768EA9"/>
                </a:solidFill>
              </a:rPr>
              <a:t>内外景叠画</a:t>
            </a:r>
            <a:endParaRPr lang="en-US" altLang="zh-CN" sz="1600" dirty="0">
              <a:solidFill>
                <a:srgbClr val="768EA9"/>
              </a:solidFill>
            </a:endParaRPr>
          </a:p>
          <a:p>
            <a:pPr>
              <a:lnSpc>
                <a:spcPct val="150000"/>
              </a:lnSpc>
            </a:pP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五、运用特技画面</a:t>
              </a:r>
              <a:endParaRPr lang="en-US" altLang="zh-CN" b="1" dirty="0">
                <a:solidFill>
                  <a:srgbClr val="768EA9"/>
                </a:solidFill>
              </a:endParaRPr>
            </a:p>
          </p:txBody>
        </p:sp>
      </p:grpSp>
    </p:spTree>
    <p:extLst>
      <p:ext uri="{BB962C8B-B14F-4D97-AF65-F5344CB8AC3E}">
        <p14:creationId xmlns:p14="http://schemas.microsoft.com/office/powerpoint/2010/main" val="171056145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491630"/>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二）短剧、小品、相声节目</a:t>
            </a:r>
            <a:endParaRPr lang="en-US" altLang="zh-CN" sz="1600" dirty="0">
              <a:solidFill>
                <a:srgbClr val="768EA9"/>
              </a:solidFill>
            </a:endParaRPr>
          </a:p>
          <a:p>
            <a:pPr>
              <a:lnSpc>
                <a:spcPct val="150000"/>
              </a:lnSpc>
            </a:pP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五、运用特技画面</a:t>
              </a:r>
              <a:endParaRPr lang="en-US" altLang="zh-CN" b="1" dirty="0">
                <a:solidFill>
                  <a:srgbClr val="768EA9"/>
                </a:solidFill>
              </a:endParaRPr>
            </a:p>
          </p:txBody>
        </p:sp>
      </p:grpSp>
    </p:spTree>
    <p:extLst>
      <p:ext uri="{BB962C8B-B14F-4D97-AF65-F5344CB8AC3E}">
        <p14:creationId xmlns:p14="http://schemas.microsoft.com/office/powerpoint/2010/main" val="66606122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4"/>
          <p:cNvSpPr>
            <a:spLocks/>
          </p:cNvSpPr>
          <p:nvPr/>
        </p:nvSpPr>
        <p:spPr bwMode="auto">
          <a:xfrm>
            <a:off x="2586524" y="3842045"/>
            <a:ext cx="3240250" cy="1063153"/>
          </a:xfrm>
          <a:custGeom>
            <a:avLst/>
            <a:gdLst>
              <a:gd name="T0" fmla="*/ 0 w 448"/>
              <a:gd name="T1" fmla="*/ 143 h 147"/>
              <a:gd name="T2" fmla="*/ 448 w 448"/>
              <a:gd name="T3" fmla="*/ 147 h 147"/>
              <a:gd name="T4" fmla="*/ 0 w 448"/>
              <a:gd name="T5" fmla="*/ 143 h 147"/>
            </a:gdLst>
            <a:ahLst/>
            <a:cxnLst>
              <a:cxn ang="0">
                <a:pos x="T0" y="T1"/>
              </a:cxn>
              <a:cxn ang="0">
                <a:pos x="T2" y="T3"/>
              </a:cxn>
              <a:cxn ang="0">
                <a:pos x="T4" y="T5"/>
              </a:cxn>
            </a:cxnLst>
            <a:rect l="0" t="0" r="r" b="b"/>
            <a:pathLst>
              <a:path w="448" h="147">
                <a:moveTo>
                  <a:pt x="0" y="143"/>
                </a:moveTo>
                <a:cubicBezTo>
                  <a:pt x="0" y="143"/>
                  <a:pt x="215" y="56"/>
                  <a:pt x="448" y="147"/>
                </a:cubicBezTo>
                <a:cubicBezTo>
                  <a:pt x="448" y="147"/>
                  <a:pt x="269" y="0"/>
                  <a:pt x="0" y="143"/>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Freeform: Shape 5"/>
          <p:cNvSpPr>
            <a:spLocks/>
          </p:cNvSpPr>
          <p:nvPr/>
        </p:nvSpPr>
        <p:spPr bwMode="auto">
          <a:xfrm>
            <a:off x="3751259" y="2713095"/>
            <a:ext cx="1395605" cy="2003945"/>
          </a:xfrm>
          <a:custGeom>
            <a:avLst/>
            <a:gdLst>
              <a:gd name="T0" fmla="*/ 149 w 193"/>
              <a:gd name="T1" fmla="*/ 248 h 277"/>
              <a:gd name="T2" fmla="*/ 193 w 193"/>
              <a:gd name="T3" fmla="*/ 49 h 277"/>
              <a:gd name="T4" fmla="*/ 124 w 193"/>
              <a:gd name="T5" fmla="*/ 90 h 277"/>
              <a:gd name="T6" fmla="*/ 24 w 193"/>
              <a:gd name="T7" fmla="*/ 0 h 277"/>
              <a:gd name="T8" fmla="*/ 74 w 193"/>
              <a:gd name="T9" fmla="*/ 133 h 277"/>
              <a:gd name="T10" fmla="*/ 0 w 193"/>
              <a:gd name="T11" fmla="*/ 260 h 277"/>
              <a:gd name="T12" fmla="*/ 56 w 193"/>
              <a:gd name="T13" fmla="*/ 234 h 277"/>
              <a:gd name="T14" fmla="*/ 95 w 193"/>
              <a:gd name="T15" fmla="*/ 188 h 277"/>
              <a:gd name="T16" fmla="*/ 139 w 193"/>
              <a:gd name="T17" fmla="*/ 256 h 277"/>
              <a:gd name="T18" fmla="*/ 149 w 193"/>
              <a:gd name="T19" fmla="*/ 24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277">
                <a:moveTo>
                  <a:pt x="149" y="248"/>
                </a:moveTo>
                <a:cubicBezTo>
                  <a:pt x="149" y="248"/>
                  <a:pt x="84" y="120"/>
                  <a:pt x="193" y="49"/>
                </a:cubicBezTo>
                <a:cubicBezTo>
                  <a:pt x="193" y="49"/>
                  <a:pt x="165" y="46"/>
                  <a:pt x="124" y="90"/>
                </a:cubicBezTo>
                <a:cubicBezTo>
                  <a:pt x="82" y="135"/>
                  <a:pt x="76" y="29"/>
                  <a:pt x="24" y="0"/>
                </a:cubicBezTo>
                <a:cubicBezTo>
                  <a:pt x="24" y="0"/>
                  <a:pt x="67" y="67"/>
                  <a:pt x="74" y="133"/>
                </a:cubicBezTo>
                <a:cubicBezTo>
                  <a:pt x="82" y="199"/>
                  <a:pt x="0" y="260"/>
                  <a:pt x="0" y="260"/>
                </a:cubicBezTo>
                <a:cubicBezTo>
                  <a:pt x="0" y="260"/>
                  <a:pt x="30" y="261"/>
                  <a:pt x="56" y="234"/>
                </a:cubicBezTo>
                <a:cubicBezTo>
                  <a:pt x="81" y="207"/>
                  <a:pt x="84" y="184"/>
                  <a:pt x="95" y="188"/>
                </a:cubicBezTo>
                <a:cubicBezTo>
                  <a:pt x="106" y="193"/>
                  <a:pt x="119" y="245"/>
                  <a:pt x="139" y="256"/>
                </a:cubicBezTo>
                <a:cubicBezTo>
                  <a:pt x="160" y="267"/>
                  <a:pt x="166" y="277"/>
                  <a:pt x="149" y="248"/>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6"/>
          <p:cNvSpPr>
            <a:spLocks/>
          </p:cNvSpPr>
          <p:nvPr/>
        </p:nvSpPr>
        <p:spPr bwMode="auto">
          <a:xfrm>
            <a:off x="5234594" y="2228269"/>
            <a:ext cx="1055072" cy="832284"/>
          </a:xfrm>
          <a:custGeom>
            <a:avLst/>
            <a:gdLst>
              <a:gd name="T0" fmla="*/ 0 w 146"/>
              <a:gd name="T1" fmla="*/ 114 h 115"/>
              <a:gd name="T2" fmla="*/ 146 w 146"/>
              <a:gd name="T3" fmla="*/ 18 h 115"/>
              <a:gd name="T4" fmla="*/ 0 w 146"/>
              <a:gd name="T5" fmla="*/ 114 h 115"/>
            </a:gdLst>
            <a:ahLst/>
            <a:cxnLst>
              <a:cxn ang="0">
                <a:pos x="T0" y="T1"/>
              </a:cxn>
              <a:cxn ang="0">
                <a:pos x="T2" y="T3"/>
              </a:cxn>
              <a:cxn ang="0">
                <a:pos x="T4" y="T5"/>
              </a:cxn>
            </a:cxnLst>
            <a:rect l="0" t="0" r="r" b="b"/>
            <a:pathLst>
              <a:path w="146" h="115">
                <a:moveTo>
                  <a:pt x="0" y="114"/>
                </a:moveTo>
                <a:cubicBezTo>
                  <a:pt x="0" y="114"/>
                  <a:pt x="31" y="0"/>
                  <a:pt x="146" y="18"/>
                </a:cubicBezTo>
                <a:cubicBezTo>
                  <a:pt x="146" y="18"/>
                  <a:pt x="126" y="115"/>
                  <a:pt x="0" y="114"/>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Freeform: Shape 7"/>
          <p:cNvSpPr>
            <a:spLocks/>
          </p:cNvSpPr>
          <p:nvPr/>
        </p:nvSpPr>
        <p:spPr bwMode="auto">
          <a:xfrm>
            <a:off x="4792480" y="2155545"/>
            <a:ext cx="716849" cy="825358"/>
          </a:xfrm>
          <a:custGeom>
            <a:avLst/>
            <a:gdLst>
              <a:gd name="T0" fmla="*/ 48 w 99"/>
              <a:gd name="T1" fmla="*/ 114 h 114"/>
              <a:gd name="T2" fmla="*/ 56 w 99"/>
              <a:gd name="T3" fmla="*/ 0 h 114"/>
              <a:gd name="T4" fmla="*/ 48 w 99"/>
              <a:gd name="T5" fmla="*/ 114 h 114"/>
            </a:gdLst>
            <a:ahLst/>
            <a:cxnLst>
              <a:cxn ang="0">
                <a:pos x="T0" y="T1"/>
              </a:cxn>
              <a:cxn ang="0">
                <a:pos x="T2" y="T3"/>
              </a:cxn>
              <a:cxn ang="0">
                <a:pos x="T4" y="T5"/>
              </a:cxn>
            </a:cxnLst>
            <a:rect l="0" t="0" r="r" b="b"/>
            <a:pathLst>
              <a:path w="99" h="114">
                <a:moveTo>
                  <a:pt x="48" y="114"/>
                </a:moveTo>
                <a:cubicBezTo>
                  <a:pt x="48" y="114"/>
                  <a:pt x="0" y="53"/>
                  <a:pt x="56" y="0"/>
                </a:cubicBezTo>
                <a:cubicBezTo>
                  <a:pt x="56" y="0"/>
                  <a:pt x="99" y="49"/>
                  <a:pt x="48" y="11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Shape 8"/>
          <p:cNvSpPr>
            <a:spLocks/>
          </p:cNvSpPr>
          <p:nvPr/>
        </p:nvSpPr>
        <p:spPr bwMode="auto">
          <a:xfrm>
            <a:off x="5255372" y="1670720"/>
            <a:ext cx="687990" cy="767640"/>
          </a:xfrm>
          <a:custGeom>
            <a:avLst/>
            <a:gdLst>
              <a:gd name="T0" fmla="*/ 26 w 95"/>
              <a:gd name="T1" fmla="*/ 106 h 106"/>
              <a:gd name="T2" fmla="*/ 70 w 95"/>
              <a:gd name="T3" fmla="*/ 0 h 106"/>
              <a:gd name="T4" fmla="*/ 26 w 95"/>
              <a:gd name="T5" fmla="*/ 106 h 106"/>
            </a:gdLst>
            <a:ahLst/>
            <a:cxnLst>
              <a:cxn ang="0">
                <a:pos x="T0" y="T1"/>
              </a:cxn>
              <a:cxn ang="0">
                <a:pos x="T2" y="T3"/>
              </a:cxn>
              <a:cxn ang="0">
                <a:pos x="T4" y="T5"/>
              </a:cxn>
            </a:cxnLst>
            <a:rect l="0" t="0" r="r" b="b"/>
            <a:pathLst>
              <a:path w="95" h="106">
                <a:moveTo>
                  <a:pt x="26" y="106"/>
                </a:moveTo>
                <a:cubicBezTo>
                  <a:pt x="26" y="106"/>
                  <a:pt x="0" y="33"/>
                  <a:pt x="70" y="0"/>
                </a:cubicBezTo>
                <a:cubicBezTo>
                  <a:pt x="70" y="0"/>
                  <a:pt x="95" y="60"/>
                  <a:pt x="26" y="10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9"/>
          <p:cNvSpPr>
            <a:spLocks/>
          </p:cNvSpPr>
          <p:nvPr/>
        </p:nvSpPr>
        <p:spPr bwMode="auto">
          <a:xfrm>
            <a:off x="3598886" y="1200901"/>
            <a:ext cx="701843" cy="832284"/>
          </a:xfrm>
          <a:custGeom>
            <a:avLst/>
            <a:gdLst>
              <a:gd name="T0" fmla="*/ 57 w 97"/>
              <a:gd name="T1" fmla="*/ 115 h 115"/>
              <a:gd name="T2" fmla="*/ 47 w 97"/>
              <a:gd name="T3" fmla="*/ 0 h 115"/>
              <a:gd name="T4" fmla="*/ 57 w 97"/>
              <a:gd name="T5" fmla="*/ 115 h 115"/>
            </a:gdLst>
            <a:ahLst/>
            <a:cxnLst>
              <a:cxn ang="0">
                <a:pos x="T0" y="T1"/>
              </a:cxn>
              <a:cxn ang="0">
                <a:pos x="T2" y="T3"/>
              </a:cxn>
              <a:cxn ang="0">
                <a:pos x="T4" y="T5"/>
              </a:cxn>
            </a:cxnLst>
            <a:rect l="0" t="0" r="r" b="b"/>
            <a:pathLst>
              <a:path w="97" h="115">
                <a:moveTo>
                  <a:pt x="57" y="115"/>
                </a:moveTo>
                <a:cubicBezTo>
                  <a:pt x="57" y="115"/>
                  <a:pt x="0" y="61"/>
                  <a:pt x="47" y="0"/>
                </a:cubicBezTo>
                <a:cubicBezTo>
                  <a:pt x="47" y="0"/>
                  <a:pt x="97" y="43"/>
                  <a:pt x="57" y="11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10"/>
          <p:cNvSpPr>
            <a:spLocks/>
          </p:cNvSpPr>
          <p:nvPr/>
        </p:nvSpPr>
        <p:spPr bwMode="auto">
          <a:xfrm>
            <a:off x="2781609" y="2133613"/>
            <a:ext cx="579482" cy="514838"/>
          </a:xfrm>
          <a:custGeom>
            <a:avLst/>
            <a:gdLst>
              <a:gd name="T0" fmla="*/ 80 w 80"/>
              <a:gd name="T1" fmla="*/ 51 h 71"/>
              <a:gd name="T2" fmla="*/ 0 w 80"/>
              <a:gd name="T3" fmla="*/ 20 h 71"/>
              <a:gd name="T4" fmla="*/ 80 w 80"/>
              <a:gd name="T5" fmla="*/ 51 h 71"/>
            </a:gdLst>
            <a:ahLst/>
            <a:cxnLst>
              <a:cxn ang="0">
                <a:pos x="T0" y="T1"/>
              </a:cxn>
              <a:cxn ang="0">
                <a:pos x="T2" y="T3"/>
              </a:cxn>
              <a:cxn ang="0">
                <a:pos x="T4" y="T5"/>
              </a:cxn>
            </a:cxnLst>
            <a:rect l="0" t="0" r="r" b="b"/>
            <a:pathLst>
              <a:path w="80" h="71">
                <a:moveTo>
                  <a:pt x="80" y="51"/>
                </a:moveTo>
                <a:cubicBezTo>
                  <a:pt x="80" y="51"/>
                  <a:pt x="25" y="71"/>
                  <a:pt x="0" y="20"/>
                </a:cubicBezTo>
                <a:cubicBezTo>
                  <a:pt x="0" y="20"/>
                  <a:pt x="45" y="0"/>
                  <a:pt x="80" y="51"/>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11"/>
          <p:cNvSpPr>
            <a:spLocks/>
          </p:cNvSpPr>
          <p:nvPr/>
        </p:nvSpPr>
        <p:spPr bwMode="auto">
          <a:xfrm>
            <a:off x="5790989" y="2958970"/>
            <a:ext cx="766486" cy="687990"/>
          </a:xfrm>
          <a:custGeom>
            <a:avLst/>
            <a:gdLst>
              <a:gd name="T0" fmla="*/ 106 w 106"/>
              <a:gd name="T1" fmla="*/ 70 h 95"/>
              <a:gd name="T2" fmla="*/ 0 w 106"/>
              <a:gd name="T3" fmla="*/ 24 h 95"/>
              <a:gd name="T4" fmla="*/ 106 w 106"/>
              <a:gd name="T5" fmla="*/ 70 h 95"/>
            </a:gdLst>
            <a:ahLst/>
            <a:cxnLst>
              <a:cxn ang="0">
                <a:pos x="T0" y="T1"/>
              </a:cxn>
              <a:cxn ang="0">
                <a:pos x="T2" y="T3"/>
              </a:cxn>
              <a:cxn ang="0">
                <a:pos x="T4" y="T5"/>
              </a:cxn>
            </a:cxnLst>
            <a:rect l="0" t="0" r="r" b="b"/>
            <a:pathLst>
              <a:path w="106" h="95">
                <a:moveTo>
                  <a:pt x="106" y="70"/>
                </a:moveTo>
                <a:cubicBezTo>
                  <a:pt x="106" y="70"/>
                  <a:pt x="32" y="95"/>
                  <a:pt x="0" y="24"/>
                </a:cubicBezTo>
                <a:cubicBezTo>
                  <a:pt x="0" y="24"/>
                  <a:pt x="61" y="0"/>
                  <a:pt x="106" y="7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Freeform: Shape 12"/>
          <p:cNvSpPr>
            <a:spLocks/>
          </p:cNvSpPr>
          <p:nvPr/>
        </p:nvSpPr>
        <p:spPr bwMode="auto">
          <a:xfrm>
            <a:off x="4249937" y="2460293"/>
            <a:ext cx="745708" cy="868068"/>
          </a:xfrm>
          <a:custGeom>
            <a:avLst/>
            <a:gdLst>
              <a:gd name="T0" fmla="*/ 38 w 103"/>
              <a:gd name="T1" fmla="*/ 120 h 120"/>
              <a:gd name="T2" fmla="*/ 68 w 103"/>
              <a:gd name="T3" fmla="*/ 0 h 120"/>
              <a:gd name="T4" fmla="*/ 38 w 103"/>
              <a:gd name="T5" fmla="*/ 120 h 120"/>
            </a:gdLst>
            <a:ahLst/>
            <a:cxnLst>
              <a:cxn ang="0">
                <a:pos x="T0" y="T1"/>
              </a:cxn>
              <a:cxn ang="0">
                <a:pos x="T2" y="T3"/>
              </a:cxn>
              <a:cxn ang="0">
                <a:pos x="T4" y="T5"/>
              </a:cxn>
            </a:cxnLst>
            <a:rect l="0" t="0" r="r" b="b"/>
            <a:pathLst>
              <a:path w="103" h="120">
                <a:moveTo>
                  <a:pt x="38" y="120"/>
                </a:moveTo>
                <a:cubicBezTo>
                  <a:pt x="38" y="120"/>
                  <a:pt x="0" y="40"/>
                  <a:pt x="68" y="0"/>
                </a:cubicBezTo>
                <a:cubicBezTo>
                  <a:pt x="68" y="0"/>
                  <a:pt x="103" y="66"/>
                  <a:pt x="38" y="1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13"/>
          <p:cNvSpPr>
            <a:spLocks/>
          </p:cNvSpPr>
          <p:nvPr/>
        </p:nvSpPr>
        <p:spPr bwMode="auto">
          <a:xfrm>
            <a:off x="5212662" y="3045546"/>
            <a:ext cx="730701" cy="666058"/>
          </a:xfrm>
          <a:custGeom>
            <a:avLst/>
            <a:gdLst>
              <a:gd name="T0" fmla="*/ 101 w 101"/>
              <a:gd name="T1" fmla="*/ 74 h 92"/>
              <a:gd name="T2" fmla="*/ 0 w 101"/>
              <a:gd name="T3" fmla="*/ 19 h 92"/>
              <a:gd name="T4" fmla="*/ 101 w 101"/>
              <a:gd name="T5" fmla="*/ 74 h 92"/>
            </a:gdLst>
            <a:ahLst/>
            <a:cxnLst>
              <a:cxn ang="0">
                <a:pos x="T0" y="T1"/>
              </a:cxn>
              <a:cxn ang="0">
                <a:pos x="T2" y="T3"/>
              </a:cxn>
              <a:cxn ang="0">
                <a:pos x="T4" y="T5"/>
              </a:cxn>
            </a:cxnLst>
            <a:rect l="0" t="0" r="r" b="b"/>
            <a:pathLst>
              <a:path w="101" h="92">
                <a:moveTo>
                  <a:pt x="101" y="74"/>
                </a:moveTo>
                <a:cubicBezTo>
                  <a:pt x="101" y="74"/>
                  <a:pt x="25" y="92"/>
                  <a:pt x="0" y="19"/>
                </a:cubicBezTo>
                <a:cubicBezTo>
                  <a:pt x="0" y="19"/>
                  <a:pt x="63" y="0"/>
                  <a:pt x="101" y="7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14"/>
          <p:cNvSpPr>
            <a:spLocks/>
          </p:cNvSpPr>
          <p:nvPr/>
        </p:nvSpPr>
        <p:spPr bwMode="auto">
          <a:xfrm>
            <a:off x="3129067" y="1648787"/>
            <a:ext cx="846136" cy="1071233"/>
          </a:xfrm>
          <a:custGeom>
            <a:avLst/>
            <a:gdLst>
              <a:gd name="T0" fmla="*/ 113 w 117"/>
              <a:gd name="T1" fmla="*/ 148 h 148"/>
              <a:gd name="T2" fmla="*/ 19 w 117"/>
              <a:gd name="T3" fmla="*/ 0 h 148"/>
              <a:gd name="T4" fmla="*/ 113 w 117"/>
              <a:gd name="T5" fmla="*/ 148 h 148"/>
            </a:gdLst>
            <a:ahLst/>
            <a:cxnLst>
              <a:cxn ang="0">
                <a:pos x="T0" y="T1"/>
              </a:cxn>
              <a:cxn ang="0">
                <a:pos x="T2" y="T3"/>
              </a:cxn>
              <a:cxn ang="0">
                <a:pos x="T4" y="T5"/>
              </a:cxn>
            </a:cxnLst>
            <a:rect l="0" t="0" r="r" b="b"/>
            <a:pathLst>
              <a:path w="117" h="148">
                <a:moveTo>
                  <a:pt x="113" y="148"/>
                </a:moveTo>
                <a:cubicBezTo>
                  <a:pt x="113" y="148"/>
                  <a:pt x="0" y="116"/>
                  <a:pt x="19" y="0"/>
                </a:cubicBezTo>
                <a:cubicBezTo>
                  <a:pt x="19" y="0"/>
                  <a:pt x="117" y="22"/>
                  <a:pt x="113" y="148"/>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15"/>
          <p:cNvSpPr>
            <a:spLocks/>
          </p:cNvSpPr>
          <p:nvPr/>
        </p:nvSpPr>
        <p:spPr bwMode="auto">
          <a:xfrm>
            <a:off x="3078275" y="2438360"/>
            <a:ext cx="832284" cy="715695"/>
          </a:xfrm>
          <a:custGeom>
            <a:avLst/>
            <a:gdLst>
              <a:gd name="T0" fmla="*/ 115 w 115"/>
              <a:gd name="T1" fmla="*/ 51 h 99"/>
              <a:gd name="T2" fmla="*/ 0 w 115"/>
              <a:gd name="T3" fmla="*/ 43 h 99"/>
              <a:gd name="T4" fmla="*/ 115 w 115"/>
              <a:gd name="T5" fmla="*/ 51 h 99"/>
            </a:gdLst>
            <a:ahLst/>
            <a:cxnLst>
              <a:cxn ang="0">
                <a:pos x="T0" y="T1"/>
              </a:cxn>
              <a:cxn ang="0">
                <a:pos x="T2" y="T3"/>
              </a:cxn>
              <a:cxn ang="0">
                <a:pos x="T4" y="T5"/>
              </a:cxn>
            </a:cxnLst>
            <a:rect l="0" t="0" r="r" b="b"/>
            <a:pathLst>
              <a:path w="115" h="99">
                <a:moveTo>
                  <a:pt x="115" y="51"/>
                </a:moveTo>
                <a:cubicBezTo>
                  <a:pt x="115" y="51"/>
                  <a:pt x="53" y="99"/>
                  <a:pt x="0" y="43"/>
                </a:cubicBezTo>
                <a:cubicBezTo>
                  <a:pt x="0" y="43"/>
                  <a:pt x="50" y="0"/>
                  <a:pt x="115"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16"/>
          <p:cNvSpPr>
            <a:spLocks/>
          </p:cNvSpPr>
          <p:nvPr/>
        </p:nvSpPr>
        <p:spPr bwMode="auto">
          <a:xfrm>
            <a:off x="3881700" y="1634935"/>
            <a:ext cx="1005436" cy="1113944"/>
          </a:xfrm>
          <a:custGeom>
            <a:avLst/>
            <a:gdLst>
              <a:gd name="T0" fmla="*/ 113 w 139"/>
              <a:gd name="T1" fmla="*/ 0 h 154"/>
              <a:gd name="T2" fmla="*/ 28 w 139"/>
              <a:gd name="T3" fmla="*/ 154 h 154"/>
              <a:gd name="T4" fmla="*/ 113 w 139"/>
              <a:gd name="T5" fmla="*/ 0 h 154"/>
            </a:gdLst>
            <a:ahLst/>
            <a:cxnLst>
              <a:cxn ang="0">
                <a:pos x="T0" y="T1"/>
              </a:cxn>
              <a:cxn ang="0">
                <a:pos x="T2" y="T3"/>
              </a:cxn>
              <a:cxn ang="0">
                <a:pos x="T4" y="T5"/>
              </a:cxn>
            </a:cxnLst>
            <a:rect l="0" t="0" r="r" b="b"/>
            <a:pathLst>
              <a:path w="139" h="154">
                <a:moveTo>
                  <a:pt x="113" y="0"/>
                </a:moveTo>
                <a:cubicBezTo>
                  <a:pt x="113" y="0"/>
                  <a:pt x="139" y="116"/>
                  <a:pt x="28" y="154"/>
                </a:cubicBezTo>
                <a:cubicBezTo>
                  <a:pt x="28" y="154"/>
                  <a:pt x="0" y="57"/>
                  <a:pt x="11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5" name="Group 2"/>
          <p:cNvGrpSpPr/>
          <p:nvPr/>
        </p:nvGrpSpPr>
        <p:grpSpPr>
          <a:xfrm>
            <a:off x="616376" y="1239512"/>
            <a:ext cx="2630966" cy="1730188"/>
            <a:chOff x="821835" y="1652682"/>
            <a:chExt cx="3507956" cy="2306917"/>
          </a:xfrm>
        </p:grpSpPr>
        <p:sp>
          <p:nvSpPr>
            <p:cNvPr id="16" name="Rectangle: Rounded Corners 17"/>
            <p:cNvSpPr/>
            <p:nvPr/>
          </p:nvSpPr>
          <p:spPr>
            <a:xfrm>
              <a:off x="821835" y="1688415"/>
              <a:ext cx="721040" cy="721040"/>
            </a:xfrm>
            <a:prstGeom prst="roundRect">
              <a:avLst/>
            </a:prstGeom>
            <a:solidFill>
              <a:srgbClr val="768EA9"/>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en-US" sz="2800" b="1">
                  <a:solidFill>
                    <a:schemeClr val="bg1"/>
                  </a:solidFill>
                </a:rPr>
                <a:t>01</a:t>
              </a:r>
            </a:p>
          </p:txBody>
        </p:sp>
        <p:sp>
          <p:nvSpPr>
            <p:cNvPr id="17" name="TextBox 18"/>
            <p:cNvSpPr txBox="1"/>
            <p:nvPr/>
          </p:nvSpPr>
          <p:spPr>
            <a:xfrm>
              <a:off x="1542874" y="1652682"/>
              <a:ext cx="2534602" cy="735460"/>
            </a:xfrm>
            <a:prstGeom prst="rect">
              <a:avLst/>
            </a:prstGeom>
            <a:noFill/>
          </p:spPr>
          <p:txBody>
            <a:bodyPr wrap="none" lIns="144000" tIns="0" rIns="0" bIns="0" anchor="ctr" anchorCtr="0">
              <a:normAutofit/>
            </a:bodyPr>
            <a:lstStyle/>
            <a:p>
              <a:r>
                <a:rPr lang="zh-CN" altLang="en-US" sz="1400" b="1" dirty="0">
                  <a:solidFill>
                    <a:srgbClr val="768EA9"/>
                  </a:solidFill>
                </a:rPr>
                <a:t>专题节目与专题文艺节目</a:t>
              </a:r>
              <a:endParaRPr lang="en-US" altLang="zh-CN" sz="1400" b="1" dirty="0">
                <a:solidFill>
                  <a:srgbClr val="768EA9"/>
                </a:solidFill>
              </a:endParaRPr>
            </a:p>
            <a:p>
              <a:r>
                <a:rPr lang="zh-CN" altLang="en-US" sz="1400" b="1" dirty="0">
                  <a:solidFill>
                    <a:srgbClr val="768EA9"/>
                  </a:solidFill>
                </a:rPr>
                <a:t>之间有哪些方面的异同</a:t>
              </a:r>
              <a:r>
                <a:rPr lang="en-US" altLang="zh-CN" sz="1400" b="1" dirty="0">
                  <a:solidFill>
                    <a:srgbClr val="768EA9"/>
                  </a:solidFill>
                </a:rPr>
                <a:t>?</a:t>
              </a:r>
              <a:endParaRPr lang="zh-CN" altLang="en-US" sz="1400" b="1" dirty="0">
                <a:solidFill>
                  <a:srgbClr val="768EA9"/>
                </a:solidFill>
              </a:endParaRPr>
            </a:p>
          </p:txBody>
        </p:sp>
        <p:sp>
          <p:nvSpPr>
            <p:cNvPr id="19" name="Rectangle: Rounded Corners 20"/>
            <p:cNvSpPr/>
            <p:nvPr/>
          </p:nvSpPr>
          <p:spPr>
            <a:xfrm>
              <a:off x="821835" y="3238559"/>
              <a:ext cx="721040" cy="721040"/>
            </a:xfrm>
            <a:prstGeom prst="roundRect">
              <a:avLst/>
            </a:prstGeom>
            <a:solidFill>
              <a:schemeClr val="accent3"/>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en-US" sz="2800" b="1">
                  <a:solidFill>
                    <a:schemeClr val="bg1"/>
                  </a:solidFill>
                </a:rPr>
                <a:t>03</a:t>
              </a:r>
            </a:p>
          </p:txBody>
        </p:sp>
        <p:sp>
          <p:nvSpPr>
            <p:cNvPr id="20" name="TextBox 21"/>
            <p:cNvSpPr txBox="1"/>
            <p:nvPr/>
          </p:nvSpPr>
          <p:spPr>
            <a:xfrm>
              <a:off x="1542874" y="3202826"/>
              <a:ext cx="2786917" cy="756772"/>
            </a:xfrm>
            <a:prstGeom prst="rect">
              <a:avLst/>
            </a:prstGeom>
            <a:noFill/>
          </p:spPr>
          <p:txBody>
            <a:bodyPr wrap="none" lIns="144000" tIns="0" rIns="0" bIns="0" anchor="ctr" anchorCtr="0">
              <a:normAutofit/>
            </a:bodyPr>
            <a:lstStyle/>
            <a:p>
              <a:r>
                <a:rPr lang="zh-CN" altLang="en-US" sz="1400" b="1" dirty="0">
                  <a:solidFill>
                    <a:schemeClr val="accent3"/>
                  </a:solidFill>
                </a:rPr>
                <a:t>专题文艺节目的</a:t>
              </a:r>
              <a:endParaRPr lang="en-US" altLang="zh-CN" sz="1400" b="1" dirty="0">
                <a:solidFill>
                  <a:schemeClr val="accent3"/>
                </a:solidFill>
              </a:endParaRPr>
            </a:p>
            <a:p>
              <a:r>
                <a:rPr lang="zh-CN" altLang="en-US" sz="1400" b="1" dirty="0">
                  <a:solidFill>
                    <a:schemeClr val="accent3"/>
                  </a:solidFill>
                </a:rPr>
                <a:t>结构有哪几种</a:t>
              </a:r>
              <a:r>
                <a:rPr lang="en-US" altLang="zh-CN" sz="1400" b="1" dirty="0">
                  <a:solidFill>
                    <a:schemeClr val="accent3"/>
                  </a:solidFill>
                </a:rPr>
                <a:t>?</a:t>
              </a:r>
              <a:endParaRPr lang="zh-CN" altLang="en-US" sz="1400" b="1" dirty="0">
                <a:solidFill>
                  <a:schemeClr val="accent3"/>
                </a:solidFill>
              </a:endParaRPr>
            </a:p>
          </p:txBody>
        </p:sp>
      </p:grpSp>
      <p:grpSp>
        <p:nvGrpSpPr>
          <p:cNvPr id="6" name="Group 35"/>
          <p:cNvGrpSpPr/>
          <p:nvPr/>
        </p:nvGrpSpPr>
        <p:grpSpPr>
          <a:xfrm>
            <a:off x="6377398" y="1239513"/>
            <a:ext cx="2168157" cy="1730187"/>
            <a:chOff x="8503194" y="1652683"/>
            <a:chExt cx="2890875" cy="2306916"/>
          </a:xfrm>
        </p:grpSpPr>
        <p:sp>
          <p:nvSpPr>
            <p:cNvPr id="7" name="Rectangle: Rounded Corners 26"/>
            <p:cNvSpPr/>
            <p:nvPr/>
          </p:nvSpPr>
          <p:spPr>
            <a:xfrm flipH="1">
              <a:off x="10673029" y="1688415"/>
              <a:ext cx="721040" cy="721040"/>
            </a:xfrm>
            <a:prstGeom prst="round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r"/>
              <a:r>
                <a:rPr lang="en-US" sz="2800" b="1">
                  <a:solidFill>
                    <a:schemeClr val="bg1"/>
                  </a:solidFill>
                </a:rPr>
                <a:t>02</a:t>
              </a:r>
            </a:p>
          </p:txBody>
        </p:sp>
        <p:sp>
          <p:nvSpPr>
            <p:cNvPr id="8" name="TextBox 27"/>
            <p:cNvSpPr txBox="1"/>
            <p:nvPr/>
          </p:nvSpPr>
          <p:spPr>
            <a:xfrm flipH="1">
              <a:off x="8596370" y="1652683"/>
              <a:ext cx="1980028" cy="735459"/>
            </a:xfrm>
            <a:prstGeom prst="rect">
              <a:avLst/>
            </a:prstGeom>
            <a:noFill/>
          </p:spPr>
          <p:txBody>
            <a:bodyPr wrap="none" lIns="0" tIns="0" rIns="144000" bIns="0" anchor="ctr" anchorCtr="0">
              <a:normAutofit/>
            </a:bodyPr>
            <a:lstStyle/>
            <a:p>
              <a:pPr algn="r"/>
              <a:r>
                <a:rPr lang="zh-CN" altLang="en-US" sz="1400" b="1" dirty="0">
                  <a:solidFill>
                    <a:schemeClr val="accent2"/>
                  </a:solidFill>
                </a:rPr>
                <a:t>专题文艺节目的</a:t>
              </a:r>
              <a:endParaRPr lang="en-US" altLang="zh-CN" sz="1400" b="1" dirty="0">
                <a:solidFill>
                  <a:schemeClr val="accent2"/>
                </a:solidFill>
              </a:endParaRPr>
            </a:p>
            <a:p>
              <a:pPr algn="r"/>
              <a:r>
                <a:rPr lang="zh-CN" altLang="en-US" sz="1400" b="1" dirty="0">
                  <a:solidFill>
                    <a:schemeClr val="accent2"/>
                  </a:solidFill>
                </a:rPr>
                <a:t>表现元素是什么</a:t>
              </a:r>
              <a:r>
                <a:rPr lang="en-US" altLang="zh-CN" sz="1400" b="1" dirty="0">
                  <a:solidFill>
                    <a:schemeClr val="accent2"/>
                  </a:solidFill>
                </a:rPr>
                <a:t>?</a:t>
              </a:r>
              <a:endParaRPr lang="zh-CN" altLang="en-US" sz="1400" b="1" dirty="0">
                <a:solidFill>
                  <a:schemeClr val="accent2"/>
                </a:solidFill>
              </a:endParaRPr>
            </a:p>
          </p:txBody>
        </p:sp>
        <p:sp>
          <p:nvSpPr>
            <p:cNvPr id="10" name="Rectangle: Rounded Corners 29"/>
            <p:cNvSpPr/>
            <p:nvPr/>
          </p:nvSpPr>
          <p:spPr>
            <a:xfrm flipH="1">
              <a:off x="10673029" y="3238559"/>
              <a:ext cx="721040" cy="721040"/>
            </a:xfrm>
            <a:prstGeom prst="roundRect">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r"/>
              <a:r>
                <a:rPr lang="en-US" sz="2800" b="1">
                  <a:solidFill>
                    <a:schemeClr val="bg1"/>
                  </a:solidFill>
                </a:rPr>
                <a:t>04</a:t>
              </a:r>
            </a:p>
          </p:txBody>
        </p:sp>
        <p:sp>
          <p:nvSpPr>
            <p:cNvPr id="11" name="TextBox 30"/>
            <p:cNvSpPr txBox="1"/>
            <p:nvPr/>
          </p:nvSpPr>
          <p:spPr>
            <a:xfrm flipH="1">
              <a:off x="8503194" y="3202827"/>
              <a:ext cx="2145929" cy="756771"/>
            </a:xfrm>
            <a:prstGeom prst="rect">
              <a:avLst/>
            </a:prstGeom>
            <a:noFill/>
          </p:spPr>
          <p:txBody>
            <a:bodyPr wrap="none" lIns="0" tIns="0" rIns="144000" bIns="0" anchor="ctr" anchorCtr="0">
              <a:normAutofit/>
            </a:bodyPr>
            <a:lstStyle/>
            <a:p>
              <a:pPr algn="r"/>
              <a:r>
                <a:rPr lang="zh-CN" altLang="en-US" sz="1400" b="1" dirty="0">
                  <a:solidFill>
                    <a:schemeClr val="accent4"/>
                  </a:solidFill>
                </a:rPr>
                <a:t>撰写专题文艺节目稿</a:t>
              </a:r>
              <a:endParaRPr lang="en-US" altLang="zh-CN" sz="1400" b="1" dirty="0">
                <a:solidFill>
                  <a:schemeClr val="accent4"/>
                </a:solidFill>
              </a:endParaRPr>
            </a:p>
            <a:p>
              <a:pPr algn="r"/>
              <a:r>
                <a:rPr lang="zh-CN" altLang="en-US" sz="1400" b="1" dirty="0">
                  <a:solidFill>
                    <a:schemeClr val="accent4"/>
                  </a:solidFill>
                </a:rPr>
                <a:t>都包括哪些内容</a:t>
              </a:r>
              <a:r>
                <a:rPr lang="en-US" altLang="zh-CN" sz="1400" b="1" dirty="0">
                  <a:solidFill>
                    <a:schemeClr val="accent4"/>
                  </a:solidFill>
                </a:rPr>
                <a:t>?</a:t>
              </a:r>
              <a:endParaRPr lang="zh-CN" altLang="en-US" sz="1400" b="1" dirty="0">
                <a:solidFill>
                  <a:schemeClr val="accent4"/>
                </a:solidFill>
              </a:endParaRPr>
            </a:p>
          </p:txBody>
        </p:sp>
      </p:grpSp>
      <p:sp>
        <p:nvSpPr>
          <p:cNvPr id="39" name="Title 1">
            <a:extLst>
              <a:ext uri="{FF2B5EF4-FFF2-40B4-BE49-F238E27FC236}">
                <a16:creationId xmlns:a16="http://schemas.microsoft.com/office/drawing/2014/main" id="{F34B4986-E714-3D42-AE02-8F5A6B5C89E0}"/>
              </a:ext>
            </a:extLst>
          </p:cNvPr>
          <p:cNvSpPr txBox="1">
            <a:spLocks/>
          </p:cNvSpPr>
          <p:nvPr/>
        </p:nvSpPr>
        <p:spPr>
          <a:xfrm>
            <a:off x="857880" y="200199"/>
            <a:ext cx="341040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思考与训练</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28982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righ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down)">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ppt_w</p:attrName>
                                        </p:attrNameLst>
                                      </p:cBhvr>
                                      <p:tavLst>
                                        <p:tav tm="0">
                                          <p:val>
                                            <p:fltVal val="0"/>
                                          </p:val>
                                        </p:tav>
                                        <p:tav tm="100000">
                                          <p:val>
                                            <p:strVal val="#ppt_w"/>
                                          </p:val>
                                        </p:tav>
                                      </p:tavLst>
                                    </p:anim>
                                    <p:anim calcmode="lin" valueType="num">
                                      <p:cBhvr>
                                        <p:cTn id="33" dur="500" fill="hold"/>
                                        <p:tgtEl>
                                          <p:spTgt spid="30"/>
                                        </p:tgtEl>
                                        <p:attrNameLst>
                                          <p:attrName>ppt_h</p:attrName>
                                        </p:attrNameLst>
                                      </p:cBhvr>
                                      <p:tavLst>
                                        <p:tav tm="0">
                                          <p:val>
                                            <p:fltVal val="0"/>
                                          </p:val>
                                        </p:tav>
                                        <p:tav tm="100000">
                                          <p:val>
                                            <p:strVal val="#ppt_h"/>
                                          </p:val>
                                        </p:tav>
                                      </p:tavLst>
                                    </p:anim>
                                    <p:animEffect transition="in" filter="fade">
                                      <p:cBhvr>
                                        <p:cTn id="34" dur="500"/>
                                        <p:tgtEl>
                                          <p:spTgt spid="3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500" fill="hold"/>
                                        <p:tgtEl>
                                          <p:spTgt spid="36"/>
                                        </p:tgtEl>
                                        <p:attrNameLst>
                                          <p:attrName>ppt_w</p:attrName>
                                        </p:attrNameLst>
                                      </p:cBhvr>
                                      <p:tavLst>
                                        <p:tav tm="0">
                                          <p:val>
                                            <p:fltVal val="0"/>
                                          </p:val>
                                        </p:tav>
                                        <p:tav tm="100000">
                                          <p:val>
                                            <p:strVal val="#ppt_w"/>
                                          </p:val>
                                        </p:tav>
                                      </p:tavLst>
                                    </p:anim>
                                    <p:anim calcmode="lin" valueType="num">
                                      <p:cBhvr>
                                        <p:cTn id="43" dur="500" fill="hold"/>
                                        <p:tgtEl>
                                          <p:spTgt spid="36"/>
                                        </p:tgtEl>
                                        <p:attrNameLst>
                                          <p:attrName>ppt_h</p:attrName>
                                        </p:attrNameLst>
                                      </p:cBhvr>
                                      <p:tavLst>
                                        <p:tav tm="0">
                                          <p:val>
                                            <p:fltVal val="0"/>
                                          </p:val>
                                        </p:tav>
                                        <p:tav tm="100000">
                                          <p:val>
                                            <p:strVal val="#ppt_h"/>
                                          </p:val>
                                        </p:tav>
                                      </p:tavLst>
                                    </p:anim>
                                    <p:animEffect transition="in" filter="fade">
                                      <p:cBhvr>
                                        <p:cTn id="44" dur="500"/>
                                        <p:tgtEl>
                                          <p:spTgt spid="3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Effect transition="in" filter="fade">
                                      <p:cBhvr>
                                        <p:cTn id="59" dur="500"/>
                                        <p:tgtEl>
                                          <p:spTgt spid="2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p:cTn id="62" dur="500" fill="hold"/>
                                        <p:tgtEl>
                                          <p:spTgt spid="32"/>
                                        </p:tgtEl>
                                        <p:attrNameLst>
                                          <p:attrName>ppt_w</p:attrName>
                                        </p:attrNameLst>
                                      </p:cBhvr>
                                      <p:tavLst>
                                        <p:tav tm="0">
                                          <p:val>
                                            <p:fltVal val="0"/>
                                          </p:val>
                                        </p:tav>
                                        <p:tav tm="100000">
                                          <p:val>
                                            <p:strVal val="#ppt_w"/>
                                          </p:val>
                                        </p:tav>
                                      </p:tavLst>
                                    </p:anim>
                                    <p:anim calcmode="lin" valueType="num">
                                      <p:cBhvr>
                                        <p:cTn id="63" dur="500" fill="hold"/>
                                        <p:tgtEl>
                                          <p:spTgt spid="32"/>
                                        </p:tgtEl>
                                        <p:attrNameLst>
                                          <p:attrName>ppt_h</p:attrName>
                                        </p:attrNameLst>
                                      </p:cBhvr>
                                      <p:tavLst>
                                        <p:tav tm="0">
                                          <p:val>
                                            <p:fltVal val="0"/>
                                          </p:val>
                                        </p:tav>
                                        <p:tav tm="100000">
                                          <p:val>
                                            <p:strVal val="#ppt_h"/>
                                          </p:val>
                                        </p:tav>
                                      </p:tavLst>
                                    </p:anim>
                                    <p:animEffect transition="in" filter="fade">
                                      <p:cBhvr>
                                        <p:cTn id="64" dur="500"/>
                                        <p:tgtEl>
                                          <p:spTgt spid="3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p:cTn id="67" dur="500" fill="hold"/>
                                        <p:tgtEl>
                                          <p:spTgt spid="34"/>
                                        </p:tgtEl>
                                        <p:attrNameLst>
                                          <p:attrName>ppt_w</p:attrName>
                                        </p:attrNameLst>
                                      </p:cBhvr>
                                      <p:tavLst>
                                        <p:tav tm="0">
                                          <p:val>
                                            <p:fltVal val="0"/>
                                          </p:val>
                                        </p:tav>
                                        <p:tav tm="100000">
                                          <p:val>
                                            <p:strVal val="#ppt_w"/>
                                          </p:val>
                                        </p:tav>
                                      </p:tavLst>
                                    </p:anim>
                                    <p:anim calcmode="lin" valueType="num">
                                      <p:cBhvr>
                                        <p:cTn id="68" dur="500" fill="hold"/>
                                        <p:tgtEl>
                                          <p:spTgt spid="34"/>
                                        </p:tgtEl>
                                        <p:attrNameLst>
                                          <p:attrName>ppt_h</p:attrName>
                                        </p:attrNameLst>
                                      </p:cBhvr>
                                      <p:tavLst>
                                        <p:tav tm="0">
                                          <p:val>
                                            <p:fltVal val="0"/>
                                          </p:val>
                                        </p:tav>
                                        <p:tav tm="100000">
                                          <p:val>
                                            <p:strVal val="#ppt_h"/>
                                          </p:val>
                                        </p:tav>
                                      </p:tavLst>
                                    </p:anim>
                                    <p:animEffect transition="in" filter="fade">
                                      <p:cBhvr>
                                        <p:cTn id="69" dur="500"/>
                                        <p:tgtEl>
                                          <p:spTgt spid="34"/>
                                        </p:tgtEl>
                                      </p:cBhvr>
                                    </p:animEffect>
                                  </p:childTnLst>
                                </p:cTn>
                              </p:par>
                            </p:childTnLst>
                          </p:cTn>
                        </p:par>
                        <p:par>
                          <p:cTn id="70" fill="hold">
                            <p:stCondLst>
                              <p:cond delay="500"/>
                            </p:stCondLst>
                            <p:childTnLst>
                              <p:par>
                                <p:cTn id="71" presetID="2" presetClass="entr" presetSubtype="4" fill="hold" nodeType="afterEffect">
                                  <p:stCondLst>
                                    <p:cond delay="0"/>
                                  </p:stCondLst>
                                  <p:childTnLst>
                                    <p:set>
                                      <p:cBhvr>
                                        <p:cTn id="72" dur="1" fill="hold">
                                          <p:stCondLst>
                                            <p:cond delay="0"/>
                                          </p:stCondLst>
                                        </p:cTn>
                                        <p:tgtEl>
                                          <p:spTgt spid="5"/>
                                        </p:tgtEl>
                                        <p:attrNameLst>
                                          <p:attrName>style.visibility</p:attrName>
                                        </p:attrNameLst>
                                      </p:cBhvr>
                                      <p:to>
                                        <p:strVal val="visible"/>
                                      </p:to>
                                    </p:set>
                                    <p:anim calcmode="lin" valueType="num">
                                      <p:cBhvr additive="base">
                                        <p:cTn id="73" dur="500" fill="hold"/>
                                        <p:tgtEl>
                                          <p:spTgt spid="5"/>
                                        </p:tgtEl>
                                        <p:attrNameLst>
                                          <p:attrName>ppt_x</p:attrName>
                                        </p:attrNameLst>
                                      </p:cBhvr>
                                      <p:tavLst>
                                        <p:tav tm="0">
                                          <p:val>
                                            <p:strVal val="#ppt_x"/>
                                          </p:val>
                                        </p:tav>
                                        <p:tav tm="100000">
                                          <p:val>
                                            <p:strVal val="#ppt_x"/>
                                          </p:val>
                                        </p:tav>
                                      </p:tavLst>
                                    </p:anim>
                                    <p:anim calcmode="lin" valueType="num">
                                      <p:cBhvr additive="base">
                                        <p:cTn id="74" dur="500" fill="hold"/>
                                        <p:tgtEl>
                                          <p:spTgt spid="5"/>
                                        </p:tgtEl>
                                        <p:attrNameLst>
                                          <p:attrName>ppt_y</p:attrName>
                                        </p:attrNameLst>
                                      </p:cBhvr>
                                      <p:tavLst>
                                        <p:tav tm="0">
                                          <p:val>
                                            <p:strVal val="1+#ppt_h/2"/>
                                          </p:val>
                                        </p:tav>
                                        <p:tav tm="100000">
                                          <p:val>
                                            <p:strVal val="#ppt_y"/>
                                          </p:val>
                                        </p:tav>
                                      </p:tavLst>
                                    </p:anim>
                                  </p:childTnLst>
                                </p:cTn>
                              </p:par>
                            </p:childTnLst>
                          </p:cTn>
                        </p:par>
                        <p:par>
                          <p:cTn id="75" fill="hold">
                            <p:stCondLst>
                              <p:cond delay="1000"/>
                            </p:stCondLst>
                            <p:childTnLst>
                              <p:par>
                                <p:cTn id="76" presetID="2" presetClass="entr" presetSubtype="4" fill="hold" nodeType="afterEffect">
                                  <p:stCondLst>
                                    <p:cond delay="0"/>
                                  </p:stCondLst>
                                  <p:childTnLst>
                                    <p:set>
                                      <p:cBhvr>
                                        <p:cTn id="77" dur="1" fill="hold">
                                          <p:stCondLst>
                                            <p:cond delay="0"/>
                                          </p:stCondLst>
                                        </p:cTn>
                                        <p:tgtEl>
                                          <p:spTgt spid="6"/>
                                        </p:tgtEl>
                                        <p:attrNameLst>
                                          <p:attrName>style.visibility</p:attrName>
                                        </p:attrNameLst>
                                      </p:cBhvr>
                                      <p:to>
                                        <p:strVal val="visible"/>
                                      </p:to>
                                    </p:set>
                                    <p:anim calcmode="lin" valueType="num">
                                      <p:cBhvr additive="base">
                                        <p:cTn id="78" dur="500" fill="hold"/>
                                        <p:tgtEl>
                                          <p:spTgt spid="6"/>
                                        </p:tgtEl>
                                        <p:attrNameLst>
                                          <p:attrName>ppt_x</p:attrName>
                                        </p:attrNameLst>
                                      </p:cBhvr>
                                      <p:tavLst>
                                        <p:tav tm="0">
                                          <p:val>
                                            <p:strVal val="#ppt_x"/>
                                          </p:val>
                                        </p:tav>
                                        <p:tav tm="100000">
                                          <p:val>
                                            <p:strVal val="#ppt_x"/>
                                          </p:val>
                                        </p:tav>
                                      </p:tavLst>
                                    </p:anim>
                                    <p:anim calcmode="lin" valueType="num">
                                      <p:cBhvr additive="base">
                                        <p:cTn id="7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491630"/>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三</a:t>
            </a:r>
            <a:r>
              <a:rPr lang="en-US" altLang="zh-CN" sz="1600" dirty="0">
                <a:solidFill>
                  <a:srgbClr val="768EA9"/>
                </a:solidFill>
              </a:rPr>
              <a:t>)</a:t>
            </a:r>
            <a:r>
              <a:rPr lang="zh-CN" altLang="en-US" sz="1600" dirty="0">
                <a:solidFill>
                  <a:srgbClr val="768EA9"/>
                </a:solidFill>
              </a:rPr>
              <a:t>陪衬节目主持人的叠画</a:t>
            </a:r>
          </a:p>
          <a:p>
            <a:pPr>
              <a:lnSpc>
                <a:spcPct val="150000"/>
              </a:lnSpc>
            </a:pPr>
            <a:r>
              <a:rPr lang="zh-CN" altLang="en-US" sz="1600" dirty="0">
                <a:solidFill>
                  <a:srgbClr val="768EA9"/>
                </a:solidFill>
              </a:rPr>
              <a:t>主要有两种</a:t>
            </a:r>
            <a:r>
              <a:rPr lang="en-US" altLang="zh-CN" sz="1600" dirty="0">
                <a:solidFill>
                  <a:srgbClr val="768EA9"/>
                </a:solidFill>
              </a:rPr>
              <a:t>:</a:t>
            </a:r>
            <a:r>
              <a:rPr lang="zh-CN" altLang="en-US" sz="1600" dirty="0">
                <a:solidFill>
                  <a:srgbClr val="768EA9"/>
                </a:solidFill>
              </a:rPr>
              <a:t>一种是陪衬主持人的叠画</a:t>
            </a:r>
            <a:r>
              <a:rPr lang="en-US" altLang="zh-CN" sz="1600" dirty="0">
                <a:solidFill>
                  <a:srgbClr val="768EA9"/>
                </a:solidFill>
              </a:rPr>
              <a:t>;</a:t>
            </a:r>
            <a:r>
              <a:rPr lang="zh-CN" altLang="en-US" sz="1600" dirty="0">
                <a:solidFill>
                  <a:srgbClr val="768EA9"/>
                </a:solidFill>
              </a:rPr>
              <a:t>另一种是陪衬主持人画外音的叠画</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2436947" cy="460382"/>
            <a:chOff x="707444" y="763802"/>
            <a:chExt cx="2436947"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2044149" cy="460382"/>
            </a:xfrm>
            <a:prstGeom prst="rect">
              <a:avLst/>
            </a:prstGeom>
          </p:spPr>
          <p:txBody>
            <a:bodyPr wrap="none">
              <a:spAutoFit/>
            </a:bodyPr>
            <a:lstStyle/>
            <a:p>
              <a:pPr>
                <a:lnSpc>
                  <a:spcPct val="150000"/>
                </a:lnSpc>
              </a:pPr>
              <a:r>
                <a:rPr lang="zh-CN" altLang="en-US" b="1" dirty="0">
                  <a:solidFill>
                    <a:srgbClr val="768EA9"/>
                  </a:solidFill>
                </a:rPr>
                <a:t>五、运用特技画面</a:t>
              </a:r>
              <a:endParaRPr lang="en-US" altLang="zh-CN" b="1" dirty="0">
                <a:solidFill>
                  <a:srgbClr val="768EA9"/>
                </a:solidFill>
              </a:endParaRPr>
            </a:p>
          </p:txBody>
        </p:sp>
      </p:grpSp>
    </p:spTree>
    <p:extLst>
      <p:ext uri="{BB962C8B-B14F-4D97-AF65-F5344CB8AC3E}">
        <p14:creationId xmlns:p14="http://schemas.microsoft.com/office/powerpoint/2010/main" val="384750767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491630"/>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一</a:t>
            </a:r>
            <a:r>
              <a:rPr lang="en-US" altLang="zh-CN" sz="1600" dirty="0">
                <a:solidFill>
                  <a:srgbClr val="768EA9"/>
                </a:solidFill>
              </a:rPr>
              <a:t>)ENG </a:t>
            </a:r>
            <a:r>
              <a:rPr lang="zh-CN" altLang="en-US" sz="1600" dirty="0">
                <a:solidFill>
                  <a:srgbClr val="768EA9"/>
                </a:solidFill>
              </a:rPr>
              <a:t>制作方式</a:t>
            </a:r>
          </a:p>
          <a:p>
            <a:pPr>
              <a:lnSpc>
                <a:spcPct val="150000"/>
              </a:lnSpc>
            </a:pPr>
            <a:r>
              <a:rPr lang="en-US" altLang="zh-CN" sz="1600" dirty="0">
                <a:solidFill>
                  <a:srgbClr val="768EA9"/>
                </a:solidFill>
              </a:rPr>
              <a:t>ENG</a:t>
            </a:r>
            <a:r>
              <a:rPr lang="zh-CN" altLang="en-US" sz="1600" dirty="0">
                <a:solidFill>
                  <a:srgbClr val="768EA9"/>
                </a:solidFill>
              </a:rPr>
              <a:t>是“</a:t>
            </a:r>
            <a:r>
              <a:rPr lang="en-US" altLang="zh-CN" sz="1600" dirty="0">
                <a:solidFill>
                  <a:srgbClr val="768EA9"/>
                </a:solidFill>
              </a:rPr>
              <a:t>Electronic</a:t>
            </a:r>
            <a:r>
              <a:rPr lang="zh-CN" altLang="en-US" sz="1600" dirty="0">
                <a:solidFill>
                  <a:srgbClr val="768EA9"/>
                </a:solidFill>
              </a:rPr>
              <a:t> </a:t>
            </a:r>
            <a:r>
              <a:rPr lang="en-US" altLang="zh-CN" sz="1600" dirty="0">
                <a:solidFill>
                  <a:srgbClr val="768EA9"/>
                </a:solidFill>
              </a:rPr>
              <a:t>News</a:t>
            </a:r>
            <a:r>
              <a:rPr lang="zh-CN" altLang="en-US" sz="1600" dirty="0">
                <a:solidFill>
                  <a:srgbClr val="768EA9"/>
                </a:solidFill>
              </a:rPr>
              <a:t> </a:t>
            </a:r>
            <a:r>
              <a:rPr lang="en-US" altLang="zh-CN" sz="1600" dirty="0">
                <a:solidFill>
                  <a:srgbClr val="768EA9"/>
                </a:solidFill>
              </a:rPr>
              <a:t>Gathering”(</a:t>
            </a:r>
            <a:r>
              <a:rPr lang="zh-CN" altLang="en-US" sz="1600" dirty="0">
                <a:solidFill>
                  <a:srgbClr val="768EA9"/>
                </a:solidFill>
              </a:rPr>
              <a:t>电子新闻采集</a:t>
            </a:r>
            <a:r>
              <a:rPr lang="en-US" altLang="zh-CN" sz="1600" dirty="0">
                <a:solidFill>
                  <a:srgbClr val="768EA9"/>
                </a:solidFill>
              </a:rPr>
              <a:t>)</a:t>
            </a:r>
            <a:r>
              <a:rPr lang="zh-CN" altLang="en-US" sz="1600" dirty="0">
                <a:solidFill>
                  <a:srgbClr val="768EA9"/>
                </a:solidFill>
              </a:rPr>
              <a:t>的缩写。这种制作</a:t>
            </a:r>
          </a:p>
          <a:p>
            <a:pPr>
              <a:lnSpc>
                <a:spcPct val="150000"/>
              </a:lnSpc>
            </a:pPr>
            <a:r>
              <a:rPr lang="zh-CN" altLang="en-US" sz="1600" dirty="0">
                <a:solidFill>
                  <a:srgbClr val="768EA9"/>
                </a:solidFill>
              </a:rPr>
              <a:t>方式最早用于电视新闻的制作。它的特点与传统的影片制作相仿</a:t>
            </a:r>
            <a:r>
              <a:rPr lang="en-US" altLang="zh-CN" sz="1600" dirty="0">
                <a:solidFill>
                  <a:srgbClr val="768EA9"/>
                </a:solidFill>
              </a:rPr>
              <a:t>,</a:t>
            </a:r>
            <a:r>
              <a:rPr lang="zh-CN" altLang="en-US" sz="1600" dirty="0">
                <a:solidFill>
                  <a:srgbClr val="768EA9"/>
                </a:solidFill>
              </a:rPr>
              <a:t>先拍摄画</a:t>
            </a:r>
          </a:p>
          <a:p>
            <a:pPr>
              <a:lnSpc>
                <a:spcPct val="150000"/>
              </a:lnSpc>
            </a:pPr>
            <a:r>
              <a:rPr lang="zh-CN" altLang="en-US" sz="1600" dirty="0">
                <a:solidFill>
                  <a:srgbClr val="768EA9"/>
                </a:solidFill>
              </a:rPr>
              <a:t>面</a:t>
            </a:r>
            <a:r>
              <a:rPr lang="en-US" altLang="zh-CN" sz="1600" dirty="0">
                <a:solidFill>
                  <a:srgbClr val="768EA9"/>
                </a:solidFill>
              </a:rPr>
              <a:t>,</a:t>
            </a:r>
            <a:r>
              <a:rPr lang="zh-CN" altLang="en-US" sz="1600" dirty="0">
                <a:solidFill>
                  <a:srgbClr val="768EA9"/>
                </a:solidFill>
              </a:rPr>
              <a:t>然后对素材进行剪辑</a:t>
            </a:r>
            <a:r>
              <a:rPr lang="en-US" altLang="zh-CN" sz="1600" dirty="0">
                <a:solidFill>
                  <a:srgbClr val="768EA9"/>
                </a:solidFill>
              </a:rPr>
              <a:t>,</a:t>
            </a:r>
            <a:r>
              <a:rPr lang="zh-CN" altLang="en-US" sz="1600" dirty="0">
                <a:solidFill>
                  <a:srgbClr val="768EA9"/>
                </a:solidFill>
              </a:rPr>
              <a:t>即前期拍摄</a:t>
            </a:r>
            <a:r>
              <a:rPr lang="en-US" altLang="zh-CN" sz="1600" dirty="0">
                <a:solidFill>
                  <a:srgbClr val="768EA9"/>
                </a:solidFill>
              </a:rPr>
              <a:t>,</a:t>
            </a:r>
            <a:r>
              <a:rPr lang="zh-CN" altLang="en-US" sz="1600" dirty="0">
                <a:solidFill>
                  <a:srgbClr val="768EA9"/>
                </a:solidFill>
              </a:rPr>
              <a:t>后期编辑。它的特点适合于几乎所有类</a:t>
            </a:r>
          </a:p>
          <a:p>
            <a:pPr>
              <a:lnSpc>
                <a:spcPct val="150000"/>
              </a:lnSpc>
            </a:pPr>
            <a:r>
              <a:rPr lang="zh-CN" altLang="en-US" sz="1600" dirty="0">
                <a:solidFill>
                  <a:srgbClr val="768EA9"/>
                </a:solidFill>
              </a:rPr>
              <a:t>型的电视节目制作</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599125" cy="460382"/>
            <a:chOff x="707444" y="763802"/>
            <a:chExt cx="3599125"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3206327" cy="460382"/>
            </a:xfrm>
            <a:prstGeom prst="rect">
              <a:avLst/>
            </a:prstGeom>
          </p:spPr>
          <p:txBody>
            <a:bodyPr wrap="none">
              <a:spAutoFit/>
            </a:bodyPr>
            <a:lstStyle/>
            <a:p>
              <a:pPr>
                <a:lnSpc>
                  <a:spcPct val="150000"/>
                </a:lnSpc>
              </a:pPr>
              <a:r>
                <a:rPr lang="zh-CN" altLang="en-US" b="1" dirty="0">
                  <a:solidFill>
                    <a:srgbClr val="768EA9"/>
                  </a:solidFill>
                </a:rPr>
                <a:t>六、电视文艺节目的制作方式</a:t>
              </a:r>
              <a:endParaRPr lang="en-US" altLang="zh-CN" b="1" dirty="0">
                <a:solidFill>
                  <a:srgbClr val="768EA9"/>
                </a:solidFill>
              </a:endParaRPr>
            </a:p>
          </p:txBody>
        </p:sp>
      </p:grpSp>
    </p:spTree>
    <p:extLst>
      <p:ext uri="{BB962C8B-B14F-4D97-AF65-F5344CB8AC3E}">
        <p14:creationId xmlns:p14="http://schemas.microsoft.com/office/powerpoint/2010/main" val="80381689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491630"/>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二</a:t>
            </a:r>
            <a:r>
              <a:rPr lang="en-US" altLang="zh-CN" sz="1600" dirty="0">
                <a:solidFill>
                  <a:srgbClr val="768EA9"/>
                </a:solidFill>
              </a:rPr>
              <a:t>)EFP</a:t>
            </a:r>
            <a:r>
              <a:rPr lang="zh-CN" altLang="en-US" sz="1600" dirty="0">
                <a:solidFill>
                  <a:srgbClr val="768EA9"/>
                </a:solidFill>
              </a:rPr>
              <a:t>制作方式</a:t>
            </a:r>
          </a:p>
          <a:p>
            <a:pPr>
              <a:lnSpc>
                <a:spcPct val="150000"/>
              </a:lnSpc>
            </a:pPr>
            <a:r>
              <a:rPr lang="en-US" altLang="zh-CN" sz="1600" dirty="0">
                <a:solidFill>
                  <a:srgbClr val="768EA9"/>
                </a:solidFill>
              </a:rPr>
              <a:t>EFP</a:t>
            </a:r>
            <a:r>
              <a:rPr lang="zh-CN" altLang="en-US" sz="1600" dirty="0">
                <a:solidFill>
                  <a:srgbClr val="768EA9"/>
                </a:solidFill>
              </a:rPr>
              <a:t>制作方式又被称作电子现场制作。</a:t>
            </a:r>
            <a:r>
              <a:rPr lang="en-US" altLang="zh-CN" sz="1600" dirty="0">
                <a:solidFill>
                  <a:srgbClr val="768EA9"/>
                </a:solidFill>
              </a:rPr>
              <a:t>EFP </a:t>
            </a:r>
            <a:r>
              <a:rPr lang="zh-CN" altLang="en-US" sz="1600" dirty="0">
                <a:solidFill>
                  <a:srgbClr val="768EA9"/>
                </a:solidFill>
              </a:rPr>
              <a:t>来源于电视技术</a:t>
            </a:r>
            <a:r>
              <a:rPr lang="en-US" altLang="zh-CN" sz="1600" dirty="0">
                <a:solidFill>
                  <a:srgbClr val="768EA9"/>
                </a:solidFill>
              </a:rPr>
              <a:t>,</a:t>
            </a:r>
            <a:r>
              <a:rPr lang="zh-CN" altLang="en-US" sz="1600" dirty="0">
                <a:solidFill>
                  <a:srgbClr val="768EA9"/>
                </a:solidFill>
              </a:rPr>
              <a:t>是“</a:t>
            </a:r>
            <a:r>
              <a:rPr lang="en-US" altLang="zh-CN" sz="1600" dirty="0">
                <a:solidFill>
                  <a:srgbClr val="768EA9"/>
                </a:solidFill>
              </a:rPr>
              <a:t>Electronic</a:t>
            </a:r>
            <a:r>
              <a:rPr lang="zh-CN" altLang="en-US" sz="1600" dirty="0">
                <a:solidFill>
                  <a:srgbClr val="768EA9"/>
                </a:solidFill>
              </a:rPr>
              <a:t> </a:t>
            </a:r>
            <a:r>
              <a:rPr lang="en-US" altLang="zh-CN" sz="1600" dirty="0">
                <a:solidFill>
                  <a:srgbClr val="768EA9"/>
                </a:solidFill>
              </a:rPr>
              <a:t>Field</a:t>
            </a:r>
            <a:r>
              <a:rPr lang="zh-CN" altLang="en-US" sz="1600" dirty="0">
                <a:solidFill>
                  <a:srgbClr val="768EA9"/>
                </a:solidFill>
              </a:rPr>
              <a:t> </a:t>
            </a:r>
            <a:r>
              <a:rPr lang="en-US" altLang="zh-CN" sz="1600" dirty="0">
                <a:solidFill>
                  <a:srgbClr val="768EA9"/>
                </a:solidFill>
              </a:rPr>
              <a:t>Production”</a:t>
            </a:r>
          </a:p>
          <a:p>
            <a:pPr>
              <a:lnSpc>
                <a:spcPct val="150000"/>
              </a:lnSpc>
            </a:pPr>
            <a:r>
              <a:rPr lang="zh-CN" altLang="en-US" sz="1600" dirty="0">
                <a:solidFill>
                  <a:srgbClr val="768EA9"/>
                </a:solidFill>
              </a:rPr>
              <a:t>的缩写</a:t>
            </a:r>
            <a:r>
              <a:rPr lang="en-US" altLang="zh-CN" sz="1600" dirty="0">
                <a:solidFill>
                  <a:srgbClr val="768EA9"/>
                </a:solidFill>
              </a:rPr>
              <a:t>,</a:t>
            </a:r>
            <a:r>
              <a:rPr lang="zh-CN" altLang="en-US" sz="1600" dirty="0">
                <a:solidFill>
                  <a:srgbClr val="768EA9"/>
                </a:solidFill>
              </a:rPr>
              <a:t>也被称为即时制作方式。它原本是对一整套电视设备的统称</a:t>
            </a:r>
            <a:r>
              <a:rPr lang="en-US" altLang="zh-CN" sz="1600" dirty="0">
                <a:solidFill>
                  <a:srgbClr val="768EA9"/>
                </a:solidFill>
              </a:rPr>
              <a:t>,</a:t>
            </a:r>
            <a:r>
              <a:rPr lang="zh-CN" altLang="en-US" sz="1600" dirty="0">
                <a:solidFill>
                  <a:srgbClr val="768EA9"/>
                </a:solidFill>
              </a:rPr>
              <a:t>叫</a:t>
            </a:r>
            <a:r>
              <a:rPr lang="en-US" altLang="zh-CN" sz="1600" dirty="0">
                <a:solidFill>
                  <a:srgbClr val="768EA9"/>
                </a:solidFill>
              </a:rPr>
              <a:t>EFP</a:t>
            </a:r>
            <a:r>
              <a:rPr lang="zh-CN" altLang="en-US" sz="1600" dirty="0">
                <a:solidFill>
                  <a:srgbClr val="768EA9"/>
                </a:solidFill>
              </a:rPr>
              <a:t>设备或</a:t>
            </a:r>
            <a:r>
              <a:rPr lang="en-US" altLang="zh-CN" sz="1600" dirty="0">
                <a:solidFill>
                  <a:srgbClr val="768EA9"/>
                </a:solidFill>
              </a:rPr>
              <a:t>EFP</a:t>
            </a:r>
            <a:r>
              <a:rPr lang="zh-CN" altLang="en-US" sz="1600" dirty="0">
                <a:solidFill>
                  <a:srgbClr val="768EA9"/>
                </a:solidFill>
              </a:rPr>
              <a:t>系统。</a:t>
            </a:r>
            <a:endParaRPr lang="en-US" altLang="zh-CN" sz="1600" dirty="0">
              <a:solidFill>
                <a:srgbClr val="768EA9"/>
              </a:solidFill>
            </a:endParaRPr>
          </a:p>
          <a:p>
            <a:pPr>
              <a:lnSpc>
                <a:spcPct val="150000"/>
              </a:lnSpc>
            </a:pPr>
            <a:r>
              <a:rPr lang="zh-CN" altLang="en-US" sz="1600" dirty="0">
                <a:solidFill>
                  <a:srgbClr val="768EA9"/>
                </a:solidFill>
              </a:rPr>
              <a:t>这套系统至少包括两台以上数量的摄像机</a:t>
            </a:r>
            <a:r>
              <a:rPr lang="en-US" altLang="zh-CN" sz="1600" dirty="0">
                <a:solidFill>
                  <a:srgbClr val="768EA9"/>
                </a:solidFill>
              </a:rPr>
              <a:t>,</a:t>
            </a:r>
            <a:r>
              <a:rPr lang="zh-CN" altLang="en-US" sz="1600" dirty="0">
                <a:solidFill>
                  <a:srgbClr val="768EA9"/>
                </a:solidFill>
              </a:rPr>
              <a:t>一个图像</a:t>
            </a:r>
            <a:r>
              <a:rPr lang="en-US" altLang="zh-CN" sz="1600" dirty="0">
                <a:solidFill>
                  <a:srgbClr val="768EA9"/>
                </a:solidFill>
              </a:rPr>
              <a:t>(</a:t>
            </a:r>
            <a:r>
              <a:rPr lang="zh-CN" altLang="en-US" sz="1600" dirty="0">
                <a:solidFill>
                  <a:srgbClr val="768EA9"/>
                </a:solidFill>
              </a:rPr>
              <a:t>视频信号</a:t>
            </a:r>
            <a:r>
              <a:rPr lang="en-US" altLang="zh-CN" sz="1600" dirty="0">
                <a:solidFill>
                  <a:srgbClr val="768EA9"/>
                </a:solidFill>
              </a:rPr>
              <a:t>)</a:t>
            </a:r>
            <a:r>
              <a:rPr lang="zh-CN" altLang="en-US" sz="1600" dirty="0">
                <a:solidFill>
                  <a:srgbClr val="768EA9"/>
                </a:solidFill>
              </a:rPr>
              <a:t>切换台</a:t>
            </a:r>
            <a:r>
              <a:rPr lang="en-US" altLang="zh-CN" sz="1600" dirty="0">
                <a:solidFill>
                  <a:srgbClr val="768EA9"/>
                </a:solidFill>
              </a:rPr>
              <a:t>,</a:t>
            </a:r>
            <a:r>
              <a:rPr lang="zh-CN" altLang="en-US" sz="1600" dirty="0">
                <a:solidFill>
                  <a:srgbClr val="768EA9"/>
                </a:solidFill>
              </a:rPr>
              <a:t>一个音响控制台和</a:t>
            </a:r>
            <a:endParaRPr lang="en-US" altLang="zh-CN" sz="1600" dirty="0">
              <a:solidFill>
                <a:srgbClr val="768EA9"/>
              </a:solidFill>
            </a:endParaRPr>
          </a:p>
          <a:p>
            <a:pPr>
              <a:lnSpc>
                <a:spcPct val="150000"/>
              </a:lnSpc>
            </a:pPr>
            <a:r>
              <a:rPr lang="zh-CN" altLang="en-US" sz="1600" dirty="0">
                <a:solidFill>
                  <a:srgbClr val="768EA9"/>
                </a:solidFill>
              </a:rPr>
              <a:t>所需的辅助性设备。利用这套设备</a:t>
            </a:r>
            <a:r>
              <a:rPr lang="en-US" altLang="zh-CN" sz="1600" dirty="0">
                <a:solidFill>
                  <a:srgbClr val="768EA9"/>
                </a:solidFill>
              </a:rPr>
              <a:t>,</a:t>
            </a:r>
            <a:r>
              <a:rPr lang="zh-CN" altLang="en-US" sz="1600" dirty="0">
                <a:solidFill>
                  <a:srgbClr val="768EA9"/>
                </a:solidFill>
              </a:rPr>
              <a:t>可以在事件发生的现场制作电视节目。所制作节目如</a:t>
            </a:r>
            <a:endParaRPr lang="en-US" altLang="zh-CN" sz="1600" dirty="0">
              <a:solidFill>
                <a:srgbClr val="768EA9"/>
              </a:solidFill>
            </a:endParaRPr>
          </a:p>
          <a:p>
            <a:pPr>
              <a:lnSpc>
                <a:spcPct val="150000"/>
              </a:lnSpc>
            </a:pPr>
            <a:r>
              <a:rPr lang="zh-CN" altLang="en-US" sz="1600" dirty="0">
                <a:solidFill>
                  <a:srgbClr val="768EA9"/>
                </a:solidFill>
              </a:rPr>
              <a:t>果是与事件同时播出</a:t>
            </a:r>
            <a:r>
              <a:rPr lang="en-US" altLang="zh-CN" sz="1600" dirty="0">
                <a:solidFill>
                  <a:srgbClr val="768EA9"/>
                </a:solidFill>
              </a:rPr>
              <a:t>,</a:t>
            </a:r>
            <a:r>
              <a:rPr lang="zh-CN" altLang="en-US" sz="1600" dirty="0">
                <a:solidFill>
                  <a:srgbClr val="768EA9"/>
                </a:solidFill>
              </a:rPr>
              <a:t>我们称其为现场直播。</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599125" cy="460382"/>
            <a:chOff x="707444" y="763802"/>
            <a:chExt cx="3599125"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3206327" cy="460382"/>
            </a:xfrm>
            <a:prstGeom prst="rect">
              <a:avLst/>
            </a:prstGeom>
          </p:spPr>
          <p:txBody>
            <a:bodyPr wrap="none">
              <a:spAutoFit/>
            </a:bodyPr>
            <a:lstStyle/>
            <a:p>
              <a:pPr>
                <a:lnSpc>
                  <a:spcPct val="150000"/>
                </a:lnSpc>
              </a:pPr>
              <a:r>
                <a:rPr lang="zh-CN" altLang="en-US" b="1" dirty="0">
                  <a:solidFill>
                    <a:srgbClr val="768EA9"/>
                  </a:solidFill>
                </a:rPr>
                <a:t>六、电视文艺节目的制作方式</a:t>
              </a:r>
              <a:endParaRPr lang="en-US" altLang="zh-CN" b="1" dirty="0">
                <a:solidFill>
                  <a:srgbClr val="768EA9"/>
                </a:solidFill>
              </a:endParaRPr>
            </a:p>
          </p:txBody>
        </p:sp>
      </p:grpSp>
    </p:spTree>
    <p:extLst>
      <p:ext uri="{BB962C8B-B14F-4D97-AF65-F5344CB8AC3E}">
        <p14:creationId xmlns:p14="http://schemas.microsoft.com/office/powerpoint/2010/main" val="7044450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491630"/>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a:t>
            </a:r>
            <a:r>
              <a:rPr lang="zh-CN" altLang="en-US" sz="1600" dirty="0">
                <a:solidFill>
                  <a:srgbClr val="768EA9"/>
                </a:solidFill>
              </a:rPr>
              <a:t>三</a:t>
            </a:r>
            <a:r>
              <a:rPr lang="en-US" altLang="zh-CN" sz="1600" dirty="0">
                <a:solidFill>
                  <a:srgbClr val="768EA9"/>
                </a:solidFill>
              </a:rPr>
              <a:t>)ESP</a:t>
            </a:r>
            <a:r>
              <a:rPr lang="zh-CN" altLang="en-US" sz="1600" dirty="0">
                <a:solidFill>
                  <a:srgbClr val="768EA9"/>
                </a:solidFill>
              </a:rPr>
              <a:t>制作方式</a:t>
            </a:r>
          </a:p>
          <a:p>
            <a:pPr>
              <a:lnSpc>
                <a:spcPct val="150000"/>
              </a:lnSpc>
            </a:pPr>
            <a:r>
              <a:rPr lang="en-US" altLang="zh-CN" sz="1600" dirty="0">
                <a:solidFill>
                  <a:srgbClr val="768EA9"/>
                </a:solidFill>
              </a:rPr>
              <a:t>ESP</a:t>
            </a:r>
            <a:r>
              <a:rPr lang="zh-CN" altLang="en-US" sz="1600" dirty="0">
                <a:solidFill>
                  <a:srgbClr val="768EA9"/>
                </a:solidFill>
              </a:rPr>
              <a:t>是“</a:t>
            </a:r>
            <a:r>
              <a:rPr lang="en-US" altLang="zh-CN" sz="1600" dirty="0" err="1">
                <a:solidFill>
                  <a:srgbClr val="768EA9"/>
                </a:solidFill>
              </a:rPr>
              <a:t>ElectronicStudioProduction</a:t>
            </a:r>
            <a:r>
              <a:rPr lang="en-US" altLang="zh-CN" sz="1600" dirty="0">
                <a:solidFill>
                  <a:srgbClr val="768EA9"/>
                </a:solidFill>
              </a:rPr>
              <a:t>”(</a:t>
            </a:r>
            <a:r>
              <a:rPr lang="zh-CN" altLang="en-US" sz="1600" dirty="0">
                <a:solidFill>
                  <a:srgbClr val="768EA9"/>
                </a:solidFill>
              </a:rPr>
              <a:t>演播室制作</a:t>
            </a:r>
            <a:r>
              <a:rPr lang="en-US" altLang="zh-CN" sz="1600" dirty="0">
                <a:solidFill>
                  <a:srgbClr val="768EA9"/>
                </a:solidFill>
              </a:rPr>
              <a:t>)</a:t>
            </a:r>
            <a:r>
              <a:rPr lang="zh-CN" altLang="en-US" sz="1600" dirty="0">
                <a:solidFill>
                  <a:srgbClr val="768EA9"/>
                </a:solidFill>
              </a:rPr>
              <a:t>的缩写。演播室相当</a:t>
            </a:r>
          </a:p>
          <a:p>
            <a:pPr>
              <a:lnSpc>
                <a:spcPct val="150000"/>
              </a:lnSpc>
            </a:pPr>
            <a:r>
              <a:rPr lang="zh-CN" altLang="en-US" sz="1600" dirty="0">
                <a:solidFill>
                  <a:srgbClr val="768EA9"/>
                </a:solidFill>
              </a:rPr>
              <a:t>于电影厂的摄影棚</a:t>
            </a:r>
            <a:r>
              <a:rPr lang="en-US" altLang="zh-CN" sz="1600" dirty="0">
                <a:solidFill>
                  <a:srgbClr val="768EA9"/>
                </a:solidFill>
              </a:rPr>
              <a:t>,</a:t>
            </a:r>
            <a:r>
              <a:rPr lang="zh-CN" altLang="en-US" sz="1600" dirty="0">
                <a:solidFill>
                  <a:srgbClr val="768EA9"/>
                </a:solidFill>
              </a:rPr>
              <a:t>它能隔断外界的声光</a:t>
            </a:r>
            <a:r>
              <a:rPr lang="en-US" altLang="zh-CN" sz="1600" dirty="0">
                <a:solidFill>
                  <a:srgbClr val="768EA9"/>
                </a:solidFill>
              </a:rPr>
              <a:t>,</a:t>
            </a:r>
            <a:r>
              <a:rPr lang="zh-CN" altLang="en-US" sz="1600" dirty="0">
                <a:solidFill>
                  <a:srgbClr val="768EA9"/>
                </a:solidFill>
              </a:rPr>
              <a:t>通过人工的音响、光线、布景来创造</a:t>
            </a:r>
          </a:p>
          <a:p>
            <a:pPr>
              <a:lnSpc>
                <a:spcPct val="150000"/>
              </a:lnSpc>
            </a:pPr>
            <a:r>
              <a:rPr lang="zh-CN" altLang="en-US" sz="1600" dirty="0">
                <a:solidFill>
                  <a:srgbClr val="768EA9"/>
                </a:solidFill>
              </a:rPr>
              <a:t>出演播空间。它可以用多台摄像机和多个话筒同时录制演播区的表演</a:t>
            </a:r>
            <a:r>
              <a:rPr lang="en-US" altLang="zh-CN" sz="1600" dirty="0">
                <a:solidFill>
                  <a:srgbClr val="768EA9"/>
                </a:solidFill>
              </a:rPr>
              <a:t>,</a:t>
            </a:r>
            <a:r>
              <a:rPr lang="zh-CN" altLang="en-US" sz="1600" dirty="0">
                <a:solidFill>
                  <a:srgbClr val="768EA9"/>
                </a:solidFill>
              </a:rPr>
              <a:t>并根据</a:t>
            </a:r>
          </a:p>
          <a:p>
            <a:pPr>
              <a:lnSpc>
                <a:spcPct val="150000"/>
              </a:lnSpc>
            </a:pPr>
            <a:r>
              <a:rPr lang="zh-CN" altLang="en-US" sz="1600" dirty="0">
                <a:solidFill>
                  <a:srgbClr val="768EA9"/>
                </a:solidFill>
              </a:rPr>
              <a:t>需要对节目进行录像制作或直接播出。它包括演播、拍摄和有关制作区域</a:t>
            </a:r>
            <a:r>
              <a:rPr lang="en-US" altLang="zh-CN" sz="1600" dirty="0">
                <a:solidFill>
                  <a:srgbClr val="768EA9"/>
                </a:solidFill>
              </a:rPr>
              <a:t>(</a:t>
            </a:r>
            <a:r>
              <a:rPr lang="zh-CN" altLang="en-US" sz="1600" dirty="0">
                <a:solidFill>
                  <a:srgbClr val="768EA9"/>
                </a:solidFill>
              </a:rPr>
              <a:t>如演</a:t>
            </a:r>
            <a:endParaRPr lang="en-US" altLang="zh-CN" sz="1600" dirty="0">
              <a:solidFill>
                <a:srgbClr val="768EA9"/>
              </a:solidFill>
            </a:endParaRPr>
          </a:p>
          <a:p>
            <a:pPr>
              <a:lnSpc>
                <a:spcPct val="150000"/>
              </a:lnSpc>
            </a:pPr>
            <a:r>
              <a:rPr lang="zh-CN" altLang="en-US" sz="1600" dirty="0">
                <a:solidFill>
                  <a:srgbClr val="768EA9"/>
                </a:solidFill>
              </a:rPr>
              <a:t>播室、导控室等</a:t>
            </a:r>
            <a:r>
              <a:rPr lang="en-US" altLang="zh-CN" sz="1600" dirty="0">
                <a:solidFill>
                  <a:srgbClr val="768EA9"/>
                </a:solidFill>
              </a:rPr>
              <a:t>),</a:t>
            </a:r>
            <a:r>
              <a:rPr lang="zh-CN" altLang="en-US" sz="1600" dirty="0">
                <a:solidFill>
                  <a:srgbClr val="768EA9"/>
                </a:solidFill>
              </a:rPr>
              <a:t>是一种大型节目制作系统。</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599125" cy="460382"/>
            <a:chOff x="707444" y="763802"/>
            <a:chExt cx="3599125"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3206327" cy="460382"/>
            </a:xfrm>
            <a:prstGeom prst="rect">
              <a:avLst/>
            </a:prstGeom>
          </p:spPr>
          <p:txBody>
            <a:bodyPr wrap="none">
              <a:spAutoFit/>
            </a:bodyPr>
            <a:lstStyle/>
            <a:p>
              <a:pPr>
                <a:lnSpc>
                  <a:spcPct val="150000"/>
                </a:lnSpc>
              </a:pPr>
              <a:r>
                <a:rPr lang="zh-CN" altLang="en-US" b="1" dirty="0">
                  <a:solidFill>
                    <a:srgbClr val="768EA9"/>
                  </a:solidFill>
                </a:rPr>
                <a:t>六、电视文艺节目的制作方式</a:t>
              </a:r>
              <a:endParaRPr lang="en-US" altLang="zh-CN" b="1" dirty="0">
                <a:solidFill>
                  <a:srgbClr val="768EA9"/>
                </a:solidFill>
              </a:endParaRPr>
            </a:p>
          </p:txBody>
        </p:sp>
      </p:grpSp>
    </p:spTree>
    <p:extLst>
      <p:ext uri="{BB962C8B-B14F-4D97-AF65-F5344CB8AC3E}">
        <p14:creationId xmlns:p14="http://schemas.microsoft.com/office/powerpoint/2010/main" val="174645381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491630"/>
            <a:ext cx="7428242" cy="2160240"/>
          </a:xfrm>
          <a:prstGeom prst="rect">
            <a:avLst/>
          </a:prstGeom>
        </p:spPr>
        <p:txBody>
          <a:bodyPr wrap="none" lIns="144000" tIns="0" rIns="144000" bIns="0" anchor="ctr">
            <a:noAutofit/>
          </a:bodyPr>
          <a:lstStyle/>
          <a:p>
            <a:pPr>
              <a:lnSpc>
                <a:spcPct val="150000"/>
              </a:lnSpc>
            </a:pPr>
            <a:r>
              <a:rPr lang="en-US" altLang="zh-CN" sz="1600" dirty="0">
                <a:solidFill>
                  <a:srgbClr val="768EA9"/>
                </a:solidFill>
              </a:rPr>
              <a:t>ESP</a:t>
            </a:r>
            <a:r>
              <a:rPr lang="zh-CN" altLang="en-US" sz="1600" dirty="0">
                <a:solidFill>
                  <a:srgbClr val="768EA9"/>
                </a:solidFill>
              </a:rPr>
              <a:t>与前两种制作方式的不同之处是</a:t>
            </a:r>
            <a:r>
              <a:rPr lang="en-US" altLang="zh-CN" sz="1600" dirty="0">
                <a:solidFill>
                  <a:srgbClr val="768EA9"/>
                </a:solidFill>
              </a:rPr>
              <a:t>,</a:t>
            </a:r>
            <a:r>
              <a:rPr lang="zh-CN" altLang="en-US" sz="1600" dirty="0">
                <a:solidFill>
                  <a:srgbClr val="768EA9"/>
                </a:solidFill>
              </a:rPr>
              <a:t>所有需要制作的节目素材都必须事</a:t>
            </a:r>
          </a:p>
          <a:p>
            <a:pPr>
              <a:lnSpc>
                <a:spcPct val="150000"/>
              </a:lnSpc>
            </a:pPr>
            <a:r>
              <a:rPr lang="zh-CN" altLang="en-US" sz="1600" dirty="0">
                <a:solidFill>
                  <a:srgbClr val="768EA9"/>
                </a:solidFill>
              </a:rPr>
              <a:t>先做好充分的准备</a:t>
            </a:r>
            <a:r>
              <a:rPr lang="en-US" altLang="zh-CN" sz="1600" dirty="0">
                <a:solidFill>
                  <a:srgbClr val="768EA9"/>
                </a:solidFill>
              </a:rPr>
              <a:t>,</a:t>
            </a:r>
            <a:r>
              <a:rPr lang="zh-CN" altLang="en-US" sz="1600" dirty="0">
                <a:solidFill>
                  <a:srgbClr val="768EA9"/>
                </a:solidFill>
              </a:rPr>
              <a:t>不离开电视演播室就可以进行制作。这三种方式究竟选择</a:t>
            </a:r>
          </a:p>
          <a:p>
            <a:pPr>
              <a:lnSpc>
                <a:spcPct val="150000"/>
              </a:lnSpc>
            </a:pPr>
            <a:r>
              <a:rPr lang="zh-CN" altLang="en-US" sz="1600" dirty="0">
                <a:solidFill>
                  <a:srgbClr val="768EA9"/>
                </a:solidFill>
              </a:rPr>
              <a:t>哪种好</a:t>
            </a:r>
            <a:r>
              <a:rPr lang="en-US" altLang="zh-CN" sz="1600" dirty="0">
                <a:solidFill>
                  <a:srgbClr val="768EA9"/>
                </a:solidFill>
              </a:rPr>
              <a:t>,</a:t>
            </a:r>
            <a:r>
              <a:rPr lang="zh-CN" altLang="en-US" sz="1600" dirty="0">
                <a:solidFill>
                  <a:srgbClr val="768EA9"/>
                </a:solidFill>
              </a:rPr>
              <a:t>要取决于节目本身对时效性的要求</a:t>
            </a:r>
            <a:r>
              <a:rPr lang="en-US" altLang="zh-CN" sz="1600" dirty="0">
                <a:solidFill>
                  <a:srgbClr val="768EA9"/>
                </a:solidFill>
              </a:rPr>
              <a:t>,</a:t>
            </a:r>
            <a:r>
              <a:rPr lang="zh-CN" altLang="en-US" sz="1600" dirty="0">
                <a:solidFill>
                  <a:srgbClr val="768EA9"/>
                </a:solidFill>
              </a:rPr>
              <a:t>节目的规模和场面</a:t>
            </a:r>
            <a:r>
              <a:rPr lang="en-US" altLang="zh-CN" sz="1600" dirty="0">
                <a:solidFill>
                  <a:srgbClr val="768EA9"/>
                </a:solidFill>
              </a:rPr>
              <a:t>,</a:t>
            </a:r>
            <a:r>
              <a:rPr lang="zh-CN" altLang="en-US" sz="1600" dirty="0">
                <a:solidFill>
                  <a:srgbClr val="768EA9"/>
                </a:solidFill>
              </a:rPr>
              <a:t>以及人员、经</a:t>
            </a:r>
          </a:p>
          <a:p>
            <a:pPr>
              <a:lnSpc>
                <a:spcPct val="150000"/>
              </a:lnSpc>
            </a:pPr>
            <a:r>
              <a:rPr lang="zh-CN" altLang="en-US" sz="1600" dirty="0">
                <a:solidFill>
                  <a:srgbClr val="768EA9"/>
                </a:solidFill>
              </a:rPr>
              <a:t>费等多种因素。</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599125" cy="460382"/>
            <a:chOff x="707444" y="763802"/>
            <a:chExt cx="3599125"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3206327" cy="460382"/>
            </a:xfrm>
            <a:prstGeom prst="rect">
              <a:avLst/>
            </a:prstGeom>
          </p:spPr>
          <p:txBody>
            <a:bodyPr wrap="none">
              <a:spAutoFit/>
            </a:bodyPr>
            <a:lstStyle/>
            <a:p>
              <a:pPr>
                <a:lnSpc>
                  <a:spcPct val="150000"/>
                </a:lnSpc>
              </a:pPr>
              <a:r>
                <a:rPr lang="zh-CN" altLang="en-US" b="1" dirty="0">
                  <a:solidFill>
                    <a:srgbClr val="768EA9"/>
                  </a:solidFill>
                </a:rPr>
                <a:t>六、电视文艺节目的制作方式</a:t>
              </a:r>
              <a:endParaRPr lang="en-US" altLang="zh-CN" b="1" dirty="0">
                <a:solidFill>
                  <a:srgbClr val="768EA9"/>
                </a:solidFill>
              </a:endParaRPr>
            </a:p>
          </p:txBody>
        </p:sp>
      </p:grpSp>
    </p:spTree>
    <p:extLst>
      <p:ext uri="{BB962C8B-B14F-4D97-AF65-F5344CB8AC3E}">
        <p14:creationId xmlns:p14="http://schemas.microsoft.com/office/powerpoint/2010/main" val="206199681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491630"/>
            <a:ext cx="7428242" cy="2160240"/>
          </a:xfrm>
          <a:prstGeom prst="rect">
            <a:avLst/>
          </a:prstGeom>
        </p:spPr>
        <p:txBody>
          <a:bodyPr wrap="none" lIns="144000" tIns="0" rIns="144000" bIns="0" anchor="ctr">
            <a:noAutofit/>
          </a:bodyPr>
          <a:lstStyle/>
          <a:p>
            <a:pPr>
              <a:lnSpc>
                <a:spcPct val="150000"/>
              </a:lnSpc>
            </a:pPr>
            <a:r>
              <a:rPr lang="zh-CN" altLang="en-US" sz="1600" dirty="0">
                <a:solidFill>
                  <a:srgbClr val="768EA9"/>
                </a:solidFill>
              </a:rPr>
              <a:t>在现场制作过程中</a:t>
            </a:r>
            <a:r>
              <a:rPr lang="en-US" altLang="zh-CN" sz="1600" dirty="0">
                <a:solidFill>
                  <a:srgbClr val="768EA9"/>
                </a:solidFill>
              </a:rPr>
              <a:t>,</a:t>
            </a:r>
            <a:r>
              <a:rPr lang="zh-CN" altLang="en-US" sz="1600" dirty="0">
                <a:solidFill>
                  <a:srgbClr val="768EA9"/>
                </a:solidFill>
              </a:rPr>
              <a:t>导播人员既要观察监视器屏幕</a:t>
            </a:r>
            <a:r>
              <a:rPr lang="en-US" altLang="zh-CN" sz="1600" dirty="0">
                <a:solidFill>
                  <a:srgbClr val="768EA9"/>
                </a:solidFill>
              </a:rPr>
              <a:t>(</a:t>
            </a:r>
            <a:r>
              <a:rPr lang="zh-CN" altLang="en-US" sz="1600" dirty="0">
                <a:solidFill>
                  <a:srgbClr val="768EA9"/>
                </a:solidFill>
              </a:rPr>
              <a:t>注意</a:t>
            </a:r>
            <a:r>
              <a:rPr lang="en-US" altLang="zh-CN" sz="1600" dirty="0">
                <a:solidFill>
                  <a:srgbClr val="768EA9"/>
                </a:solidFill>
              </a:rPr>
              <a:t>,</a:t>
            </a:r>
            <a:r>
              <a:rPr lang="zh-CN" altLang="en-US" sz="1600" dirty="0">
                <a:solidFill>
                  <a:srgbClr val="768EA9"/>
                </a:solidFill>
              </a:rPr>
              <a:t>这里并不是只观</a:t>
            </a:r>
          </a:p>
          <a:p>
            <a:pPr>
              <a:lnSpc>
                <a:spcPct val="150000"/>
              </a:lnSpc>
            </a:pPr>
            <a:r>
              <a:rPr lang="zh-CN" altLang="en-US" sz="1600" dirty="0">
                <a:solidFill>
                  <a:srgbClr val="768EA9"/>
                </a:solidFill>
              </a:rPr>
              <a:t>察一个屏幕上的电视图像</a:t>
            </a:r>
            <a:r>
              <a:rPr lang="en-US" altLang="zh-CN" sz="1600" dirty="0">
                <a:solidFill>
                  <a:srgbClr val="768EA9"/>
                </a:solidFill>
              </a:rPr>
              <a:t>,</a:t>
            </a:r>
            <a:r>
              <a:rPr lang="zh-CN" altLang="en-US" sz="1600" dirty="0">
                <a:solidFill>
                  <a:srgbClr val="768EA9"/>
                </a:solidFill>
              </a:rPr>
              <a:t>而是三个或者更多</a:t>
            </a:r>
            <a:r>
              <a:rPr lang="en-US" altLang="zh-CN" sz="1600" dirty="0">
                <a:solidFill>
                  <a:srgbClr val="768EA9"/>
                </a:solidFill>
              </a:rPr>
              <a:t>)</a:t>
            </a:r>
            <a:r>
              <a:rPr lang="zh-CN" altLang="en-US" sz="1600" dirty="0">
                <a:solidFill>
                  <a:srgbClr val="768EA9"/>
                </a:solidFill>
              </a:rPr>
              <a:t>上不断变化的图像</a:t>
            </a:r>
            <a:r>
              <a:rPr lang="en-US" altLang="zh-CN" sz="1600" dirty="0">
                <a:solidFill>
                  <a:srgbClr val="768EA9"/>
                </a:solidFill>
              </a:rPr>
              <a:t>,</a:t>
            </a:r>
            <a:r>
              <a:rPr lang="zh-CN" altLang="en-US" sz="1600" dirty="0">
                <a:solidFill>
                  <a:srgbClr val="768EA9"/>
                </a:solidFill>
              </a:rPr>
              <a:t>还要及时准</a:t>
            </a:r>
          </a:p>
          <a:p>
            <a:pPr>
              <a:lnSpc>
                <a:spcPct val="150000"/>
              </a:lnSpc>
            </a:pPr>
            <a:r>
              <a:rPr lang="zh-CN" altLang="en-US" sz="1600" dirty="0">
                <a:solidFill>
                  <a:srgbClr val="768EA9"/>
                </a:solidFill>
              </a:rPr>
              <a:t>确地按下切换按键变换输出的画面。加之其他一些必须注意的如时间、音响等</a:t>
            </a:r>
          </a:p>
          <a:p>
            <a:pPr>
              <a:lnSpc>
                <a:spcPct val="150000"/>
              </a:lnSpc>
            </a:pPr>
            <a:r>
              <a:rPr lang="zh-CN" altLang="en-US" sz="1600" dirty="0">
                <a:solidFill>
                  <a:srgbClr val="768EA9"/>
                </a:solidFill>
              </a:rPr>
              <a:t>因素</a:t>
            </a:r>
            <a:r>
              <a:rPr lang="en-US" altLang="zh-CN" sz="1600" dirty="0">
                <a:solidFill>
                  <a:srgbClr val="768EA9"/>
                </a:solidFill>
              </a:rPr>
              <a:t>,</a:t>
            </a:r>
            <a:r>
              <a:rPr lang="zh-CN" altLang="en-US" sz="1600" dirty="0">
                <a:solidFill>
                  <a:srgbClr val="768EA9"/>
                </a:solidFill>
              </a:rPr>
              <a:t>导播人员从始至终都处于高度紧张的状态之中。</a:t>
            </a: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599125" cy="460382"/>
            <a:chOff x="707444" y="763802"/>
            <a:chExt cx="3599125"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3206327" cy="460382"/>
            </a:xfrm>
            <a:prstGeom prst="rect">
              <a:avLst/>
            </a:prstGeom>
          </p:spPr>
          <p:txBody>
            <a:bodyPr wrap="none">
              <a:spAutoFit/>
            </a:bodyPr>
            <a:lstStyle/>
            <a:p>
              <a:pPr>
                <a:lnSpc>
                  <a:spcPct val="150000"/>
                </a:lnSpc>
              </a:pPr>
              <a:r>
                <a:rPr lang="zh-CN" altLang="en-US" b="1" dirty="0">
                  <a:solidFill>
                    <a:srgbClr val="768EA9"/>
                  </a:solidFill>
                </a:rPr>
                <a:t>六、电视文艺节目的制作方式</a:t>
              </a:r>
              <a:endParaRPr lang="en-US" altLang="zh-CN" b="1" dirty="0">
                <a:solidFill>
                  <a:srgbClr val="768EA9"/>
                </a:solidFill>
              </a:endParaRPr>
            </a:p>
          </p:txBody>
        </p:sp>
      </p:grpSp>
    </p:spTree>
    <p:extLst>
      <p:ext uri="{BB962C8B-B14F-4D97-AF65-F5344CB8AC3E}">
        <p14:creationId xmlns:p14="http://schemas.microsoft.com/office/powerpoint/2010/main" val="265113461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E10B-8E36-8749-B230-D7F98ADF6FEB}"/>
              </a:ext>
            </a:extLst>
          </p:cNvPr>
          <p:cNvSpPr txBox="1">
            <a:spLocks/>
          </p:cNvSpPr>
          <p:nvPr/>
        </p:nvSpPr>
        <p:spPr>
          <a:xfrm>
            <a:off x="857880" y="200199"/>
            <a:ext cx="457821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导演工作实施程序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Rectangle 88">
            <a:extLst>
              <a:ext uri="{FF2B5EF4-FFF2-40B4-BE49-F238E27FC236}">
                <a16:creationId xmlns:a16="http://schemas.microsoft.com/office/drawing/2014/main" id="{6219E11A-AD74-314D-A478-9E5FD5E5E105}"/>
              </a:ext>
            </a:extLst>
          </p:cNvPr>
          <p:cNvSpPr/>
          <p:nvPr/>
        </p:nvSpPr>
        <p:spPr>
          <a:xfrm>
            <a:off x="916383" y="1491630"/>
            <a:ext cx="7428242" cy="2160240"/>
          </a:xfrm>
          <a:prstGeom prst="rect">
            <a:avLst/>
          </a:prstGeom>
        </p:spPr>
        <p:txBody>
          <a:bodyPr wrap="none" lIns="144000" tIns="0" rIns="144000" bIns="0" anchor="ctr">
            <a:noAutofit/>
          </a:bodyPr>
          <a:lstStyle/>
          <a:p>
            <a:pPr>
              <a:lnSpc>
                <a:spcPct val="150000"/>
              </a:lnSpc>
            </a:pPr>
            <a:r>
              <a:rPr lang="zh-CN" altLang="en-US" sz="1600" b="1" dirty="0">
                <a:solidFill>
                  <a:srgbClr val="768EA9"/>
                </a:solidFill>
              </a:rPr>
              <a:t>作为一名优秀的导播</a:t>
            </a:r>
            <a:r>
              <a:rPr lang="en-US" altLang="zh-CN" sz="1600" b="1" dirty="0">
                <a:solidFill>
                  <a:srgbClr val="768EA9"/>
                </a:solidFill>
              </a:rPr>
              <a:t>,</a:t>
            </a:r>
            <a:r>
              <a:rPr lang="zh-CN" altLang="en-US" sz="1600" b="1" dirty="0">
                <a:solidFill>
                  <a:srgbClr val="768EA9"/>
                </a:solidFill>
              </a:rPr>
              <a:t>他应该具备什么样的素质呢</a:t>
            </a:r>
            <a:r>
              <a:rPr lang="en-US" altLang="zh-CN" sz="1600" b="1" dirty="0">
                <a:solidFill>
                  <a:srgbClr val="768EA9"/>
                </a:solidFill>
              </a:rPr>
              <a:t>?</a:t>
            </a:r>
          </a:p>
          <a:p>
            <a:pPr>
              <a:lnSpc>
                <a:spcPct val="150000"/>
              </a:lnSpc>
            </a:pPr>
            <a:endParaRPr lang="en-US" altLang="zh-CN" sz="1600" dirty="0">
              <a:solidFill>
                <a:srgbClr val="768EA9"/>
              </a:solidFill>
            </a:endParaRPr>
          </a:p>
          <a:p>
            <a:pPr>
              <a:lnSpc>
                <a:spcPct val="150000"/>
              </a:lnSpc>
            </a:pPr>
            <a:r>
              <a:rPr lang="zh-CN" altLang="en-US" sz="1600" dirty="0">
                <a:solidFill>
                  <a:srgbClr val="768EA9"/>
                </a:solidFill>
              </a:rPr>
              <a:t>首先</a:t>
            </a:r>
            <a:r>
              <a:rPr lang="en-US" altLang="zh-CN" sz="1600" dirty="0">
                <a:solidFill>
                  <a:srgbClr val="768EA9"/>
                </a:solidFill>
              </a:rPr>
              <a:t>,</a:t>
            </a:r>
            <a:r>
              <a:rPr lang="zh-CN" altLang="en-US" sz="1600" dirty="0">
                <a:solidFill>
                  <a:srgbClr val="768EA9"/>
                </a:solidFill>
              </a:rPr>
              <a:t>导播人员应该具有丰富的经验。</a:t>
            </a:r>
            <a:endParaRPr lang="en-US" altLang="zh-CN" sz="1600" dirty="0">
              <a:solidFill>
                <a:srgbClr val="768EA9"/>
              </a:solidFill>
            </a:endParaRPr>
          </a:p>
          <a:p>
            <a:pPr>
              <a:lnSpc>
                <a:spcPct val="150000"/>
              </a:lnSpc>
            </a:pPr>
            <a:r>
              <a:rPr lang="zh-CN" altLang="en-US" sz="1600" dirty="0">
                <a:solidFill>
                  <a:srgbClr val="768EA9"/>
                </a:solidFill>
              </a:rPr>
              <a:t>其次</a:t>
            </a:r>
            <a:r>
              <a:rPr lang="en-US" altLang="zh-CN" sz="1600" dirty="0">
                <a:solidFill>
                  <a:srgbClr val="768EA9"/>
                </a:solidFill>
              </a:rPr>
              <a:t>,</a:t>
            </a:r>
            <a:r>
              <a:rPr lang="zh-CN" altLang="en-US" sz="1600" dirty="0">
                <a:solidFill>
                  <a:srgbClr val="768EA9"/>
                </a:solidFill>
              </a:rPr>
              <a:t>要熟练掌握镜头组接的规律和娴熟的导播台操作技巧。</a:t>
            </a:r>
            <a:endParaRPr lang="en-US" altLang="zh-CN" sz="1600" dirty="0">
              <a:solidFill>
                <a:srgbClr val="768EA9"/>
              </a:solidFill>
            </a:endParaRPr>
          </a:p>
          <a:p>
            <a:pPr>
              <a:lnSpc>
                <a:spcPct val="150000"/>
              </a:lnSpc>
            </a:pPr>
            <a:r>
              <a:rPr lang="zh-CN" altLang="en-US" sz="1600" dirty="0">
                <a:solidFill>
                  <a:srgbClr val="768EA9"/>
                </a:solidFill>
              </a:rPr>
              <a:t>现场制作是一个集体创作过程</a:t>
            </a:r>
            <a:r>
              <a:rPr lang="en-US" altLang="zh-CN" sz="1600" dirty="0">
                <a:solidFill>
                  <a:srgbClr val="768EA9"/>
                </a:solidFill>
              </a:rPr>
              <a:t>,</a:t>
            </a:r>
            <a:r>
              <a:rPr lang="zh-CN" altLang="en-US" sz="1600" dirty="0">
                <a:solidFill>
                  <a:srgbClr val="768EA9"/>
                </a:solidFill>
              </a:rPr>
              <a:t>身为主要负责人的导播必须与其他工作人</a:t>
            </a:r>
          </a:p>
          <a:p>
            <a:pPr>
              <a:lnSpc>
                <a:spcPct val="150000"/>
              </a:lnSpc>
            </a:pPr>
            <a:r>
              <a:rPr lang="zh-CN" altLang="en-US" sz="1600" dirty="0">
                <a:solidFill>
                  <a:srgbClr val="768EA9"/>
                </a:solidFill>
              </a:rPr>
              <a:t>员有良好的协作关系。</a:t>
            </a:r>
            <a:endParaRPr lang="en-US" altLang="zh-CN" sz="1600" dirty="0">
              <a:solidFill>
                <a:srgbClr val="768EA9"/>
              </a:solidFill>
            </a:endParaRPr>
          </a:p>
        </p:txBody>
      </p:sp>
      <p:grpSp>
        <p:nvGrpSpPr>
          <p:cNvPr id="5" name="组合 4">
            <a:extLst>
              <a:ext uri="{FF2B5EF4-FFF2-40B4-BE49-F238E27FC236}">
                <a16:creationId xmlns:a16="http://schemas.microsoft.com/office/drawing/2014/main" id="{1DEE51A2-1045-B344-8562-328423A6CE07}"/>
              </a:ext>
            </a:extLst>
          </p:cNvPr>
          <p:cNvGrpSpPr/>
          <p:nvPr/>
        </p:nvGrpSpPr>
        <p:grpSpPr>
          <a:xfrm>
            <a:off x="707444" y="763802"/>
            <a:ext cx="3599125" cy="460382"/>
            <a:chOff x="707444" y="763802"/>
            <a:chExt cx="3599125" cy="460382"/>
          </a:xfrm>
        </p:grpSpPr>
        <p:grpSp>
          <p:nvGrpSpPr>
            <p:cNvPr id="6" name="Group 75">
              <a:extLst>
                <a:ext uri="{FF2B5EF4-FFF2-40B4-BE49-F238E27FC236}">
                  <a16:creationId xmlns:a16="http://schemas.microsoft.com/office/drawing/2014/main" id="{E92307CE-31E2-6E44-B74E-C48990425783}"/>
                </a:ext>
              </a:extLst>
            </p:cNvPr>
            <p:cNvGrpSpPr/>
            <p:nvPr/>
          </p:nvGrpSpPr>
          <p:grpSpPr>
            <a:xfrm>
              <a:off x="707444" y="902728"/>
              <a:ext cx="300869" cy="300870"/>
              <a:chOff x="0" y="0"/>
              <a:chExt cx="767929" cy="767929"/>
            </a:xfrm>
          </p:grpSpPr>
          <p:sp>
            <p:nvSpPr>
              <p:cNvPr id="8" name="Freeform: Shape 76">
                <a:extLst>
                  <a:ext uri="{FF2B5EF4-FFF2-40B4-BE49-F238E27FC236}">
                    <a16:creationId xmlns:a16="http://schemas.microsoft.com/office/drawing/2014/main" id="{5600B766-37A4-EF47-8324-1A357D0BE113}"/>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9" name="Freeform: Shape 77">
                <a:extLst>
                  <a:ext uri="{FF2B5EF4-FFF2-40B4-BE49-F238E27FC236}">
                    <a16:creationId xmlns:a16="http://schemas.microsoft.com/office/drawing/2014/main" id="{B6320A20-D323-EB41-B7D4-FCC3AC5A6816}"/>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矩形 6">
              <a:extLst>
                <a:ext uri="{FF2B5EF4-FFF2-40B4-BE49-F238E27FC236}">
                  <a16:creationId xmlns:a16="http://schemas.microsoft.com/office/drawing/2014/main" id="{C14F8391-3926-6341-A5D0-4EDDA2B07ACF}"/>
                </a:ext>
              </a:extLst>
            </p:cNvPr>
            <p:cNvSpPr/>
            <p:nvPr/>
          </p:nvSpPr>
          <p:spPr>
            <a:xfrm>
              <a:off x="1100242" y="763802"/>
              <a:ext cx="3206327" cy="460382"/>
            </a:xfrm>
            <a:prstGeom prst="rect">
              <a:avLst/>
            </a:prstGeom>
          </p:spPr>
          <p:txBody>
            <a:bodyPr wrap="none">
              <a:spAutoFit/>
            </a:bodyPr>
            <a:lstStyle/>
            <a:p>
              <a:pPr>
                <a:lnSpc>
                  <a:spcPct val="150000"/>
                </a:lnSpc>
              </a:pPr>
              <a:r>
                <a:rPr lang="zh-CN" altLang="en-US" b="1" dirty="0">
                  <a:solidFill>
                    <a:srgbClr val="768EA9"/>
                  </a:solidFill>
                </a:rPr>
                <a:t>六、电视文艺节目的制作方式</a:t>
              </a:r>
              <a:endParaRPr lang="en-US" altLang="zh-CN" b="1" dirty="0">
                <a:solidFill>
                  <a:srgbClr val="768EA9"/>
                </a:solidFill>
              </a:endParaRPr>
            </a:p>
          </p:txBody>
        </p:sp>
      </p:grpSp>
    </p:spTree>
    <p:extLst>
      <p:ext uri="{BB962C8B-B14F-4D97-AF65-F5344CB8AC3E}">
        <p14:creationId xmlns:p14="http://schemas.microsoft.com/office/powerpoint/2010/main" val="117056724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4"/>
          <p:cNvSpPr>
            <a:spLocks/>
          </p:cNvSpPr>
          <p:nvPr/>
        </p:nvSpPr>
        <p:spPr bwMode="auto">
          <a:xfrm>
            <a:off x="2586524" y="3842045"/>
            <a:ext cx="3240250" cy="1063153"/>
          </a:xfrm>
          <a:custGeom>
            <a:avLst/>
            <a:gdLst>
              <a:gd name="T0" fmla="*/ 0 w 448"/>
              <a:gd name="T1" fmla="*/ 143 h 147"/>
              <a:gd name="T2" fmla="*/ 448 w 448"/>
              <a:gd name="T3" fmla="*/ 147 h 147"/>
              <a:gd name="T4" fmla="*/ 0 w 448"/>
              <a:gd name="T5" fmla="*/ 143 h 147"/>
            </a:gdLst>
            <a:ahLst/>
            <a:cxnLst>
              <a:cxn ang="0">
                <a:pos x="T0" y="T1"/>
              </a:cxn>
              <a:cxn ang="0">
                <a:pos x="T2" y="T3"/>
              </a:cxn>
              <a:cxn ang="0">
                <a:pos x="T4" y="T5"/>
              </a:cxn>
            </a:cxnLst>
            <a:rect l="0" t="0" r="r" b="b"/>
            <a:pathLst>
              <a:path w="448" h="147">
                <a:moveTo>
                  <a:pt x="0" y="143"/>
                </a:moveTo>
                <a:cubicBezTo>
                  <a:pt x="0" y="143"/>
                  <a:pt x="215" y="56"/>
                  <a:pt x="448" y="147"/>
                </a:cubicBezTo>
                <a:cubicBezTo>
                  <a:pt x="448" y="147"/>
                  <a:pt x="269" y="0"/>
                  <a:pt x="0" y="143"/>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Freeform: Shape 5"/>
          <p:cNvSpPr>
            <a:spLocks/>
          </p:cNvSpPr>
          <p:nvPr/>
        </p:nvSpPr>
        <p:spPr bwMode="auto">
          <a:xfrm>
            <a:off x="3751259" y="2713095"/>
            <a:ext cx="1395605" cy="2003945"/>
          </a:xfrm>
          <a:custGeom>
            <a:avLst/>
            <a:gdLst>
              <a:gd name="T0" fmla="*/ 149 w 193"/>
              <a:gd name="T1" fmla="*/ 248 h 277"/>
              <a:gd name="T2" fmla="*/ 193 w 193"/>
              <a:gd name="T3" fmla="*/ 49 h 277"/>
              <a:gd name="T4" fmla="*/ 124 w 193"/>
              <a:gd name="T5" fmla="*/ 90 h 277"/>
              <a:gd name="T6" fmla="*/ 24 w 193"/>
              <a:gd name="T7" fmla="*/ 0 h 277"/>
              <a:gd name="T8" fmla="*/ 74 w 193"/>
              <a:gd name="T9" fmla="*/ 133 h 277"/>
              <a:gd name="T10" fmla="*/ 0 w 193"/>
              <a:gd name="T11" fmla="*/ 260 h 277"/>
              <a:gd name="T12" fmla="*/ 56 w 193"/>
              <a:gd name="T13" fmla="*/ 234 h 277"/>
              <a:gd name="T14" fmla="*/ 95 w 193"/>
              <a:gd name="T15" fmla="*/ 188 h 277"/>
              <a:gd name="T16" fmla="*/ 139 w 193"/>
              <a:gd name="T17" fmla="*/ 256 h 277"/>
              <a:gd name="T18" fmla="*/ 149 w 193"/>
              <a:gd name="T19" fmla="*/ 24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277">
                <a:moveTo>
                  <a:pt x="149" y="248"/>
                </a:moveTo>
                <a:cubicBezTo>
                  <a:pt x="149" y="248"/>
                  <a:pt x="84" y="120"/>
                  <a:pt x="193" y="49"/>
                </a:cubicBezTo>
                <a:cubicBezTo>
                  <a:pt x="193" y="49"/>
                  <a:pt x="165" y="46"/>
                  <a:pt x="124" y="90"/>
                </a:cubicBezTo>
                <a:cubicBezTo>
                  <a:pt x="82" y="135"/>
                  <a:pt x="76" y="29"/>
                  <a:pt x="24" y="0"/>
                </a:cubicBezTo>
                <a:cubicBezTo>
                  <a:pt x="24" y="0"/>
                  <a:pt x="67" y="67"/>
                  <a:pt x="74" y="133"/>
                </a:cubicBezTo>
                <a:cubicBezTo>
                  <a:pt x="82" y="199"/>
                  <a:pt x="0" y="260"/>
                  <a:pt x="0" y="260"/>
                </a:cubicBezTo>
                <a:cubicBezTo>
                  <a:pt x="0" y="260"/>
                  <a:pt x="30" y="261"/>
                  <a:pt x="56" y="234"/>
                </a:cubicBezTo>
                <a:cubicBezTo>
                  <a:pt x="81" y="207"/>
                  <a:pt x="84" y="184"/>
                  <a:pt x="95" y="188"/>
                </a:cubicBezTo>
                <a:cubicBezTo>
                  <a:pt x="106" y="193"/>
                  <a:pt x="119" y="245"/>
                  <a:pt x="139" y="256"/>
                </a:cubicBezTo>
                <a:cubicBezTo>
                  <a:pt x="160" y="267"/>
                  <a:pt x="166" y="277"/>
                  <a:pt x="149" y="248"/>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6"/>
          <p:cNvSpPr>
            <a:spLocks/>
          </p:cNvSpPr>
          <p:nvPr/>
        </p:nvSpPr>
        <p:spPr bwMode="auto">
          <a:xfrm>
            <a:off x="5234594" y="2228269"/>
            <a:ext cx="1055072" cy="832284"/>
          </a:xfrm>
          <a:custGeom>
            <a:avLst/>
            <a:gdLst>
              <a:gd name="T0" fmla="*/ 0 w 146"/>
              <a:gd name="T1" fmla="*/ 114 h 115"/>
              <a:gd name="T2" fmla="*/ 146 w 146"/>
              <a:gd name="T3" fmla="*/ 18 h 115"/>
              <a:gd name="T4" fmla="*/ 0 w 146"/>
              <a:gd name="T5" fmla="*/ 114 h 115"/>
            </a:gdLst>
            <a:ahLst/>
            <a:cxnLst>
              <a:cxn ang="0">
                <a:pos x="T0" y="T1"/>
              </a:cxn>
              <a:cxn ang="0">
                <a:pos x="T2" y="T3"/>
              </a:cxn>
              <a:cxn ang="0">
                <a:pos x="T4" y="T5"/>
              </a:cxn>
            </a:cxnLst>
            <a:rect l="0" t="0" r="r" b="b"/>
            <a:pathLst>
              <a:path w="146" h="115">
                <a:moveTo>
                  <a:pt x="0" y="114"/>
                </a:moveTo>
                <a:cubicBezTo>
                  <a:pt x="0" y="114"/>
                  <a:pt x="31" y="0"/>
                  <a:pt x="146" y="18"/>
                </a:cubicBezTo>
                <a:cubicBezTo>
                  <a:pt x="146" y="18"/>
                  <a:pt x="126" y="115"/>
                  <a:pt x="0" y="114"/>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Freeform: Shape 7"/>
          <p:cNvSpPr>
            <a:spLocks/>
          </p:cNvSpPr>
          <p:nvPr/>
        </p:nvSpPr>
        <p:spPr bwMode="auto">
          <a:xfrm>
            <a:off x="4792480" y="2155545"/>
            <a:ext cx="716849" cy="825358"/>
          </a:xfrm>
          <a:custGeom>
            <a:avLst/>
            <a:gdLst>
              <a:gd name="T0" fmla="*/ 48 w 99"/>
              <a:gd name="T1" fmla="*/ 114 h 114"/>
              <a:gd name="T2" fmla="*/ 56 w 99"/>
              <a:gd name="T3" fmla="*/ 0 h 114"/>
              <a:gd name="T4" fmla="*/ 48 w 99"/>
              <a:gd name="T5" fmla="*/ 114 h 114"/>
            </a:gdLst>
            <a:ahLst/>
            <a:cxnLst>
              <a:cxn ang="0">
                <a:pos x="T0" y="T1"/>
              </a:cxn>
              <a:cxn ang="0">
                <a:pos x="T2" y="T3"/>
              </a:cxn>
              <a:cxn ang="0">
                <a:pos x="T4" y="T5"/>
              </a:cxn>
            </a:cxnLst>
            <a:rect l="0" t="0" r="r" b="b"/>
            <a:pathLst>
              <a:path w="99" h="114">
                <a:moveTo>
                  <a:pt x="48" y="114"/>
                </a:moveTo>
                <a:cubicBezTo>
                  <a:pt x="48" y="114"/>
                  <a:pt x="0" y="53"/>
                  <a:pt x="56" y="0"/>
                </a:cubicBezTo>
                <a:cubicBezTo>
                  <a:pt x="56" y="0"/>
                  <a:pt x="99" y="49"/>
                  <a:pt x="48" y="11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Shape 8"/>
          <p:cNvSpPr>
            <a:spLocks/>
          </p:cNvSpPr>
          <p:nvPr/>
        </p:nvSpPr>
        <p:spPr bwMode="auto">
          <a:xfrm>
            <a:off x="5255372" y="1670720"/>
            <a:ext cx="687990" cy="767640"/>
          </a:xfrm>
          <a:custGeom>
            <a:avLst/>
            <a:gdLst>
              <a:gd name="T0" fmla="*/ 26 w 95"/>
              <a:gd name="T1" fmla="*/ 106 h 106"/>
              <a:gd name="T2" fmla="*/ 70 w 95"/>
              <a:gd name="T3" fmla="*/ 0 h 106"/>
              <a:gd name="T4" fmla="*/ 26 w 95"/>
              <a:gd name="T5" fmla="*/ 106 h 106"/>
            </a:gdLst>
            <a:ahLst/>
            <a:cxnLst>
              <a:cxn ang="0">
                <a:pos x="T0" y="T1"/>
              </a:cxn>
              <a:cxn ang="0">
                <a:pos x="T2" y="T3"/>
              </a:cxn>
              <a:cxn ang="0">
                <a:pos x="T4" y="T5"/>
              </a:cxn>
            </a:cxnLst>
            <a:rect l="0" t="0" r="r" b="b"/>
            <a:pathLst>
              <a:path w="95" h="106">
                <a:moveTo>
                  <a:pt x="26" y="106"/>
                </a:moveTo>
                <a:cubicBezTo>
                  <a:pt x="26" y="106"/>
                  <a:pt x="0" y="33"/>
                  <a:pt x="70" y="0"/>
                </a:cubicBezTo>
                <a:cubicBezTo>
                  <a:pt x="70" y="0"/>
                  <a:pt x="95" y="60"/>
                  <a:pt x="26" y="10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9"/>
          <p:cNvSpPr>
            <a:spLocks/>
          </p:cNvSpPr>
          <p:nvPr/>
        </p:nvSpPr>
        <p:spPr bwMode="auto">
          <a:xfrm>
            <a:off x="3598886" y="1200901"/>
            <a:ext cx="701843" cy="832284"/>
          </a:xfrm>
          <a:custGeom>
            <a:avLst/>
            <a:gdLst>
              <a:gd name="T0" fmla="*/ 57 w 97"/>
              <a:gd name="T1" fmla="*/ 115 h 115"/>
              <a:gd name="T2" fmla="*/ 47 w 97"/>
              <a:gd name="T3" fmla="*/ 0 h 115"/>
              <a:gd name="T4" fmla="*/ 57 w 97"/>
              <a:gd name="T5" fmla="*/ 115 h 115"/>
            </a:gdLst>
            <a:ahLst/>
            <a:cxnLst>
              <a:cxn ang="0">
                <a:pos x="T0" y="T1"/>
              </a:cxn>
              <a:cxn ang="0">
                <a:pos x="T2" y="T3"/>
              </a:cxn>
              <a:cxn ang="0">
                <a:pos x="T4" y="T5"/>
              </a:cxn>
            </a:cxnLst>
            <a:rect l="0" t="0" r="r" b="b"/>
            <a:pathLst>
              <a:path w="97" h="115">
                <a:moveTo>
                  <a:pt x="57" y="115"/>
                </a:moveTo>
                <a:cubicBezTo>
                  <a:pt x="57" y="115"/>
                  <a:pt x="0" y="61"/>
                  <a:pt x="47" y="0"/>
                </a:cubicBezTo>
                <a:cubicBezTo>
                  <a:pt x="47" y="0"/>
                  <a:pt x="97" y="43"/>
                  <a:pt x="57" y="11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10"/>
          <p:cNvSpPr>
            <a:spLocks/>
          </p:cNvSpPr>
          <p:nvPr/>
        </p:nvSpPr>
        <p:spPr bwMode="auto">
          <a:xfrm>
            <a:off x="2781609" y="2133613"/>
            <a:ext cx="579482" cy="514838"/>
          </a:xfrm>
          <a:custGeom>
            <a:avLst/>
            <a:gdLst>
              <a:gd name="T0" fmla="*/ 80 w 80"/>
              <a:gd name="T1" fmla="*/ 51 h 71"/>
              <a:gd name="T2" fmla="*/ 0 w 80"/>
              <a:gd name="T3" fmla="*/ 20 h 71"/>
              <a:gd name="T4" fmla="*/ 80 w 80"/>
              <a:gd name="T5" fmla="*/ 51 h 71"/>
            </a:gdLst>
            <a:ahLst/>
            <a:cxnLst>
              <a:cxn ang="0">
                <a:pos x="T0" y="T1"/>
              </a:cxn>
              <a:cxn ang="0">
                <a:pos x="T2" y="T3"/>
              </a:cxn>
              <a:cxn ang="0">
                <a:pos x="T4" y="T5"/>
              </a:cxn>
            </a:cxnLst>
            <a:rect l="0" t="0" r="r" b="b"/>
            <a:pathLst>
              <a:path w="80" h="71">
                <a:moveTo>
                  <a:pt x="80" y="51"/>
                </a:moveTo>
                <a:cubicBezTo>
                  <a:pt x="80" y="51"/>
                  <a:pt x="25" y="71"/>
                  <a:pt x="0" y="20"/>
                </a:cubicBezTo>
                <a:cubicBezTo>
                  <a:pt x="0" y="20"/>
                  <a:pt x="45" y="0"/>
                  <a:pt x="80" y="51"/>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11"/>
          <p:cNvSpPr>
            <a:spLocks/>
          </p:cNvSpPr>
          <p:nvPr/>
        </p:nvSpPr>
        <p:spPr bwMode="auto">
          <a:xfrm>
            <a:off x="5790989" y="2958970"/>
            <a:ext cx="766486" cy="687990"/>
          </a:xfrm>
          <a:custGeom>
            <a:avLst/>
            <a:gdLst>
              <a:gd name="T0" fmla="*/ 106 w 106"/>
              <a:gd name="T1" fmla="*/ 70 h 95"/>
              <a:gd name="T2" fmla="*/ 0 w 106"/>
              <a:gd name="T3" fmla="*/ 24 h 95"/>
              <a:gd name="T4" fmla="*/ 106 w 106"/>
              <a:gd name="T5" fmla="*/ 70 h 95"/>
            </a:gdLst>
            <a:ahLst/>
            <a:cxnLst>
              <a:cxn ang="0">
                <a:pos x="T0" y="T1"/>
              </a:cxn>
              <a:cxn ang="0">
                <a:pos x="T2" y="T3"/>
              </a:cxn>
              <a:cxn ang="0">
                <a:pos x="T4" y="T5"/>
              </a:cxn>
            </a:cxnLst>
            <a:rect l="0" t="0" r="r" b="b"/>
            <a:pathLst>
              <a:path w="106" h="95">
                <a:moveTo>
                  <a:pt x="106" y="70"/>
                </a:moveTo>
                <a:cubicBezTo>
                  <a:pt x="106" y="70"/>
                  <a:pt x="32" y="95"/>
                  <a:pt x="0" y="24"/>
                </a:cubicBezTo>
                <a:cubicBezTo>
                  <a:pt x="0" y="24"/>
                  <a:pt x="61" y="0"/>
                  <a:pt x="106" y="7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Freeform: Shape 12"/>
          <p:cNvSpPr>
            <a:spLocks/>
          </p:cNvSpPr>
          <p:nvPr/>
        </p:nvSpPr>
        <p:spPr bwMode="auto">
          <a:xfrm>
            <a:off x="4249937" y="2460293"/>
            <a:ext cx="745708" cy="868068"/>
          </a:xfrm>
          <a:custGeom>
            <a:avLst/>
            <a:gdLst>
              <a:gd name="T0" fmla="*/ 38 w 103"/>
              <a:gd name="T1" fmla="*/ 120 h 120"/>
              <a:gd name="T2" fmla="*/ 68 w 103"/>
              <a:gd name="T3" fmla="*/ 0 h 120"/>
              <a:gd name="T4" fmla="*/ 38 w 103"/>
              <a:gd name="T5" fmla="*/ 120 h 120"/>
            </a:gdLst>
            <a:ahLst/>
            <a:cxnLst>
              <a:cxn ang="0">
                <a:pos x="T0" y="T1"/>
              </a:cxn>
              <a:cxn ang="0">
                <a:pos x="T2" y="T3"/>
              </a:cxn>
              <a:cxn ang="0">
                <a:pos x="T4" y="T5"/>
              </a:cxn>
            </a:cxnLst>
            <a:rect l="0" t="0" r="r" b="b"/>
            <a:pathLst>
              <a:path w="103" h="120">
                <a:moveTo>
                  <a:pt x="38" y="120"/>
                </a:moveTo>
                <a:cubicBezTo>
                  <a:pt x="38" y="120"/>
                  <a:pt x="0" y="40"/>
                  <a:pt x="68" y="0"/>
                </a:cubicBezTo>
                <a:cubicBezTo>
                  <a:pt x="68" y="0"/>
                  <a:pt x="103" y="66"/>
                  <a:pt x="38" y="1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13"/>
          <p:cNvSpPr>
            <a:spLocks/>
          </p:cNvSpPr>
          <p:nvPr/>
        </p:nvSpPr>
        <p:spPr bwMode="auto">
          <a:xfrm>
            <a:off x="5212662" y="3045546"/>
            <a:ext cx="730701" cy="666058"/>
          </a:xfrm>
          <a:custGeom>
            <a:avLst/>
            <a:gdLst>
              <a:gd name="T0" fmla="*/ 101 w 101"/>
              <a:gd name="T1" fmla="*/ 74 h 92"/>
              <a:gd name="T2" fmla="*/ 0 w 101"/>
              <a:gd name="T3" fmla="*/ 19 h 92"/>
              <a:gd name="T4" fmla="*/ 101 w 101"/>
              <a:gd name="T5" fmla="*/ 74 h 92"/>
            </a:gdLst>
            <a:ahLst/>
            <a:cxnLst>
              <a:cxn ang="0">
                <a:pos x="T0" y="T1"/>
              </a:cxn>
              <a:cxn ang="0">
                <a:pos x="T2" y="T3"/>
              </a:cxn>
              <a:cxn ang="0">
                <a:pos x="T4" y="T5"/>
              </a:cxn>
            </a:cxnLst>
            <a:rect l="0" t="0" r="r" b="b"/>
            <a:pathLst>
              <a:path w="101" h="92">
                <a:moveTo>
                  <a:pt x="101" y="74"/>
                </a:moveTo>
                <a:cubicBezTo>
                  <a:pt x="101" y="74"/>
                  <a:pt x="25" y="92"/>
                  <a:pt x="0" y="19"/>
                </a:cubicBezTo>
                <a:cubicBezTo>
                  <a:pt x="0" y="19"/>
                  <a:pt x="63" y="0"/>
                  <a:pt x="101" y="7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14"/>
          <p:cNvSpPr>
            <a:spLocks/>
          </p:cNvSpPr>
          <p:nvPr/>
        </p:nvSpPr>
        <p:spPr bwMode="auto">
          <a:xfrm>
            <a:off x="3129067" y="1648787"/>
            <a:ext cx="846136" cy="1071233"/>
          </a:xfrm>
          <a:custGeom>
            <a:avLst/>
            <a:gdLst>
              <a:gd name="T0" fmla="*/ 113 w 117"/>
              <a:gd name="T1" fmla="*/ 148 h 148"/>
              <a:gd name="T2" fmla="*/ 19 w 117"/>
              <a:gd name="T3" fmla="*/ 0 h 148"/>
              <a:gd name="T4" fmla="*/ 113 w 117"/>
              <a:gd name="T5" fmla="*/ 148 h 148"/>
            </a:gdLst>
            <a:ahLst/>
            <a:cxnLst>
              <a:cxn ang="0">
                <a:pos x="T0" y="T1"/>
              </a:cxn>
              <a:cxn ang="0">
                <a:pos x="T2" y="T3"/>
              </a:cxn>
              <a:cxn ang="0">
                <a:pos x="T4" y="T5"/>
              </a:cxn>
            </a:cxnLst>
            <a:rect l="0" t="0" r="r" b="b"/>
            <a:pathLst>
              <a:path w="117" h="148">
                <a:moveTo>
                  <a:pt x="113" y="148"/>
                </a:moveTo>
                <a:cubicBezTo>
                  <a:pt x="113" y="148"/>
                  <a:pt x="0" y="116"/>
                  <a:pt x="19" y="0"/>
                </a:cubicBezTo>
                <a:cubicBezTo>
                  <a:pt x="19" y="0"/>
                  <a:pt x="117" y="22"/>
                  <a:pt x="113" y="148"/>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15"/>
          <p:cNvSpPr>
            <a:spLocks/>
          </p:cNvSpPr>
          <p:nvPr/>
        </p:nvSpPr>
        <p:spPr bwMode="auto">
          <a:xfrm>
            <a:off x="3078275" y="2438360"/>
            <a:ext cx="832284" cy="715695"/>
          </a:xfrm>
          <a:custGeom>
            <a:avLst/>
            <a:gdLst>
              <a:gd name="T0" fmla="*/ 115 w 115"/>
              <a:gd name="T1" fmla="*/ 51 h 99"/>
              <a:gd name="T2" fmla="*/ 0 w 115"/>
              <a:gd name="T3" fmla="*/ 43 h 99"/>
              <a:gd name="T4" fmla="*/ 115 w 115"/>
              <a:gd name="T5" fmla="*/ 51 h 99"/>
            </a:gdLst>
            <a:ahLst/>
            <a:cxnLst>
              <a:cxn ang="0">
                <a:pos x="T0" y="T1"/>
              </a:cxn>
              <a:cxn ang="0">
                <a:pos x="T2" y="T3"/>
              </a:cxn>
              <a:cxn ang="0">
                <a:pos x="T4" y="T5"/>
              </a:cxn>
            </a:cxnLst>
            <a:rect l="0" t="0" r="r" b="b"/>
            <a:pathLst>
              <a:path w="115" h="99">
                <a:moveTo>
                  <a:pt x="115" y="51"/>
                </a:moveTo>
                <a:cubicBezTo>
                  <a:pt x="115" y="51"/>
                  <a:pt x="53" y="99"/>
                  <a:pt x="0" y="43"/>
                </a:cubicBezTo>
                <a:cubicBezTo>
                  <a:pt x="0" y="43"/>
                  <a:pt x="50" y="0"/>
                  <a:pt x="115"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16"/>
          <p:cNvSpPr>
            <a:spLocks/>
          </p:cNvSpPr>
          <p:nvPr/>
        </p:nvSpPr>
        <p:spPr bwMode="auto">
          <a:xfrm>
            <a:off x="3881700" y="1634935"/>
            <a:ext cx="1005436" cy="1113944"/>
          </a:xfrm>
          <a:custGeom>
            <a:avLst/>
            <a:gdLst>
              <a:gd name="T0" fmla="*/ 113 w 139"/>
              <a:gd name="T1" fmla="*/ 0 h 154"/>
              <a:gd name="T2" fmla="*/ 28 w 139"/>
              <a:gd name="T3" fmla="*/ 154 h 154"/>
              <a:gd name="T4" fmla="*/ 113 w 139"/>
              <a:gd name="T5" fmla="*/ 0 h 154"/>
            </a:gdLst>
            <a:ahLst/>
            <a:cxnLst>
              <a:cxn ang="0">
                <a:pos x="T0" y="T1"/>
              </a:cxn>
              <a:cxn ang="0">
                <a:pos x="T2" y="T3"/>
              </a:cxn>
              <a:cxn ang="0">
                <a:pos x="T4" y="T5"/>
              </a:cxn>
            </a:cxnLst>
            <a:rect l="0" t="0" r="r" b="b"/>
            <a:pathLst>
              <a:path w="139" h="154">
                <a:moveTo>
                  <a:pt x="113" y="0"/>
                </a:moveTo>
                <a:cubicBezTo>
                  <a:pt x="113" y="0"/>
                  <a:pt x="139" y="116"/>
                  <a:pt x="28" y="154"/>
                </a:cubicBezTo>
                <a:cubicBezTo>
                  <a:pt x="28" y="154"/>
                  <a:pt x="0" y="57"/>
                  <a:pt x="11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Title 1">
            <a:extLst>
              <a:ext uri="{FF2B5EF4-FFF2-40B4-BE49-F238E27FC236}">
                <a16:creationId xmlns:a16="http://schemas.microsoft.com/office/drawing/2014/main" id="{F34B4986-E714-3D42-AE02-8F5A6B5C89E0}"/>
              </a:ext>
            </a:extLst>
          </p:cNvPr>
          <p:cNvSpPr txBox="1">
            <a:spLocks/>
          </p:cNvSpPr>
          <p:nvPr/>
        </p:nvSpPr>
        <p:spPr>
          <a:xfrm>
            <a:off x="857880" y="200199"/>
            <a:ext cx="341040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思考与训练</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a16="http://schemas.microsoft.com/office/drawing/2014/main" id="{E1409469-7E96-4D44-A012-E5E4DEFC4965}"/>
              </a:ext>
            </a:extLst>
          </p:cNvPr>
          <p:cNvSpPr/>
          <p:nvPr/>
        </p:nvSpPr>
        <p:spPr>
          <a:xfrm>
            <a:off x="6476935" y="1945878"/>
            <a:ext cx="2561920" cy="890308"/>
          </a:xfrm>
          <a:prstGeom prst="rect">
            <a:avLst/>
          </a:prstGeom>
        </p:spPr>
        <p:txBody>
          <a:bodyPr wrap="none">
            <a:spAutoFit/>
          </a:bodyPr>
          <a:lstStyle/>
          <a:p>
            <a:pPr>
              <a:lnSpc>
                <a:spcPct val="200000"/>
              </a:lnSpc>
            </a:pPr>
            <a:r>
              <a:rPr lang="en-US" altLang="zh-CN" sz="1400" b="1" dirty="0">
                <a:solidFill>
                  <a:srgbClr val="768EA9"/>
                </a:solidFill>
              </a:rPr>
              <a:t>4.</a:t>
            </a:r>
            <a:r>
              <a:rPr lang="zh-CN" altLang="en-US" sz="1400" b="1" dirty="0">
                <a:solidFill>
                  <a:srgbClr val="768EA9"/>
                </a:solidFill>
              </a:rPr>
              <a:t>导演的工作程序是什么</a:t>
            </a:r>
            <a:r>
              <a:rPr lang="en-US" altLang="zh-CN" sz="1400" b="1" dirty="0">
                <a:solidFill>
                  <a:srgbClr val="768EA9"/>
                </a:solidFill>
              </a:rPr>
              <a:t>?</a:t>
            </a:r>
          </a:p>
          <a:p>
            <a:pPr>
              <a:lnSpc>
                <a:spcPct val="200000"/>
              </a:lnSpc>
            </a:pPr>
            <a:r>
              <a:rPr lang="en-US" altLang="zh-CN" sz="1400" b="1" dirty="0">
                <a:solidFill>
                  <a:srgbClr val="768EA9"/>
                </a:solidFill>
              </a:rPr>
              <a:t>5.</a:t>
            </a:r>
            <a:r>
              <a:rPr lang="zh-CN" altLang="en-US" sz="1400" b="1" dirty="0">
                <a:solidFill>
                  <a:srgbClr val="768EA9"/>
                </a:solidFill>
              </a:rPr>
              <a:t>导演与导播的异同点是什么</a:t>
            </a:r>
            <a:r>
              <a:rPr lang="en-US" altLang="zh-CN" sz="1400" b="1" dirty="0">
                <a:solidFill>
                  <a:srgbClr val="768EA9"/>
                </a:solidFill>
              </a:rPr>
              <a:t>?</a:t>
            </a:r>
          </a:p>
        </p:txBody>
      </p:sp>
      <p:sp>
        <p:nvSpPr>
          <p:cNvPr id="3" name="矩形 2">
            <a:extLst>
              <a:ext uri="{FF2B5EF4-FFF2-40B4-BE49-F238E27FC236}">
                <a16:creationId xmlns:a16="http://schemas.microsoft.com/office/drawing/2014/main" id="{DE76D434-A44F-634B-AEAF-68968A131803}"/>
              </a:ext>
            </a:extLst>
          </p:cNvPr>
          <p:cNvSpPr/>
          <p:nvPr/>
        </p:nvSpPr>
        <p:spPr>
          <a:xfrm>
            <a:off x="222949" y="1380300"/>
            <a:ext cx="3571021" cy="2182970"/>
          </a:xfrm>
          <a:prstGeom prst="rect">
            <a:avLst/>
          </a:prstGeom>
        </p:spPr>
        <p:txBody>
          <a:bodyPr wrap="square">
            <a:spAutoFit/>
          </a:bodyPr>
          <a:lstStyle/>
          <a:p>
            <a:pPr>
              <a:lnSpc>
                <a:spcPct val="200000"/>
              </a:lnSpc>
            </a:pPr>
            <a:r>
              <a:rPr lang="en-US" altLang="zh-CN" sz="1400" b="1" dirty="0">
                <a:solidFill>
                  <a:srgbClr val="768EA9"/>
                </a:solidFill>
              </a:rPr>
              <a:t>1.</a:t>
            </a:r>
            <a:r>
              <a:rPr lang="zh-CN" altLang="en-US" sz="1400" b="1" dirty="0">
                <a:solidFill>
                  <a:srgbClr val="768EA9"/>
                </a:solidFill>
              </a:rPr>
              <a:t>电视文艺导演在一台晚会中应承担什么样的职责</a:t>
            </a:r>
            <a:r>
              <a:rPr lang="en-US" altLang="zh-CN" sz="1400" b="1" dirty="0">
                <a:solidFill>
                  <a:srgbClr val="768EA9"/>
                </a:solidFill>
              </a:rPr>
              <a:t>?</a:t>
            </a:r>
          </a:p>
          <a:p>
            <a:pPr>
              <a:lnSpc>
                <a:spcPct val="200000"/>
              </a:lnSpc>
            </a:pPr>
            <a:r>
              <a:rPr lang="en-US" altLang="zh-CN" sz="1400" b="1" dirty="0">
                <a:solidFill>
                  <a:srgbClr val="768EA9"/>
                </a:solidFill>
              </a:rPr>
              <a:t>2.</a:t>
            </a:r>
            <a:r>
              <a:rPr lang="zh-CN" altLang="en-US" sz="1400" b="1" dirty="0">
                <a:solidFill>
                  <a:srgbClr val="768EA9"/>
                </a:solidFill>
              </a:rPr>
              <a:t>导演撰写的工作台本都包括哪</a:t>
            </a:r>
            <a:endParaRPr lang="en-US" altLang="zh-CN" sz="1400" b="1" dirty="0">
              <a:solidFill>
                <a:srgbClr val="768EA9"/>
              </a:solidFill>
            </a:endParaRPr>
          </a:p>
          <a:p>
            <a:pPr>
              <a:lnSpc>
                <a:spcPct val="200000"/>
              </a:lnSpc>
            </a:pPr>
            <a:r>
              <a:rPr lang="zh-CN" altLang="en-US" sz="1400" b="1" dirty="0">
                <a:solidFill>
                  <a:srgbClr val="768EA9"/>
                </a:solidFill>
              </a:rPr>
              <a:t>些内容</a:t>
            </a:r>
            <a:r>
              <a:rPr lang="en-US" altLang="zh-CN" sz="1400" b="1" dirty="0">
                <a:solidFill>
                  <a:srgbClr val="768EA9"/>
                </a:solidFill>
              </a:rPr>
              <a:t>?</a:t>
            </a:r>
          </a:p>
          <a:p>
            <a:pPr>
              <a:lnSpc>
                <a:spcPct val="200000"/>
              </a:lnSpc>
            </a:pPr>
            <a:r>
              <a:rPr lang="en-US" altLang="zh-CN" sz="1400" b="1" dirty="0">
                <a:solidFill>
                  <a:srgbClr val="768EA9"/>
                </a:solidFill>
              </a:rPr>
              <a:t>3.</a:t>
            </a:r>
            <a:r>
              <a:rPr lang="zh-CN" altLang="en-US" sz="1400" b="1" dirty="0">
                <a:solidFill>
                  <a:srgbClr val="768EA9"/>
                </a:solidFill>
              </a:rPr>
              <a:t>导演撰写阐述时涉及几个方面的问题</a:t>
            </a:r>
            <a:r>
              <a:rPr lang="en-US" altLang="zh-CN" sz="1400" b="1" dirty="0">
                <a:solidFill>
                  <a:srgbClr val="768EA9"/>
                </a:solidFill>
              </a:rPr>
              <a:t>?</a:t>
            </a:r>
          </a:p>
        </p:txBody>
      </p:sp>
    </p:spTree>
    <p:extLst>
      <p:ext uri="{BB962C8B-B14F-4D97-AF65-F5344CB8AC3E}">
        <p14:creationId xmlns:p14="http://schemas.microsoft.com/office/powerpoint/2010/main" val="3199216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righ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down)">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ppt_w</p:attrName>
                                        </p:attrNameLst>
                                      </p:cBhvr>
                                      <p:tavLst>
                                        <p:tav tm="0">
                                          <p:val>
                                            <p:fltVal val="0"/>
                                          </p:val>
                                        </p:tav>
                                        <p:tav tm="100000">
                                          <p:val>
                                            <p:strVal val="#ppt_w"/>
                                          </p:val>
                                        </p:tav>
                                      </p:tavLst>
                                    </p:anim>
                                    <p:anim calcmode="lin" valueType="num">
                                      <p:cBhvr>
                                        <p:cTn id="33" dur="500" fill="hold"/>
                                        <p:tgtEl>
                                          <p:spTgt spid="30"/>
                                        </p:tgtEl>
                                        <p:attrNameLst>
                                          <p:attrName>ppt_h</p:attrName>
                                        </p:attrNameLst>
                                      </p:cBhvr>
                                      <p:tavLst>
                                        <p:tav tm="0">
                                          <p:val>
                                            <p:fltVal val="0"/>
                                          </p:val>
                                        </p:tav>
                                        <p:tav tm="100000">
                                          <p:val>
                                            <p:strVal val="#ppt_h"/>
                                          </p:val>
                                        </p:tav>
                                      </p:tavLst>
                                    </p:anim>
                                    <p:animEffect transition="in" filter="fade">
                                      <p:cBhvr>
                                        <p:cTn id="34" dur="500"/>
                                        <p:tgtEl>
                                          <p:spTgt spid="3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500" fill="hold"/>
                                        <p:tgtEl>
                                          <p:spTgt spid="36"/>
                                        </p:tgtEl>
                                        <p:attrNameLst>
                                          <p:attrName>ppt_w</p:attrName>
                                        </p:attrNameLst>
                                      </p:cBhvr>
                                      <p:tavLst>
                                        <p:tav tm="0">
                                          <p:val>
                                            <p:fltVal val="0"/>
                                          </p:val>
                                        </p:tav>
                                        <p:tav tm="100000">
                                          <p:val>
                                            <p:strVal val="#ppt_w"/>
                                          </p:val>
                                        </p:tav>
                                      </p:tavLst>
                                    </p:anim>
                                    <p:anim calcmode="lin" valueType="num">
                                      <p:cBhvr>
                                        <p:cTn id="43" dur="500" fill="hold"/>
                                        <p:tgtEl>
                                          <p:spTgt spid="36"/>
                                        </p:tgtEl>
                                        <p:attrNameLst>
                                          <p:attrName>ppt_h</p:attrName>
                                        </p:attrNameLst>
                                      </p:cBhvr>
                                      <p:tavLst>
                                        <p:tav tm="0">
                                          <p:val>
                                            <p:fltVal val="0"/>
                                          </p:val>
                                        </p:tav>
                                        <p:tav tm="100000">
                                          <p:val>
                                            <p:strVal val="#ppt_h"/>
                                          </p:val>
                                        </p:tav>
                                      </p:tavLst>
                                    </p:anim>
                                    <p:animEffect transition="in" filter="fade">
                                      <p:cBhvr>
                                        <p:cTn id="44" dur="500"/>
                                        <p:tgtEl>
                                          <p:spTgt spid="3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Effect transition="in" filter="fade">
                                      <p:cBhvr>
                                        <p:cTn id="59" dur="500"/>
                                        <p:tgtEl>
                                          <p:spTgt spid="2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p:cTn id="62" dur="500" fill="hold"/>
                                        <p:tgtEl>
                                          <p:spTgt spid="32"/>
                                        </p:tgtEl>
                                        <p:attrNameLst>
                                          <p:attrName>ppt_w</p:attrName>
                                        </p:attrNameLst>
                                      </p:cBhvr>
                                      <p:tavLst>
                                        <p:tav tm="0">
                                          <p:val>
                                            <p:fltVal val="0"/>
                                          </p:val>
                                        </p:tav>
                                        <p:tav tm="100000">
                                          <p:val>
                                            <p:strVal val="#ppt_w"/>
                                          </p:val>
                                        </p:tav>
                                      </p:tavLst>
                                    </p:anim>
                                    <p:anim calcmode="lin" valueType="num">
                                      <p:cBhvr>
                                        <p:cTn id="63" dur="500" fill="hold"/>
                                        <p:tgtEl>
                                          <p:spTgt spid="32"/>
                                        </p:tgtEl>
                                        <p:attrNameLst>
                                          <p:attrName>ppt_h</p:attrName>
                                        </p:attrNameLst>
                                      </p:cBhvr>
                                      <p:tavLst>
                                        <p:tav tm="0">
                                          <p:val>
                                            <p:fltVal val="0"/>
                                          </p:val>
                                        </p:tav>
                                        <p:tav tm="100000">
                                          <p:val>
                                            <p:strVal val="#ppt_h"/>
                                          </p:val>
                                        </p:tav>
                                      </p:tavLst>
                                    </p:anim>
                                    <p:animEffect transition="in" filter="fade">
                                      <p:cBhvr>
                                        <p:cTn id="64" dur="500"/>
                                        <p:tgtEl>
                                          <p:spTgt spid="3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p:cTn id="67" dur="500" fill="hold"/>
                                        <p:tgtEl>
                                          <p:spTgt spid="34"/>
                                        </p:tgtEl>
                                        <p:attrNameLst>
                                          <p:attrName>ppt_w</p:attrName>
                                        </p:attrNameLst>
                                      </p:cBhvr>
                                      <p:tavLst>
                                        <p:tav tm="0">
                                          <p:val>
                                            <p:fltVal val="0"/>
                                          </p:val>
                                        </p:tav>
                                        <p:tav tm="100000">
                                          <p:val>
                                            <p:strVal val="#ppt_w"/>
                                          </p:val>
                                        </p:tav>
                                      </p:tavLst>
                                    </p:anim>
                                    <p:anim calcmode="lin" valueType="num">
                                      <p:cBhvr>
                                        <p:cTn id="68" dur="500" fill="hold"/>
                                        <p:tgtEl>
                                          <p:spTgt spid="34"/>
                                        </p:tgtEl>
                                        <p:attrNameLst>
                                          <p:attrName>ppt_h</p:attrName>
                                        </p:attrNameLst>
                                      </p:cBhvr>
                                      <p:tavLst>
                                        <p:tav tm="0">
                                          <p:val>
                                            <p:fltVal val="0"/>
                                          </p:val>
                                        </p:tav>
                                        <p:tav tm="100000">
                                          <p:val>
                                            <p:strVal val="#ppt_h"/>
                                          </p:val>
                                        </p:tav>
                                      </p:tavLst>
                                    </p:anim>
                                    <p:animEffect transition="in" filter="fade">
                                      <p:cBhvr>
                                        <p:cTn id="6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A2D8F0E9-BE68-E540-A4AB-8AA2F31ED130}"/>
              </a:ext>
            </a:extLst>
          </p:cNvPr>
          <p:cNvGrpSpPr/>
          <p:nvPr/>
        </p:nvGrpSpPr>
        <p:grpSpPr>
          <a:xfrm>
            <a:off x="4340798" y="1042315"/>
            <a:ext cx="4539315" cy="2451983"/>
            <a:chOff x="4324146" y="1510955"/>
            <a:chExt cx="4539315" cy="2451983"/>
          </a:xfrm>
        </p:grpSpPr>
        <p:grpSp>
          <p:nvGrpSpPr>
            <p:cNvPr id="6" name="Group 81"/>
            <p:cNvGrpSpPr/>
            <p:nvPr/>
          </p:nvGrpSpPr>
          <p:grpSpPr>
            <a:xfrm>
              <a:off x="4324146" y="2533907"/>
              <a:ext cx="300869" cy="300870"/>
              <a:chOff x="0" y="0"/>
              <a:chExt cx="767929" cy="767929"/>
            </a:xfrm>
          </p:grpSpPr>
          <p:sp>
            <p:nvSpPr>
              <p:cNvPr id="93" name="Freeform: Shape 82"/>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p>
            </p:txBody>
          </p:sp>
          <p:sp>
            <p:nvSpPr>
              <p:cNvPr id="94" name="Freeform: Shape 83"/>
              <p:cNvSpPr/>
              <p:nvPr/>
            </p:nvSpPr>
            <p:spPr>
              <a:xfrm>
                <a:off x="234638" y="204970"/>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5" name="Rectangle 104"/>
            <p:cNvSpPr/>
            <p:nvPr/>
          </p:nvSpPr>
          <p:spPr>
            <a:xfrm>
              <a:off x="4639002" y="1510955"/>
              <a:ext cx="4224459" cy="2451983"/>
            </a:xfrm>
            <a:prstGeom prst="rect">
              <a:avLst/>
            </a:prstGeom>
          </p:spPr>
          <p:txBody>
            <a:bodyPr wrap="none" lIns="144000" tIns="0" rIns="144000" bIns="0" anchor="ctr">
              <a:normAutofit/>
            </a:bodyPr>
            <a:lstStyle/>
            <a:p>
              <a:pPr>
                <a:lnSpc>
                  <a:spcPct val="200000"/>
                </a:lnSpc>
              </a:pPr>
              <a:r>
                <a:rPr lang="en-US" altLang="zh-CN" sz="1200" b="1" dirty="0">
                  <a:solidFill>
                    <a:schemeClr val="accent3"/>
                  </a:solidFill>
                </a:rPr>
                <a:t>1.</a:t>
              </a:r>
              <a:r>
                <a:rPr lang="zh-CN" altLang="en-US" sz="1200" b="1" dirty="0">
                  <a:solidFill>
                    <a:schemeClr val="accent3"/>
                  </a:solidFill>
                </a:rPr>
                <a:t>洪民生主编</a:t>
              </a:r>
              <a:r>
                <a:rPr lang="en-US" altLang="zh-CN" sz="1200" b="1" dirty="0">
                  <a:solidFill>
                    <a:schemeClr val="accent3"/>
                  </a:solidFill>
                </a:rPr>
                <a:t>:《</a:t>
              </a:r>
              <a:r>
                <a:rPr lang="zh-CN" altLang="en-US" sz="1200" b="1" dirty="0">
                  <a:solidFill>
                    <a:schemeClr val="accent3"/>
                  </a:solidFill>
                </a:rPr>
                <a:t>追忆</a:t>
              </a:r>
              <a:r>
                <a:rPr lang="en-US" altLang="zh-CN" sz="1200" b="1" dirty="0">
                  <a:solidFill>
                    <a:schemeClr val="accent3"/>
                  </a:solidFill>
                </a:rPr>
                <a:t>》,</a:t>
              </a:r>
              <a:r>
                <a:rPr lang="zh-CN" altLang="en-US" sz="1200" b="1" dirty="0">
                  <a:solidFill>
                    <a:schemeClr val="accent3"/>
                  </a:solidFill>
                </a:rPr>
                <a:t>中国国际广播出版社</a:t>
              </a:r>
              <a:r>
                <a:rPr lang="en-US" altLang="zh-CN" sz="1200" b="1" dirty="0">
                  <a:solidFill>
                    <a:schemeClr val="accent3"/>
                  </a:solidFill>
                </a:rPr>
                <a:t>1990</a:t>
              </a:r>
              <a:r>
                <a:rPr lang="zh-CN" altLang="en-US" sz="1200" b="1" dirty="0">
                  <a:solidFill>
                    <a:schemeClr val="accent3"/>
                  </a:solidFill>
                </a:rPr>
                <a:t>年版。</a:t>
              </a:r>
            </a:p>
            <a:p>
              <a:pPr>
                <a:lnSpc>
                  <a:spcPct val="200000"/>
                </a:lnSpc>
              </a:pPr>
              <a:r>
                <a:rPr lang="en-US" altLang="zh-CN" sz="1200" b="1" dirty="0">
                  <a:solidFill>
                    <a:schemeClr val="accent3"/>
                  </a:solidFill>
                </a:rPr>
                <a:t>2.</a:t>
              </a:r>
              <a:r>
                <a:rPr lang="zh-CN" altLang="en-US" sz="1200" b="1" dirty="0">
                  <a:solidFill>
                    <a:schemeClr val="accent3"/>
                  </a:solidFill>
                </a:rPr>
                <a:t>张舒予、周章明编译</a:t>
              </a:r>
              <a:r>
                <a:rPr lang="en-US" altLang="zh-CN" sz="1200" b="1" dirty="0">
                  <a:solidFill>
                    <a:schemeClr val="accent3"/>
                  </a:solidFill>
                </a:rPr>
                <a:t>:《</a:t>
              </a:r>
              <a:r>
                <a:rPr lang="zh-CN" altLang="en-US" sz="1200" b="1" dirty="0">
                  <a:solidFill>
                    <a:schemeClr val="accent3"/>
                  </a:solidFill>
                </a:rPr>
                <a:t>电视制作</a:t>
              </a:r>
              <a:r>
                <a:rPr lang="en-US" altLang="zh-CN" sz="1200" b="1" dirty="0">
                  <a:solidFill>
                    <a:schemeClr val="accent3"/>
                  </a:solidFill>
                </a:rPr>
                <a:t>———</a:t>
              </a:r>
              <a:r>
                <a:rPr lang="zh-CN" altLang="en-US" sz="1200" b="1" dirty="0">
                  <a:solidFill>
                    <a:schemeClr val="accent3"/>
                  </a:solidFill>
                </a:rPr>
                <a:t>技巧、艺术、训练</a:t>
              </a:r>
              <a:r>
                <a:rPr lang="en-US" altLang="zh-CN" sz="1200" b="1" dirty="0">
                  <a:solidFill>
                    <a:schemeClr val="accent3"/>
                  </a:solidFill>
                </a:rPr>
                <a:t>》</a:t>
              </a:r>
            </a:p>
            <a:p>
              <a:pPr>
                <a:lnSpc>
                  <a:spcPct val="200000"/>
                </a:lnSpc>
              </a:pPr>
              <a:r>
                <a:rPr lang="en-US" altLang="zh-CN" sz="1200" b="1" dirty="0">
                  <a:solidFill>
                    <a:schemeClr val="accent3"/>
                  </a:solidFill>
                </a:rPr>
                <a:t>,</a:t>
              </a:r>
              <a:r>
                <a:rPr lang="zh-CN" altLang="en-US" sz="1200" b="1" dirty="0">
                  <a:solidFill>
                    <a:schemeClr val="accent3"/>
                  </a:solidFill>
                </a:rPr>
                <a:t>复旦大学出版社</a:t>
              </a:r>
              <a:r>
                <a:rPr lang="en-US" altLang="zh-CN" sz="1200" b="1" dirty="0">
                  <a:solidFill>
                    <a:schemeClr val="accent3"/>
                  </a:solidFill>
                </a:rPr>
                <a:t>1991</a:t>
              </a:r>
              <a:r>
                <a:rPr lang="zh-CN" altLang="en-US" sz="1200" b="1" dirty="0">
                  <a:solidFill>
                    <a:schemeClr val="accent3"/>
                  </a:solidFill>
                </a:rPr>
                <a:t>年版。</a:t>
              </a:r>
            </a:p>
          </p:txBody>
        </p:sp>
      </p:grpSp>
      <p:grpSp>
        <p:nvGrpSpPr>
          <p:cNvPr id="12" name="Group 2"/>
          <p:cNvGrpSpPr/>
          <p:nvPr/>
        </p:nvGrpSpPr>
        <p:grpSpPr>
          <a:xfrm>
            <a:off x="499554" y="1409204"/>
            <a:ext cx="3732662" cy="2249405"/>
            <a:chOff x="1143001" y="2374011"/>
            <a:chExt cx="4976882" cy="2999205"/>
          </a:xfrm>
        </p:grpSpPr>
        <p:sp>
          <p:nvSpPr>
            <p:cNvPr id="13" name="Freeform: Shape 5"/>
            <p:cNvSpPr/>
            <p:nvPr/>
          </p:nvSpPr>
          <p:spPr>
            <a:xfrm>
              <a:off x="1143001" y="2374011"/>
              <a:ext cx="4976882" cy="1902122"/>
            </a:xfrm>
            <a:custGeom>
              <a:avLst/>
              <a:gdLst/>
              <a:ahLst/>
              <a:cxnLst>
                <a:cxn ang="0">
                  <a:pos x="wd2" y="hd2"/>
                </a:cxn>
                <a:cxn ang="5400000">
                  <a:pos x="wd2" y="hd2"/>
                </a:cxn>
                <a:cxn ang="10800000">
                  <a:pos x="wd2" y="hd2"/>
                </a:cxn>
                <a:cxn ang="16200000">
                  <a:pos x="wd2" y="hd2"/>
                </a:cxn>
              </a:cxnLst>
              <a:rect l="0" t="0" r="r" b="b"/>
              <a:pathLst>
                <a:path w="21600" h="21600" extrusionOk="0">
                  <a:moveTo>
                    <a:pt x="21600" y="685"/>
                  </a:moveTo>
                  <a:cubicBezTo>
                    <a:pt x="21600" y="308"/>
                    <a:pt x="21474" y="0"/>
                    <a:pt x="21321" y="0"/>
                  </a:cubicBezTo>
                  <a:lnTo>
                    <a:pt x="279" y="0"/>
                  </a:lnTo>
                  <a:cubicBezTo>
                    <a:pt x="125" y="0"/>
                    <a:pt x="0" y="308"/>
                    <a:pt x="0" y="685"/>
                  </a:cubicBezTo>
                  <a:lnTo>
                    <a:pt x="0" y="20915"/>
                  </a:lnTo>
                  <a:cubicBezTo>
                    <a:pt x="0" y="21291"/>
                    <a:pt x="125" y="21600"/>
                    <a:pt x="279" y="21600"/>
                  </a:cubicBezTo>
                  <a:lnTo>
                    <a:pt x="21321" y="21600"/>
                  </a:lnTo>
                  <a:cubicBezTo>
                    <a:pt x="21474" y="21600"/>
                    <a:pt x="21600" y="21291"/>
                    <a:pt x="21600" y="20915"/>
                  </a:cubicBezTo>
                  <a:cubicBezTo>
                    <a:pt x="21600" y="20915"/>
                    <a:pt x="21600" y="685"/>
                    <a:pt x="21600" y="685"/>
                  </a:cubicBezTo>
                  <a:close/>
                </a:path>
              </a:pathLst>
            </a:custGeom>
            <a:solidFill>
              <a:schemeClr val="tx2">
                <a:lumMod val="40000"/>
                <a:lumOff val="60000"/>
              </a:schemeClr>
            </a:solidFill>
            <a:ln w="12700">
              <a:miter lim="400000"/>
            </a:ln>
          </p:spPr>
          <p:txBody>
            <a:bodyPr anchor="ctr"/>
            <a:lstStyle/>
            <a:p>
              <a:pPr algn="ctr"/>
              <a:endParaRPr>
                <a:solidFill>
                  <a:srgbClr val="768EA9"/>
                </a:solidFill>
              </a:endParaRPr>
            </a:p>
          </p:txBody>
        </p:sp>
        <p:grpSp>
          <p:nvGrpSpPr>
            <p:cNvPr id="14" name="Group 6"/>
            <p:cNvGrpSpPr/>
            <p:nvPr/>
          </p:nvGrpSpPr>
          <p:grpSpPr>
            <a:xfrm>
              <a:off x="1271166" y="2526206"/>
              <a:ext cx="4724656" cy="1634216"/>
              <a:chOff x="0" y="0"/>
              <a:chExt cx="9044298" cy="3128343"/>
            </a:xfrm>
          </p:grpSpPr>
          <p:sp>
            <p:nvSpPr>
              <p:cNvPr id="18" name="Freeform: Shape 7"/>
              <p:cNvSpPr/>
              <p:nvPr/>
            </p:nvSpPr>
            <p:spPr>
              <a:xfrm>
                <a:off x="0" y="0"/>
                <a:ext cx="51853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0" y="21600"/>
                      <a:pt x="20352" y="21600"/>
                    </a:cubicBezTo>
                    <a:lnTo>
                      <a:pt x="1250" y="21600"/>
                    </a:lnTo>
                    <a:cubicBezTo>
                      <a:pt x="560" y="21600"/>
                      <a:pt x="0" y="21039"/>
                      <a:pt x="0" y="20349"/>
                    </a:cubicBezTo>
                    <a:lnTo>
                      <a:pt x="0" y="1251"/>
                    </a:lnTo>
                    <a:cubicBezTo>
                      <a:pt x="0" y="560"/>
                      <a:pt x="560" y="0"/>
                      <a:pt x="1250" y="0"/>
                    </a:cubicBezTo>
                    <a:lnTo>
                      <a:pt x="20352" y="0"/>
                    </a:lnTo>
                    <a:cubicBezTo>
                      <a:pt x="21040"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19" name="Freeform: Shape 8"/>
              <p:cNvSpPr/>
              <p:nvPr/>
            </p:nvSpPr>
            <p:spPr>
              <a:xfrm>
                <a:off x="950702" y="628690"/>
                <a:ext cx="518382"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8" y="21600"/>
                      <a:pt x="20351" y="21600"/>
                    </a:cubicBezTo>
                    <a:lnTo>
                      <a:pt x="1244" y="21600"/>
                    </a:lnTo>
                    <a:cubicBezTo>
                      <a:pt x="554" y="21600"/>
                      <a:pt x="0" y="21038"/>
                      <a:pt x="0" y="20344"/>
                    </a:cubicBezTo>
                    <a:lnTo>
                      <a:pt x="0" y="1241"/>
                    </a:lnTo>
                    <a:cubicBezTo>
                      <a:pt x="0" y="563"/>
                      <a:pt x="554" y="0"/>
                      <a:pt x="1244" y="0"/>
                    </a:cubicBezTo>
                    <a:lnTo>
                      <a:pt x="20351" y="0"/>
                    </a:lnTo>
                    <a:cubicBezTo>
                      <a:pt x="21048"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20" name="Freeform: Shape 9"/>
              <p:cNvSpPr/>
              <p:nvPr/>
            </p:nvSpPr>
            <p:spPr>
              <a:xfrm>
                <a:off x="1088707" y="1257380"/>
                <a:ext cx="518576"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2" y="21600"/>
                    </a:cubicBezTo>
                    <a:lnTo>
                      <a:pt x="1249" y="21600"/>
                    </a:lnTo>
                    <a:cubicBezTo>
                      <a:pt x="571" y="21600"/>
                      <a:pt x="0" y="21049"/>
                      <a:pt x="0" y="20356"/>
                    </a:cubicBezTo>
                    <a:lnTo>
                      <a:pt x="0" y="1238"/>
                    </a:lnTo>
                    <a:cubicBezTo>
                      <a:pt x="0" y="561"/>
                      <a:pt x="571" y="0"/>
                      <a:pt x="1249" y="0"/>
                    </a:cubicBezTo>
                    <a:lnTo>
                      <a:pt x="20352"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21" name="Freeform: Shape 10"/>
              <p:cNvSpPr/>
              <p:nvPr/>
            </p:nvSpPr>
            <p:spPr>
              <a:xfrm>
                <a:off x="782029" y="1901405"/>
                <a:ext cx="518336"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0" y="21600"/>
                      <a:pt x="20356" y="21600"/>
                    </a:cubicBezTo>
                    <a:lnTo>
                      <a:pt x="1246" y="21600"/>
                    </a:lnTo>
                    <a:cubicBezTo>
                      <a:pt x="564" y="21600"/>
                      <a:pt x="0" y="21036"/>
                      <a:pt x="0" y="20352"/>
                    </a:cubicBezTo>
                    <a:lnTo>
                      <a:pt x="0" y="1250"/>
                    </a:lnTo>
                    <a:cubicBezTo>
                      <a:pt x="0" y="566"/>
                      <a:pt x="564" y="0"/>
                      <a:pt x="1246" y="0"/>
                    </a:cubicBezTo>
                    <a:lnTo>
                      <a:pt x="20356" y="0"/>
                    </a:lnTo>
                    <a:cubicBezTo>
                      <a:pt x="21040"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22" name="Freeform: Shape 11"/>
              <p:cNvSpPr/>
              <p:nvPr/>
            </p:nvSpPr>
            <p:spPr>
              <a:xfrm>
                <a:off x="0" y="2530095"/>
                <a:ext cx="518538"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40" y="21600"/>
                      <a:pt x="20352" y="21600"/>
                    </a:cubicBezTo>
                    <a:lnTo>
                      <a:pt x="1250" y="21600"/>
                    </a:lnTo>
                    <a:cubicBezTo>
                      <a:pt x="560" y="21600"/>
                      <a:pt x="0" y="21116"/>
                      <a:pt x="0" y="20518"/>
                    </a:cubicBezTo>
                    <a:lnTo>
                      <a:pt x="0" y="1081"/>
                    </a:lnTo>
                    <a:cubicBezTo>
                      <a:pt x="0" y="496"/>
                      <a:pt x="560" y="0"/>
                      <a:pt x="1250" y="0"/>
                    </a:cubicBezTo>
                    <a:lnTo>
                      <a:pt x="20352" y="0"/>
                    </a:lnTo>
                    <a:cubicBezTo>
                      <a:pt x="21040"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3" name="Freeform: Shape 12"/>
              <p:cNvSpPr/>
              <p:nvPr/>
            </p:nvSpPr>
            <p:spPr>
              <a:xfrm>
                <a:off x="628690" y="2530095"/>
                <a:ext cx="518292"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42" y="21600"/>
                      <a:pt x="20350" y="21600"/>
                    </a:cubicBezTo>
                    <a:lnTo>
                      <a:pt x="1247" y="21600"/>
                    </a:lnTo>
                    <a:cubicBezTo>
                      <a:pt x="563" y="21600"/>
                      <a:pt x="0" y="21116"/>
                      <a:pt x="0" y="20518"/>
                    </a:cubicBezTo>
                    <a:lnTo>
                      <a:pt x="0" y="1081"/>
                    </a:lnTo>
                    <a:cubicBezTo>
                      <a:pt x="0" y="496"/>
                      <a:pt x="563" y="0"/>
                      <a:pt x="1247" y="0"/>
                    </a:cubicBezTo>
                    <a:lnTo>
                      <a:pt x="20350" y="0"/>
                    </a:lnTo>
                    <a:cubicBezTo>
                      <a:pt x="21042"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4" name="Freeform: Shape 13"/>
              <p:cNvSpPr/>
              <p:nvPr/>
            </p:nvSpPr>
            <p:spPr>
              <a:xfrm>
                <a:off x="1257380" y="2530095"/>
                <a:ext cx="518554"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36" y="21600"/>
                      <a:pt x="20348" y="21600"/>
                    </a:cubicBezTo>
                    <a:lnTo>
                      <a:pt x="1246" y="21600"/>
                    </a:lnTo>
                    <a:cubicBezTo>
                      <a:pt x="560" y="21600"/>
                      <a:pt x="0" y="21116"/>
                      <a:pt x="0" y="20518"/>
                    </a:cubicBezTo>
                    <a:lnTo>
                      <a:pt x="0" y="1081"/>
                    </a:lnTo>
                    <a:cubicBezTo>
                      <a:pt x="0" y="496"/>
                      <a:pt x="560" y="0"/>
                      <a:pt x="1246" y="0"/>
                    </a:cubicBezTo>
                    <a:lnTo>
                      <a:pt x="20348" y="0"/>
                    </a:lnTo>
                    <a:cubicBezTo>
                      <a:pt x="21036"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5" name="Freeform: Shape 14"/>
              <p:cNvSpPr/>
              <p:nvPr/>
            </p:nvSpPr>
            <p:spPr>
              <a:xfrm>
                <a:off x="6639584" y="2530095"/>
                <a:ext cx="518703"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28" y="21600"/>
                      <a:pt x="20343" y="21600"/>
                    </a:cubicBezTo>
                    <a:lnTo>
                      <a:pt x="1244" y="21600"/>
                    </a:lnTo>
                    <a:cubicBezTo>
                      <a:pt x="562" y="21600"/>
                      <a:pt x="0" y="21116"/>
                      <a:pt x="0" y="20518"/>
                    </a:cubicBezTo>
                    <a:lnTo>
                      <a:pt x="0" y="1081"/>
                    </a:lnTo>
                    <a:cubicBezTo>
                      <a:pt x="0" y="496"/>
                      <a:pt x="562" y="0"/>
                      <a:pt x="1244" y="0"/>
                    </a:cubicBezTo>
                    <a:lnTo>
                      <a:pt x="20343" y="0"/>
                    </a:lnTo>
                    <a:cubicBezTo>
                      <a:pt x="21028"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6" name="Freeform: Shape 15"/>
              <p:cNvSpPr/>
              <p:nvPr/>
            </p:nvSpPr>
            <p:spPr>
              <a:xfrm>
                <a:off x="7268274" y="2821439"/>
                <a:ext cx="518584" cy="299208"/>
              </a:xfrm>
              <a:custGeom>
                <a:avLst/>
                <a:gdLst/>
                <a:ahLst/>
                <a:cxnLst>
                  <a:cxn ang="0">
                    <a:pos x="wd2" y="hd2"/>
                  </a:cxn>
                  <a:cxn ang="5400000">
                    <a:pos x="wd2" y="hd2"/>
                  </a:cxn>
                  <a:cxn ang="10800000">
                    <a:pos x="wd2" y="hd2"/>
                  </a:cxn>
                  <a:cxn ang="16200000">
                    <a:pos x="wd2" y="hd2"/>
                  </a:cxn>
                </a:cxnLst>
                <a:rect l="0" t="0" r="r" b="b"/>
                <a:pathLst>
                  <a:path w="21600" h="21600" extrusionOk="0">
                    <a:moveTo>
                      <a:pt x="21600" y="19436"/>
                    </a:moveTo>
                    <a:cubicBezTo>
                      <a:pt x="21600" y="20632"/>
                      <a:pt x="21041" y="21600"/>
                      <a:pt x="20356" y="21600"/>
                    </a:cubicBezTo>
                    <a:lnTo>
                      <a:pt x="1265" y="21600"/>
                    </a:lnTo>
                    <a:cubicBezTo>
                      <a:pt x="568" y="21600"/>
                      <a:pt x="0" y="20632"/>
                      <a:pt x="0" y="19436"/>
                    </a:cubicBezTo>
                    <a:lnTo>
                      <a:pt x="0" y="2166"/>
                    </a:lnTo>
                    <a:cubicBezTo>
                      <a:pt x="0" y="982"/>
                      <a:pt x="568" y="0"/>
                      <a:pt x="1265" y="0"/>
                    </a:cubicBezTo>
                    <a:lnTo>
                      <a:pt x="20356" y="0"/>
                    </a:lnTo>
                    <a:cubicBezTo>
                      <a:pt x="21041" y="0"/>
                      <a:pt x="21600" y="982"/>
                      <a:pt x="21600" y="2166"/>
                    </a:cubicBezTo>
                    <a:cubicBezTo>
                      <a:pt x="21600" y="2166"/>
                      <a:pt x="21600" y="19436"/>
                      <a:pt x="21600" y="19436"/>
                    </a:cubicBezTo>
                    <a:close/>
                  </a:path>
                </a:pathLst>
              </a:custGeom>
              <a:solidFill>
                <a:srgbClr val="FFFFFF"/>
              </a:solidFill>
              <a:ln w="12700" cap="flat">
                <a:noFill/>
                <a:miter lim="400000"/>
              </a:ln>
              <a:effectLst/>
            </p:spPr>
            <p:txBody>
              <a:bodyPr anchor="ctr"/>
              <a:lstStyle/>
              <a:p>
                <a:pPr algn="ctr"/>
                <a:endParaRPr/>
              </a:p>
            </p:txBody>
          </p:sp>
          <p:sp>
            <p:nvSpPr>
              <p:cNvPr id="27" name="Freeform: Shape 16"/>
              <p:cNvSpPr/>
              <p:nvPr/>
            </p:nvSpPr>
            <p:spPr>
              <a:xfrm>
                <a:off x="8525655" y="2821439"/>
                <a:ext cx="518643" cy="299208"/>
              </a:xfrm>
              <a:custGeom>
                <a:avLst/>
                <a:gdLst/>
                <a:ahLst/>
                <a:cxnLst>
                  <a:cxn ang="0">
                    <a:pos x="wd2" y="hd2"/>
                  </a:cxn>
                  <a:cxn ang="5400000">
                    <a:pos x="wd2" y="hd2"/>
                  </a:cxn>
                  <a:cxn ang="10800000">
                    <a:pos x="wd2" y="hd2"/>
                  </a:cxn>
                  <a:cxn ang="16200000">
                    <a:pos x="wd2" y="hd2"/>
                  </a:cxn>
                </a:cxnLst>
                <a:rect l="0" t="0" r="r" b="b"/>
                <a:pathLst>
                  <a:path w="21600" h="21600" extrusionOk="0">
                    <a:moveTo>
                      <a:pt x="21600" y="19436"/>
                    </a:moveTo>
                    <a:cubicBezTo>
                      <a:pt x="21600" y="20632"/>
                      <a:pt x="21038" y="21600"/>
                      <a:pt x="20348" y="21600"/>
                    </a:cubicBezTo>
                    <a:lnTo>
                      <a:pt x="1257" y="21600"/>
                    </a:lnTo>
                    <a:cubicBezTo>
                      <a:pt x="573" y="21600"/>
                      <a:pt x="0" y="20632"/>
                      <a:pt x="0" y="19436"/>
                    </a:cubicBezTo>
                    <a:lnTo>
                      <a:pt x="0" y="2166"/>
                    </a:lnTo>
                    <a:cubicBezTo>
                      <a:pt x="0" y="982"/>
                      <a:pt x="573" y="0"/>
                      <a:pt x="1257" y="0"/>
                    </a:cubicBezTo>
                    <a:lnTo>
                      <a:pt x="20348" y="0"/>
                    </a:lnTo>
                    <a:cubicBezTo>
                      <a:pt x="21038" y="0"/>
                      <a:pt x="21600" y="982"/>
                      <a:pt x="21600" y="2166"/>
                    </a:cubicBezTo>
                    <a:cubicBezTo>
                      <a:pt x="21600" y="2166"/>
                      <a:pt x="21600" y="19436"/>
                      <a:pt x="21600" y="19436"/>
                    </a:cubicBezTo>
                    <a:close/>
                  </a:path>
                </a:pathLst>
              </a:custGeom>
              <a:solidFill>
                <a:srgbClr val="FFFFFF"/>
              </a:solidFill>
              <a:ln w="12700" cap="flat">
                <a:noFill/>
                <a:miter lim="400000"/>
              </a:ln>
              <a:effectLst/>
            </p:spPr>
            <p:txBody>
              <a:bodyPr anchor="ctr"/>
              <a:lstStyle/>
              <a:p>
                <a:pPr algn="ctr"/>
                <a:endParaRPr/>
              </a:p>
            </p:txBody>
          </p:sp>
          <p:sp>
            <p:nvSpPr>
              <p:cNvPr id="28" name="Freeform: Shape 17"/>
              <p:cNvSpPr/>
              <p:nvPr/>
            </p:nvSpPr>
            <p:spPr>
              <a:xfrm>
                <a:off x="1886071" y="2530095"/>
                <a:ext cx="682846"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175" y="21600"/>
                      <a:pt x="20659" y="21600"/>
                    </a:cubicBezTo>
                    <a:lnTo>
                      <a:pt x="944" y="21600"/>
                    </a:lnTo>
                    <a:cubicBezTo>
                      <a:pt x="423" y="21600"/>
                      <a:pt x="0" y="21116"/>
                      <a:pt x="0" y="20518"/>
                    </a:cubicBezTo>
                    <a:lnTo>
                      <a:pt x="0" y="1081"/>
                    </a:lnTo>
                    <a:cubicBezTo>
                      <a:pt x="0" y="496"/>
                      <a:pt x="423" y="0"/>
                      <a:pt x="944" y="0"/>
                    </a:cubicBezTo>
                    <a:lnTo>
                      <a:pt x="20659" y="0"/>
                    </a:lnTo>
                    <a:cubicBezTo>
                      <a:pt x="21175"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9" name="Freeform: Shape 18"/>
              <p:cNvSpPr/>
              <p:nvPr/>
            </p:nvSpPr>
            <p:spPr>
              <a:xfrm>
                <a:off x="5842220" y="2530095"/>
                <a:ext cx="683124"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177" y="21600"/>
                      <a:pt x="20651" y="21600"/>
                    </a:cubicBezTo>
                    <a:lnTo>
                      <a:pt x="950" y="21600"/>
                    </a:lnTo>
                    <a:cubicBezTo>
                      <a:pt x="435" y="21600"/>
                      <a:pt x="0" y="21116"/>
                      <a:pt x="0" y="20518"/>
                    </a:cubicBezTo>
                    <a:lnTo>
                      <a:pt x="0" y="1081"/>
                    </a:lnTo>
                    <a:cubicBezTo>
                      <a:pt x="0" y="496"/>
                      <a:pt x="435" y="0"/>
                      <a:pt x="950" y="0"/>
                    </a:cubicBezTo>
                    <a:lnTo>
                      <a:pt x="20651" y="0"/>
                    </a:lnTo>
                    <a:cubicBezTo>
                      <a:pt x="21177"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30" name="Freeform: Shape 19"/>
              <p:cNvSpPr/>
              <p:nvPr/>
            </p:nvSpPr>
            <p:spPr>
              <a:xfrm>
                <a:off x="2683434" y="2530095"/>
                <a:ext cx="3044442"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503" y="21600"/>
                      <a:pt x="21385" y="21600"/>
                    </a:cubicBezTo>
                    <a:lnTo>
                      <a:pt x="213" y="21600"/>
                    </a:lnTo>
                    <a:cubicBezTo>
                      <a:pt x="98" y="21600"/>
                      <a:pt x="0" y="21116"/>
                      <a:pt x="0" y="20518"/>
                    </a:cubicBezTo>
                    <a:lnTo>
                      <a:pt x="0" y="1081"/>
                    </a:lnTo>
                    <a:cubicBezTo>
                      <a:pt x="0" y="496"/>
                      <a:pt x="98" y="0"/>
                      <a:pt x="213" y="0"/>
                    </a:cubicBezTo>
                    <a:lnTo>
                      <a:pt x="21385" y="0"/>
                    </a:lnTo>
                    <a:cubicBezTo>
                      <a:pt x="21503"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31" name="Freeform: Shape 20"/>
              <p:cNvSpPr/>
              <p:nvPr/>
            </p:nvSpPr>
            <p:spPr>
              <a:xfrm>
                <a:off x="1410719" y="1901405"/>
                <a:ext cx="518277"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6" y="21600"/>
                      <a:pt x="20357" y="21600"/>
                    </a:cubicBezTo>
                    <a:lnTo>
                      <a:pt x="1243" y="21600"/>
                    </a:lnTo>
                    <a:cubicBezTo>
                      <a:pt x="567" y="21600"/>
                      <a:pt x="0" y="21036"/>
                      <a:pt x="0" y="20352"/>
                    </a:cubicBezTo>
                    <a:lnTo>
                      <a:pt x="0" y="1250"/>
                    </a:lnTo>
                    <a:cubicBezTo>
                      <a:pt x="0" y="566"/>
                      <a:pt x="567" y="0"/>
                      <a:pt x="1243" y="0"/>
                    </a:cubicBezTo>
                    <a:lnTo>
                      <a:pt x="20357" y="0"/>
                    </a:lnTo>
                    <a:cubicBezTo>
                      <a:pt x="21046"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2" name="Freeform: Shape 21"/>
              <p:cNvSpPr/>
              <p:nvPr/>
            </p:nvSpPr>
            <p:spPr>
              <a:xfrm>
                <a:off x="2054744" y="1901405"/>
                <a:ext cx="518321"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0" y="21600"/>
                      <a:pt x="20360" y="21600"/>
                    </a:cubicBezTo>
                    <a:lnTo>
                      <a:pt x="1250" y="21600"/>
                    </a:lnTo>
                    <a:cubicBezTo>
                      <a:pt x="561" y="21600"/>
                      <a:pt x="0" y="21036"/>
                      <a:pt x="0" y="20352"/>
                    </a:cubicBezTo>
                    <a:lnTo>
                      <a:pt x="0" y="1250"/>
                    </a:lnTo>
                    <a:cubicBezTo>
                      <a:pt x="0" y="566"/>
                      <a:pt x="561" y="0"/>
                      <a:pt x="1250" y="0"/>
                    </a:cubicBezTo>
                    <a:lnTo>
                      <a:pt x="20360" y="0"/>
                    </a:lnTo>
                    <a:cubicBezTo>
                      <a:pt x="21040"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3" name="Freeform: Shape 22"/>
              <p:cNvSpPr/>
              <p:nvPr/>
            </p:nvSpPr>
            <p:spPr>
              <a:xfrm>
                <a:off x="2683434" y="1901405"/>
                <a:ext cx="518630"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2" y="21600"/>
                      <a:pt x="20349" y="21600"/>
                    </a:cubicBezTo>
                    <a:lnTo>
                      <a:pt x="1253" y="21600"/>
                    </a:lnTo>
                    <a:cubicBezTo>
                      <a:pt x="575" y="21600"/>
                      <a:pt x="0" y="21036"/>
                      <a:pt x="0" y="20352"/>
                    </a:cubicBezTo>
                    <a:lnTo>
                      <a:pt x="0" y="1250"/>
                    </a:lnTo>
                    <a:cubicBezTo>
                      <a:pt x="0" y="566"/>
                      <a:pt x="575" y="0"/>
                      <a:pt x="1253" y="0"/>
                    </a:cubicBezTo>
                    <a:lnTo>
                      <a:pt x="20349" y="0"/>
                    </a:lnTo>
                    <a:cubicBezTo>
                      <a:pt x="21042"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4" name="Freeform: Shape 23"/>
              <p:cNvSpPr/>
              <p:nvPr/>
            </p:nvSpPr>
            <p:spPr>
              <a:xfrm>
                <a:off x="3312125" y="1901405"/>
                <a:ext cx="518367"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7" y="21600"/>
                      <a:pt x="20358" y="21600"/>
                    </a:cubicBezTo>
                    <a:lnTo>
                      <a:pt x="1255" y="21600"/>
                    </a:lnTo>
                    <a:cubicBezTo>
                      <a:pt x="567" y="21600"/>
                      <a:pt x="0" y="21036"/>
                      <a:pt x="0" y="20352"/>
                    </a:cubicBezTo>
                    <a:lnTo>
                      <a:pt x="0" y="1250"/>
                    </a:lnTo>
                    <a:cubicBezTo>
                      <a:pt x="0" y="566"/>
                      <a:pt x="567" y="0"/>
                      <a:pt x="1255" y="0"/>
                    </a:cubicBezTo>
                    <a:lnTo>
                      <a:pt x="20358" y="0"/>
                    </a:lnTo>
                    <a:cubicBezTo>
                      <a:pt x="21037"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5" name="Freeform: Shape 24"/>
              <p:cNvSpPr/>
              <p:nvPr/>
            </p:nvSpPr>
            <p:spPr>
              <a:xfrm>
                <a:off x="3940815" y="1901405"/>
                <a:ext cx="518307"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8" y="21600"/>
                      <a:pt x="20355" y="21600"/>
                    </a:cubicBezTo>
                    <a:lnTo>
                      <a:pt x="1242" y="21600"/>
                    </a:lnTo>
                    <a:cubicBezTo>
                      <a:pt x="559" y="21600"/>
                      <a:pt x="0" y="21036"/>
                      <a:pt x="0" y="20352"/>
                    </a:cubicBezTo>
                    <a:lnTo>
                      <a:pt x="0" y="1250"/>
                    </a:lnTo>
                    <a:cubicBezTo>
                      <a:pt x="0" y="566"/>
                      <a:pt x="559" y="0"/>
                      <a:pt x="1242" y="0"/>
                    </a:cubicBezTo>
                    <a:lnTo>
                      <a:pt x="20355" y="0"/>
                    </a:lnTo>
                    <a:cubicBezTo>
                      <a:pt x="21038"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6" name="Freeform: Shape 25"/>
              <p:cNvSpPr/>
              <p:nvPr/>
            </p:nvSpPr>
            <p:spPr>
              <a:xfrm>
                <a:off x="4569506" y="1901405"/>
                <a:ext cx="518554"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3" y="21600"/>
                      <a:pt x="20356" y="21600"/>
                    </a:cubicBezTo>
                    <a:lnTo>
                      <a:pt x="1252" y="21600"/>
                    </a:lnTo>
                    <a:cubicBezTo>
                      <a:pt x="562" y="21600"/>
                      <a:pt x="0" y="21036"/>
                      <a:pt x="0" y="20352"/>
                    </a:cubicBezTo>
                    <a:lnTo>
                      <a:pt x="0" y="1250"/>
                    </a:lnTo>
                    <a:cubicBezTo>
                      <a:pt x="0" y="566"/>
                      <a:pt x="562" y="0"/>
                      <a:pt x="1252" y="0"/>
                    </a:cubicBezTo>
                    <a:lnTo>
                      <a:pt x="20356" y="0"/>
                    </a:lnTo>
                    <a:cubicBezTo>
                      <a:pt x="21043"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7" name="Freeform: Shape 26"/>
              <p:cNvSpPr/>
              <p:nvPr/>
            </p:nvSpPr>
            <p:spPr>
              <a:xfrm>
                <a:off x="5213530" y="1901405"/>
                <a:ext cx="518464"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2" y="21600"/>
                      <a:pt x="20340" y="21600"/>
                    </a:cubicBezTo>
                    <a:lnTo>
                      <a:pt x="1242" y="21600"/>
                    </a:lnTo>
                    <a:cubicBezTo>
                      <a:pt x="560" y="21600"/>
                      <a:pt x="0" y="21036"/>
                      <a:pt x="0" y="20352"/>
                    </a:cubicBezTo>
                    <a:lnTo>
                      <a:pt x="0" y="1250"/>
                    </a:lnTo>
                    <a:cubicBezTo>
                      <a:pt x="0" y="566"/>
                      <a:pt x="560" y="0"/>
                      <a:pt x="1242" y="0"/>
                    </a:cubicBezTo>
                    <a:lnTo>
                      <a:pt x="20340" y="0"/>
                    </a:lnTo>
                    <a:cubicBezTo>
                      <a:pt x="21032"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8" name="Freeform: Shape 27"/>
              <p:cNvSpPr/>
              <p:nvPr/>
            </p:nvSpPr>
            <p:spPr>
              <a:xfrm>
                <a:off x="5842220" y="1901405"/>
                <a:ext cx="518643"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5" y="21600"/>
                      <a:pt x="20348" y="21600"/>
                    </a:cubicBezTo>
                    <a:lnTo>
                      <a:pt x="1252" y="21600"/>
                    </a:lnTo>
                    <a:cubicBezTo>
                      <a:pt x="573" y="21600"/>
                      <a:pt x="0" y="21036"/>
                      <a:pt x="0" y="20352"/>
                    </a:cubicBezTo>
                    <a:lnTo>
                      <a:pt x="0" y="1250"/>
                    </a:lnTo>
                    <a:cubicBezTo>
                      <a:pt x="0" y="566"/>
                      <a:pt x="573" y="0"/>
                      <a:pt x="1252" y="0"/>
                    </a:cubicBezTo>
                    <a:lnTo>
                      <a:pt x="20348" y="0"/>
                    </a:lnTo>
                    <a:cubicBezTo>
                      <a:pt x="21035"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9" name="Freeform: Shape 28"/>
              <p:cNvSpPr/>
              <p:nvPr/>
            </p:nvSpPr>
            <p:spPr>
              <a:xfrm>
                <a:off x="6470911" y="1901405"/>
                <a:ext cx="518404"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50" y="21600"/>
                      <a:pt x="20358" y="21600"/>
                    </a:cubicBezTo>
                    <a:lnTo>
                      <a:pt x="1250" y="21600"/>
                    </a:lnTo>
                    <a:cubicBezTo>
                      <a:pt x="560" y="21600"/>
                      <a:pt x="0" y="21036"/>
                      <a:pt x="0" y="20352"/>
                    </a:cubicBezTo>
                    <a:lnTo>
                      <a:pt x="0" y="1250"/>
                    </a:lnTo>
                    <a:cubicBezTo>
                      <a:pt x="0" y="566"/>
                      <a:pt x="560" y="0"/>
                      <a:pt x="1250" y="0"/>
                    </a:cubicBezTo>
                    <a:lnTo>
                      <a:pt x="20358" y="0"/>
                    </a:lnTo>
                    <a:cubicBezTo>
                      <a:pt x="21050"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40" name="Freeform: Shape 29"/>
              <p:cNvSpPr/>
              <p:nvPr/>
            </p:nvSpPr>
            <p:spPr>
              <a:xfrm>
                <a:off x="7099601" y="1901405"/>
                <a:ext cx="518523"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7" y="21600"/>
                      <a:pt x="20350" y="21600"/>
                    </a:cubicBezTo>
                    <a:lnTo>
                      <a:pt x="1254" y="21600"/>
                    </a:lnTo>
                    <a:cubicBezTo>
                      <a:pt x="565" y="21600"/>
                      <a:pt x="0" y="21036"/>
                      <a:pt x="0" y="20352"/>
                    </a:cubicBezTo>
                    <a:lnTo>
                      <a:pt x="0" y="1250"/>
                    </a:lnTo>
                    <a:cubicBezTo>
                      <a:pt x="0" y="566"/>
                      <a:pt x="565" y="0"/>
                      <a:pt x="1254" y="0"/>
                    </a:cubicBezTo>
                    <a:lnTo>
                      <a:pt x="20350" y="0"/>
                    </a:lnTo>
                    <a:cubicBezTo>
                      <a:pt x="21037"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41" name="Freeform: Shape 30"/>
              <p:cNvSpPr/>
              <p:nvPr/>
            </p:nvSpPr>
            <p:spPr>
              <a:xfrm>
                <a:off x="7728292" y="1901405"/>
                <a:ext cx="1309298"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377" y="21600"/>
                      <a:pt x="21106" y="21600"/>
                    </a:cubicBezTo>
                    <a:lnTo>
                      <a:pt x="493" y="21600"/>
                    </a:lnTo>
                    <a:cubicBezTo>
                      <a:pt x="222" y="21600"/>
                      <a:pt x="0" y="21036"/>
                      <a:pt x="0" y="20352"/>
                    </a:cubicBezTo>
                    <a:lnTo>
                      <a:pt x="0" y="1250"/>
                    </a:lnTo>
                    <a:cubicBezTo>
                      <a:pt x="0" y="566"/>
                      <a:pt x="222" y="0"/>
                      <a:pt x="493" y="0"/>
                    </a:cubicBezTo>
                    <a:lnTo>
                      <a:pt x="21106" y="0"/>
                    </a:lnTo>
                    <a:cubicBezTo>
                      <a:pt x="21377"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42" name="Freeform: Shape 31"/>
              <p:cNvSpPr/>
              <p:nvPr/>
            </p:nvSpPr>
            <p:spPr>
              <a:xfrm>
                <a:off x="1732732" y="1257380"/>
                <a:ext cx="518232"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51" y="21600"/>
                      <a:pt x="20364" y="21600"/>
                    </a:cubicBezTo>
                    <a:lnTo>
                      <a:pt x="1240" y="21600"/>
                    </a:lnTo>
                    <a:cubicBezTo>
                      <a:pt x="560" y="21600"/>
                      <a:pt x="0" y="21049"/>
                      <a:pt x="0" y="20356"/>
                    </a:cubicBezTo>
                    <a:lnTo>
                      <a:pt x="0" y="1238"/>
                    </a:lnTo>
                    <a:cubicBezTo>
                      <a:pt x="0" y="561"/>
                      <a:pt x="560" y="0"/>
                      <a:pt x="1240" y="0"/>
                    </a:cubicBezTo>
                    <a:lnTo>
                      <a:pt x="20364" y="0"/>
                    </a:lnTo>
                    <a:cubicBezTo>
                      <a:pt x="21051"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3" name="Freeform: Shape 32"/>
              <p:cNvSpPr/>
              <p:nvPr/>
            </p:nvSpPr>
            <p:spPr>
              <a:xfrm>
                <a:off x="2361422" y="1257380"/>
                <a:ext cx="518307"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7" y="21600"/>
                      <a:pt x="20349" y="21600"/>
                    </a:cubicBezTo>
                    <a:lnTo>
                      <a:pt x="1236" y="21600"/>
                    </a:lnTo>
                    <a:cubicBezTo>
                      <a:pt x="554" y="21600"/>
                      <a:pt x="0" y="21049"/>
                      <a:pt x="0" y="20356"/>
                    </a:cubicBezTo>
                    <a:lnTo>
                      <a:pt x="0" y="1238"/>
                    </a:lnTo>
                    <a:cubicBezTo>
                      <a:pt x="0" y="561"/>
                      <a:pt x="554" y="0"/>
                      <a:pt x="1236" y="0"/>
                    </a:cubicBezTo>
                    <a:lnTo>
                      <a:pt x="20349" y="0"/>
                    </a:lnTo>
                    <a:cubicBezTo>
                      <a:pt x="21037"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4" name="Freeform: Shape 33"/>
              <p:cNvSpPr/>
              <p:nvPr/>
            </p:nvSpPr>
            <p:spPr>
              <a:xfrm>
                <a:off x="2990113" y="1257380"/>
                <a:ext cx="51822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51" y="21600"/>
                      <a:pt x="20362" y="21600"/>
                    </a:cubicBezTo>
                    <a:lnTo>
                      <a:pt x="1244" y="21600"/>
                    </a:lnTo>
                    <a:cubicBezTo>
                      <a:pt x="557" y="21600"/>
                      <a:pt x="0" y="21049"/>
                      <a:pt x="0" y="20356"/>
                    </a:cubicBezTo>
                    <a:lnTo>
                      <a:pt x="0" y="1238"/>
                    </a:lnTo>
                    <a:cubicBezTo>
                      <a:pt x="0" y="561"/>
                      <a:pt x="557" y="0"/>
                      <a:pt x="1244" y="0"/>
                    </a:cubicBezTo>
                    <a:lnTo>
                      <a:pt x="20362" y="0"/>
                    </a:lnTo>
                    <a:cubicBezTo>
                      <a:pt x="21051"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5" name="Freeform: Shape 34"/>
              <p:cNvSpPr/>
              <p:nvPr/>
            </p:nvSpPr>
            <p:spPr>
              <a:xfrm>
                <a:off x="3618803" y="1257380"/>
                <a:ext cx="518352"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8" y="21600"/>
                      <a:pt x="20358" y="21600"/>
                    </a:cubicBezTo>
                    <a:lnTo>
                      <a:pt x="1239" y="21600"/>
                    </a:lnTo>
                    <a:cubicBezTo>
                      <a:pt x="559" y="21600"/>
                      <a:pt x="0" y="21049"/>
                      <a:pt x="0" y="20356"/>
                    </a:cubicBezTo>
                    <a:lnTo>
                      <a:pt x="0" y="1238"/>
                    </a:lnTo>
                    <a:cubicBezTo>
                      <a:pt x="0" y="561"/>
                      <a:pt x="559" y="0"/>
                      <a:pt x="1239" y="0"/>
                    </a:cubicBezTo>
                    <a:lnTo>
                      <a:pt x="20358" y="0"/>
                    </a:lnTo>
                    <a:cubicBezTo>
                      <a:pt x="21038"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6" name="Freeform: Shape 35"/>
              <p:cNvSpPr/>
              <p:nvPr/>
            </p:nvSpPr>
            <p:spPr>
              <a:xfrm>
                <a:off x="4247493" y="1257380"/>
                <a:ext cx="518570"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2" y="21600"/>
                      <a:pt x="20353" y="21600"/>
                    </a:cubicBezTo>
                    <a:lnTo>
                      <a:pt x="1251" y="21600"/>
                    </a:lnTo>
                    <a:cubicBezTo>
                      <a:pt x="574" y="21600"/>
                      <a:pt x="0" y="21049"/>
                      <a:pt x="0" y="20356"/>
                    </a:cubicBezTo>
                    <a:lnTo>
                      <a:pt x="0" y="1238"/>
                    </a:lnTo>
                    <a:cubicBezTo>
                      <a:pt x="0" y="561"/>
                      <a:pt x="574" y="0"/>
                      <a:pt x="1251" y="0"/>
                    </a:cubicBezTo>
                    <a:lnTo>
                      <a:pt x="20353" y="0"/>
                    </a:lnTo>
                    <a:cubicBezTo>
                      <a:pt x="21032"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7" name="Freeform: Shape 36"/>
              <p:cNvSpPr/>
              <p:nvPr/>
            </p:nvSpPr>
            <p:spPr>
              <a:xfrm>
                <a:off x="4891518" y="1257380"/>
                <a:ext cx="51834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5" y="21600"/>
                    </a:cubicBezTo>
                    <a:lnTo>
                      <a:pt x="1248" y="21600"/>
                    </a:lnTo>
                    <a:cubicBezTo>
                      <a:pt x="560" y="21600"/>
                      <a:pt x="0" y="21049"/>
                      <a:pt x="0" y="20356"/>
                    </a:cubicBezTo>
                    <a:lnTo>
                      <a:pt x="0" y="1238"/>
                    </a:lnTo>
                    <a:cubicBezTo>
                      <a:pt x="0" y="561"/>
                      <a:pt x="560" y="0"/>
                      <a:pt x="1248" y="0"/>
                    </a:cubicBezTo>
                    <a:lnTo>
                      <a:pt x="20355"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8" name="Freeform: Shape 37"/>
              <p:cNvSpPr/>
              <p:nvPr/>
            </p:nvSpPr>
            <p:spPr>
              <a:xfrm>
                <a:off x="5520208" y="1257380"/>
                <a:ext cx="518209"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8" y="21600"/>
                      <a:pt x="20357" y="21600"/>
                    </a:cubicBezTo>
                    <a:lnTo>
                      <a:pt x="1243" y="21600"/>
                    </a:lnTo>
                    <a:cubicBezTo>
                      <a:pt x="557" y="21600"/>
                      <a:pt x="0" y="21049"/>
                      <a:pt x="0" y="20356"/>
                    </a:cubicBezTo>
                    <a:lnTo>
                      <a:pt x="0" y="1238"/>
                    </a:lnTo>
                    <a:cubicBezTo>
                      <a:pt x="0" y="561"/>
                      <a:pt x="557" y="0"/>
                      <a:pt x="1243" y="0"/>
                    </a:cubicBezTo>
                    <a:lnTo>
                      <a:pt x="20357" y="0"/>
                    </a:lnTo>
                    <a:cubicBezTo>
                      <a:pt x="21048"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9" name="Freeform: Shape 38"/>
              <p:cNvSpPr/>
              <p:nvPr/>
            </p:nvSpPr>
            <p:spPr>
              <a:xfrm>
                <a:off x="6148899" y="1257380"/>
                <a:ext cx="518403"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5" y="21600"/>
                      <a:pt x="20355" y="21600"/>
                    </a:cubicBezTo>
                    <a:lnTo>
                      <a:pt x="1245" y="21600"/>
                    </a:lnTo>
                    <a:cubicBezTo>
                      <a:pt x="560" y="21600"/>
                      <a:pt x="0" y="21049"/>
                      <a:pt x="0" y="20356"/>
                    </a:cubicBezTo>
                    <a:lnTo>
                      <a:pt x="0" y="1238"/>
                    </a:lnTo>
                    <a:cubicBezTo>
                      <a:pt x="0" y="561"/>
                      <a:pt x="560" y="0"/>
                      <a:pt x="1245" y="0"/>
                    </a:cubicBezTo>
                    <a:lnTo>
                      <a:pt x="20355" y="0"/>
                    </a:lnTo>
                    <a:cubicBezTo>
                      <a:pt x="21035"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0" name="Freeform: Shape 39"/>
              <p:cNvSpPr/>
              <p:nvPr/>
            </p:nvSpPr>
            <p:spPr>
              <a:xfrm>
                <a:off x="6777589" y="1257380"/>
                <a:ext cx="51846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3" y="21600"/>
                    </a:cubicBezTo>
                    <a:lnTo>
                      <a:pt x="1240" y="21600"/>
                    </a:lnTo>
                    <a:cubicBezTo>
                      <a:pt x="557" y="21600"/>
                      <a:pt x="0" y="21049"/>
                      <a:pt x="0" y="20356"/>
                    </a:cubicBezTo>
                    <a:lnTo>
                      <a:pt x="0" y="1238"/>
                    </a:lnTo>
                    <a:cubicBezTo>
                      <a:pt x="0" y="561"/>
                      <a:pt x="557" y="0"/>
                      <a:pt x="1240" y="0"/>
                    </a:cubicBezTo>
                    <a:lnTo>
                      <a:pt x="20353"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1" name="Freeform: Shape 40"/>
              <p:cNvSpPr/>
              <p:nvPr/>
            </p:nvSpPr>
            <p:spPr>
              <a:xfrm>
                <a:off x="7406280" y="1257380"/>
                <a:ext cx="51828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7" y="21600"/>
                    </a:cubicBezTo>
                    <a:lnTo>
                      <a:pt x="1253" y="21600"/>
                    </a:lnTo>
                    <a:cubicBezTo>
                      <a:pt x="557" y="21600"/>
                      <a:pt x="0" y="21049"/>
                      <a:pt x="0" y="20356"/>
                    </a:cubicBezTo>
                    <a:lnTo>
                      <a:pt x="0" y="1238"/>
                    </a:lnTo>
                    <a:cubicBezTo>
                      <a:pt x="0" y="561"/>
                      <a:pt x="557" y="0"/>
                      <a:pt x="1253" y="0"/>
                    </a:cubicBezTo>
                    <a:lnTo>
                      <a:pt x="20357"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2" name="Freeform: Shape 41"/>
              <p:cNvSpPr/>
              <p:nvPr/>
            </p:nvSpPr>
            <p:spPr>
              <a:xfrm>
                <a:off x="8034970" y="1257380"/>
                <a:ext cx="51834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7" y="21600"/>
                      <a:pt x="20354" y="21600"/>
                    </a:cubicBezTo>
                    <a:lnTo>
                      <a:pt x="1240" y="21600"/>
                    </a:lnTo>
                    <a:cubicBezTo>
                      <a:pt x="552" y="21600"/>
                      <a:pt x="0" y="21049"/>
                      <a:pt x="0" y="20356"/>
                    </a:cubicBezTo>
                    <a:lnTo>
                      <a:pt x="0" y="1238"/>
                    </a:lnTo>
                    <a:cubicBezTo>
                      <a:pt x="0" y="561"/>
                      <a:pt x="552" y="0"/>
                      <a:pt x="1240" y="0"/>
                    </a:cubicBezTo>
                    <a:lnTo>
                      <a:pt x="20354" y="0"/>
                    </a:lnTo>
                    <a:cubicBezTo>
                      <a:pt x="21037"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3" name="Freeform: Shape 42"/>
              <p:cNvSpPr/>
              <p:nvPr/>
            </p:nvSpPr>
            <p:spPr>
              <a:xfrm>
                <a:off x="1579393" y="628690"/>
                <a:ext cx="51858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49" y="21600"/>
                    </a:cubicBezTo>
                    <a:lnTo>
                      <a:pt x="1250" y="21600"/>
                    </a:lnTo>
                    <a:cubicBezTo>
                      <a:pt x="567" y="21600"/>
                      <a:pt x="0" y="21038"/>
                      <a:pt x="0" y="20344"/>
                    </a:cubicBezTo>
                    <a:lnTo>
                      <a:pt x="0" y="1241"/>
                    </a:lnTo>
                    <a:cubicBezTo>
                      <a:pt x="0" y="563"/>
                      <a:pt x="567" y="0"/>
                      <a:pt x="1250" y="0"/>
                    </a:cubicBezTo>
                    <a:lnTo>
                      <a:pt x="20349"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4" name="Freeform: Shape 43"/>
              <p:cNvSpPr/>
              <p:nvPr/>
            </p:nvSpPr>
            <p:spPr>
              <a:xfrm>
                <a:off x="2208083" y="628690"/>
                <a:ext cx="518442"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39" y="21600"/>
                      <a:pt x="20349" y="21600"/>
                    </a:cubicBezTo>
                    <a:lnTo>
                      <a:pt x="1243" y="21600"/>
                    </a:lnTo>
                    <a:cubicBezTo>
                      <a:pt x="559" y="21600"/>
                      <a:pt x="0" y="21038"/>
                      <a:pt x="0" y="20344"/>
                    </a:cubicBezTo>
                    <a:lnTo>
                      <a:pt x="0" y="1241"/>
                    </a:lnTo>
                    <a:cubicBezTo>
                      <a:pt x="0" y="563"/>
                      <a:pt x="559" y="0"/>
                      <a:pt x="1243" y="0"/>
                    </a:cubicBezTo>
                    <a:lnTo>
                      <a:pt x="20349" y="0"/>
                    </a:lnTo>
                    <a:cubicBezTo>
                      <a:pt x="21039"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5" name="Freeform: Shape 44"/>
              <p:cNvSpPr/>
              <p:nvPr/>
            </p:nvSpPr>
            <p:spPr>
              <a:xfrm>
                <a:off x="2836773" y="628690"/>
                <a:ext cx="518262"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51" y="21600"/>
                    </a:cubicBezTo>
                    <a:lnTo>
                      <a:pt x="1238" y="21600"/>
                    </a:lnTo>
                    <a:cubicBezTo>
                      <a:pt x="558" y="21600"/>
                      <a:pt x="0" y="21038"/>
                      <a:pt x="0" y="20344"/>
                    </a:cubicBezTo>
                    <a:lnTo>
                      <a:pt x="0" y="1241"/>
                    </a:lnTo>
                    <a:cubicBezTo>
                      <a:pt x="0" y="563"/>
                      <a:pt x="558" y="0"/>
                      <a:pt x="1238" y="0"/>
                    </a:cubicBezTo>
                    <a:lnTo>
                      <a:pt x="20351"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6" name="Freeform: Shape 45"/>
              <p:cNvSpPr/>
              <p:nvPr/>
            </p:nvSpPr>
            <p:spPr>
              <a:xfrm>
                <a:off x="3465464" y="628690"/>
                <a:ext cx="518307"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39" y="21600"/>
                      <a:pt x="20359" y="21600"/>
                    </a:cubicBezTo>
                    <a:lnTo>
                      <a:pt x="1249" y="21600"/>
                    </a:lnTo>
                    <a:cubicBezTo>
                      <a:pt x="561" y="21600"/>
                      <a:pt x="0" y="21038"/>
                      <a:pt x="0" y="20344"/>
                    </a:cubicBezTo>
                    <a:lnTo>
                      <a:pt x="0" y="1241"/>
                    </a:lnTo>
                    <a:cubicBezTo>
                      <a:pt x="0" y="563"/>
                      <a:pt x="561" y="0"/>
                      <a:pt x="1249" y="0"/>
                    </a:cubicBezTo>
                    <a:lnTo>
                      <a:pt x="20359" y="0"/>
                    </a:lnTo>
                    <a:cubicBezTo>
                      <a:pt x="21039"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7" name="Freeform: Shape 46"/>
              <p:cNvSpPr/>
              <p:nvPr/>
            </p:nvSpPr>
            <p:spPr>
              <a:xfrm>
                <a:off x="4109488" y="628690"/>
                <a:ext cx="518315"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3" y="21600"/>
                      <a:pt x="20349" y="21600"/>
                    </a:cubicBezTo>
                    <a:lnTo>
                      <a:pt x="1242" y="21600"/>
                    </a:lnTo>
                    <a:cubicBezTo>
                      <a:pt x="558" y="21600"/>
                      <a:pt x="0" y="21038"/>
                      <a:pt x="0" y="20344"/>
                    </a:cubicBezTo>
                    <a:lnTo>
                      <a:pt x="0" y="1241"/>
                    </a:lnTo>
                    <a:cubicBezTo>
                      <a:pt x="0" y="563"/>
                      <a:pt x="558" y="0"/>
                      <a:pt x="1242" y="0"/>
                    </a:cubicBezTo>
                    <a:lnTo>
                      <a:pt x="20349" y="0"/>
                    </a:lnTo>
                    <a:cubicBezTo>
                      <a:pt x="21043"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8" name="Freeform: Shape 47"/>
              <p:cNvSpPr/>
              <p:nvPr/>
            </p:nvSpPr>
            <p:spPr>
              <a:xfrm>
                <a:off x="4738179" y="628690"/>
                <a:ext cx="518328"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8" y="21600"/>
                      <a:pt x="20360" y="21600"/>
                    </a:cubicBezTo>
                    <a:lnTo>
                      <a:pt x="1247" y="21600"/>
                    </a:lnTo>
                    <a:cubicBezTo>
                      <a:pt x="560" y="21600"/>
                      <a:pt x="0" y="21038"/>
                      <a:pt x="0" y="20344"/>
                    </a:cubicBezTo>
                    <a:lnTo>
                      <a:pt x="0" y="1241"/>
                    </a:lnTo>
                    <a:cubicBezTo>
                      <a:pt x="0" y="563"/>
                      <a:pt x="560" y="0"/>
                      <a:pt x="1247" y="0"/>
                    </a:cubicBezTo>
                    <a:lnTo>
                      <a:pt x="20360" y="0"/>
                    </a:lnTo>
                    <a:cubicBezTo>
                      <a:pt x="21048"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9" name="Freeform: Shape 48"/>
              <p:cNvSpPr/>
              <p:nvPr/>
            </p:nvSpPr>
            <p:spPr>
              <a:xfrm>
                <a:off x="5366869" y="628690"/>
                <a:ext cx="518209"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8" y="21600"/>
                      <a:pt x="20357" y="21600"/>
                    </a:cubicBezTo>
                    <a:lnTo>
                      <a:pt x="1235" y="21600"/>
                    </a:lnTo>
                    <a:cubicBezTo>
                      <a:pt x="557" y="21600"/>
                      <a:pt x="0" y="21038"/>
                      <a:pt x="0" y="20344"/>
                    </a:cubicBezTo>
                    <a:lnTo>
                      <a:pt x="0" y="1241"/>
                    </a:lnTo>
                    <a:cubicBezTo>
                      <a:pt x="0" y="563"/>
                      <a:pt x="557" y="0"/>
                      <a:pt x="1235" y="0"/>
                    </a:cubicBezTo>
                    <a:lnTo>
                      <a:pt x="20357" y="0"/>
                    </a:lnTo>
                    <a:cubicBezTo>
                      <a:pt x="21048"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0" name="Freeform: Shape 49"/>
              <p:cNvSpPr/>
              <p:nvPr/>
            </p:nvSpPr>
            <p:spPr>
              <a:xfrm>
                <a:off x="5995560" y="628690"/>
                <a:ext cx="51852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50" y="21600"/>
                    </a:cubicBezTo>
                    <a:lnTo>
                      <a:pt x="1247" y="21600"/>
                    </a:lnTo>
                    <a:cubicBezTo>
                      <a:pt x="562" y="21600"/>
                      <a:pt x="0" y="21038"/>
                      <a:pt x="0" y="20344"/>
                    </a:cubicBezTo>
                    <a:lnTo>
                      <a:pt x="0" y="1241"/>
                    </a:lnTo>
                    <a:cubicBezTo>
                      <a:pt x="0" y="563"/>
                      <a:pt x="562" y="0"/>
                      <a:pt x="1247" y="0"/>
                    </a:cubicBezTo>
                    <a:lnTo>
                      <a:pt x="20350"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1" name="Freeform: Shape 50"/>
              <p:cNvSpPr/>
              <p:nvPr/>
            </p:nvSpPr>
            <p:spPr>
              <a:xfrm>
                <a:off x="6624250" y="628690"/>
                <a:ext cx="518209"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60" y="21600"/>
                    </a:cubicBezTo>
                    <a:lnTo>
                      <a:pt x="1245" y="21600"/>
                    </a:lnTo>
                    <a:cubicBezTo>
                      <a:pt x="557" y="21600"/>
                      <a:pt x="0" y="21038"/>
                      <a:pt x="0" y="20344"/>
                    </a:cubicBezTo>
                    <a:lnTo>
                      <a:pt x="0" y="1241"/>
                    </a:lnTo>
                    <a:cubicBezTo>
                      <a:pt x="0" y="563"/>
                      <a:pt x="557" y="0"/>
                      <a:pt x="1245" y="0"/>
                    </a:cubicBezTo>
                    <a:lnTo>
                      <a:pt x="20360"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2" name="Freeform: Shape 51"/>
              <p:cNvSpPr/>
              <p:nvPr/>
            </p:nvSpPr>
            <p:spPr>
              <a:xfrm>
                <a:off x="7252941" y="628690"/>
                <a:ext cx="51846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47" y="21600"/>
                    </a:cubicBezTo>
                    <a:lnTo>
                      <a:pt x="1247" y="21600"/>
                    </a:lnTo>
                    <a:cubicBezTo>
                      <a:pt x="567" y="21600"/>
                      <a:pt x="0" y="21038"/>
                      <a:pt x="0" y="20344"/>
                    </a:cubicBezTo>
                    <a:lnTo>
                      <a:pt x="0" y="1241"/>
                    </a:lnTo>
                    <a:cubicBezTo>
                      <a:pt x="0" y="563"/>
                      <a:pt x="567" y="0"/>
                      <a:pt x="1247" y="0"/>
                    </a:cubicBezTo>
                    <a:lnTo>
                      <a:pt x="20347"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3" name="Freeform: Shape 52"/>
              <p:cNvSpPr/>
              <p:nvPr/>
            </p:nvSpPr>
            <p:spPr>
              <a:xfrm>
                <a:off x="7896965" y="628690"/>
                <a:ext cx="518388"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58" y="21600"/>
                    </a:cubicBezTo>
                    <a:lnTo>
                      <a:pt x="1247" y="21600"/>
                    </a:lnTo>
                    <a:cubicBezTo>
                      <a:pt x="560" y="21600"/>
                      <a:pt x="0" y="21038"/>
                      <a:pt x="0" y="20344"/>
                    </a:cubicBezTo>
                    <a:lnTo>
                      <a:pt x="0" y="1241"/>
                    </a:lnTo>
                    <a:cubicBezTo>
                      <a:pt x="0" y="563"/>
                      <a:pt x="560" y="0"/>
                      <a:pt x="1247" y="0"/>
                    </a:cubicBezTo>
                    <a:lnTo>
                      <a:pt x="20358"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4" name="Freeform: Shape 53"/>
              <p:cNvSpPr/>
              <p:nvPr/>
            </p:nvSpPr>
            <p:spPr>
              <a:xfrm>
                <a:off x="0" y="628690"/>
                <a:ext cx="83753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253" y="21600"/>
                      <a:pt x="20827" y="21600"/>
                    </a:cubicBezTo>
                    <a:lnTo>
                      <a:pt x="774" y="21600"/>
                    </a:lnTo>
                    <a:cubicBezTo>
                      <a:pt x="347" y="21600"/>
                      <a:pt x="0" y="21038"/>
                      <a:pt x="0" y="20344"/>
                    </a:cubicBezTo>
                    <a:lnTo>
                      <a:pt x="0" y="1241"/>
                    </a:lnTo>
                    <a:cubicBezTo>
                      <a:pt x="0" y="563"/>
                      <a:pt x="347" y="0"/>
                      <a:pt x="774" y="0"/>
                    </a:cubicBezTo>
                    <a:lnTo>
                      <a:pt x="20827" y="0"/>
                    </a:lnTo>
                    <a:cubicBezTo>
                      <a:pt x="21253"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5" name="Freeform: Shape 54"/>
              <p:cNvSpPr/>
              <p:nvPr/>
            </p:nvSpPr>
            <p:spPr>
              <a:xfrm>
                <a:off x="8203643" y="0"/>
                <a:ext cx="837466"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252" y="21600"/>
                      <a:pt x="20828" y="21600"/>
                    </a:cubicBezTo>
                    <a:lnTo>
                      <a:pt x="772" y="21600"/>
                    </a:lnTo>
                    <a:cubicBezTo>
                      <a:pt x="351" y="21600"/>
                      <a:pt x="0" y="21039"/>
                      <a:pt x="0" y="20349"/>
                    </a:cubicBezTo>
                    <a:lnTo>
                      <a:pt x="0" y="1251"/>
                    </a:lnTo>
                    <a:cubicBezTo>
                      <a:pt x="0" y="560"/>
                      <a:pt x="351" y="0"/>
                      <a:pt x="772" y="0"/>
                    </a:cubicBezTo>
                    <a:lnTo>
                      <a:pt x="20828" y="0"/>
                    </a:lnTo>
                    <a:cubicBezTo>
                      <a:pt x="21252"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66" name="Freeform: Shape 55"/>
              <p:cNvSpPr/>
              <p:nvPr/>
            </p:nvSpPr>
            <p:spPr>
              <a:xfrm>
                <a:off x="0" y="1257380"/>
                <a:ext cx="98693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308" y="21600"/>
                      <a:pt x="20944" y="21600"/>
                    </a:cubicBezTo>
                    <a:lnTo>
                      <a:pt x="657" y="21600"/>
                    </a:lnTo>
                    <a:cubicBezTo>
                      <a:pt x="294" y="21600"/>
                      <a:pt x="0" y="21049"/>
                      <a:pt x="0" y="20356"/>
                    </a:cubicBezTo>
                    <a:lnTo>
                      <a:pt x="0" y="1238"/>
                    </a:lnTo>
                    <a:cubicBezTo>
                      <a:pt x="0" y="561"/>
                      <a:pt x="294" y="0"/>
                      <a:pt x="657" y="0"/>
                    </a:cubicBezTo>
                    <a:lnTo>
                      <a:pt x="20944" y="0"/>
                    </a:lnTo>
                    <a:cubicBezTo>
                      <a:pt x="21308"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67" name="Freeform: Shape 56"/>
              <p:cNvSpPr/>
              <p:nvPr/>
            </p:nvSpPr>
            <p:spPr>
              <a:xfrm>
                <a:off x="0" y="1901405"/>
                <a:ext cx="678040"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171" y="21600"/>
                      <a:pt x="20645" y="21600"/>
                    </a:cubicBezTo>
                    <a:lnTo>
                      <a:pt x="956" y="21600"/>
                    </a:lnTo>
                    <a:cubicBezTo>
                      <a:pt x="428" y="21600"/>
                      <a:pt x="0" y="21036"/>
                      <a:pt x="0" y="20352"/>
                    </a:cubicBezTo>
                    <a:lnTo>
                      <a:pt x="0" y="1250"/>
                    </a:lnTo>
                    <a:cubicBezTo>
                      <a:pt x="0" y="566"/>
                      <a:pt x="428" y="0"/>
                      <a:pt x="956" y="0"/>
                    </a:cubicBezTo>
                    <a:lnTo>
                      <a:pt x="20645" y="0"/>
                    </a:lnTo>
                    <a:cubicBezTo>
                      <a:pt x="21171"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68" name="Freeform: Shape 57"/>
              <p:cNvSpPr/>
              <p:nvPr/>
            </p:nvSpPr>
            <p:spPr>
              <a:xfrm>
                <a:off x="628690" y="0"/>
                <a:ext cx="518375"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3" y="21600"/>
                      <a:pt x="20346" y="21600"/>
                    </a:cubicBezTo>
                    <a:lnTo>
                      <a:pt x="1249" y="21600"/>
                    </a:lnTo>
                    <a:cubicBezTo>
                      <a:pt x="562" y="21600"/>
                      <a:pt x="0" y="21039"/>
                      <a:pt x="0" y="20349"/>
                    </a:cubicBezTo>
                    <a:lnTo>
                      <a:pt x="0" y="1251"/>
                    </a:lnTo>
                    <a:cubicBezTo>
                      <a:pt x="0" y="560"/>
                      <a:pt x="562" y="0"/>
                      <a:pt x="1249" y="0"/>
                    </a:cubicBezTo>
                    <a:lnTo>
                      <a:pt x="20346" y="0"/>
                    </a:lnTo>
                    <a:cubicBezTo>
                      <a:pt x="21043"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69" name="Freeform: Shape 58"/>
              <p:cNvSpPr/>
              <p:nvPr/>
            </p:nvSpPr>
            <p:spPr>
              <a:xfrm>
                <a:off x="1257380" y="0"/>
                <a:ext cx="518285"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1" y="21600"/>
                      <a:pt x="20353" y="21600"/>
                    </a:cubicBezTo>
                    <a:lnTo>
                      <a:pt x="1239" y="21600"/>
                    </a:lnTo>
                    <a:cubicBezTo>
                      <a:pt x="558" y="21600"/>
                      <a:pt x="0" y="21039"/>
                      <a:pt x="0" y="20349"/>
                    </a:cubicBezTo>
                    <a:lnTo>
                      <a:pt x="0" y="1251"/>
                    </a:lnTo>
                    <a:cubicBezTo>
                      <a:pt x="0" y="560"/>
                      <a:pt x="558" y="0"/>
                      <a:pt x="1239" y="0"/>
                    </a:cubicBezTo>
                    <a:lnTo>
                      <a:pt x="20353" y="0"/>
                    </a:lnTo>
                    <a:cubicBezTo>
                      <a:pt x="21041"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0" name="Freeform: Shape 59"/>
              <p:cNvSpPr/>
              <p:nvPr/>
            </p:nvSpPr>
            <p:spPr>
              <a:xfrm>
                <a:off x="1886071" y="0"/>
                <a:ext cx="51865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27" y="21600"/>
                      <a:pt x="20340" y="21600"/>
                    </a:cubicBezTo>
                    <a:lnTo>
                      <a:pt x="1242" y="21600"/>
                    </a:lnTo>
                    <a:cubicBezTo>
                      <a:pt x="558" y="21600"/>
                      <a:pt x="0" y="21039"/>
                      <a:pt x="0" y="20349"/>
                    </a:cubicBezTo>
                    <a:lnTo>
                      <a:pt x="0" y="1251"/>
                    </a:lnTo>
                    <a:cubicBezTo>
                      <a:pt x="0" y="560"/>
                      <a:pt x="558" y="0"/>
                      <a:pt x="1242" y="0"/>
                    </a:cubicBezTo>
                    <a:lnTo>
                      <a:pt x="20340" y="0"/>
                    </a:lnTo>
                    <a:cubicBezTo>
                      <a:pt x="21027"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1" name="Freeform: Shape 60"/>
              <p:cNvSpPr/>
              <p:nvPr/>
            </p:nvSpPr>
            <p:spPr>
              <a:xfrm>
                <a:off x="2514761" y="0"/>
                <a:ext cx="518562"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38" y="21600"/>
                      <a:pt x="20351" y="21600"/>
                    </a:cubicBezTo>
                    <a:lnTo>
                      <a:pt x="1247" y="21600"/>
                    </a:lnTo>
                    <a:cubicBezTo>
                      <a:pt x="565" y="21600"/>
                      <a:pt x="0" y="21039"/>
                      <a:pt x="0" y="20349"/>
                    </a:cubicBezTo>
                    <a:lnTo>
                      <a:pt x="0" y="1251"/>
                    </a:lnTo>
                    <a:cubicBezTo>
                      <a:pt x="0" y="560"/>
                      <a:pt x="565" y="0"/>
                      <a:pt x="1247" y="0"/>
                    </a:cubicBezTo>
                    <a:lnTo>
                      <a:pt x="20351" y="0"/>
                    </a:lnTo>
                    <a:cubicBezTo>
                      <a:pt x="2103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2" name="Freeform: Shape 61"/>
              <p:cNvSpPr/>
              <p:nvPr/>
            </p:nvSpPr>
            <p:spPr>
              <a:xfrm>
                <a:off x="3158786" y="0"/>
                <a:ext cx="518261"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50" y="21600"/>
                      <a:pt x="20358" y="21600"/>
                    </a:cubicBezTo>
                    <a:lnTo>
                      <a:pt x="1246" y="21600"/>
                    </a:lnTo>
                    <a:cubicBezTo>
                      <a:pt x="560" y="21600"/>
                      <a:pt x="0" y="21039"/>
                      <a:pt x="0" y="20349"/>
                    </a:cubicBezTo>
                    <a:lnTo>
                      <a:pt x="0" y="1251"/>
                    </a:lnTo>
                    <a:cubicBezTo>
                      <a:pt x="0" y="560"/>
                      <a:pt x="560" y="0"/>
                      <a:pt x="1246" y="0"/>
                    </a:cubicBezTo>
                    <a:lnTo>
                      <a:pt x="20358" y="0"/>
                    </a:lnTo>
                    <a:cubicBezTo>
                      <a:pt x="21050"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3" name="Freeform: Shape 62"/>
              <p:cNvSpPr/>
              <p:nvPr/>
            </p:nvSpPr>
            <p:spPr>
              <a:xfrm>
                <a:off x="3787476" y="0"/>
                <a:ext cx="518321"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38" y="21600"/>
                      <a:pt x="20350" y="21600"/>
                    </a:cubicBezTo>
                    <a:lnTo>
                      <a:pt x="1252" y="21600"/>
                    </a:lnTo>
                    <a:cubicBezTo>
                      <a:pt x="559" y="21600"/>
                      <a:pt x="0" y="21039"/>
                      <a:pt x="0" y="20349"/>
                    </a:cubicBezTo>
                    <a:lnTo>
                      <a:pt x="0" y="1251"/>
                    </a:lnTo>
                    <a:cubicBezTo>
                      <a:pt x="0" y="560"/>
                      <a:pt x="559" y="0"/>
                      <a:pt x="1252" y="0"/>
                    </a:cubicBezTo>
                    <a:lnTo>
                      <a:pt x="20350" y="0"/>
                    </a:lnTo>
                    <a:cubicBezTo>
                      <a:pt x="2103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4" name="Freeform: Shape 63"/>
              <p:cNvSpPr/>
              <p:nvPr/>
            </p:nvSpPr>
            <p:spPr>
              <a:xfrm>
                <a:off x="4416166" y="0"/>
                <a:ext cx="51824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53" y="21600"/>
                      <a:pt x="20360" y="21600"/>
                    </a:cubicBezTo>
                    <a:lnTo>
                      <a:pt x="1253" y="21600"/>
                    </a:lnTo>
                    <a:cubicBezTo>
                      <a:pt x="560" y="21600"/>
                      <a:pt x="0" y="21039"/>
                      <a:pt x="0" y="20349"/>
                    </a:cubicBezTo>
                    <a:lnTo>
                      <a:pt x="0" y="1251"/>
                    </a:lnTo>
                    <a:cubicBezTo>
                      <a:pt x="0" y="560"/>
                      <a:pt x="560" y="0"/>
                      <a:pt x="1253" y="0"/>
                    </a:cubicBezTo>
                    <a:lnTo>
                      <a:pt x="20360" y="0"/>
                    </a:lnTo>
                    <a:cubicBezTo>
                      <a:pt x="21053"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5" name="Freeform: Shape 64"/>
              <p:cNvSpPr/>
              <p:nvPr/>
            </p:nvSpPr>
            <p:spPr>
              <a:xfrm>
                <a:off x="5044857" y="0"/>
                <a:ext cx="518524"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0" y="21600"/>
                      <a:pt x="20345" y="21600"/>
                    </a:cubicBezTo>
                    <a:lnTo>
                      <a:pt x="1247" y="21600"/>
                    </a:lnTo>
                    <a:cubicBezTo>
                      <a:pt x="560" y="21600"/>
                      <a:pt x="0" y="21039"/>
                      <a:pt x="0" y="20349"/>
                    </a:cubicBezTo>
                    <a:lnTo>
                      <a:pt x="0" y="1251"/>
                    </a:lnTo>
                    <a:cubicBezTo>
                      <a:pt x="0" y="560"/>
                      <a:pt x="560" y="0"/>
                      <a:pt x="1247" y="0"/>
                    </a:cubicBezTo>
                    <a:lnTo>
                      <a:pt x="20345" y="0"/>
                    </a:lnTo>
                    <a:cubicBezTo>
                      <a:pt x="21040"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6" name="Freeform: Shape 65"/>
              <p:cNvSpPr/>
              <p:nvPr/>
            </p:nvSpPr>
            <p:spPr>
              <a:xfrm>
                <a:off x="5673547" y="0"/>
                <a:ext cx="518285"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8" y="21600"/>
                      <a:pt x="20360" y="21600"/>
                    </a:cubicBezTo>
                    <a:lnTo>
                      <a:pt x="1253" y="21600"/>
                    </a:lnTo>
                    <a:cubicBezTo>
                      <a:pt x="560" y="21600"/>
                      <a:pt x="0" y="21039"/>
                      <a:pt x="0" y="20349"/>
                    </a:cubicBezTo>
                    <a:lnTo>
                      <a:pt x="0" y="1251"/>
                    </a:lnTo>
                    <a:cubicBezTo>
                      <a:pt x="0" y="560"/>
                      <a:pt x="560" y="0"/>
                      <a:pt x="1253" y="0"/>
                    </a:cubicBezTo>
                    <a:lnTo>
                      <a:pt x="20360" y="0"/>
                    </a:lnTo>
                    <a:cubicBezTo>
                      <a:pt x="2104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7" name="Freeform: Shape 66"/>
              <p:cNvSpPr/>
              <p:nvPr/>
            </p:nvSpPr>
            <p:spPr>
              <a:xfrm>
                <a:off x="6302238" y="0"/>
                <a:ext cx="518404"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38" y="21600"/>
                      <a:pt x="20358" y="21600"/>
                    </a:cubicBezTo>
                    <a:lnTo>
                      <a:pt x="1242" y="21600"/>
                    </a:lnTo>
                    <a:cubicBezTo>
                      <a:pt x="560" y="21600"/>
                      <a:pt x="0" y="21039"/>
                      <a:pt x="0" y="20349"/>
                    </a:cubicBezTo>
                    <a:lnTo>
                      <a:pt x="0" y="1251"/>
                    </a:lnTo>
                    <a:cubicBezTo>
                      <a:pt x="0" y="560"/>
                      <a:pt x="560" y="0"/>
                      <a:pt x="1242" y="0"/>
                    </a:cubicBezTo>
                    <a:lnTo>
                      <a:pt x="20358" y="0"/>
                    </a:lnTo>
                    <a:cubicBezTo>
                      <a:pt x="2103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8" name="Freeform: Shape 67"/>
              <p:cNvSpPr/>
              <p:nvPr/>
            </p:nvSpPr>
            <p:spPr>
              <a:xfrm>
                <a:off x="6946262" y="0"/>
                <a:ext cx="518584"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3" y="21600"/>
                      <a:pt x="20353" y="21600"/>
                    </a:cubicBezTo>
                    <a:lnTo>
                      <a:pt x="1252" y="21600"/>
                    </a:lnTo>
                    <a:cubicBezTo>
                      <a:pt x="559" y="21600"/>
                      <a:pt x="0" y="21039"/>
                      <a:pt x="0" y="20349"/>
                    </a:cubicBezTo>
                    <a:lnTo>
                      <a:pt x="0" y="1251"/>
                    </a:lnTo>
                    <a:cubicBezTo>
                      <a:pt x="0" y="560"/>
                      <a:pt x="559" y="0"/>
                      <a:pt x="1252" y="0"/>
                    </a:cubicBezTo>
                    <a:lnTo>
                      <a:pt x="20353" y="0"/>
                    </a:lnTo>
                    <a:cubicBezTo>
                      <a:pt x="21043"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9" name="Freeform: Shape 68"/>
              <p:cNvSpPr/>
              <p:nvPr/>
            </p:nvSpPr>
            <p:spPr>
              <a:xfrm>
                <a:off x="7574953" y="0"/>
                <a:ext cx="51832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8" y="21600"/>
                      <a:pt x="20363" y="21600"/>
                    </a:cubicBezTo>
                    <a:lnTo>
                      <a:pt x="1240" y="21600"/>
                    </a:lnTo>
                    <a:cubicBezTo>
                      <a:pt x="562" y="21600"/>
                      <a:pt x="0" y="21039"/>
                      <a:pt x="0" y="20349"/>
                    </a:cubicBezTo>
                    <a:lnTo>
                      <a:pt x="0" y="1251"/>
                    </a:lnTo>
                    <a:cubicBezTo>
                      <a:pt x="0" y="560"/>
                      <a:pt x="562" y="0"/>
                      <a:pt x="1240" y="0"/>
                    </a:cubicBezTo>
                    <a:lnTo>
                      <a:pt x="20363" y="0"/>
                    </a:lnTo>
                    <a:cubicBezTo>
                      <a:pt x="2104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80" name="Freeform: Shape 69"/>
              <p:cNvSpPr/>
              <p:nvPr/>
            </p:nvSpPr>
            <p:spPr>
              <a:xfrm>
                <a:off x="7896965" y="2836773"/>
                <a:ext cx="518388" cy="2821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305"/>
                    </a:lnTo>
                    <a:cubicBezTo>
                      <a:pt x="0" y="19900"/>
                      <a:pt x="122" y="20496"/>
                      <a:pt x="363" y="20928"/>
                    </a:cubicBezTo>
                    <a:cubicBezTo>
                      <a:pt x="606" y="21376"/>
                      <a:pt x="930" y="21600"/>
                      <a:pt x="1247" y="21600"/>
                    </a:cubicBezTo>
                    <a:lnTo>
                      <a:pt x="20355" y="21600"/>
                    </a:lnTo>
                    <a:cubicBezTo>
                      <a:pt x="20672" y="21600"/>
                      <a:pt x="20984" y="21376"/>
                      <a:pt x="21237" y="20928"/>
                    </a:cubicBezTo>
                    <a:cubicBezTo>
                      <a:pt x="21480" y="20496"/>
                      <a:pt x="21600" y="19900"/>
                      <a:pt x="21600" y="19305"/>
                    </a:cubicBezTo>
                    <a:lnTo>
                      <a:pt x="21600" y="0"/>
                    </a:lnTo>
                    <a:cubicBezTo>
                      <a:pt x="21600" y="0"/>
                      <a:pt x="0" y="0"/>
                      <a:pt x="0" y="0"/>
                    </a:cubicBezTo>
                    <a:close/>
                  </a:path>
                </a:pathLst>
              </a:custGeom>
              <a:solidFill>
                <a:srgbClr val="FFFFFF"/>
              </a:solidFill>
              <a:ln w="12700" cap="flat">
                <a:noFill/>
                <a:miter lim="400000"/>
              </a:ln>
              <a:effectLst/>
            </p:spPr>
            <p:txBody>
              <a:bodyPr anchor="ctr"/>
              <a:lstStyle/>
              <a:p>
                <a:pPr algn="ctr"/>
                <a:endParaRPr/>
              </a:p>
            </p:txBody>
          </p:sp>
          <p:sp>
            <p:nvSpPr>
              <p:cNvPr id="81" name="Freeform: Shape 70"/>
              <p:cNvSpPr/>
              <p:nvPr/>
            </p:nvSpPr>
            <p:spPr>
              <a:xfrm>
                <a:off x="7896965" y="2530095"/>
                <a:ext cx="518388" cy="2822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291"/>
                    </a:lnTo>
                    <a:cubicBezTo>
                      <a:pt x="21600" y="1719"/>
                      <a:pt x="21480" y="1124"/>
                      <a:pt x="21237" y="683"/>
                    </a:cubicBezTo>
                    <a:cubicBezTo>
                      <a:pt x="20984" y="233"/>
                      <a:pt x="20672" y="0"/>
                      <a:pt x="20355" y="0"/>
                    </a:cubicBezTo>
                    <a:lnTo>
                      <a:pt x="1247" y="0"/>
                    </a:lnTo>
                    <a:cubicBezTo>
                      <a:pt x="930" y="0"/>
                      <a:pt x="606" y="233"/>
                      <a:pt x="363" y="683"/>
                    </a:cubicBezTo>
                    <a:cubicBezTo>
                      <a:pt x="122" y="1124"/>
                      <a:pt x="0" y="1719"/>
                      <a:pt x="0" y="2291"/>
                    </a:cubicBezTo>
                    <a:lnTo>
                      <a:pt x="0" y="21600"/>
                    </a:lnTo>
                    <a:cubicBezTo>
                      <a:pt x="0" y="21600"/>
                      <a:pt x="21600" y="21600"/>
                      <a:pt x="21600" y="21600"/>
                    </a:cubicBezTo>
                    <a:close/>
                  </a:path>
                </a:pathLst>
              </a:custGeom>
              <a:solidFill>
                <a:srgbClr val="FFFFFF"/>
              </a:solidFill>
              <a:ln w="12700" cap="flat">
                <a:noFill/>
                <a:miter lim="400000"/>
              </a:ln>
              <a:effectLst/>
            </p:spPr>
            <p:txBody>
              <a:bodyPr anchor="ctr"/>
              <a:lstStyle/>
              <a:p>
                <a:pPr algn="ctr"/>
                <a:endParaRPr/>
              </a:p>
            </p:txBody>
          </p:sp>
          <p:sp>
            <p:nvSpPr>
              <p:cNvPr id="82" name="Freeform: Shape 71"/>
              <p:cNvSpPr/>
              <p:nvPr/>
            </p:nvSpPr>
            <p:spPr>
              <a:xfrm>
                <a:off x="8525655" y="628690"/>
                <a:ext cx="518404" cy="1149767"/>
              </a:xfrm>
              <a:custGeom>
                <a:avLst/>
                <a:gdLst/>
                <a:ahLst/>
                <a:cxnLst>
                  <a:cxn ang="0">
                    <a:pos x="wd2" y="hd2"/>
                  </a:cxn>
                  <a:cxn ang="5400000">
                    <a:pos x="wd2" y="hd2"/>
                  </a:cxn>
                  <a:cxn ang="10800000">
                    <a:pos x="wd2" y="hd2"/>
                  </a:cxn>
                  <a:cxn ang="16200000">
                    <a:pos x="wd2" y="hd2"/>
                  </a:cxn>
                </a:cxnLst>
                <a:rect l="0" t="0" r="r" b="b"/>
                <a:pathLst>
                  <a:path w="21600" h="21600" extrusionOk="0">
                    <a:moveTo>
                      <a:pt x="1235" y="0"/>
                    </a:moveTo>
                    <a:cubicBezTo>
                      <a:pt x="920" y="0"/>
                      <a:pt x="603" y="51"/>
                      <a:pt x="358" y="165"/>
                    </a:cubicBezTo>
                    <a:cubicBezTo>
                      <a:pt x="112" y="274"/>
                      <a:pt x="0" y="415"/>
                      <a:pt x="0" y="560"/>
                    </a:cubicBezTo>
                    <a:lnTo>
                      <a:pt x="0" y="9175"/>
                    </a:lnTo>
                    <a:cubicBezTo>
                      <a:pt x="0" y="9320"/>
                      <a:pt x="112" y="9466"/>
                      <a:pt x="358" y="9576"/>
                    </a:cubicBezTo>
                    <a:cubicBezTo>
                      <a:pt x="603" y="9684"/>
                      <a:pt x="920" y="9742"/>
                      <a:pt x="1235" y="9742"/>
                    </a:cubicBezTo>
                    <a:lnTo>
                      <a:pt x="6222" y="9742"/>
                    </a:lnTo>
                    <a:lnTo>
                      <a:pt x="6222" y="21039"/>
                    </a:lnTo>
                    <a:cubicBezTo>
                      <a:pt x="6222" y="21185"/>
                      <a:pt x="6350" y="21330"/>
                      <a:pt x="6590" y="21437"/>
                    </a:cubicBezTo>
                    <a:cubicBezTo>
                      <a:pt x="6835" y="21547"/>
                      <a:pt x="7152" y="21600"/>
                      <a:pt x="7472" y="21600"/>
                    </a:cubicBezTo>
                    <a:lnTo>
                      <a:pt x="20345" y="21600"/>
                    </a:lnTo>
                    <a:cubicBezTo>
                      <a:pt x="20667" y="21600"/>
                      <a:pt x="20984" y="21547"/>
                      <a:pt x="21232" y="21437"/>
                    </a:cubicBezTo>
                    <a:cubicBezTo>
                      <a:pt x="21477" y="21330"/>
                      <a:pt x="21600" y="21185"/>
                      <a:pt x="21600" y="21039"/>
                    </a:cubicBezTo>
                    <a:lnTo>
                      <a:pt x="21600" y="560"/>
                    </a:lnTo>
                    <a:cubicBezTo>
                      <a:pt x="21600" y="415"/>
                      <a:pt x="21477" y="274"/>
                      <a:pt x="21232" y="165"/>
                    </a:cubicBezTo>
                    <a:cubicBezTo>
                      <a:pt x="20984" y="51"/>
                      <a:pt x="20667" y="0"/>
                      <a:pt x="20345" y="0"/>
                    </a:cubicBezTo>
                    <a:cubicBezTo>
                      <a:pt x="20345" y="0"/>
                      <a:pt x="1235" y="0"/>
                      <a:pt x="1235" y="0"/>
                    </a:cubicBezTo>
                    <a:close/>
                  </a:path>
                </a:pathLst>
              </a:custGeom>
              <a:solidFill>
                <a:srgbClr val="FFFFFF"/>
              </a:solidFill>
              <a:ln w="12700" cap="flat">
                <a:noFill/>
                <a:miter lim="400000"/>
              </a:ln>
              <a:effectLst/>
            </p:spPr>
            <p:txBody>
              <a:bodyPr anchor="ctr"/>
              <a:lstStyle/>
              <a:p>
                <a:pPr algn="ctr"/>
                <a:endParaRPr/>
              </a:p>
            </p:txBody>
          </p:sp>
        </p:grpSp>
        <p:sp>
          <p:nvSpPr>
            <p:cNvPr id="15" name="Freeform: Shape 73"/>
            <p:cNvSpPr/>
            <p:nvPr/>
          </p:nvSpPr>
          <p:spPr>
            <a:xfrm>
              <a:off x="3914618" y="2958858"/>
              <a:ext cx="2003966" cy="2279300"/>
            </a:xfrm>
            <a:custGeom>
              <a:avLst/>
              <a:gdLst/>
              <a:ahLst/>
              <a:cxnLst>
                <a:cxn ang="0">
                  <a:pos x="wd2" y="hd2"/>
                </a:cxn>
                <a:cxn ang="5400000">
                  <a:pos x="wd2" y="hd2"/>
                </a:cxn>
                <a:cxn ang="10800000">
                  <a:pos x="wd2" y="hd2"/>
                </a:cxn>
                <a:cxn ang="16200000">
                  <a:pos x="wd2" y="hd2"/>
                </a:cxn>
              </a:cxnLst>
              <a:rect l="0" t="0" r="r" b="b"/>
              <a:pathLst>
                <a:path w="21429" h="21590" extrusionOk="0">
                  <a:moveTo>
                    <a:pt x="6671" y="2"/>
                  </a:moveTo>
                  <a:cubicBezTo>
                    <a:pt x="6438" y="-10"/>
                    <a:pt x="6201" y="36"/>
                    <a:pt x="5986" y="149"/>
                  </a:cubicBezTo>
                  <a:cubicBezTo>
                    <a:pt x="5412" y="451"/>
                    <a:pt x="5226" y="1108"/>
                    <a:pt x="5567" y="1616"/>
                  </a:cubicBezTo>
                  <a:lnTo>
                    <a:pt x="8218" y="5561"/>
                  </a:lnTo>
                  <a:lnTo>
                    <a:pt x="7688" y="5840"/>
                  </a:lnTo>
                  <a:lnTo>
                    <a:pt x="4216" y="673"/>
                  </a:lnTo>
                  <a:cubicBezTo>
                    <a:pt x="3875" y="166"/>
                    <a:pt x="3133" y="0"/>
                    <a:pt x="2560" y="302"/>
                  </a:cubicBezTo>
                  <a:cubicBezTo>
                    <a:pt x="1986" y="605"/>
                    <a:pt x="1797" y="1261"/>
                    <a:pt x="2139" y="1769"/>
                  </a:cubicBezTo>
                  <a:lnTo>
                    <a:pt x="5617" y="6942"/>
                  </a:lnTo>
                  <a:cubicBezTo>
                    <a:pt x="5462" y="7034"/>
                    <a:pt x="5317" y="7134"/>
                    <a:pt x="5185" y="7244"/>
                  </a:cubicBezTo>
                  <a:lnTo>
                    <a:pt x="2245" y="2873"/>
                  </a:lnTo>
                  <a:cubicBezTo>
                    <a:pt x="2032" y="2556"/>
                    <a:pt x="1662" y="2372"/>
                    <a:pt x="1274" y="2353"/>
                  </a:cubicBezTo>
                  <a:cubicBezTo>
                    <a:pt x="1042" y="2341"/>
                    <a:pt x="804" y="2388"/>
                    <a:pt x="589" y="2502"/>
                  </a:cubicBezTo>
                  <a:cubicBezTo>
                    <a:pt x="16" y="2804"/>
                    <a:pt x="-171" y="3461"/>
                    <a:pt x="170" y="3969"/>
                  </a:cubicBezTo>
                  <a:lnTo>
                    <a:pt x="4476" y="10375"/>
                  </a:lnTo>
                  <a:cubicBezTo>
                    <a:pt x="4527" y="10479"/>
                    <a:pt x="4572" y="10585"/>
                    <a:pt x="4640" y="10685"/>
                  </a:cubicBezTo>
                  <a:cubicBezTo>
                    <a:pt x="4640" y="10685"/>
                    <a:pt x="5423" y="11850"/>
                    <a:pt x="6163" y="12951"/>
                  </a:cubicBezTo>
                  <a:lnTo>
                    <a:pt x="5462" y="12794"/>
                  </a:lnTo>
                  <a:lnTo>
                    <a:pt x="4216" y="10938"/>
                  </a:lnTo>
                  <a:cubicBezTo>
                    <a:pt x="3712" y="10189"/>
                    <a:pt x="2618" y="9942"/>
                    <a:pt x="1771" y="10388"/>
                  </a:cubicBezTo>
                  <a:lnTo>
                    <a:pt x="1261" y="10657"/>
                  </a:lnTo>
                  <a:cubicBezTo>
                    <a:pt x="1239" y="10669"/>
                    <a:pt x="1220" y="10683"/>
                    <a:pt x="1199" y="10695"/>
                  </a:cubicBezTo>
                  <a:lnTo>
                    <a:pt x="2347" y="12403"/>
                  </a:lnTo>
                  <a:cubicBezTo>
                    <a:pt x="2336" y="12407"/>
                    <a:pt x="2323" y="12409"/>
                    <a:pt x="2312" y="12413"/>
                  </a:cubicBezTo>
                  <a:lnTo>
                    <a:pt x="3828" y="14670"/>
                  </a:lnTo>
                  <a:lnTo>
                    <a:pt x="9311" y="15899"/>
                  </a:lnTo>
                  <a:cubicBezTo>
                    <a:pt x="9311" y="15899"/>
                    <a:pt x="9279" y="15852"/>
                    <a:pt x="9278" y="15850"/>
                  </a:cubicBezTo>
                  <a:cubicBezTo>
                    <a:pt x="9807" y="15952"/>
                    <a:pt x="10364" y="15937"/>
                    <a:pt x="10898" y="15785"/>
                  </a:cubicBezTo>
                  <a:lnTo>
                    <a:pt x="14800" y="21590"/>
                  </a:lnTo>
                  <a:cubicBezTo>
                    <a:pt x="14800" y="21590"/>
                    <a:pt x="21429" y="18094"/>
                    <a:pt x="21429" y="18094"/>
                  </a:cubicBezTo>
                  <a:lnTo>
                    <a:pt x="17230" y="11848"/>
                  </a:lnTo>
                  <a:cubicBezTo>
                    <a:pt x="17573" y="11075"/>
                    <a:pt x="17537" y="10179"/>
                    <a:pt x="17019" y="9410"/>
                  </a:cubicBezTo>
                  <a:lnTo>
                    <a:pt x="14410" y="5530"/>
                  </a:lnTo>
                  <a:cubicBezTo>
                    <a:pt x="14366" y="5465"/>
                    <a:pt x="14308" y="5412"/>
                    <a:pt x="14259" y="5351"/>
                  </a:cubicBezTo>
                  <a:cubicBezTo>
                    <a:pt x="14251" y="5338"/>
                    <a:pt x="14248" y="5325"/>
                    <a:pt x="14239" y="5312"/>
                  </a:cubicBezTo>
                  <a:lnTo>
                    <a:pt x="11324" y="976"/>
                  </a:lnTo>
                  <a:cubicBezTo>
                    <a:pt x="10983" y="468"/>
                    <a:pt x="10241" y="303"/>
                    <a:pt x="9668" y="605"/>
                  </a:cubicBezTo>
                  <a:cubicBezTo>
                    <a:pt x="9095" y="907"/>
                    <a:pt x="8907" y="1564"/>
                    <a:pt x="9249" y="2072"/>
                  </a:cubicBezTo>
                  <a:lnTo>
                    <a:pt x="10754" y="4310"/>
                  </a:lnTo>
                  <a:cubicBezTo>
                    <a:pt x="10601" y="4354"/>
                    <a:pt x="10454" y="4417"/>
                    <a:pt x="10306" y="4483"/>
                  </a:cubicBezTo>
                  <a:lnTo>
                    <a:pt x="7642" y="522"/>
                  </a:lnTo>
                  <a:cubicBezTo>
                    <a:pt x="7428" y="205"/>
                    <a:pt x="7058" y="22"/>
                    <a:pt x="6671" y="2"/>
                  </a:cubicBezTo>
                  <a:close/>
                </a:path>
              </a:pathLst>
            </a:custGeom>
            <a:solidFill>
              <a:srgbClr val="E8BD87"/>
            </a:solidFill>
            <a:ln>
              <a:noFill/>
            </a:ln>
            <a:effectLst/>
          </p:spPr>
          <p:txBody>
            <a:bodyPr anchor="ctr"/>
            <a:lstStyle/>
            <a:p>
              <a:pPr algn="ctr"/>
              <a:endParaRPr/>
            </a:p>
          </p:txBody>
        </p:sp>
        <p:sp>
          <p:nvSpPr>
            <p:cNvPr id="16" name="Freeform: Shape 74"/>
            <p:cNvSpPr/>
            <p:nvPr/>
          </p:nvSpPr>
          <p:spPr>
            <a:xfrm>
              <a:off x="1287183" y="2934810"/>
              <a:ext cx="1997281" cy="2279299"/>
            </a:xfrm>
            <a:custGeom>
              <a:avLst/>
              <a:gdLst/>
              <a:ahLst/>
              <a:cxnLst>
                <a:cxn ang="0">
                  <a:pos x="wd2" y="hd2"/>
                </a:cxn>
                <a:cxn ang="5400000">
                  <a:pos x="wd2" y="hd2"/>
                </a:cxn>
                <a:cxn ang="10800000">
                  <a:pos x="wd2" y="hd2"/>
                </a:cxn>
                <a:cxn ang="16200000">
                  <a:pos x="wd2" y="hd2"/>
                </a:cxn>
              </a:cxnLst>
              <a:rect l="0" t="0" r="r" b="b"/>
              <a:pathLst>
                <a:path w="21428" h="21590" extrusionOk="0">
                  <a:moveTo>
                    <a:pt x="14818" y="2"/>
                  </a:moveTo>
                  <a:cubicBezTo>
                    <a:pt x="14430" y="21"/>
                    <a:pt x="14060" y="205"/>
                    <a:pt x="13846" y="522"/>
                  </a:cubicBezTo>
                  <a:lnTo>
                    <a:pt x="11166" y="4495"/>
                  </a:lnTo>
                  <a:cubicBezTo>
                    <a:pt x="10993" y="4415"/>
                    <a:pt x="10815" y="4349"/>
                    <a:pt x="10634" y="4301"/>
                  </a:cubicBezTo>
                  <a:lnTo>
                    <a:pt x="12138" y="2072"/>
                  </a:lnTo>
                  <a:cubicBezTo>
                    <a:pt x="12480" y="1564"/>
                    <a:pt x="12292" y="907"/>
                    <a:pt x="11718" y="605"/>
                  </a:cubicBezTo>
                  <a:cubicBezTo>
                    <a:pt x="11143" y="302"/>
                    <a:pt x="10398" y="470"/>
                    <a:pt x="10056" y="978"/>
                  </a:cubicBezTo>
                  <a:lnTo>
                    <a:pt x="7131" y="5312"/>
                  </a:lnTo>
                  <a:cubicBezTo>
                    <a:pt x="7087" y="5377"/>
                    <a:pt x="7053" y="5444"/>
                    <a:pt x="7027" y="5512"/>
                  </a:cubicBezTo>
                  <a:cubicBezTo>
                    <a:pt x="7022" y="5518"/>
                    <a:pt x="7017" y="5524"/>
                    <a:pt x="7013" y="5530"/>
                  </a:cubicBezTo>
                  <a:lnTo>
                    <a:pt x="4397" y="9410"/>
                  </a:lnTo>
                  <a:cubicBezTo>
                    <a:pt x="3873" y="10188"/>
                    <a:pt x="3837" y="11096"/>
                    <a:pt x="4195" y="11875"/>
                  </a:cubicBezTo>
                  <a:lnTo>
                    <a:pt x="0" y="18094"/>
                  </a:lnTo>
                  <a:cubicBezTo>
                    <a:pt x="0" y="18094"/>
                    <a:pt x="6651" y="21590"/>
                    <a:pt x="6651" y="21590"/>
                  </a:cubicBezTo>
                  <a:lnTo>
                    <a:pt x="10563" y="15791"/>
                  </a:lnTo>
                  <a:cubicBezTo>
                    <a:pt x="11085" y="15935"/>
                    <a:pt x="11631" y="15949"/>
                    <a:pt x="12149" y="15854"/>
                  </a:cubicBezTo>
                  <a:cubicBezTo>
                    <a:pt x="12148" y="15855"/>
                    <a:pt x="12118" y="15899"/>
                    <a:pt x="12118" y="15899"/>
                  </a:cubicBezTo>
                  <a:lnTo>
                    <a:pt x="17619" y="14670"/>
                  </a:lnTo>
                  <a:lnTo>
                    <a:pt x="19140" y="12413"/>
                  </a:lnTo>
                  <a:cubicBezTo>
                    <a:pt x="19129" y="12409"/>
                    <a:pt x="19117" y="12407"/>
                    <a:pt x="19107" y="12403"/>
                  </a:cubicBezTo>
                  <a:lnTo>
                    <a:pt x="20261" y="10695"/>
                  </a:lnTo>
                  <a:cubicBezTo>
                    <a:pt x="20240" y="10682"/>
                    <a:pt x="20220" y="10671"/>
                    <a:pt x="20199" y="10659"/>
                  </a:cubicBezTo>
                  <a:lnTo>
                    <a:pt x="19685" y="10388"/>
                  </a:lnTo>
                  <a:cubicBezTo>
                    <a:pt x="18835" y="9942"/>
                    <a:pt x="17740" y="10189"/>
                    <a:pt x="17234" y="10938"/>
                  </a:cubicBezTo>
                  <a:lnTo>
                    <a:pt x="15981" y="12794"/>
                  </a:lnTo>
                  <a:lnTo>
                    <a:pt x="15290" y="12949"/>
                  </a:lnTo>
                  <a:cubicBezTo>
                    <a:pt x="16032" y="11849"/>
                    <a:pt x="16818" y="10685"/>
                    <a:pt x="16818" y="10685"/>
                  </a:cubicBezTo>
                  <a:cubicBezTo>
                    <a:pt x="16937" y="10508"/>
                    <a:pt x="17027" y="10323"/>
                    <a:pt x="17098" y="10135"/>
                  </a:cubicBezTo>
                  <a:lnTo>
                    <a:pt x="21257" y="3969"/>
                  </a:lnTo>
                  <a:cubicBezTo>
                    <a:pt x="21600" y="3461"/>
                    <a:pt x="21410" y="2804"/>
                    <a:pt x="20835" y="2502"/>
                  </a:cubicBezTo>
                  <a:cubicBezTo>
                    <a:pt x="20619" y="2388"/>
                    <a:pt x="20381" y="2341"/>
                    <a:pt x="20148" y="2352"/>
                  </a:cubicBezTo>
                  <a:cubicBezTo>
                    <a:pt x="19759" y="2372"/>
                    <a:pt x="19387" y="2558"/>
                    <a:pt x="19173" y="2875"/>
                  </a:cubicBezTo>
                  <a:lnTo>
                    <a:pt x="16244" y="7219"/>
                  </a:lnTo>
                  <a:cubicBezTo>
                    <a:pt x="16099" y="7102"/>
                    <a:pt x="15938" y="6997"/>
                    <a:pt x="15766" y="6903"/>
                  </a:cubicBezTo>
                  <a:lnTo>
                    <a:pt x="19280" y="1693"/>
                  </a:lnTo>
                  <a:cubicBezTo>
                    <a:pt x="19622" y="1184"/>
                    <a:pt x="19433" y="528"/>
                    <a:pt x="18857" y="226"/>
                  </a:cubicBezTo>
                  <a:cubicBezTo>
                    <a:pt x="18642" y="112"/>
                    <a:pt x="18403" y="65"/>
                    <a:pt x="18170" y="76"/>
                  </a:cubicBezTo>
                  <a:cubicBezTo>
                    <a:pt x="17782" y="96"/>
                    <a:pt x="17412" y="280"/>
                    <a:pt x="17198" y="597"/>
                  </a:cubicBezTo>
                  <a:lnTo>
                    <a:pt x="13686" y="5803"/>
                  </a:lnTo>
                  <a:lnTo>
                    <a:pt x="13257" y="5577"/>
                  </a:lnTo>
                  <a:lnTo>
                    <a:pt x="15928" y="1618"/>
                  </a:lnTo>
                  <a:cubicBezTo>
                    <a:pt x="16271" y="1110"/>
                    <a:pt x="16083" y="451"/>
                    <a:pt x="15508" y="149"/>
                  </a:cubicBezTo>
                  <a:cubicBezTo>
                    <a:pt x="15292" y="36"/>
                    <a:pt x="15051" y="-10"/>
                    <a:pt x="14818" y="2"/>
                  </a:cubicBezTo>
                  <a:close/>
                </a:path>
              </a:pathLst>
            </a:custGeom>
            <a:solidFill>
              <a:srgbClr val="E8BD87"/>
            </a:solidFill>
            <a:ln>
              <a:noFill/>
            </a:ln>
            <a:effectLst/>
          </p:spPr>
          <p:txBody>
            <a:bodyPr anchor="ctr"/>
            <a:lstStyle/>
            <a:p>
              <a:pPr algn="ctr"/>
              <a:endParaRPr/>
            </a:p>
          </p:txBody>
        </p:sp>
        <p:sp>
          <p:nvSpPr>
            <p:cNvPr id="17" name="Rectangle: Rounded Corners 1"/>
            <p:cNvSpPr/>
            <p:nvPr/>
          </p:nvSpPr>
          <p:spPr bwMode="auto">
            <a:xfrm>
              <a:off x="1143001" y="4744370"/>
              <a:ext cx="4976882" cy="628846"/>
            </a:xfrm>
            <a:prstGeom prst="roundRect">
              <a:avLst>
                <a:gd name="adj" fmla="val 15152"/>
              </a:avLst>
            </a:prstGeom>
            <a:solidFill>
              <a:srgbClr val="768EA9"/>
            </a:solidFill>
            <a:ln w="19050">
              <a:noFill/>
              <a:round/>
              <a:headEnd/>
              <a:tailEnd/>
            </a:ln>
          </p:spPr>
          <p:txBody>
            <a:bodyPr vert="horz" wrap="none" lIns="91440" tIns="45720" rIns="91440" bIns="45720" anchor="ctr" anchorCtr="1" compatLnSpc="1">
              <a:prstTxWarp prst="textNoShape">
                <a:avLst/>
              </a:prstTxWarp>
              <a:normAutofit/>
            </a:bodyPr>
            <a:lstStyle/>
            <a:p>
              <a:pPr algn="ctr"/>
              <a:r>
                <a:rPr lang="zh-CN" altLang="en-US" sz="1600" b="1" dirty="0">
                  <a:solidFill>
                    <a:srgbClr val="768EA9"/>
                  </a:solidFill>
                </a:rPr>
                <a:t>标题文本预设</a:t>
              </a:r>
            </a:p>
          </p:txBody>
        </p:sp>
      </p:grpSp>
      <p:sp>
        <p:nvSpPr>
          <p:cNvPr id="9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课外阅读与欣赏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41964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3"/>
          <p:cNvSpPr txBox="1">
            <a:spLocks noChangeArrowheads="1"/>
          </p:cNvSpPr>
          <p:nvPr/>
        </p:nvSpPr>
        <p:spPr>
          <a:xfrm>
            <a:off x="1835696" y="2293241"/>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000" b="1" dirty="0">
                <a:solidFill>
                  <a:schemeClr val="bg1">
                    <a:lumMod val="50000"/>
                  </a:schemeClr>
                </a:solidFill>
                <a:latin typeface="微软雅黑" panose="020B0503020204020204" pitchFamily="34" charset="-122"/>
                <a:ea typeface="微软雅黑" panose="020B0503020204020204" pitchFamily="34" charset="-122"/>
              </a:rPr>
              <a:t>感谢观看</a:t>
            </a: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722730">
            <a:off x="-3697401" y="317644"/>
            <a:ext cx="5633012" cy="4956083"/>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728848" flipH="1" flipV="1">
            <a:off x="6176683" y="96344"/>
            <a:ext cx="5891698" cy="5183681"/>
          </a:xfrm>
          <a:prstGeom prst="rect">
            <a:avLst/>
          </a:prstGeom>
        </p:spPr>
      </p:pic>
    </p:spTree>
    <p:extLst>
      <p:ext uri="{BB962C8B-B14F-4D97-AF65-F5344CB8AC3E}">
        <p14:creationId xmlns:p14="http://schemas.microsoft.com/office/powerpoint/2010/main" val="88496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anim calcmode="lin" valueType="num">
                                      <p:cBhvr>
                                        <p:cTn id="9"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A2D8F0E9-BE68-E540-A4AB-8AA2F31ED130}"/>
              </a:ext>
            </a:extLst>
          </p:cNvPr>
          <p:cNvGrpSpPr/>
          <p:nvPr/>
        </p:nvGrpSpPr>
        <p:grpSpPr>
          <a:xfrm>
            <a:off x="4511168" y="2056802"/>
            <a:ext cx="4033531" cy="324454"/>
            <a:chOff x="4324146" y="2533907"/>
            <a:chExt cx="4033531" cy="324454"/>
          </a:xfrm>
        </p:grpSpPr>
        <p:grpSp>
          <p:nvGrpSpPr>
            <p:cNvPr id="6" name="Group 81"/>
            <p:cNvGrpSpPr/>
            <p:nvPr/>
          </p:nvGrpSpPr>
          <p:grpSpPr>
            <a:xfrm>
              <a:off x="4324146" y="2533907"/>
              <a:ext cx="300869" cy="300870"/>
              <a:chOff x="0" y="0"/>
              <a:chExt cx="767929" cy="767929"/>
            </a:xfrm>
          </p:grpSpPr>
          <p:sp>
            <p:nvSpPr>
              <p:cNvPr id="93" name="Freeform: Shape 82"/>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p>
            </p:txBody>
          </p:sp>
          <p:sp>
            <p:nvSpPr>
              <p:cNvPr id="94" name="Freeform: Shape 83"/>
              <p:cNvSpPr/>
              <p:nvPr/>
            </p:nvSpPr>
            <p:spPr>
              <a:xfrm>
                <a:off x="234638" y="204970"/>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5" name="Rectangle 104"/>
            <p:cNvSpPr/>
            <p:nvPr/>
          </p:nvSpPr>
          <p:spPr>
            <a:xfrm>
              <a:off x="4625015" y="2541088"/>
              <a:ext cx="3732662" cy="317273"/>
            </a:xfrm>
            <a:prstGeom prst="rect">
              <a:avLst/>
            </a:prstGeom>
          </p:spPr>
          <p:txBody>
            <a:bodyPr wrap="none" lIns="144000" tIns="0" rIns="144000" bIns="0" anchor="ctr">
              <a:normAutofit/>
            </a:bodyPr>
            <a:lstStyle/>
            <a:p>
              <a:r>
                <a:rPr lang="zh-CN" altLang="en-US" sz="1200" b="1" dirty="0">
                  <a:solidFill>
                    <a:schemeClr val="accent3"/>
                  </a:solidFill>
                </a:rPr>
                <a:t>游洁</a:t>
              </a:r>
              <a:r>
                <a:rPr lang="en-US" altLang="zh-CN" sz="1200" b="1" dirty="0">
                  <a:solidFill>
                    <a:schemeClr val="accent3"/>
                  </a:solidFill>
                </a:rPr>
                <a:t>:《</a:t>
              </a:r>
              <a:r>
                <a:rPr lang="zh-CN" altLang="en-US" sz="1200" b="1" dirty="0">
                  <a:solidFill>
                    <a:schemeClr val="accent3"/>
                  </a:solidFill>
                </a:rPr>
                <a:t>电视文艺节目创作</a:t>
              </a:r>
              <a:r>
                <a:rPr lang="en-US" altLang="zh-CN" sz="1200" b="1" dirty="0">
                  <a:solidFill>
                    <a:schemeClr val="accent3"/>
                  </a:solidFill>
                </a:rPr>
                <a:t>》,</a:t>
              </a:r>
              <a:r>
                <a:rPr lang="zh-CN" altLang="en-US" sz="1200" b="1" dirty="0">
                  <a:solidFill>
                    <a:schemeClr val="accent3"/>
                  </a:solidFill>
                </a:rPr>
                <a:t>中国广播电视出版社</a:t>
              </a:r>
              <a:r>
                <a:rPr lang="en-US" altLang="zh-CN" sz="1200" b="1" dirty="0">
                  <a:solidFill>
                    <a:schemeClr val="accent3"/>
                  </a:solidFill>
                </a:rPr>
                <a:t>2001</a:t>
              </a:r>
              <a:r>
                <a:rPr lang="zh-CN" altLang="en-US" sz="1200" b="1" dirty="0">
                  <a:solidFill>
                    <a:schemeClr val="accent3"/>
                  </a:solidFill>
                </a:rPr>
                <a:t>年版。</a:t>
              </a:r>
            </a:p>
          </p:txBody>
        </p:sp>
      </p:grpSp>
      <p:grpSp>
        <p:nvGrpSpPr>
          <p:cNvPr id="3" name="组合 2">
            <a:extLst>
              <a:ext uri="{FF2B5EF4-FFF2-40B4-BE49-F238E27FC236}">
                <a16:creationId xmlns:a16="http://schemas.microsoft.com/office/drawing/2014/main" id="{98D3E339-DA27-5D48-8553-85B7B3A1BAC4}"/>
              </a:ext>
            </a:extLst>
          </p:cNvPr>
          <p:cNvGrpSpPr/>
          <p:nvPr/>
        </p:nvGrpSpPr>
        <p:grpSpPr>
          <a:xfrm>
            <a:off x="4511168" y="2819287"/>
            <a:ext cx="4395542" cy="331957"/>
            <a:chOff x="4324147" y="3097940"/>
            <a:chExt cx="4395542" cy="331957"/>
          </a:xfrm>
        </p:grpSpPr>
        <p:grpSp>
          <p:nvGrpSpPr>
            <p:cNvPr id="7" name="Group 84"/>
            <p:cNvGrpSpPr/>
            <p:nvPr/>
          </p:nvGrpSpPr>
          <p:grpSpPr>
            <a:xfrm>
              <a:off x="4324147" y="3104362"/>
              <a:ext cx="300869" cy="300870"/>
              <a:chOff x="0" y="0"/>
              <a:chExt cx="767929" cy="767929"/>
            </a:xfrm>
          </p:grpSpPr>
          <p:sp>
            <p:nvSpPr>
              <p:cNvPr id="91" name="Freeform: Shape 85"/>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anchor="ctr"/>
              <a:lstStyle/>
              <a:p>
                <a:pPr algn="ctr"/>
                <a:endParaRPr/>
              </a:p>
            </p:txBody>
          </p:sp>
          <p:sp>
            <p:nvSpPr>
              <p:cNvPr id="92" name="Freeform: Shape 86"/>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3" name="Rectangle 107"/>
            <p:cNvSpPr/>
            <p:nvPr/>
          </p:nvSpPr>
          <p:spPr>
            <a:xfrm>
              <a:off x="4625015" y="3097940"/>
              <a:ext cx="4094674" cy="331957"/>
            </a:xfrm>
            <a:prstGeom prst="rect">
              <a:avLst/>
            </a:prstGeom>
          </p:spPr>
          <p:txBody>
            <a:bodyPr wrap="none" lIns="144000" tIns="0" rIns="144000" bIns="0" anchor="ctr">
              <a:normAutofit/>
            </a:bodyPr>
            <a:lstStyle/>
            <a:p>
              <a:r>
                <a:rPr lang="zh-CN" altLang="en-US" sz="1200" b="1" dirty="0">
                  <a:solidFill>
                    <a:schemeClr val="accent4"/>
                  </a:solidFill>
                </a:rPr>
                <a:t>中央电视台国际频道</a:t>
              </a:r>
              <a:r>
                <a:rPr lang="en-US" altLang="zh-CN" sz="1200" b="1" dirty="0">
                  <a:solidFill>
                    <a:schemeClr val="accent4"/>
                  </a:solidFill>
                </a:rPr>
                <a:t>《</a:t>
              </a:r>
              <a:r>
                <a:rPr lang="zh-CN" altLang="en-US" sz="1200" b="1" dirty="0">
                  <a:solidFill>
                    <a:schemeClr val="accent4"/>
                  </a:solidFill>
                </a:rPr>
                <a:t>中国文艺</a:t>
              </a:r>
              <a:r>
                <a:rPr lang="en-US" altLang="zh-CN" sz="1200" b="1" dirty="0">
                  <a:solidFill>
                    <a:schemeClr val="accent4"/>
                  </a:solidFill>
                </a:rPr>
                <a:t>》</a:t>
              </a:r>
              <a:r>
                <a:rPr lang="zh-CN" altLang="en-US" sz="1200" b="1" dirty="0">
                  <a:solidFill>
                    <a:schemeClr val="accent4"/>
                  </a:solidFill>
                </a:rPr>
                <a:t>节目。</a:t>
              </a:r>
            </a:p>
          </p:txBody>
        </p:sp>
      </p:grpSp>
      <p:grpSp>
        <p:nvGrpSpPr>
          <p:cNvPr id="12" name="Group 2"/>
          <p:cNvGrpSpPr/>
          <p:nvPr/>
        </p:nvGrpSpPr>
        <p:grpSpPr>
          <a:xfrm>
            <a:off x="499554" y="1409204"/>
            <a:ext cx="3732662" cy="2249405"/>
            <a:chOff x="1143001" y="2374011"/>
            <a:chExt cx="4976882" cy="2999205"/>
          </a:xfrm>
        </p:grpSpPr>
        <p:sp>
          <p:nvSpPr>
            <p:cNvPr id="13" name="Freeform: Shape 5"/>
            <p:cNvSpPr/>
            <p:nvPr/>
          </p:nvSpPr>
          <p:spPr>
            <a:xfrm>
              <a:off x="1143001" y="2374011"/>
              <a:ext cx="4976882" cy="1902122"/>
            </a:xfrm>
            <a:custGeom>
              <a:avLst/>
              <a:gdLst/>
              <a:ahLst/>
              <a:cxnLst>
                <a:cxn ang="0">
                  <a:pos x="wd2" y="hd2"/>
                </a:cxn>
                <a:cxn ang="5400000">
                  <a:pos x="wd2" y="hd2"/>
                </a:cxn>
                <a:cxn ang="10800000">
                  <a:pos x="wd2" y="hd2"/>
                </a:cxn>
                <a:cxn ang="16200000">
                  <a:pos x="wd2" y="hd2"/>
                </a:cxn>
              </a:cxnLst>
              <a:rect l="0" t="0" r="r" b="b"/>
              <a:pathLst>
                <a:path w="21600" h="21600" extrusionOk="0">
                  <a:moveTo>
                    <a:pt x="21600" y="685"/>
                  </a:moveTo>
                  <a:cubicBezTo>
                    <a:pt x="21600" y="308"/>
                    <a:pt x="21474" y="0"/>
                    <a:pt x="21321" y="0"/>
                  </a:cubicBezTo>
                  <a:lnTo>
                    <a:pt x="279" y="0"/>
                  </a:lnTo>
                  <a:cubicBezTo>
                    <a:pt x="125" y="0"/>
                    <a:pt x="0" y="308"/>
                    <a:pt x="0" y="685"/>
                  </a:cubicBezTo>
                  <a:lnTo>
                    <a:pt x="0" y="20915"/>
                  </a:lnTo>
                  <a:cubicBezTo>
                    <a:pt x="0" y="21291"/>
                    <a:pt x="125" y="21600"/>
                    <a:pt x="279" y="21600"/>
                  </a:cubicBezTo>
                  <a:lnTo>
                    <a:pt x="21321" y="21600"/>
                  </a:lnTo>
                  <a:cubicBezTo>
                    <a:pt x="21474" y="21600"/>
                    <a:pt x="21600" y="21291"/>
                    <a:pt x="21600" y="20915"/>
                  </a:cubicBezTo>
                  <a:cubicBezTo>
                    <a:pt x="21600" y="20915"/>
                    <a:pt x="21600" y="685"/>
                    <a:pt x="21600" y="685"/>
                  </a:cubicBezTo>
                  <a:close/>
                </a:path>
              </a:pathLst>
            </a:custGeom>
            <a:solidFill>
              <a:schemeClr val="tx2">
                <a:lumMod val="40000"/>
                <a:lumOff val="60000"/>
              </a:schemeClr>
            </a:solidFill>
            <a:ln w="12700">
              <a:miter lim="400000"/>
            </a:ln>
          </p:spPr>
          <p:txBody>
            <a:bodyPr anchor="ctr"/>
            <a:lstStyle/>
            <a:p>
              <a:pPr algn="ctr"/>
              <a:endParaRPr>
                <a:solidFill>
                  <a:srgbClr val="768EA9"/>
                </a:solidFill>
              </a:endParaRPr>
            </a:p>
          </p:txBody>
        </p:sp>
        <p:grpSp>
          <p:nvGrpSpPr>
            <p:cNvPr id="14" name="Group 6"/>
            <p:cNvGrpSpPr/>
            <p:nvPr/>
          </p:nvGrpSpPr>
          <p:grpSpPr>
            <a:xfrm>
              <a:off x="1271166" y="2526206"/>
              <a:ext cx="4724656" cy="1634216"/>
              <a:chOff x="0" y="0"/>
              <a:chExt cx="9044298" cy="3128343"/>
            </a:xfrm>
          </p:grpSpPr>
          <p:sp>
            <p:nvSpPr>
              <p:cNvPr id="18" name="Freeform: Shape 7"/>
              <p:cNvSpPr/>
              <p:nvPr/>
            </p:nvSpPr>
            <p:spPr>
              <a:xfrm>
                <a:off x="0" y="0"/>
                <a:ext cx="51853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0" y="21600"/>
                      <a:pt x="20352" y="21600"/>
                    </a:cubicBezTo>
                    <a:lnTo>
                      <a:pt x="1250" y="21600"/>
                    </a:lnTo>
                    <a:cubicBezTo>
                      <a:pt x="560" y="21600"/>
                      <a:pt x="0" y="21039"/>
                      <a:pt x="0" y="20349"/>
                    </a:cubicBezTo>
                    <a:lnTo>
                      <a:pt x="0" y="1251"/>
                    </a:lnTo>
                    <a:cubicBezTo>
                      <a:pt x="0" y="560"/>
                      <a:pt x="560" y="0"/>
                      <a:pt x="1250" y="0"/>
                    </a:cubicBezTo>
                    <a:lnTo>
                      <a:pt x="20352" y="0"/>
                    </a:lnTo>
                    <a:cubicBezTo>
                      <a:pt x="21040"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19" name="Freeform: Shape 8"/>
              <p:cNvSpPr/>
              <p:nvPr/>
            </p:nvSpPr>
            <p:spPr>
              <a:xfrm>
                <a:off x="950702" y="628690"/>
                <a:ext cx="518382"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8" y="21600"/>
                      <a:pt x="20351" y="21600"/>
                    </a:cubicBezTo>
                    <a:lnTo>
                      <a:pt x="1244" y="21600"/>
                    </a:lnTo>
                    <a:cubicBezTo>
                      <a:pt x="554" y="21600"/>
                      <a:pt x="0" y="21038"/>
                      <a:pt x="0" y="20344"/>
                    </a:cubicBezTo>
                    <a:lnTo>
                      <a:pt x="0" y="1241"/>
                    </a:lnTo>
                    <a:cubicBezTo>
                      <a:pt x="0" y="563"/>
                      <a:pt x="554" y="0"/>
                      <a:pt x="1244" y="0"/>
                    </a:cubicBezTo>
                    <a:lnTo>
                      <a:pt x="20351" y="0"/>
                    </a:lnTo>
                    <a:cubicBezTo>
                      <a:pt x="21048"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20" name="Freeform: Shape 9"/>
              <p:cNvSpPr/>
              <p:nvPr/>
            </p:nvSpPr>
            <p:spPr>
              <a:xfrm>
                <a:off x="1088707" y="1257380"/>
                <a:ext cx="518576"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2" y="21600"/>
                    </a:cubicBezTo>
                    <a:lnTo>
                      <a:pt x="1249" y="21600"/>
                    </a:lnTo>
                    <a:cubicBezTo>
                      <a:pt x="571" y="21600"/>
                      <a:pt x="0" y="21049"/>
                      <a:pt x="0" y="20356"/>
                    </a:cubicBezTo>
                    <a:lnTo>
                      <a:pt x="0" y="1238"/>
                    </a:lnTo>
                    <a:cubicBezTo>
                      <a:pt x="0" y="561"/>
                      <a:pt x="571" y="0"/>
                      <a:pt x="1249" y="0"/>
                    </a:cubicBezTo>
                    <a:lnTo>
                      <a:pt x="20352"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21" name="Freeform: Shape 10"/>
              <p:cNvSpPr/>
              <p:nvPr/>
            </p:nvSpPr>
            <p:spPr>
              <a:xfrm>
                <a:off x="782029" y="1901405"/>
                <a:ext cx="518336"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0" y="21600"/>
                      <a:pt x="20356" y="21600"/>
                    </a:cubicBezTo>
                    <a:lnTo>
                      <a:pt x="1246" y="21600"/>
                    </a:lnTo>
                    <a:cubicBezTo>
                      <a:pt x="564" y="21600"/>
                      <a:pt x="0" y="21036"/>
                      <a:pt x="0" y="20352"/>
                    </a:cubicBezTo>
                    <a:lnTo>
                      <a:pt x="0" y="1250"/>
                    </a:lnTo>
                    <a:cubicBezTo>
                      <a:pt x="0" y="566"/>
                      <a:pt x="564" y="0"/>
                      <a:pt x="1246" y="0"/>
                    </a:cubicBezTo>
                    <a:lnTo>
                      <a:pt x="20356" y="0"/>
                    </a:lnTo>
                    <a:cubicBezTo>
                      <a:pt x="21040"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22" name="Freeform: Shape 11"/>
              <p:cNvSpPr/>
              <p:nvPr/>
            </p:nvSpPr>
            <p:spPr>
              <a:xfrm>
                <a:off x="0" y="2530095"/>
                <a:ext cx="518538"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40" y="21600"/>
                      <a:pt x="20352" y="21600"/>
                    </a:cubicBezTo>
                    <a:lnTo>
                      <a:pt x="1250" y="21600"/>
                    </a:lnTo>
                    <a:cubicBezTo>
                      <a:pt x="560" y="21600"/>
                      <a:pt x="0" y="21116"/>
                      <a:pt x="0" y="20518"/>
                    </a:cubicBezTo>
                    <a:lnTo>
                      <a:pt x="0" y="1081"/>
                    </a:lnTo>
                    <a:cubicBezTo>
                      <a:pt x="0" y="496"/>
                      <a:pt x="560" y="0"/>
                      <a:pt x="1250" y="0"/>
                    </a:cubicBezTo>
                    <a:lnTo>
                      <a:pt x="20352" y="0"/>
                    </a:lnTo>
                    <a:cubicBezTo>
                      <a:pt x="21040"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3" name="Freeform: Shape 12"/>
              <p:cNvSpPr/>
              <p:nvPr/>
            </p:nvSpPr>
            <p:spPr>
              <a:xfrm>
                <a:off x="628690" y="2530095"/>
                <a:ext cx="518292"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42" y="21600"/>
                      <a:pt x="20350" y="21600"/>
                    </a:cubicBezTo>
                    <a:lnTo>
                      <a:pt x="1247" y="21600"/>
                    </a:lnTo>
                    <a:cubicBezTo>
                      <a:pt x="563" y="21600"/>
                      <a:pt x="0" y="21116"/>
                      <a:pt x="0" y="20518"/>
                    </a:cubicBezTo>
                    <a:lnTo>
                      <a:pt x="0" y="1081"/>
                    </a:lnTo>
                    <a:cubicBezTo>
                      <a:pt x="0" y="496"/>
                      <a:pt x="563" y="0"/>
                      <a:pt x="1247" y="0"/>
                    </a:cubicBezTo>
                    <a:lnTo>
                      <a:pt x="20350" y="0"/>
                    </a:lnTo>
                    <a:cubicBezTo>
                      <a:pt x="21042"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4" name="Freeform: Shape 13"/>
              <p:cNvSpPr/>
              <p:nvPr/>
            </p:nvSpPr>
            <p:spPr>
              <a:xfrm>
                <a:off x="1257380" y="2530095"/>
                <a:ext cx="518554"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36" y="21600"/>
                      <a:pt x="20348" y="21600"/>
                    </a:cubicBezTo>
                    <a:lnTo>
                      <a:pt x="1246" y="21600"/>
                    </a:lnTo>
                    <a:cubicBezTo>
                      <a:pt x="560" y="21600"/>
                      <a:pt x="0" y="21116"/>
                      <a:pt x="0" y="20518"/>
                    </a:cubicBezTo>
                    <a:lnTo>
                      <a:pt x="0" y="1081"/>
                    </a:lnTo>
                    <a:cubicBezTo>
                      <a:pt x="0" y="496"/>
                      <a:pt x="560" y="0"/>
                      <a:pt x="1246" y="0"/>
                    </a:cubicBezTo>
                    <a:lnTo>
                      <a:pt x="20348" y="0"/>
                    </a:lnTo>
                    <a:cubicBezTo>
                      <a:pt x="21036"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5" name="Freeform: Shape 14"/>
              <p:cNvSpPr/>
              <p:nvPr/>
            </p:nvSpPr>
            <p:spPr>
              <a:xfrm>
                <a:off x="6639584" y="2530095"/>
                <a:ext cx="518703"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28" y="21600"/>
                      <a:pt x="20343" y="21600"/>
                    </a:cubicBezTo>
                    <a:lnTo>
                      <a:pt x="1244" y="21600"/>
                    </a:lnTo>
                    <a:cubicBezTo>
                      <a:pt x="562" y="21600"/>
                      <a:pt x="0" y="21116"/>
                      <a:pt x="0" y="20518"/>
                    </a:cubicBezTo>
                    <a:lnTo>
                      <a:pt x="0" y="1081"/>
                    </a:lnTo>
                    <a:cubicBezTo>
                      <a:pt x="0" y="496"/>
                      <a:pt x="562" y="0"/>
                      <a:pt x="1244" y="0"/>
                    </a:cubicBezTo>
                    <a:lnTo>
                      <a:pt x="20343" y="0"/>
                    </a:lnTo>
                    <a:cubicBezTo>
                      <a:pt x="21028"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6" name="Freeform: Shape 15"/>
              <p:cNvSpPr/>
              <p:nvPr/>
            </p:nvSpPr>
            <p:spPr>
              <a:xfrm>
                <a:off x="7268274" y="2821439"/>
                <a:ext cx="518584" cy="299208"/>
              </a:xfrm>
              <a:custGeom>
                <a:avLst/>
                <a:gdLst/>
                <a:ahLst/>
                <a:cxnLst>
                  <a:cxn ang="0">
                    <a:pos x="wd2" y="hd2"/>
                  </a:cxn>
                  <a:cxn ang="5400000">
                    <a:pos x="wd2" y="hd2"/>
                  </a:cxn>
                  <a:cxn ang="10800000">
                    <a:pos x="wd2" y="hd2"/>
                  </a:cxn>
                  <a:cxn ang="16200000">
                    <a:pos x="wd2" y="hd2"/>
                  </a:cxn>
                </a:cxnLst>
                <a:rect l="0" t="0" r="r" b="b"/>
                <a:pathLst>
                  <a:path w="21600" h="21600" extrusionOk="0">
                    <a:moveTo>
                      <a:pt x="21600" y="19436"/>
                    </a:moveTo>
                    <a:cubicBezTo>
                      <a:pt x="21600" y="20632"/>
                      <a:pt x="21041" y="21600"/>
                      <a:pt x="20356" y="21600"/>
                    </a:cubicBezTo>
                    <a:lnTo>
                      <a:pt x="1265" y="21600"/>
                    </a:lnTo>
                    <a:cubicBezTo>
                      <a:pt x="568" y="21600"/>
                      <a:pt x="0" y="20632"/>
                      <a:pt x="0" y="19436"/>
                    </a:cubicBezTo>
                    <a:lnTo>
                      <a:pt x="0" y="2166"/>
                    </a:lnTo>
                    <a:cubicBezTo>
                      <a:pt x="0" y="982"/>
                      <a:pt x="568" y="0"/>
                      <a:pt x="1265" y="0"/>
                    </a:cubicBezTo>
                    <a:lnTo>
                      <a:pt x="20356" y="0"/>
                    </a:lnTo>
                    <a:cubicBezTo>
                      <a:pt x="21041" y="0"/>
                      <a:pt x="21600" y="982"/>
                      <a:pt x="21600" y="2166"/>
                    </a:cubicBezTo>
                    <a:cubicBezTo>
                      <a:pt x="21600" y="2166"/>
                      <a:pt x="21600" y="19436"/>
                      <a:pt x="21600" y="19436"/>
                    </a:cubicBezTo>
                    <a:close/>
                  </a:path>
                </a:pathLst>
              </a:custGeom>
              <a:solidFill>
                <a:srgbClr val="FFFFFF"/>
              </a:solidFill>
              <a:ln w="12700" cap="flat">
                <a:noFill/>
                <a:miter lim="400000"/>
              </a:ln>
              <a:effectLst/>
            </p:spPr>
            <p:txBody>
              <a:bodyPr anchor="ctr"/>
              <a:lstStyle/>
              <a:p>
                <a:pPr algn="ctr"/>
                <a:endParaRPr/>
              </a:p>
            </p:txBody>
          </p:sp>
          <p:sp>
            <p:nvSpPr>
              <p:cNvPr id="27" name="Freeform: Shape 16"/>
              <p:cNvSpPr/>
              <p:nvPr/>
            </p:nvSpPr>
            <p:spPr>
              <a:xfrm>
                <a:off x="8525655" y="2821439"/>
                <a:ext cx="518643" cy="299208"/>
              </a:xfrm>
              <a:custGeom>
                <a:avLst/>
                <a:gdLst/>
                <a:ahLst/>
                <a:cxnLst>
                  <a:cxn ang="0">
                    <a:pos x="wd2" y="hd2"/>
                  </a:cxn>
                  <a:cxn ang="5400000">
                    <a:pos x="wd2" y="hd2"/>
                  </a:cxn>
                  <a:cxn ang="10800000">
                    <a:pos x="wd2" y="hd2"/>
                  </a:cxn>
                  <a:cxn ang="16200000">
                    <a:pos x="wd2" y="hd2"/>
                  </a:cxn>
                </a:cxnLst>
                <a:rect l="0" t="0" r="r" b="b"/>
                <a:pathLst>
                  <a:path w="21600" h="21600" extrusionOk="0">
                    <a:moveTo>
                      <a:pt x="21600" y="19436"/>
                    </a:moveTo>
                    <a:cubicBezTo>
                      <a:pt x="21600" y="20632"/>
                      <a:pt x="21038" y="21600"/>
                      <a:pt x="20348" y="21600"/>
                    </a:cubicBezTo>
                    <a:lnTo>
                      <a:pt x="1257" y="21600"/>
                    </a:lnTo>
                    <a:cubicBezTo>
                      <a:pt x="573" y="21600"/>
                      <a:pt x="0" y="20632"/>
                      <a:pt x="0" y="19436"/>
                    </a:cubicBezTo>
                    <a:lnTo>
                      <a:pt x="0" y="2166"/>
                    </a:lnTo>
                    <a:cubicBezTo>
                      <a:pt x="0" y="982"/>
                      <a:pt x="573" y="0"/>
                      <a:pt x="1257" y="0"/>
                    </a:cubicBezTo>
                    <a:lnTo>
                      <a:pt x="20348" y="0"/>
                    </a:lnTo>
                    <a:cubicBezTo>
                      <a:pt x="21038" y="0"/>
                      <a:pt x="21600" y="982"/>
                      <a:pt x="21600" y="2166"/>
                    </a:cubicBezTo>
                    <a:cubicBezTo>
                      <a:pt x="21600" y="2166"/>
                      <a:pt x="21600" y="19436"/>
                      <a:pt x="21600" y="19436"/>
                    </a:cubicBezTo>
                    <a:close/>
                  </a:path>
                </a:pathLst>
              </a:custGeom>
              <a:solidFill>
                <a:srgbClr val="FFFFFF"/>
              </a:solidFill>
              <a:ln w="12700" cap="flat">
                <a:noFill/>
                <a:miter lim="400000"/>
              </a:ln>
              <a:effectLst/>
            </p:spPr>
            <p:txBody>
              <a:bodyPr anchor="ctr"/>
              <a:lstStyle/>
              <a:p>
                <a:pPr algn="ctr"/>
                <a:endParaRPr/>
              </a:p>
            </p:txBody>
          </p:sp>
          <p:sp>
            <p:nvSpPr>
              <p:cNvPr id="28" name="Freeform: Shape 17"/>
              <p:cNvSpPr/>
              <p:nvPr/>
            </p:nvSpPr>
            <p:spPr>
              <a:xfrm>
                <a:off x="1886071" y="2530095"/>
                <a:ext cx="682846"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175" y="21600"/>
                      <a:pt x="20659" y="21600"/>
                    </a:cubicBezTo>
                    <a:lnTo>
                      <a:pt x="944" y="21600"/>
                    </a:lnTo>
                    <a:cubicBezTo>
                      <a:pt x="423" y="21600"/>
                      <a:pt x="0" y="21116"/>
                      <a:pt x="0" y="20518"/>
                    </a:cubicBezTo>
                    <a:lnTo>
                      <a:pt x="0" y="1081"/>
                    </a:lnTo>
                    <a:cubicBezTo>
                      <a:pt x="0" y="496"/>
                      <a:pt x="423" y="0"/>
                      <a:pt x="944" y="0"/>
                    </a:cubicBezTo>
                    <a:lnTo>
                      <a:pt x="20659" y="0"/>
                    </a:lnTo>
                    <a:cubicBezTo>
                      <a:pt x="21175"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9" name="Freeform: Shape 18"/>
              <p:cNvSpPr/>
              <p:nvPr/>
            </p:nvSpPr>
            <p:spPr>
              <a:xfrm>
                <a:off x="5842220" y="2530095"/>
                <a:ext cx="683124"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177" y="21600"/>
                      <a:pt x="20651" y="21600"/>
                    </a:cubicBezTo>
                    <a:lnTo>
                      <a:pt x="950" y="21600"/>
                    </a:lnTo>
                    <a:cubicBezTo>
                      <a:pt x="435" y="21600"/>
                      <a:pt x="0" y="21116"/>
                      <a:pt x="0" y="20518"/>
                    </a:cubicBezTo>
                    <a:lnTo>
                      <a:pt x="0" y="1081"/>
                    </a:lnTo>
                    <a:cubicBezTo>
                      <a:pt x="0" y="496"/>
                      <a:pt x="435" y="0"/>
                      <a:pt x="950" y="0"/>
                    </a:cubicBezTo>
                    <a:lnTo>
                      <a:pt x="20651" y="0"/>
                    </a:lnTo>
                    <a:cubicBezTo>
                      <a:pt x="21177"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30" name="Freeform: Shape 19"/>
              <p:cNvSpPr/>
              <p:nvPr/>
            </p:nvSpPr>
            <p:spPr>
              <a:xfrm>
                <a:off x="2683434" y="2530095"/>
                <a:ext cx="3044442"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503" y="21600"/>
                      <a:pt x="21385" y="21600"/>
                    </a:cubicBezTo>
                    <a:lnTo>
                      <a:pt x="213" y="21600"/>
                    </a:lnTo>
                    <a:cubicBezTo>
                      <a:pt x="98" y="21600"/>
                      <a:pt x="0" y="21116"/>
                      <a:pt x="0" y="20518"/>
                    </a:cubicBezTo>
                    <a:lnTo>
                      <a:pt x="0" y="1081"/>
                    </a:lnTo>
                    <a:cubicBezTo>
                      <a:pt x="0" y="496"/>
                      <a:pt x="98" y="0"/>
                      <a:pt x="213" y="0"/>
                    </a:cubicBezTo>
                    <a:lnTo>
                      <a:pt x="21385" y="0"/>
                    </a:lnTo>
                    <a:cubicBezTo>
                      <a:pt x="21503"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31" name="Freeform: Shape 20"/>
              <p:cNvSpPr/>
              <p:nvPr/>
            </p:nvSpPr>
            <p:spPr>
              <a:xfrm>
                <a:off x="1410719" y="1901405"/>
                <a:ext cx="518277"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6" y="21600"/>
                      <a:pt x="20357" y="21600"/>
                    </a:cubicBezTo>
                    <a:lnTo>
                      <a:pt x="1243" y="21600"/>
                    </a:lnTo>
                    <a:cubicBezTo>
                      <a:pt x="567" y="21600"/>
                      <a:pt x="0" y="21036"/>
                      <a:pt x="0" y="20352"/>
                    </a:cubicBezTo>
                    <a:lnTo>
                      <a:pt x="0" y="1250"/>
                    </a:lnTo>
                    <a:cubicBezTo>
                      <a:pt x="0" y="566"/>
                      <a:pt x="567" y="0"/>
                      <a:pt x="1243" y="0"/>
                    </a:cubicBezTo>
                    <a:lnTo>
                      <a:pt x="20357" y="0"/>
                    </a:lnTo>
                    <a:cubicBezTo>
                      <a:pt x="21046"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2" name="Freeform: Shape 21"/>
              <p:cNvSpPr/>
              <p:nvPr/>
            </p:nvSpPr>
            <p:spPr>
              <a:xfrm>
                <a:off x="2054744" y="1901405"/>
                <a:ext cx="518321"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0" y="21600"/>
                      <a:pt x="20360" y="21600"/>
                    </a:cubicBezTo>
                    <a:lnTo>
                      <a:pt x="1250" y="21600"/>
                    </a:lnTo>
                    <a:cubicBezTo>
                      <a:pt x="561" y="21600"/>
                      <a:pt x="0" y="21036"/>
                      <a:pt x="0" y="20352"/>
                    </a:cubicBezTo>
                    <a:lnTo>
                      <a:pt x="0" y="1250"/>
                    </a:lnTo>
                    <a:cubicBezTo>
                      <a:pt x="0" y="566"/>
                      <a:pt x="561" y="0"/>
                      <a:pt x="1250" y="0"/>
                    </a:cubicBezTo>
                    <a:lnTo>
                      <a:pt x="20360" y="0"/>
                    </a:lnTo>
                    <a:cubicBezTo>
                      <a:pt x="21040"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3" name="Freeform: Shape 22"/>
              <p:cNvSpPr/>
              <p:nvPr/>
            </p:nvSpPr>
            <p:spPr>
              <a:xfrm>
                <a:off x="2683434" y="1901405"/>
                <a:ext cx="518630"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2" y="21600"/>
                      <a:pt x="20349" y="21600"/>
                    </a:cubicBezTo>
                    <a:lnTo>
                      <a:pt x="1253" y="21600"/>
                    </a:lnTo>
                    <a:cubicBezTo>
                      <a:pt x="575" y="21600"/>
                      <a:pt x="0" y="21036"/>
                      <a:pt x="0" y="20352"/>
                    </a:cubicBezTo>
                    <a:lnTo>
                      <a:pt x="0" y="1250"/>
                    </a:lnTo>
                    <a:cubicBezTo>
                      <a:pt x="0" y="566"/>
                      <a:pt x="575" y="0"/>
                      <a:pt x="1253" y="0"/>
                    </a:cubicBezTo>
                    <a:lnTo>
                      <a:pt x="20349" y="0"/>
                    </a:lnTo>
                    <a:cubicBezTo>
                      <a:pt x="21042"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4" name="Freeform: Shape 23"/>
              <p:cNvSpPr/>
              <p:nvPr/>
            </p:nvSpPr>
            <p:spPr>
              <a:xfrm>
                <a:off x="3312125" y="1901405"/>
                <a:ext cx="518367"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7" y="21600"/>
                      <a:pt x="20358" y="21600"/>
                    </a:cubicBezTo>
                    <a:lnTo>
                      <a:pt x="1255" y="21600"/>
                    </a:lnTo>
                    <a:cubicBezTo>
                      <a:pt x="567" y="21600"/>
                      <a:pt x="0" y="21036"/>
                      <a:pt x="0" y="20352"/>
                    </a:cubicBezTo>
                    <a:lnTo>
                      <a:pt x="0" y="1250"/>
                    </a:lnTo>
                    <a:cubicBezTo>
                      <a:pt x="0" y="566"/>
                      <a:pt x="567" y="0"/>
                      <a:pt x="1255" y="0"/>
                    </a:cubicBezTo>
                    <a:lnTo>
                      <a:pt x="20358" y="0"/>
                    </a:lnTo>
                    <a:cubicBezTo>
                      <a:pt x="21037"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5" name="Freeform: Shape 24"/>
              <p:cNvSpPr/>
              <p:nvPr/>
            </p:nvSpPr>
            <p:spPr>
              <a:xfrm>
                <a:off x="3940815" y="1901405"/>
                <a:ext cx="518307"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8" y="21600"/>
                      <a:pt x="20355" y="21600"/>
                    </a:cubicBezTo>
                    <a:lnTo>
                      <a:pt x="1242" y="21600"/>
                    </a:lnTo>
                    <a:cubicBezTo>
                      <a:pt x="559" y="21600"/>
                      <a:pt x="0" y="21036"/>
                      <a:pt x="0" y="20352"/>
                    </a:cubicBezTo>
                    <a:lnTo>
                      <a:pt x="0" y="1250"/>
                    </a:lnTo>
                    <a:cubicBezTo>
                      <a:pt x="0" y="566"/>
                      <a:pt x="559" y="0"/>
                      <a:pt x="1242" y="0"/>
                    </a:cubicBezTo>
                    <a:lnTo>
                      <a:pt x="20355" y="0"/>
                    </a:lnTo>
                    <a:cubicBezTo>
                      <a:pt x="21038"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6" name="Freeform: Shape 25"/>
              <p:cNvSpPr/>
              <p:nvPr/>
            </p:nvSpPr>
            <p:spPr>
              <a:xfrm>
                <a:off x="4569506" y="1901405"/>
                <a:ext cx="518554"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3" y="21600"/>
                      <a:pt x="20356" y="21600"/>
                    </a:cubicBezTo>
                    <a:lnTo>
                      <a:pt x="1252" y="21600"/>
                    </a:lnTo>
                    <a:cubicBezTo>
                      <a:pt x="562" y="21600"/>
                      <a:pt x="0" y="21036"/>
                      <a:pt x="0" y="20352"/>
                    </a:cubicBezTo>
                    <a:lnTo>
                      <a:pt x="0" y="1250"/>
                    </a:lnTo>
                    <a:cubicBezTo>
                      <a:pt x="0" y="566"/>
                      <a:pt x="562" y="0"/>
                      <a:pt x="1252" y="0"/>
                    </a:cubicBezTo>
                    <a:lnTo>
                      <a:pt x="20356" y="0"/>
                    </a:lnTo>
                    <a:cubicBezTo>
                      <a:pt x="21043"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7" name="Freeform: Shape 26"/>
              <p:cNvSpPr/>
              <p:nvPr/>
            </p:nvSpPr>
            <p:spPr>
              <a:xfrm>
                <a:off x="5213530" y="1901405"/>
                <a:ext cx="518464"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2" y="21600"/>
                      <a:pt x="20340" y="21600"/>
                    </a:cubicBezTo>
                    <a:lnTo>
                      <a:pt x="1242" y="21600"/>
                    </a:lnTo>
                    <a:cubicBezTo>
                      <a:pt x="560" y="21600"/>
                      <a:pt x="0" y="21036"/>
                      <a:pt x="0" y="20352"/>
                    </a:cubicBezTo>
                    <a:lnTo>
                      <a:pt x="0" y="1250"/>
                    </a:lnTo>
                    <a:cubicBezTo>
                      <a:pt x="0" y="566"/>
                      <a:pt x="560" y="0"/>
                      <a:pt x="1242" y="0"/>
                    </a:cubicBezTo>
                    <a:lnTo>
                      <a:pt x="20340" y="0"/>
                    </a:lnTo>
                    <a:cubicBezTo>
                      <a:pt x="21032"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8" name="Freeform: Shape 27"/>
              <p:cNvSpPr/>
              <p:nvPr/>
            </p:nvSpPr>
            <p:spPr>
              <a:xfrm>
                <a:off x="5842220" y="1901405"/>
                <a:ext cx="518643"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5" y="21600"/>
                      <a:pt x="20348" y="21600"/>
                    </a:cubicBezTo>
                    <a:lnTo>
                      <a:pt x="1252" y="21600"/>
                    </a:lnTo>
                    <a:cubicBezTo>
                      <a:pt x="573" y="21600"/>
                      <a:pt x="0" y="21036"/>
                      <a:pt x="0" y="20352"/>
                    </a:cubicBezTo>
                    <a:lnTo>
                      <a:pt x="0" y="1250"/>
                    </a:lnTo>
                    <a:cubicBezTo>
                      <a:pt x="0" y="566"/>
                      <a:pt x="573" y="0"/>
                      <a:pt x="1252" y="0"/>
                    </a:cubicBezTo>
                    <a:lnTo>
                      <a:pt x="20348" y="0"/>
                    </a:lnTo>
                    <a:cubicBezTo>
                      <a:pt x="21035"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9" name="Freeform: Shape 28"/>
              <p:cNvSpPr/>
              <p:nvPr/>
            </p:nvSpPr>
            <p:spPr>
              <a:xfrm>
                <a:off x="6470911" y="1901405"/>
                <a:ext cx="518404"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50" y="21600"/>
                      <a:pt x="20358" y="21600"/>
                    </a:cubicBezTo>
                    <a:lnTo>
                      <a:pt x="1250" y="21600"/>
                    </a:lnTo>
                    <a:cubicBezTo>
                      <a:pt x="560" y="21600"/>
                      <a:pt x="0" y="21036"/>
                      <a:pt x="0" y="20352"/>
                    </a:cubicBezTo>
                    <a:lnTo>
                      <a:pt x="0" y="1250"/>
                    </a:lnTo>
                    <a:cubicBezTo>
                      <a:pt x="0" y="566"/>
                      <a:pt x="560" y="0"/>
                      <a:pt x="1250" y="0"/>
                    </a:cubicBezTo>
                    <a:lnTo>
                      <a:pt x="20358" y="0"/>
                    </a:lnTo>
                    <a:cubicBezTo>
                      <a:pt x="21050"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40" name="Freeform: Shape 29"/>
              <p:cNvSpPr/>
              <p:nvPr/>
            </p:nvSpPr>
            <p:spPr>
              <a:xfrm>
                <a:off x="7099601" y="1901405"/>
                <a:ext cx="518523"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7" y="21600"/>
                      <a:pt x="20350" y="21600"/>
                    </a:cubicBezTo>
                    <a:lnTo>
                      <a:pt x="1254" y="21600"/>
                    </a:lnTo>
                    <a:cubicBezTo>
                      <a:pt x="565" y="21600"/>
                      <a:pt x="0" y="21036"/>
                      <a:pt x="0" y="20352"/>
                    </a:cubicBezTo>
                    <a:lnTo>
                      <a:pt x="0" y="1250"/>
                    </a:lnTo>
                    <a:cubicBezTo>
                      <a:pt x="0" y="566"/>
                      <a:pt x="565" y="0"/>
                      <a:pt x="1254" y="0"/>
                    </a:cubicBezTo>
                    <a:lnTo>
                      <a:pt x="20350" y="0"/>
                    </a:lnTo>
                    <a:cubicBezTo>
                      <a:pt x="21037"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41" name="Freeform: Shape 30"/>
              <p:cNvSpPr/>
              <p:nvPr/>
            </p:nvSpPr>
            <p:spPr>
              <a:xfrm>
                <a:off x="7728292" y="1901405"/>
                <a:ext cx="1309298"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377" y="21600"/>
                      <a:pt x="21106" y="21600"/>
                    </a:cubicBezTo>
                    <a:lnTo>
                      <a:pt x="493" y="21600"/>
                    </a:lnTo>
                    <a:cubicBezTo>
                      <a:pt x="222" y="21600"/>
                      <a:pt x="0" y="21036"/>
                      <a:pt x="0" y="20352"/>
                    </a:cubicBezTo>
                    <a:lnTo>
                      <a:pt x="0" y="1250"/>
                    </a:lnTo>
                    <a:cubicBezTo>
                      <a:pt x="0" y="566"/>
                      <a:pt x="222" y="0"/>
                      <a:pt x="493" y="0"/>
                    </a:cubicBezTo>
                    <a:lnTo>
                      <a:pt x="21106" y="0"/>
                    </a:lnTo>
                    <a:cubicBezTo>
                      <a:pt x="21377"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42" name="Freeform: Shape 31"/>
              <p:cNvSpPr/>
              <p:nvPr/>
            </p:nvSpPr>
            <p:spPr>
              <a:xfrm>
                <a:off x="1732732" y="1257380"/>
                <a:ext cx="518232"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51" y="21600"/>
                      <a:pt x="20364" y="21600"/>
                    </a:cubicBezTo>
                    <a:lnTo>
                      <a:pt x="1240" y="21600"/>
                    </a:lnTo>
                    <a:cubicBezTo>
                      <a:pt x="560" y="21600"/>
                      <a:pt x="0" y="21049"/>
                      <a:pt x="0" y="20356"/>
                    </a:cubicBezTo>
                    <a:lnTo>
                      <a:pt x="0" y="1238"/>
                    </a:lnTo>
                    <a:cubicBezTo>
                      <a:pt x="0" y="561"/>
                      <a:pt x="560" y="0"/>
                      <a:pt x="1240" y="0"/>
                    </a:cubicBezTo>
                    <a:lnTo>
                      <a:pt x="20364" y="0"/>
                    </a:lnTo>
                    <a:cubicBezTo>
                      <a:pt x="21051"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3" name="Freeform: Shape 32"/>
              <p:cNvSpPr/>
              <p:nvPr/>
            </p:nvSpPr>
            <p:spPr>
              <a:xfrm>
                <a:off x="2361422" y="1257380"/>
                <a:ext cx="518307"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7" y="21600"/>
                      <a:pt x="20349" y="21600"/>
                    </a:cubicBezTo>
                    <a:lnTo>
                      <a:pt x="1236" y="21600"/>
                    </a:lnTo>
                    <a:cubicBezTo>
                      <a:pt x="554" y="21600"/>
                      <a:pt x="0" y="21049"/>
                      <a:pt x="0" y="20356"/>
                    </a:cubicBezTo>
                    <a:lnTo>
                      <a:pt x="0" y="1238"/>
                    </a:lnTo>
                    <a:cubicBezTo>
                      <a:pt x="0" y="561"/>
                      <a:pt x="554" y="0"/>
                      <a:pt x="1236" y="0"/>
                    </a:cubicBezTo>
                    <a:lnTo>
                      <a:pt x="20349" y="0"/>
                    </a:lnTo>
                    <a:cubicBezTo>
                      <a:pt x="21037"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4" name="Freeform: Shape 33"/>
              <p:cNvSpPr/>
              <p:nvPr/>
            </p:nvSpPr>
            <p:spPr>
              <a:xfrm>
                <a:off x="2990113" y="1257380"/>
                <a:ext cx="51822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51" y="21600"/>
                      <a:pt x="20362" y="21600"/>
                    </a:cubicBezTo>
                    <a:lnTo>
                      <a:pt x="1244" y="21600"/>
                    </a:lnTo>
                    <a:cubicBezTo>
                      <a:pt x="557" y="21600"/>
                      <a:pt x="0" y="21049"/>
                      <a:pt x="0" y="20356"/>
                    </a:cubicBezTo>
                    <a:lnTo>
                      <a:pt x="0" y="1238"/>
                    </a:lnTo>
                    <a:cubicBezTo>
                      <a:pt x="0" y="561"/>
                      <a:pt x="557" y="0"/>
                      <a:pt x="1244" y="0"/>
                    </a:cubicBezTo>
                    <a:lnTo>
                      <a:pt x="20362" y="0"/>
                    </a:lnTo>
                    <a:cubicBezTo>
                      <a:pt x="21051"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5" name="Freeform: Shape 34"/>
              <p:cNvSpPr/>
              <p:nvPr/>
            </p:nvSpPr>
            <p:spPr>
              <a:xfrm>
                <a:off x="3618803" y="1257380"/>
                <a:ext cx="518352"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8" y="21600"/>
                      <a:pt x="20358" y="21600"/>
                    </a:cubicBezTo>
                    <a:lnTo>
                      <a:pt x="1239" y="21600"/>
                    </a:lnTo>
                    <a:cubicBezTo>
                      <a:pt x="559" y="21600"/>
                      <a:pt x="0" y="21049"/>
                      <a:pt x="0" y="20356"/>
                    </a:cubicBezTo>
                    <a:lnTo>
                      <a:pt x="0" y="1238"/>
                    </a:lnTo>
                    <a:cubicBezTo>
                      <a:pt x="0" y="561"/>
                      <a:pt x="559" y="0"/>
                      <a:pt x="1239" y="0"/>
                    </a:cubicBezTo>
                    <a:lnTo>
                      <a:pt x="20358" y="0"/>
                    </a:lnTo>
                    <a:cubicBezTo>
                      <a:pt x="21038"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6" name="Freeform: Shape 35"/>
              <p:cNvSpPr/>
              <p:nvPr/>
            </p:nvSpPr>
            <p:spPr>
              <a:xfrm>
                <a:off x="4247493" y="1257380"/>
                <a:ext cx="518570"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2" y="21600"/>
                      <a:pt x="20353" y="21600"/>
                    </a:cubicBezTo>
                    <a:lnTo>
                      <a:pt x="1251" y="21600"/>
                    </a:lnTo>
                    <a:cubicBezTo>
                      <a:pt x="574" y="21600"/>
                      <a:pt x="0" y="21049"/>
                      <a:pt x="0" y="20356"/>
                    </a:cubicBezTo>
                    <a:lnTo>
                      <a:pt x="0" y="1238"/>
                    </a:lnTo>
                    <a:cubicBezTo>
                      <a:pt x="0" y="561"/>
                      <a:pt x="574" y="0"/>
                      <a:pt x="1251" y="0"/>
                    </a:cubicBezTo>
                    <a:lnTo>
                      <a:pt x="20353" y="0"/>
                    </a:lnTo>
                    <a:cubicBezTo>
                      <a:pt x="21032"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7" name="Freeform: Shape 36"/>
              <p:cNvSpPr/>
              <p:nvPr/>
            </p:nvSpPr>
            <p:spPr>
              <a:xfrm>
                <a:off x="4891518" y="1257380"/>
                <a:ext cx="51834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5" y="21600"/>
                    </a:cubicBezTo>
                    <a:lnTo>
                      <a:pt x="1248" y="21600"/>
                    </a:lnTo>
                    <a:cubicBezTo>
                      <a:pt x="560" y="21600"/>
                      <a:pt x="0" y="21049"/>
                      <a:pt x="0" y="20356"/>
                    </a:cubicBezTo>
                    <a:lnTo>
                      <a:pt x="0" y="1238"/>
                    </a:lnTo>
                    <a:cubicBezTo>
                      <a:pt x="0" y="561"/>
                      <a:pt x="560" y="0"/>
                      <a:pt x="1248" y="0"/>
                    </a:cubicBezTo>
                    <a:lnTo>
                      <a:pt x="20355"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8" name="Freeform: Shape 37"/>
              <p:cNvSpPr/>
              <p:nvPr/>
            </p:nvSpPr>
            <p:spPr>
              <a:xfrm>
                <a:off x="5520208" y="1257380"/>
                <a:ext cx="518209"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8" y="21600"/>
                      <a:pt x="20357" y="21600"/>
                    </a:cubicBezTo>
                    <a:lnTo>
                      <a:pt x="1243" y="21600"/>
                    </a:lnTo>
                    <a:cubicBezTo>
                      <a:pt x="557" y="21600"/>
                      <a:pt x="0" y="21049"/>
                      <a:pt x="0" y="20356"/>
                    </a:cubicBezTo>
                    <a:lnTo>
                      <a:pt x="0" y="1238"/>
                    </a:lnTo>
                    <a:cubicBezTo>
                      <a:pt x="0" y="561"/>
                      <a:pt x="557" y="0"/>
                      <a:pt x="1243" y="0"/>
                    </a:cubicBezTo>
                    <a:lnTo>
                      <a:pt x="20357" y="0"/>
                    </a:lnTo>
                    <a:cubicBezTo>
                      <a:pt x="21048"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9" name="Freeform: Shape 38"/>
              <p:cNvSpPr/>
              <p:nvPr/>
            </p:nvSpPr>
            <p:spPr>
              <a:xfrm>
                <a:off x="6148899" y="1257380"/>
                <a:ext cx="518403"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5" y="21600"/>
                      <a:pt x="20355" y="21600"/>
                    </a:cubicBezTo>
                    <a:lnTo>
                      <a:pt x="1245" y="21600"/>
                    </a:lnTo>
                    <a:cubicBezTo>
                      <a:pt x="560" y="21600"/>
                      <a:pt x="0" y="21049"/>
                      <a:pt x="0" y="20356"/>
                    </a:cubicBezTo>
                    <a:lnTo>
                      <a:pt x="0" y="1238"/>
                    </a:lnTo>
                    <a:cubicBezTo>
                      <a:pt x="0" y="561"/>
                      <a:pt x="560" y="0"/>
                      <a:pt x="1245" y="0"/>
                    </a:cubicBezTo>
                    <a:lnTo>
                      <a:pt x="20355" y="0"/>
                    </a:lnTo>
                    <a:cubicBezTo>
                      <a:pt x="21035"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0" name="Freeform: Shape 39"/>
              <p:cNvSpPr/>
              <p:nvPr/>
            </p:nvSpPr>
            <p:spPr>
              <a:xfrm>
                <a:off x="6777589" y="1257380"/>
                <a:ext cx="51846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3" y="21600"/>
                    </a:cubicBezTo>
                    <a:lnTo>
                      <a:pt x="1240" y="21600"/>
                    </a:lnTo>
                    <a:cubicBezTo>
                      <a:pt x="557" y="21600"/>
                      <a:pt x="0" y="21049"/>
                      <a:pt x="0" y="20356"/>
                    </a:cubicBezTo>
                    <a:lnTo>
                      <a:pt x="0" y="1238"/>
                    </a:lnTo>
                    <a:cubicBezTo>
                      <a:pt x="0" y="561"/>
                      <a:pt x="557" y="0"/>
                      <a:pt x="1240" y="0"/>
                    </a:cubicBezTo>
                    <a:lnTo>
                      <a:pt x="20353"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1" name="Freeform: Shape 40"/>
              <p:cNvSpPr/>
              <p:nvPr/>
            </p:nvSpPr>
            <p:spPr>
              <a:xfrm>
                <a:off x="7406280" y="1257380"/>
                <a:ext cx="51828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7" y="21600"/>
                    </a:cubicBezTo>
                    <a:lnTo>
                      <a:pt x="1253" y="21600"/>
                    </a:lnTo>
                    <a:cubicBezTo>
                      <a:pt x="557" y="21600"/>
                      <a:pt x="0" y="21049"/>
                      <a:pt x="0" y="20356"/>
                    </a:cubicBezTo>
                    <a:lnTo>
                      <a:pt x="0" y="1238"/>
                    </a:lnTo>
                    <a:cubicBezTo>
                      <a:pt x="0" y="561"/>
                      <a:pt x="557" y="0"/>
                      <a:pt x="1253" y="0"/>
                    </a:cubicBezTo>
                    <a:lnTo>
                      <a:pt x="20357"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2" name="Freeform: Shape 41"/>
              <p:cNvSpPr/>
              <p:nvPr/>
            </p:nvSpPr>
            <p:spPr>
              <a:xfrm>
                <a:off x="8034970" y="1257380"/>
                <a:ext cx="51834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7" y="21600"/>
                      <a:pt x="20354" y="21600"/>
                    </a:cubicBezTo>
                    <a:lnTo>
                      <a:pt x="1240" y="21600"/>
                    </a:lnTo>
                    <a:cubicBezTo>
                      <a:pt x="552" y="21600"/>
                      <a:pt x="0" y="21049"/>
                      <a:pt x="0" y="20356"/>
                    </a:cubicBezTo>
                    <a:lnTo>
                      <a:pt x="0" y="1238"/>
                    </a:lnTo>
                    <a:cubicBezTo>
                      <a:pt x="0" y="561"/>
                      <a:pt x="552" y="0"/>
                      <a:pt x="1240" y="0"/>
                    </a:cubicBezTo>
                    <a:lnTo>
                      <a:pt x="20354" y="0"/>
                    </a:lnTo>
                    <a:cubicBezTo>
                      <a:pt x="21037"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3" name="Freeform: Shape 42"/>
              <p:cNvSpPr/>
              <p:nvPr/>
            </p:nvSpPr>
            <p:spPr>
              <a:xfrm>
                <a:off x="1579393" y="628690"/>
                <a:ext cx="51858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49" y="21600"/>
                    </a:cubicBezTo>
                    <a:lnTo>
                      <a:pt x="1250" y="21600"/>
                    </a:lnTo>
                    <a:cubicBezTo>
                      <a:pt x="567" y="21600"/>
                      <a:pt x="0" y="21038"/>
                      <a:pt x="0" y="20344"/>
                    </a:cubicBezTo>
                    <a:lnTo>
                      <a:pt x="0" y="1241"/>
                    </a:lnTo>
                    <a:cubicBezTo>
                      <a:pt x="0" y="563"/>
                      <a:pt x="567" y="0"/>
                      <a:pt x="1250" y="0"/>
                    </a:cubicBezTo>
                    <a:lnTo>
                      <a:pt x="20349"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4" name="Freeform: Shape 43"/>
              <p:cNvSpPr/>
              <p:nvPr/>
            </p:nvSpPr>
            <p:spPr>
              <a:xfrm>
                <a:off x="2208083" y="628690"/>
                <a:ext cx="518442"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39" y="21600"/>
                      <a:pt x="20349" y="21600"/>
                    </a:cubicBezTo>
                    <a:lnTo>
                      <a:pt x="1243" y="21600"/>
                    </a:lnTo>
                    <a:cubicBezTo>
                      <a:pt x="559" y="21600"/>
                      <a:pt x="0" y="21038"/>
                      <a:pt x="0" y="20344"/>
                    </a:cubicBezTo>
                    <a:lnTo>
                      <a:pt x="0" y="1241"/>
                    </a:lnTo>
                    <a:cubicBezTo>
                      <a:pt x="0" y="563"/>
                      <a:pt x="559" y="0"/>
                      <a:pt x="1243" y="0"/>
                    </a:cubicBezTo>
                    <a:lnTo>
                      <a:pt x="20349" y="0"/>
                    </a:lnTo>
                    <a:cubicBezTo>
                      <a:pt x="21039"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5" name="Freeform: Shape 44"/>
              <p:cNvSpPr/>
              <p:nvPr/>
            </p:nvSpPr>
            <p:spPr>
              <a:xfrm>
                <a:off x="2836773" y="628690"/>
                <a:ext cx="518262"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51" y="21600"/>
                    </a:cubicBezTo>
                    <a:lnTo>
                      <a:pt x="1238" y="21600"/>
                    </a:lnTo>
                    <a:cubicBezTo>
                      <a:pt x="558" y="21600"/>
                      <a:pt x="0" y="21038"/>
                      <a:pt x="0" y="20344"/>
                    </a:cubicBezTo>
                    <a:lnTo>
                      <a:pt x="0" y="1241"/>
                    </a:lnTo>
                    <a:cubicBezTo>
                      <a:pt x="0" y="563"/>
                      <a:pt x="558" y="0"/>
                      <a:pt x="1238" y="0"/>
                    </a:cubicBezTo>
                    <a:lnTo>
                      <a:pt x="20351"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6" name="Freeform: Shape 45"/>
              <p:cNvSpPr/>
              <p:nvPr/>
            </p:nvSpPr>
            <p:spPr>
              <a:xfrm>
                <a:off x="3465464" y="628690"/>
                <a:ext cx="518307"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39" y="21600"/>
                      <a:pt x="20359" y="21600"/>
                    </a:cubicBezTo>
                    <a:lnTo>
                      <a:pt x="1249" y="21600"/>
                    </a:lnTo>
                    <a:cubicBezTo>
                      <a:pt x="561" y="21600"/>
                      <a:pt x="0" y="21038"/>
                      <a:pt x="0" y="20344"/>
                    </a:cubicBezTo>
                    <a:lnTo>
                      <a:pt x="0" y="1241"/>
                    </a:lnTo>
                    <a:cubicBezTo>
                      <a:pt x="0" y="563"/>
                      <a:pt x="561" y="0"/>
                      <a:pt x="1249" y="0"/>
                    </a:cubicBezTo>
                    <a:lnTo>
                      <a:pt x="20359" y="0"/>
                    </a:lnTo>
                    <a:cubicBezTo>
                      <a:pt x="21039"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7" name="Freeform: Shape 46"/>
              <p:cNvSpPr/>
              <p:nvPr/>
            </p:nvSpPr>
            <p:spPr>
              <a:xfrm>
                <a:off x="4109488" y="628690"/>
                <a:ext cx="518315"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3" y="21600"/>
                      <a:pt x="20349" y="21600"/>
                    </a:cubicBezTo>
                    <a:lnTo>
                      <a:pt x="1242" y="21600"/>
                    </a:lnTo>
                    <a:cubicBezTo>
                      <a:pt x="558" y="21600"/>
                      <a:pt x="0" y="21038"/>
                      <a:pt x="0" y="20344"/>
                    </a:cubicBezTo>
                    <a:lnTo>
                      <a:pt x="0" y="1241"/>
                    </a:lnTo>
                    <a:cubicBezTo>
                      <a:pt x="0" y="563"/>
                      <a:pt x="558" y="0"/>
                      <a:pt x="1242" y="0"/>
                    </a:cubicBezTo>
                    <a:lnTo>
                      <a:pt x="20349" y="0"/>
                    </a:lnTo>
                    <a:cubicBezTo>
                      <a:pt x="21043"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8" name="Freeform: Shape 47"/>
              <p:cNvSpPr/>
              <p:nvPr/>
            </p:nvSpPr>
            <p:spPr>
              <a:xfrm>
                <a:off x="4738179" y="628690"/>
                <a:ext cx="518328"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8" y="21600"/>
                      <a:pt x="20360" y="21600"/>
                    </a:cubicBezTo>
                    <a:lnTo>
                      <a:pt x="1247" y="21600"/>
                    </a:lnTo>
                    <a:cubicBezTo>
                      <a:pt x="560" y="21600"/>
                      <a:pt x="0" y="21038"/>
                      <a:pt x="0" y="20344"/>
                    </a:cubicBezTo>
                    <a:lnTo>
                      <a:pt x="0" y="1241"/>
                    </a:lnTo>
                    <a:cubicBezTo>
                      <a:pt x="0" y="563"/>
                      <a:pt x="560" y="0"/>
                      <a:pt x="1247" y="0"/>
                    </a:cubicBezTo>
                    <a:lnTo>
                      <a:pt x="20360" y="0"/>
                    </a:lnTo>
                    <a:cubicBezTo>
                      <a:pt x="21048"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9" name="Freeform: Shape 48"/>
              <p:cNvSpPr/>
              <p:nvPr/>
            </p:nvSpPr>
            <p:spPr>
              <a:xfrm>
                <a:off x="5366869" y="628690"/>
                <a:ext cx="518209"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8" y="21600"/>
                      <a:pt x="20357" y="21600"/>
                    </a:cubicBezTo>
                    <a:lnTo>
                      <a:pt x="1235" y="21600"/>
                    </a:lnTo>
                    <a:cubicBezTo>
                      <a:pt x="557" y="21600"/>
                      <a:pt x="0" y="21038"/>
                      <a:pt x="0" y="20344"/>
                    </a:cubicBezTo>
                    <a:lnTo>
                      <a:pt x="0" y="1241"/>
                    </a:lnTo>
                    <a:cubicBezTo>
                      <a:pt x="0" y="563"/>
                      <a:pt x="557" y="0"/>
                      <a:pt x="1235" y="0"/>
                    </a:cubicBezTo>
                    <a:lnTo>
                      <a:pt x="20357" y="0"/>
                    </a:lnTo>
                    <a:cubicBezTo>
                      <a:pt x="21048"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0" name="Freeform: Shape 49"/>
              <p:cNvSpPr/>
              <p:nvPr/>
            </p:nvSpPr>
            <p:spPr>
              <a:xfrm>
                <a:off x="5995560" y="628690"/>
                <a:ext cx="51852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50" y="21600"/>
                    </a:cubicBezTo>
                    <a:lnTo>
                      <a:pt x="1247" y="21600"/>
                    </a:lnTo>
                    <a:cubicBezTo>
                      <a:pt x="562" y="21600"/>
                      <a:pt x="0" y="21038"/>
                      <a:pt x="0" y="20344"/>
                    </a:cubicBezTo>
                    <a:lnTo>
                      <a:pt x="0" y="1241"/>
                    </a:lnTo>
                    <a:cubicBezTo>
                      <a:pt x="0" y="563"/>
                      <a:pt x="562" y="0"/>
                      <a:pt x="1247" y="0"/>
                    </a:cubicBezTo>
                    <a:lnTo>
                      <a:pt x="20350"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1" name="Freeform: Shape 50"/>
              <p:cNvSpPr/>
              <p:nvPr/>
            </p:nvSpPr>
            <p:spPr>
              <a:xfrm>
                <a:off x="6624250" y="628690"/>
                <a:ext cx="518209"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60" y="21600"/>
                    </a:cubicBezTo>
                    <a:lnTo>
                      <a:pt x="1245" y="21600"/>
                    </a:lnTo>
                    <a:cubicBezTo>
                      <a:pt x="557" y="21600"/>
                      <a:pt x="0" y="21038"/>
                      <a:pt x="0" y="20344"/>
                    </a:cubicBezTo>
                    <a:lnTo>
                      <a:pt x="0" y="1241"/>
                    </a:lnTo>
                    <a:cubicBezTo>
                      <a:pt x="0" y="563"/>
                      <a:pt x="557" y="0"/>
                      <a:pt x="1245" y="0"/>
                    </a:cubicBezTo>
                    <a:lnTo>
                      <a:pt x="20360"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2" name="Freeform: Shape 51"/>
              <p:cNvSpPr/>
              <p:nvPr/>
            </p:nvSpPr>
            <p:spPr>
              <a:xfrm>
                <a:off x="7252941" y="628690"/>
                <a:ext cx="51846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47" y="21600"/>
                    </a:cubicBezTo>
                    <a:lnTo>
                      <a:pt x="1247" y="21600"/>
                    </a:lnTo>
                    <a:cubicBezTo>
                      <a:pt x="567" y="21600"/>
                      <a:pt x="0" y="21038"/>
                      <a:pt x="0" y="20344"/>
                    </a:cubicBezTo>
                    <a:lnTo>
                      <a:pt x="0" y="1241"/>
                    </a:lnTo>
                    <a:cubicBezTo>
                      <a:pt x="0" y="563"/>
                      <a:pt x="567" y="0"/>
                      <a:pt x="1247" y="0"/>
                    </a:cubicBezTo>
                    <a:lnTo>
                      <a:pt x="20347"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3" name="Freeform: Shape 52"/>
              <p:cNvSpPr/>
              <p:nvPr/>
            </p:nvSpPr>
            <p:spPr>
              <a:xfrm>
                <a:off x="7896965" y="628690"/>
                <a:ext cx="518388"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58" y="21600"/>
                    </a:cubicBezTo>
                    <a:lnTo>
                      <a:pt x="1247" y="21600"/>
                    </a:lnTo>
                    <a:cubicBezTo>
                      <a:pt x="560" y="21600"/>
                      <a:pt x="0" y="21038"/>
                      <a:pt x="0" y="20344"/>
                    </a:cubicBezTo>
                    <a:lnTo>
                      <a:pt x="0" y="1241"/>
                    </a:lnTo>
                    <a:cubicBezTo>
                      <a:pt x="0" y="563"/>
                      <a:pt x="560" y="0"/>
                      <a:pt x="1247" y="0"/>
                    </a:cubicBezTo>
                    <a:lnTo>
                      <a:pt x="20358"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4" name="Freeform: Shape 53"/>
              <p:cNvSpPr/>
              <p:nvPr/>
            </p:nvSpPr>
            <p:spPr>
              <a:xfrm>
                <a:off x="0" y="628690"/>
                <a:ext cx="83753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253" y="21600"/>
                      <a:pt x="20827" y="21600"/>
                    </a:cubicBezTo>
                    <a:lnTo>
                      <a:pt x="774" y="21600"/>
                    </a:lnTo>
                    <a:cubicBezTo>
                      <a:pt x="347" y="21600"/>
                      <a:pt x="0" y="21038"/>
                      <a:pt x="0" y="20344"/>
                    </a:cubicBezTo>
                    <a:lnTo>
                      <a:pt x="0" y="1241"/>
                    </a:lnTo>
                    <a:cubicBezTo>
                      <a:pt x="0" y="563"/>
                      <a:pt x="347" y="0"/>
                      <a:pt x="774" y="0"/>
                    </a:cubicBezTo>
                    <a:lnTo>
                      <a:pt x="20827" y="0"/>
                    </a:lnTo>
                    <a:cubicBezTo>
                      <a:pt x="21253"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5" name="Freeform: Shape 54"/>
              <p:cNvSpPr/>
              <p:nvPr/>
            </p:nvSpPr>
            <p:spPr>
              <a:xfrm>
                <a:off x="8203643" y="0"/>
                <a:ext cx="837466"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252" y="21600"/>
                      <a:pt x="20828" y="21600"/>
                    </a:cubicBezTo>
                    <a:lnTo>
                      <a:pt x="772" y="21600"/>
                    </a:lnTo>
                    <a:cubicBezTo>
                      <a:pt x="351" y="21600"/>
                      <a:pt x="0" y="21039"/>
                      <a:pt x="0" y="20349"/>
                    </a:cubicBezTo>
                    <a:lnTo>
                      <a:pt x="0" y="1251"/>
                    </a:lnTo>
                    <a:cubicBezTo>
                      <a:pt x="0" y="560"/>
                      <a:pt x="351" y="0"/>
                      <a:pt x="772" y="0"/>
                    </a:cubicBezTo>
                    <a:lnTo>
                      <a:pt x="20828" y="0"/>
                    </a:lnTo>
                    <a:cubicBezTo>
                      <a:pt x="21252"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66" name="Freeform: Shape 55"/>
              <p:cNvSpPr/>
              <p:nvPr/>
            </p:nvSpPr>
            <p:spPr>
              <a:xfrm>
                <a:off x="0" y="1257380"/>
                <a:ext cx="98693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308" y="21600"/>
                      <a:pt x="20944" y="21600"/>
                    </a:cubicBezTo>
                    <a:lnTo>
                      <a:pt x="657" y="21600"/>
                    </a:lnTo>
                    <a:cubicBezTo>
                      <a:pt x="294" y="21600"/>
                      <a:pt x="0" y="21049"/>
                      <a:pt x="0" y="20356"/>
                    </a:cubicBezTo>
                    <a:lnTo>
                      <a:pt x="0" y="1238"/>
                    </a:lnTo>
                    <a:cubicBezTo>
                      <a:pt x="0" y="561"/>
                      <a:pt x="294" y="0"/>
                      <a:pt x="657" y="0"/>
                    </a:cubicBezTo>
                    <a:lnTo>
                      <a:pt x="20944" y="0"/>
                    </a:lnTo>
                    <a:cubicBezTo>
                      <a:pt x="21308"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67" name="Freeform: Shape 56"/>
              <p:cNvSpPr/>
              <p:nvPr/>
            </p:nvSpPr>
            <p:spPr>
              <a:xfrm>
                <a:off x="0" y="1901405"/>
                <a:ext cx="678040"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171" y="21600"/>
                      <a:pt x="20645" y="21600"/>
                    </a:cubicBezTo>
                    <a:lnTo>
                      <a:pt x="956" y="21600"/>
                    </a:lnTo>
                    <a:cubicBezTo>
                      <a:pt x="428" y="21600"/>
                      <a:pt x="0" y="21036"/>
                      <a:pt x="0" y="20352"/>
                    </a:cubicBezTo>
                    <a:lnTo>
                      <a:pt x="0" y="1250"/>
                    </a:lnTo>
                    <a:cubicBezTo>
                      <a:pt x="0" y="566"/>
                      <a:pt x="428" y="0"/>
                      <a:pt x="956" y="0"/>
                    </a:cubicBezTo>
                    <a:lnTo>
                      <a:pt x="20645" y="0"/>
                    </a:lnTo>
                    <a:cubicBezTo>
                      <a:pt x="21171"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68" name="Freeform: Shape 57"/>
              <p:cNvSpPr/>
              <p:nvPr/>
            </p:nvSpPr>
            <p:spPr>
              <a:xfrm>
                <a:off x="628690" y="0"/>
                <a:ext cx="518375"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3" y="21600"/>
                      <a:pt x="20346" y="21600"/>
                    </a:cubicBezTo>
                    <a:lnTo>
                      <a:pt x="1249" y="21600"/>
                    </a:lnTo>
                    <a:cubicBezTo>
                      <a:pt x="562" y="21600"/>
                      <a:pt x="0" y="21039"/>
                      <a:pt x="0" y="20349"/>
                    </a:cubicBezTo>
                    <a:lnTo>
                      <a:pt x="0" y="1251"/>
                    </a:lnTo>
                    <a:cubicBezTo>
                      <a:pt x="0" y="560"/>
                      <a:pt x="562" y="0"/>
                      <a:pt x="1249" y="0"/>
                    </a:cubicBezTo>
                    <a:lnTo>
                      <a:pt x="20346" y="0"/>
                    </a:lnTo>
                    <a:cubicBezTo>
                      <a:pt x="21043"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69" name="Freeform: Shape 58"/>
              <p:cNvSpPr/>
              <p:nvPr/>
            </p:nvSpPr>
            <p:spPr>
              <a:xfrm>
                <a:off x="1257380" y="0"/>
                <a:ext cx="518285"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1" y="21600"/>
                      <a:pt x="20353" y="21600"/>
                    </a:cubicBezTo>
                    <a:lnTo>
                      <a:pt x="1239" y="21600"/>
                    </a:lnTo>
                    <a:cubicBezTo>
                      <a:pt x="558" y="21600"/>
                      <a:pt x="0" y="21039"/>
                      <a:pt x="0" y="20349"/>
                    </a:cubicBezTo>
                    <a:lnTo>
                      <a:pt x="0" y="1251"/>
                    </a:lnTo>
                    <a:cubicBezTo>
                      <a:pt x="0" y="560"/>
                      <a:pt x="558" y="0"/>
                      <a:pt x="1239" y="0"/>
                    </a:cubicBezTo>
                    <a:lnTo>
                      <a:pt x="20353" y="0"/>
                    </a:lnTo>
                    <a:cubicBezTo>
                      <a:pt x="21041"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0" name="Freeform: Shape 59"/>
              <p:cNvSpPr/>
              <p:nvPr/>
            </p:nvSpPr>
            <p:spPr>
              <a:xfrm>
                <a:off x="1886071" y="0"/>
                <a:ext cx="51865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27" y="21600"/>
                      <a:pt x="20340" y="21600"/>
                    </a:cubicBezTo>
                    <a:lnTo>
                      <a:pt x="1242" y="21600"/>
                    </a:lnTo>
                    <a:cubicBezTo>
                      <a:pt x="558" y="21600"/>
                      <a:pt x="0" y="21039"/>
                      <a:pt x="0" y="20349"/>
                    </a:cubicBezTo>
                    <a:lnTo>
                      <a:pt x="0" y="1251"/>
                    </a:lnTo>
                    <a:cubicBezTo>
                      <a:pt x="0" y="560"/>
                      <a:pt x="558" y="0"/>
                      <a:pt x="1242" y="0"/>
                    </a:cubicBezTo>
                    <a:lnTo>
                      <a:pt x="20340" y="0"/>
                    </a:lnTo>
                    <a:cubicBezTo>
                      <a:pt x="21027"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1" name="Freeform: Shape 60"/>
              <p:cNvSpPr/>
              <p:nvPr/>
            </p:nvSpPr>
            <p:spPr>
              <a:xfrm>
                <a:off x="2514761" y="0"/>
                <a:ext cx="518562"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38" y="21600"/>
                      <a:pt x="20351" y="21600"/>
                    </a:cubicBezTo>
                    <a:lnTo>
                      <a:pt x="1247" y="21600"/>
                    </a:lnTo>
                    <a:cubicBezTo>
                      <a:pt x="565" y="21600"/>
                      <a:pt x="0" y="21039"/>
                      <a:pt x="0" y="20349"/>
                    </a:cubicBezTo>
                    <a:lnTo>
                      <a:pt x="0" y="1251"/>
                    </a:lnTo>
                    <a:cubicBezTo>
                      <a:pt x="0" y="560"/>
                      <a:pt x="565" y="0"/>
                      <a:pt x="1247" y="0"/>
                    </a:cubicBezTo>
                    <a:lnTo>
                      <a:pt x="20351" y="0"/>
                    </a:lnTo>
                    <a:cubicBezTo>
                      <a:pt x="2103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2" name="Freeform: Shape 61"/>
              <p:cNvSpPr/>
              <p:nvPr/>
            </p:nvSpPr>
            <p:spPr>
              <a:xfrm>
                <a:off x="3158786" y="0"/>
                <a:ext cx="518261"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50" y="21600"/>
                      <a:pt x="20358" y="21600"/>
                    </a:cubicBezTo>
                    <a:lnTo>
                      <a:pt x="1246" y="21600"/>
                    </a:lnTo>
                    <a:cubicBezTo>
                      <a:pt x="560" y="21600"/>
                      <a:pt x="0" y="21039"/>
                      <a:pt x="0" y="20349"/>
                    </a:cubicBezTo>
                    <a:lnTo>
                      <a:pt x="0" y="1251"/>
                    </a:lnTo>
                    <a:cubicBezTo>
                      <a:pt x="0" y="560"/>
                      <a:pt x="560" y="0"/>
                      <a:pt x="1246" y="0"/>
                    </a:cubicBezTo>
                    <a:lnTo>
                      <a:pt x="20358" y="0"/>
                    </a:lnTo>
                    <a:cubicBezTo>
                      <a:pt x="21050"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3" name="Freeform: Shape 62"/>
              <p:cNvSpPr/>
              <p:nvPr/>
            </p:nvSpPr>
            <p:spPr>
              <a:xfrm>
                <a:off x="3787476" y="0"/>
                <a:ext cx="518321"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38" y="21600"/>
                      <a:pt x="20350" y="21600"/>
                    </a:cubicBezTo>
                    <a:lnTo>
                      <a:pt x="1252" y="21600"/>
                    </a:lnTo>
                    <a:cubicBezTo>
                      <a:pt x="559" y="21600"/>
                      <a:pt x="0" y="21039"/>
                      <a:pt x="0" y="20349"/>
                    </a:cubicBezTo>
                    <a:lnTo>
                      <a:pt x="0" y="1251"/>
                    </a:lnTo>
                    <a:cubicBezTo>
                      <a:pt x="0" y="560"/>
                      <a:pt x="559" y="0"/>
                      <a:pt x="1252" y="0"/>
                    </a:cubicBezTo>
                    <a:lnTo>
                      <a:pt x="20350" y="0"/>
                    </a:lnTo>
                    <a:cubicBezTo>
                      <a:pt x="2103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4" name="Freeform: Shape 63"/>
              <p:cNvSpPr/>
              <p:nvPr/>
            </p:nvSpPr>
            <p:spPr>
              <a:xfrm>
                <a:off x="4416166" y="0"/>
                <a:ext cx="51824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53" y="21600"/>
                      <a:pt x="20360" y="21600"/>
                    </a:cubicBezTo>
                    <a:lnTo>
                      <a:pt x="1253" y="21600"/>
                    </a:lnTo>
                    <a:cubicBezTo>
                      <a:pt x="560" y="21600"/>
                      <a:pt x="0" y="21039"/>
                      <a:pt x="0" y="20349"/>
                    </a:cubicBezTo>
                    <a:lnTo>
                      <a:pt x="0" y="1251"/>
                    </a:lnTo>
                    <a:cubicBezTo>
                      <a:pt x="0" y="560"/>
                      <a:pt x="560" y="0"/>
                      <a:pt x="1253" y="0"/>
                    </a:cubicBezTo>
                    <a:lnTo>
                      <a:pt x="20360" y="0"/>
                    </a:lnTo>
                    <a:cubicBezTo>
                      <a:pt x="21053"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5" name="Freeform: Shape 64"/>
              <p:cNvSpPr/>
              <p:nvPr/>
            </p:nvSpPr>
            <p:spPr>
              <a:xfrm>
                <a:off x="5044857" y="0"/>
                <a:ext cx="518524"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0" y="21600"/>
                      <a:pt x="20345" y="21600"/>
                    </a:cubicBezTo>
                    <a:lnTo>
                      <a:pt x="1247" y="21600"/>
                    </a:lnTo>
                    <a:cubicBezTo>
                      <a:pt x="560" y="21600"/>
                      <a:pt x="0" y="21039"/>
                      <a:pt x="0" y="20349"/>
                    </a:cubicBezTo>
                    <a:lnTo>
                      <a:pt x="0" y="1251"/>
                    </a:lnTo>
                    <a:cubicBezTo>
                      <a:pt x="0" y="560"/>
                      <a:pt x="560" y="0"/>
                      <a:pt x="1247" y="0"/>
                    </a:cubicBezTo>
                    <a:lnTo>
                      <a:pt x="20345" y="0"/>
                    </a:lnTo>
                    <a:cubicBezTo>
                      <a:pt x="21040"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6" name="Freeform: Shape 65"/>
              <p:cNvSpPr/>
              <p:nvPr/>
            </p:nvSpPr>
            <p:spPr>
              <a:xfrm>
                <a:off x="5673547" y="0"/>
                <a:ext cx="518285"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8" y="21600"/>
                      <a:pt x="20360" y="21600"/>
                    </a:cubicBezTo>
                    <a:lnTo>
                      <a:pt x="1253" y="21600"/>
                    </a:lnTo>
                    <a:cubicBezTo>
                      <a:pt x="560" y="21600"/>
                      <a:pt x="0" y="21039"/>
                      <a:pt x="0" y="20349"/>
                    </a:cubicBezTo>
                    <a:lnTo>
                      <a:pt x="0" y="1251"/>
                    </a:lnTo>
                    <a:cubicBezTo>
                      <a:pt x="0" y="560"/>
                      <a:pt x="560" y="0"/>
                      <a:pt x="1253" y="0"/>
                    </a:cubicBezTo>
                    <a:lnTo>
                      <a:pt x="20360" y="0"/>
                    </a:lnTo>
                    <a:cubicBezTo>
                      <a:pt x="2104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7" name="Freeform: Shape 66"/>
              <p:cNvSpPr/>
              <p:nvPr/>
            </p:nvSpPr>
            <p:spPr>
              <a:xfrm>
                <a:off x="6302238" y="0"/>
                <a:ext cx="518404"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38" y="21600"/>
                      <a:pt x="20358" y="21600"/>
                    </a:cubicBezTo>
                    <a:lnTo>
                      <a:pt x="1242" y="21600"/>
                    </a:lnTo>
                    <a:cubicBezTo>
                      <a:pt x="560" y="21600"/>
                      <a:pt x="0" y="21039"/>
                      <a:pt x="0" y="20349"/>
                    </a:cubicBezTo>
                    <a:lnTo>
                      <a:pt x="0" y="1251"/>
                    </a:lnTo>
                    <a:cubicBezTo>
                      <a:pt x="0" y="560"/>
                      <a:pt x="560" y="0"/>
                      <a:pt x="1242" y="0"/>
                    </a:cubicBezTo>
                    <a:lnTo>
                      <a:pt x="20358" y="0"/>
                    </a:lnTo>
                    <a:cubicBezTo>
                      <a:pt x="2103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8" name="Freeform: Shape 67"/>
              <p:cNvSpPr/>
              <p:nvPr/>
            </p:nvSpPr>
            <p:spPr>
              <a:xfrm>
                <a:off x="6946262" y="0"/>
                <a:ext cx="518584"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3" y="21600"/>
                      <a:pt x="20353" y="21600"/>
                    </a:cubicBezTo>
                    <a:lnTo>
                      <a:pt x="1252" y="21600"/>
                    </a:lnTo>
                    <a:cubicBezTo>
                      <a:pt x="559" y="21600"/>
                      <a:pt x="0" y="21039"/>
                      <a:pt x="0" y="20349"/>
                    </a:cubicBezTo>
                    <a:lnTo>
                      <a:pt x="0" y="1251"/>
                    </a:lnTo>
                    <a:cubicBezTo>
                      <a:pt x="0" y="560"/>
                      <a:pt x="559" y="0"/>
                      <a:pt x="1252" y="0"/>
                    </a:cubicBezTo>
                    <a:lnTo>
                      <a:pt x="20353" y="0"/>
                    </a:lnTo>
                    <a:cubicBezTo>
                      <a:pt x="21043"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9" name="Freeform: Shape 68"/>
              <p:cNvSpPr/>
              <p:nvPr/>
            </p:nvSpPr>
            <p:spPr>
              <a:xfrm>
                <a:off x="7574953" y="0"/>
                <a:ext cx="51832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8" y="21600"/>
                      <a:pt x="20363" y="21600"/>
                    </a:cubicBezTo>
                    <a:lnTo>
                      <a:pt x="1240" y="21600"/>
                    </a:lnTo>
                    <a:cubicBezTo>
                      <a:pt x="562" y="21600"/>
                      <a:pt x="0" y="21039"/>
                      <a:pt x="0" y="20349"/>
                    </a:cubicBezTo>
                    <a:lnTo>
                      <a:pt x="0" y="1251"/>
                    </a:lnTo>
                    <a:cubicBezTo>
                      <a:pt x="0" y="560"/>
                      <a:pt x="562" y="0"/>
                      <a:pt x="1240" y="0"/>
                    </a:cubicBezTo>
                    <a:lnTo>
                      <a:pt x="20363" y="0"/>
                    </a:lnTo>
                    <a:cubicBezTo>
                      <a:pt x="2104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80" name="Freeform: Shape 69"/>
              <p:cNvSpPr/>
              <p:nvPr/>
            </p:nvSpPr>
            <p:spPr>
              <a:xfrm>
                <a:off x="7896965" y="2836773"/>
                <a:ext cx="518388" cy="2821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305"/>
                    </a:lnTo>
                    <a:cubicBezTo>
                      <a:pt x="0" y="19900"/>
                      <a:pt x="122" y="20496"/>
                      <a:pt x="363" y="20928"/>
                    </a:cubicBezTo>
                    <a:cubicBezTo>
                      <a:pt x="606" y="21376"/>
                      <a:pt x="930" y="21600"/>
                      <a:pt x="1247" y="21600"/>
                    </a:cubicBezTo>
                    <a:lnTo>
                      <a:pt x="20355" y="21600"/>
                    </a:lnTo>
                    <a:cubicBezTo>
                      <a:pt x="20672" y="21600"/>
                      <a:pt x="20984" y="21376"/>
                      <a:pt x="21237" y="20928"/>
                    </a:cubicBezTo>
                    <a:cubicBezTo>
                      <a:pt x="21480" y="20496"/>
                      <a:pt x="21600" y="19900"/>
                      <a:pt x="21600" y="19305"/>
                    </a:cubicBezTo>
                    <a:lnTo>
                      <a:pt x="21600" y="0"/>
                    </a:lnTo>
                    <a:cubicBezTo>
                      <a:pt x="21600" y="0"/>
                      <a:pt x="0" y="0"/>
                      <a:pt x="0" y="0"/>
                    </a:cubicBezTo>
                    <a:close/>
                  </a:path>
                </a:pathLst>
              </a:custGeom>
              <a:solidFill>
                <a:srgbClr val="FFFFFF"/>
              </a:solidFill>
              <a:ln w="12700" cap="flat">
                <a:noFill/>
                <a:miter lim="400000"/>
              </a:ln>
              <a:effectLst/>
            </p:spPr>
            <p:txBody>
              <a:bodyPr anchor="ctr"/>
              <a:lstStyle/>
              <a:p>
                <a:pPr algn="ctr"/>
                <a:endParaRPr/>
              </a:p>
            </p:txBody>
          </p:sp>
          <p:sp>
            <p:nvSpPr>
              <p:cNvPr id="81" name="Freeform: Shape 70"/>
              <p:cNvSpPr/>
              <p:nvPr/>
            </p:nvSpPr>
            <p:spPr>
              <a:xfrm>
                <a:off x="7896965" y="2530095"/>
                <a:ext cx="518388" cy="2822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291"/>
                    </a:lnTo>
                    <a:cubicBezTo>
                      <a:pt x="21600" y="1719"/>
                      <a:pt x="21480" y="1124"/>
                      <a:pt x="21237" y="683"/>
                    </a:cubicBezTo>
                    <a:cubicBezTo>
                      <a:pt x="20984" y="233"/>
                      <a:pt x="20672" y="0"/>
                      <a:pt x="20355" y="0"/>
                    </a:cubicBezTo>
                    <a:lnTo>
                      <a:pt x="1247" y="0"/>
                    </a:lnTo>
                    <a:cubicBezTo>
                      <a:pt x="930" y="0"/>
                      <a:pt x="606" y="233"/>
                      <a:pt x="363" y="683"/>
                    </a:cubicBezTo>
                    <a:cubicBezTo>
                      <a:pt x="122" y="1124"/>
                      <a:pt x="0" y="1719"/>
                      <a:pt x="0" y="2291"/>
                    </a:cubicBezTo>
                    <a:lnTo>
                      <a:pt x="0" y="21600"/>
                    </a:lnTo>
                    <a:cubicBezTo>
                      <a:pt x="0" y="21600"/>
                      <a:pt x="21600" y="21600"/>
                      <a:pt x="21600" y="21600"/>
                    </a:cubicBezTo>
                    <a:close/>
                  </a:path>
                </a:pathLst>
              </a:custGeom>
              <a:solidFill>
                <a:srgbClr val="FFFFFF"/>
              </a:solidFill>
              <a:ln w="12700" cap="flat">
                <a:noFill/>
                <a:miter lim="400000"/>
              </a:ln>
              <a:effectLst/>
            </p:spPr>
            <p:txBody>
              <a:bodyPr anchor="ctr"/>
              <a:lstStyle/>
              <a:p>
                <a:pPr algn="ctr"/>
                <a:endParaRPr/>
              </a:p>
            </p:txBody>
          </p:sp>
          <p:sp>
            <p:nvSpPr>
              <p:cNvPr id="82" name="Freeform: Shape 71"/>
              <p:cNvSpPr/>
              <p:nvPr/>
            </p:nvSpPr>
            <p:spPr>
              <a:xfrm>
                <a:off x="8525655" y="628690"/>
                <a:ext cx="518404" cy="1149767"/>
              </a:xfrm>
              <a:custGeom>
                <a:avLst/>
                <a:gdLst/>
                <a:ahLst/>
                <a:cxnLst>
                  <a:cxn ang="0">
                    <a:pos x="wd2" y="hd2"/>
                  </a:cxn>
                  <a:cxn ang="5400000">
                    <a:pos x="wd2" y="hd2"/>
                  </a:cxn>
                  <a:cxn ang="10800000">
                    <a:pos x="wd2" y="hd2"/>
                  </a:cxn>
                  <a:cxn ang="16200000">
                    <a:pos x="wd2" y="hd2"/>
                  </a:cxn>
                </a:cxnLst>
                <a:rect l="0" t="0" r="r" b="b"/>
                <a:pathLst>
                  <a:path w="21600" h="21600" extrusionOk="0">
                    <a:moveTo>
                      <a:pt x="1235" y="0"/>
                    </a:moveTo>
                    <a:cubicBezTo>
                      <a:pt x="920" y="0"/>
                      <a:pt x="603" y="51"/>
                      <a:pt x="358" y="165"/>
                    </a:cubicBezTo>
                    <a:cubicBezTo>
                      <a:pt x="112" y="274"/>
                      <a:pt x="0" y="415"/>
                      <a:pt x="0" y="560"/>
                    </a:cubicBezTo>
                    <a:lnTo>
                      <a:pt x="0" y="9175"/>
                    </a:lnTo>
                    <a:cubicBezTo>
                      <a:pt x="0" y="9320"/>
                      <a:pt x="112" y="9466"/>
                      <a:pt x="358" y="9576"/>
                    </a:cubicBezTo>
                    <a:cubicBezTo>
                      <a:pt x="603" y="9684"/>
                      <a:pt x="920" y="9742"/>
                      <a:pt x="1235" y="9742"/>
                    </a:cubicBezTo>
                    <a:lnTo>
                      <a:pt x="6222" y="9742"/>
                    </a:lnTo>
                    <a:lnTo>
                      <a:pt x="6222" y="21039"/>
                    </a:lnTo>
                    <a:cubicBezTo>
                      <a:pt x="6222" y="21185"/>
                      <a:pt x="6350" y="21330"/>
                      <a:pt x="6590" y="21437"/>
                    </a:cubicBezTo>
                    <a:cubicBezTo>
                      <a:pt x="6835" y="21547"/>
                      <a:pt x="7152" y="21600"/>
                      <a:pt x="7472" y="21600"/>
                    </a:cubicBezTo>
                    <a:lnTo>
                      <a:pt x="20345" y="21600"/>
                    </a:lnTo>
                    <a:cubicBezTo>
                      <a:pt x="20667" y="21600"/>
                      <a:pt x="20984" y="21547"/>
                      <a:pt x="21232" y="21437"/>
                    </a:cubicBezTo>
                    <a:cubicBezTo>
                      <a:pt x="21477" y="21330"/>
                      <a:pt x="21600" y="21185"/>
                      <a:pt x="21600" y="21039"/>
                    </a:cubicBezTo>
                    <a:lnTo>
                      <a:pt x="21600" y="560"/>
                    </a:lnTo>
                    <a:cubicBezTo>
                      <a:pt x="21600" y="415"/>
                      <a:pt x="21477" y="274"/>
                      <a:pt x="21232" y="165"/>
                    </a:cubicBezTo>
                    <a:cubicBezTo>
                      <a:pt x="20984" y="51"/>
                      <a:pt x="20667" y="0"/>
                      <a:pt x="20345" y="0"/>
                    </a:cubicBezTo>
                    <a:cubicBezTo>
                      <a:pt x="20345" y="0"/>
                      <a:pt x="1235" y="0"/>
                      <a:pt x="1235" y="0"/>
                    </a:cubicBezTo>
                    <a:close/>
                  </a:path>
                </a:pathLst>
              </a:custGeom>
              <a:solidFill>
                <a:srgbClr val="FFFFFF"/>
              </a:solidFill>
              <a:ln w="12700" cap="flat">
                <a:noFill/>
                <a:miter lim="400000"/>
              </a:ln>
              <a:effectLst/>
            </p:spPr>
            <p:txBody>
              <a:bodyPr anchor="ctr"/>
              <a:lstStyle/>
              <a:p>
                <a:pPr algn="ctr"/>
                <a:endParaRPr/>
              </a:p>
            </p:txBody>
          </p:sp>
        </p:grpSp>
        <p:sp>
          <p:nvSpPr>
            <p:cNvPr id="15" name="Freeform: Shape 73"/>
            <p:cNvSpPr/>
            <p:nvPr/>
          </p:nvSpPr>
          <p:spPr>
            <a:xfrm>
              <a:off x="3914618" y="2958858"/>
              <a:ext cx="2003966" cy="2279300"/>
            </a:xfrm>
            <a:custGeom>
              <a:avLst/>
              <a:gdLst/>
              <a:ahLst/>
              <a:cxnLst>
                <a:cxn ang="0">
                  <a:pos x="wd2" y="hd2"/>
                </a:cxn>
                <a:cxn ang="5400000">
                  <a:pos x="wd2" y="hd2"/>
                </a:cxn>
                <a:cxn ang="10800000">
                  <a:pos x="wd2" y="hd2"/>
                </a:cxn>
                <a:cxn ang="16200000">
                  <a:pos x="wd2" y="hd2"/>
                </a:cxn>
              </a:cxnLst>
              <a:rect l="0" t="0" r="r" b="b"/>
              <a:pathLst>
                <a:path w="21429" h="21590" extrusionOk="0">
                  <a:moveTo>
                    <a:pt x="6671" y="2"/>
                  </a:moveTo>
                  <a:cubicBezTo>
                    <a:pt x="6438" y="-10"/>
                    <a:pt x="6201" y="36"/>
                    <a:pt x="5986" y="149"/>
                  </a:cubicBezTo>
                  <a:cubicBezTo>
                    <a:pt x="5412" y="451"/>
                    <a:pt x="5226" y="1108"/>
                    <a:pt x="5567" y="1616"/>
                  </a:cubicBezTo>
                  <a:lnTo>
                    <a:pt x="8218" y="5561"/>
                  </a:lnTo>
                  <a:lnTo>
                    <a:pt x="7688" y="5840"/>
                  </a:lnTo>
                  <a:lnTo>
                    <a:pt x="4216" y="673"/>
                  </a:lnTo>
                  <a:cubicBezTo>
                    <a:pt x="3875" y="166"/>
                    <a:pt x="3133" y="0"/>
                    <a:pt x="2560" y="302"/>
                  </a:cubicBezTo>
                  <a:cubicBezTo>
                    <a:pt x="1986" y="605"/>
                    <a:pt x="1797" y="1261"/>
                    <a:pt x="2139" y="1769"/>
                  </a:cubicBezTo>
                  <a:lnTo>
                    <a:pt x="5617" y="6942"/>
                  </a:lnTo>
                  <a:cubicBezTo>
                    <a:pt x="5462" y="7034"/>
                    <a:pt x="5317" y="7134"/>
                    <a:pt x="5185" y="7244"/>
                  </a:cubicBezTo>
                  <a:lnTo>
                    <a:pt x="2245" y="2873"/>
                  </a:lnTo>
                  <a:cubicBezTo>
                    <a:pt x="2032" y="2556"/>
                    <a:pt x="1662" y="2372"/>
                    <a:pt x="1274" y="2353"/>
                  </a:cubicBezTo>
                  <a:cubicBezTo>
                    <a:pt x="1042" y="2341"/>
                    <a:pt x="804" y="2388"/>
                    <a:pt x="589" y="2502"/>
                  </a:cubicBezTo>
                  <a:cubicBezTo>
                    <a:pt x="16" y="2804"/>
                    <a:pt x="-171" y="3461"/>
                    <a:pt x="170" y="3969"/>
                  </a:cubicBezTo>
                  <a:lnTo>
                    <a:pt x="4476" y="10375"/>
                  </a:lnTo>
                  <a:cubicBezTo>
                    <a:pt x="4527" y="10479"/>
                    <a:pt x="4572" y="10585"/>
                    <a:pt x="4640" y="10685"/>
                  </a:cubicBezTo>
                  <a:cubicBezTo>
                    <a:pt x="4640" y="10685"/>
                    <a:pt x="5423" y="11850"/>
                    <a:pt x="6163" y="12951"/>
                  </a:cubicBezTo>
                  <a:lnTo>
                    <a:pt x="5462" y="12794"/>
                  </a:lnTo>
                  <a:lnTo>
                    <a:pt x="4216" y="10938"/>
                  </a:lnTo>
                  <a:cubicBezTo>
                    <a:pt x="3712" y="10189"/>
                    <a:pt x="2618" y="9942"/>
                    <a:pt x="1771" y="10388"/>
                  </a:cubicBezTo>
                  <a:lnTo>
                    <a:pt x="1261" y="10657"/>
                  </a:lnTo>
                  <a:cubicBezTo>
                    <a:pt x="1239" y="10669"/>
                    <a:pt x="1220" y="10683"/>
                    <a:pt x="1199" y="10695"/>
                  </a:cubicBezTo>
                  <a:lnTo>
                    <a:pt x="2347" y="12403"/>
                  </a:lnTo>
                  <a:cubicBezTo>
                    <a:pt x="2336" y="12407"/>
                    <a:pt x="2323" y="12409"/>
                    <a:pt x="2312" y="12413"/>
                  </a:cubicBezTo>
                  <a:lnTo>
                    <a:pt x="3828" y="14670"/>
                  </a:lnTo>
                  <a:lnTo>
                    <a:pt x="9311" y="15899"/>
                  </a:lnTo>
                  <a:cubicBezTo>
                    <a:pt x="9311" y="15899"/>
                    <a:pt x="9279" y="15852"/>
                    <a:pt x="9278" y="15850"/>
                  </a:cubicBezTo>
                  <a:cubicBezTo>
                    <a:pt x="9807" y="15952"/>
                    <a:pt x="10364" y="15937"/>
                    <a:pt x="10898" y="15785"/>
                  </a:cubicBezTo>
                  <a:lnTo>
                    <a:pt x="14800" y="21590"/>
                  </a:lnTo>
                  <a:cubicBezTo>
                    <a:pt x="14800" y="21590"/>
                    <a:pt x="21429" y="18094"/>
                    <a:pt x="21429" y="18094"/>
                  </a:cubicBezTo>
                  <a:lnTo>
                    <a:pt x="17230" y="11848"/>
                  </a:lnTo>
                  <a:cubicBezTo>
                    <a:pt x="17573" y="11075"/>
                    <a:pt x="17537" y="10179"/>
                    <a:pt x="17019" y="9410"/>
                  </a:cubicBezTo>
                  <a:lnTo>
                    <a:pt x="14410" y="5530"/>
                  </a:lnTo>
                  <a:cubicBezTo>
                    <a:pt x="14366" y="5465"/>
                    <a:pt x="14308" y="5412"/>
                    <a:pt x="14259" y="5351"/>
                  </a:cubicBezTo>
                  <a:cubicBezTo>
                    <a:pt x="14251" y="5338"/>
                    <a:pt x="14248" y="5325"/>
                    <a:pt x="14239" y="5312"/>
                  </a:cubicBezTo>
                  <a:lnTo>
                    <a:pt x="11324" y="976"/>
                  </a:lnTo>
                  <a:cubicBezTo>
                    <a:pt x="10983" y="468"/>
                    <a:pt x="10241" y="303"/>
                    <a:pt x="9668" y="605"/>
                  </a:cubicBezTo>
                  <a:cubicBezTo>
                    <a:pt x="9095" y="907"/>
                    <a:pt x="8907" y="1564"/>
                    <a:pt x="9249" y="2072"/>
                  </a:cubicBezTo>
                  <a:lnTo>
                    <a:pt x="10754" y="4310"/>
                  </a:lnTo>
                  <a:cubicBezTo>
                    <a:pt x="10601" y="4354"/>
                    <a:pt x="10454" y="4417"/>
                    <a:pt x="10306" y="4483"/>
                  </a:cubicBezTo>
                  <a:lnTo>
                    <a:pt x="7642" y="522"/>
                  </a:lnTo>
                  <a:cubicBezTo>
                    <a:pt x="7428" y="205"/>
                    <a:pt x="7058" y="22"/>
                    <a:pt x="6671" y="2"/>
                  </a:cubicBezTo>
                  <a:close/>
                </a:path>
              </a:pathLst>
            </a:custGeom>
            <a:solidFill>
              <a:srgbClr val="E8BD87"/>
            </a:solidFill>
            <a:ln>
              <a:noFill/>
            </a:ln>
            <a:effectLst/>
          </p:spPr>
          <p:txBody>
            <a:bodyPr anchor="ctr"/>
            <a:lstStyle/>
            <a:p>
              <a:pPr algn="ctr"/>
              <a:endParaRPr/>
            </a:p>
          </p:txBody>
        </p:sp>
        <p:sp>
          <p:nvSpPr>
            <p:cNvPr id="16" name="Freeform: Shape 74"/>
            <p:cNvSpPr/>
            <p:nvPr/>
          </p:nvSpPr>
          <p:spPr>
            <a:xfrm>
              <a:off x="1287183" y="2934810"/>
              <a:ext cx="1997281" cy="2279299"/>
            </a:xfrm>
            <a:custGeom>
              <a:avLst/>
              <a:gdLst/>
              <a:ahLst/>
              <a:cxnLst>
                <a:cxn ang="0">
                  <a:pos x="wd2" y="hd2"/>
                </a:cxn>
                <a:cxn ang="5400000">
                  <a:pos x="wd2" y="hd2"/>
                </a:cxn>
                <a:cxn ang="10800000">
                  <a:pos x="wd2" y="hd2"/>
                </a:cxn>
                <a:cxn ang="16200000">
                  <a:pos x="wd2" y="hd2"/>
                </a:cxn>
              </a:cxnLst>
              <a:rect l="0" t="0" r="r" b="b"/>
              <a:pathLst>
                <a:path w="21428" h="21590" extrusionOk="0">
                  <a:moveTo>
                    <a:pt x="14818" y="2"/>
                  </a:moveTo>
                  <a:cubicBezTo>
                    <a:pt x="14430" y="21"/>
                    <a:pt x="14060" y="205"/>
                    <a:pt x="13846" y="522"/>
                  </a:cubicBezTo>
                  <a:lnTo>
                    <a:pt x="11166" y="4495"/>
                  </a:lnTo>
                  <a:cubicBezTo>
                    <a:pt x="10993" y="4415"/>
                    <a:pt x="10815" y="4349"/>
                    <a:pt x="10634" y="4301"/>
                  </a:cubicBezTo>
                  <a:lnTo>
                    <a:pt x="12138" y="2072"/>
                  </a:lnTo>
                  <a:cubicBezTo>
                    <a:pt x="12480" y="1564"/>
                    <a:pt x="12292" y="907"/>
                    <a:pt x="11718" y="605"/>
                  </a:cubicBezTo>
                  <a:cubicBezTo>
                    <a:pt x="11143" y="302"/>
                    <a:pt x="10398" y="470"/>
                    <a:pt x="10056" y="978"/>
                  </a:cubicBezTo>
                  <a:lnTo>
                    <a:pt x="7131" y="5312"/>
                  </a:lnTo>
                  <a:cubicBezTo>
                    <a:pt x="7087" y="5377"/>
                    <a:pt x="7053" y="5444"/>
                    <a:pt x="7027" y="5512"/>
                  </a:cubicBezTo>
                  <a:cubicBezTo>
                    <a:pt x="7022" y="5518"/>
                    <a:pt x="7017" y="5524"/>
                    <a:pt x="7013" y="5530"/>
                  </a:cubicBezTo>
                  <a:lnTo>
                    <a:pt x="4397" y="9410"/>
                  </a:lnTo>
                  <a:cubicBezTo>
                    <a:pt x="3873" y="10188"/>
                    <a:pt x="3837" y="11096"/>
                    <a:pt x="4195" y="11875"/>
                  </a:cubicBezTo>
                  <a:lnTo>
                    <a:pt x="0" y="18094"/>
                  </a:lnTo>
                  <a:cubicBezTo>
                    <a:pt x="0" y="18094"/>
                    <a:pt x="6651" y="21590"/>
                    <a:pt x="6651" y="21590"/>
                  </a:cubicBezTo>
                  <a:lnTo>
                    <a:pt x="10563" y="15791"/>
                  </a:lnTo>
                  <a:cubicBezTo>
                    <a:pt x="11085" y="15935"/>
                    <a:pt x="11631" y="15949"/>
                    <a:pt x="12149" y="15854"/>
                  </a:cubicBezTo>
                  <a:cubicBezTo>
                    <a:pt x="12148" y="15855"/>
                    <a:pt x="12118" y="15899"/>
                    <a:pt x="12118" y="15899"/>
                  </a:cubicBezTo>
                  <a:lnTo>
                    <a:pt x="17619" y="14670"/>
                  </a:lnTo>
                  <a:lnTo>
                    <a:pt x="19140" y="12413"/>
                  </a:lnTo>
                  <a:cubicBezTo>
                    <a:pt x="19129" y="12409"/>
                    <a:pt x="19117" y="12407"/>
                    <a:pt x="19107" y="12403"/>
                  </a:cubicBezTo>
                  <a:lnTo>
                    <a:pt x="20261" y="10695"/>
                  </a:lnTo>
                  <a:cubicBezTo>
                    <a:pt x="20240" y="10682"/>
                    <a:pt x="20220" y="10671"/>
                    <a:pt x="20199" y="10659"/>
                  </a:cubicBezTo>
                  <a:lnTo>
                    <a:pt x="19685" y="10388"/>
                  </a:lnTo>
                  <a:cubicBezTo>
                    <a:pt x="18835" y="9942"/>
                    <a:pt x="17740" y="10189"/>
                    <a:pt x="17234" y="10938"/>
                  </a:cubicBezTo>
                  <a:lnTo>
                    <a:pt x="15981" y="12794"/>
                  </a:lnTo>
                  <a:lnTo>
                    <a:pt x="15290" y="12949"/>
                  </a:lnTo>
                  <a:cubicBezTo>
                    <a:pt x="16032" y="11849"/>
                    <a:pt x="16818" y="10685"/>
                    <a:pt x="16818" y="10685"/>
                  </a:cubicBezTo>
                  <a:cubicBezTo>
                    <a:pt x="16937" y="10508"/>
                    <a:pt x="17027" y="10323"/>
                    <a:pt x="17098" y="10135"/>
                  </a:cubicBezTo>
                  <a:lnTo>
                    <a:pt x="21257" y="3969"/>
                  </a:lnTo>
                  <a:cubicBezTo>
                    <a:pt x="21600" y="3461"/>
                    <a:pt x="21410" y="2804"/>
                    <a:pt x="20835" y="2502"/>
                  </a:cubicBezTo>
                  <a:cubicBezTo>
                    <a:pt x="20619" y="2388"/>
                    <a:pt x="20381" y="2341"/>
                    <a:pt x="20148" y="2352"/>
                  </a:cubicBezTo>
                  <a:cubicBezTo>
                    <a:pt x="19759" y="2372"/>
                    <a:pt x="19387" y="2558"/>
                    <a:pt x="19173" y="2875"/>
                  </a:cubicBezTo>
                  <a:lnTo>
                    <a:pt x="16244" y="7219"/>
                  </a:lnTo>
                  <a:cubicBezTo>
                    <a:pt x="16099" y="7102"/>
                    <a:pt x="15938" y="6997"/>
                    <a:pt x="15766" y="6903"/>
                  </a:cubicBezTo>
                  <a:lnTo>
                    <a:pt x="19280" y="1693"/>
                  </a:lnTo>
                  <a:cubicBezTo>
                    <a:pt x="19622" y="1184"/>
                    <a:pt x="19433" y="528"/>
                    <a:pt x="18857" y="226"/>
                  </a:cubicBezTo>
                  <a:cubicBezTo>
                    <a:pt x="18642" y="112"/>
                    <a:pt x="18403" y="65"/>
                    <a:pt x="18170" y="76"/>
                  </a:cubicBezTo>
                  <a:cubicBezTo>
                    <a:pt x="17782" y="96"/>
                    <a:pt x="17412" y="280"/>
                    <a:pt x="17198" y="597"/>
                  </a:cubicBezTo>
                  <a:lnTo>
                    <a:pt x="13686" y="5803"/>
                  </a:lnTo>
                  <a:lnTo>
                    <a:pt x="13257" y="5577"/>
                  </a:lnTo>
                  <a:lnTo>
                    <a:pt x="15928" y="1618"/>
                  </a:lnTo>
                  <a:cubicBezTo>
                    <a:pt x="16271" y="1110"/>
                    <a:pt x="16083" y="451"/>
                    <a:pt x="15508" y="149"/>
                  </a:cubicBezTo>
                  <a:cubicBezTo>
                    <a:pt x="15292" y="36"/>
                    <a:pt x="15051" y="-10"/>
                    <a:pt x="14818" y="2"/>
                  </a:cubicBezTo>
                  <a:close/>
                </a:path>
              </a:pathLst>
            </a:custGeom>
            <a:solidFill>
              <a:srgbClr val="E8BD87"/>
            </a:solidFill>
            <a:ln>
              <a:noFill/>
            </a:ln>
            <a:effectLst/>
          </p:spPr>
          <p:txBody>
            <a:bodyPr anchor="ctr"/>
            <a:lstStyle/>
            <a:p>
              <a:pPr algn="ctr"/>
              <a:endParaRPr/>
            </a:p>
          </p:txBody>
        </p:sp>
        <p:sp>
          <p:nvSpPr>
            <p:cNvPr id="17" name="Rectangle: Rounded Corners 1"/>
            <p:cNvSpPr/>
            <p:nvPr/>
          </p:nvSpPr>
          <p:spPr bwMode="auto">
            <a:xfrm>
              <a:off x="1143001" y="4744370"/>
              <a:ext cx="4976882" cy="628846"/>
            </a:xfrm>
            <a:prstGeom prst="roundRect">
              <a:avLst>
                <a:gd name="adj" fmla="val 15152"/>
              </a:avLst>
            </a:prstGeom>
            <a:solidFill>
              <a:srgbClr val="768EA9"/>
            </a:solidFill>
            <a:ln w="19050">
              <a:noFill/>
              <a:round/>
              <a:headEnd/>
              <a:tailEnd/>
            </a:ln>
          </p:spPr>
          <p:txBody>
            <a:bodyPr vert="horz" wrap="none" lIns="91440" tIns="45720" rIns="91440" bIns="45720" anchor="ctr" anchorCtr="1" compatLnSpc="1">
              <a:prstTxWarp prst="textNoShape">
                <a:avLst/>
              </a:prstTxWarp>
              <a:normAutofit/>
            </a:bodyPr>
            <a:lstStyle/>
            <a:p>
              <a:pPr algn="ctr"/>
              <a:r>
                <a:rPr lang="zh-CN" altLang="en-US" sz="1600" b="1" dirty="0">
                  <a:solidFill>
                    <a:srgbClr val="768EA9"/>
                  </a:solidFill>
                </a:rPr>
                <a:t>标题文本预设</a:t>
              </a:r>
            </a:p>
          </p:txBody>
        </p:sp>
      </p:grpSp>
      <p:sp>
        <p:nvSpPr>
          <p:cNvPr id="9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课外阅读与欣赏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04718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5"/>
          <p:cNvSpPr/>
          <p:nvPr/>
        </p:nvSpPr>
        <p:spPr bwMode="auto">
          <a:xfrm>
            <a:off x="4544699" y="0"/>
            <a:ext cx="54006" cy="5143500"/>
          </a:xfrm>
          <a:prstGeom prst="rect">
            <a:avLst/>
          </a:prstGeom>
          <a:solidFill>
            <a:srgbClr val="768EA9"/>
          </a:solidFill>
          <a:ln w="19050">
            <a:noFill/>
            <a:round/>
            <a:headEnd/>
            <a:tailEnd/>
          </a:ln>
        </p:spPr>
        <p:txBody>
          <a:bodyPr anchor="ctr"/>
          <a:lstStyle/>
          <a:p>
            <a:pPr algn="ctr"/>
            <a:endParaRPr/>
          </a:p>
        </p:txBody>
      </p:sp>
      <p:sp>
        <p:nvSpPr>
          <p:cNvPr id="20" name="Oval 1"/>
          <p:cNvSpPr/>
          <p:nvPr/>
        </p:nvSpPr>
        <p:spPr bwMode="auto">
          <a:xfrm>
            <a:off x="4330703" y="267494"/>
            <a:ext cx="481998" cy="481998"/>
          </a:xfrm>
          <a:prstGeom prst="ellipse">
            <a:avLst/>
          </a:prstGeom>
          <a:solidFill>
            <a:srgbClr val="7E7E80"/>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01</a:t>
            </a:r>
          </a:p>
        </p:txBody>
      </p:sp>
      <p:sp>
        <p:nvSpPr>
          <p:cNvPr id="21" name="Oval 2"/>
          <p:cNvSpPr/>
          <p:nvPr/>
        </p:nvSpPr>
        <p:spPr bwMode="auto">
          <a:xfrm>
            <a:off x="4330703" y="1121580"/>
            <a:ext cx="481998" cy="481998"/>
          </a:xfrm>
          <a:prstGeom prst="ellipse">
            <a:avLst/>
          </a:prstGeom>
          <a:solidFill>
            <a:srgbClr val="758EA9"/>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02</a:t>
            </a:r>
          </a:p>
        </p:txBody>
      </p:sp>
      <p:sp>
        <p:nvSpPr>
          <p:cNvPr id="22" name="Oval 3"/>
          <p:cNvSpPr/>
          <p:nvPr/>
        </p:nvSpPr>
        <p:spPr bwMode="auto">
          <a:xfrm>
            <a:off x="4330703" y="1975666"/>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03</a:t>
            </a:r>
          </a:p>
        </p:txBody>
      </p:sp>
      <p:sp>
        <p:nvSpPr>
          <p:cNvPr id="23" name="Oval 4"/>
          <p:cNvSpPr/>
          <p:nvPr/>
        </p:nvSpPr>
        <p:spPr bwMode="auto">
          <a:xfrm>
            <a:off x="4330703" y="2829752"/>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04</a:t>
            </a:r>
          </a:p>
        </p:txBody>
      </p:sp>
      <p:sp>
        <p:nvSpPr>
          <p:cNvPr id="8" name="Rectangle 16"/>
          <p:cNvSpPr/>
          <p:nvPr/>
        </p:nvSpPr>
        <p:spPr>
          <a:xfrm>
            <a:off x="5274078" y="1995686"/>
            <a:ext cx="1458162" cy="692498"/>
          </a:xfrm>
          <a:prstGeom prst="rect">
            <a:avLst/>
          </a:prstGeom>
        </p:spPr>
        <p:txBody>
          <a:bodyPr wrap="square">
            <a:normAutofit fontScale="85000" lnSpcReduction="20000"/>
          </a:bodyPr>
          <a:lstStyle/>
          <a:p>
            <a:r>
              <a:rPr lang="zh-CN" altLang="en-US" sz="5400" b="1" spc="300" dirty="0">
                <a:solidFill>
                  <a:schemeClr val="tx2"/>
                </a:solidFill>
              </a:rPr>
              <a:t>目录</a:t>
            </a:r>
          </a:p>
        </p:txBody>
      </p:sp>
      <p:sp>
        <p:nvSpPr>
          <p:cNvPr id="11" name="TextBox 14"/>
          <p:cNvSpPr txBox="1"/>
          <p:nvPr/>
        </p:nvSpPr>
        <p:spPr>
          <a:xfrm>
            <a:off x="1203499" y="2921736"/>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撰写综艺晚会文学台本</a:t>
            </a:r>
          </a:p>
        </p:txBody>
      </p:sp>
      <p:sp>
        <p:nvSpPr>
          <p:cNvPr id="13" name="TextBox 19"/>
          <p:cNvSpPr txBox="1"/>
          <p:nvPr/>
        </p:nvSpPr>
        <p:spPr>
          <a:xfrm>
            <a:off x="1215589" y="2070693"/>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电视综艺节目</a:t>
            </a:r>
          </a:p>
        </p:txBody>
      </p:sp>
      <p:sp>
        <p:nvSpPr>
          <p:cNvPr id="15" name="TextBox 21"/>
          <p:cNvSpPr txBox="1"/>
          <p:nvPr/>
        </p:nvSpPr>
        <p:spPr>
          <a:xfrm>
            <a:off x="1203499" y="1219650"/>
            <a:ext cx="2796413" cy="285857"/>
          </a:xfrm>
          <a:prstGeom prst="rect">
            <a:avLst/>
          </a:prstGeom>
          <a:noFill/>
        </p:spPr>
        <p:txBody>
          <a:bodyPr wrap="none" lIns="360000" tIns="0" rIns="0" bIns="0" anchor="b" anchorCtr="0">
            <a:normAutofit/>
          </a:bodyPr>
          <a:lstStyle/>
          <a:p>
            <a:pPr algn="r"/>
            <a:r>
              <a:rPr lang="zh-CN" altLang="en-US" sz="1600" b="1" dirty="0">
                <a:solidFill>
                  <a:srgbClr val="6D839C"/>
                </a:solidFill>
              </a:rPr>
              <a:t>电视文艺栏目种类与策划</a:t>
            </a:r>
          </a:p>
        </p:txBody>
      </p:sp>
      <p:sp>
        <p:nvSpPr>
          <p:cNvPr id="17" name="TextBox 23"/>
          <p:cNvSpPr txBox="1"/>
          <p:nvPr/>
        </p:nvSpPr>
        <p:spPr>
          <a:xfrm>
            <a:off x="1203500" y="365564"/>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电视专题文艺节目</a:t>
            </a:r>
          </a:p>
        </p:txBody>
      </p:sp>
      <p:sp>
        <p:nvSpPr>
          <p:cNvPr id="5" name="Rectangle 8"/>
          <p:cNvSpPr/>
          <p:nvPr/>
        </p:nvSpPr>
        <p:spPr>
          <a:xfrm>
            <a:off x="5410979" y="2553681"/>
            <a:ext cx="1177245" cy="276999"/>
          </a:xfrm>
          <a:prstGeom prst="rect">
            <a:avLst/>
          </a:prstGeom>
        </p:spPr>
        <p:txBody>
          <a:bodyPr wrap="none">
            <a:normAutofit fontScale="77500" lnSpcReduction="20000"/>
          </a:bodyPr>
          <a:lstStyle/>
          <a:p>
            <a:r>
              <a:rPr lang="en-US" altLang="zh-CN" b="1" spc="300" dirty="0">
                <a:solidFill>
                  <a:schemeClr val="tx2"/>
                </a:solidFill>
              </a:rPr>
              <a:t>CONTENT</a:t>
            </a:r>
          </a:p>
        </p:txBody>
      </p:sp>
      <p:sp>
        <p:nvSpPr>
          <p:cNvPr id="26" name="Oval 4">
            <a:extLst>
              <a:ext uri="{FF2B5EF4-FFF2-40B4-BE49-F238E27FC236}">
                <a16:creationId xmlns:a16="http://schemas.microsoft.com/office/drawing/2014/main" id="{A3E1A392-4912-3542-B0C7-15A43A7972EE}"/>
              </a:ext>
            </a:extLst>
          </p:cNvPr>
          <p:cNvSpPr/>
          <p:nvPr/>
        </p:nvSpPr>
        <p:spPr bwMode="auto">
          <a:xfrm>
            <a:off x="4308460" y="3683838"/>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05</a:t>
            </a:r>
          </a:p>
        </p:txBody>
      </p:sp>
      <p:sp>
        <p:nvSpPr>
          <p:cNvPr id="31" name="Oval 4">
            <a:extLst>
              <a:ext uri="{FF2B5EF4-FFF2-40B4-BE49-F238E27FC236}">
                <a16:creationId xmlns:a16="http://schemas.microsoft.com/office/drawing/2014/main" id="{32597E22-E4CD-FA4A-AEDB-508265860455}"/>
              </a:ext>
            </a:extLst>
          </p:cNvPr>
          <p:cNvSpPr/>
          <p:nvPr/>
        </p:nvSpPr>
        <p:spPr bwMode="auto">
          <a:xfrm>
            <a:off x="4329172" y="4537925"/>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06</a:t>
            </a:r>
          </a:p>
        </p:txBody>
      </p:sp>
      <p:sp>
        <p:nvSpPr>
          <p:cNvPr id="33" name="TextBox 14">
            <a:extLst>
              <a:ext uri="{FF2B5EF4-FFF2-40B4-BE49-F238E27FC236}">
                <a16:creationId xmlns:a16="http://schemas.microsoft.com/office/drawing/2014/main" id="{D2F463CA-A883-B849-9F5A-1DAB2BFF985C}"/>
              </a:ext>
            </a:extLst>
          </p:cNvPr>
          <p:cNvSpPr txBox="1"/>
          <p:nvPr/>
        </p:nvSpPr>
        <p:spPr>
          <a:xfrm>
            <a:off x="1215589" y="4614794"/>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电视文艺导演的职责</a:t>
            </a:r>
          </a:p>
        </p:txBody>
      </p:sp>
      <p:sp>
        <p:nvSpPr>
          <p:cNvPr id="36" name="TextBox 14">
            <a:extLst>
              <a:ext uri="{FF2B5EF4-FFF2-40B4-BE49-F238E27FC236}">
                <a16:creationId xmlns:a16="http://schemas.microsoft.com/office/drawing/2014/main" id="{C32EBA09-7A2A-FF4C-BC2F-3F2F422483AC}"/>
              </a:ext>
            </a:extLst>
          </p:cNvPr>
          <p:cNvSpPr txBox="1"/>
          <p:nvPr/>
        </p:nvSpPr>
        <p:spPr>
          <a:xfrm>
            <a:off x="1215589" y="3780921"/>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电视文艺导演的学养与素质</a:t>
            </a:r>
          </a:p>
        </p:txBody>
      </p:sp>
      <p:pic>
        <p:nvPicPr>
          <p:cNvPr id="18" name="图片 17">
            <a:extLst>
              <a:ext uri="{FF2B5EF4-FFF2-40B4-BE49-F238E27FC236}">
                <a16:creationId xmlns:a16="http://schemas.microsoft.com/office/drawing/2014/main" id="{632F14D8-F4F8-9D42-BE45-0E0FD1B4BA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937109" flipH="1" flipV="1">
            <a:off x="-935220" y="4119409"/>
            <a:ext cx="3390889" cy="2983399"/>
          </a:xfrm>
          <a:prstGeom prst="rect">
            <a:avLst/>
          </a:prstGeom>
        </p:spPr>
      </p:pic>
    </p:spTree>
    <p:extLst>
      <p:ext uri="{BB962C8B-B14F-4D97-AF65-F5344CB8AC3E}">
        <p14:creationId xmlns:p14="http://schemas.microsoft.com/office/powerpoint/2010/main" val="3685875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8" grpId="0"/>
      <p:bldP spid="5" grpId="0"/>
      <p:bldP spid="26" grpId="0" animBg="1"/>
      <p:bldP spid="3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54"/>
          <p:cNvSpPr txBox="1">
            <a:spLocks/>
          </p:cNvSpPr>
          <p:nvPr/>
        </p:nvSpPr>
        <p:spPr bwMode="auto">
          <a:xfrm>
            <a:off x="1547664" y="987574"/>
            <a:ext cx="4752528" cy="2788874"/>
          </a:xfrm>
          <a:prstGeom prst="rect">
            <a:avLst/>
          </a:prstGeom>
          <a:noFill/>
        </p:spPr>
        <p:txBody>
          <a:bodyPr wrap="none" lIns="0" tIns="0" rIns="0" bIns="0" anchor="ctr">
            <a:noAutofit/>
          </a:bodyPr>
          <a:lstStyle/>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了解专项型文艺栏目的特点。</a:t>
            </a: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了解综艺型文艺栏目的特点。</a:t>
            </a: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掌握文艺栏目策划的要点。</a:t>
            </a:r>
            <a:endParaRPr lang="zh-CN" altLang="en-US" sz="2000" dirty="0">
              <a:solidFill>
                <a:srgbClr val="768EA9"/>
              </a:solidFill>
              <a:effectLst/>
              <a:latin typeface="SimSun" panose="02010600030101010101" pitchFamily="2" charset="-122"/>
              <a:ea typeface="SimSun" panose="02010600030101010101" pitchFamily="2" charset="-122"/>
            </a:endParaRPr>
          </a:p>
        </p:txBody>
      </p:sp>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学习目标</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20205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5"/>
          <p:cNvSpPr/>
          <p:nvPr/>
        </p:nvSpPr>
        <p:spPr bwMode="auto">
          <a:xfrm>
            <a:off x="4544699" y="0"/>
            <a:ext cx="54006" cy="5143500"/>
          </a:xfrm>
          <a:prstGeom prst="rect">
            <a:avLst/>
          </a:prstGeom>
          <a:solidFill>
            <a:srgbClr val="768EA9"/>
          </a:solidFill>
          <a:ln w="19050">
            <a:noFill/>
            <a:round/>
            <a:headEnd/>
            <a:tailEnd/>
          </a:ln>
        </p:spPr>
        <p:txBody>
          <a:bodyPr anchor="ctr"/>
          <a:lstStyle/>
          <a:p>
            <a:pPr algn="ctr"/>
            <a:endParaRPr/>
          </a:p>
        </p:txBody>
      </p:sp>
      <p:sp>
        <p:nvSpPr>
          <p:cNvPr id="20" name="Oval 1"/>
          <p:cNvSpPr/>
          <p:nvPr/>
        </p:nvSpPr>
        <p:spPr bwMode="auto">
          <a:xfrm>
            <a:off x="4330703" y="267494"/>
            <a:ext cx="481998" cy="481998"/>
          </a:xfrm>
          <a:prstGeom prst="ellipse">
            <a:avLst/>
          </a:prstGeom>
          <a:solidFill>
            <a:srgbClr val="768EA9"/>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01</a:t>
            </a:r>
          </a:p>
        </p:txBody>
      </p:sp>
      <p:sp>
        <p:nvSpPr>
          <p:cNvPr id="21" name="Oval 2"/>
          <p:cNvSpPr/>
          <p:nvPr/>
        </p:nvSpPr>
        <p:spPr bwMode="auto">
          <a:xfrm>
            <a:off x="4330703" y="1121580"/>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02</a:t>
            </a:r>
          </a:p>
        </p:txBody>
      </p:sp>
      <p:sp>
        <p:nvSpPr>
          <p:cNvPr id="22" name="Oval 3"/>
          <p:cNvSpPr/>
          <p:nvPr/>
        </p:nvSpPr>
        <p:spPr bwMode="auto">
          <a:xfrm>
            <a:off x="4330703" y="1975666"/>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03</a:t>
            </a:r>
          </a:p>
        </p:txBody>
      </p:sp>
      <p:sp>
        <p:nvSpPr>
          <p:cNvPr id="23" name="Oval 4"/>
          <p:cNvSpPr/>
          <p:nvPr/>
        </p:nvSpPr>
        <p:spPr bwMode="auto">
          <a:xfrm>
            <a:off x="4330703" y="2829752"/>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04</a:t>
            </a:r>
          </a:p>
        </p:txBody>
      </p:sp>
      <p:sp>
        <p:nvSpPr>
          <p:cNvPr id="8" name="Rectangle 16"/>
          <p:cNvSpPr/>
          <p:nvPr/>
        </p:nvSpPr>
        <p:spPr>
          <a:xfrm>
            <a:off x="5274078" y="1995686"/>
            <a:ext cx="1458162" cy="692498"/>
          </a:xfrm>
          <a:prstGeom prst="rect">
            <a:avLst/>
          </a:prstGeom>
        </p:spPr>
        <p:txBody>
          <a:bodyPr wrap="square">
            <a:normAutofit fontScale="85000" lnSpcReduction="20000"/>
          </a:bodyPr>
          <a:lstStyle/>
          <a:p>
            <a:r>
              <a:rPr lang="zh-CN" altLang="en-US" sz="5400" b="1" spc="300" dirty="0">
                <a:solidFill>
                  <a:schemeClr val="tx2"/>
                </a:solidFill>
              </a:rPr>
              <a:t>目录</a:t>
            </a:r>
          </a:p>
        </p:txBody>
      </p:sp>
      <p:sp>
        <p:nvSpPr>
          <p:cNvPr id="11" name="TextBox 14"/>
          <p:cNvSpPr txBox="1"/>
          <p:nvPr/>
        </p:nvSpPr>
        <p:spPr>
          <a:xfrm>
            <a:off x="1203499" y="2921736"/>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撰写综艺晚会文学台本</a:t>
            </a:r>
          </a:p>
        </p:txBody>
      </p:sp>
      <p:sp>
        <p:nvSpPr>
          <p:cNvPr id="13" name="TextBox 19"/>
          <p:cNvSpPr txBox="1"/>
          <p:nvPr/>
        </p:nvSpPr>
        <p:spPr>
          <a:xfrm>
            <a:off x="1215589" y="2070693"/>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电视综艺节目</a:t>
            </a:r>
          </a:p>
        </p:txBody>
      </p:sp>
      <p:sp>
        <p:nvSpPr>
          <p:cNvPr id="15" name="TextBox 21"/>
          <p:cNvSpPr txBox="1"/>
          <p:nvPr/>
        </p:nvSpPr>
        <p:spPr>
          <a:xfrm>
            <a:off x="1203499" y="1219650"/>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电视文艺栏目种类与策划</a:t>
            </a:r>
          </a:p>
        </p:txBody>
      </p:sp>
      <p:sp>
        <p:nvSpPr>
          <p:cNvPr id="17" name="TextBox 23"/>
          <p:cNvSpPr txBox="1"/>
          <p:nvPr/>
        </p:nvSpPr>
        <p:spPr>
          <a:xfrm>
            <a:off x="1203500" y="365564"/>
            <a:ext cx="2796413" cy="285857"/>
          </a:xfrm>
          <a:prstGeom prst="rect">
            <a:avLst/>
          </a:prstGeom>
          <a:noFill/>
        </p:spPr>
        <p:txBody>
          <a:bodyPr wrap="none" lIns="360000" tIns="0" rIns="0" bIns="0" anchor="b" anchorCtr="0">
            <a:normAutofit/>
          </a:bodyPr>
          <a:lstStyle/>
          <a:p>
            <a:pPr algn="r"/>
            <a:r>
              <a:rPr lang="zh-CN" altLang="en-US" sz="1600" b="1" dirty="0">
                <a:solidFill>
                  <a:srgbClr val="768EA9"/>
                </a:solidFill>
              </a:rPr>
              <a:t>电视专题文艺节目</a:t>
            </a:r>
          </a:p>
        </p:txBody>
      </p:sp>
      <p:sp>
        <p:nvSpPr>
          <p:cNvPr id="5" name="Rectangle 8"/>
          <p:cNvSpPr/>
          <p:nvPr/>
        </p:nvSpPr>
        <p:spPr>
          <a:xfrm>
            <a:off x="5410979" y="2553681"/>
            <a:ext cx="1177245" cy="276999"/>
          </a:xfrm>
          <a:prstGeom prst="rect">
            <a:avLst/>
          </a:prstGeom>
        </p:spPr>
        <p:txBody>
          <a:bodyPr wrap="none">
            <a:normAutofit fontScale="77500" lnSpcReduction="20000"/>
          </a:bodyPr>
          <a:lstStyle/>
          <a:p>
            <a:r>
              <a:rPr lang="en-US" altLang="zh-CN" b="1" spc="300" dirty="0">
                <a:solidFill>
                  <a:schemeClr val="tx2"/>
                </a:solidFill>
              </a:rPr>
              <a:t>CONTENT</a:t>
            </a:r>
          </a:p>
        </p:txBody>
      </p:sp>
      <p:sp>
        <p:nvSpPr>
          <p:cNvPr id="26" name="Oval 4">
            <a:extLst>
              <a:ext uri="{FF2B5EF4-FFF2-40B4-BE49-F238E27FC236}">
                <a16:creationId xmlns:a16="http://schemas.microsoft.com/office/drawing/2014/main" id="{A3E1A392-4912-3542-B0C7-15A43A7972EE}"/>
              </a:ext>
            </a:extLst>
          </p:cNvPr>
          <p:cNvSpPr/>
          <p:nvPr/>
        </p:nvSpPr>
        <p:spPr bwMode="auto">
          <a:xfrm>
            <a:off x="4308460" y="3683838"/>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05</a:t>
            </a:r>
          </a:p>
        </p:txBody>
      </p:sp>
      <p:sp>
        <p:nvSpPr>
          <p:cNvPr id="31" name="Oval 4">
            <a:extLst>
              <a:ext uri="{FF2B5EF4-FFF2-40B4-BE49-F238E27FC236}">
                <a16:creationId xmlns:a16="http://schemas.microsoft.com/office/drawing/2014/main" id="{32597E22-E4CD-FA4A-AEDB-508265860455}"/>
              </a:ext>
            </a:extLst>
          </p:cNvPr>
          <p:cNvSpPr/>
          <p:nvPr/>
        </p:nvSpPr>
        <p:spPr bwMode="auto">
          <a:xfrm>
            <a:off x="4329172" y="4537925"/>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06</a:t>
            </a:r>
          </a:p>
        </p:txBody>
      </p:sp>
      <p:sp>
        <p:nvSpPr>
          <p:cNvPr id="33" name="TextBox 14">
            <a:extLst>
              <a:ext uri="{FF2B5EF4-FFF2-40B4-BE49-F238E27FC236}">
                <a16:creationId xmlns:a16="http://schemas.microsoft.com/office/drawing/2014/main" id="{D2F463CA-A883-B849-9F5A-1DAB2BFF985C}"/>
              </a:ext>
            </a:extLst>
          </p:cNvPr>
          <p:cNvSpPr txBox="1"/>
          <p:nvPr/>
        </p:nvSpPr>
        <p:spPr>
          <a:xfrm>
            <a:off x="1215589" y="4614794"/>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电视文艺导演的职责</a:t>
            </a:r>
          </a:p>
        </p:txBody>
      </p:sp>
      <p:sp>
        <p:nvSpPr>
          <p:cNvPr id="36" name="TextBox 14">
            <a:extLst>
              <a:ext uri="{FF2B5EF4-FFF2-40B4-BE49-F238E27FC236}">
                <a16:creationId xmlns:a16="http://schemas.microsoft.com/office/drawing/2014/main" id="{C32EBA09-7A2A-FF4C-BC2F-3F2F422483AC}"/>
              </a:ext>
            </a:extLst>
          </p:cNvPr>
          <p:cNvSpPr txBox="1"/>
          <p:nvPr/>
        </p:nvSpPr>
        <p:spPr>
          <a:xfrm>
            <a:off x="1215589" y="3780921"/>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电视文艺导演的学养与素质</a:t>
            </a:r>
          </a:p>
        </p:txBody>
      </p:sp>
      <p:pic>
        <p:nvPicPr>
          <p:cNvPr id="18" name="图片 17">
            <a:extLst>
              <a:ext uri="{FF2B5EF4-FFF2-40B4-BE49-F238E27FC236}">
                <a16:creationId xmlns:a16="http://schemas.microsoft.com/office/drawing/2014/main" id="{632F14D8-F4F8-9D42-BE45-0E0FD1B4BA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937109" flipH="1" flipV="1">
            <a:off x="-935220" y="4119409"/>
            <a:ext cx="3390889" cy="2983399"/>
          </a:xfrm>
          <a:prstGeom prst="rect">
            <a:avLst/>
          </a:prstGeom>
        </p:spPr>
      </p:pic>
    </p:spTree>
    <p:extLst>
      <p:ext uri="{BB962C8B-B14F-4D97-AF65-F5344CB8AC3E}">
        <p14:creationId xmlns:p14="http://schemas.microsoft.com/office/powerpoint/2010/main" val="1952423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8" grpId="0"/>
      <p:bldP spid="5" grpId="0"/>
      <p:bldP spid="26" grpId="0" animBg="1"/>
      <p:bldP spid="3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第二章 电视文艺栏目种类与策划</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383618"/>
            <a:ext cx="7170504" cy="2340260"/>
          </a:xfrm>
          <a:prstGeom prst="rect">
            <a:avLst/>
          </a:prstGeom>
          <a:noFill/>
        </p:spPr>
        <p:txBody>
          <a:bodyPr wrap="none" lIns="0" tIns="0" rIns="0" bIns="0" anchor="ctr">
            <a:noAutofit/>
          </a:bodyPr>
          <a:lstStyle/>
          <a:p>
            <a:pPr marL="285750" indent="-285750">
              <a:lnSpc>
                <a:spcPct val="150000"/>
              </a:lnSpc>
              <a:buFont typeface="Wingdings" pitchFamily="2" charset="2"/>
              <a:buChar char="Ø"/>
            </a:pPr>
            <a:r>
              <a:rPr lang="zh-CN" altLang="en-US" sz="1400" b="1" dirty="0">
                <a:solidFill>
                  <a:srgbClr val="768EA9"/>
                </a:solidFill>
                <a:latin typeface="SimSun" panose="02010600030101010101" pitchFamily="2" charset="-122"/>
                <a:ea typeface="SimSun" panose="02010600030101010101" pitchFamily="2" charset="-122"/>
              </a:rPr>
              <a:t>电视文艺栏目：</a:t>
            </a: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电视文艺栏目是电视台播出的电视文艺节目中最基本的组织形式</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大都是由相同</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或不同类型的一个或多个节目连缀成板块构成的。具体来说，栏目化的电视文艺</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包括</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专项型栏目、综合型栏目、杂志型栏目、谈话型栏目四种。</a:t>
            </a:r>
            <a:endParaRPr lang="en-US" altLang="zh-CN" sz="1400" dirty="0">
              <a:solidFill>
                <a:srgbClr val="768EA9"/>
              </a:solidFill>
              <a:latin typeface="SimSun" panose="02010600030101010101" pitchFamily="2" charset="-122"/>
              <a:ea typeface="SimSun" panose="02010600030101010101" pitchFamily="2" charset="-122"/>
            </a:endParaRPr>
          </a:p>
        </p:txBody>
      </p:sp>
    </p:spTree>
    <p:extLst>
      <p:ext uri="{BB962C8B-B14F-4D97-AF65-F5344CB8AC3E}">
        <p14:creationId xmlns:p14="http://schemas.microsoft.com/office/powerpoint/2010/main" val="620143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008313" y="915566"/>
            <a:ext cx="7455039" cy="2219410"/>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专项型文艺栏目：</a:t>
            </a:r>
            <a:endParaRPr lang="en-US" altLang="zh-CN" sz="1400" b="1" dirty="0">
              <a:solidFill>
                <a:srgbClr val="768EA9"/>
              </a:solidFill>
            </a:endParaRPr>
          </a:p>
          <a:p>
            <a:pPr>
              <a:lnSpc>
                <a:spcPct val="150000"/>
              </a:lnSpc>
            </a:pPr>
            <a:r>
              <a:rPr lang="zh-CN" altLang="en-US" sz="1400" dirty="0">
                <a:solidFill>
                  <a:srgbClr val="768EA9"/>
                </a:solidFill>
              </a:rPr>
              <a:t>是根据文学与艺术的分类而设置的栏目</a:t>
            </a:r>
            <a:r>
              <a:rPr lang="en-US" altLang="zh-CN" sz="1400" dirty="0">
                <a:solidFill>
                  <a:srgbClr val="768EA9"/>
                </a:solidFill>
              </a:rPr>
              <a:t>,</a:t>
            </a:r>
            <a:r>
              <a:rPr lang="zh-CN" altLang="en-US" sz="1400" dirty="0">
                <a:solidFill>
                  <a:srgbClr val="768EA9"/>
                </a:solidFill>
              </a:rPr>
              <a:t>强调表现某种专项艺术门类的独特性</a:t>
            </a:r>
            <a:r>
              <a:rPr lang="en-US" altLang="zh-CN" sz="1400" dirty="0">
                <a:solidFill>
                  <a:srgbClr val="768EA9"/>
                </a:solidFill>
              </a:rPr>
              <a:t>,</a:t>
            </a:r>
            <a:r>
              <a:rPr lang="zh-CN" altLang="en-US" sz="1400" dirty="0">
                <a:solidFill>
                  <a:srgbClr val="768EA9"/>
                </a:solidFill>
              </a:rPr>
              <a:t>只限于本艺术</a:t>
            </a:r>
            <a:endParaRPr lang="en-US" altLang="zh-CN" sz="1400" dirty="0">
              <a:solidFill>
                <a:srgbClr val="768EA9"/>
              </a:solidFill>
            </a:endParaRPr>
          </a:p>
          <a:p>
            <a:pPr>
              <a:lnSpc>
                <a:spcPct val="150000"/>
              </a:lnSpc>
            </a:pPr>
            <a:r>
              <a:rPr lang="zh-CN" altLang="en-US" sz="1400" dirty="0">
                <a:solidFill>
                  <a:srgbClr val="768EA9"/>
                </a:solidFill>
              </a:rPr>
              <a:t>门类中不同样式的组合。专项型文艺栏目以提供欣赏、传播知识、提高审美为主要目的</a:t>
            </a:r>
            <a:r>
              <a:rPr lang="en-US" altLang="zh-CN" sz="1400" dirty="0">
                <a:solidFill>
                  <a:srgbClr val="768EA9"/>
                </a:solidFill>
              </a:rPr>
              <a:t>,</a:t>
            </a:r>
          </a:p>
          <a:p>
            <a:pPr>
              <a:lnSpc>
                <a:spcPct val="150000"/>
              </a:lnSpc>
            </a:pPr>
            <a:r>
              <a:rPr lang="zh-CN" altLang="en-US" sz="1400" dirty="0">
                <a:solidFill>
                  <a:srgbClr val="768EA9"/>
                </a:solidFill>
              </a:rPr>
              <a:t>包括音乐类栏目、戏曲类栏目、曲艺类栏目、舞蹈类栏目、文学类栏目等。</a:t>
            </a:r>
          </a:p>
        </p:txBody>
      </p:sp>
    </p:spTree>
    <p:extLst>
      <p:ext uri="{BB962C8B-B14F-4D97-AF65-F5344CB8AC3E}">
        <p14:creationId xmlns:p14="http://schemas.microsoft.com/office/powerpoint/2010/main" val="1125331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170504" cy="2340260"/>
          </a:xfrm>
          <a:prstGeom prst="rect">
            <a:avLst/>
          </a:prstGeom>
          <a:noFill/>
        </p:spPr>
        <p:txBody>
          <a:bodyPr wrap="none" lIns="0" tIns="0" rIns="0" bIns="0" anchor="ctr">
            <a:noAutofit/>
          </a:bodyPr>
          <a:lstStyle/>
          <a:p>
            <a:pPr marL="285750" indent="-285750">
              <a:lnSpc>
                <a:spcPct val="150000"/>
              </a:lnSpc>
              <a:buFont typeface="Wingdings" pitchFamily="2" charset="2"/>
              <a:buChar char="Ø"/>
            </a:pPr>
            <a:r>
              <a:rPr lang="zh-CN" altLang="en-US" sz="1400" b="1" dirty="0">
                <a:solidFill>
                  <a:srgbClr val="768EA9"/>
                </a:solidFill>
                <a:latin typeface="SimSun" panose="02010600030101010101" pitchFamily="2" charset="-122"/>
                <a:ea typeface="SimSun" panose="02010600030101010101" pitchFamily="2" charset="-122"/>
              </a:rPr>
              <a:t>一、音乐类栏目</a:t>
            </a: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音乐类栏目是音乐节目的一种载体方式</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它以音乐节目为核心</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以独唱、合唱、民族器乐、</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管弦乐、歌剧、舞剧、音乐剧等多种音乐形式为表现内容</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在固定的时段播出</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供观众观赏。</a:t>
            </a: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825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515F0481-0FB3-3D48-9872-59FF764402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1654044"/>
            <a:ext cx="2333353" cy="1835412"/>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857880" y="697969"/>
            <a:ext cx="7185652" cy="3747562"/>
          </a:xfrm>
          <a:prstGeom prst="rect">
            <a:avLst/>
          </a:prstGeom>
          <a:noFill/>
        </p:spPr>
        <p:txBody>
          <a:bodyPr wrap="none" lIns="0" tIns="0" rIns="0" bIns="0" anchor="ctr">
            <a:noAutofit/>
          </a:bodyPr>
          <a:lstStyle/>
          <a:p>
            <a:pPr marL="285750" indent="-285750">
              <a:lnSpc>
                <a:spcPct val="150000"/>
              </a:lnSpc>
              <a:buFont typeface="Wingdings" pitchFamily="2" charset="2"/>
              <a:buChar char="Ø"/>
            </a:pP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b="1" dirty="0">
                <a:solidFill>
                  <a:srgbClr val="768EA9"/>
                </a:solidFill>
                <a:latin typeface="SimSun" panose="02010600030101010101" pitchFamily="2" charset="-122"/>
                <a:ea typeface="SimSun" panose="02010600030101010101" pitchFamily="2" charset="-122"/>
              </a:rPr>
              <a:t>1.《</a:t>
            </a:r>
            <a:r>
              <a:rPr lang="zh-CN" altLang="en-US" sz="1400" b="1" dirty="0">
                <a:solidFill>
                  <a:srgbClr val="768EA9"/>
                </a:solidFill>
                <a:latin typeface="SimSun" panose="02010600030101010101" pitchFamily="2" charset="-122"/>
                <a:ea typeface="SimSun" panose="02010600030101010101" pitchFamily="2" charset="-122"/>
              </a:rPr>
              <a:t>百年歌声</a:t>
            </a:r>
            <a:r>
              <a:rPr lang="en-US" altLang="zh-CN" sz="1400" b="1" dirty="0">
                <a:solidFill>
                  <a:srgbClr val="768EA9"/>
                </a:solidFill>
                <a:latin typeface="SimSun" panose="02010600030101010101" pitchFamily="2" charset="-122"/>
                <a:ea typeface="SimSun" panose="02010600030101010101" pitchFamily="2" charset="-122"/>
              </a:rPr>
              <a:t>》</a:t>
            </a:r>
          </a:p>
          <a:p>
            <a:pPr>
              <a:lnSpc>
                <a:spcPct val="150000"/>
              </a:lnSpc>
            </a:pPr>
            <a:endParaRPr lang="en-US" altLang="zh-CN" sz="12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百年歌声</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既有对经典歌曲的梳理、回顾</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也有对当下流行歌曲的介绍、弘</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扬。该栏目采用演播室录制的方式</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每期节目邀请一位音乐人作为嘉宾</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以一</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部音乐作品为核心</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或以一个主题为中心</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介绍歌曲的创作背景</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分享音乐人的</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成长经历</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赏析歌曲的风格特色。该栏目“旨在通过对中国百年歌声的回顾</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让</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这些世代传唱的歌曲引发人们对逝去时代的感悟</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加深人们对百年中国的历史</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记忆</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借助富于时代特色的歌曲弘扬传统文化与民族精神</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让中国的民族情感</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在当今时代得以继承并发展</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这符合中央重塑炎黄精神和构建和谐社会的一贯</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宗旨</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是一次具有里程碑意义的百年歌曲大展播”。</a:t>
            </a:r>
            <a:endParaRPr lang="en-US" altLang="zh-CN" sz="12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a16="http://schemas.microsoft.com/office/drawing/2014/main" id="{B6D1ECAF-F59B-454C-A680-EBAE7E9F7C52}"/>
              </a:ext>
            </a:extLst>
          </p:cNvPr>
          <p:cNvSpPr/>
          <p:nvPr/>
        </p:nvSpPr>
        <p:spPr>
          <a:xfrm>
            <a:off x="755576" y="771550"/>
            <a:ext cx="4534683" cy="364972"/>
          </a:xfrm>
          <a:prstGeom prst="rect">
            <a:avLst/>
          </a:prstGeom>
        </p:spPr>
        <p:txBody>
          <a:bodyPr wrap="square">
            <a:spAutoFit/>
          </a:bodyPr>
          <a:lstStyle/>
          <a:p>
            <a:pPr marL="285750" indent="-285750">
              <a:lnSpc>
                <a:spcPct val="150000"/>
              </a:lnSpc>
              <a:buFont typeface="Wingdings" pitchFamily="2" charset="2"/>
              <a:buChar char="Ø"/>
            </a:pP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一</a:t>
            </a: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中央电视台的主要音乐类栏目</a:t>
            </a:r>
            <a:endParaRPr lang="en-US" altLang="zh-CN" sz="1400" b="1" dirty="0">
              <a:solidFill>
                <a:srgbClr val="768EA9"/>
              </a:solidFill>
              <a:latin typeface="SimSun" panose="02010600030101010101" pitchFamily="2" charset="-122"/>
              <a:ea typeface="SimSun" panose="02010600030101010101" pitchFamily="2" charset="-122"/>
            </a:endParaRPr>
          </a:p>
        </p:txBody>
      </p:sp>
    </p:spTree>
    <p:extLst>
      <p:ext uri="{BB962C8B-B14F-4D97-AF65-F5344CB8AC3E}">
        <p14:creationId xmlns:p14="http://schemas.microsoft.com/office/powerpoint/2010/main" val="4118773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857880" y="1136522"/>
            <a:ext cx="7185652" cy="2521853"/>
          </a:xfrm>
          <a:prstGeom prst="rect">
            <a:avLst/>
          </a:prstGeom>
          <a:noFill/>
        </p:spPr>
        <p:txBody>
          <a:bodyPr wrap="none" lIns="0" tIns="0" rIns="0" bIns="0" anchor="ctr">
            <a:noAutofit/>
          </a:bodyPr>
          <a:lstStyle/>
          <a:p>
            <a:pPr>
              <a:lnSpc>
                <a:spcPct val="150000"/>
              </a:lnSpc>
            </a:pPr>
            <a:r>
              <a:rPr lang="en-US" altLang="zh-CN" sz="1400" b="1" dirty="0">
                <a:solidFill>
                  <a:srgbClr val="768EA9"/>
                </a:solidFill>
                <a:latin typeface="SimSun" panose="02010600030101010101" pitchFamily="2" charset="-122"/>
                <a:ea typeface="SimSun" panose="02010600030101010101" pitchFamily="2" charset="-122"/>
              </a:rPr>
              <a:t>2.《CCTV </a:t>
            </a:r>
            <a:r>
              <a:rPr lang="zh-CN" altLang="en-US" sz="1400" b="1" dirty="0">
                <a:solidFill>
                  <a:srgbClr val="768EA9"/>
                </a:solidFill>
                <a:latin typeface="SimSun" panose="02010600030101010101" pitchFamily="2" charset="-122"/>
                <a:ea typeface="SimSun" panose="02010600030101010101" pitchFamily="2" charset="-122"/>
              </a:rPr>
              <a:t>音乐厅</a:t>
            </a:r>
            <a:r>
              <a:rPr lang="en-US" altLang="zh-CN" sz="1400" b="1" dirty="0">
                <a:solidFill>
                  <a:srgbClr val="768EA9"/>
                </a:solidFill>
                <a:latin typeface="SimSun" panose="02010600030101010101" pitchFamily="2" charset="-122"/>
                <a:ea typeface="SimSun" panose="02010600030101010101" pitchFamily="2" charset="-122"/>
              </a:rPr>
              <a:t>》</a:t>
            </a:r>
          </a:p>
          <a:p>
            <a:pPr>
              <a:lnSpc>
                <a:spcPct val="150000"/>
              </a:lnSpc>
            </a:pP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200" dirty="0">
                <a:solidFill>
                  <a:srgbClr val="768EA9"/>
                </a:solidFill>
                <a:latin typeface="SimSun" panose="02010600030101010101" pitchFamily="2" charset="-122"/>
                <a:ea typeface="SimSun" panose="02010600030101010101" pitchFamily="2" charset="-122"/>
              </a:rPr>
              <a:t>《CCTV </a:t>
            </a:r>
            <a:r>
              <a:rPr lang="zh-CN" altLang="en-US" sz="1200" dirty="0">
                <a:solidFill>
                  <a:srgbClr val="768EA9"/>
                </a:solidFill>
                <a:latin typeface="SimSun" panose="02010600030101010101" pitchFamily="2" charset="-122"/>
                <a:ea typeface="SimSun" panose="02010600030101010101" pitchFamily="2" charset="-122"/>
              </a:rPr>
              <a:t>音乐厅</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是中央电视台音乐频道的一档音乐欣赏类栏目。节目汇</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聚了世界各国的音乐演出</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内容涵盖音乐剧、音乐会、音乐比赛、电影歌</a:t>
            </a:r>
            <a:endParaRPr lang="en-US" altLang="zh-CN" sz="12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曲</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使观众能够在家中遍赏天下音乐。</a:t>
            </a:r>
            <a:endParaRPr lang="en-US" altLang="zh-CN" sz="12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a16="http://schemas.microsoft.com/office/drawing/2014/main" id="{B6D1ECAF-F59B-454C-A680-EBAE7E9F7C52}"/>
              </a:ext>
            </a:extLst>
          </p:cNvPr>
          <p:cNvSpPr/>
          <p:nvPr/>
        </p:nvSpPr>
        <p:spPr>
          <a:xfrm>
            <a:off x="755576" y="771550"/>
            <a:ext cx="4534683" cy="364972"/>
          </a:xfrm>
          <a:prstGeom prst="rect">
            <a:avLst/>
          </a:prstGeom>
        </p:spPr>
        <p:txBody>
          <a:bodyPr wrap="square">
            <a:spAutoFit/>
          </a:bodyPr>
          <a:lstStyle/>
          <a:p>
            <a:pPr marL="285750" indent="-285750">
              <a:lnSpc>
                <a:spcPct val="150000"/>
              </a:lnSpc>
              <a:buFont typeface="Wingdings" pitchFamily="2" charset="2"/>
              <a:buChar char="Ø"/>
            </a:pP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一</a:t>
            </a: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中央电视台的主要音乐类栏目</a:t>
            </a:r>
            <a:endParaRPr lang="en-US" altLang="zh-CN" sz="1400" b="1" dirty="0">
              <a:solidFill>
                <a:srgbClr val="768EA9"/>
              </a:solidFill>
              <a:latin typeface="SimSun" panose="02010600030101010101" pitchFamily="2" charset="-122"/>
              <a:ea typeface="SimSun" panose="02010600030101010101" pitchFamily="2" charset="-122"/>
            </a:endParaRPr>
          </a:p>
        </p:txBody>
      </p:sp>
      <p:sp>
        <p:nvSpPr>
          <p:cNvPr id="3" name="AutoShape 2">
            <a:extLst>
              <a:ext uri="{FF2B5EF4-FFF2-40B4-BE49-F238E27FC236}">
                <a16:creationId xmlns:a16="http://schemas.microsoft.com/office/drawing/2014/main" id="{B85E343C-13E2-394C-BEC2-B52A24805F28}"/>
              </a:ext>
            </a:extLst>
          </p:cNvPr>
          <p:cNvSpPr>
            <a:spLocks noChangeAspect="1" noChangeArrowheads="1"/>
          </p:cNvSpPr>
          <p:nvPr/>
        </p:nvSpPr>
        <p:spPr bwMode="auto">
          <a:xfrm>
            <a:off x="4272492" y="2355726"/>
            <a:ext cx="2509307" cy="180987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6" name="图片 5">
            <a:extLst>
              <a:ext uri="{FF2B5EF4-FFF2-40B4-BE49-F238E27FC236}">
                <a16:creationId xmlns:a16="http://schemas.microsoft.com/office/drawing/2014/main" id="{9FC3F9AC-0599-E640-A624-A6CFC4B2D7D1}"/>
              </a:ext>
            </a:extLst>
          </p:cNvPr>
          <p:cNvPicPr>
            <a:picLocks noChangeAspect="1"/>
          </p:cNvPicPr>
          <p:nvPr/>
        </p:nvPicPr>
        <p:blipFill>
          <a:blip r:embed="rId2"/>
          <a:stretch>
            <a:fillRect/>
          </a:stretch>
        </p:blipFill>
        <p:spPr>
          <a:xfrm>
            <a:off x="6084168" y="1491630"/>
            <a:ext cx="2821711" cy="2013198"/>
          </a:xfrm>
          <a:prstGeom prst="rect">
            <a:avLst/>
          </a:prstGeom>
        </p:spPr>
      </p:pic>
    </p:spTree>
    <p:extLst>
      <p:ext uri="{BB962C8B-B14F-4D97-AF65-F5344CB8AC3E}">
        <p14:creationId xmlns:p14="http://schemas.microsoft.com/office/powerpoint/2010/main" val="2180474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857880" y="1136522"/>
            <a:ext cx="7185652" cy="2521853"/>
          </a:xfrm>
          <a:prstGeom prst="rect">
            <a:avLst/>
          </a:prstGeom>
          <a:noFill/>
        </p:spPr>
        <p:txBody>
          <a:bodyPr wrap="none" lIns="0" tIns="0" rIns="0" bIns="0" anchor="ctr">
            <a:noAutofit/>
          </a:bodyPr>
          <a:lstStyle/>
          <a:p>
            <a:pPr>
              <a:lnSpc>
                <a:spcPct val="150000"/>
              </a:lnSpc>
            </a:pPr>
            <a:r>
              <a:rPr lang="en-US" altLang="zh-CN" sz="1400" b="1" dirty="0">
                <a:solidFill>
                  <a:srgbClr val="768EA9"/>
                </a:solidFill>
                <a:latin typeface="SimSun" panose="02010600030101010101" pitchFamily="2" charset="-122"/>
                <a:ea typeface="SimSun" panose="02010600030101010101" pitchFamily="2" charset="-122"/>
              </a:rPr>
              <a:t>3.《</a:t>
            </a:r>
            <a:r>
              <a:rPr lang="zh-CN" altLang="en-US" sz="1400" b="1" dirty="0">
                <a:solidFill>
                  <a:srgbClr val="768EA9"/>
                </a:solidFill>
                <a:latin typeface="SimSun" panose="02010600030101010101" pitchFamily="2" charset="-122"/>
                <a:ea typeface="SimSun" panose="02010600030101010101" pitchFamily="2" charset="-122"/>
              </a:rPr>
              <a:t>风华国乐</a:t>
            </a:r>
            <a:r>
              <a:rPr lang="en-US" altLang="zh-CN" sz="1400" b="1" dirty="0">
                <a:solidFill>
                  <a:srgbClr val="768EA9"/>
                </a:solidFill>
                <a:latin typeface="SimSun" panose="02010600030101010101" pitchFamily="2" charset="-122"/>
                <a:ea typeface="SimSun" panose="02010600030101010101" pitchFamily="2" charset="-122"/>
              </a:rPr>
              <a:t>》</a:t>
            </a:r>
          </a:p>
          <a:p>
            <a:pPr>
              <a:lnSpc>
                <a:spcPct val="150000"/>
              </a:lnSpc>
            </a:pP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风华国乐</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是一档以民族器乐欣赏为主的栏目</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重点展示中国传统音乐</a:t>
            </a:r>
            <a:r>
              <a:rPr lang="en-US" altLang="zh-CN" sz="1200" dirty="0">
                <a:solidFill>
                  <a:srgbClr val="768EA9"/>
                </a:solidFill>
                <a:latin typeface="SimSun" panose="02010600030101010101" pitchFamily="2" charset="-122"/>
                <a:ea typeface="SimSun" panose="02010600030101010101" pitchFamily="2" charset="-122"/>
              </a:rPr>
              <a:t>,</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例如每年的民族器乐电视大赛的展播、各地民乐演出团体的演出、文艺晚会、</a:t>
            </a:r>
            <a:endParaRPr lang="en-US" altLang="zh-CN" sz="12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影视作品中民乐作品汇编</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等等。</a:t>
            </a:r>
            <a:endParaRPr lang="en-US" altLang="zh-CN" sz="12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a16="http://schemas.microsoft.com/office/drawing/2014/main" id="{B6D1ECAF-F59B-454C-A680-EBAE7E9F7C52}"/>
              </a:ext>
            </a:extLst>
          </p:cNvPr>
          <p:cNvSpPr/>
          <p:nvPr/>
        </p:nvSpPr>
        <p:spPr>
          <a:xfrm>
            <a:off x="755576" y="771550"/>
            <a:ext cx="4534683" cy="364972"/>
          </a:xfrm>
          <a:prstGeom prst="rect">
            <a:avLst/>
          </a:prstGeom>
        </p:spPr>
        <p:txBody>
          <a:bodyPr wrap="square">
            <a:spAutoFit/>
          </a:bodyPr>
          <a:lstStyle/>
          <a:p>
            <a:pPr marL="285750" indent="-285750">
              <a:lnSpc>
                <a:spcPct val="150000"/>
              </a:lnSpc>
              <a:buFont typeface="Wingdings" pitchFamily="2" charset="2"/>
              <a:buChar char="Ø"/>
            </a:pP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一</a:t>
            </a: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中央电视台的主要音乐类栏目</a:t>
            </a:r>
            <a:endParaRPr lang="en-US" altLang="zh-CN" sz="1400" b="1" dirty="0">
              <a:solidFill>
                <a:srgbClr val="768EA9"/>
              </a:solidFill>
              <a:latin typeface="SimSun" panose="02010600030101010101" pitchFamily="2" charset="-122"/>
              <a:ea typeface="SimSun" panose="02010600030101010101" pitchFamily="2" charset="-122"/>
            </a:endParaRPr>
          </a:p>
        </p:txBody>
      </p:sp>
      <p:sp>
        <p:nvSpPr>
          <p:cNvPr id="3" name="AutoShape 2">
            <a:extLst>
              <a:ext uri="{FF2B5EF4-FFF2-40B4-BE49-F238E27FC236}">
                <a16:creationId xmlns:a16="http://schemas.microsoft.com/office/drawing/2014/main" id="{B85E343C-13E2-394C-BEC2-B52A24805F28}"/>
              </a:ext>
            </a:extLst>
          </p:cNvPr>
          <p:cNvSpPr>
            <a:spLocks noChangeAspect="1" noChangeArrowheads="1"/>
          </p:cNvSpPr>
          <p:nvPr/>
        </p:nvSpPr>
        <p:spPr bwMode="auto">
          <a:xfrm>
            <a:off x="4272492" y="2355726"/>
            <a:ext cx="2509307" cy="180987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7" name="图片 6">
            <a:extLst>
              <a:ext uri="{FF2B5EF4-FFF2-40B4-BE49-F238E27FC236}">
                <a16:creationId xmlns:a16="http://schemas.microsoft.com/office/drawing/2014/main" id="{1628F89B-390A-4640-9AD7-D526F677C960}"/>
              </a:ext>
            </a:extLst>
          </p:cNvPr>
          <p:cNvPicPr>
            <a:picLocks noChangeAspect="1"/>
          </p:cNvPicPr>
          <p:nvPr/>
        </p:nvPicPr>
        <p:blipFill>
          <a:blip r:embed="rId2"/>
          <a:stretch>
            <a:fillRect/>
          </a:stretch>
        </p:blipFill>
        <p:spPr>
          <a:xfrm>
            <a:off x="6012160" y="1491630"/>
            <a:ext cx="2950012" cy="2355726"/>
          </a:xfrm>
          <a:prstGeom prst="rect">
            <a:avLst/>
          </a:prstGeom>
        </p:spPr>
      </p:pic>
    </p:spTree>
    <p:extLst>
      <p:ext uri="{BB962C8B-B14F-4D97-AF65-F5344CB8AC3E}">
        <p14:creationId xmlns:p14="http://schemas.microsoft.com/office/powerpoint/2010/main" val="3165779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857880" y="1136522"/>
            <a:ext cx="7185652" cy="2521853"/>
          </a:xfrm>
          <a:prstGeom prst="rect">
            <a:avLst/>
          </a:prstGeom>
          <a:noFill/>
        </p:spPr>
        <p:txBody>
          <a:bodyPr wrap="none" lIns="0" tIns="0" rIns="0" bIns="0" anchor="ctr">
            <a:noAutofit/>
          </a:bodyPr>
          <a:lstStyle/>
          <a:p>
            <a:pPr>
              <a:lnSpc>
                <a:spcPct val="150000"/>
              </a:lnSpc>
            </a:pP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b="1" dirty="0">
                <a:solidFill>
                  <a:srgbClr val="768EA9"/>
                </a:solidFill>
                <a:latin typeface="SimSun" panose="02010600030101010101" pitchFamily="2" charset="-122"/>
                <a:ea typeface="SimSun" panose="02010600030101010101" pitchFamily="2" charset="-122"/>
              </a:rPr>
              <a:t>4.《</a:t>
            </a:r>
            <a:r>
              <a:rPr lang="zh-CN" altLang="en-US" sz="1400" b="1" dirty="0">
                <a:solidFill>
                  <a:srgbClr val="768EA9"/>
                </a:solidFill>
                <a:latin typeface="SimSun" panose="02010600030101010101" pitchFamily="2" charset="-122"/>
                <a:ea typeface="SimSun" panose="02010600030101010101" pitchFamily="2" charset="-122"/>
              </a:rPr>
              <a:t>民歌</a:t>
            </a: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中国</a:t>
            </a:r>
            <a:r>
              <a:rPr lang="en-US" altLang="zh-CN" sz="1400" b="1" dirty="0">
                <a:solidFill>
                  <a:srgbClr val="768EA9"/>
                </a:solidFill>
                <a:latin typeface="SimSun" panose="02010600030101010101" pitchFamily="2" charset="-122"/>
                <a:ea typeface="SimSun" panose="02010600030101010101" pitchFamily="2" charset="-122"/>
              </a:rPr>
              <a:t>》</a:t>
            </a:r>
          </a:p>
          <a:p>
            <a:pPr>
              <a:lnSpc>
                <a:spcPct val="150000"/>
              </a:lnSpc>
            </a:pP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民歌</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中国</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是目前中国唯一一档全景展示中国原生态民歌歌种版图的</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民歌艺术栏目。该栏目以系列化的方式介绍中国民间歌曲</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有演播室表演</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有</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乡间演出</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有专家点评</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形式多种多样</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下设“民歌</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经典”、“民歌</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发现”、</a:t>
            </a:r>
            <a:endParaRPr lang="en-US" altLang="zh-CN" sz="12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“民歌</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故事”、“民歌</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版图”、“民歌</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博物馆”、“新民歌”等板块</a:t>
            </a:r>
            <a:r>
              <a:rPr lang="en-US" altLang="zh-CN" sz="1200" dirty="0">
                <a:solidFill>
                  <a:srgbClr val="768EA9"/>
                </a:solidFill>
                <a:latin typeface="SimSun" panose="02010600030101010101" pitchFamily="2" charset="-122"/>
                <a:ea typeface="SimSun" panose="02010600030101010101" pitchFamily="2" charset="-122"/>
              </a:rPr>
              <a:t>,</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系统而有侧重点地展现中国民间的原生态艺术。</a:t>
            </a:r>
            <a:endParaRPr lang="en-US" altLang="zh-CN" sz="12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a16="http://schemas.microsoft.com/office/drawing/2014/main" id="{B6D1ECAF-F59B-454C-A680-EBAE7E9F7C52}"/>
              </a:ext>
            </a:extLst>
          </p:cNvPr>
          <p:cNvSpPr/>
          <p:nvPr/>
        </p:nvSpPr>
        <p:spPr>
          <a:xfrm>
            <a:off x="755576" y="771550"/>
            <a:ext cx="4534683" cy="364972"/>
          </a:xfrm>
          <a:prstGeom prst="rect">
            <a:avLst/>
          </a:prstGeom>
        </p:spPr>
        <p:txBody>
          <a:bodyPr wrap="square">
            <a:spAutoFit/>
          </a:bodyPr>
          <a:lstStyle/>
          <a:p>
            <a:pPr marL="285750" indent="-285750">
              <a:lnSpc>
                <a:spcPct val="150000"/>
              </a:lnSpc>
              <a:buFont typeface="Wingdings" pitchFamily="2" charset="2"/>
              <a:buChar char="Ø"/>
            </a:pP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一</a:t>
            </a: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中央电视台的主要音乐类栏目</a:t>
            </a:r>
            <a:endParaRPr lang="en-US" altLang="zh-CN" sz="1400" b="1" dirty="0">
              <a:solidFill>
                <a:srgbClr val="768EA9"/>
              </a:solidFill>
              <a:latin typeface="SimSun" panose="02010600030101010101" pitchFamily="2" charset="-122"/>
              <a:ea typeface="SimSun" panose="02010600030101010101" pitchFamily="2" charset="-122"/>
            </a:endParaRPr>
          </a:p>
        </p:txBody>
      </p:sp>
      <p:sp>
        <p:nvSpPr>
          <p:cNvPr id="3" name="AutoShape 2">
            <a:extLst>
              <a:ext uri="{FF2B5EF4-FFF2-40B4-BE49-F238E27FC236}">
                <a16:creationId xmlns:a16="http://schemas.microsoft.com/office/drawing/2014/main" id="{B85E343C-13E2-394C-BEC2-B52A24805F28}"/>
              </a:ext>
            </a:extLst>
          </p:cNvPr>
          <p:cNvSpPr>
            <a:spLocks noChangeAspect="1" noChangeArrowheads="1"/>
          </p:cNvSpPr>
          <p:nvPr/>
        </p:nvSpPr>
        <p:spPr bwMode="auto">
          <a:xfrm>
            <a:off x="4272492" y="2355726"/>
            <a:ext cx="2509307" cy="180987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9218" name="Picture 2">
            <a:extLst>
              <a:ext uri="{FF2B5EF4-FFF2-40B4-BE49-F238E27FC236}">
                <a16:creationId xmlns:a16="http://schemas.microsoft.com/office/drawing/2014/main" id="{EF442F82-71B5-794C-BCEB-18EB528A84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1734697"/>
            <a:ext cx="2885517" cy="19236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4707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857880" y="1136522"/>
            <a:ext cx="7185652" cy="2521853"/>
          </a:xfrm>
          <a:prstGeom prst="rect">
            <a:avLst/>
          </a:prstGeom>
          <a:noFill/>
        </p:spPr>
        <p:txBody>
          <a:bodyPr wrap="none" lIns="0" tIns="0" rIns="0" bIns="0" anchor="ctr">
            <a:noAutofit/>
          </a:bodyPr>
          <a:lstStyle/>
          <a:p>
            <a:pPr>
              <a:lnSpc>
                <a:spcPct val="150000"/>
              </a:lnSpc>
            </a:pP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b="1" dirty="0">
                <a:solidFill>
                  <a:srgbClr val="768EA9"/>
                </a:solidFill>
                <a:latin typeface="SimSun" panose="02010600030101010101" pitchFamily="2" charset="-122"/>
                <a:ea typeface="SimSun" panose="02010600030101010101" pitchFamily="2" charset="-122"/>
              </a:rPr>
              <a:t>4.《</a:t>
            </a:r>
            <a:r>
              <a:rPr lang="zh-CN" altLang="en-US" sz="1400" b="1" dirty="0">
                <a:solidFill>
                  <a:srgbClr val="768EA9"/>
                </a:solidFill>
                <a:latin typeface="SimSun" panose="02010600030101010101" pitchFamily="2" charset="-122"/>
                <a:ea typeface="SimSun" panose="02010600030101010101" pitchFamily="2" charset="-122"/>
              </a:rPr>
              <a:t>民歌</a:t>
            </a: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中国</a:t>
            </a:r>
            <a:r>
              <a:rPr lang="en-US" altLang="zh-CN" sz="1400" b="1" dirty="0">
                <a:solidFill>
                  <a:srgbClr val="768EA9"/>
                </a:solidFill>
                <a:latin typeface="SimSun" panose="02010600030101010101" pitchFamily="2" charset="-122"/>
                <a:ea typeface="SimSun" panose="02010600030101010101" pitchFamily="2" charset="-122"/>
              </a:rPr>
              <a:t>》</a:t>
            </a:r>
          </a:p>
          <a:p>
            <a:pPr>
              <a:lnSpc>
                <a:spcPct val="150000"/>
              </a:lnSpc>
            </a:pP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民歌</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中国</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是目前中国唯一一档全景展示中国原生态民歌歌种版图的</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民歌艺术栏目。该栏目以系列化的方式介绍中国民间歌曲</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有演播室表演</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有</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乡间演出</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有专家点评</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形式多种多样</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下设“民歌</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经典”、“民歌</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发现”、</a:t>
            </a:r>
            <a:endParaRPr lang="en-US" altLang="zh-CN" sz="12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“民歌</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故事”、“民歌</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版图”、“民歌</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博物馆”、“新民歌”等板块</a:t>
            </a:r>
            <a:r>
              <a:rPr lang="en-US" altLang="zh-CN" sz="1200" dirty="0">
                <a:solidFill>
                  <a:srgbClr val="768EA9"/>
                </a:solidFill>
                <a:latin typeface="SimSun" panose="02010600030101010101" pitchFamily="2" charset="-122"/>
                <a:ea typeface="SimSun" panose="02010600030101010101" pitchFamily="2" charset="-122"/>
              </a:rPr>
              <a:t>,</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系统而有侧重点地展现中国民间的原生态艺术。</a:t>
            </a:r>
            <a:endParaRPr lang="en-US" altLang="zh-CN" sz="12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a16="http://schemas.microsoft.com/office/drawing/2014/main" id="{B6D1ECAF-F59B-454C-A680-EBAE7E9F7C52}"/>
              </a:ext>
            </a:extLst>
          </p:cNvPr>
          <p:cNvSpPr/>
          <p:nvPr/>
        </p:nvSpPr>
        <p:spPr>
          <a:xfrm>
            <a:off x="755576" y="771550"/>
            <a:ext cx="4534683" cy="364972"/>
          </a:xfrm>
          <a:prstGeom prst="rect">
            <a:avLst/>
          </a:prstGeom>
        </p:spPr>
        <p:txBody>
          <a:bodyPr wrap="square">
            <a:spAutoFit/>
          </a:bodyPr>
          <a:lstStyle/>
          <a:p>
            <a:pPr marL="285750" indent="-285750">
              <a:lnSpc>
                <a:spcPct val="150000"/>
              </a:lnSpc>
              <a:buFont typeface="Wingdings" pitchFamily="2" charset="2"/>
              <a:buChar char="Ø"/>
            </a:pP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一</a:t>
            </a: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中央电视台的主要音乐类栏目</a:t>
            </a:r>
            <a:endParaRPr lang="en-US" altLang="zh-CN" sz="1400" b="1" dirty="0">
              <a:solidFill>
                <a:srgbClr val="768EA9"/>
              </a:solidFill>
              <a:latin typeface="SimSun" panose="02010600030101010101" pitchFamily="2" charset="-122"/>
              <a:ea typeface="SimSun" panose="02010600030101010101" pitchFamily="2" charset="-122"/>
            </a:endParaRPr>
          </a:p>
        </p:txBody>
      </p:sp>
      <p:sp>
        <p:nvSpPr>
          <p:cNvPr id="3" name="AutoShape 2">
            <a:extLst>
              <a:ext uri="{FF2B5EF4-FFF2-40B4-BE49-F238E27FC236}">
                <a16:creationId xmlns:a16="http://schemas.microsoft.com/office/drawing/2014/main" id="{B85E343C-13E2-394C-BEC2-B52A24805F28}"/>
              </a:ext>
            </a:extLst>
          </p:cNvPr>
          <p:cNvSpPr>
            <a:spLocks noChangeAspect="1" noChangeArrowheads="1"/>
          </p:cNvSpPr>
          <p:nvPr/>
        </p:nvSpPr>
        <p:spPr bwMode="auto">
          <a:xfrm>
            <a:off x="4272492" y="2355726"/>
            <a:ext cx="2509307" cy="180987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9218" name="Picture 2">
            <a:extLst>
              <a:ext uri="{FF2B5EF4-FFF2-40B4-BE49-F238E27FC236}">
                <a16:creationId xmlns:a16="http://schemas.microsoft.com/office/drawing/2014/main" id="{EF442F82-71B5-794C-BCEB-18EB528A84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1734697"/>
            <a:ext cx="2885517" cy="19236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9546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857880" y="1272704"/>
            <a:ext cx="7185652" cy="2880320"/>
          </a:xfrm>
          <a:prstGeom prst="rect">
            <a:avLst/>
          </a:prstGeom>
          <a:noFill/>
        </p:spPr>
        <p:txBody>
          <a:bodyPr wrap="none" lIns="0" tIns="0" rIns="0" bIns="0" anchor="ctr">
            <a:noAutofit/>
          </a:bodyPr>
          <a:lstStyle/>
          <a:p>
            <a:pPr>
              <a:lnSpc>
                <a:spcPct val="150000"/>
              </a:lnSpc>
            </a:pP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b="1" dirty="0">
                <a:solidFill>
                  <a:srgbClr val="768EA9"/>
                </a:solidFill>
                <a:latin typeface="SimSun" panose="02010600030101010101" pitchFamily="2" charset="-122"/>
                <a:ea typeface="SimSun" panose="02010600030101010101" pitchFamily="2" charset="-122"/>
              </a:rPr>
              <a:t>5.《</a:t>
            </a:r>
            <a:r>
              <a:rPr lang="zh-CN" altLang="en-US" sz="1400" b="1" dirty="0">
                <a:solidFill>
                  <a:srgbClr val="768EA9"/>
                </a:solidFill>
                <a:latin typeface="SimSun" panose="02010600030101010101" pitchFamily="2" charset="-122"/>
                <a:ea typeface="SimSun" panose="02010600030101010101" pitchFamily="2" charset="-122"/>
              </a:rPr>
              <a:t>音乐告诉你</a:t>
            </a:r>
            <a:r>
              <a:rPr lang="en-US" altLang="zh-CN" sz="1400" b="1" dirty="0">
                <a:solidFill>
                  <a:srgbClr val="768EA9"/>
                </a:solidFill>
                <a:latin typeface="SimSun" panose="02010600030101010101" pitchFamily="2" charset="-122"/>
                <a:ea typeface="SimSun" panose="02010600030101010101" pitchFamily="2" charset="-122"/>
              </a:rPr>
              <a:t>》</a:t>
            </a:r>
          </a:p>
          <a:p>
            <a:pPr>
              <a:lnSpc>
                <a:spcPct val="150000"/>
              </a:lnSpc>
            </a:pP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音乐告诉你</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是一档普及音乐知识的栏目</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既有器乐认识、乐理学习等常识性知识介绍</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也有关于</a:t>
            </a:r>
            <a:endParaRPr lang="en-US" altLang="zh-CN" sz="12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音乐史、音乐赏析的讲座。</a:t>
            </a:r>
            <a:endParaRPr lang="en-US" altLang="zh-CN" sz="1200" dirty="0">
              <a:solidFill>
                <a:srgbClr val="768EA9"/>
              </a:solidFill>
              <a:latin typeface="SimSun" panose="02010600030101010101" pitchFamily="2" charset="-122"/>
              <a:ea typeface="SimSun" panose="02010600030101010101" pitchFamily="2" charset="-122"/>
            </a:endParaRPr>
          </a:p>
          <a:p>
            <a:pPr>
              <a:lnSpc>
                <a:spcPct val="150000"/>
              </a:lnSpc>
            </a:pPr>
            <a:endParaRPr lang="zh-CN" altLang="en-US" sz="14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b="1" dirty="0">
                <a:solidFill>
                  <a:srgbClr val="768EA9"/>
                </a:solidFill>
                <a:latin typeface="SimSun" panose="02010600030101010101" pitchFamily="2" charset="-122"/>
                <a:ea typeface="SimSun" panose="02010600030101010101" pitchFamily="2" charset="-122"/>
              </a:rPr>
              <a:t>6.《</a:t>
            </a:r>
            <a:r>
              <a:rPr lang="zh-CN" altLang="en-US" sz="1400" b="1" dirty="0">
                <a:solidFill>
                  <a:srgbClr val="768EA9"/>
                </a:solidFill>
                <a:latin typeface="SimSun" panose="02010600030101010101" pitchFamily="2" charset="-122"/>
                <a:ea typeface="SimSun" panose="02010600030101010101" pitchFamily="2" charset="-122"/>
              </a:rPr>
              <a:t>音乐人生</a:t>
            </a:r>
            <a:r>
              <a:rPr lang="en-US" altLang="zh-CN" sz="1400" b="1" dirty="0">
                <a:solidFill>
                  <a:srgbClr val="768EA9"/>
                </a:solidFill>
                <a:latin typeface="SimSun" panose="02010600030101010101" pitchFamily="2" charset="-122"/>
                <a:ea typeface="SimSun" panose="02010600030101010101" pitchFamily="2" charset="-122"/>
              </a:rPr>
              <a:t>》</a:t>
            </a:r>
          </a:p>
          <a:p>
            <a:pPr>
              <a:lnSpc>
                <a:spcPct val="150000"/>
              </a:lnSpc>
            </a:pP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音乐人生</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是以音乐艺术大师为采访对象的一档音乐访谈类栏目。</a:t>
            </a:r>
            <a:endParaRPr lang="en-US" altLang="zh-CN" sz="1200" dirty="0">
              <a:solidFill>
                <a:srgbClr val="768EA9"/>
              </a:solidFill>
              <a:latin typeface="SimSun" panose="02010600030101010101" pitchFamily="2" charset="-122"/>
              <a:ea typeface="SimSun" panose="02010600030101010101" pitchFamily="2" charset="-122"/>
            </a:endParaRPr>
          </a:p>
          <a:p>
            <a:pPr>
              <a:lnSpc>
                <a:spcPct val="150000"/>
              </a:lnSpc>
            </a:pPr>
            <a:endParaRPr lang="zh-CN" altLang="en-US" sz="14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b="1" dirty="0">
                <a:solidFill>
                  <a:srgbClr val="768EA9"/>
                </a:solidFill>
                <a:latin typeface="SimSun" panose="02010600030101010101" pitchFamily="2" charset="-122"/>
                <a:ea typeface="SimSun" panose="02010600030101010101" pitchFamily="2" charset="-122"/>
              </a:rPr>
              <a:t>7.《</a:t>
            </a:r>
            <a:r>
              <a:rPr lang="zh-CN" altLang="en-US" sz="1400" b="1" dirty="0">
                <a:solidFill>
                  <a:srgbClr val="768EA9"/>
                </a:solidFill>
                <a:latin typeface="SimSun" panose="02010600030101010101" pitchFamily="2" charset="-122"/>
                <a:ea typeface="SimSun" panose="02010600030101010101" pitchFamily="2" charset="-122"/>
              </a:rPr>
              <a:t>激情广场</a:t>
            </a:r>
            <a:r>
              <a:rPr lang="en-US" altLang="zh-CN" sz="1400" b="1" dirty="0">
                <a:solidFill>
                  <a:srgbClr val="768EA9"/>
                </a:solidFill>
                <a:latin typeface="SimSun" panose="02010600030101010101" pitchFamily="2" charset="-122"/>
                <a:ea typeface="SimSun" panose="02010600030101010101" pitchFamily="2" charset="-122"/>
              </a:rPr>
              <a:t>》</a:t>
            </a:r>
          </a:p>
          <a:p>
            <a:pPr>
              <a:lnSpc>
                <a:spcPct val="150000"/>
              </a:lnSpc>
            </a:pP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激情广场</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是中央电视台综艺频道的一档文艺栏目。每期节目都会设定不同的主题</a:t>
            </a:r>
            <a:r>
              <a:rPr lang="en-US" altLang="zh-CN" sz="1200" dirty="0">
                <a:solidFill>
                  <a:srgbClr val="768EA9"/>
                </a:solidFill>
                <a:latin typeface="SimSun" panose="02010600030101010101" pitchFamily="2" charset="-122"/>
                <a:ea typeface="SimSun" panose="02010600030101010101" pitchFamily="2" charset="-122"/>
              </a:rPr>
              <a:t>,</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根据主题选择各个时期的经典作品</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民族、美声、通俗串联</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以群众表现的方式来普及优秀的音乐作品。</a:t>
            </a:r>
            <a:endParaRPr lang="en-US" altLang="zh-CN" sz="11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a16="http://schemas.microsoft.com/office/drawing/2014/main" id="{B6D1ECAF-F59B-454C-A680-EBAE7E9F7C52}"/>
              </a:ext>
            </a:extLst>
          </p:cNvPr>
          <p:cNvSpPr/>
          <p:nvPr/>
        </p:nvSpPr>
        <p:spPr>
          <a:xfrm>
            <a:off x="755576" y="771550"/>
            <a:ext cx="4534683" cy="364972"/>
          </a:xfrm>
          <a:prstGeom prst="rect">
            <a:avLst/>
          </a:prstGeom>
        </p:spPr>
        <p:txBody>
          <a:bodyPr wrap="square">
            <a:spAutoFit/>
          </a:bodyPr>
          <a:lstStyle/>
          <a:p>
            <a:pPr marL="285750" indent="-285750">
              <a:lnSpc>
                <a:spcPct val="150000"/>
              </a:lnSpc>
              <a:buFont typeface="Wingdings" pitchFamily="2" charset="2"/>
              <a:buChar char="Ø"/>
            </a:pP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一</a:t>
            </a: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中央电视台的主要音乐类栏目</a:t>
            </a:r>
            <a:endParaRPr lang="en-US" altLang="zh-CN" sz="1400" b="1" dirty="0">
              <a:solidFill>
                <a:srgbClr val="768EA9"/>
              </a:solidFill>
              <a:latin typeface="SimSun" panose="02010600030101010101" pitchFamily="2" charset="-122"/>
              <a:ea typeface="SimSun" panose="02010600030101010101" pitchFamily="2" charset="-122"/>
            </a:endParaRPr>
          </a:p>
        </p:txBody>
      </p:sp>
      <p:sp>
        <p:nvSpPr>
          <p:cNvPr id="3" name="AutoShape 2">
            <a:extLst>
              <a:ext uri="{FF2B5EF4-FFF2-40B4-BE49-F238E27FC236}">
                <a16:creationId xmlns:a16="http://schemas.microsoft.com/office/drawing/2014/main" id="{B85E343C-13E2-394C-BEC2-B52A24805F28}"/>
              </a:ext>
            </a:extLst>
          </p:cNvPr>
          <p:cNvSpPr>
            <a:spLocks noChangeAspect="1" noChangeArrowheads="1"/>
          </p:cNvSpPr>
          <p:nvPr/>
        </p:nvSpPr>
        <p:spPr bwMode="auto">
          <a:xfrm>
            <a:off x="4272492" y="2355726"/>
            <a:ext cx="2509307" cy="180987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159896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857880" y="1272704"/>
            <a:ext cx="7185652" cy="2880320"/>
          </a:xfrm>
          <a:prstGeom prst="rect">
            <a:avLst/>
          </a:prstGeom>
          <a:noFill/>
        </p:spPr>
        <p:txBody>
          <a:bodyPr wrap="none" lIns="0" tIns="0" rIns="0" bIns="0" anchor="ctr">
            <a:noAutofit/>
          </a:bodyPr>
          <a:lstStyle/>
          <a:p>
            <a:pPr>
              <a:lnSpc>
                <a:spcPct val="150000"/>
              </a:lnSpc>
            </a:pP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b="1" dirty="0">
                <a:solidFill>
                  <a:srgbClr val="768EA9"/>
                </a:solidFill>
                <a:latin typeface="SimSun" panose="02010600030101010101" pitchFamily="2" charset="-122"/>
                <a:ea typeface="SimSun" panose="02010600030101010101" pitchFamily="2" charset="-122"/>
              </a:rPr>
              <a:t>8.《</a:t>
            </a:r>
            <a:r>
              <a:rPr lang="zh-CN" altLang="en-US" sz="1400" b="1" dirty="0">
                <a:solidFill>
                  <a:srgbClr val="768EA9"/>
                </a:solidFill>
                <a:latin typeface="SimSun" panose="02010600030101010101" pitchFamily="2" charset="-122"/>
                <a:ea typeface="SimSun" panose="02010600030101010101" pitchFamily="2" charset="-122"/>
              </a:rPr>
              <a:t>音乐之声</a:t>
            </a:r>
            <a:r>
              <a:rPr lang="en-US" altLang="zh-CN" sz="1400" b="1" dirty="0">
                <a:solidFill>
                  <a:srgbClr val="768EA9"/>
                </a:solidFill>
                <a:latin typeface="SimSun" panose="02010600030101010101" pitchFamily="2" charset="-122"/>
                <a:ea typeface="SimSun" panose="02010600030101010101" pitchFamily="2" charset="-122"/>
              </a:rPr>
              <a:t>》</a:t>
            </a:r>
          </a:p>
          <a:p>
            <a:pPr>
              <a:lnSpc>
                <a:spcPct val="150000"/>
              </a:lnSpc>
            </a:pP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音乐之声</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是中央电视台电影频道的一档音乐栏目</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每期节目主要有“碟</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碟不休”和“津津乐道”两个板块的内容。“碟碟不休”介绍新近上映电影中的歌</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曲</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展现歌曲的艺术特色和风格</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津津乐道”介绍电影中的音乐制作</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揭秘幕后</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故事。</a:t>
            </a:r>
            <a:endParaRPr lang="en-US" altLang="zh-CN" sz="1200" dirty="0">
              <a:solidFill>
                <a:srgbClr val="768EA9"/>
              </a:solidFill>
              <a:latin typeface="SimSun" panose="02010600030101010101" pitchFamily="2" charset="-122"/>
              <a:ea typeface="SimSun" panose="02010600030101010101" pitchFamily="2" charset="-122"/>
            </a:endParaRPr>
          </a:p>
          <a:p>
            <a:pPr>
              <a:lnSpc>
                <a:spcPct val="150000"/>
              </a:lnSpc>
            </a:pPr>
            <a:endParaRPr lang="zh-CN" altLang="en-US" sz="12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b="1" dirty="0">
                <a:solidFill>
                  <a:srgbClr val="768EA9"/>
                </a:solidFill>
                <a:latin typeface="SimSun" panose="02010600030101010101" pitchFamily="2" charset="-122"/>
                <a:ea typeface="SimSun" panose="02010600030101010101" pitchFamily="2" charset="-122"/>
              </a:rPr>
              <a:t>9.《</a:t>
            </a:r>
            <a:r>
              <a:rPr lang="zh-CN" altLang="en-US" sz="1400" b="1" dirty="0">
                <a:solidFill>
                  <a:srgbClr val="768EA9"/>
                </a:solidFill>
                <a:latin typeface="SimSun" panose="02010600030101010101" pitchFamily="2" charset="-122"/>
                <a:ea typeface="SimSun" panose="02010600030101010101" pitchFamily="2" charset="-122"/>
              </a:rPr>
              <a:t>音乐快递</a:t>
            </a:r>
            <a:r>
              <a:rPr lang="en-US" altLang="zh-CN" sz="1400" b="1" dirty="0">
                <a:solidFill>
                  <a:srgbClr val="768EA9"/>
                </a:solidFill>
                <a:latin typeface="SimSun" panose="02010600030101010101" pitchFamily="2" charset="-122"/>
                <a:ea typeface="SimSun" panose="02010600030101010101" pitchFamily="2" charset="-122"/>
              </a:rPr>
              <a:t>》</a:t>
            </a:r>
          </a:p>
          <a:p>
            <a:pPr>
              <a:lnSpc>
                <a:spcPct val="150000"/>
              </a:lnSpc>
            </a:pP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音乐快递</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是中央电视台少儿频道针对</a:t>
            </a:r>
            <a:r>
              <a:rPr lang="en-US" altLang="zh-CN" sz="1200" dirty="0">
                <a:solidFill>
                  <a:srgbClr val="768EA9"/>
                </a:solidFill>
                <a:latin typeface="SimSun" panose="02010600030101010101" pitchFamily="2" charset="-122"/>
                <a:ea typeface="SimSun" panose="02010600030101010101" pitchFamily="2" charset="-122"/>
              </a:rPr>
              <a:t>18</a:t>
            </a:r>
            <a:r>
              <a:rPr lang="zh-CN" altLang="en-US" sz="1200" dirty="0">
                <a:solidFill>
                  <a:srgbClr val="768EA9"/>
                </a:solidFill>
                <a:latin typeface="SimSun" panose="02010600030101010101" pitchFamily="2" charset="-122"/>
                <a:ea typeface="SimSun" panose="02010600030101010101" pitchFamily="2" charset="-122"/>
              </a:rPr>
              <a:t>岁以下的少年儿童推出的一档</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全新的音乐栏目。每周一期。每期有来自全国各地的三名小歌手进行个性展</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示、演唱比赛</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由著名歌手和音乐界资深前辈作为嘉宾主持</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对小选手的演唱予</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以点评。</a:t>
            </a:r>
            <a:endParaRPr lang="en-US" altLang="zh-CN" sz="11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a16="http://schemas.microsoft.com/office/drawing/2014/main" id="{B6D1ECAF-F59B-454C-A680-EBAE7E9F7C52}"/>
              </a:ext>
            </a:extLst>
          </p:cNvPr>
          <p:cNvSpPr/>
          <p:nvPr/>
        </p:nvSpPr>
        <p:spPr>
          <a:xfrm>
            <a:off x="755576" y="771550"/>
            <a:ext cx="4534683" cy="364972"/>
          </a:xfrm>
          <a:prstGeom prst="rect">
            <a:avLst/>
          </a:prstGeom>
        </p:spPr>
        <p:txBody>
          <a:bodyPr wrap="square">
            <a:spAutoFit/>
          </a:bodyPr>
          <a:lstStyle/>
          <a:p>
            <a:pPr marL="285750" indent="-285750">
              <a:lnSpc>
                <a:spcPct val="150000"/>
              </a:lnSpc>
              <a:buFont typeface="Wingdings" pitchFamily="2" charset="2"/>
              <a:buChar char="Ø"/>
            </a:pP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一</a:t>
            </a: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中央电视台的主要音乐类栏目</a:t>
            </a:r>
            <a:endParaRPr lang="en-US" altLang="zh-CN" sz="1400" b="1" dirty="0">
              <a:solidFill>
                <a:srgbClr val="768EA9"/>
              </a:solidFill>
              <a:latin typeface="SimSun" panose="02010600030101010101" pitchFamily="2" charset="-122"/>
              <a:ea typeface="SimSun" panose="02010600030101010101" pitchFamily="2" charset="-122"/>
            </a:endParaRPr>
          </a:p>
        </p:txBody>
      </p:sp>
      <p:sp>
        <p:nvSpPr>
          <p:cNvPr id="3" name="AutoShape 2">
            <a:extLst>
              <a:ext uri="{FF2B5EF4-FFF2-40B4-BE49-F238E27FC236}">
                <a16:creationId xmlns:a16="http://schemas.microsoft.com/office/drawing/2014/main" id="{B85E343C-13E2-394C-BEC2-B52A24805F28}"/>
              </a:ext>
            </a:extLst>
          </p:cNvPr>
          <p:cNvSpPr>
            <a:spLocks noChangeAspect="1" noChangeArrowheads="1"/>
          </p:cNvSpPr>
          <p:nvPr/>
        </p:nvSpPr>
        <p:spPr bwMode="auto">
          <a:xfrm>
            <a:off x="4272492" y="2355726"/>
            <a:ext cx="2509307" cy="180987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18089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54"/>
          <p:cNvSpPr txBox="1">
            <a:spLocks/>
          </p:cNvSpPr>
          <p:nvPr/>
        </p:nvSpPr>
        <p:spPr bwMode="auto">
          <a:xfrm>
            <a:off x="1547664" y="987574"/>
            <a:ext cx="4752528" cy="2788874"/>
          </a:xfrm>
          <a:prstGeom prst="rect">
            <a:avLst/>
          </a:prstGeom>
          <a:noFill/>
        </p:spPr>
        <p:txBody>
          <a:bodyPr wrap="none" lIns="0" tIns="0" rIns="0" bIns="0" anchor="ctr">
            <a:noAutofit/>
          </a:bodyPr>
          <a:lstStyle/>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了解专题节目的界定和类型。</a:t>
            </a:r>
            <a:endParaRPr lang="en-US" altLang="zh-CN" sz="20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了解专题节目与专题文艺节目的异同。</a:t>
            </a:r>
            <a:endParaRPr lang="en-US" altLang="zh-CN" sz="20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了解专题文艺的表现元素。</a:t>
            </a:r>
            <a:endParaRPr lang="en-US" altLang="zh-CN" sz="20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了解专题文艺的结构。</a:t>
            </a:r>
            <a:endParaRPr lang="en-US" altLang="zh-CN" sz="20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了解撰写专题文艺稿的要求。</a:t>
            </a:r>
            <a:endParaRPr lang="en-US" altLang="zh-CN" sz="20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了解专题文艺节目的走向。</a:t>
            </a:r>
            <a:endParaRPr lang="zh-CN" altLang="en-US" sz="2000" dirty="0">
              <a:solidFill>
                <a:srgbClr val="768EA9"/>
              </a:solidFill>
              <a:effectLst/>
              <a:latin typeface="SimSun" panose="02010600030101010101" pitchFamily="2" charset="-122"/>
              <a:ea typeface="SimSun" panose="02010600030101010101" pitchFamily="2" charset="-122"/>
            </a:endParaRPr>
          </a:p>
        </p:txBody>
      </p:sp>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学习目标</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0492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857880" y="1136522"/>
            <a:ext cx="7185652" cy="2803380"/>
          </a:xfrm>
          <a:prstGeom prst="rect">
            <a:avLst/>
          </a:prstGeom>
          <a:noFill/>
        </p:spPr>
        <p:txBody>
          <a:bodyPr wrap="none" lIns="0" tIns="0" rIns="0" bIns="0" anchor="ctr">
            <a:noAutofit/>
          </a:bodyPr>
          <a:lstStyle/>
          <a:p>
            <a:pPr>
              <a:lnSpc>
                <a:spcPct val="150000"/>
              </a:lnSpc>
            </a:pP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b="1" dirty="0">
                <a:solidFill>
                  <a:srgbClr val="768EA9"/>
                </a:solidFill>
                <a:latin typeface="SimSun" panose="02010600030101010101" pitchFamily="2" charset="-122"/>
                <a:ea typeface="SimSun" panose="02010600030101010101" pitchFamily="2" charset="-122"/>
              </a:rPr>
              <a:t>10.《</a:t>
            </a:r>
            <a:r>
              <a:rPr lang="zh-CN" altLang="en-US" sz="1400" b="1" dirty="0">
                <a:solidFill>
                  <a:srgbClr val="768EA9"/>
                </a:solidFill>
                <a:latin typeface="SimSun" panose="02010600030101010101" pitchFamily="2" charset="-122"/>
                <a:ea typeface="SimSun" panose="02010600030101010101" pitchFamily="2" charset="-122"/>
              </a:rPr>
              <a:t>中国音乐电视</a:t>
            </a:r>
            <a:r>
              <a:rPr lang="en-US" altLang="zh-CN" sz="1400" b="1" dirty="0">
                <a:solidFill>
                  <a:srgbClr val="768EA9"/>
                </a:solidFill>
                <a:latin typeface="SimSun" panose="02010600030101010101" pitchFamily="2" charset="-122"/>
                <a:ea typeface="SimSun" panose="02010600030101010101" pitchFamily="2" charset="-122"/>
              </a:rPr>
              <a:t>》</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其前身是</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音乐电视城</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中国音乐电视</a:t>
            </a:r>
            <a:r>
              <a:rPr lang="en-US" altLang="zh-CN" sz="1200" dirty="0">
                <a:solidFill>
                  <a:srgbClr val="768EA9"/>
                </a:solidFill>
                <a:latin typeface="SimSun" panose="02010600030101010101" pitchFamily="2" charset="-122"/>
                <a:ea typeface="SimSun" panose="02010600030101010101" pitchFamily="2" charset="-122"/>
              </a:rPr>
              <a:t>60</a:t>
            </a:r>
            <a:r>
              <a:rPr lang="zh-CN" altLang="en-US" sz="1200" dirty="0">
                <a:solidFill>
                  <a:srgbClr val="768EA9"/>
                </a:solidFill>
                <a:latin typeface="SimSun" panose="02010600030101010101" pitchFamily="2" charset="-122"/>
                <a:ea typeface="SimSun" panose="02010600030101010101" pitchFamily="2" charset="-122"/>
              </a:rPr>
              <a:t>分</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是中央电视台综艺频道推</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出的一档大型日播音乐类栏目。该栏目主要推荐最新的中国音乐电视作品</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反</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映音乐电视制作的台前幕后</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评价优秀作品</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介绍知名音乐电视作品的创意、制</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作</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推广介绍新人新作</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展示年度音乐电视大赛参赛作品。</a:t>
            </a:r>
            <a:endParaRPr lang="en-US" altLang="zh-CN" sz="11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a16="http://schemas.microsoft.com/office/drawing/2014/main" id="{B6D1ECAF-F59B-454C-A680-EBAE7E9F7C52}"/>
              </a:ext>
            </a:extLst>
          </p:cNvPr>
          <p:cNvSpPr/>
          <p:nvPr/>
        </p:nvSpPr>
        <p:spPr>
          <a:xfrm>
            <a:off x="755576" y="771550"/>
            <a:ext cx="4534683" cy="364972"/>
          </a:xfrm>
          <a:prstGeom prst="rect">
            <a:avLst/>
          </a:prstGeom>
        </p:spPr>
        <p:txBody>
          <a:bodyPr wrap="square">
            <a:spAutoFit/>
          </a:bodyPr>
          <a:lstStyle/>
          <a:p>
            <a:pPr marL="285750" indent="-285750">
              <a:lnSpc>
                <a:spcPct val="150000"/>
              </a:lnSpc>
              <a:buFont typeface="Wingdings" pitchFamily="2" charset="2"/>
              <a:buChar char="Ø"/>
            </a:pP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一</a:t>
            </a: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中央电视台的主要音乐类栏目</a:t>
            </a:r>
            <a:endParaRPr lang="en-US" altLang="zh-CN" sz="1400" b="1" dirty="0">
              <a:solidFill>
                <a:srgbClr val="768EA9"/>
              </a:solidFill>
              <a:latin typeface="SimSun" panose="02010600030101010101" pitchFamily="2" charset="-122"/>
              <a:ea typeface="SimSun" panose="02010600030101010101" pitchFamily="2" charset="-122"/>
            </a:endParaRPr>
          </a:p>
        </p:txBody>
      </p:sp>
      <p:sp>
        <p:nvSpPr>
          <p:cNvPr id="3" name="AutoShape 2">
            <a:extLst>
              <a:ext uri="{FF2B5EF4-FFF2-40B4-BE49-F238E27FC236}">
                <a16:creationId xmlns:a16="http://schemas.microsoft.com/office/drawing/2014/main" id="{B85E343C-13E2-394C-BEC2-B52A24805F28}"/>
              </a:ext>
            </a:extLst>
          </p:cNvPr>
          <p:cNvSpPr>
            <a:spLocks noChangeAspect="1" noChangeArrowheads="1"/>
          </p:cNvSpPr>
          <p:nvPr/>
        </p:nvSpPr>
        <p:spPr bwMode="auto">
          <a:xfrm>
            <a:off x="4272492" y="2355726"/>
            <a:ext cx="2509307" cy="180987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5" name="图片 4">
            <a:extLst>
              <a:ext uri="{FF2B5EF4-FFF2-40B4-BE49-F238E27FC236}">
                <a16:creationId xmlns:a16="http://schemas.microsoft.com/office/drawing/2014/main" id="{017F7E9A-63A5-4D44-8D73-DA6700ED17A8}"/>
              </a:ext>
            </a:extLst>
          </p:cNvPr>
          <p:cNvPicPr>
            <a:picLocks noChangeAspect="1"/>
          </p:cNvPicPr>
          <p:nvPr/>
        </p:nvPicPr>
        <p:blipFill>
          <a:blip r:embed="rId2"/>
          <a:stretch>
            <a:fillRect/>
          </a:stretch>
        </p:blipFill>
        <p:spPr>
          <a:xfrm>
            <a:off x="6300192" y="3060807"/>
            <a:ext cx="2577176" cy="1923678"/>
          </a:xfrm>
          <a:prstGeom prst="rect">
            <a:avLst/>
          </a:prstGeom>
        </p:spPr>
      </p:pic>
      <p:pic>
        <p:nvPicPr>
          <p:cNvPr id="6" name="图片 5">
            <a:extLst>
              <a:ext uri="{FF2B5EF4-FFF2-40B4-BE49-F238E27FC236}">
                <a16:creationId xmlns:a16="http://schemas.microsoft.com/office/drawing/2014/main" id="{8B79648C-3057-584A-AB2F-B59AEF25F65D}"/>
              </a:ext>
            </a:extLst>
          </p:cNvPr>
          <p:cNvPicPr>
            <a:picLocks noChangeAspect="1"/>
          </p:cNvPicPr>
          <p:nvPr/>
        </p:nvPicPr>
        <p:blipFill>
          <a:blip r:embed="rId3"/>
          <a:stretch>
            <a:fillRect/>
          </a:stretch>
        </p:blipFill>
        <p:spPr>
          <a:xfrm>
            <a:off x="6571583" y="744161"/>
            <a:ext cx="2102816" cy="2082693"/>
          </a:xfrm>
          <a:prstGeom prst="rect">
            <a:avLst/>
          </a:prstGeom>
        </p:spPr>
      </p:pic>
    </p:spTree>
    <p:extLst>
      <p:ext uri="{BB962C8B-B14F-4D97-AF65-F5344CB8AC3E}">
        <p14:creationId xmlns:p14="http://schemas.microsoft.com/office/powerpoint/2010/main" val="3012519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857880" y="1491630"/>
            <a:ext cx="7185652" cy="2880320"/>
          </a:xfrm>
          <a:prstGeom prst="rect">
            <a:avLst/>
          </a:prstGeom>
          <a:noFill/>
        </p:spPr>
        <p:txBody>
          <a:bodyPr wrap="none" lIns="0" tIns="0" rIns="0" bIns="0" anchor="ctr">
            <a:noAutofit/>
          </a:bodyPr>
          <a:lstStyle/>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200" b="1" dirty="0">
                <a:solidFill>
                  <a:srgbClr val="768EA9"/>
                </a:solidFill>
                <a:latin typeface="SimSun" panose="02010600030101010101" pitchFamily="2" charset="-122"/>
                <a:ea typeface="SimSun" panose="02010600030101010101" pitchFamily="2" charset="-122"/>
              </a:rPr>
              <a:t>1.</a:t>
            </a:r>
            <a:r>
              <a:rPr lang="zh-CN" altLang="en-US" sz="1200" b="1" dirty="0">
                <a:solidFill>
                  <a:srgbClr val="768EA9"/>
                </a:solidFill>
                <a:latin typeface="SimSun" panose="02010600030101010101" pitchFamily="2" charset="-122"/>
                <a:ea typeface="SimSun" panose="02010600030101010101" pitchFamily="2" charset="-122"/>
              </a:rPr>
              <a:t>欣赏类</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转播国内外音乐会</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经典音乐会回放</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中外歌曲、乐曲、歌剧、舞剧音乐欣</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赏</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如</a:t>
            </a:r>
            <a:r>
              <a:rPr lang="en-US" altLang="zh-CN" sz="1200" dirty="0">
                <a:solidFill>
                  <a:srgbClr val="768EA9"/>
                </a:solidFill>
                <a:latin typeface="SimSun" panose="02010600030101010101" pitchFamily="2" charset="-122"/>
                <a:ea typeface="SimSun" panose="02010600030101010101" pitchFamily="2" charset="-122"/>
              </a:rPr>
              <a:t>《CCTV </a:t>
            </a:r>
            <a:r>
              <a:rPr lang="zh-CN" altLang="en-US" sz="1200" dirty="0">
                <a:solidFill>
                  <a:srgbClr val="768EA9"/>
                </a:solidFill>
                <a:latin typeface="SimSun" panose="02010600030101010101" pitchFamily="2" charset="-122"/>
                <a:ea typeface="SimSun" panose="02010600030101010101" pitchFamily="2" charset="-122"/>
              </a:rPr>
              <a:t>音乐厅</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风华国乐</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等。</a:t>
            </a:r>
            <a:endParaRPr lang="en-US" altLang="zh-CN" sz="1200" dirty="0">
              <a:solidFill>
                <a:srgbClr val="768EA9"/>
              </a:solidFill>
              <a:latin typeface="SimSun" panose="02010600030101010101" pitchFamily="2" charset="-122"/>
              <a:ea typeface="SimSun" panose="02010600030101010101" pitchFamily="2" charset="-122"/>
            </a:endParaRPr>
          </a:p>
          <a:p>
            <a:pPr>
              <a:lnSpc>
                <a:spcPct val="150000"/>
              </a:lnSpc>
            </a:pPr>
            <a:endParaRPr lang="zh-CN" altLang="en-US" sz="12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200" b="1" dirty="0">
                <a:solidFill>
                  <a:srgbClr val="768EA9"/>
                </a:solidFill>
                <a:latin typeface="SimSun" panose="02010600030101010101" pitchFamily="2" charset="-122"/>
                <a:ea typeface="SimSun" panose="02010600030101010101" pitchFamily="2" charset="-122"/>
              </a:rPr>
              <a:t>2.</a:t>
            </a:r>
            <a:r>
              <a:rPr lang="zh-CN" altLang="en-US" sz="1200" b="1" dirty="0">
                <a:solidFill>
                  <a:srgbClr val="768EA9"/>
                </a:solidFill>
                <a:latin typeface="SimSun" panose="02010600030101010101" pitchFamily="2" charset="-122"/>
                <a:ea typeface="SimSun" panose="02010600030101010101" pitchFamily="2" charset="-122"/>
              </a:rPr>
              <a:t>普及类</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向观众介绍音乐历史和各种乐器、乐理等相关知识</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讲述古今中外音乐史</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上发生的传奇故事</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如</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音乐告诉你</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a:t>
            </a:r>
            <a:endParaRPr lang="en-US" altLang="zh-CN" sz="1200" dirty="0">
              <a:solidFill>
                <a:srgbClr val="768EA9"/>
              </a:solidFill>
              <a:latin typeface="SimSun" panose="02010600030101010101" pitchFamily="2" charset="-122"/>
              <a:ea typeface="SimSun" panose="02010600030101010101" pitchFamily="2" charset="-122"/>
            </a:endParaRPr>
          </a:p>
          <a:p>
            <a:pPr>
              <a:lnSpc>
                <a:spcPct val="150000"/>
              </a:lnSpc>
            </a:pPr>
            <a:endParaRPr lang="zh-CN" altLang="en-US" sz="12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200" b="1" dirty="0">
                <a:solidFill>
                  <a:srgbClr val="768EA9"/>
                </a:solidFill>
                <a:latin typeface="SimSun" panose="02010600030101010101" pitchFamily="2" charset="-122"/>
                <a:ea typeface="SimSun" panose="02010600030101010101" pitchFamily="2" charset="-122"/>
              </a:rPr>
              <a:t>3.</a:t>
            </a:r>
            <a:r>
              <a:rPr lang="zh-CN" altLang="en-US" sz="1200" b="1" dirty="0">
                <a:solidFill>
                  <a:srgbClr val="768EA9"/>
                </a:solidFill>
                <a:latin typeface="SimSun" panose="02010600030101010101" pitchFamily="2" charset="-122"/>
                <a:ea typeface="SimSun" panose="02010600030101010101" pitchFamily="2" charset="-122"/>
              </a:rPr>
              <a:t>专题访谈类</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访问国内外著名指挥家、歌唱家、作曲家等</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如</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音乐人生</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a:t>
            </a:r>
            <a:endParaRPr lang="en-US" altLang="zh-CN" sz="1200" dirty="0">
              <a:solidFill>
                <a:srgbClr val="768EA9"/>
              </a:solidFill>
              <a:latin typeface="SimSun" panose="02010600030101010101" pitchFamily="2" charset="-122"/>
              <a:ea typeface="SimSun" panose="02010600030101010101" pitchFamily="2" charset="-122"/>
            </a:endParaRPr>
          </a:p>
          <a:p>
            <a:pPr>
              <a:lnSpc>
                <a:spcPct val="150000"/>
              </a:lnSpc>
            </a:pPr>
            <a:endParaRPr lang="zh-CN" altLang="en-US" sz="12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200" b="1" dirty="0">
                <a:solidFill>
                  <a:srgbClr val="768EA9"/>
                </a:solidFill>
                <a:latin typeface="SimSun" panose="02010600030101010101" pitchFamily="2" charset="-122"/>
                <a:ea typeface="SimSun" panose="02010600030101010101" pitchFamily="2" charset="-122"/>
              </a:rPr>
              <a:t>4.</a:t>
            </a:r>
            <a:r>
              <a:rPr lang="zh-CN" altLang="en-US" sz="1200" b="1" dirty="0">
                <a:solidFill>
                  <a:srgbClr val="768EA9"/>
                </a:solidFill>
                <a:latin typeface="SimSun" panose="02010600030101010101" pitchFamily="2" charset="-122"/>
                <a:ea typeface="SimSun" panose="02010600030101010101" pitchFamily="2" charset="-122"/>
              </a:rPr>
              <a:t>观众参与类</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为观众提供一个展示音乐才能的平台</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通过多种方式与观众形成交流和互</a:t>
            </a:r>
          </a:p>
          <a:p>
            <a:pPr>
              <a:lnSpc>
                <a:spcPct val="150000"/>
              </a:lnSpc>
            </a:pPr>
            <a:r>
              <a:rPr lang="zh-CN" altLang="en-US" sz="1200" dirty="0">
                <a:solidFill>
                  <a:srgbClr val="768EA9"/>
                </a:solidFill>
                <a:latin typeface="SimSun" panose="02010600030101010101" pitchFamily="2" charset="-122"/>
                <a:ea typeface="SimSun" panose="02010600030101010101" pitchFamily="2" charset="-122"/>
              </a:rPr>
              <a:t>动</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如</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激情广场</a:t>
            </a:r>
            <a:r>
              <a:rPr lang="en-US" altLang="zh-CN" sz="1200" dirty="0">
                <a:solidFill>
                  <a:srgbClr val="768EA9"/>
                </a:solidFill>
                <a:latin typeface="SimSun" panose="02010600030101010101" pitchFamily="2" charset="-122"/>
                <a:ea typeface="SimSun" panose="02010600030101010101" pitchFamily="2" charset="-122"/>
              </a:rPr>
              <a:t>》</a:t>
            </a:r>
            <a:r>
              <a:rPr lang="zh-CN" altLang="en-US" sz="1200" dirty="0">
                <a:solidFill>
                  <a:srgbClr val="768EA9"/>
                </a:solidFill>
                <a:latin typeface="SimSun" panose="02010600030101010101" pitchFamily="2" charset="-122"/>
                <a:ea typeface="SimSun" panose="02010600030101010101" pitchFamily="2" charset="-122"/>
              </a:rPr>
              <a:t>等。</a:t>
            </a:r>
            <a:endParaRPr lang="en-US" altLang="zh-CN" sz="105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a16="http://schemas.microsoft.com/office/drawing/2014/main" id="{B6D1ECAF-F59B-454C-A680-EBAE7E9F7C52}"/>
              </a:ext>
            </a:extLst>
          </p:cNvPr>
          <p:cNvSpPr/>
          <p:nvPr/>
        </p:nvSpPr>
        <p:spPr>
          <a:xfrm>
            <a:off x="755576" y="771550"/>
            <a:ext cx="4534683" cy="364972"/>
          </a:xfrm>
          <a:prstGeom prst="rect">
            <a:avLst/>
          </a:prstGeom>
        </p:spPr>
        <p:txBody>
          <a:bodyPr wrap="square">
            <a:spAutoFit/>
          </a:bodyPr>
          <a:lstStyle/>
          <a:p>
            <a:pPr marL="285750" indent="-285750">
              <a:lnSpc>
                <a:spcPct val="150000"/>
              </a:lnSpc>
              <a:buFont typeface="Wingdings" pitchFamily="2" charset="2"/>
              <a:buChar char="Ø"/>
            </a:pP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二</a:t>
            </a:r>
            <a:r>
              <a:rPr lang="en-US" altLang="zh-CN" sz="1400" b="1" dirty="0">
                <a:solidFill>
                  <a:srgbClr val="768EA9"/>
                </a:solidFill>
                <a:latin typeface="SimSun" panose="02010600030101010101" pitchFamily="2" charset="-122"/>
                <a:ea typeface="SimSun" panose="02010600030101010101" pitchFamily="2" charset="-122"/>
              </a:rPr>
              <a:t>)</a:t>
            </a:r>
            <a:r>
              <a:rPr lang="zh-CN" altLang="en-US" sz="1400" b="1" dirty="0">
                <a:solidFill>
                  <a:srgbClr val="768EA9"/>
                </a:solidFill>
                <a:latin typeface="SimSun" panose="02010600030101010101" pitchFamily="2" charset="-122"/>
                <a:ea typeface="SimSun" panose="02010600030101010101" pitchFamily="2" charset="-122"/>
              </a:rPr>
              <a:t>音乐类栏目分类</a:t>
            </a:r>
            <a:endParaRPr lang="en-US" altLang="zh-CN" sz="1400" b="1" dirty="0">
              <a:solidFill>
                <a:srgbClr val="768EA9"/>
              </a:solidFill>
              <a:latin typeface="SimSun" panose="02010600030101010101" pitchFamily="2" charset="-122"/>
              <a:ea typeface="SimSun" panose="02010600030101010101" pitchFamily="2" charset="-122"/>
            </a:endParaRPr>
          </a:p>
        </p:txBody>
      </p:sp>
      <p:sp>
        <p:nvSpPr>
          <p:cNvPr id="3" name="AutoShape 2">
            <a:extLst>
              <a:ext uri="{FF2B5EF4-FFF2-40B4-BE49-F238E27FC236}">
                <a16:creationId xmlns:a16="http://schemas.microsoft.com/office/drawing/2014/main" id="{B85E343C-13E2-394C-BEC2-B52A24805F28}"/>
              </a:ext>
            </a:extLst>
          </p:cNvPr>
          <p:cNvSpPr>
            <a:spLocks noChangeAspect="1" noChangeArrowheads="1"/>
          </p:cNvSpPr>
          <p:nvPr/>
        </p:nvSpPr>
        <p:spPr bwMode="auto">
          <a:xfrm>
            <a:off x="4272492" y="2355726"/>
            <a:ext cx="2509307" cy="180987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950097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170504" cy="2340260"/>
          </a:xfrm>
          <a:prstGeom prst="rect">
            <a:avLst/>
          </a:prstGeom>
          <a:noFill/>
        </p:spPr>
        <p:txBody>
          <a:bodyPr wrap="none" lIns="0" tIns="0" rIns="0" bIns="0" anchor="ctr">
            <a:noAutofit/>
          </a:bodyPr>
          <a:lstStyle/>
          <a:p>
            <a:pPr marL="285750" indent="-285750">
              <a:lnSpc>
                <a:spcPct val="150000"/>
              </a:lnSpc>
              <a:buFont typeface="Wingdings" pitchFamily="2" charset="2"/>
              <a:buChar char="Ø"/>
            </a:pPr>
            <a:r>
              <a:rPr lang="zh-CN" altLang="en-US" sz="1400" b="1" dirty="0">
                <a:solidFill>
                  <a:srgbClr val="768EA9"/>
                </a:solidFill>
                <a:latin typeface="SimSun" panose="02010600030101010101" pitchFamily="2" charset="-122"/>
                <a:ea typeface="SimSun" panose="02010600030101010101" pitchFamily="2" charset="-122"/>
              </a:rPr>
              <a:t>二、戏曲类栏目</a:t>
            </a: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（一）戏曲种类及概况</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中华戏曲曲种繁多</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全国共有地方戏曲剧种三百多种。仅从戏曲的声腔系统上进行归纳</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就可以分为“东柳西梆、南昆北戈”与皮黄调五大声腔系统。</a:t>
            </a: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65568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170504" cy="2340260"/>
          </a:xfrm>
          <a:prstGeom prst="rect">
            <a:avLst/>
          </a:prstGeom>
          <a:noFill/>
        </p:spPr>
        <p:txBody>
          <a:bodyPr wrap="none" lIns="0" tIns="0" rIns="0" bIns="0" anchor="ctr">
            <a:noAutofit/>
          </a:bodyPr>
          <a:lstStyle/>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（一）戏曲种类及概况</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b="1" dirty="0">
                <a:solidFill>
                  <a:srgbClr val="768EA9"/>
                </a:solidFill>
                <a:latin typeface="SimSun" panose="02010600030101010101" pitchFamily="2" charset="-122"/>
                <a:ea typeface="SimSun" panose="02010600030101010101" pitchFamily="2" charset="-122"/>
              </a:rPr>
              <a:t>柳子腔</a:t>
            </a:r>
            <a:r>
              <a:rPr lang="zh-CN" altLang="en-US" sz="1400" dirty="0">
                <a:solidFill>
                  <a:srgbClr val="768EA9"/>
                </a:solidFill>
                <a:latin typeface="SimSun" panose="02010600030101010101" pitchFamily="2" charset="-122"/>
                <a:ea typeface="SimSun" panose="02010600030101010101" pitchFamily="2" charset="-122"/>
              </a:rPr>
              <a:t>不单指明代以来山东曲阜一带流行的柳子戏</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还包括湖南和湖北的花鼓戏、江西的</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采茶戏、安徽的黄梅戏、云南的花灯戏等。以山歌、民谣、小曲为主要唱腔的被称为</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“俗曲”</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曲牌委婉动听</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能够表达细腻复杂的思想感情</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有“九腔十八调、七十二艾艾”</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及“难艾艾”之称。</a:t>
            </a: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41753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170504" cy="2340260"/>
          </a:xfrm>
          <a:prstGeom prst="rect">
            <a:avLst/>
          </a:prstGeom>
          <a:noFill/>
        </p:spPr>
        <p:txBody>
          <a:bodyPr wrap="none" lIns="0" tIns="0" rIns="0" bIns="0" anchor="ctr">
            <a:noAutofit/>
          </a:bodyPr>
          <a:lstStyle/>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（一）戏曲种类及概况</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b="1" dirty="0">
                <a:solidFill>
                  <a:srgbClr val="768EA9"/>
                </a:solidFill>
                <a:latin typeface="SimSun" panose="02010600030101010101" pitchFamily="2" charset="-122"/>
                <a:ea typeface="SimSun" panose="02010600030101010101" pitchFamily="2" charset="-122"/>
              </a:rPr>
              <a:t>“梆子腔”</a:t>
            </a:r>
            <a:r>
              <a:rPr lang="zh-CN" altLang="en-US" sz="1400" dirty="0">
                <a:solidFill>
                  <a:srgbClr val="768EA9"/>
                </a:solidFill>
                <a:latin typeface="SimSun" panose="02010600030101010101" pitchFamily="2" charset="-122"/>
                <a:ea typeface="SimSun" panose="02010600030101010101" pitchFamily="2" charset="-122"/>
              </a:rPr>
              <a:t>名称的来源</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是由于乐器中有两根表达节奏用的硬木梆子而得名。它的声调</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高昂悲壮</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自明代以陕西诞生的“西秦腔”演变而来</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是戏曲中最早创用板式变化结构的</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声腔。流传于北方广大地区</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秦腔、晋剧、豫剧和蒲州、上党等各种梆子</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都是它的支叶。</a:t>
            </a: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4643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170504" cy="2340260"/>
          </a:xfrm>
          <a:prstGeom prst="rect">
            <a:avLst/>
          </a:prstGeom>
          <a:noFill/>
        </p:spPr>
        <p:txBody>
          <a:bodyPr wrap="none" lIns="0" tIns="0" rIns="0" bIns="0" anchor="ctr">
            <a:noAutofit/>
          </a:bodyPr>
          <a:lstStyle/>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（一）戏曲种类及概况</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b="1" dirty="0">
                <a:solidFill>
                  <a:srgbClr val="768EA9"/>
                </a:solidFill>
                <a:latin typeface="SimSun" panose="02010600030101010101" pitchFamily="2" charset="-122"/>
                <a:ea typeface="SimSun" panose="02010600030101010101" pitchFamily="2" charset="-122"/>
              </a:rPr>
              <a:t>昆山腔</a:t>
            </a:r>
            <a:r>
              <a:rPr lang="zh-CN" altLang="en-US" sz="1400" dirty="0">
                <a:solidFill>
                  <a:srgbClr val="768EA9"/>
                </a:solidFill>
                <a:latin typeface="SimSun" panose="02010600030101010101" pitchFamily="2" charset="-122"/>
                <a:ea typeface="SimSun" panose="02010600030101010101" pitchFamily="2" charset="-122"/>
              </a:rPr>
              <a:t>的历史可以上溯至元代</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自南戏流经昆山一带</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与当地语言和音乐</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相结合</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经昆山音乐家顾坚的歌唱和改进</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推动了它的发展</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至明初遂有“昆山</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腔”之称。它的声调最抒情、最优美</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具有“流丽悠远”的特色</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使昆山音乐以“婉</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丽妩媚</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一唱三叹”著称。明末清初</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昆山腔流传各地</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与当地的地方戏曲相结</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合</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产生了这一系统中许多带有地方色彩的分支</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如川昆、湘昆、苏昆、徽昆等。</a:t>
            </a: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2911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170504" cy="2340260"/>
          </a:xfrm>
          <a:prstGeom prst="rect">
            <a:avLst/>
          </a:prstGeom>
          <a:noFill/>
        </p:spPr>
        <p:txBody>
          <a:bodyPr wrap="none" lIns="0" tIns="0" rIns="0" bIns="0" anchor="ctr">
            <a:noAutofit/>
          </a:bodyPr>
          <a:lstStyle/>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（一）戏曲种类及概况</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b="1" dirty="0">
                <a:solidFill>
                  <a:srgbClr val="768EA9"/>
                </a:solidFill>
                <a:latin typeface="SimSun" panose="02010600030101010101" pitchFamily="2" charset="-122"/>
                <a:ea typeface="SimSun" panose="02010600030101010101" pitchFamily="2" charset="-122"/>
              </a:rPr>
              <a:t>弋阳腔</a:t>
            </a:r>
            <a:r>
              <a:rPr lang="zh-CN" altLang="en-US" sz="1400" dirty="0">
                <a:solidFill>
                  <a:srgbClr val="768EA9"/>
                </a:solidFill>
                <a:latin typeface="SimSun" panose="02010600030101010101" pitchFamily="2" charset="-122"/>
                <a:ea typeface="SimSun" panose="02010600030101010101" pitchFamily="2" charset="-122"/>
              </a:rPr>
              <a:t>保存了古老的南戏部分传统</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是宋元南戏流传至江西戈阳后</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与当</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地方言、民间音乐结合</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并且吸收北曲演变而成。弋阳腔又通称“高腔”</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多用打</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击乐器。弋阳腔的传统特征</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如徒歌</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乾唱</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、帮腔</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接腔</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和滚调</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滚唱、滚白</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采用的是前后台一唱众和的帮腔形式</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它的风格比较粗犷、朴实。以高腔为主</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的湘剧、赣剧、川剧、徽剧、闽剧等都是它的亲族。</a:t>
            </a: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20019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170504" cy="2340260"/>
          </a:xfrm>
          <a:prstGeom prst="rect">
            <a:avLst/>
          </a:prstGeom>
          <a:noFill/>
        </p:spPr>
        <p:txBody>
          <a:bodyPr wrap="none" lIns="0" tIns="0" rIns="0" bIns="0" anchor="ctr">
            <a:noAutofit/>
          </a:bodyPr>
          <a:lstStyle/>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（一）戏曲种类及概况</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b="1" dirty="0">
                <a:solidFill>
                  <a:srgbClr val="768EA9"/>
                </a:solidFill>
                <a:latin typeface="SimSun" panose="02010600030101010101" pitchFamily="2" charset="-122"/>
                <a:ea typeface="SimSun" panose="02010600030101010101" pitchFamily="2" charset="-122"/>
              </a:rPr>
              <a:t>皮黄调</a:t>
            </a:r>
            <a:r>
              <a:rPr lang="zh-CN" altLang="en-US" sz="1400" dirty="0">
                <a:solidFill>
                  <a:srgbClr val="768EA9"/>
                </a:solidFill>
                <a:latin typeface="SimSun" panose="02010600030101010101" pitchFamily="2" charset="-122"/>
                <a:ea typeface="SimSun" panose="02010600030101010101" pitchFamily="2" charset="-122"/>
              </a:rPr>
              <a:t>是清代中叶形成的</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以西皮二黄为主的导板、慢板、快板、散板等一</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套曲调组成</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大多是七字句与十字句</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汉剧、京剧、桂剧、粤剧等属于这一类。</a:t>
            </a: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49979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170504" cy="2340260"/>
          </a:xfrm>
          <a:prstGeom prst="rect">
            <a:avLst/>
          </a:prstGeom>
          <a:noFill/>
        </p:spPr>
        <p:txBody>
          <a:bodyPr wrap="none" lIns="0" tIns="0" rIns="0" bIns="0" anchor="ctr">
            <a:noAutofit/>
          </a:bodyPr>
          <a:lstStyle/>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（一）戏曲种类及概况</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在各个声腔系统所属的剧种中</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秦腔、昆剧、川剧、汉剧、徽剧和越剧的影响都很大。</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秦腔是西北的主要剧种</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康熙年间已传到北京</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乾隆时出现了杰出的演员魏长生以后</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它更是轰动了京城。</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昆剧是我国古戏剧表演艺术的高峰</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它有四千多支曲调</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适用于塑造不同类型的人物</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配合音乐</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它有一整套精心创造的舞蹈动作</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表现人物的内心世界</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细致传神。</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川剧在西南地区的影响很大</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剧本主题鲜明</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情节生动</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以小生、小旦、小丑为主的戏</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特别多</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在喜剧表演手法方面有丰富的经验和创造。</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徽剧和汉剧与京剧的形成都有密切的关系</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特别是徽剧</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唱腔丰富</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包含二黄、昆曲、</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吹腔、高拔子等各种声腔</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表现力强。</a:t>
            </a: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24295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170504" cy="2340260"/>
          </a:xfrm>
          <a:prstGeom prst="rect">
            <a:avLst/>
          </a:prstGeom>
          <a:noFill/>
        </p:spPr>
        <p:txBody>
          <a:bodyPr wrap="none" lIns="0" tIns="0" rIns="0" bIns="0" anchor="ctr">
            <a:noAutofit/>
          </a:bodyPr>
          <a:lstStyle/>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（一）戏曲种类及概况</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程式化是我国古典戏曲在表现手段上区别于话剧等戏剧艺术的主要特点。</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虚拟是戏曲艺术最根本的特色。所以人们通常称戏曲为“写意的戏剧”</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它和西方的写</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实戏剧是两种不同体系。</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装饰美是戏曲艺术魅力的一个重要方面。</a:t>
            </a: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95073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54"/>
          <p:cNvSpPr txBox="1">
            <a:spLocks/>
          </p:cNvSpPr>
          <p:nvPr/>
        </p:nvSpPr>
        <p:spPr bwMode="auto">
          <a:xfrm>
            <a:off x="857880" y="1383618"/>
            <a:ext cx="7937259" cy="2376264"/>
          </a:xfrm>
          <a:prstGeom prst="rect">
            <a:avLst/>
          </a:prstGeom>
          <a:noFill/>
        </p:spPr>
        <p:txBody>
          <a:bodyPr wrap="none" lIns="0" tIns="0" rIns="0" bIns="0" anchor="ctr">
            <a:noAutofit/>
          </a:bodyPr>
          <a:lstStyle/>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“电视文艺”的分类：</a:t>
            </a:r>
            <a:endParaRPr lang="en-US" altLang="zh-CN" sz="1600" b="1"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600" dirty="0">
                <a:solidFill>
                  <a:srgbClr val="768EA9"/>
                </a:solidFill>
                <a:latin typeface="SimSun" panose="02010600030101010101" pitchFamily="2" charset="-122"/>
                <a:ea typeface="SimSun" panose="02010600030101010101" pitchFamily="2" charset="-122"/>
              </a:rPr>
              <a:t>按第</a:t>
            </a:r>
            <a:r>
              <a:rPr lang="en-US" altLang="zh-CN" sz="1600" dirty="0">
                <a:solidFill>
                  <a:srgbClr val="768EA9"/>
                </a:solidFill>
                <a:latin typeface="SimSun" panose="02010600030101010101" pitchFamily="2" charset="-122"/>
                <a:ea typeface="SimSun" panose="02010600030101010101" pitchFamily="2" charset="-122"/>
              </a:rPr>
              <a:t>21</a:t>
            </a:r>
            <a:r>
              <a:rPr lang="zh-CN" altLang="en-US" sz="1600" dirty="0">
                <a:solidFill>
                  <a:srgbClr val="768EA9"/>
                </a:solidFill>
                <a:latin typeface="SimSun" panose="02010600030101010101" pitchFamily="2" charset="-122"/>
                <a:ea typeface="SimSun" panose="02010600030101010101" pitchFamily="2" charset="-122"/>
              </a:rPr>
              <a:t>届电视文艺“星光奖”所规定的项目可分为</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综艺节目、歌舞节目、音乐节目、</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戏曲节目、文艺专题片、纪录片、文学节目、少儿节目、动画片、科普节目、文艺栏目。</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6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600" dirty="0">
                <a:solidFill>
                  <a:srgbClr val="768EA9"/>
                </a:solidFill>
                <a:latin typeface="SimSun" panose="02010600030101010101" pitchFamily="2" charset="-122"/>
                <a:ea typeface="SimSun" panose="02010600030101010101" pitchFamily="2" charset="-122"/>
              </a:rPr>
              <a:t>运用类型学研究方法进行分类，可分为</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专题型、专项型、综艺型文艺节目。</a:t>
            </a:r>
            <a:endParaRPr lang="zh-CN" altLang="en-US" sz="1600" dirty="0">
              <a:solidFill>
                <a:srgbClr val="768EA9"/>
              </a:solidFill>
              <a:effectLst/>
              <a:latin typeface="SimSun" panose="02010600030101010101" pitchFamily="2" charset="-122"/>
              <a:ea typeface="SimSun" panose="02010600030101010101" pitchFamily="2" charset="-122"/>
            </a:endParaRPr>
          </a:p>
        </p:txBody>
      </p:sp>
      <p:sp>
        <p:nvSpPr>
          <p:cNvPr id="31" name="Title 1"/>
          <p:cNvSpPr txBox="1">
            <a:spLocks/>
          </p:cNvSpPr>
          <p:nvPr/>
        </p:nvSpPr>
        <p:spPr>
          <a:xfrm>
            <a:off x="857880" y="200199"/>
            <a:ext cx="328207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第一章 电视专题文艺节目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073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170504" cy="2340260"/>
          </a:xfrm>
          <a:prstGeom prst="rect">
            <a:avLst/>
          </a:prstGeom>
          <a:noFill/>
        </p:spPr>
        <p:txBody>
          <a:bodyPr wrap="none" lIns="0" tIns="0" rIns="0" bIns="0" anchor="ctr">
            <a:noAutofit/>
          </a:bodyPr>
          <a:lstStyle/>
          <a:p>
            <a:pPr marL="285750" indent="-285750">
              <a:lnSpc>
                <a:spcPct val="150000"/>
              </a:lnSpc>
              <a:buFont typeface="Wingdings" pitchFamily="2" charset="2"/>
              <a:buChar char="Ø"/>
            </a:pPr>
            <a:r>
              <a:rPr lang="zh-CN" altLang="en-US" sz="1400" b="1" dirty="0">
                <a:solidFill>
                  <a:srgbClr val="768EA9"/>
                </a:solidFill>
                <a:latin typeface="SimSun" panose="02010600030101010101" pitchFamily="2" charset="-122"/>
                <a:ea typeface="SimSun" panose="02010600030101010101" pitchFamily="2" charset="-122"/>
              </a:rPr>
              <a:t>二、戏曲类栏目</a:t>
            </a: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（二）中央电视台的主要戏曲类栏目及类别</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电视戏曲类节目主要有两类</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一类是电视手法运用较少的录播、直播戏曲表演的节目</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另一类是运用电视手法制作的戏歌、戏曲电视剧、戏曲专题片等。</a:t>
            </a: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03585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707654"/>
            <a:ext cx="7170504" cy="2340260"/>
          </a:xfrm>
          <a:prstGeom prst="rect">
            <a:avLst/>
          </a:prstGeom>
          <a:noFill/>
        </p:spPr>
        <p:txBody>
          <a:bodyPr wrap="none" lIns="0" tIns="0" rIns="0" bIns="0" anchor="ctr">
            <a:noAutofit/>
          </a:bodyPr>
          <a:lstStyle/>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（二）中央电视台的主要戏曲类栏目及类别</a:t>
            </a:r>
            <a:endParaRPr lang="en-US" altLang="zh-CN" sz="1400" dirty="0">
              <a:solidFill>
                <a:srgbClr val="768EA9"/>
              </a:solidFill>
              <a:latin typeface="SimSun" panose="02010600030101010101" pitchFamily="2" charset="-122"/>
              <a:ea typeface="SimSun" panose="02010600030101010101" pitchFamily="2" charset="-122"/>
            </a:endParaRPr>
          </a:p>
          <a:p>
            <a:endParaRPr lang="en" altLang="zh-CN" dirty="0"/>
          </a:p>
          <a:p>
            <a:pPr>
              <a:lnSpc>
                <a:spcPct val="150000"/>
              </a:lnSpc>
            </a:pPr>
            <a:r>
              <a:rPr lang="en" altLang="zh-CN" sz="1400" dirty="0">
                <a:solidFill>
                  <a:srgbClr val="768EA9"/>
                </a:solidFill>
                <a:latin typeface="SimSun" panose="02010600030101010101" pitchFamily="2" charset="-122"/>
                <a:ea typeface="SimSun" panose="02010600030101010101" pitchFamily="2" charset="-122"/>
              </a:rPr>
              <a:t>1.《CCTV </a:t>
            </a:r>
            <a:r>
              <a:rPr lang="zh-CN" altLang="en-US" sz="1400" dirty="0">
                <a:solidFill>
                  <a:srgbClr val="768EA9"/>
                </a:solidFill>
                <a:latin typeface="SimSun" panose="02010600030101010101" pitchFamily="2" charset="-122"/>
                <a:ea typeface="SimSun" panose="02010600030101010101" pitchFamily="2" charset="-122"/>
              </a:rPr>
              <a:t>空中剧院</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2.《</a:t>
            </a:r>
            <a:r>
              <a:rPr lang="zh-CN" altLang="en-US" sz="1400" dirty="0">
                <a:solidFill>
                  <a:srgbClr val="768EA9"/>
                </a:solidFill>
                <a:latin typeface="SimSun" panose="02010600030101010101" pitchFamily="2" charset="-122"/>
                <a:ea typeface="SimSun" panose="02010600030101010101" pitchFamily="2" charset="-122"/>
              </a:rPr>
              <a:t>名段欣赏</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3.《</a:t>
            </a:r>
            <a:r>
              <a:rPr lang="zh-CN" altLang="en-US" sz="1400" dirty="0">
                <a:solidFill>
                  <a:srgbClr val="768EA9"/>
                </a:solidFill>
                <a:latin typeface="SimSun" panose="02010600030101010101" pitchFamily="2" charset="-122"/>
                <a:ea typeface="SimSun" panose="02010600030101010101" pitchFamily="2" charset="-122"/>
              </a:rPr>
              <a:t>九州大戏台</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4.《</a:t>
            </a:r>
            <a:r>
              <a:rPr lang="zh-CN" altLang="en-US" sz="1400" dirty="0">
                <a:solidFill>
                  <a:srgbClr val="768EA9"/>
                </a:solidFill>
                <a:latin typeface="SimSun" panose="02010600030101010101" pitchFamily="2" charset="-122"/>
                <a:ea typeface="SimSun" panose="02010600030101010101" pitchFamily="2" charset="-122"/>
              </a:rPr>
              <a:t>青春戏苑</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5.《</a:t>
            </a:r>
            <a:r>
              <a:rPr lang="zh-CN" altLang="en-US" sz="1400" dirty="0">
                <a:solidFill>
                  <a:srgbClr val="768EA9"/>
                </a:solidFill>
                <a:latin typeface="SimSun" panose="02010600030101010101" pitchFamily="2" charset="-122"/>
                <a:ea typeface="SimSun" panose="02010600030101010101" pitchFamily="2" charset="-122"/>
              </a:rPr>
              <a:t>地方戏之窗</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6.《</a:t>
            </a:r>
            <a:r>
              <a:rPr lang="zh-CN" altLang="en-US" sz="1400" dirty="0">
                <a:solidFill>
                  <a:srgbClr val="768EA9"/>
                </a:solidFill>
                <a:latin typeface="SimSun" panose="02010600030101010101" pitchFamily="2" charset="-122"/>
                <a:ea typeface="SimSun" panose="02010600030101010101" pitchFamily="2" charset="-122"/>
              </a:rPr>
              <a:t>戏曲采风</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7.《</a:t>
            </a:r>
            <a:r>
              <a:rPr lang="zh-CN" altLang="en-US" sz="1400" dirty="0">
                <a:solidFill>
                  <a:srgbClr val="768EA9"/>
                </a:solidFill>
                <a:latin typeface="SimSun" panose="02010600030101010101" pitchFamily="2" charset="-122"/>
                <a:ea typeface="SimSun" panose="02010600030101010101" pitchFamily="2" charset="-122"/>
              </a:rPr>
              <a:t>过把瘾</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8.《</a:t>
            </a:r>
            <a:r>
              <a:rPr lang="zh-CN" altLang="en-US" sz="1400" dirty="0">
                <a:solidFill>
                  <a:srgbClr val="768EA9"/>
                </a:solidFill>
                <a:latin typeface="SimSun" panose="02010600030101010101" pitchFamily="2" charset="-122"/>
                <a:ea typeface="SimSun" panose="02010600030101010101" pitchFamily="2" charset="-122"/>
              </a:rPr>
              <a:t>跟我学</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9.《</a:t>
            </a:r>
            <a:r>
              <a:rPr lang="zh-CN" altLang="en-US" sz="1400" dirty="0">
                <a:solidFill>
                  <a:srgbClr val="768EA9"/>
                </a:solidFill>
                <a:latin typeface="SimSun" panose="02010600030101010101" pitchFamily="2" charset="-122"/>
                <a:ea typeface="SimSun" panose="02010600030101010101" pitchFamily="2" charset="-122"/>
              </a:rPr>
              <a:t>戏苑百家</a:t>
            </a:r>
            <a:r>
              <a:rPr lang="en-US" altLang="zh-CN" sz="1400" dirty="0">
                <a:solidFill>
                  <a:srgbClr val="768EA9"/>
                </a:solidFill>
                <a:latin typeface="SimSun" panose="02010600030101010101" pitchFamily="2" charset="-122"/>
                <a:ea typeface="SimSun" panose="02010600030101010101" pitchFamily="2" charset="-122"/>
              </a:rPr>
              <a:t>》</a:t>
            </a:r>
          </a:p>
          <a:p>
            <a:endParaRPr lang="en-US" altLang="zh-CN" dirty="0"/>
          </a:p>
          <a:p>
            <a:endParaRPr lang="en-US" altLang="zh-CN" sz="1400" dirty="0">
              <a:solidFill>
                <a:srgbClr val="768EA9"/>
              </a:solidFill>
              <a:latin typeface="SimSun" panose="02010600030101010101" pitchFamily="2" charset="-122"/>
              <a:ea typeface="SimSun" panose="02010600030101010101" pitchFamily="2" charset="-122"/>
            </a:endParaRPr>
          </a:p>
          <a:p>
            <a:endParaRPr lang="en-US" altLang="zh-CN" dirty="0"/>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11266" name="Picture 2">
            <a:extLst>
              <a:ext uri="{FF2B5EF4-FFF2-40B4-BE49-F238E27FC236}">
                <a16:creationId xmlns:a16="http://schemas.microsoft.com/office/drawing/2014/main" id="{1148DAE1-887C-EF43-85E1-5688999642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5402" y="1099103"/>
            <a:ext cx="2252822" cy="1314146"/>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a:extLst>
              <a:ext uri="{FF2B5EF4-FFF2-40B4-BE49-F238E27FC236}">
                <a16:creationId xmlns:a16="http://schemas.microsoft.com/office/drawing/2014/main" id="{F503CC4F-33F5-3A41-971F-EBA7BBE8067D}"/>
              </a:ext>
            </a:extLst>
          </p:cNvPr>
          <p:cNvPicPr>
            <a:picLocks noChangeAspect="1"/>
          </p:cNvPicPr>
          <p:nvPr/>
        </p:nvPicPr>
        <p:blipFill>
          <a:blip r:embed="rId3"/>
          <a:stretch>
            <a:fillRect/>
          </a:stretch>
        </p:blipFill>
        <p:spPr>
          <a:xfrm>
            <a:off x="5699410" y="2487563"/>
            <a:ext cx="1777628" cy="1158716"/>
          </a:xfrm>
          <a:prstGeom prst="rect">
            <a:avLst/>
          </a:prstGeom>
        </p:spPr>
      </p:pic>
      <p:pic>
        <p:nvPicPr>
          <p:cNvPr id="5" name="图片 4">
            <a:extLst>
              <a:ext uri="{FF2B5EF4-FFF2-40B4-BE49-F238E27FC236}">
                <a16:creationId xmlns:a16="http://schemas.microsoft.com/office/drawing/2014/main" id="{9FFFBE33-6D7D-9448-A902-5A4AAF0143D2}"/>
              </a:ext>
            </a:extLst>
          </p:cNvPr>
          <p:cNvPicPr>
            <a:picLocks noChangeAspect="1"/>
          </p:cNvPicPr>
          <p:nvPr/>
        </p:nvPicPr>
        <p:blipFill>
          <a:blip r:embed="rId4"/>
          <a:stretch>
            <a:fillRect/>
          </a:stretch>
        </p:blipFill>
        <p:spPr>
          <a:xfrm>
            <a:off x="6804248" y="3723896"/>
            <a:ext cx="2054462" cy="1158716"/>
          </a:xfrm>
          <a:prstGeom prst="rect">
            <a:avLst/>
          </a:prstGeom>
        </p:spPr>
      </p:pic>
    </p:spTree>
    <p:extLst>
      <p:ext uri="{BB962C8B-B14F-4D97-AF65-F5344CB8AC3E}">
        <p14:creationId xmlns:p14="http://schemas.microsoft.com/office/powerpoint/2010/main" val="274661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170504" cy="2340260"/>
          </a:xfrm>
          <a:prstGeom prst="rect">
            <a:avLst/>
          </a:prstGeom>
          <a:noFill/>
        </p:spPr>
        <p:txBody>
          <a:bodyPr wrap="none" lIns="0" tIns="0" rIns="0" bIns="0" anchor="ctr">
            <a:noAutofit/>
          </a:bodyPr>
          <a:lstStyle/>
          <a:p>
            <a:pPr marL="285750" indent="-285750">
              <a:lnSpc>
                <a:spcPct val="150000"/>
              </a:lnSpc>
              <a:buFont typeface="Wingdings" pitchFamily="2" charset="2"/>
              <a:buChar char="Ø"/>
            </a:pPr>
            <a:r>
              <a:rPr lang="zh-CN" altLang="en-US" sz="1400" b="1" dirty="0">
                <a:solidFill>
                  <a:srgbClr val="768EA9"/>
                </a:solidFill>
                <a:latin typeface="SimSun" panose="02010600030101010101" pitchFamily="2" charset="-122"/>
                <a:ea typeface="SimSun" panose="02010600030101010101" pitchFamily="2" charset="-122"/>
              </a:rPr>
              <a:t>三、曲艺类栏目</a:t>
            </a: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曲艺是文艺样式的一种</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概括起来可分为两大类</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说和唱。所以“曲艺”又</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成为各种说唱艺术的总称。</a:t>
            </a: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0816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170504" cy="2340260"/>
          </a:xfrm>
          <a:prstGeom prst="rect">
            <a:avLst/>
          </a:prstGeom>
          <a:noFill/>
        </p:spPr>
        <p:txBody>
          <a:bodyPr wrap="none" lIns="0" tIns="0" rIns="0" bIns="0" anchor="ctr">
            <a:noAutofit/>
          </a:bodyPr>
          <a:lstStyle/>
          <a:p>
            <a:pPr marL="285750" indent="-285750">
              <a:lnSpc>
                <a:spcPct val="150000"/>
              </a:lnSpc>
              <a:buFont typeface="Wingdings" pitchFamily="2" charset="2"/>
              <a:buChar char="Ø"/>
            </a:pPr>
            <a:r>
              <a:rPr lang="zh-CN" altLang="en-US" sz="1400" b="1" dirty="0">
                <a:solidFill>
                  <a:srgbClr val="768EA9"/>
                </a:solidFill>
                <a:latin typeface="SimSun" panose="02010600030101010101" pitchFamily="2" charset="-122"/>
                <a:ea typeface="SimSun" panose="02010600030101010101" pitchFamily="2" charset="-122"/>
              </a:rPr>
              <a:t>三、曲艺类栏目</a:t>
            </a: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（一）曲艺的类别</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归纳起来曲艺可分为十大类</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大鼓、弹词、琴书、渔鼓、道情、牌子曲、走唱、</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快板快书、评书、相声。</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从曲艺艺术的表现手段不难看出</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它的最突出特点是集文学、音乐、表演于一身</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的综合性和演员与欣赏者直接对话的切近性</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以及男女老少都能欣赏的通俗性、群众性。</a:t>
            </a: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40569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977740" cy="2340260"/>
          </a:xfrm>
          <a:prstGeom prst="rect">
            <a:avLst/>
          </a:prstGeom>
          <a:noFill/>
        </p:spPr>
        <p:txBody>
          <a:bodyPr wrap="none" lIns="0" tIns="0" rIns="0" bIns="0" anchor="ctr">
            <a:noAutofit/>
          </a:bodyPr>
          <a:lstStyle/>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（一）曲艺的类别</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1</a:t>
            </a:r>
            <a:r>
              <a:rPr lang="zh-CN" altLang="en-US" sz="1400" dirty="0">
                <a:solidFill>
                  <a:srgbClr val="768EA9"/>
                </a:solidFill>
                <a:latin typeface="SimSun" panose="02010600030101010101" pitchFamily="2" charset="-122"/>
                <a:ea typeface="SimSun" panose="02010600030101010101" pitchFamily="2" charset="-122"/>
              </a:rPr>
              <a:t>、评书</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北方叫“评书”</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南方称“评话”</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而湖北、四川等地也叫“评书”。</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说书的底本分两种</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一种叫“道儿话”</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只有故事的基本情节</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需要说书人临场发挥</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这多是由师承</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关系</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通过口传心授而得</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另一种“墨刻儿”</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它是在现代文学作品的基础上进一步繁衍而成的。</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在结构上</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评书大多是由若干大小单元组成的。</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在表演上</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演员的手、眼、身、步、法有一定的程式化的要求和规范</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并以醒木当做道具</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起制造</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气氛的作用。</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。在写作上</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由于评书是长篇叙事体</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因而非常讲究叙述方法</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包括“正笔”、“倒笔”、“伏笔”等</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等</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根据故事情节的发展</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人物塑造的需要</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说话人要运用多种艺术手法。</a:t>
            </a: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21253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977740" cy="2340260"/>
          </a:xfrm>
          <a:prstGeom prst="rect">
            <a:avLst/>
          </a:prstGeom>
          <a:noFill/>
        </p:spPr>
        <p:txBody>
          <a:bodyPr wrap="none" lIns="0" tIns="0" rIns="0" bIns="0" anchor="ctr">
            <a:noAutofit/>
          </a:bodyPr>
          <a:lstStyle/>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（一）曲艺的类别</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2</a:t>
            </a:r>
            <a:r>
              <a:rPr lang="zh-CN" altLang="en-US" sz="1400" dirty="0">
                <a:solidFill>
                  <a:srgbClr val="768EA9"/>
                </a:solidFill>
                <a:latin typeface="SimSun" panose="02010600030101010101" pitchFamily="2" charset="-122"/>
                <a:ea typeface="SimSun" panose="02010600030101010101" pitchFamily="2" charset="-122"/>
              </a:rPr>
              <a:t>、快板</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快板有“数来宝”、“小快板”、“快板书”、“快板群”、“天津快板”等多种形式。快板群有</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伴以锣鼓打击乐的</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叫“锣鼓快板”。快板从整体上说都具有形式灵活</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能叙事、说理、抒情的特点。</a:t>
            </a: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64975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977740" cy="2340260"/>
          </a:xfrm>
          <a:prstGeom prst="rect">
            <a:avLst/>
          </a:prstGeom>
          <a:noFill/>
        </p:spPr>
        <p:txBody>
          <a:bodyPr wrap="none" lIns="0" tIns="0" rIns="0" bIns="0" anchor="ctr">
            <a:noAutofit/>
          </a:bodyPr>
          <a:lstStyle/>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（一）曲艺的类别</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3</a:t>
            </a:r>
            <a:r>
              <a:rPr lang="zh-CN" altLang="en-US" sz="1400" dirty="0">
                <a:solidFill>
                  <a:srgbClr val="768EA9"/>
                </a:solidFill>
                <a:latin typeface="SimSun" panose="02010600030101010101" pitchFamily="2" charset="-122"/>
                <a:ea typeface="SimSun" panose="02010600030101010101" pitchFamily="2" charset="-122"/>
              </a:rPr>
              <a:t>、相声</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相声以说、学、逗、唱为主要艺术手段</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相声的基本结构单位是“包袱”。</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相声的表现形式可以分为三种</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即单口、对口和群活。</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相声的结构一般可分为“垫话儿”、“瓢把儿”、“正活”和“底”四部分。</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相声语言一般具有通俗易懂、生动形象、明快犀利、朴实含蓄、灵活多样的特点。</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相声与现代传媒工具</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电视相结合</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出现了一种新的形式</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叫电视相声。</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55909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977740" cy="2340260"/>
          </a:xfrm>
          <a:prstGeom prst="rect">
            <a:avLst/>
          </a:prstGeom>
          <a:noFill/>
        </p:spPr>
        <p:txBody>
          <a:bodyPr wrap="none" lIns="0" tIns="0" rIns="0" bIns="0" anchor="ctr">
            <a:noAutofit/>
          </a:bodyPr>
          <a:lstStyle/>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（一）曲艺的类别</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4</a:t>
            </a:r>
            <a:r>
              <a:rPr lang="zh-CN" altLang="en-US" sz="1400" dirty="0">
                <a:solidFill>
                  <a:srgbClr val="768EA9"/>
                </a:solidFill>
                <a:latin typeface="SimSun" panose="02010600030101010101" pitchFamily="2" charset="-122"/>
                <a:ea typeface="SimSun" panose="02010600030101010101" pitchFamily="2" charset="-122"/>
              </a:rPr>
              <a:t>、杂技</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杂技是最古老的一种表演艺术。它主要包括蹬技、手技、顶技、踩技、口技、</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车技、武术、爬竿、走索、扛鼎以及各种民间杂耍等。通常来说</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各种形式的马术</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表演、丑角表演、魔术、驯兽、戏法、哑剧等也被包括在内。</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例如在北京奥运会期间</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作为重点文化活动的大型情境杂技</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一品三绝</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于</a:t>
            </a:r>
            <a:r>
              <a:rPr lang="en-US" altLang="zh-CN" sz="1400" dirty="0">
                <a:solidFill>
                  <a:srgbClr val="768EA9"/>
                </a:solidFill>
                <a:latin typeface="SimSun" panose="02010600030101010101" pitchFamily="2" charset="-122"/>
                <a:ea typeface="SimSun" panose="02010600030101010101" pitchFamily="2" charset="-122"/>
              </a:rPr>
              <a:t>2008</a:t>
            </a:r>
            <a:r>
              <a:rPr lang="zh-CN" altLang="en-US" sz="1400" dirty="0">
                <a:solidFill>
                  <a:srgbClr val="768EA9"/>
                </a:solidFill>
                <a:latin typeface="SimSun" panose="02010600030101010101" pitchFamily="2" charset="-122"/>
                <a:ea typeface="SimSun" panose="02010600030101010101" pitchFamily="2" charset="-122"/>
              </a:rPr>
              <a:t>年</a:t>
            </a:r>
            <a:r>
              <a:rPr lang="en-US" altLang="zh-CN" sz="1400" dirty="0">
                <a:solidFill>
                  <a:srgbClr val="768EA9"/>
                </a:solidFill>
                <a:latin typeface="SimSun" panose="02010600030101010101" pitchFamily="2" charset="-122"/>
                <a:ea typeface="SimSun" panose="02010600030101010101" pitchFamily="2" charset="-122"/>
              </a:rPr>
              <a:t>2</a:t>
            </a:r>
            <a:r>
              <a:rPr lang="zh-CN" altLang="en-US" sz="1400" dirty="0">
                <a:solidFill>
                  <a:srgbClr val="768EA9"/>
                </a:solidFill>
                <a:latin typeface="SimSun" panose="02010600030101010101" pitchFamily="2" charset="-122"/>
                <a:ea typeface="SimSun" panose="02010600030101010101" pitchFamily="2" charset="-122"/>
              </a:rPr>
              <a:t>月</a:t>
            </a:r>
            <a:r>
              <a:rPr lang="en-US" altLang="zh-CN" sz="1400" dirty="0">
                <a:solidFill>
                  <a:srgbClr val="768EA9"/>
                </a:solidFill>
                <a:latin typeface="SimSun" panose="02010600030101010101" pitchFamily="2" charset="-122"/>
                <a:ea typeface="SimSun" panose="02010600030101010101" pitchFamily="2" charset="-122"/>
              </a:rPr>
              <a:t>14</a:t>
            </a:r>
            <a:r>
              <a:rPr lang="zh-CN" altLang="en-US" sz="1400" dirty="0">
                <a:solidFill>
                  <a:srgbClr val="768EA9"/>
                </a:solidFill>
                <a:latin typeface="SimSun" panose="02010600030101010101" pitchFamily="2" charset="-122"/>
                <a:ea typeface="SimSun" panose="02010600030101010101" pitchFamily="2" charset="-122"/>
              </a:rPr>
              <a:t>日</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至</a:t>
            </a:r>
            <a:r>
              <a:rPr lang="en-US" altLang="zh-CN" sz="1400" dirty="0">
                <a:solidFill>
                  <a:srgbClr val="768EA9"/>
                </a:solidFill>
                <a:latin typeface="SimSun" panose="02010600030101010101" pitchFamily="2" charset="-122"/>
                <a:ea typeface="SimSun" panose="02010600030101010101" pitchFamily="2" charset="-122"/>
              </a:rPr>
              <a:t>8</a:t>
            </a:r>
            <a:r>
              <a:rPr lang="zh-CN" altLang="en-US" sz="1400" dirty="0">
                <a:solidFill>
                  <a:srgbClr val="768EA9"/>
                </a:solidFill>
                <a:latin typeface="SimSun" panose="02010600030101010101" pitchFamily="2" charset="-122"/>
                <a:ea typeface="SimSun" panose="02010600030101010101" pitchFamily="2" charset="-122"/>
              </a:rPr>
              <a:t>月</a:t>
            </a:r>
            <a:r>
              <a:rPr lang="en-US" altLang="zh-CN" sz="1400" dirty="0">
                <a:solidFill>
                  <a:srgbClr val="768EA9"/>
                </a:solidFill>
                <a:latin typeface="SimSun" panose="02010600030101010101" pitchFamily="2" charset="-122"/>
                <a:ea typeface="SimSun" panose="02010600030101010101" pitchFamily="2" charset="-122"/>
              </a:rPr>
              <a:t>31</a:t>
            </a:r>
            <a:r>
              <a:rPr lang="zh-CN" altLang="en-US" sz="1400" dirty="0">
                <a:solidFill>
                  <a:srgbClr val="768EA9"/>
                </a:solidFill>
                <a:latin typeface="SimSun" panose="02010600030101010101" pitchFamily="2" charset="-122"/>
                <a:ea typeface="SimSun" panose="02010600030101010101" pitchFamily="2" charset="-122"/>
              </a:rPr>
              <a:t>日在北京保利剧院连续演出</a:t>
            </a:r>
            <a:r>
              <a:rPr lang="en-US" altLang="zh-CN" sz="1400" dirty="0">
                <a:solidFill>
                  <a:srgbClr val="768EA9"/>
                </a:solidFill>
                <a:latin typeface="SimSun" panose="02010600030101010101" pitchFamily="2" charset="-122"/>
                <a:ea typeface="SimSun" panose="02010600030101010101" pitchFamily="2" charset="-122"/>
              </a:rPr>
              <a:t>60</a:t>
            </a:r>
            <a:r>
              <a:rPr lang="zh-CN" altLang="en-US" sz="1400" dirty="0">
                <a:solidFill>
                  <a:srgbClr val="768EA9"/>
                </a:solidFill>
                <a:latin typeface="SimSun" panose="02010600030101010101" pitchFamily="2" charset="-122"/>
                <a:ea typeface="SimSun" panose="02010600030101010101" pitchFamily="2" charset="-122"/>
              </a:rPr>
              <a:t>天</a:t>
            </a:r>
            <a:r>
              <a:rPr lang="en-US" altLang="zh-CN" sz="1400" dirty="0">
                <a:solidFill>
                  <a:srgbClr val="768EA9"/>
                </a:solidFill>
                <a:latin typeface="SimSun" panose="02010600030101010101" pitchFamily="2" charset="-122"/>
                <a:ea typeface="SimSun" panose="02010600030101010101" pitchFamily="2" charset="-122"/>
              </a:rPr>
              <a:t>50</a:t>
            </a:r>
            <a:r>
              <a:rPr lang="zh-CN" altLang="en-US" sz="1400" dirty="0">
                <a:solidFill>
                  <a:srgbClr val="768EA9"/>
                </a:solidFill>
                <a:latin typeface="SimSun" panose="02010600030101010101" pitchFamily="2" charset="-122"/>
                <a:ea typeface="SimSun" panose="02010600030101010101" pitchFamily="2" charset="-122"/>
              </a:rPr>
              <a:t>多场。</a:t>
            </a: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Arial" panose="020B0604020202020204" pitchFamily="34" charset="0"/>
              <a:buChar char="•"/>
            </a:pP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18728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170504" cy="2340260"/>
          </a:xfrm>
          <a:prstGeom prst="rect">
            <a:avLst/>
          </a:prstGeom>
          <a:noFill/>
        </p:spPr>
        <p:txBody>
          <a:bodyPr wrap="none" lIns="0" tIns="0" rIns="0" bIns="0" anchor="ctr">
            <a:noAutofit/>
          </a:bodyPr>
          <a:lstStyle/>
          <a:p>
            <a:pPr marL="285750" indent="-285750">
              <a:lnSpc>
                <a:spcPct val="150000"/>
              </a:lnSpc>
              <a:buFont typeface="Wingdings" pitchFamily="2" charset="2"/>
              <a:buChar char="Ø"/>
            </a:pPr>
            <a:r>
              <a:rPr lang="zh-CN" altLang="en-US" sz="1400" b="1" dirty="0">
                <a:solidFill>
                  <a:srgbClr val="768EA9"/>
                </a:solidFill>
                <a:latin typeface="SimSun" panose="02010600030101010101" pitchFamily="2" charset="-122"/>
                <a:ea typeface="SimSun" panose="02010600030101010101" pitchFamily="2" charset="-122"/>
              </a:rPr>
              <a:t>三、曲艺类栏目</a:t>
            </a: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（二）中央电视台的主要曲艺类栏目</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1</a:t>
            </a:r>
            <a:r>
              <a:rPr lang="zh-CN" altLang="en-US" sz="1400" dirty="0">
                <a:solidFill>
                  <a:srgbClr val="768EA9"/>
                </a:solidFill>
                <a:latin typeface="SimSun" panose="02010600030101010101" pitchFamily="2" charset="-122"/>
                <a:ea typeface="SimSun" panose="02010600030101010101" pitchFamily="2" charset="-122"/>
              </a:rPr>
              <a:t>、</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曲苑杂谈</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2</a:t>
            </a:r>
            <a:r>
              <a:rPr lang="zh-CN" altLang="en-US" sz="1400" dirty="0">
                <a:solidFill>
                  <a:srgbClr val="768EA9"/>
                </a:solidFill>
                <a:latin typeface="SimSun" panose="02010600030101010101" pitchFamily="2" charset="-122"/>
                <a:ea typeface="SimSun" panose="02010600030101010101" pitchFamily="2" charset="-122"/>
              </a:rPr>
              <a:t>、</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笑星大联盟</a:t>
            </a:r>
            <a:r>
              <a:rPr lang="en-US" altLang="zh-CN" sz="1400" dirty="0">
                <a:solidFill>
                  <a:srgbClr val="768EA9"/>
                </a:solidFill>
                <a:latin typeface="SimSun" panose="02010600030101010101" pitchFamily="2" charset="-122"/>
                <a:ea typeface="SimSun" panose="02010600030101010101" pitchFamily="2" charset="-122"/>
              </a:rPr>
              <a:t>》</a:t>
            </a: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2" name="图片 1">
            <a:extLst>
              <a:ext uri="{FF2B5EF4-FFF2-40B4-BE49-F238E27FC236}">
                <a16:creationId xmlns:a16="http://schemas.microsoft.com/office/drawing/2014/main" id="{28E3B49F-6010-4947-9692-F45BE0ADC203}"/>
              </a:ext>
            </a:extLst>
          </p:cNvPr>
          <p:cNvPicPr>
            <a:picLocks noChangeAspect="1"/>
          </p:cNvPicPr>
          <p:nvPr/>
        </p:nvPicPr>
        <p:blipFill>
          <a:blip r:embed="rId2"/>
          <a:stretch>
            <a:fillRect/>
          </a:stretch>
        </p:blipFill>
        <p:spPr>
          <a:xfrm>
            <a:off x="5204663" y="1401620"/>
            <a:ext cx="1602950" cy="1469954"/>
          </a:xfrm>
          <a:prstGeom prst="rect">
            <a:avLst/>
          </a:prstGeom>
        </p:spPr>
      </p:pic>
      <p:pic>
        <p:nvPicPr>
          <p:cNvPr id="3" name="图片 2">
            <a:extLst>
              <a:ext uri="{FF2B5EF4-FFF2-40B4-BE49-F238E27FC236}">
                <a16:creationId xmlns:a16="http://schemas.microsoft.com/office/drawing/2014/main" id="{3B38A363-DEB3-8B4E-9800-004A805B2DBE}"/>
              </a:ext>
            </a:extLst>
          </p:cNvPr>
          <p:cNvPicPr>
            <a:picLocks noChangeAspect="1"/>
          </p:cNvPicPr>
          <p:nvPr/>
        </p:nvPicPr>
        <p:blipFill>
          <a:blip r:embed="rId3"/>
          <a:stretch>
            <a:fillRect/>
          </a:stretch>
        </p:blipFill>
        <p:spPr>
          <a:xfrm>
            <a:off x="7051099" y="2571750"/>
            <a:ext cx="1349639" cy="1649559"/>
          </a:xfrm>
          <a:prstGeom prst="rect">
            <a:avLst/>
          </a:prstGeom>
        </p:spPr>
      </p:pic>
    </p:spTree>
    <p:extLst>
      <p:ext uri="{BB962C8B-B14F-4D97-AF65-F5344CB8AC3E}">
        <p14:creationId xmlns:p14="http://schemas.microsoft.com/office/powerpoint/2010/main" val="2653767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401620"/>
            <a:ext cx="7170504" cy="2340260"/>
          </a:xfrm>
          <a:prstGeom prst="rect">
            <a:avLst/>
          </a:prstGeom>
          <a:noFill/>
        </p:spPr>
        <p:txBody>
          <a:bodyPr wrap="none" lIns="0" tIns="0" rIns="0" bIns="0" anchor="ctr">
            <a:noAutofit/>
          </a:bodyPr>
          <a:lstStyle/>
          <a:p>
            <a:pPr marL="285750" indent="-285750">
              <a:lnSpc>
                <a:spcPct val="150000"/>
              </a:lnSpc>
              <a:buFont typeface="Wingdings" pitchFamily="2" charset="2"/>
              <a:buChar char="Ø"/>
            </a:pPr>
            <a:r>
              <a:rPr lang="zh-CN" altLang="en-US" sz="1400" b="1" dirty="0">
                <a:solidFill>
                  <a:srgbClr val="768EA9"/>
                </a:solidFill>
                <a:latin typeface="SimSun" panose="02010600030101010101" pitchFamily="2" charset="-122"/>
                <a:ea typeface="SimSun" panose="02010600030101010101" pitchFamily="2" charset="-122"/>
              </a:rPr>
              <a:t>四、舞蹈类栏目</a:t>
            </a: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舞蹈具有视觉艺术、时间艺术、空间艺术、造型艺术和综合性艺术的特点</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人需要通过视觉来欣赏和审美。</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中央电视台 </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舞蹈世界</a:t>
            </a:r>
            <a:r>
              <a:rPr lang="en-US" altLang="zh-CN" sz="1400" dirty="0">
                <a:solidFill>
                  <a:srgbClr val="768EA9"/>
                </a:solidFill>
                <a:latin typeface="SimSun" panose="02010600030101010101" pitchFamily="2" charset="-122"/>
                <a:ea typeface="SimSun" panose="02010600030101010101" pitchFamily="2" charset="-122"/>
              </a:rPr>
              <a:t>》</a:t>
            </a: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74661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54"/>
          <p:cNvSpPr txBox="1">
            <a:spLocks/>
          </p:cNvSpPr>
          <p:nvPr/>
        </p:nvSpPr>
        <p:spPr bwMode="auto">
          <a:xfrm>
            <a:off x="854701" y="1152128"/>
            <a:ext cx="4249025" cy="2499742"/>
          </a:xfrm>
          <a:prstGeom prst="rect">
            <a:avLst/>
          </a:prstGeom>
          <a:noFill/>
        </p:spPr>
        <p:txBody>
          <a:bodyPr wrap="none" lIns="0" tIns="0" rIns="0" bIns="0" anchor="ctr">
            <a:noAutofit/>
          </a:bodyPr>
          <a:lstStyle/>
          <a:p>
            <a:pPr marL="285750" indent="-285750">
              <a:buFont typeface="Wingdings" pitchFamily="2" charset="2"/>
              <a:buChar char="Ø"/>
            </a:pP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中国电视专题节目界定分类条目简表</a:t>
            </a: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是</a:t>
            </a:r>
            <a:endParaRPr lang="en-US" altLang="zh-CN" sz="1600" b="1" dirty="0">
              <a:solidFill>
                <a:srgbClr val="768EA9"/>
              </a:solidFill>
              <a:latin typeface="SimSun" panose="02010600030101010101" pitchFamily="2" charset="-122"/>
              <a:ea typeface="SimSun" panose="02010600030101010101" pitchFamily="2" charset="-122"/>
            </a:endParaRPr>
          </a:p>
          <a:p>
            <a:r>
              <a:rPr lang="zh-CN" altLang="en-US" sz="1600" b="1" dirty="0">
                <a:solidFill>
                  <a:srgbClr val="768EA9"/>
                </a:solidFill>
                <a:latin typeface="SimSun" panose="02010600030101010101" pitchFamily="2" charset="-122"/>
                <a:ea typeface="SimSun" panose="02010600030101010101" pitchFamily="2" charset="-122"/>
              </a:rPr>
              <a:t>我国电视艺术理论建设中的一项重要的科研</a:t>
            </a:r>
            <a:endParaRPr lang="en-US" altLang="zh-CN" sz="1600" b="1" dirty="0">
              <a:solidFill>
                <a:srgbClr val="768EA9"/>
              </a:solidFill>
              <a:latin typeface="SimSun" panose="02010600030101010101" pitchFamily="2" charset="-122"/>
              <a:ea typeface="SimSun" panose="02010600030101010101" pitchFamily="2" charset="-122"/>
            </a:endParaRPr>
          </a:p>
          <a:p>
            <a:r>
              <a:rPr lang="zh-CN" altLang="en-US" sz="1600" b="1" dirty="0">
                <a:solidFill>
                  <a:srgbClr val="768EA9"/>
                </a:solidFill>
                <a:latin typeface="SimSun" panose="02010600030101010101" pitchFamily="2" charset="-122"/>
                <a:ea typeface="SimSun" panose="02010600030101010101" pitchFamily="2" charset="-122"/>
              </a:rPr>
              <a:t>成果。</a:t>
            </a:r>
            <a:endParaRPr lang="en-US" altLang="zh-CN" sz="1600" b="1" dirty="0">
              <a:solidFill>
                <a:srgbClr val="768EA9"/>
              </a:solidFill>
              <a:latin typeface="SimSun" panose="02010600030101010101" pitchFamily="2" charset="-122"/>
              <a:ea typeface="SimSun" panose="02010600030101010101" pitchFamily="2" charset="-122"/>
            </a:endParaRPr>
          </a:p>
          <a:p>
            <a:endParaRPr lang="zh-CN" altLang="en-US" sz="1400" dirty="0">
              <a:solidFill>
                <a:srgbClr val="768EA9"/>
              </a:solidFill>
              <a:latin typeface="SimSun" panose="02010600030101010101" pitchFamily="2" charset="-122"/>
              <a:ea typeface="SimSun" panose="02010600030101010101" pitchFamily="2" charset="-122"/>
            </a:endParaRPr>
          </a:p>
        </p:txBody>
      </p:sp>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电视专题节目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7E357A4C-845F-0D40-AE9C-8B96A17A4804}"/>
              </a:ext>
            </a:extLst>
          </p:cNvPr>
          <p:cNvPicPr>
            <a:picLocks noChangeAspect="1"/>
          </p:cNvPicPr>
          <p:nvPr/>
        </p:nvPicPr>
        <p:blipFill>
          <a:blip r:embed="rId2"/>
          <a:stretch>
            <a:fillRect/>
          </a:stretch>
        </p:blipFill>
        <p:spPr>
          <a:xfrm>
            <a:off x="5364088" y="793022"/>
            <a:ext cx="3632053" cy="4154992"/>
          </a:xfrm>
          <a:prstGeom prst="rect">
            <a:avLst/>
          </a:prstGeom>
        </p:spPr>
      </p:pic>
    </p:spTree>
    <p:extLst>
      <p:ext uri="{BB962C8B-B14F-4D97-AF65-F5344CB8AC3E}">
        <p14:creationId xmlns:p14="http://schemas.microsoft.com/office/powerpoint/2010/main" val="4241801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54">
            <a:extLst>
              <a:ext uri="{FF2B5EF4-FFF2-40B4-BE49-F238E27FC236}">
                <a16:creationId xmlns:a16="http://schemas.microsoft.com/office/drawing/2014/main" id="{A6B8F90D-5042-5841-AAAB-BA9AB9499B64}"/>
              </a:ext>
            </a:extLst>
          </p:cNvPr>
          <p:cNvSpPr txBox="1">
            <a:spLocks/>
          </p:cNvSpPr>
          <p:nvPr/>
        </p:nvSpPr>
        <p:spPr bwMode="auto">
          <a:xfrm>
            <a:off x="986748" y="1599642"/>
            <a:ext cx="7170504" cy="2340260"/>
          </a:xfrm>
          <a:prstGeom prst="rect">
            <a:avLst/>
          </a:prstGeom>
          <a:noFill/>
        </p:spPr>
        <p:txBody>
          <a:bodyPr wrap="none" lIns="0" tIns="0" rIns="0" bIns="0" anchor="ctr">
            <a:noAutofit/>
          </a:bodyPr>
          <a:lstStyle/>
          <a:p>
            <a:pPr marL="285750" indent="-285750">
              <a:lnSpc>
                <a:spcPct val="150000"/>
              </a:lnSpc>
              <a:buFont typeface="Wingdings" pitchFamily="2" charset="2"/>
              <a:buChar char="Ø"/>
            </a:pPr>
            <a:r>
              <a:rPr lang="zh-CN" altLang="en-US" sz="1400" b="1" dirty="0">
                <a:solidFill>
                  <a:srgbClr val="768EA9"/>
                </a:solidFill>
                <a:latin typeface="SimSun" panose="02010600030101010101" pitchFamily="2" charset="-122"/>
                <a:ea typeface="SimSun" panose="02010600030101010101" pitchFamily="2" charset="-122"/>
              </a:rPr>
              <a:t>五、文学类栏目</a:t>
            </a:r>
            <a:endParaRPr lang="en-US" altLang="zh-CN" sz="1400" b="1"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1</a:t>
            </a:r>
            <a:r>
              <a:rPr lang="zh-CN" altLang="en-US" sz="1400" dirty="0">
                <a:solidFill>
                  <a:srgbClr val="768EA9"/>
                </a:solidFill>
                <a:latin typeface="SimSun" panose="02010600030101010101" pitchFamily="2" charset="-122"/>
                <a:ea typeface="SimSun" panose="02010600030101010101" pitchFamily="2" charset="-122"/>
              </a:rPr>
              <a:t>、电视文学是指具有较浓厚文学色彩的作品</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经过电视化处理</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形成电视小</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说、电视散文、电视诗歌、电视报告文学等。它们都是以介绍文学作品为主</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通</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过电视的多种艺术处理手段来介绍文学作品</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以提高文学作品的观赏性为目的</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的节目。电视文学节目的声音语言主要通过解说或旁白来完成</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保持了鲜明的</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文学性</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而画面语言则运用各种电视手法来完成。</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中央电视台少儿部</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文学宝库</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2</a:t>
            </a:r>
            <a:r>
              <a:rPr lang="zh-CN" altLang="en-US" sz="1400" dirty="0">
                <a:solidFill>
                  <a:srgbClr val="768EA9"/>
                </a:solidFill>
                <a:latin typeface="SimSun" panose="02010600030101010101" pitchFamily="2" charset="-122"/>
                <a:ea typeface="SimSun" panose="02010600030101010101" pitchFamily="2" charset="-122"/>
              </a:rPr>
              <a:t>、文学类栏目的制作逐渐呈现出内容系列化、表现形式综合化、观众互动化</a:t>
            </a:r>
          </a:p>
          <a:p>
            <a:pPr>
              <a:lnSpc>
                <a:spcPct val="150000"/>
              </a:lnSpc>
            </a:pPr>
            <a:r>
              <a:rPr lang="zh-CN" altLang="en-US" sz="1400" dirty="0">
                <a:solidFill>
                  <a:srgbClr val="768EA9"/>
                </a:solidFill>
                <a:latin typeface="SimSun" panose="02010600030101010101" pitchFamily="2" charset="-122"/>
                <a:ea typeface="SimSun" panose="02010600030101010101" pitchFamily="2" charset="-122"/>
              </a:rPr>
              <a:t>的特征。</a:t>
            </a:r>
            <a:endParaRPr lang="en-US" altLang="zh-CN" sz="14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电视诗歌散文</a:t>
            </a:r>
            <a:r>
              <a:rPr lang="en-US" altLang="zh-CN" sz="1400" dirty="0">
                <a:solidFill>
                  <a:srgbClr val="768EA9"/>
                </a:solidFill>
                <a:latin typeface="SimSun" panose="02010600030101010101" pitchFamily="2" charset="-122"/>
                <a:ea typeface="SimSun" panose="02010600030101010101" pitchFamily="2" charset="-122"/>
              </a:rPr>
              <a:t>》</a:t>
            </a:r>
          </a:p>
          <a:p>
            <a:pPr>
              <a:lnSpc>
                <a:spcPct val="150000"/>
              </a:lnSpc>
            </a:pPr>
            <a:endParaRPr lang="en-US" altLang="zh-CN" sz="1400" dirty="0">
              <a:solidFill>
                <a:srgbClr val="768EA9"/>
              </a:solidFill>
              <a:latin typeface="SimSun" panose="02010600030101010101" pitchFamily="2" charset="-122"/>
              <a:ea typeface="SimSun" panose="02010600030101010101" pitchFamily="2" charset="-122"/>
            </a:endParaRPr>
          </a:p>
        </p:txBody>
      </p:sp>
      <p:sp>
        <p:nvSpPr>
          <p:cNvPr id="4" name="Title 1">
            <a:extLst>
              <a:ext uri="{FF2B5EF4-FFF2-40B4-BE49-F238E27FC236}">
                <a16:creationId xmlns:a16="http://schemas.microsoft.com/office/drawing/2014/main" id="{3C396528-FB11-7045-B55A-4DCB41F508E9}"/>
              </a:ext>
            </a:extLst>
          </p:cNvPr>
          <p:cNvSpPr txBox="1">
            <a:spLocks/>
          </p:cNvSpPr>
          <p:nvPr/>
        </p:nvSpPr>
        <p:spPr>
          <a:xfrm>
            <a:off x="857880" y="200199"/>
            <a:ext cx="327544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专项型的文艺栏目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42890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90184" cy="300871"/>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综合型、杂志型、谈话型文艺栏目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100243" y="1491630"/>
            <a:ext cx="7504205" cy="3039504"/>
          </a:xfrm>
          <a:prstGeom prst="rect">
            <a:avLst/>
          </a:prstGeom>
        </p:spPr>
        <p:txBody>
          <a:bodyPr wrap="none" lIns="144000" tIns="0" rIns="144000" bIns="0" anchor="ctr">
            <a:normAutofit fontScale="77500" lnSpcReduction="20000"/>
          </a:bodyPr>
          <a:lstStyle/>
          <a:p>
            <a:pPr>
              <a:lnSpc>
                <a:spcPct val="150000"/>
              </a:lnSpc>
            </a:pPr>
            <a:r>
              <a:rPr lang="zh-CN" altLang="en-US" sz="1900" b="1" dirty="0">
                <a:solidFill>
                  <a:srgbClr val="768EA9"/>
                </a:solidFill>
              </a:rPr>
              <a:t>一、综合型文艺栏目</a:t>
            </a:r>
            <a:endParaRPr lang="en-US" altLang="zh-CN" sz="19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dirty="0">
                <a:solidFill>
                  <a:srgbClr val="768EA9"/>
                </a:solidFill>
              </a:rPr>
              <a:t>这类栏目是把许多单项的文艺节目形式进行综合</a:t>
            </a:r>
            <a:r>
              <a:rPr lang="en-US" altLang="zh-CN" dirty="0">
                <a:solidFill>
                  <a:srgbClr val="768EA9"/>
                </a:solidFill>
              </a:rPr>
              <a:t>,</a:t>
            </a:r>
            <a:r>
              <a:rPr lang="zh-CN" altLang="en-US" dirty="0">
                <a:solidFill>
                  <a:srgbClr val="768EA9"/>
                </a:solidFill>
              </a:rPr>
              <a:t>包括两项的综合和多项的综合。</a:t>
            </a:r>
            <a:endParaRPr lang="en-US" altLang="zh-CN" dirty="0">
              <a:solidFill>
                <a:srgbClr val="768EA9"/>
              </a:solidFill>
            </a:endParaRPr>
          </a:p>
          <a:p>
            <a:pPr>
              <a:lnSpc>
                <a:spcPct val="150000"/>
              </a:lnSpc>
            </a:pPr>
            <a:endParaRPr lang="en-US" altLang="zh-CN" dirty="0">
              <a:solidFill>
                <a:srgbClr val="768EA9"/>
              </a:solidFill>
            </a:endParaRPr>
          </a:p>
          <a:p>
            <a:pPr>
              <a:lnSpc>
                <a:spcPct val="150000"/>
              </a:lnSpc>
            </a:pPr>
            <a:r>
              <a:rPr lang="en-US" altLang="zh-CN" dirty="0">
                <a:solidFill>
                  <a:srgbClr val="768EA9"/>
                </a:solidFill>
              </a:rPr>
              <a:t>1</a:t>
            </a:r>
            <a:r>
              <a:rPr lang="zh-CN" altLang="en-US" dirty="0">
                <a:solidFill>
                  <a:srgbClr val="768EA9"/>
                </a:solidFill>
              </a:rPr>
              <a:t>、</a:t>
            </a:r>
            <a:r>
              <a:rPr lang="en-US" altLang="zh-CN" dirty="0">
                <a:solidFill>
                  <a:srgbClr val="768EA9"/>
                </a:solidFill>
              </a:rPr>
              <a:t>《</a:t>
            </a:r>
            <a:r>
              <a:rPr lang="zh-CN" altLang="en-US" dirty="0">
                <a:solidFill>
                  <a:srgbClr val="768EA9"/>
                </a:solidFill>
              </a:rPr>
              <a:t>欢乐中国行</a:t>
            </a:r>
            <a:r>
              <a:rPr lang="en-US" altLang="zh-CN" dirty="0">
                <a:solidFill>
                  <a:srgbClr val="768EA9"/>
                </a:solidFill>
              </a:rPr>
              <a:t>》</a:t>
            </a:r>
          </a:p>
          <a:p>
            <a:pPr>
              <a:lnSpc>
                <a:spcPct val="150000"/>
              </a:lnSpc>
            </a:pPr>
            <a:r>
              <a:rPr lang="en-US" altLang="zh-CN" dirty="0">
                <a:solidFill>
                  <a:srgbClr val="768EA9"/>
                </a:solidFill>
              </a:rPr>
              <a:t>2</a:t>
            </a:r>
            <a:r>
              <a:rPr lang="zh-CN" altLang="en-US" dirty="0">
                <a:solidFill>
                  <a:srgbClr val="768EA9"/>
                </a:solidFill>
              </a:rPr>
              <a:t>、</a:t>
            </a:r>
            <a:r>
              <a:rPr lang="en-US" altLang="zh-CN" dirty="0">
                <a:solidFill>
                  <a:srgbClr val="768EA9"/>
                </a:solidFill>
              </a:rPr>
              <a:t>《</a:t>
            </a:r>
            <a:r>
              <a:rPr lang="zh-CN" altLang="en-US" dirty="0">
                <a:solidFill>
                  <a:srgbClr val="768EA9"/>
                </a:solidFill>
              </a:rPr>
              <a:t>向幸福出发</a:t>
            </a:r>
            <a:r>
              <a:rPr lang="en-US" altLang="zh-CN" dirty="0">
                <a:solidFill>
                  <a:srgbClr val="768EA9"/>
                </a:solidFill>
              </a:rPr>
              <a:t>》</a:t>
            </a:r>
          </a:p>
          <a:p>
            <a:pPr>
              <a:lnSpc>
                <a:spcPct val="150000"/>
              </a:lnSpc>
            </a:pPr>
            <a:r>
              <a:rPr lang="en-US" altLang="zh-CN" dirty="0">
                <a:solidFill>
                  <a:srgbClr val="768EA9"/>
                </a:solidFill>
              </a:rPr>
              <a:t>3</a:t>
            </a:r>
            <a:r>
              <a:rPr lang="zh-CN" altLang="en-US" dirty="0">
                <a:solidFill>
                  <a:srgbClr val="768EA9"/>
                </a:solidFill>
              </a:rPr>
              <a:t>、</a:t>
            </a:r>
            <a:r>
              <a:rPr lang="en-US" altLang="zh-CN" dirty="0">
                <a:solidFill>
                  <a:srgbClr val="768EA9"/>
                </a:solidFill>
              </a:rPr>
              <a:t>《</a:t>
            </a:r>
            <a:r>
              <a:rPr lang="zh-CN" altLang="en-US" dirty="0">
                <a:solidFill>
                  <a:srgbClr val="768EA9"/>
                </a:solidFill>
              </a:rPr>
              <a:t>中国文艺</a:t>
            </a:r>
            <a:r>
              <a:rPr lang="en-US" altLang="zh-CN" dirty="0">
                <a:solidFill>
                  <a:srgbClr val="768EA9"/>
                </a:solidFill>
              </a:rPr>
              <a:t>》</a:t>
            </a:r>
          </a:p>
          <a:p>
            <a:pPr>
              <a:lnSpc>
                <a:spcPct val="150000"/>
              </a:lnSpc>
            </a:pPr>
            <a:r>
              <a:rPr lang="en-US" altLang="zh-CN" dirty="0">
                <a:solidFill>
                  <a:srgbClr val="768EA9"/>
                </a:solidFill>
              </a:rPr>
              <a:t>4</a:t>
            </a:r>
            <a:r>
              <a:rPr lang="zh-CN" altLang="en-US" dirty="0">
                <a:solidFill>
                  <a:srgbClr val="768EA9"/>
                </a:solidFill>
              </a:rPr>
              <a:t>、</a:t>
            </a:r>
            <a:r>
              <a:rPr lang="en-US" altLang="zh-CN" dirty="0">
                <a:solidFill>
                  <a:srgbClr val="768EA9"/>
                </a:solidFill>
              </a:rPr>
              <a:t>《</a:t>
            </a:r>
            <a:r>
              <a:rPr lang="zh-CN" altLang="en-US" dirty="0">
                <a:solidFill>
                  <a:srgbClr val="768EA9"/>
                </a:solidFill>
              </a:rPr>
              <a:t>中华情</a:t>
            </a:r>
            <a:r>
              <a:rPr lang="en-US" altLang="zh-CN" dirty="0">
                <a:solidFill>
                  <a:srgbClr val="768EA9"/>
                </a:solidFill>
              </a:rPr>
              <a:t>》</a:t>
            </a:r>
          </a:p>
          <a:p>
            <a:pPr>
              <a:lnSpc>
                <a:spcPct val="150000"/>
              </a:lnSpc>
            </a:pPr>
            <a:r>
              <a:rPr lang="en-US" altLang="zh-CN" dirty="0">
                <a:solidFill>
                  <a:srgbClr val="768EA9"/>
                </a:solidFill>
              </a:rPr>
              <a:t>5</a:t>
            </a:r>
            <a:r>
              <a:rPr lang="zh-CN" altLang="en-US" dirty="0">
                <a:solidFill>
                  <a:srgbClr val="768EA9"/>
                </a:solidFill>
              </a:rPr>
              <a:t>、</a:t>
            </a:r>
            <a:r>
              <a:rPr lang="en-US" altLang="zh-CN" dirty="0">
                <a:solidFill>
                  <a:srgbClr val="768EA9"/>
                </a:solidFill>
              </a:rPr>
              <a:t>《</a:t>
            </a:r>
            <a:r>
              <a:rPr lang="zh-CN" altLang="en-US" dirty="0">
                <a:solidFill>
                  <a:srgbClr val="768EA9"/>
                </a:solidFill>
              </a:rPr>
              <a:t>非常</a:t>
            </a:r>
            <a:r>
              <a:rPr lang="en-US" altLang="zh-CN" dirty="0">
                <a:solidFill>
                  <a:srgbClr val="768EA9"/>
                </a:solidFill>
              </a:rPr>
              <a:t>6+1》</a:t>
            </a:r>
          </a:p>
          <a:p>
            <a:pPr>
              <a:lnSpc>
                <a:spcPct val="150000"/>
              </a:lnSpc>
            </a:pPr>
            <a:r>
              <a:rPr lang="en-US" altLang="zh-CN" dirty="0">
                <a:solidFill>
                  <a:srgbClr val="768EA9"/>
                </a:solidFill>
              </a:rPr>
              <a:t>6</a:t>
            </a:r>
            <a:r>
              <a:rPr lang="zh-CN" altLang="en-US" dirty="0">
                <a:solidFill>
                  <a:srgbClr val="768EA9"/>
                </a:solidFill>
              </a:rPr>
              <a:t>、</a:t>
            </a:r>
            <a:r>
              <a:rPr lang="en-US" altLang="zh-CN" dirty="0">
                <a:solidFill>
                  <a:srgbClr val="768EA9"/>
                </a:solidFill>
              </a:rPr>
              <a:t>《</a:t>
            </a:r>
            <a:r>
              <a:rPr lang="zh-CN" altLang="en-US" dirty="0">
                <a:solidFill>
                  <a:srgbClr val="768EA9"/>
                </a:solidFill>
              </a:rPr>
              <a:t>星光大道</a:t>
            </a:r>
            <a:r>
              <a:rPr lang="en-US" altLang="zh-CN" dirty="0">
                <a:solidFill>
                  <a:srgbClr val="768EA9"/>
                </a:solidFill>
              </a:rPr>
              <a:t>》</a:t>
            </a:r>
          </a:p>
          <a:p>
            <a:pPr>
              <a:lnSpc>
                <a:spcPct val="150000"/>
              </a:lnSpc>
            </a:pPr>
            <a:r>
              <a:rPr lang="en-US" altLang="zh-CN" dirty="0">
                <a:solidFill>
                  <a:srgbClr val="768EA9"/>
                </a:solidFill>
              </a:rPr>
              <a:t>7</a:t>
            </a:r>
            <a:r>
              <a:rPr lang="zh-CN" altLang="en-US" dirty="0">
                <a:solidFill>
                  <a:srgbClr val="768EA9"/>
                </a:solidFill>
              </a:rPr>
              <a:t>、</a:t>
            </a:r>
            <a:r>
              <a:rPr lang="en-US" altLang="zh-CN" dirty="0">
                <a:solidFill>
                  <a:srgbClr val="768EA9"/>
                </a:solidFill>
              </a:rPr>
              <a:t>《</a:t>
            </a:r>
            <a:r>
              <a:rPr lang="zh-CN" altLang="en-US" dirty="0">
                <a:solidFill>
                  <a:srgbClr val="768EA9"/>
                </a:solidFill>
              </a:rPr>
              <a:t>我要上春晚</a:t>
            </a:r>
            <a:r>
              <a:rPr lang="en-US" altLang="zh-CN" dirty="0">
                <a:solidFill>
                  <a:srgbClr val="768EA9"/>
                </a:solidFill>
              </a:rPr>
              <a:t>》</a:t>
            </a:r>
          </a:p>
          <a:p>
            <a:pPr>
              <a:lnSpc>
                <a:spcPct val="150000"/>
              </a:lnSpc>
            </a:pPr>
            <a:endParaRPr lang="en-US" altLang="zh-CN" sz="1400" dirty="0">
              <a:solidFill>
                <a:srgbClr val="768EA9"/>
              </a:solidFill>
            </a:endParaRPr>
          </a:p>
        </p:txBody>
      </p:sp>
    </p:spTree>
    <p:extLst>
      <p:ext uri="{BB962C8B-B14F-4D97-AF65-F5344CB8AC3E}">
        <p14:creationId xmlns:p14="http://schemas.microsoft.com/office/powerpoint/2010/main" val="2939880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90184" cy="300871"/>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综合型、杂志型、谈话型文艺栏目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100243" y="1491630"/>
            <a:ext cx="7792237" cy="3312368"/>
          </a:xfrm>
          <a:prstGeom prst="rect">
            <a:avLst/>
          </a:prstGeom>
        </p:spPr>
        <p:txBody>
          <a:bodyPr wrap="none" lIns="144000" tIns="0" rIns="144000" bIns="0" anchor="ctr">
            <a:normAutofit fontScale="85000" lnSpcReduction="20000"/>
          </a:bodyPr>
          <a:lstStyle/>
          <a:p>
            <a:pPr>
              <a:lnSpc>
                <a:spcPct val="150000"/>
              </a:lnSpc>
            </a:pPr>
            <a:r>
              <a:rPr lang="zh-CN" altLang="en-US" sz="1900" b="1" dirty="0">
                <a:solidFill>
                  <a:srgbClr val="768EA9"/>
                </a:solidFill>
              </a:rPr>
              <a:t>二、杂志型文艺栏目</a:t>
            </a:r>
            <a:endParaRPr lang="en-US" altLang="zh-CN" sz="19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dirty="0">
                <a:solidFill>
                  <a:srgbClr val="768EA9"/>
                </a:solidFill>
              </a:rPr>
              <a:t>这类栏目是把许多单项的文艺节目形式进行综合</a:t>
            </a:r>
            <a:r>
              <a:rPr lang="en-US" altLang="zh-CN" dirty="0">
                <a:solidFill>
                  <a:srgbClr val="768EA9"/>
                </a:solidFill>
              </a:rPr>
              <a:t>,</a:t>
            </a:r>
            <a:r>
              <a:rPr lang="zh-CN" altLang="en-US" dirty="0">
                <a:solidFill>
                  <a:srgbClr val="768EA9"/>
                </a:solidFill>
              </a:rPr>
              <a:t>包括两项的综合和多项的综合。</a:t>
            </a:r>
            <a:endParaRPr lang="en-US" altLang="zh-CN" dirty="0">
              <a:solidFill>
                <a:srgbClr val="768EA9"/>
              </a:solidFill>
            </a:endParaRPr>
          </a:p>
          <a:p>
            <a:pPr>
              <a:lnSpc>
                <a:spcPct val="150000"/>
              </a:lnSpc>
            </a:pPr>
            <a:endParaRPr lang="en-US" altLang="zh-CN" dirty="0">
              <a:solidFill>
                <a:srgbClr val="768EA9"/>
              </a:solidFill>
            </a:endParaRPr>
          </a:p>
          <a:p>
            <a:pPr>
              <a:lnSpc>
                <a:spcPct val="150000"/>
              </a:lnSpc>
            </a:pPr>
            <a:r>
              <a:rPr lang="en-US" altLang="zh-CN" dirty="0">
                <a:solidFill>
                  <a:srgbClr val="768EA9"/>
                </a:solidFill>
              </a:rPr>
              <a:t>1</a:t>
            </a:r>
            <a:r>
              <a:rPr lang="zh-CN" altLang="en-US" dirty="0">
                <a:solidFill>
                  <a:srgbClr val="768EA9"/>
                </a:solidFill>
              </a:rPr>
              <a:t>、</a:t>
            </a:r>
            <a:r>
              <a:rPr lang="en-US" altLang="zh-CN" dirty="0">
                <a:solidFill>
                  <a:srgbClr val="768EA9"/>
                </a:solidFill>
              </a:rPr>
              <a:t>《</a:t>
            </a:r>
            <a:r>
              <a:rPr lang="zh-CN" altLang="en-US" dirty="0">
                <a:solidFill>
                  <a:srgbClr val="768EA9"/>
                </a:solidFill>
              </a:rPr>
              <a:t>欢乐中国行</a:t>
            </a:r>
            <a:r>
              <a:rPr lang="en-US" altLang="zh-CN" dirty="0">
                <a:solidFill>
                  <a:srgbClr val="768EA9"/>
                </a:solidFill>
              </a:rPr>
              <a:t>》</a:t>
            </a:r>
          </a:p>
          <a:p>
            <a:pPr>
              <a:lnSpc>
                <a:spcPct val="150000"/>
              </a:lnSpc>
            </a:pPr>
            <a:r>
              <a:rPr lang="en-US" altLang="zh-CN" dirty="0">
                <a:solidFill>
                  <a:srgbClr val="768EA9"/>
                </a:solidFill>
              </a:rPr>
              <a:t>2</a:t>
            </a:r>
            <a:r>
              <a:rPr lang="zh-CN" altLang="en-US" dirty="0">
                <a:solidFill>
                  <a:srgbClr val="768EA9"/>
                </a:solidFill>
              </a:rPr>
              <a:t>、</a:t>
            </a:r>
            <a:r>
              <a:rPr lang="en-US" altLang="zh-CN" dirty="0">
                <a:solidFill>
                  <a:srgbClr val="768EA9"/>
                </a:solidFill>
              </a:rPr>
              <a:t>《</a:t>
            </a:r>
            <a:r>
              <a:rPr lang="zh-CN" altLang="en-US" dirty="0">
                <a:solidFill>
                  <a:srgbClr val="768EA9"/>
                </a:solidFill>
              </a:rPr>
              <a:t>向幸福出发</a:t>
            </a:r>
            <a:r>
              <a:rPr lang="en-US" altLang="zh-CN" dirty="0">
                <a:solidFill>
                  <a:srgbClr val="768EA9"/>
                </a:solidFill>
              </a:rPr>
              <a:t>》</a:t>
            </a:r>
          </a:p>
          <a:p>
            <a:pPr>
              <a:lnSpc>
                <a:spcPct val="150000"/>
              </a:lnSpc>
            </a:pPr>
            <a:r>
              <a:rPr lang="en-US" altLang="zh-CN" dirty="0">
                <a:solidFill>
                  <a:srgbClr val="768EA9"/>
                </a:solidFill>
              </a:rPr>
              <a:t>3</a:t>
            </a:r>
            <a:r>
              <a:rPr lang="zh-CN" altLang="en-US" dirty="0">
                <a:solidFill>
                  <a:srgbClr val="768EA9"/>
                </a:solidFill>
              </a:rPr>
              <a:t>、</a:t>
            </a:r>
            <a:r>
              <a:rPr lang="en-US" altLang="zh-CN" dirty="0">
                <a:solidFill>
                  <a:srgbClr val="768EA9"/>
                </a:solidFill>
              </a:rPr>
              <a:t>《</a:t>
            </a:r>
            <a:r>
              <a:rPr lang="zh-CN" altLang="en-US" dirty="0">
                <a:solidFill>
                  <a:srgbClr val="768EA9"/>
                </a:solidFill>
              </a:rPr>
              <a:t>中国文艺</a:t>
            </a:r>
            <a:r>
              <a:rPr lang="en-US" altLang="zh-CN" dirty="0">
                <a:solidFill>
                  <a:srgbClr val="768EA9"/>
                </a:solidFill>
              </a:rPr>
              <a:t>》</a:t>
            </a:r>
          </a:p>
          <a:p>
            <a:pPr>
              <a:lnSpc>
                <a:spcPct val="150000"/>
              </a:lnSpc>
            </a:pPr>
            <a:r>
              <a:rPr lang="en-US" altLang="zh-CN" dirty="0">
                <a:solidFill>
                  <a:srgbClr val="768EA9"/>
                </a:solidFill>
              </a:rPr>
              <a:t>4</a:t>
            </a:r>
            <a:r>
              <a:rPr lang="zh-CN" altLang="en-US" dirty="0">
                <a:solidFill>
                  <a:srgbClr val="768EA9"/>
                </a:solidFill>
              </a:rPr>
              <a:t>、</a:t>
            </a:r>
            <a:r>
              <a:rPr lang="en-US" altLang="zh-CN" dirty="0">
                <a:solidFill>
                  <a:srgbClr val="768EA9"/>
                </a:solidFill>
              </a:rPr>
              <a:t>《</a:t>
            </a:r>
            <a:r>
              <a:rPr lang="zh-CN" altLang="en-US" dirty="0">
                <a:solidFill>
                  <a:srgbClr val="768EA9"/>
                </a:solidFill>
              </a:rPr>
              <a:t>中华情</a:t>
            </a:r>
            <a:r>
              <a:rPr lang="en-US" altLang="zh-CN" dirty="0">
                <a:solidFill>
                  <a:srgbClr val="768EA9"/>
                </a:solidFill>
              </a:rPr>
              <a:t>》</a:t>
            </a:r>
          </a:p>
          <a:p>
            <a:pPr>
              <a:lnSpc>
                <a:spcPct val="150000"/>
              </a:lnSpc>
            </a:pPr>
            <a:r>
              <a:rPr lang="en-US" altLang="zh-CN" dirty="0">
                <a:solidFill>
                  <a:srgbClr val="768EA9"/>
                </a:solidFill>
              </a:rPr>
              <a:t>5</a:t>
            </a:r>
            <a:r>
              <a:rPr lang="zh-CN" altLang="en-US" dirty="0">
                <a:solidFill>
                  <a:srgbClr val="768EA9"/>
                </a:solidFill>
              </a:rPr>
              <a:t>、</a:t>
            </a:r>
            <a:r>
              <a:rPr lang="en-US" altLang="zh-CN" dirty="0">
                <a:solidFill>
                  <a:srgbClr val="768EA9"/>
                </a:solidFill>
              </a:rPr>
              <a:t>《</a:t>
            </a:r>
            <a:r>
              <a:rPr lang="zh-CN" altLang="en-US" dirty="0">
                <a:solidFill>
                  <a:srgbClr val="768EA9"/>
                </a:solidFill>
              </a:rPr>
              <a:t>非常</a:t>
            </a:r>
            <a:r>
              <a:rPr lang="en-US" altLang="zh-CN" dirty="0">
                <a:solidFill>
                  <a:srgbClr val="768EA9"/>
                </a:solidFill>
              </a:rPr>
              <a:t>6+1》</a:t>
            </a:r>
          </a:p>
          <a:p>
            <a:pPr>
              <a:lnSpc>
                <a:spcPct val="150000"/>
              </a:lnSpc>
            </a:pPr>
            <a:r>
              <a:rPr lang="en-US" altLang="zh-CN" dirty="0">
                <a:solidFill>
                  <a:srgbClr val="768EA9"/>
                </a:solidFill>
              </a:rPr>
              <a:t>6</a:t>
            </a:r>
            <a:r>
              <a:rPr lang="zh-CN" altLang="en-US" dirty="0">
                <a:solidFill>
                  <a:srgbClr val="768EA9"/>
                </a:solidFill>
              </a:rPr>
              <a:t>、</a:t>
            </a:r>
            <a:r>
              <a:rPr lang="en-US" altLang="zh-CN" dirty="0">
                <a:solidFill>
                  <a:srgbClr val="768EA9"/>
                </a:solidFill>
              </a:rPr>
              <a:t>《</a:t>
            </a:r>
            <a:r>
              <a:rPr lang="zh-CN" altLang="en-US" dirty="0">
                <a:solidFill>
                  <a:srgbClr val="768EA9"/>
                </a:solidFill>
              </a:rPr>
              <a:t>星光大道</a:t>
            </a:r>
            <a:r>
              <a:rPr lang="en-US" altLang="zh-CN" dirty="0">
                <a:solidFill>
                  <a:srgbClr val="768EA9"/>
                </a:solidFill>
              </a:rPr>
              <a:t>》</a:t>
            </a:r>
          </a:p>
          <a:p>
            <a:pPr>
              <a:lnSpc>
                <a:spcPct val="150000"/>
              </a:lnSpc>
            </a:pPr>
            <a:r>
              <a:rPr lang="en-US" altLang="zh-CN" dirty="0">
                <a:solidFill>
                  <a:srgbClr val="768EA9"/>
                </a:solidFill>
              </a:rPr>
              <a:t>7</a:t>
            </a:r>
            <a:r>
              <a:rPr lang="zh-CN" altLang="en-US" dirty="0">
                <a:solidFill>
                  <a:srgbClr val="768EA9"/>
                </a:solidFill>
              </a:rPr>
              <a:t>、</a:t>
            </a:r>
            <a:r>
              <a:rPr lang="en-US" altLang="zh-CN" dirty="0">
                <a:solidFill>
                  <a:srgbClr val="768EA9"/>
                </a:solidFill>
              </a:rPr>
              <a:t>《</a:t>
            </a:r>
            <a:r>
              <a:rPr lang="zh-CN" altLang="en-US" dirty="0">
                <a:solidFill>
                  <a:srgbClr val="768EA9"/>
                </a:solidFill>
              </a:rPr>
              <a:t>我要上春晚</a:t>
            </a:r>
            <a:r>
              <a:rPr lang="en-US" altLang="zh-CN" dirty="0">
                <a:solidFill>
                  <a:srgbClr val="768EA9"/>
                </a:solidFill>
              </a:rPr>
              <a:t>》</a:t>
            </a:r>
          </a:p>
          <a:p>
            <a:pPr>
              <a:lnSpc>
                <a:spcPct val="150000"/>
              </a:lnSpc>
            </a:pPr>
            <a:endParaRPr lang="en-US" altLang="zh-CN" sz="1400" dirty="0">
              <a:solidFill>
                <a:srgbClr val="768EA9"/>
              </a:solidFill>
            </a:endParaRPr>
          </a:p>
        </p:txBody>
      </p:sp>
    </p:spTree>
    <p:extLst>
      <p:ext uri="{BB962C8B-B14F-4D97-AF65-F5344CB8AC3E}">
        <p14:creationId xmlns:p14="http://schemas.microsoft.com/office/powerpoint/2010/main" val="233239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90184" cy="300871"/>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综合型、杂志型、谈话型文艺栏目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100243" y="1210017"/>
            <a:ext cx="7455039" cy="2657877"/>
          </a:xfrm>
          <a:prstGeom prst="rect">
            <a:avLst/>
          </a:prstGeom>
        </p:spPr>
        <p:txBody>
          <a:bodyPr wrap="none" lIns="144000" tIns="0" rIns="144000" bIns="0" anchor="ctr">
            <a:normAutofit/>
          </a:bodyPr>
          <a:lstStyle/>
          <a:p>
            <a:pPr>
              <a:lnSpc>
                <a:spcPct val="150000"/>
              </a:lnSpc>
            </a:pPr>
            <a:r>
              <a:rPr lang="zh-CN" altLang="en-US" sz="1900" b="1" dirty="0">
                <a:solidFill>
                  <a:srgbClr val="768EA9"/>
                </a:solidFill>
              </a:rPr>
              <a:t>三、谈话型文艺栏目</a:t>
            </a:r>
            <a:endParaRPr lang="en-US" altLang="zh-CN" sz="19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dirty="0">
                <a:solidFill>
                  <a:srgbClr val="768EA9"/>
                </a:solidFill>
              </a:rPr>
              <a:t>谈话型的文艺栏目其实也是谈话节目的一种</a:t>
            </a:r>
            <a:r>
              <a:rPr lang="en-US" altLang="zh-CN" dirty="0">
                <a:solidFill>
                  <a:srgbClr val="768EA9"/>
                </a:solidFill>
              </a:rPr>
              <a:t>,</a:t>
            </a:r>
            <a:r>
              <a:rPr lang="zh-CN" altLang="en-US" dirty="0">
                <a:solidFill>
                  <a:srgbClr val="768EA9"/>
                </a:solidFill>
              </a:rPr>
              <a:t>只是它所关注的题材、邀请的</a:t>
            </a:r>
            <a:endParaRPr lang="en-US" altLang="zh-CN" dirty="0">
              <a:solidFill>
                <a:srgbClr val="768EA9"/>
              </a:solidFill>
            </a:endParaRPr>
          </a:p>
          <a:p>
            <a:pPr>
              <a:lnSpc>
                <a:spcPct val="150000"/>
              </a:lnSpc>
            </a:pPr>
            <a:r>
              <a:rPr lang="zh-CN" altLang="en-US" dirty="0">
                <a:solidFill>
                  <a:srgbClr val="768EA9"/>
                </a:solidFill>
              </a:rPr>
              <a:t>嘉宾均来自于文化艺术领域。</a:t>
            </a:r>
            <a:endParaRPr lang="en-US" altLang="zh-CN" dirty="0">
              <a:solidFill>
                <a:srgbClr val="768EA9"/>
              </a:solidFill>
            </a:endParaRPr>
          </a:p>
          <a:p>
            <a:pPr>
              <a:lnSpc>
                <a:spcPct val="150000"/>
              </a:lnSpc>
            </a:pPr>
            <a:endParaRPr lang="en-US" altLang="zh-CN" dirty="0">
              <a:solidFill>
                <a:srgbClr val="768EA9"/>
              </a:solidFill>
            </a:endParaRPr>
          </a:p>
          <a:p>
            <a:pPr>
              <a:lnSpc>
                <a:spcPct val="150000"/>
              </a:lnSpc>
            </a:pPr>
            <a:r>
              <a:rPr lang="en-US" altLang="zh-CN" dirty="0">
                <a:solidFill>
                  <a:srgbClr val="768EA9"/>
                </a:solidFill>
              </a:rPr>
              <a:t>🌟</a:t>
            </a:r>
            <a:r>
              <a:rPr lang="zh-CN" altLang="en-US" dirty="0">
                <a:solidFill>
                  <a:srgbClr val="768EA9"/>
                </a:solidFill>
              </a:rPr>
              <a:t> 中央电视台的</a:t>
            </a:r>
            <a:r>
              <a:rPr lang="en-US" altLang="zh-CN" dirty="0">
                <a:solidFill>
                  <a:srgbClr val="768EA9"/>
                </a:solidFill>
              </a:rPr>
              <a:t>《</a:t>
            </a:r>
            <a:r>
              <a:rPr lang="zh-CN" altLang="en-US" dirty="0">
                <a:solidFill>
                  <a:srgbClr val="768EA9"/>
                </a:solidFill>
              </a:rPr>
              <a:t>艺术人生</a:t>
            </a:r>
            <a:r>
              <a:rPr lang="en-US" altLang="zh-CN" dirty="0">
                <a:solidFill>
                  <a:srgbClr val="768EA9"/>
                </a:solidFill>
              </a:rPr>
              <a:t>》</a:t>
            </a:r>
            <a:endParaRPr lang="en-US" altLang="zh-CN" sz="1400" dirty="0">
              <a:solidFill>
                <a:srgbClr val="768EA9"/>
              </a:solidFill>
            </a:endParaRPr>
          </a:p>
        </p:txBody>
      </p:sp>
    </p:spTree>
    <p:extLst>
      <p:ext uri="{BB962C8B-B14F-4D97-AF65-F5344CB8AC3E}">
        <p14:creationId xmlns:p14="http://schemas.microsoft.com/office/powerpoint/2010/main" val="4213209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90184" cy="300871"/>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栏目策划与制作</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100243" y="1059582"/>
            <a:ext cx="7792237" cy="1800200"/>
          </a:xfrm>
          <a:prstGeom prst="rect">
            <a:avLst/>
          </a:prstGeom>
        </p:spPr>
        <p:txBody>
          <a:bodyPr wrap="none" lIns="144000" tIns="0" rIns="144000" bIns="0" anchor="ctr">
            <a:normAutofit/>
          </a:bodyPr>
          <a:lstStyle/>
          <a:p>
            <a:pPr>
              <a:lnSpc>
                <a:spcPct val="150000"/>
              </a:lnSpc>
            </a:pPr>
            <a:r>
              <a:rPr lang="zh-CN" altLang="en-US" sz="1900" dirty="0">
                <a:solidFill>
                  <a:srgbClr val="768EA9"/>
                </a:solidFill>
              </a:rPr>
              <a:t>无论是哪种类型的栏目，在策划阶段一般来说都要考虑以下内容，</a:t>
            </a:r>
            <a:endParaRPr lang="en-US" altLang="zh-CN" sz="1900" dirty="0">
              <a:solidFill>
                <a:srgbClr val="768EA9"/>
              </a:solidFill>
            </a:endParaRPr>
          </a:p>
          <a:p>
            <a:pPr>
              <a:lnSpc>
                <a:spcPct val="150000"/>
              </a:lnSpc>
            </a:pPr>
            <a:r>
              <a:rPr lang="zh-CN" altLang="en-US" sz="1900" dirty="0">
                <a:solidFill>
                  <a:srgbClr val="768EA9"/>
                </a:solidFill>
              </a:rPr>
              <a:t>即栏目的名称、栏目的宗旨、栏目的定位、栏目的风格、栏目的内容、</a:t>
            </a:r>
            <a:endParaRPr lang="en-US" altLang="zh-CN" sz="1900" dirty="0">
              <a:solidFill>
                <a:srgbClr val="768EA9"/>
              </a:solidFill>
            </a:endParaRPr>
          </a:p>
          <a:p>
            <a:pPr>
              <a:lnSpc>
                <a:spcPct val="150000"/>
              </a:lnSpc>
            </a:pPr>
            <a:r>
              <a:rPr lang="zh-CN" altLang="en-US" sz="1900" dirty="0">
                <a:solidFill>
                  <a:srgbClr val="768EA9"/>
                </a:solidFill>
              </a:rPr>
              <a:t>栏目的结构、栏目的时间与时段等。</a:t>
            </a:r>
            <a:endParaRPr lang="en-US" altLang="zh-CN" sz="1400" dirty="0">
              <a:solidFill>
                <a:srgbClr val="768EA9"/>
              </a:solidFill>
            </a:endParaRPr>
          </a:p>
        </p:txBody>
      </p:sp>
    </p:spTree>
    <p:extLst>
      <p:ext uri="{BB962C8B-B14F-4D97-AF65-F5344CB8AC3E}">
        <p14:creationId xmlns:p14="http://schemas.microsoft.com/office/powerpoint/2010/main" val="787283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90184" cy="300871"/>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栏目策划与制作</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100243" y="1203598"/>
            <a:ext cx="7792237" cy="1656184"/>
          </a:xfrm>
          <a:prstGeom prst="rect">
            <a:avLst/>
          </a:prstGeom>
        </p:spPr>
        <p:txBody>
          <a:bodyPr wrap="none" lIns="144000" tIns="0" rIns="144000" bIns="0" anchor="ctr">
            <a:normAutofit/>
          </a:bodyPr>
          <a:lstStyle/>
          <a:p>
            <a:pPr>
              <a:lnSpc>
                <a:spcPct val="150000"/>
              </a:lnSpc>
            </a:pPr>
            <a:r>
              <a:rPr lang="zh-CN" altLang="en-US" sz="1900" dirty="0">
                <a:solidFill>
                  <a:srgbClr val="768EA9"/>
                </a:solidFill>
              </a:rPr>
              <a:t>一、栏目名称的重要性</a:t>
            </a:r>
            <a:endParaRPr lang="en-US" altLang="zh-CN" sz="1900" dirty="0">
              <a:solidFill>
                <a:srgbClr val="768EA9"/>
              </a:solidFill>
            </a:endParaRPr>
          </a:p>
          <a:p>
            <a:pPr>
              <a:lnSpc>
                <a:spcPct val="150000"/>
              </a:lnSpc>
            </a:pPr>
            <a:endParaRPr lang="en-US" altLang="zh-CN" sz="1400" dirty="0">
              <a:solidFill>
                <a:srgbClr val="768EA9"/>
              </a:solidFill>
            </a:endParaRPr>
          </a:p>
          <a:p>
            <a:pPr>
              <a:lnSpc>
                <a:spcPct val="150000"/>
              </a:lnSpc>
            </a:pPr>
            <a:r>
              <a:rPr lang="zh-CN" altLang="en-US" sz="1400" dirty="0">
                <a:solidFill>
                  <a:srgbClr val="768EA9"/>
                </a:solidFill>
              </a:rPr>
              <a:t>设定栏目名称要经过反复推敲</a:t>
            </a:r>
            <a:r>
              <a:rPr lang="en-US" altLang="zh-CN" sz="1400" dirty="0">
                <a:solidFill>
                  <a:srgbClr val="768EA9"/>
                </a:solidFill>
              </a:rPr>
              <a:t>,</a:t>
            </a:r>
            <a:r>
              <a:rPr lang="zh-CN" altLang="en-US" sz="1400" dirty="0">
                <a:solidFill>
                  <a:srgbClr val="768EA9"/>
                </a:solidFill>
              </a:rPr>
              <a:t>同时栏目名称要醒目、准确、便于记忆。栏目名称</a:t>
            </a:r>
          </a:p>
          <a:p>
            <a:pPr>
              <a:lnSpc>
                <a:spcPct val="150000"/>
              </a:lnSpc>
            </a:pPr>
            <a:r>
              <a:rPr lang="zh-CN" altLang="en-US" sz="1400" dirty="0">
                <a:solidFill>
                  <a:srgbClr val="768EA9"/>
                </a:solidFill>
              </a:rPr>
              <a:t>也可以说是对节目内容的一种概括。总之</a:t>
            </a:r>
            <a:r>
              <a:rPr lang="en-US" altLang="zh-CN" sz="1400" dirty="0">
                <a:solidFill>
                  <a:srgbClr val="768EA9"/>
                </a:solidFill>
              </a:rPr>
              <a:t>,</a:t>
            </a:r>
            <a:r>
              <a:rPr lang="zh-CN" altLang="en-US" sz="1400" dirty="0">
                <a:solidFill>
                  <a:srgbClr val="768EA9"/>
                </a:solidFill>
              </a:rPr>
              <a:t>栏目的名称对栏目的生命至关重要。</a:t>
            </a:r>
            <a:endParaRPr lang="en-US" altLang="zh-CN" sz="1400" dirty="0">
              <a:solidFill>
                <a:srgbClr val="768EA9"/>
              </a:solidFill>
            </a:endParaRPr>
          </a:p>
        </p:txBody>
      </p:sp>
    </p:spTree>
    <p:extLst>
      <p:ext uri="{BB962C8B-B14F-4D97-AF65-F5344CB8AC3E}">
        <p14:creationId xmlns:p14="http://schemas.microsoft.com/office/powerpoint/2010/main" val="2547856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90184" cy="300871"/>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栏目策划与制作</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100243" y="350634"/>
            <a:ext cx="7864245" cy="3600400"/>
          </a:xfrm>
          <a:prstGeom prst="rect">
            <a:avLst/>
          </a:prstGeom>
        </p:spPr>
        <p:txBody>
          <a:bodyPr wrap="none" lIns="144000" tIns="0" rIns="144000" bIns="0" anchor="ctr">
            <a:normAutofit/>
          </a:bodyPr>
          <a:lstStyle/>
          <a:p>
            <a:pPr>
              <a:lnSpc>
                <a:spcPct val="150000"/>
              </a:lnSpc>
            </a:pPr>
            <a:r>
              <a:rPr lang="zh-CN" altLang="en-US" sz="1900" dirty="0">
                <a:solidFill>
                  <a:srgbClr val="768EA9"/>
                </a:solidFill>
              </a:rPr>
              <a:t>二、确定栏目的宗旨</a:t>
            </a:r>
            <a:endParaRPr lang="en-US" altLang="zh-CN" sz="1900" dirty="0">
              <a:solidFill>
                <a:srgbClr val="768EA9"/>
              </a:solidFill>
            </a:endParaRPr>
          </a:p>
          <a:p>
            <a:pPr>
              <a:lnSpc>
                <a:spcPct val="150000"/>
              </a:lnSpc>
            </a:pPr>
            <a:endParaRPr lang="en-US" altLang="zh-CN" sz="1400" dirty="0">
              <a:solidFill>
                <a:srgbClr val="768EA9"/>
              </a:solidFill>
            </a:endParaRPr>
          </a:p>
          <a:p>
            <a:pPr>
              <a:lnSpc>
                <a:spcPct val="150000"/>
              </a:lnSpc>
            </a:pPr>
            <a:r>
              <a:rPr lang="zh-CN" altLang="en-US" sz="1400" dirty="0">
                <a:solidFill>
                  <a:srgbClr val="768EA9"/>
                </a:solidFill>
              </a:rPr>
              <a:t>“宗旨”一词是指主要的目的和意图。确定栏目的宗旨</a:t>
            </a:r>
            <a:r>
              <a:rPr lang="en-US" altLang="zh-CN" sz="1400" dirty="0">
                <a:solidFill>
                  <a:srgbClr val="768EA9"/>
                </a:solidFill>
              </a:rPr>
              <a:t>,</a:t>
            </a:r>
            <a:r>
              <a:rPr lang="zh-CN" altLang="en-US" sz="1400" dirty="0">
                <a:solidFill>
                  <a:srgbClr val="768EA9"/>
                </a:solidFill>
              </a:rPr>
              <a:t>也就是说</a:t>
            </a:r>
            <a:r>
              <a:rPr lang="en-US" altLang="zh-CN" sz="1400" dirty="0">
                <a:solidFill>
                  <a:srgbClr val="768EA9"/>
                </a:solidFill>
              </a:rPr>
              <a:t>,</a:t>
            </a:r>
            <a:r>
              <a:rPr lang="zh-CN" altLang="en-US" sz="1400" dirty="0">
                <a:solidFill>
                  <a:srgbClr val="768EA9"/>
                </a:solidFill>
              </a:rPr>
              <a:t>设置一</a:t>
            </a:r>
          </a:p>
          <a:p>
            <a:pPr>
              <a:lnSpc>
                <a:spcPct val="150000"/>
              </a:lnSpc>
            </a:pPr>
            <a:r>
              <a:rPr lang="zh-CN" altLang="en-US" sz="1400" dirty="0">
                <a:solidFill>
                  <a:srgbClr val="768EA9"/>
                </a:solidFill>
              </a:rPr>
              <a:t>档栏目究竟是为什么</a:t>
            </a:r>
            <a:r>
              <a:rPr lang="en-US" altLang="zh-CN" sz="1400" dirty="0">
                <a:solidFill>
                  <a:srgbClr val="768EA9"/>
                </a:solidFill>
              </a:rPr>
              <a:t>? </a:t>
            </a:r>
            <a:r>
              <a:rPr lang="zh-CN" altLang="en-US" sz="1400" dirty="0">
                <a:solidFill>
                  <a:srgbClr val="768EA9"/>
                </a:solidFill>
              </a:rPr>
              <a:t>想达到的意图是什么</a:t>
            </a:r>
            <a:r>
              <a:rPr lang="en-US" altLang="zh-CN" sz="1400" dirty="0">
                <a:solidFill>
                  <a:srgbClr val="768EA9"/>
                </a:solidFill>
              </a:rPr>
              <a:t>? </a:t>
            </a:r>
            <a:r>
              <a:rPr lang="zh-CN" altLang="en-US" sz="1400" dirty="0">
                <a:solidFill>
                  <a:srgbClr val="768EA9"/>
                </a:solidFill>
              </a:rPr>
              <a:t>如果这两项都不明确</a:t>
            </a:r>
            <a:r>
              <a:rPr lang="en-US" altLang="zh-CN" sz="1400" dirty="0">
                <a:solidFill>
                  <a:srgbClr val="768EA9"/>
                </a:solidFill>
              </a:rPr>
              <a:t>,</a:t>
            </a:r>
            <a:r>
              <a:rPr lang="zh-CN" altLang="en-US" sz="1400" dirty="0">
                <a:solidFill>
                  <a:srgbClr val="768EA9"/>
                </a:solidFill>
              </a:rPr>
              <a:t>那么肯定</a:t>
            </a:r>
          </a:p>
          <a:p>
            <a:pPr>
              <a:lnSpc>
                <a:spcPct val="150000"/>
              </a:lnSpc>
            </a:pPr>
            <a:r>
              <a:rPr lang="zh-CN" altLang="en-US" sz="1400" dirty="0">
                <a:solidFill>
                  <a:srgbClr val="768EA9"/>
                </a:solidFill>
              </a:rPr>
              <a:t>是模糊不清、针对性不强的栏目</a:t>
            </a:r>
            <a:r>
              <a:rPr lang="en-US" altLang="zh-CN" sz="1400" dirty="0">
                <a:solidFill>
                  <a:srgbClr val="768EA9"/>
                </a:solidFill>
              </a:rPr>
              <a:t>,</a:t>
            </a:r>
            <a:r>
              <a:rPr lang="zh-CN" altLang="en-US" sz="1400" dirty="0">
                <a:solidFill>
                  <a:srgbClr val="768EA9"/>
                </a:solidFill>
              </a:rPr>
              <a:t>这种栏目的生命力不强。</a:t>
            </a:r>
            <a:endParaRPr lang="en-US" altLang="zh-CN" sz="1400" dirty="0">
              <a:solidFill>
                <a:srgbClr val="768EA9"/>
              </a:solidFill>
            </a:endParaRPr>
          </a:p>
        </p:txBody>
      </p:sp>
    </p:spTree>
    <p:extLst>
      <p:ext uri="{BB962C8B-B14F-4D97-AF65-F5344CB8AC3E}">
        <p14:creationId xmlns:p14="http://schemas.microsoft.com/office/powerpoint/2010/main" val="3557545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90184" cy="300871"/>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栏目策划与制作</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073468" y="478805"/>
            <a:ext cx="7864245" cy="2741017"/>
          </a:xfrm>
          <a:prstGeom prst="rect">
            <a:avLst/>
          </a:prstGeom>
        </p:spPr>
        <p:txBody>
          <a:bodyPr wrap="none" lIns="144000" tIns="0" rIns="144000" bIns="0" anchor="ctr">
            <a:normAutofit/>
          </a:bodyPr>
          <a:lstStyle/>
          <a:p>
            <a:pPr>
              <a:lnSpc>
                <a:spcPct val="150000"/>
              </a:lnSpc>
            </a:pPr>
            <a:r>
              <a:rPr lang="zh-CN" altLang="en-US" sz="1900" dirty="0">
                <a:solidFill>
                  <a:srgbClr val="768EA9"/>
                </a:solidFill>
              </a:rPr>
              <a:t>三、栏目的定位</a:t>
            </a:r>
            <a:endParaRPr lang="en-US" altLang="zh-CN" sz="1900" dirty="0">
              <a:solidFill>
                <a:srgbClr val="768EA9"/>
              </a:solidFill>
            </a:endParaRPr>
          </a:p>
          <a:p>
            <a:pPr>
              <a:lnSpc>
                <a:spcPct val="150000"/>
              </a:lnSpc>
            </a:pPr>
            <a:endParaRPr lang="en-US" altLang="zh-CN" sz="1400" dirty="0">
              <a:solidFill>
                <a:srgbClr val="768EA9"/>
              </a:solidFill>
            </a:endParaRPr>
          </a:p>
          <a:p>
            <a:pPr>
              <a:lnSpc>
                <a:spcPct val="150000"/>
              </a:lnSpc>
            </a:pPr>
            <a:r>
              <a:rPr lang="zh-CN" altLang="en-US" sz="1400" dirty="0">
                <a:solidFill>
                  <a:srgbClr val="768EA9"/>
                </a:solidFill>
              </a:rPr>
              <a:t>栏目的定位</a:t>
            </a:r>
            <a:r>
              <a:rPr lang="en-US" altLang="zh-CN" sz="1400" dirty="0">
                <a:solidFill>
                  <a:srgbClr val="768EA9"/>
                </a:solidFill>
              </a:rPr>
              <a:t>,</a:t>
            </a:r>
            <a:r>
              <a:rPr lang="zh-CN" altLang="en-US" sz="1400" dirty="0">
                <a:solidFill>
                  <a:srgbClr val="768EA9"/>
                </a:solidFill>
              </a:rPr>
              <a:t>主要是依据栏目的形态、性质和对象来考虑和确定的。</a:t>
            </a:r>
            <a:endParaRPr lang="en-US" altLang="zh-CN" sz="1400" dirty="0">
              <a:solidFill>
                <a:srgbClr val="768EA9"/>
              </a:solidFill>
            </a:endParaRPr>
          </a:p>
        </p:txBody>
      </p:sp>
    </p:spTree>
    <p:extLst>
      <p:ext uri="{BB962C8B-B14F-4D97-AF65-F5344CB8AC3E}">
        <p14:creationId xmlns:p14="http://schemas.microsoft.com/office/powerpoint/2010/main" val="4204515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90184" cy="300871"/>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栏目策划与制作</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073468" y="622821"/>
            <a:ext cx="7864245" cy="2741017"/>
          </a:xfrm>
          <a:prstGeom prst="rect">
            <a:avLst/>
          </a:prstGeom>
        </p:spPr>
        <p:txBody>
          <a:bodyPr wrap="none" lIns="144000" tIns="0" rIns="144000" bIns="0" anchor="ctr">
            <a:normAutofit/>
          </a:bodyPr>
          <a:lstStyle/>
          <a:p>
            <a:pPr>
              <a:lnSpc>
                <a:spcPct val="150000"/>
              </a:lnSpc>
            </a:pPr>
            <a:r>
              <a:rPr lang="zh-CN" altLang="en-US" sz="1900" dirty="0">
                <a:solidFill>
                  <a:srgbClr val="768EA9"/>
                </a:solidFill>
              </a:rPr>
              <a:t>四、栏目的风格</a:t>
            </a:r>
            <a:endParaRPr lang="en-US" altLang="zh-CN" sz="1900" dirty="0">
              <a:solidFill>
                <a:srgbClr val="768EA9"/>
              </a:solidFill>
            </a:endParaRPr>
          </a:p>
          <a:p>
            <a:pPr>
              <a:lnSpc>
                <a:spcPct val="150000"/>
              </a:lnSpc>
            </a:pPr>
            <a:endParaRPr lang="en-US" altLang="zh-CN" sz="1400" dirty="0">
              <a:solidFill>
                <a:srgbClr val="768EA9"/>
              </a:solidFill>
            </a:endParaRPr>
          </a:p>
          <a:p>
            <a:pPr>
              <a:lnSpc>
                <a:spcPct val="150000"/>
              </a:lnSpc>
            </a:pPr>
            <a:r>
              <a:rPr lang="zh-CN" altLang="en-US" sz="1400" dirty="0">
                <a:solidFill>
                  <a:srgbClr val="768EA9"/>
                </a:solidFill>
              </a:rPr>
              <a:t>栏目风格是栏目内容和形式方面的特色与个性的集中体现。栏目风格受栏目方针、受众对象、</a:t>
            </a:r>
            <a:endParaRPr lang="en-US" altLang="zh-CN" sz="1400" dirty="0">
              <a:solidFill>
                <a:srgbClr val="768EA9"/>
              </a:solidFill>
            </a:endParaRPr>
          </a:p>
          <a:p>
            <a:pPr>
              <a:lnSpc>
                <a:spcPct val="150000"/>
              </a:lnSpc>
            </a:pPr>
            <a:r>
              <a:rPr lang="zh-CN" altLang="en-US" sz="1400" dirty="0">
                <a:solidFill>
                  <a:srgbClr val="768EA9"/>
                </a:solidFill>
              </a:rPr>
              <a:t>栏目内容和形式、编排技巧等因素的影响。</a:t>
            </a:r>
            <a:endParaRPr lang="en-US" altLang="zh-CN" sz="1400" dirty="0">
              <a:solidFill>
                <a:srgbClr val="768EA9"/>
              </a:solidFill>
            </a:endParaRPr>
          </a:p>
        </p:txBody>
      </p:sp>
    </p:spTree>
    <p:extLst>
      <p:ext uri="{BB962C8B-B14F-4D97-AF65-F5344CB8AC3E}">
        <p14:creationId xmlns:p14="http://schemas.microsoft.com/office/powerpoint/2010/main" val="695281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90184" cy="300871"/>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栏目策划与制作</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073468" y="771550"/>
            <a:ext cx="7864245" cy="2741017"/>
          </a:xfrm>
          <a:prstGeom prst="rect">
            <a:avLst/>
          </a:prstGeom>
        </p:spPr>
        <p:txBody>
          <a:bodyPr wrap="none" lIns="144000" tIns="0" rIns="144000" bIns="0" anchor="ctr">
            <a:normAutofit/>
          </a:bodyPr>
          <a:lstStyle/>
          <a:p>
            <a:pPr>
              <a:lnSpc>
                <a:spcPct val="150000"/>
              </a:lnSpc>
            </a:pPr>
            <a:r>
              <a:rPr lang="zh-CN" altLang="en-US" sz="1900" dirty="0">
                <a:solidFill>
                  <a:srgbClr val="768EA9"/>
                </a:solidFill>
              </a:rPr>
              <a:t>五、栏目的内容</a:t>
            </a:r>
            <a:endParaRPr lang="en-US" altLang="zh-CN" sz="1900" dirty="0">
              <a:solidFill>
                <a:srgbClr val="768EA9"/>
              </a:solidFill>
            </a:endParaRPr>
          </a:p>
          <a:p>
            <a:pPr>
              <a:lnSpc>
                <a:spcPct val="150000"/>
              </a:lnSpc>
            </a:pPr>
            <a:endParaRPr lang="en-US" altLang="zh-CN" sz="1400" dirty="0">
              <a:solidFill>
                <a:srgbClr val="768EA9"/>
              </a:solidFill>
            </a:endParaRPr>
          </a:p>
          <a:p>
            <a:pPr>
              <a:lnSpc>
                <a:spcPct val="150000"/>
              </a:lnSpc>
            </a:pPr>
            <a:r>
              <a:rPr lang="zh-CN" altLang="en-US" sz="1400" dirty="0">
                <a:solidFill>
                  <a:srgbClr val="768EA9"/>
                </a:solidFill>
              </a:rPr>
              <a:t>依据栏目的类型划分，用什么样的内容体现栏目的宗旨和风格，才能使栏目内容相对统一</a:t>
            </a:r>
            <a:r>
              <a:rPr lang="en-US" altLang="zh-CN" sz="1400" dirty="0">
                <a:solidFill>
                  <a:srgbClr val="768EA9"/>
                </a:solidFill>
              </a:rPr>
              <a:t>? </a:t>
            </a:r>
            <a:r>
              <a:rPr lang="zh-CN" altLang="en-US" sz="1400" dirty="0">
                <a:solidFill>
                  <a:srgbClr val="768EA9"/>
                </a:solidFill>
              </a:rPr>
              <a:t>、</a:t>
            </a:r>
            <a:endParaRPr lang="en-US" altLang="zh-CN" sz="1400" dirty="0">
              <a:solidFill>
                <a:srgbClr val="768EA9"/>
              </a:solidFill>
            </a:endParaRPr>
          </a:p>
          <a:p>
            <a:pPr>
              <a:lnSpc>
                <a:spcPct val="150000"/>
              </a:lnSpc>
            </a:pPr>
            <a:endParaRPr lang="en-US" altLang="zh-CN" sz="1400" dirty="0">
              <a:solidFill>
                <a:srgbClr val="768EA9"/>
              </a:solidFill>
            </a:endParaRPr>
          </a:p>
          <a:p>
            <a:pPr>
              <a:lnSpc>
                <a:spcPct val="150000"/>
              </a:lnSpc>
            </a:pPr>
            <a:r>
              <a:rPr lang="en-US" altLang="zh-CN" sz="1400" dirty="0">
                <a:solidFill>
                  <a:srgbClr val="768EA9"/>
                </a:solidFill>
              </a:rPr>
              <a:t>🌟《</a:t>
            </a:r>
            <a:r>
              <a:rPr lang="zh-CN" altLang="en-US" sz="1400" dirty="0">
                <a:solidFill>
                  <a:srgbClr val="768EA9"/>
                </a:solidFill>
              </a:rPr>
              <a:t>舞蹈世界</a:t>
            </a:r>
            <a:r>
              <a:rPr lang="en-US" altLang="zh-CN" sz="1400" dirty="0">
                <a:solidFill>
                  <a:srgbClr val="768EA9"/>
                </a:solidFill>
              </a:rPr>
              <a:t>》</a:t>
            </a:r>
            <a:r>
              <a:rPr lang="zh-CN" altLang="en-US" sz="1400" dirty="0">
                <a:solidFill>
                  <a:srgbClr val="768EA9"/>
                </a:solidFill>
              </a:rPr>
              <a:t>、</a:t>
            </a:r>
            <a:r>
              <a:rPr lang="en-US" altLang="zh-CN" sz="1400" dirty="0">
                <a:solidFill>
                  <a:srgbClr val="768EA9"/>
                </a:solidFill>
              </a:rPr>
              <a:t>《</a:t>
            </a:r>
            <a:r>
              <a:rPr lang="zh-CN" altLang="en-US" sz="1400" dirty="0">
                <a:solidFill>
                  <a:srgbClr val="768EA9"/>
                </a:solidFill>
              </a:rPr>
              <a:t>魅力</a:t>
            </a:r>
            <a:r>
              <a:rPr lang="en-US" altLang="zh-CN" sz="1400" dirty="0">
                <a:solidFill>
                  <a:srgbClr val="768EA9"/>
                </a:solidFill>
              </a:rPr>
              <a:t>12》</a:t>
            </a:r>
          </a:p>
        </p:txBody>
      </p:sp>
    </p:spTree>
    <p:extLst>
      <p:ext uri="{BB962C8B-B14F-4D97-AF65-F5344CB8AC3E}">
        <p14:creationId xmlns:p14="http://schemas.microsoft.com/office/powerpoint/2010/main" val="646819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电视专题节目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603872A9-92E5-D148-8167-0B7FC6E7BEE1}"/>
              </a:ext>
            </a:extLst>
          </p:cNvPr>
          <p:cNvSpPr txBox="1"/>
          <p:nvPr/>
        </p:nvSpPr>
        <p:spPr>
          <a:xfrm>
            <a:off x="857880" y="1068483"/>
            <a:ext cx="7990292" cy="403957"/>
          </a:xfrm>
          <a:prstGeom prst="rect">
            <a:avLst/>
          </a:prstGeom>
          <a:noFill/>
        </p:spPr>
        <p:txBody>
          <a:bodyPr wrap="square" rtlCol="0">
            <a:spAutoFit/>
          </a:bodyPr>
          <a:lstStyle/>
          <a:p>
            <a:pPr marL="171450" indent="-1714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专题节目与纪录片的区别：</a:t>
            </a:r>
            <a:endParaRPr lang="en-US" altLang="zh-CN" sz="1600" b="1" dirty="0">
              <a:solidFill>
                <a:srgbClr val="768EA9"/>
              </a:solidFill>
              <a:latin typeface="SimSun" panose="02010600030101010101" pitchFamily="2" charset="-122"/>
              <a:ea typeface="SimSun" panose="02010600030101010101" pitchFamily="2" charset="-122"/>
            </a:endParaRPr>
          </a:p>
        </p:txBody>
      </p:sp>
      <p:pic>
        <p:nvPicPr>
          <p:cNvPr id="4" name="图片 3">
            <a:extLst>
              <a:ext uri="{FF2B5EF4-FFF2-40B4-BE49-F238E27FC236}">
                <a16:creationId xmlns:a16="http://schemas.microsoft.com/office/drawing/2014/main" id="{0127FDB8-0DA5-9149-9A1C-2C3419C83E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1961247"/>
            <a:ext cx="6480720" cy="1221005"/>
          </a:xfrm>
          <a:prstGeom prst="rect">
            <a:avLst/>
          </a:prstGeom>
        </p:spPr>
      </p:pic>
    </p:spTree>
    <p:extLst>
      <p:ext uri="{BB962C8B-B14F-4D97-AF65-F5344CB8AC3E}">
        <p14:creationId xmlns:p14="http://schemas.microsoft.com/office/powerpoint/2010/main" val="2172188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90184" cy="300871"/>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栏目策划与制作</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022207" y="843558"/>
            <a:ext cx="7890513" cy="4171751"/>
          </a:xfrm>
          <a:prstGeom prst="rect">
            <a:avLst/>
          </a:prstGeom>
        </p:spPr>
        <p:txBody>
          <a:bodyPr wrap="none" lIns="144000" tIns="0" rIns="144000" bIns="0" anchor="ctr">
            <a:normAutofit/>
          </a:bodyPr>
          <a:lstStyle/>
          <a:p>
            <a:pPr>
              <a:lnSpc>
                <a:spcPct val="150000"/>
              </a:lnSpc>
            </a:pPr>
            <a:r>
              <a:rPr lang="zh-CN" altLang="en-US" sz="1900" dirty="0">
                <a:solidFill>
                  <a:srgbClr val="768EA9"/>
                </a:solidFill>
              </a:rPr>
              <a:t>六、栏目结构</a:t>
            </a:r>
            <a:endParaRPr lang="en-US" altLang="zh-CN" sz="1900" dirty="0">
              <a:solidFill>
                <a:srgbClr val="768EA9"/>
              </a:solidFill>
            </a:endParaRPr>
          </a:p>
          <a:p>
            <a:pPr>
              <a:lnSpc>
                <a:spcPct val="150000"/>
              </a:lnSpc>
            </a:pPr>
            <a:endParaRPr lang="en-US" altLang="zh-CN" sz="1400" dirty="0">
              <a:solidFill>
                <a:srgbClr val="768EA9"/>
              </a:solidFill>
            </a:endParaRPr>
          </a:p>
          <a:p>
            <a:pPr>
              <a:lnSpc>
                <a:spcPct val="150000"/>
              </a:lnSpc>
            </a:pPr>
            <a:r>
              <a:rPr lang="en-US" altLang="zh-CN" sz="1400" dirty="0">
                <a:solidFill>
                  <a:srgbClr val="768EA9"/>
                </a:solidFill>
              </a:rPr>
              <a:t>1</a:t>
            </a:r>
            <a:r>
              <a:rPr lang="zh-CN" altLang="en-US" sz="1400" dirty="0">
                <a:solidFill>
                  <a:srgbClr val="768EA9"/>
                </a:solidFill>
              </a:rPr>
              <a:t>、线性结构：线性结构</a:t>
            </a:r>
            <a:r>
              <a:rPr lang="en-US" altLang="zh-CN" sz="1400" dirty="0">
                <a:solidFill>
                  <a:srgbClr val="768EA9"/>
                </a:solidFill>
              </a:rPr>
              <a:t>,</a:t>
            </a:r>
            <a:r>
              <a:rPr lang="zh-CN" altLang="en-US" sz="1400" dirty="0">
                <a:solidFill>
                  <a:srgbClr val="768EA9"/>
                </a:solidFill>
              </a:rPr>
              <a:t>就是栏目中的内容一个接着一个按照顺序进行编排。</a:t>
            </a:r>
            <a:endParaRPr lang="en-US" altLang="zh-CN" sz="1400" dirty="0">
              <a:solidFill>
                <a:srgbClr val="768EA9"/>
              </a:solidFill>
            </a:endParaRPr>
          </a:p>
          <a:p>
            <a:pPr>
              <a:lnSpc>
                <a:spcPct val="150000"/>
              </a:lnSpc>
            </a:pPr>
            <a:r>
              <a:rPr lang="en-US" altLang="zh-CN" sz="1400" dirty="0">
                <a:solidFill>
                  <a:srgbClr val="768EA9"/>
                </a:solidFill>
              </a:rPr>
              <a:t>🌟</a:t>
            </a:r>
            <a:r>
              <a:rPr lang="zh-CN" altLang="en-US" sz="1400" dirty="0">
                <a:solidFill>
                  <a:srgbClr val="768EA9"/>
                </a:solidFill>
              </a:rPr>
              <a:t> </a:t>
            </a:r>
            <a:r>
              <a:rPr lang="en-US" altLang="zh-CN" sz="1400" dirty="0">
                <a:solidFill>
                  <a:srgbClr val="768EA9"/>
                </a:solidFill>
              </a:rPr>
              <a:t>《</a:t>
            </a:r>
            <a:r>
              <a:rPr lang="zh-CN" altLang="en-US" sz="1400" dirty="0">
                <a:solidFill>
                  <a:srgbClr val="768EA9"/>
                </a:solidFill>
              </a:rPr>
              <a:t>百年歌声</a:t>
            </a:r>
            <a:r>
              <a:rPr lang="en-US" altLang="zh-CN" sz="1400" dirty="0">
                <a:solidFill>
                  <a:srgbClr val="768EA9"/>
                </a:solidFill>
              </a:rPr>
              <a:t>》</a:t>
            </a:r>
          </a:p>
          <a:p>
            <a:pPr>
              <a:lnSpc>
                <a:spcPct val="150000"/>
              </a:lnSpc>
            </a:pPr>
            <a:endParaRPr lang="en-US" altLang="zh-CN" sz="1400" dirty="0">
              <a:solidFill>
                <a:srgbClr val="768EA9"/>
              </a:solidFill>
            </a:endParaRPr>
          </a:p>
          <a:p>
            <a:pPr>
              <a:lnSpc>
                <a:spcPct val="150000"/>
              </a:lnSpc>
            </a:pPr>
            <a:r>
              <a:rPr lang="en-US" altLang="zh-CN" sz="1400" dirty="0">
                <a:solidFill>
                  <a:srgbClr val="768EA9"/>
                </a:solidFill>
              </a:rPr>
              <a:t>2</a:t>
            </a:r>
            <a:r>
              <a:rPr lang="zh-CN" altLang="en-US" sz="1400" dirty="0">
                <a:solidFill>
                  <a:srgbClr val="768EA9"/>
                </a:solidFill>
              </a:rPr>
              <a:t>、板块的意思也就是指子栏目</a:t>
            </a:r>
            <a:r>
              <a:rPr lang="en-US" altLang="zh-CN" sz="1400" dirty="0">
                <a:solidFill>
                  <a:srgbClr val="768EA9"/>
                </a:solidFill>
              </a:rPr>
              <a:t>,</a:t>
            </a:r>
            <a:r>
              <a:rPr lang="zh-CN" altLang="en-US" sz="1400" dirty="0">
                <a:solidFill>
                  <a:srgbClr val="768EA9"/>
                </a:solidFill>
              </a:rPr>
              <a:t>由总的栏目派生出几个小栏目</a:t>
            </a:r>
            <a:r>
              <a:rPr lang="en-US" altLang="zh-CN" sz="1400" dirty="0">
                <a:solidFill>
                  <a:srgbClr val="768EA9"/>
                </a:solidFill>
              </a:rPr>
              <a:t>,</a:t>
            </a:r>
            <a:r>
              <a:rPr lang="zh-CN" altLang="en-US" sz="1400" dirty="0">
                <a:solidFill>
                  <a:srgbClr val="768EA9"/>
                </a:solidFill>
              </a:rPr>
              <a:t>这些小栏目被称为板块。各个小栏目</a:t>
            </a:r>
            <a:endParaRPr lang="en-US" altLang="zh-CN" sz="1400" dirty="0">
              <a:solidFill>
                <a:srgbClr val="768EA9"/>
              </a:solidFill>
            </a:endParaRPr>
          </a:p>
          <a:p>
            <a:pPr>
              <a:lnSpc>
                <a:spcPct val="150000"/>
              </a:lnSpc>
            </a:pPr>
            <a:r>
              <a:rPr lang="zh-CN" altLang="en-US" sz="1400" dirty="0">
                <a:solidFill>
                  <a:srgbClr val="768EA9"/>
                </a:solidFill>
              </a:rPr>
              <a:t>板块有各自独立的内容</a:t>
            </a:r>
            <a:r>
              <a:rPr lang="en-US" altLang="zh-CN" sz="1400" dirty="0">
                <a:solidFill>
                  <a:srgbClr val="768EA9"/>
                </a:solidFill>
              </a:rPr>
              <a:t>,</a:t>
            </a:r>
            <a:r>
              <a:rPr lang="zh-CN" altLang="en-US" sz="1400" dirty="0">
                <a:solidFill>
                  <a:srgbClr val="768EA9"/>
                </a:solidFill>
              </a:rPr>
              <a:t>不存在相互的关联和逻辑上的连接。这类栏目将不同内容或形式的节目编排</a:t>
            </a:r>
            <a:endParaRPr lang="en-US" altLang="zh-CN" sz="1400" dirty="0">
              <a:solidFill>
                <a:srgbClr val="768EA9"/>
              </a:solidFill>
            </a:endParaRPr>
          </a:p>
          <a:p>
            <a:pPr>
              <a:lnSpc>
                <a:spcPct val="150000"/>
              </a:lnSpc>
            </a:pPr>
            <a:r>
              <a:rPr lang="zh-CN" altLang="en-US" sz="1400" dirty="0">
                <a:solidFill>
                  <a:srgbClr val="768EA9"/>
                </a:solidFill>
              </a:rPr>
              <a:t>在一起</a:t>
            </a:r>
            <a:r>
              <a:rPr lang="en-US" altLang="zh-CN" sz="1400" dirty="0">
                <a:solidFill>
                  <a:srgbClr val="768EA9"/>
                </a:solidFill>
              </a:rPr>
              <a:t>,</a:t>
            </a:r>
            <a:r>
              <a:rPr lang="zh-CN" altLang="en-US" sz="1400" dirty="0">
                <a:solidFill>
                  <a:srgbClr val="768EA9"/>
                </a:solidFill>
              </a:rPr>
              <a:t>其最鲜明的特色就是综合性。板块结构的栏目可以有多个主题</a:t>
            </a:r>
            <a:r>
              <a:rPr lang="en-US" altLang="zh-CN" sz="1400" dirty="0">
                <a:solidFill>
                  <a:srgbClr val="768EA9"/>
                </a:solidFill>
              </a:rPr>
              <a:t>,</a:t>
            </a:r>
            <a:r>
              <a:rPr lang="zh-CN" altLang="en-US" sz="1400" dirty="0">
                <a:solidFill>
                  <a:srgbClr val="768EA9"/>
                </a:solidFill>
              </a:rPr>
              <a:t>各自独立</a:t>
            </a:r>
            <a:r>
              <a:rPr lang="en-US" altLang="zh-CN" sz="1400" dirty="0">
                <a:solidFill>
                  <a:srgbClr val="768EA9"/>
                </a:solidFill>
              </a:rPr>
              <a:t>,</a:t>
            </a:r>
            <a:r>
              <a:rPr lang="zh-CN" altLang="en-US" sz="1400" dirty="0">
                <a:solidFill>
                  <a:srgbClr val="768EA9"/>
                </a:solidFill>
              </a:rPr>
              <a:t>为观众提供多方位</a:t>
            </a:r>
          </a:p>
          <a:p>
            <a:pPr>
              <a:lnSpc>
                <a:spcPct val="150000"/>
              </a:lnSpc>
            </a:pPr>
            <a:r>
              <a:rPr lang="zh-CN" altLang="en-US" sz="1400" dirty="0">
                <a:solidFill>
                  <a:srgbClr val="768EA9"/>
                </a:solidFill>
              </a:rPr>
              <a:t>的服务。</a:t>
            </a:r>
            <a:endParaRPr lang="en-US" altLang="zh-CN" sz="1400" dirty="0">
              <a:solidFill>
                <a:srgbClr val="768EA9"/>
              </a:solidFill>
            </a:endParaRPr>
          </a:p>
          <a:p>
            <a:pPr>
              <a:lnSpc>
                <a:spcPct val="150000"/>
              </a:lnSpc>
            </a:pPr>
            <a:r>
              <a:rPr lang="en-US" altLang="zh-CN" sz="1400" dirty="0">
                <a:solidFill>
                  <a:srgbClr val="768EA9"/>
                </a:solidFill>
              </a:rPr>
              <a:t>🌟</a:t>
            </a:r>
            <a:r>
              <a:rPr lang="zh-CN" altLang="en-US" sz="1400" dirty="0">
                <a:solidFill>
                  <a:srgbClr val="768EA9"/>
                </a:solidFill>
              </a:rPr>
              <a:t>湖南经视的</a:t>
            </a:r>
            <a:r>
              <a:rPr lang="en-US" altLang="zh-CN" sz="1400" dirty="0">
                <a:solidFill>
                  <a:srgbClr val="768EA9"/>
                </a:solidFill>
              </a:rPr>
              <a:t>《</a:t>
            </a:r>
            <a:r>
              <a:rPr lang="zh-CN" altLang="en-US" sz="1400" dirty="0">
                <a:solidFill>
                  <a:srgbClr val="768EA9"/>
                </a:solidFill>
              </a:rPr>
              <a:t>越策越开心</a:t>
            </a:r>
            <a:r>
              <a:rPr lang="en-US" altLang="zh-CN" sz="1400" dirty="0">
                <a:solidFill>
                  <a:srgbClr val="768EA9"/>
                </a:solidFill>
              </a:rPr>
              <a:t>》</a:t>
            </a:r>
          </a:p>
        </p:txBody>
      </p:sp>
    </p:spTree>
    <p:extLst>
      <p:ext uri="{BB962C8B-B14F-4D97-AF65-F5344CB8AC3E}">
        <p14:creationId xmlns:p14="http://schemas.microsoft.com/office/powerpoint/2010/main" val="576916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90184" cy="300871"/>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栏目策划与制作</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129654" y="501070"/>
            <a:ext cx="7149032" cy="3595687"/>
          </a:xfrm>
          <a:prstGeom prst="rect">
            <a:avLst/>
          </a:prstGeom>
        </p:spPr>
        <p:txBody>
          <a:bodyPr wrap="none" lIns="144000" tIns="0" rIns="144000" bIns="0" anchor="ctr">
            <a:normAutofit/>
          </a:bodyPr>
          <a:lstStyle/>
          <a:p>
            <a:pPr>
              <a:lnSpc>
                <a:spcPct val="150000"/>
              </a:lnSpc>
            </a:pPr>
            <a:r>
              <a:rPr lang="zh-CN" altLang="en-US" sz="1900" dirty="0">
                <a:solidFill>
                  <a:srgbClr val="768EA9"/>
                </a:solidFill>
              </a:rPr>
              <a:t>七、串联词写作</a:t>
            </a:r>
            <a:endParaRPr lang="en-US" altLang="zh-CN" sz="1900" dirty="0">
              <a:solidFill>
                <a:srgbClr val="768EA9"/>
              </a:solidFill>
            </a:endParaRPr>
          </a:p>
          <a:p>
            <a:pPr>
              <a:lnSpc>
                <a:spcPct val="150000"/>
              </a:lnSpc>
            </a:pPr>
            <a:endParaRPr lang="en-US" altLang="zh-CN" sz="1400" dirty="0">
              <a:solidFill>
                <a:srgbClr val="768EA9"/>
              </a:solidFill>
            </a:endParaRPr>
          </a:p>
          <a:p>
            <a:pPr>
              <a:lnSpc>
                <a:spcPct val="150000"/>
              </a:lnSpc>
            </a:pPr>
            <a:r>
              <a:rPr lang="en-US" altLang="zh-CN" sz="1400" dirty="0">
                <a:solidFill>
                  <a:srgbClr val="768EA9"/>
                </a:solidFill>
              </a:rPr>
              <a:t>1</a:t>
            </a:r>
            <a:r>
              <a:rPr lang="zh-CN" altLang="en-US" sz="1400" dirty="0">
                <a:solidFill>
                  <a:srgbClr val="768EA9"/>
                </a:solidFill>
              </a:rPr>
              <a:t>、串联词有两种</a:t>
            </a:r>
            <a:r>
              <a:rPr lang="en-US" altLang="zh-CN" sz="1400" dirty="0">
                <a:solidFill>
                  <a:srgbClr val="768EA9"/>
                </a:solidFill>
              </a:rPr>
              <a:t>:</a:t>
            </a:r>
            <a:r>
              <a:rPr lang="zh-CN" altLang="en-US" sz="1400" dirty="0">
                <a:solidFill>
                  <a:srgbClr val="768EA9"/>
                </a:solidFill>
              </a:rPr>
              <a:t>一种是主持人的串联词；一种是嘉宾的解说词。</a:t>
            </a:r>
            <a:endParaRPr lang="en-US" altLang="zh-CN" sz="1400" dirty="0">
              <a:solidFill>
                <a:srgbClr val="768EA9"/>
              </a:solidFill>
            </a:endParaRPr>
          </a:p>
          <a:p>
            <a:pPr>
              <a:lnSpc>
                <a:spcPct val="150000"/>
              </a:lnSpc>
            </a:pPr>
            <a:r>
              <a:rPr lang="en-US" altLang="zh-CN" sz="1400" dirty="0">
                <a:solidFill>
                  <a:srgbClr val="768EA9"/>
                </a:solidFill>
              </a:rPr>
              <a:t>2</a:t>
            </a:r>
            <a:r>
              <a:rPr lang="zh-CN" altLang="en-US" sz="1400" dirty="0">
                <a:solidFill>
                  <a:srgbClr val="768EA9"/>
                </a:solidFill>
              </a:rPr>
              <a:t>、串联词主要起到介绍栏目内容、连接上下文以及与观众进行交流等作用。</a:t>
            </a:r>
          </a:p>
          <a:p>
            <a:pPr>
              <a:lnSpc>
                <a:spcPct val="150000"/>
              </a:lnSpc>
            </a:pPr>
            <a:r>
              <a:rPr lang="zh-CN" altLang="en-US" sz="1400" dirty="0">
                <a:solidFill>
                  <a:srgbClr val="768EA9"/>
                </a:solidFill>
              </a:rPr>
              <a:t>具体形式为：开场白、中间的串联、结束语。</a:t>
            </a:r>
            <a:endParaRPr lang="en-US" altLang="zh-CN" sz="1400" dirty="0">
              <a:solidFill>
                <a:srgbClr val="768EA9"/>
              </a:solidFill>
            </a:endParaRPr>
          </a:p>
          <a:p>
            <a:pPr>
              <a:lnSpc>
                <a:spcPct val="150000"/>
              </a:lnSpc>
            </a:pPr>
            <a:endParaRPr lang="en-US" altLang="zh-CN" sz="1400" dirty="0">
              <a:solidFill>
                <a:srgbClr val="768EA9"/>
              </a:solidFill>
            </a:endParaRPr>
          </a:p>
        </p:txBody>
      </p:sp>
    </p:spTree>
    <p:extLst>
      <p:ext uri="{BB962C8B-B14F-4D97-AF65-F5344CB8AC3E}">
        <p14:creationId xmlns:p14="http://schemas.microsoft.com/office/powerpoint/2010/main" val="1108804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90184" cy="300871"/>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栏目策划与制作</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129654" y="843558"/>
            <a:ext cx="7306901" cy="3595687"/>
          </a:xfrm>
          <a:prstGeom prst="rect">
            <a:avLst/>
          </a:prstGeom>
        </p:spPr>
        <p:txBody>
          <a:bodyPr wrap="none" lIns="144000" tIns="0" rIns="144000" bIns="0" anchor="ctr">
            <a:normAutofit/>
          </a:bodyPr>
          <a:lstStyle/>
          <a:p>
            <a:pPr>
              <a:lnSpc>
                <a:spcPct val="150000"/>
              </a:lnSpc>
            </a:pPr>
            <a:r>
              <a:rPr lang="zh-CN" altLang="en-US" sz="1900" dirty="0">
                <a:solidFill>
                  <a:srgbClr val="768EA9"/>
                </a:solidFill>
              </a:rPr>
              <a:t>八、栏目制作方式与包装</a:t>
            </a:r>
            <a:endParaRPr lang="en-US" altLang="zh-CN" sz="1900" dirty="0">
              <a:solidFill>
                <a:srgbClr val="768EA9"/>
              </a:solidFill>
            </a:endParaRPr>
          </a:p>
          <a:p>
            <a:pPr>
              <a:lnSpc>
                <a:spcPct val="150000"/>
              </a:lnSpc>
            </a:pPr>
            <a:endParaRPr lang="en-US" altLang="zh-CN" sz="1400" dirty="0">
              <a:solidFill>
                <a:srgbClr val="768EA9"/>
              </a:solidFill>
            </a:endParaRPr>
          </a:p>
          <a:p>
            <a:pPr>
              <a:lnSpc>
                <a:spcPct val="150000"/>
              </a:lnSpc>
            </a:pPr>
            <a:r>
              <a:rPr lang="zh-CN" altLang="en-US" sz="1400" dirty="0">
                <a:solidFill>
                  <a:srgbClr val="768EA9"/>
                </a:solidFill>
              </a:rPr>
              <a:t>栏目的制作方式是由栏目本身的内容和形式决定的。</a:t>
            </a:r>
            <a:endParaRPr lang="en-US" altLang="zh-CN" sz="1400" dirty="0">
              <a:solidFill>
                <a:srgbClr val="768EA9"/>
              </a:solidFill>
            </a:endParaRPr>
          </a:p>
          <a:p>
            <a:pPr>
              <a:lnSpc>
                <a:spcPct val="150000"/>
              </a:lnSpc>
            </a:pPr>
            <a:r>
              <a:rPr lang="en-US" altLang="zh-CN" sz="1400" dirty="0">
                <a:solidFill>
                  <a:srgbClr val="768EA9"/>
                </a:solidFill>
              </a:rPr>
              <a:t>1</a:t>
            </a:r>
            <a:r>
              <a:rPr lang="zh-CN" altLang="en-US" sz="1400" dirty="0">
                <a:solidFill>
                  <a:srgbClr val="768EA9"/>
                </a:solidFill>
              </a:rPr>
              <a:t>、直播的节目</a:t>
            </a:r>
            <a:r>
              <a:rPr lang="en-US" altLang="zh-CN" sz="1400" dirty="0">
                <a:solidFill>
                  <a:srgbClr val="768EA9"/>
                </a:solidFill>
              </a:rPr>
              <a:t>,</a:t>
            </a:r>
            <a:r>
              <a:rPr lang="zh-CN" altLang="en-US" sz="1400" dirty="0">
                <a:solidFill>
                  <a:srgbClr val="768EA9"/>
                </a:solidFill>
              </a:rPr>
              <a:t>一般都在演播室内制作</a:t>
            </a:r>
            <a:r>
              <a:rPr lang="en-US" altLang="zh-CN" sz="1400" dirty="0">
                <a:solidFill>
                  <a:srgbClr val="768EA9"/>
                </a:solidFill>
              </a:rPr>
              <a:t>,</a:t>
            </a:r>
            <a:r>
              <a:rPr lang="zh-CN" altLang="en-US" sz="1400" dirty="0">
                <a:solidFill>
                  <a:srgbClr val="768EA9"/>
                </a:solidFill>
              </a:rPr>
              <a:t>个别的有在剧场或大会堂的舞台上进行</a:t>
            </a:r>
            <a:r>
              <a:rPr lang="en-US" altLang="zh-CN" sz="1400" dirty="0">
                <a:solidFill>
                  <a:srgbClr val="768EA9"/>
                </a:solidFill>
              </a:rPr>
              <a:t>,</a:t>
            </a:r>
            <a:r>
              <a:rPr lang="zh-CN" altLang="en-US" sz="1400" dirty="0">
                <a:solidFill>
                  <a:srgbClr val="768EA9"/>
                </a:solidFill>
              </a:rPr>
              <a:t>大型的节目也有在</a:t>
            </a:r>
          </a:p>
          <a:p>
            <a:pPr>
              <a:lnSpc>
                <a:spcPct val="150000"/>
              </a:lnSpc>
            </a:pPr>
            <a:r>
              <a:rPr lang="zh-CN" altLang="en-US" sz="1400" dirty="0">
                <a:solidFill>
                  <a:srgbClr val="768EA9"/>
                </a:solidFill>
              </a:rPr>
              <a:t>外景地进行的。</a:t>
            </a:r>
            <a:endParaRPr lang="en-US" altLang="zh-CN" sz="1400" dirty="0">
              <a:solidFill>
                <a:srgbClr val="768EA9"/>
              </a:solidFill>
            </a:endParaRPr>
          </a:p>
          <a:p>
            <a:pPr>
              <a:lnSpc>
                <a:spcPct val="150000"/>
              </a:lnSpc>
            </a:pPr>
            <a:r>
              <a:rPr lang="en-US" altLang="zh-CN" sz="1400" dirty="0">
                <a:solidFill>
                  <a:srgbClr val="768EA9"/>
                </a:solidFill>
              </a:rPr>
              <a:t>2</a:t>
            </a:r>
            <a:r>
              <a:rPr lang="zh-CN" altLang="en-US" sz="1400" dirty="0">
                <a:solidFill>
                  <a:srgbClr val="768EA9"/>
                </a:solidFill>
              </a:rPr>
              <a:t>、录播制作的栏目</a:t>
            </a:r>
            <a:r>
              <a:rPr lang="en-US" altLang="zh-CN" sz="1400" dirty="0">
                <a:solidFill>
                  <a:srgbClr val="768EA9"/>
                </a:solidFill>
              </a:rPr>
              <a:t>,</a:t>
            </a:r>
            <a:r>
              <a:rPr lang="zh-CN" altLang="en-US" sz="1400" dirty="0">
                <a:solidFill>
                  <a:srgbClr val="768EA9"/>
                </a:solidFill>
              </a:rPr>
              <a:t>由于时间充裕</a:t>
            </a:r>
            <a:r>
              <a:rPr lang="en-US" altLang="zh-CN" sz="1400" dirty="0">
                <a:solidFill>
                  <a:srgbClr val="768EA9"/>
                </a:solidFill>
              </a:rPr>
              <a:t>,</a:t>
            </a:r>
            <a:r>
              <a:rPr lang="zh-CN" altLang="en-US" sz="1400" dirty="0">
                <a:solidFill>
                  <a:srgbClr val="768EA9"/>
                </a:solidFill>
              </a:rPr>
              <a:t>可以从容进行。首先分段录制节目素材</a:t>
            </a:r>
            <a:r>
              <a:rPr lang="en-US" altLang="zh-CN" sz="1400" dirty="0">
                <a:solidFill>
                  <a:srgbClr val="768EA9"/>
                </a:solidFill>
              </a:rPr>
              <a:t>,</a:t>
            </a:r>
            <a:r>
              <a:rPr lang="zh-CN" altLang="en-US" sz="1400" dirty="0">
                <a:solidFill>
                  <a:srgbClr val="768EA9"/>
                </a:solidFill>
              </a:rPr>
              <a:t>然后录制主持人的</a:t>
            </a:r>
            <a:endParaRPr lang="en-US" altLang="zh-CN" sz="1400" dirty="0">
              <a:solidFill>
                <a:srgbClr val="768EA9"/>
              </a:solidFill>
            </a:endParaRPr>
          </a:p>
          <a:p>
            <a:pPr>
              <a:lnSpc>
                <a:spcPct val="150000"/>
              </a:lnSpc>
            </a:pPr>
            <a:r>
              <a:rPr lang="zh-CN" altLang="en-US" sz="1400" dirty="0">
                <a:solidFill>
                  <a:srgbClr val="768EA9"/>
                </a:solidFill>
              </a:rPr>
              <a:t>串联词</a:t>
            </a:r>
            <a:r>
              <a:rPr lang="en-US" altLang="zh-CN" sz="1400" dirty="0">
                <a:solidFill>
                  <a:srgbClr val="768EA9"/>
                </a:solidFill>
              </a:rPr>
              <a:t>,</a:t>
            </a:r>
            <a:r>
              <a:rPr lang="zh-CN" altLang="en-US" sz="1400" dirty="0">
                <a:solidFill>
                  <a:srgbClr val="768EA9"/>
                </a:solidFill>
              </a:rPr>
              <a:t>将节目素材、主持人的串联词进行整合编辑。如果需要外景地的采访或资料片等</a:t>
            </a:r>
            <a:r>
              <a:rPr lang="en-US" altLang="zh-CN" sz="1400" dirty="0">
                <a:solidFill>
                  <a:srgbClr val="768EA9"/>
                </a:solidFill>
              </a:rPr>
              <a:t>,</a:t>
            </a:r>
          </a:p>
          <a:p>
            <a:pPr>
              <a:lnSpc>
                <a:spcPct val="150000"/>
              </a:lnSpc>
            </a:pPr>
            <a:r>
              <a:rPr lang="zh-CN" altLang="en-US" sz="1400" dirty="0">
                <a:solidFill>
                  <a:srgbClr val="768EA9"/>
                </a:solidFill>
              </a:rPr>
              <a:t>也可以在整合的过程中穿插进去</a:t>
            </a:r>
            <a:r>
              <a:rPr lang="en-US" altLang="zh-CN" sz="1400" dirty="0">
                <a:solidFill>
                  <a:srgbClr val="768EA9"/>
                </a:solidFill>
              </a:rPr>
              <a:t>,</a:t>
            </a:r>
            <a:r>
              <a:rPr lang="zh-CN" altLang="en-US" sz="1400" dirty="0">
                <a:solidFill>
                  <a:srgbClr val="768EA9"/>
                </a:solidFill>
              </a:rPr>
              <a:t>形成一个整体。</a:t>
            </a:r>
            <a:endParaRPr lang="en-US" altLang="zh-CN" sz="1400" dirty="0">
              <a:solidFill>
                <a:srgbClr val="768EA9"/>
              </a:solidFill>
            </a:endParaRPr>
          </a:p>
        </p:txBody>
      </p:sp>
    </p:spTree>
    <p:extLst>
      <p:ext uri="{BB962C8B-B14F-4D97-AF65-F5344CB8AC3E}">
        <p14:creationId xmlns:p14="http://schemas.microsoft.com/office/powerpoint/2010/main" val="2828726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90184" cy="300871"/>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栏目策划与制作</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118397" y="361435"/>
            <a:ext cx="7306901" cy="3595687"/>
          </a:xfrm>
          <a:prstGeom prst="rect">
            <a:avLst/>
          </a:prstGeom>
        </p:spPr>
        <p:txBody>
          <a:bodyPr wrap="none" lIns="144000" tIns="0" rIns="144000" bIns="0" anchor="ctr">
            <a:normAutofit/>
          </a:bodyPr>
          <a:lstStyle/>
          <a:p>
            <a:pPr>
              <a:lnSpc>
                <a:spcPct val="150000"/>
              </a:lnSpc>
            </a:pPr>
            <a:r>
              <a:rPr lang="zh-CN" altLang="en-US" sz="1900" dirty="0">
                <a:solidFill>
                  <a:srgbClr val="768EA9"/>
                </a:solidFill>
              </a:rPr>
              <a:t>八、栏目制作方式与包装</a:t>
            </a:r>
            <a:endParaRPr lang="en-US" altLang="zh-CN" sz="1900" dirty="0">
              <a:solidFill>
                <a:srgbClr val="768EA9"/>
              </a:solidFill>
            </a:endParaRPr>
          </a:p>
          <a:p>
            <a:pPr>
              <a:lnSpc>
                <a:spcPct val="150000"/>
              </a:lnSpc>
            </a:pPr>
            <a:endParaRPr lang="en-US" altLang="zh-CN" sz="1400" dirty="0">
              <a:solidFill>
                <a:srgbClr val="768EA9"/>
              </a:solidFill>
            </a:endParaRPr>
          </a:p>
          <a:p>
            <a:pPr>
              <a:lnSpc>
                <a:spcPct val="150000"/>
              </a:lnSpc>
            </a:pPr>
            <a:r>
              <a:rPr lang="zh-CN" altLang="en-US" sz="1400" dirty="0">
                <a:solidFill>
                  <a:srgbClr val="768EA9"/>
                </a:solidFill>
              </a:rPr>
              <a:t>每个栏目都有一个标志性的片头、分割段落或间隔板块的片花以及栏目的</a:t>
            </a:r>
          </a:p>
          <a:p>
            <a:pPr>
              <a:lnSpc>
                <a:spcPct val="150000"/>
              </a:lnSpc>
            </a:pPr>
            <a:r>
              <a:rPr lang="zh-CN" altLang="en-US" sz="1400" dirty="0">
                <a:solidFill>
                  <a:srgbClr val="768EA9"/>
                </a:solidFill>
              </a:rPr>
              <a:t>标识</a:t>
            </a:r>
            <a:r>
              <a:rPr lang="en-US" altLang="zh-CN" sz="1400" dirty="0">
                <a:solidFill>
                  <a:srgbClr val="768EA9"/>
                </a:solidFill>
              </a:rPr>
              <a:t>,</a:t>
            </a:r>
            <a:r>
              <a:rPr lang="zh-CN" altLang="en-US" sz="1400" dirty="0">
                <a:solidFill>
                  <a:srgbClr val="768EA9"/>
                </a:solidFill>
              </a:rPr>
              <a:t>这些在设定栏目时都制作好了</a:t>
            </a:r>
            <a:r>
              <a:rPr lang="en-US" altLang="zh-CN" sz="1400" dirty="0">
                <a:solidFill>
                  <a:srgbClr val="768EA9"/>
                </a:solidFill>
              </a:rPr>
              <a:t>,</a:t>
            </a:r>
            <a:r>
              <a:rPr lang="zh-CN" altLang="en-US" sz="1400" dirty="0">
                <a:solidFill>
                  <a:srgbClr val="768EA9"/>
                </a:solidFill>
              </a:rPr>
              <a:t>应根据栏目的结构适时地将片花或标识</a:t>
            </a:r>
          </a:p>
          <a:p>
            <a:pPr>
              <a:lnSpc>
                <a:spcPct val="150000"/>
              </a:lnSpc>
            </a:pPr>
            <a:r>
              <a:rPr lang="zh-CN" altLang="en-US" sz="1400" dirty="0">
                <a:solidFill>
                  <a:srgbClr val="768EA9"/>
                </a:solidFill>
              </a:rPr>
              <a:t>插入进去。</a:t>
            </a:r>
            <a:endParaRPr lang="en-US" altLang="zh-CN" sz="1400" dirty="0">
              <a:solidFill>
                <a:srgbClr val="768EA9"/>
              </a:solidFill>
            </a:endParaRPr>
          </a:p>
        </p:txBody>
      </p:sp>
    </p:spTree>
    <p:extLst>
      <p:ext uri="{BB962C8B-B14F-4D97-AF65-F5344CB8AC3E}">
        <p14:creationId xmlns:p14="http://schemas.microsoft.com/office/powerpoint/2010/main" val="3249130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90184" cy="300871"/>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第三节  栏目策划与制作</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129654" y="501070"/>
            <a:ext cx="7306901" cy="3595687"/>
          </a:xfrm>
          <a:prstGeom prst="rect">
            <a:avLst/>
          </a:prstGeom>
        </p:spPr>
        <p:txBody>
          <a:bodyPr wrap="none" lIns="144000" tIns="0" rIns="144000" bIns="0" anchor="ctr">
            <a:normAutofit/>
          </a:bodyPr>
          <a:lstStyle/>
          <a:p>
            <a:pPr>
              <a:lnSpc>
                <a:spcPct val="150000"/>
              </a:lnSpc>
            </a:pPr>
            <a:r>
              <a:rPr lang="zh-CN" altLang="en-US" sz="1900" dirty="0">
                <a:solidFill>
                  <a:srgbClr val="768EA9"/>
                </a:solidFill>
              </a:rPr>
              <a:t>八、栏目制作方式与包装</a:t>
            </a:r>
            <a:endParaRPr lang="en-US" altLang="zh-CN" sz="1900" dirty="0">
              <a:solidFill>
                <a:srgbClr val="768EA9"/>
              </a:solidFill>
            </a:endParaRPr>
          </a:p>
          <a:p>
            <a:pPr>
              <a:lnSpc>
                <a:spcPct val="150000"/>
              </a:lnSpc>
            </a:pPr>
            <a:endParaRPr lang="en-US" altLang="zh-CN" sz="1400" dirty="0">
              <a:solidFill>
                <a:srgbClr val="768EA9"/>
              </a:solidFill>
            </a:endParaRPr>
          </a:p>
          <a:p>
            <a:pPr>
              <a:lnSpc>
                <a:spcPct val="150000"/>
              </a:lnSpc>
            </a:pPr>
            <a:r>
              <a:rPr lang="zh-CN" altLang="en-US" sz="1400" dirty="0">
                <a:solidFill>
                  <a:srgbClr val="768EA9"/>
                </a:solidFill>
              </a:rPr>
              <a:t>栏目的设置还要遵循以下三个原则</a:t>
            </a:r>
            <a:r>
              <a:rPr lang="en-US" altLang="zh-CN" sz="1400" dirty="0">
                <a:solidFill>
                  <a:srgbClr val="768EA9"/>
                </a:solidFill>
              </a:rPr>
              <a:t>:</a:t>
            </a:r>
          </a:p>
          <a:p>
            <a:pPr>
              <a:lnSpc>
                <a:spcPct val="150000"/>
              </a:lnSpc>
            </a:pPr>
            <a:r>
              <a:rPr lang="en-US" altLang="zh-CN" sz="1400" dirty="0">
                <a:solidFill>
                  <a:srgbClr val="768EA9"/>
                </a:solidFill>
              </a:rPr>
              <a:t>1.</a:t>
            </a:r>
            <a:r>
              <a:rPr lang="zh-CN" altLang="en-US" sz="1400" dirty="0">
                <a:solidFill>
                  <a:srgbClr val="768EA9"/>
                </a:solidFill>
              </a:rPr>
              <a:t>强调特色的原则</a:t>
            </a:r>
            <a:r>
              <a:rPr lang="en-US" altLang="zh-CN" sz="1400" dirty="0">
                <a:solidFill>
                  <a:srgbClr val="768EA9"/>
                </a:solidFill>
              </a:rPr>
              <a:t>;</a:t>
            </a:r>
          </a:p>
          <a:p>
            <a:pPr>
              <a:lnSpc>
                <a:spcPct val="150000"/>
              </a:lnSpc>
            </a:pPr>
            <a:r>
              <a:rPr lang="en-US" altLang="zh-CN" sz="1400" dirty="0">
                <a:solidFill>
                  <a:srgbClr val="768EA9"/>
                </a:solidFill>
              </a:rPr>
              <a:t>2.</a:t>
            </a:r>
            <a:r>
              <a:rPr lang="zh-CN" altLang="en-US" sz="1400" dirty="0">
                <a:solidFill>
                  <a:srgbClr val="768EA9"/>
                </a:solidFill>
              </a:rPr>
              <a:t>不断完善的原则</a:t>
            </a:r>
            <a:r>
              <a:rPr lang="en-US" altLang="zh-CN" sz="1400" dirty="0">
                <a:solidFill>
                  <a:srgbClr val="768EA9"/>
                </a:solidFill>
              </a:rPr>
              <a:t>;</a:t>
            </a:r>
          </a:p>
          <a:p>
            <a:pPr>
              <a:lnSpc>
                <a:spcPct val="150000"/>
              </a:lnSpc>
            </a:pPr>
            <a:r>
              <a:rPr lang="en-US" altLang="zh-CN" sz="1400" dirty="0">
                <a:solidFill>
                  <a:srgbClr val="768EA9"/>
                </a:solidFill>
              </a:rPr>
              <a:t>3.</a:t>
            </a:r>
            <a:r>
              <a:rPr lang="zh-CN" altLang="en-US" sz="1400" dirty="0">
                <a:solidFill>
                  <a:srgbClr val="768EA9"/>
                </a:solidFill>
              </a:rPr>
              <a:t>求新求变的原则。</a:t>
            </a:r>
            <a:endParaRPr lang="en-US" altLang="zh-CN" sz="1400" dirty="0">
              <a:solidFill>
                <a:srgbClr val="768EA9"/>
              </a:solidFill>
            </a:endParaRPr>
          </a:p>
        </p:txBody>
      </p:sp>
    </p:spTree>
    <p:extLst>
      <p:ext uri="{BB962C8B-B14F-4D97-AF65-F5344CB8AC3E}">
        <p14:creationId xmlns:p14="http://schemas.microsoft.com/office/powerpoint/2010/main" val="2888202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4"/>
          <p:cNvSpPr>
            <a:spLocks/>
          </p:cNvSpPr>
          <p:nvPr/>
        </p:nvSpPr>
        <p:spPr bwMode="auto">
          <a:xfrm>
            <a:off x="2586524" y="3842045"/>
            <a:ext cx="3240250" cy="1063153"/>
          </a:xfrm>
          <a:custGeom>
            <a:avLst/>
            <a:gdLst>
              <a:gd name="T0" fmla="*/ 0 w 448"/>
              <a:gd name="T1" fmla="*/ 143 h 147"/>
              <a:gd name="T2" fmla="*/ 448 w 448"/>
              <a:gd name="T3" fmla="*/ 147 h 147"/>
              <a:gd name="T4" fmla="*/ 0 w 448"/>
              <a:gd name="T5" fmla="*/ 143 h 147"/>
            </a:gdLst>
            <a:ahLst/>
            <a:cxnLst>
              <a:cxn ang="0">
                <a:pos x="T0" y="T1"/>
              </a:cxn>
              <a:cxn ang="0">
                <a:pos x="T2" y="T3"/>
              </a:cxn>
              <a:cxn ang="0">
                <a:pos x="T4" y="T5"/>
              </a:cxn>
            </a:cxnLst>
            <a:rect l="0" t="0" r="r" b="b"/>
            <a:pathLst>
              <a:path w="448" h="147">
                <a:moveTo>
                  <a:pt x="0" y="143"/>
                </a:moveTo>
                <a:cubicBezTo>
                  <a:pt x="0" y="143"/>
                  <a:pt x="215" y="56"/>
                  <a:pt x="448" y="147"/>
                </a:cubicBezTo>
                <a:cubicBezTo>
                  <a:pt x="448" y="147"/>
                  <a:pt x="269" y="0"/>
                  <a:pt x="0" y="143"/>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Freeform: Shape 5"/>
          <p:cNvSpPr>
            <a:spLocks/>
          </p:cNvSpPr>
          <p:nvPr/>
        </p:nvSpPr>
        <p:spPr bwMode="auto">
          <a:xfrm>
            <a:off x="3751259" y="2713095"/>
            <a:ext cx="1395605" cy="2003945"/>
          </a:xfrm>
          <a:custGeom>
            <a:avLst/>
            <a:gdLst>
              <a:gd name="T0" fmla="*/ 149 w 193"/>
              <a:gd name="T1" fmla="*/ 248 h 277"/>
              <a:gd name="T2" fmla="*/ 193 w 193"/>
              <a:gd name="T3" fmla="*/ 49 h 277"/>
              <a:gd name="T4" fmla="*/ 124 w 193"/>
              <a:gd name="T5" fmla="*/ 90 h 277"/>
              <a:gd name="T6" fmla="*/ 24 w 193"/>
              <a:gd name="T7" fmla="*/ 0 h 277"/>
              <a:gd name="T8" fmla="*/ 74 w 193"/>
              <a:gd name="T9" fmla="*/ 133 h 277"/>
              <a:gd name="T10" fmla="*/ 0 w 193"/>
              <a:gd name="T11" fmla="*/ 260 h 277"/>
              <a:gd name="T12" fmla="*/ 56 w 193"/>
              <a:gd name="T13" fmla="*/ 234 h 277"/>
              <a:gd name="T14" fmla="*/ 95 w 193"/>
              <a:gd name="T15" fmla="*/ 188 h 277"/>
              <a:gd name="T16" fmla="*/ 139 w 193"/>
              <a:gd name="T17" fmla="*/ 256 h 277"/>
              <a:gd name="T18" fmla="*/ 149 w 193"/>
              <a:gd name="T19" fmla="*/ 24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277">
                <a:moveTo>
                  <a:pt x="149" y="248"/>
                </a:moveTo>
                <a:cubicBezTo>
                  <a:pt x="149" y="248"/>
                  <a:pt x="84" y="120"/>
                  <a:pt x="193" y="49"/>
                </a:cubicBezTo>
                <a:cubicBezTo>
                  <a:pt x="193" y="49"/>
                  <a:pt x="165" y="46"/>
                  <a:pt x="124" y="90"/>
                </a:cubicBezTo>
                <a:cubicBezTo>
                  <a:pt x="82" y="135"/>
                  <a:pt x="76" y="29"/>
                  <a:pt x="24" y="0"/>
                </a:cubicBezTo>
                <a:cubicBezTo>
                  <a:pt x="24" y="0"/>
                  <a:pt x="67" y="67"/>
                  <a:pt x="74" y="133"/>
                </a:cubicBezTo>
                <a:cubicBezTo>
                  <a:pt x="82" y="199"/>
                  <a:pt x="0" y="260"/>
                  <a:pt x="0" y="260"/>
                </a:cubicBezTo>
                <a:cubicBezTo>
                  <a:pt x="0" y="260"/>
                  <a:pt x="30" y="261"/>
                  <a:pt x="56" y="234"/>
                </a:cubicBezTo>
                <a:cubicBezTo>
                  <a:pt x="81" y="207"/>
                  <a:pt x="84" y="184"/>
                  <a:pt x="95" y="188"/>
                </a:cubicBezTo>
                <a:cubicBezTo>
                  <a:pt x="106" y="193"/>
                  <a:pt x="119" y="245"/>
                  <a:pt x="139" y="256"/>
                </a:cubicBezTo>
                <a:cubicBezTo>
                  <a:pt x="160" y="267"/>
                  <a:pt x="166" y="277"/>
                  <a:pt x="149" y="248"/>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6"/>
          <p:cNvSpPr>
            <a:spLocks/>
          </p:cNvSpPr>
          <p:nvPr/>
        </p:nvSpPr>
        <p:spPr bwMode="auto">
          <a:xfrm>
            <a:off x="5234594" y="2228269"/>
            <a:ext cx="1055072" cy="832284"/>
          </a:xfrm>
          <a:custGeom>
            <a:avLst/>
            <a:gdLst>
              <a:gd name="T0" fmla="*/ 0 w 146"/>
              <a:gd name="T1" fmla="*/ 114 h 115"/>
              <a:gd name="T2" fmla="*/ 146 w 146"/>
              <a:gd name="T3" fmla="*/ 18 h 115"/>
              <a:gd name="T4" fmla="*/ 0 w 146"/>
              <a:gd name="T5" fmla="*/ 114 h 115"/>
            </a:gdLst>
            <a:ahLst/>
            <a:cxnLst>
              <a:cxn ang="0">
                <a:pos x="T0" y="T1"/>
              </a:cxn>
              <a:cxn ang="0">
                <a:pos x="T2" y="T3"/>
              </a:cxn>
              <a:cxn ang="0">
                <a:pos x="T4" y="T5"/>
              </a:cxn>
            </a:cxnLst>
            <a:rect l="0" t="0" r="r" b="b"/>
            <a:pathLst>
              <a:path w="146" h="115">
                <a:moveTo>
                  <a:pt x="0" y="114"/>
                </a:moveTo>
                <a:cubicBezTo>
                  <a:pt x="0" y="114"/>
                  <a:pt x="31" y="0"/>
                  <a:pt x="146" y="18"/>
                </a:cubicBezTo>
                <a:cubicBezTo>
                  <a:pt x="146" y="18"/>
                  <a:pt x="126" y="115"/>
                  <a:pt x="0" y="114"/>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Freeform: Shape 7"/>
          <p:cNvSpPr>
            <a:spLocks/>
          </p:cNvSpPr>
          <p:nvPr/>
        </p:nvSpPr>
        <p:spPr bwMode="auto">
          <a:xfrm>
            <a:off x="4792480" y="2155545"/>
            <a:ext cx="716849" cy="825358"/>
          </a:xfrm>
          <a:custGeom>
            <a:avLst/>
            <a:gdLst>
              <a:gd name="T0" fmla="*/ 48 w 99"/>
              <a:gd name="T1" fmla="*/ 114 h 114"/>
              <a:gd name="T2" fmla="*/ 56 w 99"/>
              <a:gd name="T3" fmla="*/ 0 h 114"/>
              <a:gd name="T4" fmla="*/ 48 w 99"/>
              <a:gd name="T5" fmla="*/ 114 h 114"/>
            </a:gdLst>
            <a:ahLst/>
            <a:cxnLst>
              <a:cxn ang="0">
                <a:pos x="T0" y="T1"/>
              </a:cxn>
              <a:cxn ang="0">
                <a:pos x="T2" y="T3"/>
              </a:cxn>
              <a:cxn ang="0">
                <a:pos x="T4" y="T5"/>
              </a:cxn>
            </a:cxnLst>
            <a:rect l="0" t="0" r="r" b="b"/>
            <a:pathLst>
              <a:path w="99" h="114">
                <a:moveTo>
                  <a:pt x="48" y="114"/>
                </a:moveTo>
                <a:cubicBezTo>
                  <a:pt x="48" y="114"/>
                  <a:pt x="0" y="53"/>
                  <a:pt x="56" y="0"/>
                </a:cubicBezTo>
                <a:cubicBezTo>
                  <a:pt x="56" y="0"/>
                  <a:pt x="99" y="49"/>
                  <a:pt x="48" y="11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Shape 8"/>
          <p:cNvSpPr>
            <a:spLocks/>
          </p:cNvSpPr>
          <p:nvPr/>
        </p:nvSpPr>
        <p:spPr bwMode="auto">
          <a:xfrm>
            <a:off x="5255372" y="1670720"/>
            <a:ext cx="687990" cy="767640"/>
          </a:xfrm>
          <a:custGeom>
            <a:avLst/>
            <a:gdLst>
              <a:gd name="T0" fmla="*/ 26 w 95"/>
              <a:gd name="T1" fmla="*/ 106 h 106"/>
              <a:gd name="T2" fmla="*/ 70 w 95"/>
              <a:gd name="T3" fmla="*/ 0 h 106"/>
              <a:gd name="T4" fmla="*/ 26 w 95"/>
              <a:gd name="T5" fmla="*/ 106 h 106"/>
            </a:gdLst>
            <a:ahLst/>
            <a:cxnLst>
              <a:cxn ang="0">
                <a:pos x="T0" y="T1"/>
              </a:cxn>
              <a:cxn ang="0">
                <a:pos x="T2" y="T3"/>
              </a:cxn>
              <a:cxn ang="0">
                <a:pos x="T4" y="T5"/>
              </a:cxn>
            </a:cxnLst>
            <a:rect l="0" t="0" r="r" b="b"/>
            <a:pathLst>
              <a:path w="95" h="106">
                <a:moveTo>
                  <a:pt x="26" y="106"/>
                </a:moveTo>
                <a:cubicBezTo>
                  <a:pt x="26" y="106"/>
                  <a:pt x="0" y="33"/>
                  <a:pt x="70" y="0"/>
                </a:cubicBezTo>
                <a:cubicBezTo>
                  <a:pt x="70" y="0"/>
                  <a:pt x="95" y="60"/>
                  <a:pt x="26" y="10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9"/>
          <p:cNvSpPr>
            <a:spLocks/>
          </p:cNvSpPr>
          <p:nvPr/>
        </p:nvSpPr>
        <p:spPr bwMode="auto">
          <a:xfrm>
            <a:off x="3598886" y="1200901"/>
            <a:ext cx="701843" cy="832284"/>
          </a:xfrm>
          <a:custGeom>
            <a:avLst/>
            <a:gdLst>
              <a:gd name="T0" fmla="*/ 57 w 97"/>
              <a:gd name="T1" fmla="*/ 115 h 115"/>
              <a:gd name="T2" fmla="*/ 47 w 97"/>
              <a:gd name="T3" fmla="*/ 0 h 115"/>
              <a:gd name="T4" fmla="*/ 57 w 97"/>
              <a:gd name="T5" fmla="*/ 115 h 115"/>
            </a:gdLst>
            <a:ahLst/>
            <a:cxnLst>
              <a:cxn ang="0">
                <a:pos x="T0" y="T1"/>
              </a:cxn>
              <a:cxn ang="0">
                <a:pos x="T2" y="T3"/>
              </a:cxn>
              <a:cxn ang="0">
                <a:pos x="T4" y="T5"/>
              </a:cxn>
            </a:cxnLst>
            <a:rect l="0" t="0" r="r" b="b"/>
            <a:pathLst>
              <a:path w="97" h="115">
                <a:moveTo>
                  <a:pt x="57" y="115"/>
                </a:moveTo>
                <a:cubicBezTo>
                  <a:pt x="57" y="115"/>
                  <a:pt x="0" y="61"/>
                  <a:pt x="47" y="0"/>
                </a:cubicBezTo>
                <a:cubicBezTo>
                  <a:pt x="47" y="0"/>
                  <a:pt x="97" y="43"/>
                  <a:pt x="57" y="11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10"/>
          <p:cNvSpPr>
            <a:spLocks/>
          </p:cNvSpPr>
          <p:nvPr/>
        </p:nvSpPr>
        <p:spPr bwMode="auto">
          <a:xfrm>
            <a:off x="2781609" y="2133613"/>
            <a:ext cx="579482" cy="514838"/>
          </a:xfrm>
          <a:custGeom>
            <a:avLst/>
            <a:gdLst>
              <a:gd name="T0" fmla="*/ 80 w 80"/>
              <a:gd name="T1" fmla="*/ 51 h 71"/>
              <a:gd name="T2" fmla="*/ 0 w 80"/>
              <a:gd name="T3" fmla="*/ 20 h 71"/>
              <a:gd name="T4" fmla="*/ 80 w 80"/>
              <a:gd name="T5" fmla="*/ 51 h 71"/>
            </a:gdLst>
            <a:ahLst/>
            <a:cxnLst>
              <a:cxn ang="0">
                <a:pos x="T0" y="T1"/>
              </a:cxn>
              <a:cxn ang="0">
                <a:pos x="T2" y="T3"/>
              </a:cxn>
              <a:cxn ang="0">
                <a:pos x="T4" y="T5"/>
              </a:cxn>
            </a:cxnLst>
            <a:rect l="0" t="0" r="r" b="b"/>
            <a:pathLst>
              <a:path w="80" h="71">
                <a:moveTo>
                  <a:pt x="80" y="51"/>
                </a:moveTo>
                <a:cubicBezTo>
                  <a:pt x="80" y="51"/>
                  <a:pt x="25" y="71"/>
                  <a:pt x="0" y="20"/>
                </a:cubicBezTo>
                <a:cubicBezTo>
                  <a:pt x="0" y="20"/>
                  <a:pt x="45" y="0"/>
                  <a:pt x="80" y="51"/>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11"/>
          <p:cNvSpPr>
            <a:spLocks/>
          </p:cNvSpPr>
          <p:nvPr/>
        </p:nvSpPr>
        <p:spPr bwMode="auto">
          <a:xfrm>
            <a:off x="5790989" y="2958970"/>
            <a:ext cx="766486" cy="687990"/>
          </a:xfrm>
          <a:custGeom>
            <a:avLst/>
            <a:gdLst>
              <a:gd name="T0" fmla="*/ 106 w 106"/>
              <a:gd name="T1" fmla="*/ 70 h 95"/>
              <a:gd name="T2" fmla="*/ 0 w 106"/>
              <a:gd name="T3" fmla="*/ 24 h 95"/>
              <a:gd name="T4" fmla="*/ 106 w 106"/>
              <a:gd name="T5" fmla="*/ 70 h 95"/>
            </a:gdLst>
            <a:ahLst/>
            <a:cxnLst>
              <a:cxn ang="0">
                <a:pos x="T0" y="T1"/>
              </a:cxn>
              <a:cxn ang="0">
                <a:pos x="T2" y="T3"/>
              </a:cxn>
              <a:cxn ang="0">
                <a:pos x="T4" y="T5"/>
              </a:cxn>
            </a:cxnLst>
            <a:rect l="0" t="0" r="r" b="b"/>
            <a:pathLst>
              <a:path w="106" h="95">
                <a:moveTo>
                  <a:pt x="106" y="70"/>
                </a:moveTo>
                <a:cubicBezTo>
                  <a:pt x="106" y="70"/>
                  <a:pt x="32" y="95"/>
                  <a:pt x="0" y="24"/>
                </a:cubicBezTo>
                <a:cubicBezTo>
                  <a:pt x="0" y="24"/>
                  <a:pt x="61" y="0"/>
                  <a:pt x="106" y="7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Freeform: Shape 12"/>
          <p:cNvSpPr>
            <a:spLocks/>
          </p:cNvSpPr>
          <p:nvPr/>
        </p:nvSpPr>
        <p:spPr bwMode="auto">
          <a:xfrm>
            <a:off x="4249937" y="2460293"/>
            <a:ext cx="745708" cy="868068"/>
          </a:xfrm>
          <a:custGeom>
            <a:avLst/>
            <a:gdLst>
              <a:gd name="T0" fmla="*/ 38 w 103"/>
              <a:gd name="T1" fmla="*/ 120 h 120"/>
              <a:gd name="T2" fmla="*/ 68 w 103"/>
              <a:gd name="T3" fmla="*/ 0 h 120"/>
              <a:gd name="T4" fmla="*/ 38 w 103"/>
              <a:gd name="T5" fmla="*/ 120 h 120"/>
            </a:gdLst>
            <a:ahLst/>
            <a:cxnLst>
              <a:cxn ang="0">
                <a:pos x="T0" y="T1"/>
              </a:cxn>
              <a:cxn ang="0">
                <a:pos x="T2" y="T3"/>
              </a:cxn>
              <a:cxn ang="0">
                <a:pos x="T4" y="T5"/>
              </a:cxn>
            </a:cxnLst>
            <a:rect l="0" t="0" r="r" b="b"/>
            <a:pathLst>
              <a:path w="103" h="120">
                <a:moveTo>
                  <a:pt x="38" y="120"/>
                </a:moveTo>
                <a:cubicBezTo>
                  <a:pt x="38" y="120"/>
                  <a:pt x="0" y="40"/>
                  <a:pt x="68" y="0"/>
                </a:cubicBezTo>
                <a:cubicBezTo>
                  <a:pt x="68" y="0"/>
                  <a:pt x="103" y="66"/>
                  <a:pt x="38" y="1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13"/>
          <p:cNvSpPr>
            <a:spLocks/>
          </p:cNvSpPr>
          <p:nvPr/>
        </p:nvSpPr>
        <p:spPr bwMode="auto">
          <a:xfrm>
            <a:off x="5212662" y="3045546"/>
            <a:ext cx="730701" cy="666058"/>
          </a:xfrm>
          <a:custGeom>
            <a:avLst/>
            <a:gdLst>
              <a:gd name="T0" fmla="*/ 101 w 101"/>
              <a:gd name="T1" fmla="*/ 74 h 92"/>
              <a:gd name="T2" fmla="*/ 0 w 101"/>
              <a:gd name="T3" fmla="*/ 19 h 92"/>
              <a:gd name="T4" fmla="*/ 101 w 101"/>
              <a:gd name="T5" fmla="*/ 74 h 92"/>
            </a:gdLst>
            <a:ahLst/>
            <a:cxnLst>
              <a:cxn ang="0">
                <a:pos x="T0" y="T1"/>
              </a:cxn>
              <a:cxn ang="0">
                <a:pos x="T2" y="T3"/>
              </a:cxn>
              <a:cxn ang="0">
                <a:pos x="T4" y="T5"/>
              </a:cxn>
            </a:cxnLst>
            <a:rect l="0" t="0" r="r" b="b"/>
            <a:pathLst>
              <a:path w="101" h="92">
                <a:moveTo>
                  <a:pt x="101" y="74"/>
                </a:moveTo>
                <a:cubicBezTo>
                  <a:pt x="101" y="74"/>
                  <a:pt x="25" y="92"/>
                  <a:pt x="0" y="19"/>
                </a:cubicBezTo>
                <a:cubicBezTo>
                  <a:pt x="0" y="19"/>
                  <a:pt x="63" y="0"/>
                  <a:pt x="101" y="7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14"/>
          <p:cNvSpPr>
            <a:spLocks/>
          </p:cNvSpPr>
          <p:nvPr/>
        </p:nvSpPr>
        <p:spPr bwMode="auto">
          <a:xfrm>
            <a:off x="3129067" y="1648787"/>
            <a:ext cx="846136" cy="1071233"/>
          </a:xfrm>
          <a:custGeom>
            <a:avLst/>
            <a:gdLst>
              <a:gd name="T0" fmla="*/ 113 w 117"/>
              <a:gd name="T1" fmla="*/ 148 h 148"/>
              <a:gd name="T2" fmla="*/ 19 w 117"/>
              <a:gd name="T3" fmla="*/ 0 h 148"/>
              <a:gd name="T4" fmla="*/ 113 w 117"/>
              <a:gd name="T5" fmla="*/ 148 h 148"/>
            </a:gdLst>
            <a:ahLst/>
            <a:cxnLst>
              <a:cxn ang="0">
                <a:pos x="T0" y="T1"/>
              </a:cxn>
              <a:cxn ang="0">
                <a:pos x="T2" y="T3"/>
              </a:cxn>
              <a:cxn ang="0">
                <a:pos x="T4" y="T5"/>
              </a:cxn>
            </a:cxnLst>
            <a:rect l="0" t="0" r="r" b="b"/>
            <a:pathLst>
              <a:path w="117" h="148">
                <a:moveTo>
                  <a:pt x="113" y="148"/>
                </a:moveTo>
                <a:cubicBezTo>
                  <a:pt x="113" y="148"/>
                  <a:pt x="0" y="116"/>
                  <a:pt x="19" y="0"/>
                </a:cubicBezTo>
                <a:cubicBezTo>
                  <a:pt x="19" y="0"/>
                  <a:pt x="117" y="22"/>
                  <a:pt x="113" y="148"/>
                </a:cubicBezTo>
                <a:close/>
              </a:path>
            </a:pathLst>
          </a:custGeom>
          <a:solidFill>
            <a:srgbClr val="768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15"/>
          <p:cNvSpPr>
            <a:spLocks/>
          </p:cNvSpPr>
          <p:nvPr/>
        </p:nvSpPr>
        <p:spPr bwMode="auto">
          <a:xfrm>
            <a:off x="3078275" y="2438360"/>
            <a:ext cx="832284" cy="715695"/>
          </a:xfrm>
          <a:custGeom>
            <a:avLst/>
            <a:gdLst>
              <a:gd name="T0" fmla="*/ 115 w 115"/>
              <a:gd name="T1" fmla="*/ 51 h 99"/>
              <a:gd name="T2" fmla="*/ 0 w 115"/>
              <a:gd name="T3" fmla="*/ 43 h 99"/>
              <a:gd name="T4" fmla="*/ 115 w 115"/>
              <a:gd name="T5" fmla="*/ 51 h 99"/>
            </a:gdLst>
            <a:ahLst/>
            <a:cxnLst>
              <a:cxn ang="0">
                <a:pos x="T0" y="T1"/>
              </a:cxn>
              <a:cxn ang="0">
                <a:pos x="T2" y="T3"/>
              </a:cxn>
              <a:cxn ang="0">
                <a:pos x="T4" y="T5"/>
              </a:cxn>
            </a:cxnLst>
            <a:rect l="0" t="0" r="r" b="b"/>
            <a:pathLst>
              <a:path w="115" h="99">
                <a:moveTo>
                  <a:pt x="115" y="51"/>
                </a:moveTo>
                <a:cubicBezTo>
                  <a:pt x="115" y="51"/>
                  <a:pt x="53" y="99"/>
                  <a:pt x="0" y="43"/>
                </a:cubicBezTo>
                <a:cubicBezTo>
                  <a:pt x="0" y="43"/>
                  <a:pt x="50" y="0"/>
                  <a:pt x="115"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16"/>
          <p:cNvSpPr>
            <a:spLocks/>
          </p:cNvSpPr>
          <p:nvPr/>
        </p:nvSpPr>
        <p:spPr bwMode="auto">
          <a:xfrm>
            <a:off x="3881700" y="1634935"/>
            <a:ext cx="1005436" cy="1113944"/>
          </a:xfrm>
          <a:custGeom>
            <a:avLst/>
            <a:gdLst>
              <a:gd name="T0" fmla="*/ 113 w 139"/>
              <a:gd name="T1" fmla="*/ 0 h 154"/>
              <a:gd name="T2" fmla="*/ 28 w 139"/>
              <a:gd name="T3" fmla="*/ 154 h 154"/>
              <a:gd name="T4" fmla="*/ 113 w 139"/>
              <a:gd name="T5" fmla="*/ 0 h 154"/>
            </a:gdLst>
            <a:ahLst/>
            <a:cxnLst>
              <a:cxn ang="0">
                <a:pos x="T0" y="T1"/>
              </a:cxn>
              <a:cxn ang="0">
                <a:pos x="T2" y="T3"/>
              </a:cxn>
              <a:cxn ang="0">
                <a:pos x="T4" y="T5"/>
              </a:cxn>
            </a:cxnLst>
            <a:rect l="0" t="0" r="r" b="b"/>
            <a:pathLst>
              <a:path w="139" h="154">
                <a:moveTo>
                  <a:pt x="113" y="0"/>
                </a:moveTo>
                <a:cubicBezTo>
                  <a:pt x="113" y="0"/>
                  <a:pt x="139" y="116"/>
                  <a:pt x="28" y="154"/>
                </a:cubicBezTo>
                <a:cubicBezTo>
                  <a:pt x="28" y="154"/>
                  <a:pt x="0" y="57"/>
                  <a:pt x="11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5" name="Group 2"/>
          <p:cNvGrpSpPr/>
          <p:nvPr/>
        </p:nvGrpSpPr>
        <p:grpSpPr>
          <a:xfrm>
            <a:off x="466151" y="3378575"/>
            <a:ext cx="5210398" cy="567580"/>
            <a:chOff x="821835" y="1652682"/>
            <a:chExt cx="3255641" cy="756773"/>
          </a:xfrm>
        </p:grpSpPr>
        <p:sp>
          <p:nvSpPr>
            <p:cNvPr id="16" name="Rectangle: Rounded Corners 17"/>
            <p:cNvSpPr/>
            <p:nvPr/>
          </p:nvSpPr>
          <p:spPr>
            <a:xfrm>
              <a:off x="821835" y="1688415"/>
              <a:ext cx="721040" cy="721040"/>
            </a:xfrm>
            <a:prstGeom prst="roundRect">
              <a:avLst/>
            </a:prstGeom>
            <a:solidFill>
              <a:srgbClr val="768EA9"/>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en-US" sz="2800" b="1">
                  <a:solidFill>
                    <a:schemeClr val="bg1"/>
                  </a:solidFill>
                </a:rPr>
                <a:t>01</a:t>
              </a:r>
            </a:p>
          </p:txBody>
        </p:sp>
        <p:sp>
          <p:nvSpPr>
            <p:cNvPr id="17" name="TextBox 18"/>
            <p:cNvSpPr txBox="1"/>
            <p:nvPr/>
          </p:nvSpPr>
          <p:spPr>
            <a:xfrm>
              <a:off x="1542874" y="1652682"/>
              <a:ext cx="2534602" cy="735460"/>
            </a:xfrm>
            <a:prstGeom prst="rect">
              <a:avLst/>
            </a:prstGeom>
            <a:noFill/>
          </p:spPr>
          <p:txBody>
            <a:bodyPr wrap="none" lIns="144000" tIns="0" rIns="0" bIns="0" anchor="ctr" anchorCtr="0">
              <a:normAutofit/>
            </a:bodyPr>
            <a:lstStyle/>
            <a:p>
              <a:r>
                <a:rPr lang="zh-CN" altLang="en-US" sz="1400" b="1" dirty="0">
                  <a:solidFill>
                    <a:srgbClr val="768EA9"/>
                  </a:solidFill>
                </a:rPr>
                <a:t>策划一档电视文艺栏目。</a:t>
              </a:r>
            </a:p>
          </p:txBody>
        </p:sp>
      </p:grpSp>
      <p:sp>
        <p:nvSpPr>
          <p:cNvPr id="39" name="Title 1">
            <a:extLst>
              <a:ext uri="{FF2B5EF4-FFF2-40B4-BE49-F238E27FC236}">
                <a16:creationId xmlns:a16="http://schemas.microsoft.com/office/drawing/2014/main" id="{F34B4986-E714-3D42-AE02-8F5A6B5C89E0}"/>
              </a:ext>
            </a:extLst>
          </p:cNvPr>
          <p:cNvSpPr txBox="1">
            <a:spLocks/>
          </p:cNvSpPr>
          <p:nvPr/>
        </p:nvSpPr>
        <p:spPr>
          <a:xfrm>
            <a:off x="857880" y="200199"/>
            <a:ext cx="341040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思考与训练</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00927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righ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down)">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ppt_w</p:attrName>
                                        </p:attrNameLst>
                                      </p:cBhvr>
                                      <p:tavLst>
                                        <p:tav tm="0">
                                          <p:val>
                                            <p:fltVal val="0"/>
                                          </p:val>
                                        </p:tav>
                                        <p:tav tm="100000">
                                          <p:val>
                                            <p:strVal val="#ppt_w"/>
                                          </p:val>
                                        </p:tav>
                                      </p:tavLst>
                                    </p:anim>
                                    <p:anim calcmode="lin" valueType="num">
                                      <p:cBhvr>
                                        <p:cTn id="33" dur="500" fill="hold"/>
                                        <p:tgtEl>
                                          <p:spTgt spid="30"/>
                                        </p:tgtEl>
                                        <p:attrNameLst>
                                          <p:attrName>ppt_h</p:attrName>
                                        </p:attrNameLst>
                                      </p:cBhvr>
                                      <p:tavLst>
                                        <p:tav tm="0">
                                          <p:val>
                                            <p:fltVal val="0"/>
                                          </p:val>
                                        </p:tav>
                                        <p:tav tm="100000">
                                          <p:val>
                                            <p:strVal val="#ppt_h"/>
                                          </p:val>
                                        </p:tav>
                                      </p:tavLst>
                                    </p:anim>
                                    <p:animEffect transition="in" filter="fade">
                                      <p:cBhvr>
                                        <p:cTn id="34" dur="500"/>
                                        <p:tgtEl>
                                          <p:spTgt spid="3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500" fill="hold"/>
                                        <p:tgtEl>
                                          <p:spTgt spid="36"/>
                                        </p:tgtEl>
                                        <p:attrNameLst>
                                          <p:attrName>ppt_w</p:attrName>
                                        </p:attrNameLst>
                                      </p:cBhvr>
                                      <p:tavLst>
                                        <p:tav tm="0">
                                          <p:val>
                                            <p:fltVal val="0"/>
                                          </p:val>
                                        </p:tav>
                                        <p:tav tm="100000">
                                          <p:val>
                                            <p:strVal val="#ppt_w"/>
                                          </p:val>
                                        </p:tav>
                                      </p:tavLst>
                                    </p:anim>
                                    <p:anim calcmode="lin" valueType="num">
                                      <p:cBhvr>
                                        <p:cTn id="43" dur="500" fill="hold"/>
                                        <p:tgtEl>
                                          <p:spTgt spid="36"/>
                                        </p:tgtEl>
                                        <p:attrNameLst>
                                          <p:attrName>ppt_h</p:attrName>
                                        </p:attrNameLst>
                                      </p:cBhvr>
                                      <p:tavLst>
                                        <p:tav tm="0">
                                          <p:val>
                                            <p:fltVal val="0"/>
                                          </p:val>
                                        </p:tav>
                                        <p:tav tm="100000">
                                          <p:val>
                                            <p:strVal val="#ppt_h"/>
                                          </p:val>
                                        </p:tav>
                                      </p:tavLst>
                                    </p:anim>
                                    <p:animEffect transition="in" filter="fade">
                                      <p:cBhvr>
                                        <p:cTn id="44" dur="500"/>
                                        <p:tgtEl>
                                          <p:spTgt spid="3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Effect transition="in" filter="fade">
                                      <p:cBhvr>
                                        <p:cTn id="59" dur="500"/>
                                        <p:tgtEl>
                                          <p:spTgt spid="2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p:cTn id="62" dur="500" fill="hold"/>
                                        <p:tgtEl>
                                          <p:spTgt spid="32"/>
                                        </p:tgtEl>
                                        <p:attrNameLst>
                                          <p:attrName>ppt_w</p:attrName>
                                        </p:attrNameLst>
                                      </p:cBhvr>
                                      <p:tavLst>
                                        <p:tav tm="0">
                                          <p:val>
                                            <p:fltVal val="0"/>
                                          </p:val>
                                        </p:tav>
                                        <p:tav tm="100000">
                                          <p:val>
                                            <p:strVal val="#ppt_w"/>
                                          </p:val>
                                        </p:tav>
                                      </p:tavLst>
                                    </p:anim>
                                    <p:anim calcmode="lin" valueType="num">
                                      <p:cBhvr>
                                        <p:cTn id="63" dur="500" fill="hold"/>
                                        <p:tgtEl>
                                          <p:spTgt spid="32"/>
                                        </p:tgtEl>
                                        <p:attrNameLst>
                                          <p:attrName>ppt_h</p:attrName>
                                        </p:attrNameLst>
                                      </p:cBhvr>
                                      <p:tavLst>
                                        <p:tav tm="0">
                                          <p:val>
                                            <p:fltVal val="0"/>
                                          </p:val>
                                        </p:tav>
                                        <p:tav tm="100000">
                                          <p:val>
                                            <p:strVal val="#ppt_h"/>
                                          </p:val>
                                        </p:tav>
                                      </p:tavLst>
                                    </p:anim>
                                    <p:animEffect transition="in" filter="fade">
                                      <p:cBhvr>
                                        <p:cTn id="64" dur="500"/>
                                        <p:tgtEl>
                                          <p:spTgt spid="3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p:cTn id="67" dur="500" fill="hold"/>
                                        <p:tgtEl>
                                          <p:spTgt spid="34"/>
                                        </p:tgtEl>
                                        <p:attrNameLst>
                                          <p:attrName>ppt_w</p:attrName>
                                        </p:attrNameLst>
                                      </p:cBhvr>
                                      <p:tavLst>
                                        <p:tav tm="0">
                                          <p:val>
                                            <p:fltVal val="0"/>
                                          </p:val>
                                        </p:tav>
                                        <p:tav tm="100000">
                                          <p:val>
                                            <p:strVal val="#ppt_w"/>
                                          </p:val>
                                        </p:tav>
                                      </p:tavLst>
                                    </p:anim>
                                    <p:anim calcmode="lin" valueType="num">
                                      <p:cBhvr>
                                        <p:cTn id="68" dur="500" fill="hold"/>
                                        <p:tgtEl>
                                          <p:spTgt spid="34"/>
                                        </p:tgtEl>
                                        <p:attrNameLst>
                                          <p:attrName>ppt_h</p:attrName>
                                        </p:attrNameLst>
                                      </p:cBhvr>
                                      <p:tavLst>
                                        <p:tav tm="0">
                                          <p:val>
                                            <p:fltVal val="0"/>
                                          </p:val>
                                        </p:tav>
                                        <p:tav tm="100000">
                                          <p:val>
                                            <p:strVal val="#ppt_h"/>
                                          </p:val>
                                        </p:tav>
                                      </p:tavLst>
                                    </p:anim>
                                    <p:animEffect transition="in" filter="fade">
                                      <p:cBhvr>
                                        <p:cTn id="69" dur="500"/>
                                        <p:tgtEl>
                                          <p:spTgt spid="34"/>
                                        </p:tgtEl>
                                      </p:cBhvr>
                                    </p:animEffect>
                                  </p:childTnLst>
                                </p:cTn>
                              </p:par>
                            </p:childTnLst>
                          </p:cTn>
                        </p:par>
                        <p:par>
                          <p:cTn id="70" fill="hold">
                            <p:stCondLst>
                              <p:cond delay="500"/>
                            </p:stCondLst>
                            <p:childTnLst>
                              <p:par>
                                <p:cTn id="71" presetID="2" presetClass="entr" presetSubtype="4" fill="hold" nodeType="afterEffect">
                                  <p:stCondLst>
                                    <p:cond delay="0"/>
                                  </p:stCondLst>
                                  <p:childTnLst>
                                    <p:set>
                                      <p:cBhvr>
                                        <p:cTn id="72" dur="1" fill="hold">
                                          <p:stCondLst>
                                            <p:cond delay="0"/>
                                          </p:stCondLst>
                                        </p:cTn>
                                        <p:tgtEl>
                                          <p:spTgt spid="5"/>
                                        </p:tgtEl>
                                        <p:attrNameLst>
                                          <p:attrName>style.visibility</p:attrName>
                                        </p:attrNameLst>
                                      </p:cBhvr>
                                      <p:to>
                                        <p:strVal val="visible"/>
                                      </p:to>
                                    </p:set>
                                    <p:anim calcmode="lin" valueType="num">
                                      <p:cBhvr additive="base">
                                        <p:cTn id="73" dur="500" fill="hold"/>
                                        <p:tgtEl>
                                          <p:spTgt spid="5"/>
                                        </p:tgtEl>
                                        <p:attrNameLst>
                                          <p:attrName>ppt_x</p:attrName>
                                        </p:attrNameLst>
                                      </p:cBhvr>
                                      <p:tavLst>
                                        <p:tav tm="0">
                                          <p:val>
                                            <p:strVal val="#ppt_x"/>
                                          </p:val>
                                        </p:tav>
                                        <p:tav tm="100000">
                                          <p:val>
                                            <p:strVal val="#ppt_x"/>
                                          </p:val>
                                        </p:tav>
                                      </p:tavLst>
                                    </p:anim>
                                    <p:anim calcmode="lin" valueType="num">
                                      <p:cBhvr additive="base">
                                        <p:cTn id="7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A2D8F0E9-BE68-E540-A4AB-8AA2F31ED130}"/>
              </a:ext>
            </a:extLst>
          </p:cNvPr>
          <p:cNvGrpSpPr/>
          <p:nvPr/>
        </p:nvGrpSpPr>
        <p:grpSpPr>
          <a:xfrm>
            <a:off x="4559232" y="2106080"/>
            <a:ext cx="4033531" cy="324454"/>
            <a:chOff x="4324146" y="2533907"/>
            <a:chExt cx="4033531" cy="324454"/>
          </a:xfrm>
        </p:grpSpPr>
        <p:grpSp>
          <p:nvGrpSpPr>
            <p:cNvPr id="6" name="Group 81"/>
            <p:cNvGrpSpPr/>
            <p:nvPr/>
          </p:nvGrpSpPr>
          <p:grpSpPr>
            <a:xfrm>
              <a:off x="4324146" y="2533907"/>
              <a:ext cx="300869" cy="300870"/>
              <a:chOff x="0" y="0"/>
              <a:chExt cx="767929" cy="767929"/>
            </a:xfrm>
          </p:grpSpPr>
          <p:sp>
            <p:nvSpPr>
              <p:cNvPr id="93" name="Freeform: Shape 82"/>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p>
            </p:txBody>
          </p:sp>
          <p:sp>
            <p:nvSpPr>
              <p:cNvPr id="94" name="Freeform: Shape 83"/>
              <p:cNvSpPr/>
              <p:nvPr/>
            </p:nvSpPr>
            <p:spPr>
              <a:xfrm>
                <a:off x="234638" y="204970"/>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85" name="Rectangle 104"/>
            <p:cNvSpPr/>
            <p:nvPr/>
          </p:nvSpPr>
          <p:spPr>
            <a:xfrm>
              <a:off x="4625015" y="2541088"/>
              <a:ext cx="3732662" cy="317273"/>
            </a:xfrm>
            <a:prstGeom prst="rect">
              <a:avLst/>
            </a:prstGeom>
          </p:spPr>
          <p:txBody>
            <a:bodyPr wrap="none" lIns="144000" tIns="0" rIns="144000" bIns="0" anchor="ctr">
              <a:normAutofit/>
            </a:bodyPr>
            <a:lstStyle/>
            <a:p>
              <a:r>
                <a:rPr lang="zh-CN" altLang="en-US" sz="1200" b="1" dirty="0">
                  <a:solidFill>
                    <a:schemeClr val="accent3"/>
                  </a:solidFill>
                </a:rPr>
                <a:t>观看中央电视台综艺频道的各档电视文艺栏目。</a:t>
              </a:r>
            </a:p>
          </p:txBody>
        </p:sp>
      </p:grpSp>
      <p:grpSp>
        <p:nvGrpSpPr>
          <p:cNvPr id="12" name="Group 2"/>
          <p:cNvGrpSpPr/>
          <p:nvPr/>
        </p:nvGrpSpPr>
        <p:grpSpPr>
          <a:xfrm>
            <a:off x="499554" y="1409204"/>
            <a:ext cx="3732662" cy="2249405"/>
            <a:chOff x="1143001" y="2374011"/>
            <a:chExt cx="4976882" cy="2999205"/>
          </a:xfrm>
        </p:grpSpPr>
        <p:sp>
          <p:nvSpPr>
            <p:cNvPr id="13" name="Freeform: Shape 5"/>
            <p:cNvSpPr/>
            <p:nvPr/>
          </p:nvSpPr>
          <p:spPr>
            <a:xfrm>
              <a:off x="1143001" y="2374011"/>
              <a:ext cx="4976882" cy="1902122"/>
            </a:xfrm>
            <a:custGeom>
              <a:avLst/>
              <a:gdLst/>
              <a:ahLst/>
              <a:cxnLst>
                <a:cxn ang="0">
                  <a:pos x="wd2" y="hd2"/>
                </a:cxn>
                <a:cxn ang="5400000">
                  <a:pos x="wd2" y="hd2"/>
                </a:cxn>
                <a:cxn ang="10800000">
                  <a:pos x="wd2" y="hd2"/>
                </a:cxn>
                <a:cxn ang="16200000">
                  <a:pos x="wd2" y="hd2"/>
                </a:cxn>
              </a:cxnLst>
              <a:rect l="0" t="0" r="r" b="b"/>
              <a:pathLst>
                <a:path w="21600" h="21600" extrusionOk="0">
                  <a:moveTo>
                    <a:pt x="21600" y="685"/>
                  </a:moveTo>
                  <a:cubicBezTo>
                    <a:pt x="21600" y="308"/>
                    <a:pt x="21474" y="0"/>
                    <a:pt x="21321" y="0"/>
                  </a:cubicBezTo>
                  <a:lnTo>
                    <a:pt x="279" y="0"/>
                  </a:lnTo>
                  <a:cubicBezTo>
                    <a:pt x="125" y="0"/>
                    <a:pt x="0" y="308"/>
                    <a:pt x="0" y="685"/>
                  </a:cubicBezTo>
                  <a:lnTo>
                    <a:pt x="0" y="20915"/>
                  </a:lnTo>
                  <a:cubicBezTo>
                    <a:pt x="0" y="21291"/>
                    <a:pt x="125" y="21600"/>
                    <a:pt x="279" y="21600"/>
                  </a:cubicBezTo>
                  <a:lnTo>
                    <a:pt x="21321" y="21600"/>
                  </a:lnTo>
                  <a:cubicBezTo>
                    <a:pt x="21474" y="21600"/>
                    <a:pt x="21600" y="21291"/>
                    <a:pt x="21600" y="20915"/>
                  </a:cubicBezTo>
                  <a:cubicBezTo>
                    <a:pt x="21600" y="20915"/>
                    <a:pt x="21600" y="685"/>
                    <a:pt x="21600" y="685"/>
                  </a:cubicBezTo>
                  <a:close/>
                </a:path>
              </a:pathLst>
            </a:custGeom>
            <a:solidFill>
              <a:schemeClr val="tx2">
                <a:lumMod val="40000"/>
                <a:lumOff val="60000"/>
              </a:schemeClr>
            </a:solidFill>
            <a:ln w="12700">
              <a:miter lim="400000"/>
            </a:ln>
          </p:spPr>
          <p:txBody>
            <a:bodyPr anchor="ctr"/>
            <a:lstStyle/>
            <a:p>
              <a:pPr algn="ctr"/>
              <a:endParaRPr>
                <a:solidFill>
                  <a:srgbClr val="768EA9"/>
                </a:solidFill>
              </a:endParaRPr>
            </a:p>
          </p:txBody>
        </p:sp>
        <p:grpSp>
          <p:nvGrpSpPr>
            <p:cNvPr id="14" name="Group 6"/>
            <p:cNvGrpSpPr/>
            <p:nvPr/>
          </p:nvGrpSpPr>
          <p:grpSpPr>
            <a:xfrm>
              <a:off x="1271166" y="2526206"/>
              <a:ext cx="4724656" cy="1634216"/>
              <a:chOff x="0" y="0"/>
              <a:chExt cx="9044298" cy="3128343"/>
            </a:xfrm>
          </p:grpSpPr>
          <p:sp>
            <p:nvSpPr>
              <p:cNvPr id="18" name="Freeform: Shape 7"/>
              <p:cNvSpPr/>
              <p:nvPr/>
            </p:nvSpPr>
            <p:spPr>
              <a:xfrm>
                <a:off x="0" y="0"/>
                <a:ext cx="51853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0" y="21600"/>
                      <a:pt x="20352" y="21600"/>
                    </a:cubicBezTo>
                    <a:lnTo>
                      <a:pt x="1250" y="21600"/>
                    </a:lnTo>
                    <a:cubicBezTo>
                      <a:pt x="560" y="21600"/>
                      <a:pt x="0" y="21039"/>
                      <a:pt x="0" y="20349"/>
                    </a:cubicBezTo>
                    <a:lnTo>
                      <a:pt x="0" y="1251"/>
                    </a:lnTo>
                    <a:cubicBezTo>
                      <a:pt x="0" y="560"/>
                      <a:pt x="560" y="0"/>
                      <a:pt x="1250" y="0"/>
                    </a:cubicBezTo>
                    <a:lnTo>
                      <a:pt x="20352" y="0"/>
                    </a:lnTo>
                    <a:cubicBezTo>
                      <a:pt x="21040"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19" name="Freeform: Shape 8"/>
              <p:cNvSpPr/>
              <p:nvPr/>
            </p:nvSpPr>
            <p:spPr>
              <a:xfrm>
                <a:off x="950702" y="628690"/>
                <a:ext cx="518382"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8" y="21600"/>
                      <a:pt x="20351" y="21600"/>
                    </a:cubicBezTo>
                    <a:lnTo>
                      <a:pt x="1244" y="21600"/>
                    </a:lnTo>
                    <a:cubicBezTo>
                      <a:pt x="554" y="21600"/>
                      <a:pt x="0" y="21038"/>
                      <a:pt x="0" y="20344"/>
                    </a:cubicBezTo>
                    <a:lnTo>
                      <a:pt x="0" y="1241"/>
                    </a:lnTo>
                    <a:cubicBezTo>
                      <a:pt x="0" y="563"/>
                      <a:pt x="554" y="0"/>
                      <a:pt x="1244" y="0"/>
                    </a:cubicBezTo>
                    <a:lnTo>
                      <a:pt x="20351" y="0"/>
                    </a:lnTo>
                    <a:cubicBezTo>
                      <a:pt x="21048"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20" name="Freeform: Shape 9"/>
              <p:cNvSpPr/>
              <p:nvPr/>
            </p:nvSpPr>
            <p:spPr>
              <a:xfrm>
                <a:off x="1088707" y="1257380"/>
                <a:ext cx="518576"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2" y="21600"/>
                    </a:cubicBezTo>
                    <a:lnTo>
                      <a:pt x="1249" y="21600"/>
                    </a:lnTo>
                    <a:cubicBezTo>
                      <a:pt x="571" y="21600"/>
                      <a:pt x="0" y="21049"/>
                      <a:pt x="0" y="20356"/>
                    </a:cubicBezTo>
                    <a:lnTo>
                      <a:pt x="0" y="1238"/>
                    </a:lnTo>
                    <a:cubicBezTo>
                      <a:pt x="0" y="561"/>
                      <a:pt x="571" y="0"/>
                      <a:pt x="1249" y="0"/>
                    </a:cubicBezTo>
                    <a:lnTo>
                      <a:pt x="20352"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21" name="Freeform: Shape 10"/>
              <p:cNvSpPr/>
              <p:nvPr/>
            </p:nvSpPr>
            <p:spPr>
              <a:xfrm>
                <a:off x="782029" y="1901405"/>
                <a:ext cx="518336"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0" y="21600"/>
                      <a:pt x="20356" y="21600"/>
                    </a:cubicBezTo>
                    <a:lnTo>
                      <a:pt x="1246" y="21600"/>
                    </a:lnTo>
                    <a:cubicBezTo>
                      <a:pt x="564" y="21600"/>
                      <a:pt x="0" y="21036"/>
                      <a:pt x="0" y="20352"/>
                    </a:cubicBezTo>
                    <a:lnTo>
                      <a:pt x="0" y="1250"/>
                    </a:lnTo>
                    <a:cubicBezTo>
                      <a:pt x="0" y="566"/>
                      <a:pt x="564" y="0"/>
                      <a:pt x="1246" y="0"/>
                    </a:cubicBezTo>
                    <a:lnTo>
                      <a:pt x="20356" y="0"/>
                    </a:lnTo>
                    <a:cubicBezTo>
                      <a:pt x="21040"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22" name="Freeform: Shape 11"/>
              <p:cNvSpPr/>
              <p:nvPr/>
            </p:nvSpPr>
            <p:spPr>
              <a:xfrm>
                <a:off x="0" y="2530095"/>
                <a:ext cx="518538"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40" y="21600"/>
                      <a:pt x="20352" y="21600"/>
                    </a:cubicBezTo>
                    <a:lnTo>
                      <a:pt x="1250" y="21600"/>
                    </a:lnTo>
                    <a:cubicBezTo>
                      <a:pt x="560" y="21600"/>
                      <a:pt x="0" y="21116"/>
                      <a:pt x="0" y="20518"/>
                    </a:cubicBezTo>
                    <a:lnTo>
                      <a:pt x="0" y="1081"/>
                    </a:lnTo>
                    <a:cubicBezTo>
                      <a:pt x="0" y="496"/>
                      <a:pt x="560" y="0"/>
                      <a:pt x="1250" y="0"/>
                    </a:cubicBezTo>
                    <a:lnTo>
                      <a:pt x="20352" y="0"/>
                    </a:lnTo>
                    <a:cubicBezTo>
                      <a:pt x="21040"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3" name="Freeform: Shape 12"/>
              <p:cNvSpPr/>
              <p:nvPr/>
            </p:nvSpPr>
            <p:spPr>
              <a:xfrm>
                <a:off x="628690" y="2530095"/>
                <a:ext cx="518292"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42" y="21600"/>
                      <a:pt x="20350" y="21600"/>
                    </a:cubicBezTo>
                    <a:lnTo>
                      <a:pt x="1247" y="21600"/>
                    </a:lnTo>
                    <a:cubicBezTo>
                      <a:pt x="563" y="21600"/>
                      <a:pt x="0" y="21116"/>
                      <a:pt x="0" y="20518"/>
                    </a:cubicBezTo>
                    <a:lnTo>
                      <a:pt x="0" y="1081"/>
                    </a:lnTo>
                    <a:cubicBezTo>
                      <a:pt x="0" y="496"/>
                      <a:pt x="563" y="0"/>
                      <a:pt x="1247" y="0"/>
                    </a:cubicBezTo>
                    <a:lnTo>
                      <a:pt x="20350" y="0"/>
                    </a:lnTo>
                    <a:cubicBezTo>
                      <a:pt x="21042"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4" name="Freeform: Shape 13"/>
              <p:cNvSpPr/>
              <p:nvPr/>
            </p:nvSpPr>
            <p:spPr>
              <a:xfrm>
                <a:off x="1257380" y="2530095"/>
                <a:ext cx="518554"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36" y="21600"/>
                      <a:pt x="20348" y="21600"/>
                    </a:cubicBezTo>
                    <a:lnTo>
                      <a:pt x="1246" y="21600"/>
                    </a:lnTo>
                    <a:cubicBezTo>
                      <a:pt x="560" y="21600"/>
                      <a:pt x="0" y="21116"/>
                      <a:pt x="0" y="20518"/>
                    </a:cubicBezTo>
                    <a:lnTo>
                      <a:pt x="0" y="1081"/>
                    </a:lnTo>
                    <a:cubicBezTo>
                      <a:pt x="0" y="496"/>
                      <a:pt x="560" y="0"/>
                      <a:pt x="1246" y="0"/>
                    </a:cubicBezTo>
                    <a:lnTo>
                      <a:pt x="20348" y="0"/>
                    </a:lnTo>
                    <a:cubicBezTo>
                      <a:pt x="21036"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5" name="Freeform: Shape 14"/>
              <p:cNvSpPr/>
              <p:nvPr/>
            </p:nvSpPr>
            <p:spPr>
              <a:xfrm>
                <a:off x="6639584" y="2530095"/>
                <a:ext cx="518703"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028" y="21600"/>
                      <a:pt x="20343" y="21600"/>
                    </a:cubicBezTo>
                    <a:lnTo>
                      <a:pt x="1244" y="21600"/>
                    </a:lnTo>
                    <a:cubicBezTo>
                      <a:pt x="562" y="21600"/>
                      <a:pt x="0" y="21116"/>
                      <a:pt x="0" y="20518"/>
                    </a:cubicBezTo>
                    <a:lnTo>
                      <a:pt x="0" y="1081"/>
                    </a:lnTo>
                    <a:cubicBezTo>
                      <a:pt x="0" y="496"/>
                      <a:pt x="562" y="0"/>
                      <a:pt x="1244" y="0"/>
                    </a:cubicBezTo>
                    <a:lnTo>
                      <a:pt x="20343" y="0"/>
                    </a:lnTo>
                    <a:cubicBezTo>
                      <a:pt x="21028"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6" name="Freeform: Shape 15"/>
              <p:cNvSpPr/>
              <p:nvPr/>
            </p:nvSpPr>
            <p:spPr>
              <a:xfrm>
                <a:off x="7268274" y="2821439"/>
                <a:ext cx="518584" cy="299208"/>
              </a:xfrm>
              <a:custGeom>
                <a:avLst/>
                <a:gdLst/>
                <a:ahLst/>
                <a:cxnLst>
                  <a:cxn ang="0">
                    <a:pos x="wd2" y="hd2"/>
                  </a:cxn>
                  <a:cxn ang="5400000">
                    <a:pos x="wd2" y="hd2"/>
                  </a:cxn>
                  <a:cxn ang="10800000">
                    <a:pos x="wd2" y="hd2"/>
                  </a:cxn>
                  <a:cxn ang="16200000">
                    <a:pos x="wd2" y="hd2"/>
                  </a:cxn>
                </a:cxnLst>
                <a:rect l="0" t="0" r="r" b="b"/>
                <a:pathLst>
                  <a:path w="21600" h="21600" extrusionOk="0">
                    <a:moveTo>
                      <a:pt x="21600" y="19436"/>
                    </a:moveTo>
                    <a:cubicBezTo>
                      <a:pt x="21600" y="20632"/>
                      <a:pt x="21041" y="21600"/>
                      <a:pt x="20356" y="21600"/>
                    </a:cubicBezTo>
                    <a:lnTo>
                      <a:pt x="1265" y="21600"/>
                    </a:lnTo>
                    <a:cubicBezTo>
                      <a:pt x="568" y="21600"/>
                      <a:pt x="0" y="20632"/>
                      <a:pt x="0" y="19436"/>
                    </a:cubicBezTo>
                    <a:lnTo>
                      <a:pt x="0" y="2166"/>
                    </a:lnTo>
                    <a:cubicBezTo>
                      <a:pt x="0" y="982"/>
                      <a:pt x="568" y="0"/>
                      <a:pt x="1265" y="0"/>
                    </a:cubicBezTo>
                    <a:lnTo>
                      <a:pt x="20356" y="0"/>
                    </a:lnTo>
                    <a:cubicBezTo>
                      <a:pt x="21041" y="0"/>
                      <a:pt x="21600" y="982"/>
                      <a:pt x="21600" y="2166"/>
                    </a:cubicBezTo>
                    <a:cubicBezTo>
                      <a:pt x="21600" y="2166"/>
                      <a:pt x="21600" y="19436"/>
                      <a:pt x="21600" y="19436"/>
                    </a:cubicBezTo>
                    <a:close/>
                  </a:path>
                </a:pathLst>
              </a:custGeom>
              <a:solidFill>
                <a:srgbClr val="FFFFFF"/>
              </a:solidFill>
              <a:ln w="12700" cap="flat">
                <a:noFill/>
                <a:miter lim="400000"/>
              </a:ln>
              <a:effectLst/>
            </p:spPr>
            <p:txBody>
              <a:bodyPr anchor="ctr"/>
              <a:lstStyle/>
              <a:p>
                <a:pPr algn="ctr"/>
                <a:endParaRPr/>
              </a:p>
            </p:txBody>
          </p:sp>
          <p:sp>
            <p:nvSpPr>
              <p:cNvPr id="27" name="Freeform: Shape 16"/>
              <p:cNvSpPr/>
              <p:nvPr/>
            </p:nvSpPr>
            <p:spPr>
              <a:xfrm>
                <a:off x="8525655" y="2821439"/>
                <a:ext cx="518643" cy="299208"/>
              </a:xfrm>
              <a:custGeom>
                <a:avLst/>
                <a:gdLst/>
                <a:ahLst/>
                <a:cxnLst>
                  <a:cxn ang="0">
                    <a:pos x="wd2" y="hd2"/>
                  </a:cxn>
                  <a:cxn ang="5400000">
                    <a:pos x="wd2" y="hd2"/>
                  </a:cxn>
                  <a:cxn ang="10800000">
                    <a:pos x="wd2" y="hd2"/>
                  </a:cxn>
                  <a:cxn ang="16200000">
                    <a:pos x="wd2" y="hd2"/>
                  </a:cxn>
                </a:cxnLst>
                <a:rect l="0" t="0" r="r" b="b"/>
                <a:pathLst>
                  <a:path w="21600" h="21600" extrusionOk="0">
                    <a:moveTo>
                      <a:pt x="21600" y="19436"/>
                    </a:moveTo>
                    <a:cubicBezTo>
                      <a:pt x="21600" y="20632"/>
                      <a:pt x="21038" y="21600"/>
                      <a:pt x="20348" y="21600"/>
                    </a:cubicBezTo>
                    <a:lnTo>
                      <a:pt x="1257" y="21600"/>
                    </a:lnTo>
                    <a:cubicBezTo>
                      <a:pt x="573" y="21600"/>
                      <a:pt x="0" y="20632"/>
                      <a:pt x="0" y="19436"/>
                    </a:cubicBezTo>
                    <a:lnTo>
                      <a:pt x="0" y="2166"/>
                    </a:lnTo>
                    <a:cubicBezTo>
                      <a:pt x="0" y="982"/>
                      <a:pt x="573" y="0"/>
                      <a:pt x="1257" y="0"/>
                    </a:cubicBezTo>
                    <a:lnTo>
                      <a:pt x="20348" y="0"/>
                    </a:lnTo>
                    <a:cubicBezTo>
                      <a:pt x="21038" y="0"/>
                      <a:pt x="21600" y="982"/>
                      <a:pt x="21600" y="2166"/>
                    </a:cubicBezTo>
                    <a:cubicBezTo>
                      <a:pt x="21600" y="2166"/>
                      <a:pt x="21600" y="19436"/>
                      <a:pt x="21600" y="19436"/>
                    </a:cubicBezTo>
                    <a:close/>
                  </a:path>
                </a:pathLst>
              </a:custGeom>
              <a:solidFill>
                <a:srgbClr val="FFFFFF"/>
              </a:solidFill>
              <a:ln w="12700" cap="flat">
                <a:noFill/>
                <a:miter lim="400000"/>
              </a:ln>
              <a:effectLst/>
            </p:spPr>
            <p:txBody>
              <a:bodyPr anchor="ctr"/>
              <a:lstStyle/>
              <a:p>
                <a:pPr algn="ctr"/>
                <a:endParaRPr/>
              </a:p>
            </p:txBody>
          </p:sp>
          <p:sp>
            <p:nvSpPr>
              <p:cNvPr id="28" name="Freeform: Shape 17"/>
              <p:cNvSpPr/>
              <p:nvPr/>
            </p:nvSpPr>
            <p:spPr>
              <a:xfrm>
                <a:off x="1886071" y="2530095"/>
                <a:ext cx="682846"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175" y="21600"/>
                      <a:pt x="20659" y="21600"/>
                    </a:cubicBezTo>
                    <a:lnTo>
                      <a:pt x="944" y="21600"/>
                    </a:lnTo>
                    <a:cubicBezTo>
                      <a:pt x="423" y="21600"/>
                      <a:pt x="0" y="21116"/>
                      <a:pt x="0" y="20518"/>
                    </a:cubicBezTo>
                    <a:lnTo>
                      <a:pt x="0" y="1081"/>
                    </a:lnTo>
                    <a:cubicBezTo>
                      <a:pt x="0" y="496"/>
                      <a:pt x="423" y="0"/>
                      <a:pt x="944" y="0"/>
                    </a:cubicBezTo>
                    <a:lnTo>
                      <a:pt x="20659" y="0"/>
                    </a:lnTo>
                    <a:cubicBezTo>
                      <a:pt x="21175"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29" name="Freeform: Shape 18"/>
              <p:cNvSpPr/>
              <p:nvPr/>
            </p:nvSpPr>
            <p:spPr>
              <a:xfrm>
                <a:off x="5842220" y="2530095"/>
                <a:ext cx="683124"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177" y="21600"/>
                      <a:pt x="20651" y="21600"/>
                    </a:cubicBezTo>
                    <a:lnTo>
                      <a:pt x="950" y="21600"/>
                    </a:lnTo>
                    <a:cubicBezTo>
                      <a:pt x="435" y="21600"/>
                      <a:pt x="0" y="21116"/>
                      <a:pt x="0" y="20518"/>
                    </a:cubicBezTo>
                    <a:lnTo>
                      <a:pt x="0" y="1081"/>
                    </a:lnTo>
                    <a:cubicBezTo>
                      <a:pt x="0" y="496"/>
                      <a:pt x="435" y="0"/>
                      <a:pt x="950" y="0"/>
                    </a:cubicBezTo>
                    <a:lnTo>
                      <a:pt x="20651" y="0"/>
                    </a:lnTo>
                    <a:cubicBezTo>
                      <a:pt x="21177"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30" name="Freeform: Shape 19"/>
              <p:cNvSpPr/>
              <p:nvPr/>
            </p:nvSpPr>
            <p:spPr>
              <a:xfrm>
                <a:off x="2683434" y="2530095"/>
                <a:ext cx="3044442" cy="59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518"/>
                    </a:moveTo>
                    <a:cubicBezTo>
                      <a:pt x="21600" y="21116"/>
                      <a:pt x="21503" y="21600"/>
                      <a:pt x="21385" y="21600"/>
                    </a:cubicBezTo>
                    <a:lnTo>
                      <a:pt x="213" y="21600"/>
                    </a:lnTo>
                    <a:cubicBezTo>
                      <a:pt x="98" y="21600"/>
                      <a:pt x="0" y="21116"/>
                      <a:pt x="0" y="20518"/>
                    </a:cubicBezTo>
                    <a:lnTo>
                      <a:pt x="0" y="1081"/>
                    </a:lnTo>
                    <a:cubicBezTo>
                      <a:pt x="0" y="496"/>
                      <a:pt x="98" y="0"/>
                      <a:pt x="213" y="0"/>
                    </a:cubicBezTo>
                    <a:lnTo>
                      <a:pt x="21385" y="0"/>
                    </a:lnTo>
                    <a:cubicBezTo>
                      <a:pt x="21503" y="0"/>
                      <a:pt x="21600" y="496"/>
                      <a:pt x="21600" y="1081"/>
                    </a:cubicBezTo>
                    <a:cubicBezTo>
                      <a:pt x="21600" y="1081"/>
                      <a:pt x="21600" y="20518"/>
                      <a:pt x="21600" y="20518"/>
                    </a:cubicBezTo>
                    <a:close/>
                  </a:path>
                </a:pathLst>
              </a:custGeom>
              <a:solidFill>
                <a:srgbClr val="FFFFFF"/>
              </a:solidFill>
              <a:ln w="12700" cap="flat">
                <a:noFill/>
                <a:miter lim="400000"/>
              </a:ln>
              <a:effectLst/>
            </p:spPr>
            <p:txBody>
              <a:bodyPr anchor="ctr"/>
              <a:lstStyle/>
              <a:p>
                <a:pPr algn="ctr"/>
                <a:endParaRPr/>
              </a:p>
            </p:txBody>
          </p:sp>
          <p:sp>
            <p:nvSpPr>
              <p:cNvPr id="31" name="Freeform: Shape 20"/>
              <p:cNvSpPr/>
              <p:nvPr/>
            </p:nvSpPr>
            <p:spPr>
              <a:xfrm>
                <a:off x="1410719" y="1901405"/>
                <a:ext cx="518277"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6" y="21600"/>
                      <a:pt x="20357" y="21600"/>
                    </a:cubicBezTo>
                    <a:lnTo>
                      <a:pt x="1243" y="21600"/>
                    </a:lnTo>
                    <a:cubicBezTo>
                      <a:pt x="567" y="21600"/>
                      <a:pt x="0" y="21036"/>
                      <a:pt x="0" y="20352"/>
                    </a:cubicBezTo>
                    <a:lnTo>
                      <a:pt x="0" y="1250"/>
                    </a:lnTo>
                    <a:cubicBezTo>
                      <a:pt x="0" y="566"/>
                      <a:pt x="567" y="0"/>
                      <a:pt x="1243" y="0"/>
                    </a:cubicBezTo>
                    <a:lnTo>
                      <a:pt x="20357" y="0"/>
                    </a:lnTo>
                    <a:cubicBezTo>
                      <a:pt x="21046"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2" name="Freeform: Shape 21"/>
              <p:cNvSpPr/>
              <p:nvPr/>
            </p:nvSpPr>
            <p:spPr>
              <a:xfrm>
                <a:off x="2054744" y="1901405"/>
                <a:ext cx="518321"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0" y="21600"/>
                      <a:pt x="20360" y="21600"/>
                    </a:cubicBezTo>
                    <a:lnTo>
                      <a:pt x="1250" y="21600"/>
                    </a:lnTo>
                    <a:cubicBezTo>
                      <a:pt x="561" y="21600"/>
                      <a:pt x="0" y="21036"/>
                      <a:pt x="0" y="20352"/>
                    </a:cubicBezTo>
                    <a:lnTo>
                      <a:pt x="0" y="1250"/>
                    </a:lnTo>
                    <a:cubicBezTo>
                      <a:pt x="0" y="566"/>
                      <a:pt x="561" y="0"/>
                      <a:pt x="1250" y="0"/>
                    </a:cubicBezTo>
                    <a:lnTo>
                      <a:pt x="20360" y="0"/>
                    </a:lnTo>
                    <a:cubicBezTo>
                      <a:pt x="21040"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3" name="Freeform: Shape 22"/>
              <p:cNvSpPr/>
              <p:nvPr/>
            </p:nvSpPr>
            <p:spPr>
              <a:xfrm>
                <a:off x="2683434" y="1901405"/>
                <a:ext cx="518630"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2" y="21600"/>
                      <a:pt x="20349" y="21600"/>
                    </a:cubicBezTo>
                    <a:lnTo>
                      <a:pt x="1253" y="21600"/>
                    </a:lnTo>
                    <a:cubicBezTo>
                      <a:pt x="575" y="21600"/>
                      <a:pt x="0" y="21036"/>
                      <a:pt x="0" y="20352"/>
                    </a:cubicBezTo>
                    <a:lnTo>
                      <a:pt x="0" y="1250"/>
                    </a:lnTo>
                    <a:cubicBezTo>
                      <a:pt x="0" y="566"/>
                      <a:pt x="575" y="0"/>
                      <a:pt x="1253" y="0"/>
                    </a:cubicBezTo>
                    <a:lnTo>
                      <a:pt x="20349" y="0"/>
                    </a:lnTo>
                    <a:cubicBezTo>
                      <a:pt x="21042"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4" name="Freeform: Shape 23"/>
              <p:cNvSpPr/>
              <p:nvPr/>
            </p:nvSpPr>
            <p:spPr>
              <a:xfrm>
                <a:off x="3312125" y="1901405"/>
                <a:ext cx="518367"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7" y="21600"/>
                      <a:pt x="20358" y="21600"/>
                    </a:cubicBezTo>
                    <a:lnTo>
                      <a:pt x="1255" y="21600"/>
                    </a:lnTo>
                    <a:cubicBezTo>
                      <a:pt x="567" y="21600"/>
                      <a:pt x="0" y="21036"/>
                      <a:pt x="0" y="20352"/>
                    </a:cubicBezTo>
                    <a:lnTo>
                      <a:pt x="0" y="1250"/>
                    </a:lnTo>
                    <a:cubicBezTo>
                      <a:pt x="0" y="566"/>
                      <a:pt x="567" y="0"/>
                      <a:pt x="1255" y="0"/>
                    </a:cubicBezTo>
                    <a:lnTo>
                      <a:pt x="20358" y="0"/>
                    </a:lnTo>
                    <a:cubicBezTo>
                      <a:pt x="21037"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5" name="Freeform: Shape 24"/>
              <p:cNvSpPr/>
              <p:nvPr/>
            </p:nvSpPr>
            <p:spPr>
              <a:xfrm>
                <a:off x="3940815" y="1901405"/>
                <a:ext cx="518307"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8" y="21600"/>
                      <a:pt x="20355" y="21600"/>
                    </a:cubicBezTo>
                    <a:lnTo>
                      <a:pt x="1242" y="21600"/>
                    </a:lnTo>
                    <a:cubicBezTo>
                      <a:pt x="559" y="21600"/>
                      <a:pt x="0" y="21036"/>
                      <a:pt x="0" y="20352"/>
                    </a:cubicBezTo>
                    <a:lnTo>
                      <a:pt x="0" y="1250"/>
                    </a:lnTo>
                    <a:cubicBezTo>
                      <a:pt x="0" y="566"/>
                      <a:pt x="559" y="0"/>
                      <a:pt x="1242" y="0"/>
                    </a:cubicBezTo>
                    <a:lnTo>
                      <a:pt x="20355" y="0"/>
                    </a:lnTo>
                    <a:cubicBezTo>
                      <a:pt x="21038"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6" name="Freeform: Shape 25"/>
              <p:cNvSpPr/>
              <p:nvPr/>
            </p:nvSpPr>
            <p:spPr>
              <a:xfrm>
                <a:off x="4569506" y="1901405"/>
                <a:ext cx="518554"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43" y="21600"/>
                      <a:pt x="20356" y="21600"/>
                    </a:cubicBezTo>
                    <a:lnTo>
                      <a:pt x="1252" y="21600"/>
                    </a:lnTo>
                    <a:cubicBezTo>
                      <a:pt x="562" y="21600"/>
                      <a:pt x="0" y="21036"/>
                      <a:pt x="0" y="20352"/>
                    </a:cubicBezTo>
                    <a:lnTo>
                      <a:pt x="0" y="1250"/>
                    </a:lnTo>
                    <a:cubicBezTo>
                      <a:pt x="0" y="566"/>
                      <a:pt x="562" y="0"/>
                      <a:pt x="1252" y="0"/>
                    </a:cubicBezTo>
                    <a:lnTo>
                      <a:pt x="20356" y="0"/>
                    </a:lnTo>
                    <a:cubicBezTo>
                      <a:pt x="21043"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7" name="Freeform: Shape 26"/>
              <p:cNvSpPr/>
              <p:nvPr/>
            </p:nvSpPr>
            <p:spPr>
              <a:xfrm>
                <a:off x="5213530" y="1901405"/>
                <a:ext cx="518464"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2" y="21600"/>
                      <a:pt x="20340" y="21600"/>
                    </a:cubicBezTo>
                    <a:lnTo>
                      <a:pt x="1242" y="21600"/>
                    </a:lnTo>
                    <a:cubicBezTo>
                      <a:pt x="560" y="21600"/>
                      <a:pt x="0" y="21036"/>
                      <a:pt x="0" y="20352"/>
                    </a:cubicBezTo>
                    <a:lnTo>
                      <a:pt x="0" y="1250"/>
                    </a:lnTo>
                    <a:cubicBezTo>
                      <a:pt x="0" y="566"/>
                      <a:pt x="560" y="0"/>
                      <a:pt x="1242" y="0"/>
                    </a:cubicBezTo>
                    <a:lnTo>
                      <a:pt x="20340" y="0"/>
                    </a:lnTo>
                    <a:cubicBezTo>
                      <a:pt x="21032"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8" name="Freeform: Shape 27"/>
              <p:cNvSpPr/>
              <p:nvPr/>
            </p:nvSpPr>
            <p:spPr>
              <a:xfrm>
                <a:off x="5842220" y="1901405"/>
                <a:ext cx="518643"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5" y="21600"/>
                      <a:pt x="20348" y="21600"/>
                    </a:cubicBezTo>
                    <a:lnTo>
                      <a:pt x="1252" y="21600"/>
                    </a:lnTo>
                    <a:cubicBezTo>
                      <a:pt x="573" y="21600"/>
                      <a:pt x="0" y="21036"/>
                      <a:pt x="0" y="20352"/>
                    </a:cubicBezTo>
                    <a:lnTo>
                      <a:pt x="0" y="1250"/>
                    </a:lnTo>
                    <a:cubicBezTo>
                      <a:pt x="0" y="566"/>
                      <a:pt x="573" y="0"/>
                      <a:pt x="1252" y="0"/>
                    </a:cubicBezTo>
                    <a:lnTo>
                      <a:pt x="20348" y="0"/>
                    </a:lnTo>
                    <a:cubicBezTo>
                      <a:pt x="21035"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39" name="Freeform: Shape 28"/>
              <p:cNvSpPr/>
              <p:nvPr/>
            </p:nvSpPr>
            <p:spPr>
              <a:xfrm>
                <a:off x="6470911" y="1901405"/>
                <a:ext cx="518404"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50" y="21600"/>
                      <a:pt x="20358" y="21600"/>
                    </a:cubicBezTo>
                    <a:lnTo>
                      <a:pt x="1250" y="21600"/>
                    </a:lnTo>
                    <a:cubicBezTo>
                      <a:pt x="560" y="21600"/>
                      <a:pt x="0" y="21036"/>
                      <a:pt x="0" y="20352"/>
                    </a:cubicBezTo>
                    <a:lnTo>
                      <a:pt x="0" y="1250"/>
                    </a:lnTo>
                    <a:cubicBezTo>
                      <a:pt x="0" y="566"/>
                      <a:pt x="560" y="0"/>
                      <a:pt x="1250" y="0"/>
                    </a:cubicBezTo>
                    <a:lnTo>
                      <a:pt x="20358" y="0"/>
                    </a:lnTo>
                    <a:cubicBezTo>
                      <a:pt x="21050"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40" name="Freeform: Shape 29"/>
              <p:cNvSpPr/>
              <p:nvPr/>
            </p:nvSpPr>
            <p:spPr>
              <a:xfrm>
                <a:off x="7099601" y="1901405"/>
                <a:ext cx="518523"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037" y="21600"/>
                      <a:pt x="20350" y="21600"/>
                    </a:cubicBezTo>
                    <a:lnTo>
                      <a:pt x="1254" y="21600"/>
                    </a:lnTo>
                    <a:cubicBezTo>
                      <a:pt x="565" y="21600"/>
                      <a:pt x="0" y="21036"/>
                      <a:pt x="0" y="20352"/>
                    </a:cubicBezTo>
                    <a:lnTo>
                      <a:pt x="0" y="1250"/>
                    </a:lnTo>
                    <a:cubicBezTo>
                      <a:pt x="0" y="566"/>
                      <a:pt x="565" y="0"/>
                      <a:pt x="1254" y="0"/>
                    </a:cubicBezTo>
                    <a:lnTo>
                      <a:pt x="20350" y="0"/>
                    </a:lnTo>
                    <a:cubicBezTo>
                      <a:pt x="21037"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41" name="Freeform: Shape 30"/>
              <p:cNvSpPr/>
              <p:nvPr/>
            </p:nvSpPr>
            <p:spPr>
              <a:xfrm>
                <a:off x="7728292" y="1901405"/>
                <a:ext cx="1309298"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377" y="21600"/>
                      <a:pt x="21106" y="21600"/>
                    </a:cubicBezTo>
                    <a:lnTo>
                      <a:pt x="493" y="21600"/>
                    </a:lnTo>
                    <a:cubicBezTo>
                      <a:pt x="222" y="21600"/>
                      <a:pt x="0" y="21036"/>
                      <a:pt x="0" y="20352"/>
                    </a:cubicBezTo>
                    <a:lnTo>
                      <a:pt x="0" y="1250"/>
                    </a:lnTo>
                    <a:cubicBezTo>
                      <a:pt x="0" y="566"/>
                      <a:pt x="222" y="0"/>
                      <a:pt x="493" y="0"/>
                    </a:cubicBezTo>
                    <a:lnTo>
                      <a:pt x="21106" y="0"/>
                    </a:lnTo>
                    <a:cubicBezTo>
                      <a:pt x="21377"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42" name="Freeform: Shape 31"/>
              <p:cNvSpPr/>
              <p:nvPr/>
            </p:nvSpPr>
            <p:spPr>
              <a:xfrm>
                <a:off x="1732732" y="1257380"/>
                <a:ext cx="518232"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51" y="21600"/>
                      <a:pt x="20364" y="21600"/>
                    </a:cubicBezTo>
                    <a:lnTo>
                      <a:pt x="1240" y="21600"/>
                    </a:lnTo>
                    <a:cubicBezTo>
                      <a:pt x="560" y="21600"/>
                      <a:pt x="0" y="21049"/>
                      <a:pt x="0" y="20356"/>
                    </a:cubicBezTo>
                    <a:lnTo>
                      <a:pt x="0" y="1238"/>
                    </a:lnTo>
                    <a:cubicBezTo>
                      <a:pt x="0" y="561"/>
                      <a:pt x="560" y="0"/>
                      <a:pt x="1240" y="0"/>
                    </a:cubicBezTo>
                    <a:lnTo>
                      <a:pt x="20364" y="0"/>
                    </a:lnTo>
                    <a:cubicBezTo>
                      <a:pt x="21051"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3" name="Freeform: Shape 32"/>
              <p:cNvSpPr/>
              <p:nvPr/>
            </p:nvSpPr>
            <p:spPr>
              <a:xfrm>
                <a:off x="2361422" y="1257380"/>
                <a:ext cx="518307"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7" y="21600"/>
                      <a:pt x="20349" y="21600"/>
                    </a:cubicBezTo>
                    <a:lnTo>
                      <a:pt x="1236" y="21600"/>
                    </a:lnTo>
                    <a:cubicBezTo>
                      <a:pt x="554" y="21600"/>
                      <a:pt x="0" y="21049"/>
                      <a:pt x="0" y="20356"/>
                    </a:cubicBezTo>
                    <a:lnTo>
                      <a:pt x="0" y="1238"/>
                    </a:lnTo>
                    <a:cubicBezTo>
                      <a:pt x="0" y="561"/>
                      <a:pt x="554" y="0"/>
                      <a:pt x="1236" y="0"/>
                    </a:cubicBezTo>
                    <a:lnTo>
                      <a:pt x="20349" y="0"/>
                    </a:lnTo>
                    <a:cubicBezTo>
                      <a:pt x="21037"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4" name="Freeform: Shape 33"/>
              <p:cNvSpPr/>
              <p:nvPr/>
            </p:nvSpPr>
            <p:spPr>
              <a:xfrm>
                <a:off x="2990113" y="1257380"/>
                <a:ext cx="51822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51" y="21600"/>
                      <a:pt x="20362" y="21600"/>
                    </a:cubicBezTo>
                    <a:lnTo>
                      <a:pt x="1244" y="21600"/>
                    </a:lnTo>
                    <a:cubicBezTo>
                      <a:pt x="557" y="21600"/>
                      <a:pt x="0" y="21049"/>
                      <a:pt x="0" y="20356"/>
                    </a:cubicBezTo>
                    <a:lnTo>
                      <a:pt x="0" y="1238"/>
                    </a:lnTo>
                    <a:cubicBezTo>
                      <a:pt x="0" y="561"/>
                      <a:pt x="557" y="0"/>
                      <a:pt x="1244" y="0"/>
                    </a:cubicBezTo>
                    <a:lnTo>
                      <a:pt x="20362" y="0"/>
                    </a:lnTo>
                    <a:cubicBezTo>
                      <a:pt x="21051"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5" name="Freeform: Shape 34"/>
              <p:cNvSpPr/>
              <p:nvPr/>
            </p:nvSpPr>
            <p:spPr>
              <a:xfrm>
                <a:off x="3618803" y="1257380"/>
                <a:ext cx="518352"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8" y="21600"/>
                      <a:pt x="20358" y="21600"/>
                    </a:cubicBezTo>
                    <a:lnTo>
                      <a:pt x="1239" y="21600"/>
                    </a:lnTo>
                    <a:cubicBezTo>
                      <a:pt x="559" y="21600"/>
                      <a:pt x="0" y="21049"/>
                      <a:pt x="0" y="20356"/>
                    </a:cubicBezTo>
                    <a:lnTo>
                      <a:pt x="0" y="1238"/>
                    </a:lnTo>
                    <a:cubicBezTo>
                      <a:pt x="0" y="561"/>
                      <a:pt x="559" y="0"/>
                      <a:pt x="1239" y="0"/>
                    </a:cubicBezTo>
                    <a:lnTo>
                      <a:pt x="20358" y="0"/>
                    </a:lnTo>
                    <a:cubicBezTo>
                      <a:pt x="21038"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6" name="Freeform: Shape 35"/>
              <p:cNvSpPr/>
              <p:nvPr/>
            </p:nvSpPr>
            <p:spPr>
              <a:xfrm>
                <a:off x="4247493" y="1257380"/>
                <a:ext cx="518570"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2" y="21600"/>
                      <a:pt x="20353" y="21600"/>
                    </a:cubicBezTo>
                    <a:lnTo>
                      <a:pt x="1251" y="21600"/>
                    </a:lnTo>
                    <a:cubicBezTo>
                      <a:pt x="574" y="21600"/>
                      <a:pt x="0" y="21049"/>
                      <a:pt x="0" y="20356"/>
                    </a:cubicBezTo>
                    <a:lnTo>
                      <a:pt x="0" y="1238"/>
                    </a:lnTo>
                    <a:cubicBezTo>
                      <a:pt x="0" y="561"/>
                      <a:pt x="574" y="0"/>
                      <a:pt x="1251" y="0"/>
                    </a:cubicBezTo>
                    <a:lnTo>
                      <a:pt x="20353" y="0"/>
                    </a:lnTo>
                    <a:cubicBezTo>
                      <a:pt x="21032"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7" name="Freeform: Shape 36"/>
              <p:cNvSpPr/>
              <p:nvPr/>
            </p:nvSpPr>
            <p:spPr>
              <a:xfrm>
                <a:off x="4891518" y="1257380"/>
                <a:ext cx="51834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5" y="21600"/>
                    </a:cubicBezTo>
                    <a:lnTo>
                      <a:pt x="1248" y="21600"/>
                    </a:lnTo>
                    <a:cubicBezTo>
                      <a:pt x="560" y="21600"/>
                      <a:pt x="0" y="21049"/>
                      <a:pt x="0" y="20356"/>
                    </a:cubicBezTo>
                    <a:lnTo>
                      <a:pt x="0" y="1238"/>
                    </a:lnTo>
                    <a:cubicBezTo>
                      <a:pt x="0" y="561"/>
                      <a:pt x="560" y="0"/>
                      <a:pt x="1248" y="0"/>
                    </a:cubicBezTo>
                    <a:lnTo>
                      <a:pt x="20355"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8" name="Freeform: Shape 37"/>
              <p:cNvSpPr/>
              <p:nvPr/>
            </p:nvSpPr>
            <p:spPr>
              <a:xfrm>
                <a:off x="5520208" y="1257380"/>
                <a:ext cx="518209"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8" y="21600"/>
                      <a:pt x="20357" y="21600"/>
                    </a:cubicBezTo>
                    <a:lnTo>
                      <a:pt x="1243" y="21600"/>
                    </a:lnTo>
                    <a:cubicBezTo>
                      <a:pt x="557" y="21600"/>
                      <a:pt x="0" y="21049"/>
                      <a:pt x="0" y="20356"/>
                    </a:cubicBezTo>
                    <a:lnTo>
                      <a:pt x="0" y="1238"/>
                    </a:lnTo>
                    <a:cubicBezTo>
                      <a:pt x="0" y="561"/>
                      <a:pt x="557" y="0"/>
                      <a:pt x="1243" y="0"/>
                    </a:cubicBezTo>
                    <a:lnTo>
                      <a:pt x="20357" y="0"/>
                    </a:lnTo>
                    <a:cubicBezTo>
                      <a:pt x="21048"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49" name="Freeform: Shape 38"/>
              <p:cNvSpPr/>
              <p:nvPr/>
            </p:nvSpPr>
            <p:spPr>
              <a:xfrm>
                <a:off x="6148899" y="1257380"/>
                <a:ext cx="518403"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5" y="21600"/>
                      <a:pt x="20355" y="21600"/>
                    </a:cubicBezTo>
                    <a:lnTo>
                      <a:pt x="1245" y="21600"/>
                    </a:lnTo>
                    <a:cubicBezTo>
                      <a:pt x="560" y="21600"/>
                      <a:pt x="0" y="21049"/>
                      <a:pt x="0" y="20356"/>
                    </a:cubicBezTo>
                    <a:lnTo>
                      <a:pt x="0" y="1238"/>
                    </a:lnTo>
                    <a:cubicBezTo>
                      <a:pt x="0" y="561"/>
                      <a:pt x="560" y="0"/>
                      <a:pt x="1245" y="0"/>
                    </a:cubicBezTo>
                    <a:lnTo>
                      <a:pt x="20355" y="0"/>
                    </a:lnTo>
                    <a:cubicBezTo>
                      <a:pt x="21035"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0" name="Freeform: Shape 39"/>
              <p:cNvSpPr/>
              <p:nvPr/>
            </p:nvSpPr>
            <p:spPr>
              <a:xfrm>
                <a:off x="6777589" y="1257380"/>
                <a:ext cx="51846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3" y="21600"/>
                    </a:cubicBezTo>
                    <a:lnTo>
                      <a:pt x="1240" y="21600"/>
                    </a:lnTo>
                    <a:cubicBezTo>
                      <a:pt x="557" y="21600"/>
                      <a:pt x="0" y="21049"/>
                      <a:pt x="0" y="20356"/>
                    </a:cubicBezTo>
                    <a:lnTo>
                      <a:pt x="0" y="1238"/>
                    </a:lnTo>
                    <a:cubicBezTo>
                      <a:pt x="0" y="561"/>
                      <a:pt x="557" y="0"/>
                      <a:pt x="1240" y="0"/>
                    </a:cubicBezTo>
                    <a:lnTo>
                      <a:pt x="20353"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1" name="Freeform: Shape 40"/>
              <p:cNvSpPr/>
              <p:nvPr/>
            </p:nvSpPr>
            <p:spPr>
              <a:xfrm>
                <a:off x="7406280" y="1257380"/>
                <a:ext cx="51828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40" y="21600"/>
                      <a:pt x="20357" y="21600"/>
                    </a:cubicBezTo>
                    <a:lnTo>
                      <a:pt x="1253" y="21600"/>
                    </a:lnTo>
                    <a:cubicBezTo>
                      <a:pt x="557" y="21600"/>
                      <a:pt x="0" y="21049"/>
                      <a:pt x="0" y="20356"/>
                    </a:cubicBezTo>
                    <a:lnTo>
                      <a:pt x="0" y="1238"/>
                    </a:lnTo>
                    <a:cubicBezTo>
                      <a:pt x="0" y="561"/>
                      <a:pt x="557" y="0"/>
                      <a:pt x="1253" y="0"/>
                    </a:cubicBezTo>
                    <a:lnTo>
                      <a:pt x="20357" y="0"/>
                    </a:lnTo>
                    <a:cubicBezTo>
                      <a:pt x="21040"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2" name="Freeform: Shape 41"/>
              <p:cNvSpPr/>
              <p:nvPr/>
            </p:nvSpPr>
            <p:spPr>
              <a:xfrm>
                <a:off x="8034970" y="1257380"/>
                <a:ext cx="51834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037" y="21600"/>
                      <a:pt x="20354" y="21600"/>
                    </a:cubicBezTo>
                    <a:lnTo>
                      <a:pt x="1240" y="21600"/>
                    </a:lnTo>
                    <a:cubicBezTo>
                      <a:pt x="552" y="21600"/>
                      <a:pt x="0" y="21049"/>
                      <a:pt x="0" y="20356"/>
                    </a:cubicBezTo>
                    <a:lnTo>
                      <a:pt x="0" y="1238"/>
                    </a:lnTo>
                    <a:cubicBezTo>
                      <a:pt x="0" y="561"/>
                      <a:pt x="552" y="0"/>
                      <a:pt x="1240" y="0"/>
                    </a:cubicBezTo>
                    <a:lnTo>
                      <a:pt x="20354" y="0"/>
                    </a:lnTo>
                    <a:cubicBezTo>
                      <a:pt x="21037"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53" name="Freeform: Shape 42"/>
              <p:cNvSpPr/>
              <p:nvPr/>
            </p:nvSpPr>
            <p:spPr>
              <a:xfrm>
                <a:off x="1579393" y="628690"/>
                <a:ext cx="51858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49" y="21600"/>
                    </a:cubicBezTo>
                    <a:lnTo>
                      <a:pt x="1250" y="21600"/>
                    </a:lnTo>
                    <a:cubicBezTo>
                      <a:pt x="567" y="21600"/>
                      <a:pt x="0" y="21038"/>
                      <a:pt x="0" y="20344"/>
                    </a:cubicBezTo>
                    <a:lnTo>
                      <a:pt x="0" y="1241"/>
                    </a:lnTo>
                    <a:cubicBezTo>
                      <a:pt x="0" y="563"/>
                      <a:pt x="567" y="0"/>
                      <a:pt x="1250" y="0"/>
                    </a:cubicBezTo>
                    <a:lnTo>
                      <a:pt x="20349"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4" name="Freeform: Shape 43"/>
              <p:cNvSpPr/>
              <p:nvPr/>
            </p:nvSpPr>
            <p:spPr>
              <a:xfrm>
                <a:off x="2208083" y="628690"/>
                <a:ext cx="518442"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39" y="21600"/>
                      <a:pt x="20349" y="21600"/>
                    </a:cubicBezTo>
                    <a:lnTo>
                      <a:pt x="1243" y="21600"/>
                    </a:lnTo>
                    <a:cubicBezTo>
                      <a:pt x="559" y="21600"/>
                      <a:pt x="0" y="21038"/>
                      <a:pt x="0" y="20344"/>
                    </a:cubicBezTo>
                    <a:lnTo>
                      <a:pt x="0" y="1241"/>
                    </a:lnTo>
                    <a:cubicBezTo>
                      <a:pt x="0" y="563"/>
                      <a:pt x="559" y="0"/>
                      <a:pt x="1243" y="0"/>
                    </a:cubicBezTo>
                    <a:lnTo>
                      <a:pt x="20349" y="0"/>
                    </a:lnTo>
                    <a:cubicBezTo>
                      <a:pt x="21039"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5" name="Freeform: Shape 44"/>
              <p:cNvSpPr/>
              <p:nvPr/>
            </p:nvSpPr>
            <p:spPr>
              <a:xfrm>
                <a:off x="2836773" y="628690"/>
                <a:ext cx="518262"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51" y="21600"/>
                    </a:cubicBezTo>
                    <a:lnTo>
                      <a:pt x="1238" y="21600"/>
                    </a:lnTo>
                    <a:cubicBezTo>
                      <a:pt x="558" y="21600"/>
                      <a:pt x="0" y="21038"/>
                      <a:pt x="0" y="20344"/>
                    </a:cubicBezTo>
                    <a:lnTo>
                      <a:pt x="0" y="1241"/>
                    </a:lnTo>
                    <a:cubicBezTo>
                      <a:pt x="0" y="563"/>
                      <a:pt x="558" y="0"/>
                      <a:pt x="1238" y="0"/>
                    </a:cubicBezTo>
                    <a:lnTo>
                      <a:pt x="20351"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6" name="Freeform: Shape 45"/>
              <p:cNvSpPr/>
              <p:nvPr/>
            </p:nvSpPr>
            <p:spPr>
              <a:xfrm>
                <a:off x="3465464" y="628690"/>
                <a:ext cx="518307"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39" y="21600"/>
                      <a:pt x="20359" y="21600"/>
                    </a:cubicBezTo>
                    <a:lnTo>
                      <a:pt x="1249" y="21600"/>
                    </a:lnTo>
                    <a:cubicBezTo>
                      <a:pt x="561" y="21600"/>
                      <a:pt x="0" y="21038"/>
                      <a:pt x="0" y="20344"/>
                    </a:cubicBezTo>
                    <a:lnTo>
                      <a:pt x="0" y="1241"/>
                    </a:lnTo>
                    <a:cubicBezTo>
                      <a:pt x="0" y="563"/>
                      <a:pt x="561" y="0"/>
                      <a:pt x="1249" y="0"/>
                    </a:cubicBezTo>
                    <a:lnTo>
                      <a:pt x="20359" y="0"/>
                    </a:lnTo>
                    <a:cubicBezTo>
                      <a:pt x="21039"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7" name="Freeform: Shape 46"/>
              <p:cNvSpPr/>
              <p:nvPr/>
            </p:nvSpPr>
            <p:spPr>
              <a:xfrm>
                <a:off x="4109488" y="628690"/>
                <a:ext cx="518315"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3" y="21600"/>
                      <a:pt x="20349" y="21600"/>
                    </a:cubicBezTo>
                    <a:lnTo>
                      <a:pt x="1242" y="21600"/>
                    </a:lnTo>
                    <a:cubicBezTo>
                      <a:pt x="558" y="21600"/>
                      <a:pt x="0" y="21038"/>
                      <a:pt x="0" y="20344"/>
                    </a:cubicBezTo>
                    <a:lnTo>
                      <a:pt x="0" y="1241"/>
                    </a:lnTo>
                    <a:cubicBezTo>
                      <a:pt x="0" y="563"/>
                      <a:pt x="558" y="0"/>
                      <a:pt x="1242" y="0"/>
                    </a:cubicBezTo>
                    <a:lnTo>
                      <a:pt x="20349" y="0"/>
                    </a:lnTo>
                    <a:cubicBezTo>
                      <a:pt x="21043"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8" name="Freeform: Shape 47"/>
              <p:cNvSpPr/>
              <p:nvPr/>
            </p:nvSpPr>
            <p:spPr>
              <a:xfrm>
                <a:off x="4738179" y="628690"/>
                <a:ext cx="518328"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8" y="21600"/>
                      <a:pt x="20360" y="21600"/>
                    </a:cubicBezTo>
                    <a:lnTo>
                      <a:pt x="1247" y="21600"/>
                    </a:lnTo>
                    <a:cubicBezTo>
                      <a:pt x="560" y="21600"/>
                      <a:pt x="0" y="21038"/>
                      <a:pt x="0" y="20344"/>
                    </a:cubicBezTo>
                    <a:lnTo>
                      <a:pt x="0" y="1241"/>
                    </a:lnTo>
                    <a:cubicBezTo>
                      <a:pt x="0" y="563"/>
                      <a:pt x="560" y="0"/>
                      <a:pt x="1247" y="0"/>
                    </a:cubicBezTo>
                    <a:lnTo>
                      <a:pt x="20360" y="0"/>
                    </a:lnTo>
                    <a:cubicBezTo>
                      <a:pt x="21048"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59" name="Freeform: Shape 48"/>
              <p:cNvSpPr/>
              <p:nvPr/>
            </p:nvSpPr>
            <p:spPr>
              <a:xfrm>
                <a:off x="5366869" y="628690"/>
                <a:ext cx="518209"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8" y="21600"/>
                      <a:pt x="20357" y="21600"/>
                    </a:cubicBezTo>
                    <a:lnTo>
                      <a:pt x="1235" y="21600"/>
                    </a:lnTo>
                    <a:cubicBezTo>
                      <a:pt x="557" y="21600"/>
                      <a:pt x="0" y="21038"/>
                      <a:pt x="0" y="20344"/>
                    </a:cubicBezTo>
                    <a:lnTo>
                      <a:pt x="0" y="1241"/>
                    </a:lnTo>
                    <a:cubicBezTo>
                      <a:pt x="0" y="563"/>
                      <a:pt x="557" y="0"/>
                      <a:pt x="1235" y="0"/>
                    </a:cubicBezTo>
                    <a:lnTo>
                      <a:pt x="20357" y="0"/>
                    </a:lnTo>
                    <a:cubicBezTo>
                      <a:pt x="21048"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0" name="Freeform: Shape 49"/>
              <p:cNvSpPr/>
              <p:nvPr/>
            </p:nvSpPr>
            <p:spPr>
              <a:xfrm>
                <a:off x="5995560" y="628690"/>
                <a:ext cx="51852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50" y="21600"/>
                    </a:cubicBezTo>
                    <a:lnTo>
                      <a:pt x="1247" y="21600"/>
                    </a:lnTo>
                    <a:cubicBezTo>
                      <a:pt x="562" y="21600"/>
                      <a:pt x="0" y="21038"/>
                      <a:pt x="0" y="20344"/>
                    </a:cubicBezTo>
                    <a:lnTo>
                      <a:pt x="0" y="1241"/>
                    </a:lnTo>
                    <a:cubicBezTo>
                      <a:pt x="0" y="563"/>
                      <a:pt x="562" y="0"/>
                      <a:pt x="1247" y="0"/>
                    </a:cubicBezTo>
                    <a:lnTo>
                      <a:pt x="20350"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1" name="Freeform: Shape 50"/>
              <p:cNvSpPr/>
              <p:nvPr/>
            </p:nvSpPr>
            <p:spPr>
              <a:xfrm>
                <a:off x="6624250" y="628690"/>
                <a:ext cx="518209"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60" y="21600"/>
                    </a:cubicBezTo>
                    <a:lnTo>
                      <a:pt x="1245" y="21600"/>
                    </a:lnTo>
                    <a:cubicBezTo>
                      <a:pt x="557" y="21600"/>
                      <a:pt x="0" y="21038"/>
                      <a:pt x="0" y="20344"/>
                    </a:cubicBezTo>
                    <a:lnTo>
                      <a:pt x="0" y="1241"/>
                    </a:lnTo>
                    <a:cubicBezTo>
                      <a:pt x="0" y="563"/>
                      <a:pt x="557" y="0"/>
                      <a:pt x="1245" y="0"/>
                    </a:cubicBezTo>
                    <a:lnTo>
                      <a:pt x="20360"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2" name="Freeform: Shape 51"/>
              <p:cNvSpPr/>
              <p:nvPr/>
            </p:nvSpPr>
            <p:spPr>
              <a:xfrm>
                <a:off x="7252941" y="628690"/>
                <a:ext cx="51846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47" y="21600"/>
                    </a:cubicBezTo>
                    <a:lnTo>
                      <a:pt x="1247" y="21600"/>
                    </a:lnTo>
                    <a:cubicBezTo>
                      <a:pt x="567" y="21600"/>
                      <a:pt x="0" y="21038"/>
                      <a:pt x="0" y="20344"/>
                    </a:cubicBezTo>
                    <a:lnTo>
                      <a:pt x="0" y="1241"/>
                    </a:lnTo>
                    <a:cubicBezTo>
                      <a:pt x="0" y="563"/>
                      <a:pt x="567" y="0"/>
                      <a:pt x="1247" y="0"/>
                    </a:cubicBezTo>
                    <a:lnTo>
                      <a:pt x="20347"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3" name="Freeform: Shape 52"/>
              <p:cNvSpPr/>
              <p:nvPr/>
            </p:nvSpPr>
            <p:spPr>
              <a:xfrm>
                <a:off x="7896965" y="628690"/>
                <a:ext cx="518388"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040" y="21600"/>
                      <a:pt x="20358" y="21600"/>
                    </a:cubicBezTo>
                    <a:lnTo>
                      <a:pt x="1247" y="21600"/>
                    </a:lnTo>
                    <a:cubicBezTo>
                      <a:pt x="560" y="21600"/>
                      <a:pt x="0" y="21038"/>
                      <a:pt x="0" y="20344"/>
                    </a:cubicBezTo>
                    <a:lnTo>
                      <a:pt x="0" y="1241"/>
                    </a:lnTo>
                    <a:cubicBezTo>
                      <a:pt x="0" y="563"/>
                      <a:pt x="560" y="0"/>
                      <a:pt x="1247" y="0"/>
                    </a:cubicBezTo>
                    <a:lnTo>
                      <a:pt x="20358" y="0"/>
                    </a:lnTo>
                    <a:cubicBezTo>
                      <a:pt x="21040"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4" name="Freeform: Shape 53"/>
              <p:cNvSpPr/>
              <p:nvPr/>
            </p:nvSpPr>
            <p:spPr>
              <a:xfrm>
                <a:off x="0" y="628690"/>
                <a:ext cx="837533" cy="518546"/>
              </a:xfrm>
              <a:custGeom>
                <a:avLst/>
                <a:gdLst/>
                <a:ahLst/>
                <a:cxnLst>
                  <a:cxn ang="0">
                    <a:pos x="wd2" y="hd2"/>
                  </a:cxn>
                  <a:cxn ang="5400000">
                    <a:pos x="wd2" y="hd2"/>
                  </a:cxn>
                  <a:cxn ang="10800000">
                    <a:pos x="wd2" y="hd2"/>
                  </a:cxn>
                  <a:cxn ang="16200000">
                    <a:pos x="wd2" y="hd2"/>
                  </a:cxn>
                </a:cxnLst>
                <a:rect l="0" t="0" r="r" b="b"/>
                <a:pathLst>
                  <a:path w="21600" h="21600" extrusionOk="0">
                    <a:moveTo>
                      <a:pt x="21600" y="20344"/>
                    </a:moveTo>
                    <a:cubicBezTo>
                      <a:pt x="21600" y="21038"/>
                      <a:pt x="21253" y="21600"/>
                      <a:pt x="20827" y="21600"/>
                    </a:cubicBezTo>
                    <a:lnTo>
                      <a:pt x="774" y="21600"/>
                    </a:lnTo>
                    <a:cubicBezTo>
                      <a:pt x="347" y="21600"/>
                      <a:pt x="0" y="21038"/>
                      <a:pt x="0" y="20344"/>
                    </a:cubicBezTo>
                    <a:lnTo>
                      <a:pt x="0" y="1241"/>
                    </a:lnTo>
                    <a:cubicBezTo>
                      <a:pt x="0" y="563"/>
                      <a:pt x="347" y="0"/>
                      <a:pt x="774" y="0"/>
                    </a:cubicBezTo>
                    <a:lnTo>
                      <a:pt x="20827" y="0"/>
                    </a:lnTo>
                    <a:cubicBezTo>
                      <a:pt x="21253" y="0"/>
                      <a:pt x="21600" y="563"/>
                      <a:pt x="21600" y="1241"/>
                    </a:cubicBezTo>
                    <a:cubicBezTo>
                      <a:pt x="21600" y="1241"/>
                      <a:pt x="21600" y="20344"/>
                      <a:pt x="21600" y="20344"/>
                    </a:cubicBezTo>
                    <a:close/>
                  </a:path>
                </a:pathLst>
              </a:custGeom>
              <a:solidFill>
                <a:srgbClr val="FFFFFF"/>
              </a:solidFill>
              <a:ln w="12700" cap="flat">
                <a:noFill/>
                <a:miter lim="400000"/>
              </a:ln>
              <a:effectLst/>
            </p:spPr>
            <p:txBody>
              <a:bodyPr anchor="ctr"/>
              <a:lstStyle/>
              <a:p>
                <a:pPr algn="ctr"/>
                <a:endParaRPr/>
              </a:p>
            </p:txBody>
          </p:sp>
          <p:sp>
            <p:nvSpPr>
              <p:cNvPr id="65" name="Freeform: Shape 54"/>
              <p:cNvSpPr/>
              <p:nvPr/>
            </p:nvSpPr>
            <p:spPr>
              <a:xfrm>
                <a:off x="8203643" y="0"/>
                <a:ext cx="837466"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252" y="21600"/>
                      <a:pt x="20828" y="21600"/>
                    </a:cubicBezTo>
                    <a:lnTo>
                      <a:pt x="772" y="21600"/>
                    </a:lnTo>
                    <a:cubicBezTo>
                      <a:pt x="351" y="21600"/>
                      <a:pt x="0" y="21039"/>
                      <a:pt x="0" y="20349"/>
                    </a:cubicBezTo>
                    <a:lnTo>
                      <a:pt x="0" y="1251"/>
                    </a:lnTo>
                    <a:cubicBezTo>
                      <a:pt x="0" y="560"/>
                      <a:pt x="351" y="0"/>
                      <a:pt x="772" y="0"/>
                    </a:cubicBezTo>
                    <a:lnTo>
                      <a:pt x="20828" y="0"/>
                    </a:lnTo>
                    <a:cubicBezTo>
                      <a:pt x="21252"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66" name="Freeform: Shape 55"/>
              <p:cNvSpPr/>
              <p:nvPr/>
            </p:nvSpPr>
            <p:spPr>
              <a:xfrm>
                <a:off x="0" y="1257380"/>
                <a:ext cx="986934" cy="518248"/>
              </a:xfrm>
              <a:custGeom>
                <a:avLst/>
                <a:gdLst/>
                <a:ahLst/>
                <a:cxnLst>
                  <a:cxn ang="0">
                    <a:pos x="wd2" y="hd2"/>
                  </a:cxn>
                  <a:cxn ang="5400000">
                    <a:pos x="wd2" y="hd2"/>
                  </a:cxn>
                  <a:cxn ang="10800000">
                    <a:pos x="wd2" y="hd2"/>
                  </a:cxn>
                  <a:cxn ang="16200000">
                    <a:pos x="wd2" y="hd2"/>
                  </a:cxn>
                </a:cxnLst>
                <a:rect l="0" t="0" r="r" b="b"/>
                <a:pathLst>
                  <a:path w="21600" h="21600" extrusionOk="0">
                    <a:moveTo>
                      <a:pt x="21600" y="20356"/>
                    </a:moveTo>
                    <a:cubicBezTo>
                      <a:pt x="21600" y="21049"/>
                      <a:pt x="21308" y="21600"/>
                      <a:pt x="20944" y="21600"/>
                    </a:cubicBezTo>
                    <a:lnTo>
                      <a:pt x="657" y="21600"/>
                    </a:lnTo>
                    <a:cubicBezTo>
                      <a:pt x="294" y="21600"/>
                      <a:pt x="0" y="21049"/>
                      <a:pt x="0" y="20356"/>
                    </a:cubicBezTo>
                    <a:lnTo>
                      <a:pt x="0" y="1238"/>
                    </a:lnTo>
                    <a:cubicBezTo>
                      <a:pt x="0" y="561"/>
                      <a:pt x="294" y="0"/>
                      <a:pt x="657" y="0"/>
                    </a:cubicBezTo>
                    <a:lnTo>
                      <a:pt x="20944" y="0"/>
                    </a:lnTo>
                    <a:cubicBezTo>
                      <a:pt x="21308" y="0"/>
                      <a:pt x="21600" y="561"/>
                      <a:pt x="21600" y="1238"/>
                    </a:cubicBezTo>
                    <a:cubicBezTo>
                      <a:pt x="21600" y="1238"/>
                      <a:pt x="21600" y="20356"/>
                      <a:pt x="21600" y="20356"/>
                    </a:cubicBezTo>
                    <a:close/>
                  </a:path>
                </a:pathLst>
              </a:custGeom>
              <a:solidFill>
                <a:srgbClr val="FFFFFF"/>
              </a:solidFill>
              <a:ln w="12700" cap="flat">
                <a:noFill/>
                <a:miter lim="400000"/>
              </a:ln>
              <a:effectLst/>
            </p:spPr>
            <p:txBody>
              <a:bodyPr anchor="ctr"/>
              <a:lstStyle/>
              <a:p>
                <a:pPr algn="ctr"/>
                <a:endParaRPr/>
              </a:p>
            </p:txBody>
          </p:sp>
          <p:sp>
            <p:nvSpPr>
              <p:cNvPr id="67" name="Freeform: Shape 56"/>
              <p:cNvSpPr/>
              <p:nvPr/>
            </p:nvSpPr>
            <p:spPr>
              <a:xfrm>
                <a:off x="0" y="1901405"/>
                <a:ext cx="678040" cy="518494"/>
              </a:xfrm>
              <a:custGeom>
                <a:avLst/>
                <a:gdLst/>
                <a:ahLst/>
                <a:cxnLst>
                  <a:cxn ang="0">
                    <a:pos x="wd2" y="hd2"/>
                  </a:cxn>
                  <a:cxn ang="5400000">
                    <a:pos x="wd2" y="hd2"/>
                  </a:cxn>
                  <a:cxn ang="10800000">
                    <a:pos x="wd2" y="hd2"/>
                  </a:cxn>
                  <a:cxn ang="16200000">
                    <a:pos x="wd2" y="hd2"/>
                  </a:cxn>
                </a:cxnLst>
                <a:rect l="0" t="0" r="r" b="b"/>
                <a:pathLst>
                  <a:path w="21600" h="21600" extrusionOk="0">
                    <a:moveTo>
                      <a:pt x="21600" y="20352"/>
                    </a:moveTo>
                    <a:cubicBezTo>
                      <a:pt x="21600" y="21036"/>
                      <a:pt x="21171" y="21600"/>
                      <a:pt x="20645" y="21600"/>
                    </a:cubicBezTo>
                    <a:lnTo>
                      <a:pt x="956" y="21600"/>
                    </a:lnTo>
                    <a:cubicBezTo>
                      <a:pt x="428" y="21600"/>
                      <a:pt x="0" y="21036"/>
                      <a:pt x="0" y="20352"/>
                    </a:cubicBezTo>
                    <a:lnTo>
                      <a:pt x="0" y="1250"/>
                    </a:lnTo>
                    <a:cubicBezTo>
                      <a:pt x="0" y="566"/>
                      <a:pt x="428" y="0"/>
                      <a:pt x="956" y="0"/>
                    </a:cubicBezTo>
                    <a:lnTo>
                      <a:pt x="20645" y="0"/>
                    </a:lnTo>
                    <a:cubicBezTo>
                      <a:pt x="21171" y="0"/>
                      <a:pt x="21600" y="566"/>
                      <a:pt x="21600" y="1250"/>
                    </a:cubicBezTo>
                    <a:cubicBezTo>
                      <a:pt x="21600" y="1250"/>
                      <a:pt x="21600" y="20352"/>
                      <a:pt x="21600" y="20352"/>
                    </a:cubicBezTo>
                    <a:close/>
                  </a:path>
                </a:pathLst>
              </a:custGeom>
              <a:solidFill>
                <a:srgbClr val="FFFFFF"/>
              </a:solidFill>
              <a:ln w="12700" cap="flat">
                <a:noFill/>
                <a:miter lim="400000"/>
              </a:ln>
              <a:effectLst/>
            </p:spPr>
            <p:txBody>
              <a:bodyPr anchor="ctr"/>
              <a:lstStyle/>
              <a:p>
                <a:pPr algn="ctr"/>
                <a:endParaRPr/>
              </a:p>
            </p:txBody>
          </p:sp>
          <p:sp>
            <p:nvSpPr>
              <p:cNvPr id="68" name="Freeform: Shape 57"/>
              <p:cNvSpPr/>
              <p:nvPr/>
            </p:nvSpPr>
            <p:spPr>
              <a:xfrm>
                <a:off x="628690" y="0"/>
                <a:ext cx="518375"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3" y="21600"/>
                      <a:pt x="20346" y="21600"/>
                    </a:cubicBezTo>
                    <a:lnTo>
                      <a:pt x="1249" y="21600"/>
                    </a:lnTo>
                    <a:cubicBezTo>
                      <a:pt x="562" y="21600"/>
                      <a:pt x="0" y="21039"/>
                      <a:pt x="0" y="20349"/>
                    </a:cubicBezTo>
                    <a:lnTo>
                      <a:pt x="0" y="1251"/>
                    </a:lnTo>
                    <a:cubicBezTo>
                      <a:pt x="0" y="560"/>
                      <a:pt x="562" y="0"/>
                      <a:pt x="1249" y="0"/>
                    </a:cubicBezTo>
                    <a:lnTo>
                      <a:pt x="20346" y="0"/>
                    </a:lnTo>
                    <a:cubicBezTo>
                      <a:pt x="21043"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69" name="Freeform: Shape 58"/>
              <p:cNvSpPr/>
              <p:nvPr/>
            </p:nvSpPr>
            <p:spPr>
              <a:xfrm>
                <a:off x="1257380" y="0"/>
                <a:ext cx="518285"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1" y="21600"/>
                      <a:pt x="20353" y="21600"/>
                    </a:cubicBezTo>
                    <a:lnTo>
                      <a:pt x="1239" y="21600"/>
                    </a:lnTo>
                    <a:cubicBezTo>
                      <a:pt x="558" y="21600"/>
                      <a:pt x="0" y="21039"/>
                      <a:pt x="0" y="20349"/>
                    </a:cubicBezTo>
                    <a:lnTo>
                      <a:pt x="0" y="1251"/>
                    </a:lnTo>
                    <a:cubicBezTo>
                      <a:pt x="0" y="560"/>
                      <a:pt x="558" y="0"/>
                      <a:pt x="1239" y="0"/>
                    </a:cubicBezTo>
                    <a:lnTo>
                      <a:pt x="20353" y="0"/>
                    </a:lnTo>
                    <a:cubicBezTo>
                      <a:pt x="21041"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0" name="Freeform: Shape 59"/>
              <p:cNvSpPr/>
              <p:nvPr/>
            </p:nvSpPr>
            <p:spPr>
              <a:xfrm>
                <a:off x="1886071" y="0"/>
                <a:ext cx="51865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27" y="21600"/>
                      <a:pt x="20340" y="21600"/>
                    </a:cubicBezTo>
                    <a:lnTo>
                      <a:pt x="1242" y="21600"/>
                    </a:lnTo>
                    <a:cubicBezTo>
                      <a:pt x="558" y="21600"/>
                      <a:pt x="0" y="21039"/>
                      <a:pt x="0" y="20349"/>
                    </a:cubicBezTo>
                    <a:lnTo>
                      <a:pt x="0" y="1251"/>
                    </a:lnTo>
                    <a:cubicBezTo>
                      <a:pt x="0" y="560"/>
                      <a:pt x="558" y="0"/>
                      <a:pt x="1242" y="0"/>
                    </a:cubicBezTo>
                    <a:lnTo>
                      <a:pt x="20340" y="0"/>
                    </a:lnTo>
                    <a:cubicBezTo>
                      <a:pt x="21027"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1" name="Freeform: Shape 60"/>
              <p:cNvSpPr/>
              <p:nvPr/>
            </p:nvSpPr>
            <p:spPr>
              <a:xfrm>
                <a:off x="2514761" y="0"/>
                <a:ext cx="518562"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38" y="21600"/>
                      <a:pt x="20351" y="21600"/>
                    </a:cubicBezTo>
                    <a:lnTo>
                      <a:pt x="1247" y="21600"/>
                    </a:lnTo>
                    <a:cubicBezTo>
                      <a:pt x="565" y="21600"/>
                      <a:pt x="0" y="21039"/>
                      <a:pt x="0" y="20349"/>
                    </a:cubicBezTo>
                    <a:lnTo>
                      <a:pt x="0" y="1251"/>
                    </a:lnTo>
                    <a:cubicBezTo>
                      <a:pt x="0" y="560"/>
                      <a:pt x="565" y="0"/>
                      <a:pt x="1247" y="0"/>
                    </a:cubicBezTo>
                    <a:lnTo>
                      <a:pt x="20351" y="0"/>
                    </a:lnTo>
                    <a:cubicBezTo>
                      <a:pt x="2103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2" name="Freeform: Shape 61"/>
              <p:cNvSpPr/>
              <p:nvPr/>
            </p:nvSpPr>
            <p:spPr>
              <a:xfrm>
                <a:off x="3158786" y="0"/>
                <a:ext cx="518261"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50" y="21600"/>
                      <a:pt x="20358" y="21600"/>
                    </a:cubicBezTo>
                    <a:lnTo>
                      <a:pt x="1246" y="21600"/>
                    </a:lnTo>
                    <a:cubicBezTo>
                      <a:pt x="560" y="21600"/>
                      <a:pt x="0" y="21039"/>
                      <a:pt x="0" y="20349"/>
                    </a:cubicBezTo>
                    <a:lnTo>
                      <a:pt x="0" y="1251"/>
                    </a:lnTo>
                    <a:cubicBezTo>
                      <a:pt x="0" y="560"/>
                      <a:pt x="560" y="0"/>
                      <a:pt x="1246" y="0"/>
                    </a:cubicBezTo>
                    <a:lnTo>
                      <a:pt x="20358" y="0"/>
                    </a:lnTo>
                    <a:cubicBezTo>
                      <a:pt x="21050"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3" name="Freeform: Shape 62"/>
              <p:cNvSpPr/>
              <p:nvPr/>
            </p:nvSpPr>
            <p:spPr>
              <a:xfrm>
                <a:off x="3787476" y="0"/>
                <a:ext cx="518321"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38" y="21600"/>
                      <a:pt x="20350" y="21600"/>
                    </a:cubicBezTo>
                    <a:lnTo>
                      <a:pt x="1252" y="21600"/>
                    </a:lnTo>
                    <a:cubicBezTo>
                      <a:pt x="559" y="21600"/>
                      <a:pt x="0" y="21039"/>
                      <a:pt x="0" y="20349"/>
                    </a:cubicBezTo>
                    <a:lnTo>
                      <a:pt x="0" y="1251"/>
                    </a:lnTo>
                    <a:cubicBezTo>
                      <a:pt x="0" y="560"/>
                      <a:pt x="559" y="0"/>
                      <a:pt x="1252" y="0"/>
                    </a:cubicBezTo>
                    <a:lnTo>
                      <a:pt x="20350" y="0"/>
                    </a:lnTo>
                    <a:cubicBezTo>
                      <a:pt x="2103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4" name="Freeform: Shape 63"/>
              <p:cNvSpPr/>
              <p:nvPr/>
            </p:nvSpPr>
            <p:spPr>
              <a:xfrm>
                <a:off x="4416166" y="0"/>
                <a:ext cx="51824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53" y="21600"/>
                      <a:pt x="20360" y="21600"/>
                    </a:cubicBezTo>
                    <a:lnTo>
                      <a:pt x="1253" y="21600"/>
                    </a:lnTo>
                    <a:cubicBezTo>
                      <a:pt x="560" y="21600"/>
                      <a:pt x="0" y="21039"/>
                      <a:pt x="0" y="20349"/>
                    </a:cubicBezTo>
                    <a:lnTo>
                      <a:pt x="0" y="1251"/>
                    </a:lnTo>
                    <a:cubicBezTo>
                      <a:pt x="0" y="560"/>
                      <a:pt x="560" y="0"/>
                      <a:pt x="1253" y="0"/>
                    </a:cubicBezTo>
                    <a:lnTo>
                      <a:pt x="20360" y="0"/>
                    </a:lnTo>
                    <a:cubicBezTo>
                      <a:pt x="21053"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5" name="Freeform: Shape 64"/>
              <p:cNvSpPr/>
              <p:nvPr/>
            </p:nvSpPr>
            <p:spPr>
              <a:xfrm>
                <a:off x="5044857" y="0"/>
                <a:ext cx="518524"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0" y="21600"/>
                      <a:pt x="20345" y="21600"/>
                    </a:cubicBezTo>
                    <a:lnTo>
                      <a:pt x="1247" y="21600"/>
                    </a:lnTo>
                    <a:cubicBezTo>
                      <a:pt x="560" y="21600"/>
                      <a:pt x="0" y="21039"/>
                      <a:pt x="0" y="20349"/>
                    </a:cubicBezTo>
                    <a:lnTo>
                      <a:pt x="0" y="1251"/>
                    </a:lnTo>
                    <a:cubicBezTo>
                      <a:pt x="0" y="560"/>
                      <a:pt x="560" y="0"/>
                      <a:pt x="1247" y="0"/>
                    </a:cubicBezTo>
                    <a:lnTo>
                      <a:pt x="20345" y="0"/>
                    </a:lnTo>
                    <a:cubicBezTo>
                      <a:pt x="21040"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6" name="Freeform: Shape 65"/>
              <p:cNvSpPr/>
              <p:nvPr/>
            </p:nvSpPr>
            <p:spPr>
              <a:xfrm>
                <a:off x="5673547" y="0"/>
                <a:ext cx="518285"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8" y="21600"/>
                      <a:pt x="20360" y="21600"/>
                    </a:cubicBezTo>
                    <a:lnTo>
                      <a:pt x="1253" y="21600"/>
                    </a:lnTo>
                    <a:cubicBezTo>
                      <a:pt x="560" y="21600"/>
                      <a:pt x="0" y="21039"/>
                      <a:pt x="0" y="20349"/>
                    </a:cubicBezTo>
                    <a:lnTo>
                      <a:pt x="0" y="1251"/>
                    </a:lnTo>
                    <a:cubicBezTo>
                      <a:pt x="0" y="560"/>
                      <a:pt x="560" y="0"/>
                      <a:pt x="1253" y="0"/>
                    </a:cubicBezTo>
                    <a:lnTo>
                      <a:pt x="20360" y="0"/>
                    </a:lnTo>
                    <a:cubicBezTo>
                      <a:pt x="2104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7" name="Freeform: Shape 66"/>
              <p:cNvSpPr/>
              <p:nvPr/>
            </p:nvSpPr>
            <p:spPr>
              <a:xfrm>
                <a:off x="6302238" y="0"/>
                <a:ext cx="518404"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38" y="21600"/>
                      <a:pt x="20358" y="21600"/>
                    </a:cubicBezTo>
                    <a:lnTo>
                      <a:pt x="1242" y="21600"/>
                    </a:lnTo>
                    <a:cubicBezTo>
                      <a:pt x="560" y="21600"/>
                      <a:pt x="0" y="21039"/>
                      <a:pt x="0" y="20349"/>
                    </a:cubicBezTo>
                    <a:lnTo>
                      <a:pt x="0" y="1251"/>
                    </a:lnTo>
                    <a:cubicBezTo>
                      <a:pt x="0" y="560"/>
                      <a:pt x="560" y="0"/>
                      <a:pt x="1242" y="0"/>
                    </a:cubicBezTo>
                    <a:lnTo>
                      <a:pt x="20358" y="0"/>
                    </a:lnTo>
                    <a:cubicBezTo>
                      <a:pt x="2103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8" name="Freeform: Shape 67"/>
              <p:cNvSpPr/>
              <p:nvPr/>
            </p:nvSpPr>
            <p:spPr>
              <a:xfrm>
                <a:off x="6946262" y="0"/>
                <a:ext cx="518584"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3" y="21600"/>
                      <a:pt x="20353" y="21600"/>
                    </a:cubicBezTo>
                    <a:lnTo>
                      <a:pt x="1252" y="21600"/>
                    </a:lnTo>
                    <a:cubicBezTo>
                      <a:pt x="559" y="21600"/>
                      <a:pt x="0" y="21039"/>
                      <a:pt x="0" y="20349"/>
                    </a:cubicBezTo>
                    <a:lnTo>
                      <a:pt x="0" y="1251"/>
                    </a:lnTo>
                    <a:cubicBezTo>
                      <a:pt x="0" y="560"/>
                      <a:pt x="559" y="0"/>
                      <a:pt x="1252" y="0"/>
                    </a:cubicBezTo>
                    <a:lnTo>
                      <a:pt x="20353" y="0"/>
                    </a:lnTo>
                    <a:cubicBezTo>
                      <a:pt x="21043"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79" name="Freeform: Shape 68"/>
              <p:cNvSpPr/>
              <p:nvPr/>
            </p:nvSpPr>
            <p:spPr>
              <a:xfrm>
                <a:off x="7574953" y="0"/>
                <a:ext cx="518328" cy="518455"/>
              </a:xfrm>
              <a:custGeom>
                <a:avLst/>
                <a:gdLst/>
                <a:ahLst/>
                <a:cxnLst>
                  <a:cxn ang="0">
                    <a:pos x="wd2" y="hd2"/>
                  </a:cxn>
                  <a:cxn ang="5400000">
                    <a:pos x="wd2" y="hd2"/>
                  </a:cxn>
                  <a:cxn ang="10800000">
                    <a:pos x="wd2" y="hd2"/>
                  </a:cxn>
                  <a:cxn ang="16200000">
                    <a:pos x="wd2" y="hd2"/>
                  </a:cxn>
                </a:cxnLst>
                <a:rect l="0" t="0" r="r" b="b"/>
                <a:pathLst>
                  <a:path w="21600" h="21600" extrusionOk="0">
                    <a:moveTo>
                      <a:pt x="21600" y="20349"/>
                    </a:moveTo>
                    <a:cubicBezTo>
                      <a:pt x="21600" y="21039"/>
                      <a:pt x="21048" y="21600"/>
                      <a:pt x="20363" y="21600"/>
                    </a:cubicBezTo>
                    <a:lnTo>
                      <a:pt x="1240" y="21600"/>
                    </a:lnTo>
                    <a:cubicBezTo>
                      <a:pt x="562" y="21600"/>
                      <a:pt x="0" y="21039"/>
                      <a:pt x="0" y="20349"/>
                    </a:cubicBezTo>
                    <a:lnTo>
                      <a:pt x="0" y="1251"/>
                    </a:lnTo>
                    <a:cubicBezTo>
                      <a:pt x="0" y="560"/>
                      <a:pt x="562" y="0"/>
                      <a:pt x="1240" y="0"/>
                    </a:cubicBezTo>
                    <a:lnTo>
                      <a:pt x="20363" y="0"/>
                    </a:lnTo>
                    <a:cubicBezTo>
                      <a:pt x="21048" y="0"/>
                      <a:pt x="21600" y="560"/>
                      <a:pt x="21600" y="1251"/>
                    </a:cubicBezTo>
                    <a:cubicBezTo>
                      <a:pt x="21600" y="1251"/>
                      <a:pt x="21600" y="20349"/>
                      <a:pt x="21600" y="20349"/>
                    </a:cubicBezTo>
                    <a:close/>
                  </a:path>
                </a:pathLst>
              </a:custGeom>
              <a:solidFill>
                <a:srgbClr val="FFFFFF"/>
              </a:solidFill>
              <a:ln w="12700" cap="flat">
                <a:noFill/>
                <a:miter lim="400000"/>
              </a:ln>
              <a:effectLst/>
            </p:spPr>
            <p:txBody>
              <a:bodyPr anchor="ctr"/>
              <a:lstStyle/>
              <a:p>
                <a:pPr algn="ctr"/>
                <a:endParaRPr/>
              </a:p>
            </p:txBody>
          </p:sp>
          <p:sp>
            <p:nvSpPr>
              <p:cNvPr id="80" name="Freeform: Shape 69"/>
              <p:cNvSpPr/>
              <p:nvPr/>
            </p:nvSpPr>
            <p:spPr>
              <a:xfrm>
                <a:off x="7896965" y="2836773"/>
                <a:ext cx="518388" cy="2821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305"/>
                    </a:lnTo>
                    <a:cubicBezTo>
                      <a:pt x="0" y="19900"/>
                      <a:pt x="122" y="20496"/>
                      <a:pt x="363" y="20928"/>
                    </a:cubicBezTo>
                    <a:cubicBezTo>
                      <a:pt x="606" y="21376"/>
                      <a:pt x="930" y="21600"/>
                      <a:pt x="1247" y="21600"/>
                    </a:cubicBezTo>
                    <a:lnTo>
                      <a:pt x="20355" y="21600"/>
                    </a:lnTo>
                    <a:cubicBezTo>
                      <a:pt x="20672" y="21600"/>
                      <a:pt x="20984" y="21376"/>
                      <a:pt x="21237" y="20928"/>
                    </a:cubicBezTo>
                    <a:cubicBezTo>
                      <a:pt x="21480" y="20496"/>
                      <a:pt x="21600" y="19900"/>
                      <a:pt x="21600" y="19305"/>
                    </a:cubicBezTo>
                    <a:lnTo>
                      <a:pt x="21600" y="0"/>
                    </a:lnTo>
                    <a:cubicBezTo>
                      <a:pt x="21600" y="0"/>
                      <a:pt x="0" y="0"/>
                      <a:pt x="0" y="0"/>
                    </a:cubicBezTo>
                    <a:close/>
                  </a:path>
                </a:pathLst>
              </a:custGeom>
              <a:solidFill>
                <a:srgbClr val="FFFFFF"/>
              </a:solidFill>
              <a:ln w="12700" cap="flat">
                <a:noFill/>
                <a:miter lim="400000"/>
              </a:ln>
              <a:effectLst/>
            </p:spPr>
            <p:txBody>
              <a:bodyPr anchor="ctr"/>
              <a:lstStyle/>
              <a:p>
                <a:pPr algn="ctr"/>
                <a:endParaRPr/>
              </a:p>
            </p:txBody>
          </p:sp>
          <p:sp>
            <p:nvSpPr>
              <p:cNvPr id="81" name="Freeform: Shape 70"/>
              <p:cNvSpPr/>
              <p:nvPr/>
            </p:nvSpPr>
            <p:spPr>
              <a:xfrm>
                <a:off x="7896965" y="2530095"/>
                <a:ext cx="518388" cy="2822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291"/>
                    </a:lnTo>
                    <a:cubicBezTo>
                      <a:pt x="21600" y="1719"/>
                      <a:pt x="21480" y="1124"/>
                      <a:pt x="21237" y="683"/>
                    </a:cubicBezTo>
                    <a:cubicBezTo>
                      <a:pt x="20984" y="233"/>
                      <a:pt x="20672" y="0"/>
                      <a:pt x="20355" y="0"/>
                    </a:cubicBezTo>
                    <a:lnTo>
                      <a:pt x="1247" y="0"/>
                    </a:lnTo>
                    <a:cubicBezTo>
                      <a:pt x="930" y="0"/>
                      <a:pt x="606" y="233"/>
                      <a:pt x="363" y="683"/>
                    </a:cubicBezTo>
                    <a:cubicBezTo>
                      <a:pt x="122" y="1124"/>
                      <a:pt x="0" y="1719"/>
                      <a:pt x="0" y="2291"/>
                    </a:cubicBezTo>
                    <a:lnTo>
                      <a:pt x="0" y="21600"/>
                    </a:lnTo>
                    <a:cubicBezTo>
                      <a:pt x="0" y="21600"/>
                      <a:pt x="21600" y="21600"/>
                      <a:pt x="21600" y="21600"/>
                    </a:cubicBezTo>
                    <a:close/>
                  </a:path>
                </a:pathLst>
              </a:custGeom>
              <a:solidFill>
                <a:srgbClr val="FFFFFF"/>
              </a:solidFill>
              <a:ln w="12700" cap="flat">
                <a:noFill/>
                <a:miter lim="400000"/>
              </a:ln>
              <a:effectLst/>
            </p:spPr>
            <p:txBody>
              <a:bodyPr anchor="ctr"/>
              <a:lstStyle/>
              <a:p>
                <a:pPr algn="ctr"/>
                <a:endParaRPr/>
              </a:p>
            </p:txBody>
          </p:sp>
          <p:sp>
            <p:nvSpPr>
              <p:cNvPr id="82" name="Freeform: Shape 71"/>
              <p:cNvSpPr/>
              <p:nvPr/>
            </p:nvSpPr>
            <p:spPr>
              <a:xfrm>
                <a:off x="8525655" y="628690"/>
                <a:ext cx="518404" cy="1149767"/>
              </a:xfrm>
              <a:custGeom>
                <a:avLst/>
                <a:gdLst/>
                <a:ahLst/>
                <a:cxnLst>
                  <a:cxn ang="0">
                    <a:pos x="wd2" y="hd2"/>
                  </a:cxn>
                  <a:cxn ang="5400000">
                    <a:pos x="wd2" y="hd2"/>
                  </a:cxn>
                  <a:cxn ang="10800000">
                    <a:pos x="wd2" y="hd2"/>
                  </a:cxn>
                  <a:cxn ang="16200000">
                    <a:pos x="wd2" y="hd2"/>
                  </a:cxn>
                </a:cxnLst>
                <a:rect l="0" t="0" r="r" b="b"/>
                <a:pathLst>
                  <a:path w="21600" h="21600" extrusionOk="0">
                    <a:moveTo>
                      <a:pt x="1235" y="0"/>
                    </a:moveTo>
                    <a:cubicBezTo>
                      <a:pt x="920" y="0"/>
                      <a:pt x="603" y="51"/>
                      <a:pt x="358" y="165"/>
                    </a:cubicBezTo>
                    <a:cubicBezTo>
                      <a:pt x="112" y="274"/>
                      <a:pt x="0" y="415"/>
                      <a:pt x="0" y="560"/>
                    </a:cubicBezTo>
                    <a:lnTo>
                      <a:pt x="0" y="9175"/>
                    </a:lnTo>
                    <a:cubicBezTo>
                      <a:pt x="0" y="9320"/>
                      <a:pt x="112" y="9466"/>
                      <a:pt x="358" y="9576"/>
                    </a:cubicBezTo>
                    <a:cubicBezTo>
                      <a:pt x="603" y="9684"/>
                      <a:pt x="920" y="9742"/>
                      <a:pt x="1235" y="9742"/>
                    </a:cubicBezTo>
                    <a:lnTo>
                      <a:pt x="6222" y="9742"/>
                    </a:lnTo>
                    <a:lnTo>
                      <a:pt x="6222" y="21039"/>
                    </a:lnTo>
                    <a:cubicBezTo>
                      <a:pt x="6222" y="21185"/>
                      <a:pt x="6350" y="21330"/>
                      <a:pt x="6590" y="21437"/>
                    </a:cubicBezTo>
                    <a:cubicBezTo>
                      <a:pt x="6835" y="21547"/>
                      <a:pt x="7152" y="21600"/>
                      <a:pt x="7472" y="21600"/>
                    </a:cubicBezTo>
                    <a:lnTo>
                      <a:pt x="20345" y="21600"/>
                    </a:lnTo>
                    <a:cubicBezTo>
                      <a:pt x="20667" y="21600"/>
                      <a:pt x="20984" y="21547"/>
                      <a:pt x="21232" y="21437"/>
                    </a:cubicBezTo>
                    <a:cubicBezTo>
                      <a:pt x="21477" y="21330"/>
                      <a:pt x="21600" y="21185"/>
                      <a:pt x="21600" y="21039"/>
                    </a:cubicBezTo>
                    <a:lnTo>
                      <a:pt x="21600" y="560"/>
                    </a:lnTo>
                    <a:cubicBezTo>
                      <a:pt x="21600" y="415"/>
                      <a:pt x="21477" y="274"/>
                      <a:pt x="21232" y="165"/>
                    </a:cubicBezTo>
                    <a:cubicBezTo>
                      <a:pt x="20984" y="51"/>
                      <a:pt x="20667" y="0"/>
                      <a:pt x="20345" y="0"/>
                    </a:cubicBezTo>
                    <a:cubicBezTo>
                      <a:pt x="20345" y="0"/>
                      <a:pt x="1235" y="0"/>
                      <a:pt x="1235" y="0"/>
                    </a:cubicBezTo>
                    <a:close/>
                  </a:path>
                </a:pathLst>
              </a:custGeom>
              <a:solidFill>
                <a:srgbClr val="FFFFFF"/>
              </a:solidFill>
              <a:ln w="12700" cap="flat">
                <a:noFill/>
                <a:miter lim="400000"/>
              </a:ln>
              <a:effectLst/>
            </p:spPr>
            <p:txBody>
              <a:bodyPr anchor="ctr"/>
              <a:lstStyle/>
              <a:p>
                <a:pPr algn="ctr"/>
                <a:endParaRPr/>
              </a:p>
            </p:txBody>
          </p:sp>
        </p:grpSp>
        <p:sp>
          <p:nvSpPr>
            <p:cNvPr id="15" name="Freeform: Shape 73"/>
            <p:cNvSpPr/>
            <p:nvPr/>
          </p:nvSpPr>
          <p:spPr>
            <a:xfrm>
              <a:off x="3914618" y="2958858"/>
              <a:ext cx="2003966" cy="2279300"/>
            </a:xfrm>
            <a:custGeom>
              <a:avLst/>
              <a:gdLst/>
              <a:ahLst/>
              <a:cxnLst>
                <a:cxn ang="0">
                  <a:pos x="wd2" y="hd2"/>
                </a:cxn>
                <a:cxn ang="5400000">
                  <a:pos x="wd2" y="hd2"/>
                </a:cxn>
                <a:cxn ang="10800000">
                  <a:pos x="wd2" y="hd2"/>
                </a:cxn>
                <a:cxn ang="16200000">
                  <a:pos x="wd2" y="hd2"/>
                </a:cxn>
              </a:cxnLst>
              <a:rect l="0" t="0" r="r" b="b"/>
              <a:pathLst>
                <a:path w="21429" h="21590" extrusionOk="0">
                  <a:moveTo>
                    <a:pt x="6671" y="2"/>
                  </a:moveTo>
                  <a:cubicBezTo>
                    <a:pt x="6438" y="-10"/>
                    <a:pt x="6201" y="36"/>
                    <a:pt x="5986" y="149"/>
                  </a:cubicBezTo>
                  <a:cubicBezTo>
                    <a:pt x="5412" y="451"/>
                    <a:pt x="5226" y="1108"/>
                    <a:pt x="5567" y="1616"/>
                  </a:cubicBezTo>
                  <a:lnTo>
                    <a:pt x="8218" y="5561"/>
                  </a:lnTo>
                  <a:lnTo>
                    <a:pt x="7688" y="5840"/>
                  </a:lnTo>
                  <a:lnTo>
                    <a:pt x="4216" y="673"/>
                  </a:lnTo>
                  <a:cubicBezTo>
                    <a:pt x="3875" y="166"/>
                    <a:pt x="3133" y="0"/>
                    <a:pt x="2560" y="302"/>
                  </a:cubicBezTo>
                  <a:cubicBezTo>
                    <a:pt x="1986" y="605"/>
                    <a:pt x="1797" y="1261"/>
                    <a:pt x="2139" y="1769"/>
                  </a:cubicBezTo>
                  <a:lnTo>
                    <a:pt x="5617" y="6942"/>
                  </a:lnTo>
                  <a:cubicBezTo>
                    <a:pt x="5462" y="7034"/>
                    <a:pt x="5317" y="7134"/>
                    <a:pt x="5185" y="7244"/>
                  </a:cubicBezTo>
                  <a:lnTo>
                    <a:pt x="2245" y="2873"/>
                  </a:lnTo>
                  <a:cubicBezTo>
                    <a:pt x="2032" y="2556"/>
                    <a:pt x="1662" y="2372"/>
                    <a:pt x="1274" y="2353"/>
                  </a:cubicBezTo>
                  <a:cubicBezTo>
                    <a:pt x="1042" y="2341"/>
                    <a:pt x="804" y="2388"/>
                    <a:pt x="589" y="2502"/>
                  </a:cubicBezTo>
                  <a:cubicBezTo>
                    <a:pt x="16" y="2804"/>
                    <a:pt x="-171" y="3461"/>
                    <a:pt x="170" y="3969"/>
                  </a:cubicBezTo>
                  <a:lnTo>
                    <a:pt x="4476" y="10375"/>
                  </a:lnTo>
                  <a:cubicBezTo>
                    <a:pt x="4527" y="10479"/>
                    <a:pt x="4572" y="10585"/>
                    <a:pt x="4640" y="10685"/>
                  </a:cubicBezTo>
                  <a:cubicBezTo>
                    <a:pt x="4640" y="10685"/>
                    <a:pt x="5423" y="11850"/>
                    <a:pt x="6163" y="12951"/>
                  </a:cubicBezTo>
                  <a:lnTo>
                    <a:pt x="5462" y="12794"/>
                  </a:lnTo>
                  <a:lnTo>
                    <a:pt x="4216" y="10938"/>
                  </a:lnTo>
                  <a:cubicBezTo>
                    <a:pt x="3712" y="10189"/>
                    <a:pt x="2618" y="9942"/>
                    <a:pt x="1771" y="10388"/>
                  </a:cubicBezTo>
                  <a:lnTo>
                    <a:pt x="1261" y="10657"/>
                  </a:lnTo>
                  <a:cubicBezTo>
                    <a:pt x="1239" y="10669"/>
                    <a:pt x="1220" y="10683"/>
                    <a:pt x="1199" y="10695"/>
                  </a:cubicBezTo>
                  <a:lnTo>
                    <a:pt x="2347" y="12403"/>
                  </a:lnTo>
                  <a:cubicBezTo>
                    <a:pt x="2336" y="12407"/>
                    <a:pt x="2323" y="12409"/>
                    <a:pt x="2312" y="12413"/>
                  </a:cubicBezTo>
                  <a:lnTo>
                    <a:pt x="3828" y="14670"/>
                  </a:lnTo>
                  <a:lnTo>
                    <a:pt x="9311" y="15899"/>
                  </a:lnTo>
                  <a:cubicBezTo>
                    <a:pt x="9311" y="15899"/>
                    <a:pt x="9279" y="15852"/>
                    <a:pt x="9278" y="15850"/>
                  </a:cubicBezTo>
                  <a:cubicBezTo>
                    <a:pt x="9807" y="15952"/>
                    <a:pt x="10364" y="15937"/>
                    <a:pt x="10898" y="15785"/>
                  </a:cubicBezTo>
                  <a:lnTo>
                    <a:pt x="14800" y="21590"/>
                  </a:lnTo>
                  <a:cubicBezTo>
                    <a:pt x="14800" y="21590"/>
                    <a:pt x="21429" y="18094"/>
                    <a:pt x="21429" y="18094"/>
                  </a:cubicBezTo>
                  <a:lnTo>
                    <a:pt x="17230" y="11848"/>
                  </a:lnTo>
                  <a:cubicBezTo>
                    <a:pt x="17573" y="11075"/>
                    <a:pt x="17537" y="10179"/>
                    <a:pt x="17019" y="9410"/>
                  </a:cubicBezTo>
                  <a:lnTo>
                    <a:pt x="14410" y="5530"/>
                  </a:lnTo>
                  <a:cubicBezTo>
                    <a:pt x="14366" y="5465"/>
                    <a:pt x="14308" y="5412"/>
                    <a:pt x="14259" y="5351"/>
                  </a:cubicBezTo>
                  <a:cubicBezTo>
                    <a:pt x="14251" y="5338"/>
                    <a:pt x="14248" y="5325"/>
                    <a:pt x="14239" y="5312"/>
                  </a:cubicBezTo>
                  <a:lnTo>
                    <a:pt x="11324" y="976"/>
                  </a:lnTo>
                  <a:cubicBezTo>
                    <a:pt x="10983" y="468"/>
                    <a:pt x="10241" y="303"/>
                    <a:pt x="9668" y="605"/>
                  </a:cubicBezTo>
                  <a:cubicBezTo>
                    <a:pt x="9095" y="907"/>
                    <a:pt x="8907" y="1564"/>
                    <a:pt x="9249" y="2072"/>
                  </a:cubicBezTo>
                  <a:lnTo>
                    <a:pt x="10754" y="4310"/>
                  </a:lnTo>
                  <a:cubicBezTo>
                    <a:pt x="10601" y="4354"/>
                    <a:pt x="10454" y="4417"/>
                    <a:pt x="10306" y="4483"/>
                  </a:cubicBezTo>
                  <a:lnTo>
                    <a:pt x="7642" y="522"/>
                  </a:lnTo>
                  <a:cubicBezTo>
                    <a:pt x="7428" y="205"/>
                    <a:pt x="7058" y="22"/>
                    <a:pt x="6671" y="2"/>
                  </a:cubicBezTo>
                  <a:close/>
                </a:path>
              </a:pathLst>
            </a:custGeom>
            <a:solidFill>
              <a:srgbClr val="E8BD87"/>
            </a:solidFill>
            <a:ln>
              <a:noFill/>
            </a:ln>
            <a:effectLst/>
          </p:spPr>
          <p:txBody>
            <a:bodyPr anchor="ctr"/>
            <a:lstStyle/>
            <a:p>
              <a:pPr algn="ctr"/>
              <a:endParaRPr/>
            </a:p>
          </p:txBody>
        </p:sp>
        <p:sp>
          <p:nvSpPr>
            <p:cNvPr id="16" name="Freeform: Shape 74"/>
            <p:cNvSpPr/>
            <p:nvPr/>
          </p:nvSpPr>
          <p:spPr>
            <a:xfrm>
              <a:off x="1287183" y="2934810"/>
              <a:ext cx="1997281" cy="2279299"/>
            </a:xfrm>
            <a:custGeom>
              <a:avLst/>
              <a:gdLst/>
              <a:ahLst/>
              <a:cxnLst>
                <a:cxn ang="0">
                  <a:pos x="wd2" y="hd2"/>
                </a:cxn>
                <a:cxn ang="5400000">
                  <a:pos x="wd2" y="hd2"/>
                </a:cxn>
                <a:cxn ang="10800000">
                  <a:pos x="wd2" y="hd2"/>
                </a:cxn>
                <a:cxn ang="16200000">
                  <a:pos x="wd2" y="hd2"/>
                </a:cxn>
              </a:cxnLst>
              <a:rect l="0" t="0" r="r" b="b"/>
              <a:pathLst>
                <a:path w="21428" h="21590" extrusionOk="0">
                  <a:moveTo>
                    <a:pt x="14818" y="2"/>
                  </a:moveTo>
                  <a:cubicBezTo>
                    <a:pt x="14430" y="21"/>
                    <a:pt x="14060" y="205"/>
                    <a:pt x="13846" y="522"/>
                  </a:cubicBezTo>
                  <a:lnTo>
                    <a:pt x="11166" y="4495"/>
                  </a:lnTo>
                  <a:cubicBezTo>
                    <a:pt x="10993" y="4415"/>
                    <a:pt x="10815" y="4349"/>
                    <a:pt x="10634" y="4301"/>
                  </a:cubicBezTo>
                  <a:lnTo>
                    <a:pt x="12138" y="2072"/>
                  </a:lnTo>
                  <a:cubicBezTo>
                    <a:pt x="12480" y="1564"/>
                    <a:pt x="12292" y="907"/>
                    <a:pt x="11718" y="605"/>
                  </a:cubicBezTo>
                  <a:cubicBezTo>
                    <a:pt x="11143" y="302"/>
                    <a:pt x="10398" y="470"/>
                    <a:pt x="10056" y="978"/>
                  </a:cubicBezTo>
                  <a:lnTo>
                    <a:pt x="7131" y="5312"/>
                  </a:lnTo>
                  <a:cubicBezTo>
                    <a:pt x="7087" y="5377"/>
                    <a:pt x="7053" y="5444"/>
                    <a:pt x="7027" y="5512"/>
                  </a:cubicBezTo>
                  <a:cubicBezTo>
                    <a:pt x="7022" y="5518"/>
                    <a:pt x="7017" y="5524"/>
                    <a:pt x="7013" y="5530"/>
                  </a:cubicBezTo>
                  <a:lnTo>
                    <a:pt x="4397" y="9410"/>
                  </a:lnTo>
                  <a:cubicBezTo>
                    <a:pt x="3873" y="10188"/>
                    <a:pt x="3837" y="11096"/>
                    <a:pt x="4195" y="11875"/>
                  </a:cubicBezTo>
                  <a:lnTo>
                    <a:pt x="0" y="18094"/>
                  </a:lnTo>
                  <a:cubicBezTo>
                    <a:pt x="0" y="18094"/>
                    <a:pt x="6651" y="21590"/>
                    <a:pt x="6651" y="21590"/>
                  </a:cubicBezTo>
                  <a:lnTo>
                    <a:pt x="10563" y="15791"/>
                  </a:lnTo>
                  <a:cubicBezTo>
                    <a:pt x="11085" y="15935"/>
                    <a:pt x="11631" y="15949"/>
                    <a:pt x="12149" y="15854"/>
                  </a:cubicBezTo>
                  <a:cubicBezTo>
                    <a:pt x="12148" y="15855"/>
                    <a:pt x="12118" y="15899"/>
                    <a:pt x="12118" y="15899"/>
                  </a:cubicBezTo>
                  <a:lnTo>
                    <a:pt x="17619" y="14670"/>
                  </a:lnTo>
                  <a:lnTo>
                    <a:pt x="19140" y="12413"/>
                  </a:lnTo>
                  <a:cubicBezTo>
                    <a:pt x="19129" y="12409"/>
                    <a:pt x="19117" y="12407"/>
                    <a:pt x="19107" y="12403"/>
                  </a:cubicBezTo>
                  <a:lnTo>
                    <a:pt x="20261" y="10695"/>
                  </a:lnTo>
                  <a:cubicBezTo>
                    <a:pt x="20240" y="10682"/>
                    <a:pt x="20220" y="10671"/>
                    <a:pt x="20199" y="10659"/>
                  </a:cubicBezTo>
                  <a:lnTo>
                    <a:pt x="19685" y="10388"/>
                  </a:lnTo>
                  <a:cubicBezTo>
                    <a:pt x="18835" y="9942"/>
                    <a:pt x="17740" y="10189"/>
                    <a:pt x="17234" y="10938"/>
                  </a:cubicBezTo>
                  <a:lnTo>
                    <a:pt x="15981" y="12794"/>
                  </a:lnTo>
                  <a:lnTo>
                    <a:pt x="15290" y="12949"/>
                  </a:lnTo>
                  <a:cubicBezTo>
                    <a:pt x="16032" y="11849"/>
                    <a:pt x="16818" y="10685"/>
                    <a:pt x="16818" y="10685"/>
                  </a:cubicBezTo>
                  <a:cubicBezTo>
                    <a:pt x="16937" y="10508"/>
                    <a:pt x="17027" y="10323"/>
                    <a:pt x="17098" y="10135"/>
                  </a:cubicBezTo>
                  <a:lnTo>
                    <a:pt x="21257" y="3969"/>
                  </a:lnTo>
                  <a:cubicBezTo>
                    <a:pt x="21600" y="3461"/>
                    <a:pt x="21410" y="2804"/>
                    <a:pt x="20835" y="2502"/>
                  </a:cubicBezTo>
                  <a:cubicBezTo>
                    <a:pt x="20619" y="2388"/>
                    <a:pt x="20381" y="2341"/>
                    <a:pt x="20148" y="2352"/>
                  </a:cubicBezTo>
                  <a:cubicBezTo>
                    <a:pt x="19759" y="2372"/>
                    <a:pt x="19387" y="2558"/>
                    <a:pt x="19173" y="2875"/>
                  </a:cubicBezTo>
                  <a:lnTo>
                    <a:pt x="16244" y="7219"/>
                  </a:lnTo>
                  <a:cubicBezTo>
                    <a:pt x="16099" y="7102"/>
                    <a:pt x="15938" y="6997"/>
                    <a:pt x="15766" y="6903"/>
                  </a:cubicBezTo>
                  <a:lnTo>
                    <a:pt x="19280" y="1693"/>
                  </a:lnTo>
                  <a:cubicBezTo>
                    <a:pt x="19622" y="1184"/>
                    <a:pt x="19433" y="528"/>
                    <a:pt x="18857" y="226"/>
                  </a:cubicBezTo>
                  <a:cubicBezTo>
                    <a:pt x="18642" y="112"/>
                    <a:pt x="18403" y="65"/>
                    <a:pt x="18170" y="76"/>
                  </a:cubicBezTo>
                  <a:cubicBezTo>
                    <a:pt x="17782" y="96"/>
                    <a:pt x="17412" y="280"/>
                    <a:pt x="17198" y="597"/>
                  </a:cubicBezTo>
                  <a:lnTo>
                    <a:pt x="13686" y="5803"/>
                  </a:lnTo>
                  <a:lnTo>
                    <a:pt x="13257" y="5577"/>
                  </a:lnTo>
                  <a:lnTo>
                    <a:pt x="15928" y="1618"/>
                  </a:lnTo>
                  <a:cubicBezTo>
                    <a:pt x="16271" y="1110"/>
                    <a:pt x="16083" y="451"/>
                    <a:pt x="15508" y="149"/>
                  </a:cubicBezTo>
                  <a:cubicBezTo>
                    <a:pt x="15292" y="36"/>
                    <a:pt x="15051" y="-10"/>
                    <a:pt x="14818" y="2"/>
                  </a:cubicBezTo>
                  <a:close/>
                </a:path>
              </a:pathLst>
            </a:custGeom>
            <a:solidFill>
              <a:srgbClr val="E8BD87"/>
            </a:solidFill>
            <a:ln>
              <a:noFill/>
            </a:ln>
            <a:effectLst/>
          </p:spPr>
          <p:txBody>
            <a:bodyPr anchor="ctr"/>
            <a:lstStyle/>
            <a:p>
              <a:pPr algn="ctr"/>
              <a:endParaRPr/>
            </a:p>
          </p:txBody>
        </p:sp>
        <p:sp>
          <p:nvSpPr>
            <p:cNvPr id="17" name="Rectangle: Rounded Corners 1"/>
            <p:cNvSpPr/>
            <p:nvPr/>
          </p:nvSpPr>
          <p:spPr bwMode="auto">
            <a:xfrm>
              <a:off x="1143001" y="4744370"/>
              <a:ext cx="4976882" cy="628846"/>
            </a:xfrm>
            <a:prstGeom prst="roundRect">
              <a:avLst>
                <a:gd name="adj" fmla="val 15152"/>
              </a:avLst>
            </a:prstGeom>
            <a:solidFill>
              <a:srgbClr val="768EA9"/>
            </a:solidFill>
            <a:ln w="19050">
              <a:noFill/>
              <a:round/>
              <a:headEnd/>
              <a:tailEnd/>
            </a:ln>
          </p:spPr>
          <p:txBody>
            <a:bodyPr vert="horz" wrap="none" lIns="91440" tIns="45720" rIns="91440" bIns="45720" anchor="ctr" anchorCtr="1" compatLnSpc="1">
              <a:prstTxWarp prst="textNoShape">
                <a:avLst/>
              </a:prstTxWarp>
              <a:normAutofit/>
            </a:bodyPr>
            <a:lstStyle/>
            <a:p>
              <a:pPr algn="ctr"/>
              <a:r>
                <a:rPr lang="zh-CN" altLang="en-US" sz="1600" b="1" dirty="0">
                  <a:solidFill>
                    <a:srgbClr val="768EA9"/>
                  </a:solidFill>
                </a:rPr>
                <a:t>标题文本预设</a:t>
              </a:r>
            </a:p>
          </p:txBody>
        </p:sp>
      </p:grpSp>
      <p:sp>
        <p:nvSpPr>
          <p:cNvPr id="9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课外阅读与欣赏</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83256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5"/>
          <p:cNvSpPr/>
          <p:nvPr/>
        </p:nvSpPr>
        <p:spPr bwMode="auto">
          <a:xfrm>
            <a:off x="4544699" y="0"/>
            <a:ext cx="54006" cy="5143500"/>
          </a:xfrm>
          <a:prstGeom prst="rect">
            <a:avLst/>
          </a:prstGeom>
          <a:solidFill>
            <a:srgbClr val="768EA9"/>
          </a:solidFill>
          <a:ln w="19050">
            <a:noFill/>
            <a:round/>
            <a:headEnd/>
            <a:tailEnd/>
          </a:ln>
        </p:spPr>
        <p:txBody>
          <a:bodyPr anchor="ctr"/>
          <a:lstStyle/>
          <a:p>
            <a:pPr algn="ctr"/>
            <a:endParaRPr/>
          </a:p>
        </p:txBody>
      </p:sp>
      <p:sp>
        <p:nvSpPr>
          <p:cNvPr id="20" name="Oval 1"/>
          <p:cNvSpPr/>
          <p:nvPr/>
        </p:nvSpPr>
        <p:spPr bwMode="auto">
          <a:xfrm>
            <a:off x="4330703" y="267494"/>
            <a:ext cx="481998" cy="481998"/>
          </a:xfrm>
          <a:prstGeom prst="ellipse">
            <a:avLst/>
          </a:prstGeom>
          <a:solidFill>
            <a:srgbClr val="7E7E80"/>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01</a:t>
            </a:r>
          </a:p>
        </p:txBody>
      </p:sp>
      <p:sp>
        <p:nvSpPr>
          <p:cNvPr id="21" name="Oval 2"/>
          <p:cNvSpPr/>
          <p:nvPr/>
        </p:nvSpPr>
        <p:spPr bwMode="auto">
          <a:xfrm>
            <a:off x="4330703" y="1121580"/>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02</a:t>
            </a:r>
          </a:p>
        </p:txBody>
      </p:sp>
      <p:sp>
        <p:nvSpPr>
          <p:cNvPr id="22" name="Oval 3"/>
          <p:cNvSpPr/>
          <p:nvPr/>
        </p:nvSpPr>
        <p:spPr bwMode="auto">
          <a:xfrm>
            <a:off x="4330703" y="1975666"/>
            <a:ext cx="481998" cy="481998"/>
          </a:xfrm>
          <a:prstGeom prst="ellipse">
            <a:avLst/>
          </a:prstGeom>
          <a:solidFill>
            <a:srgbClr val="758EA9"/>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03</a:t>
            </a:r>
          </a:p>
        </p:txBody>
      </p:sp>
      <p:sp>
        <p:nvSpPr>
          <p:cNvPr id="23" name="Oval 4"/>
          <p:cNvSpPr/>
          <p:nvPr/>
        </p:nvSpPr>
        <p:spPr bwMode="auto">
          <a:xfrm>
            <a:off x="4330703" y="2829752"/>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04</a:t>
            </a:r>
          </a:p>
        </p:txBody>
      </p:sp>
      <p:sp>
        <p:nvSpPr>
          <p:cNvPr id="8" name="Rectangle 16"/>
          <p:cNvSpPr/>
          <p:nvPr/>
        </p:nvSpPr>
        <p:spPr>
          <a:xfrm>
            <a:off x="5274078" y="1995686"/>
            <a:ext cx="1458162" cy="692498"/>
          </a:xfrm>
          <a:prstGeom prst="rect">
            <a:avLst/>
          </a:prstGeom>
        </p:spPr>
        <p:txBody>
          <a:bodyPr wrap="square">
            <a:normAutofit fontScale="85000" lnSpcReduction="20000"/>
          </a:bodyPr>
          <a:lstStyle/>
          <a:p>
            <a:r>
              <a:rPr lang="zh-CN" altLang="en-US" sz="5400" b="1" spc="300" dirty="0">
                <a:solidFill>
                  <a:schemeClr val="tx2"/>
                </a:solidFill>
              </a:rPr>
              <a:t>目录</a:t>
            </a:r>
          </a:p>
        </p:txBody>
      </p:sp>
      <p:sp>
        <p:nvSpPr>
          <p:cNvPr id="11" name="TextBox 14"/>
          <p:cNvSpPr txBox="1"/>
          <p:nvPr/>
        </p:nvSpPr>
        <p:spPr>
          <a:xfrm>
            <a:off x="1203499" y="2921736"/>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撰写综艺晚会文学台本</a:t>
            </a:r>
          </a:p>
        </p:txBody>
      </p:sp>
      <p:sp>
        <p:nvSpPr>
          <p:cNvPr id="13" name="TextBox 19"/>
          <p:cNvSpPr txBox="1"/>
          <p:nvPr/>
        </p:nvSpPr>
        <p:spPr>
          <a:xfrm>
            <a:off x="1215589" y="2070693"/>
            <a:ext cx="2796413" cy="285857"/>
          </a:xfrm>
          <a:prstGeom prst="rect">
            <a:avLst/>
          </a:prstGeom>
          <a:noFill/>
        </p:spPr>
        <p:txBody>
          <a:bodyPr wrap="none" lIns="360000" tIns="0" rIns="0" bIns="0" anchor="b" anchorCtr="0">
            <a:normAutofit/>
          </a:bodyPr>
          <a:lstStyle/>
          <a:p>
            <a:pPr algn="r"/>
            <a:r>
              <a:rPr lang="zh-CN" altLang="en-US" sz="1600" b="1" dirty="0">
                <a:solidFill>
                  <a:srgbClr val="758EA9"/>
                </a:solidFill>
              </a:rPr>
              <a:t>电视综艺节目</a:t>
            </a:r>
          </a:p>
        </p:txBody>
      </p:sp>
      <p:sp>
        <p:nvSpPr>
          <p:cNvPr id="15" name="TextBox 21"/>
          <p:cNvSpPr txBox="1"/>
          <p:nvPr/>
        </p:nvSpPr>
        <p:spPr>
          <a:xfrm>
            <a:off x="1203499" y="1219650"/>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电视文艺栏目种类与策划</a:t>
            </a:r>
          </a:p>
        </p:txBody>
      </p:sp>
      <p:sp>
        <p:nvSpPr>
          <p:cNvPr id="17" name="TextBox 23"/>
          <p:cNvSpPr txBox="1"/>
          <p:nvPr/>
        </p:nvSpPr>
        <p:spPr>
          <a:xfrm>
            <a:off x="1203500" y="365564"/>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电视专题文艺节目</a:t>
            </a:r>
          </a:p>
        </p:txBody>
      </p:sp>
      <p:sp>
        <p:nvSpPr>
          <p:cNvPr id="5" name="Rectangle 8"/>
          <p:cNvSpPr/>
          <p:nvPr/>
        </p:nvSpPr>
        <p:spPr>
          <a:xfrm>
            <a:off x="5410979" y="2553681"/>
            <a:ext cx="1177245" cy="276999"/>
          </a:xfrm>
          <a:prstGeom prst="rect">
            <a:avLst/>
          </a:prstGeom>
        </p:spPr>
        <p:txBody>
          <a:bodyPr wrap="none">
            <a:normAutofit fontScale="77500" lnSpcReduction="20000"/>
          </a:bodyPr>
          <a:lstStyle/>
          <a:p>
            <a:r>
              <a:rPr lang="en-US" altLang="zh-CN" b="1" spc="300" dirty="0">
                <a:solidFill>
                  <a:schemeClr val="tx2"/>
                </a:solidFill>
              </a:rPr>
              <a:t>CONTENT</a:t>
            </a:r>
          </a:p>
        </p:txBody>
      </p:sp>
      <p:sp>
        <p:nvSpPr>
          <p:cNvPr id="26" name="Oval 4">
            <a:extLst>
              <a:ext uri="{FF2B5EF4-FFF2-40B4-BE49-F238E27FC236}">
                <a16:creationId xmlns:a16="http://schemas.microsoft.com/office/drawing/2014/main" id="{A3E1A392-4912-3542-B0C7-15A43A7972EE}"/>
              </a:ext>
            </a:extLst>
          </p:cNvPr>
          <p:cNvSpPr/>
          <p:nvPr/>
        </p:nvSpPr>
        <p:spPr bwMode="auto">
          <a:xfrm>
            <a:off x="4308460" y="3683838"/>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05</a:t>
            </a:r>
          </a:p>
        </p:txBody>
      </p:sp>
      <p:sp>
        <p:nvSpPr>
          <p:cNvPr id="31" name="Oval 4">
            <a:extLst>
              <a:ext uri="{FF2B5EF4-FFF2-40B4-BE49-F238E27FC236}">
                <a16:creationId xmlns:a16="http://schemas.microsoft.com/office/drawing/2014/main" id="{32597E22-E4CD-FA4A-AEDB-508265860455}"/>
              </a:ext>
            </a:extLst>
          </p:cNvPr>
          <p:cNvSpPr/>
          <p:nvPr/>
        </p:nvSpPr>
        <p:spPr bwMode="auto">
          <a:xfrm>
            <a:off x="4329172" y="4537925"/>
            <a:ext cx="481998" cy="481998"/>
          </a:xfrm>
          <a:prstGeom prst="ellipse">
            <a:avLst/>
          </a:prstGeom>
          <a:solidFill>
            <a:schemeClr val="bg1">
              <a:lumMod val="50000"/>
            </a:schemeClr>
          </a:solidFill>
          <a:ln w="5715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800" dirty="0">
                <a:solidFill>
                  <a:schemeClr val="bg1"/>
                </a:solidFill>
                <a:latin typeface="Impact" panose="020B0806030902050204" pitchFamily="34" charset="0"/>
              </a:rPr>
              <a:t>06</a:t>
            </a:r>
          </a:p>
        </p:txBody>
      </p:sp>
      <p:sp>
        <p:nvSpPr>
          <p:cNvPr id="33" name="TextBox 14">
            <a:extLst>
              <a:ext uri="{FF2B5EF4-FFF2-40B4-BE49-F238E27FC236}">
                <a16:creationId xmlns:a16="http://schemas.microsoft.com/office/drawing/2014/main" id="{D2F463CA-A883-B849-9F5A-1DAB2BFF985C}"/>
              </a:ext>
            </a:extLst>
          </p:cNvPr>
          <p:cNvSpPr txBox="1"/>
          <p:nvPr/>
        </p:nvSpPr>
        <p:spPr>
          <a:xfrm>
            <a:off x="1215589" y="4614794"/>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电视文艺导演的职责</a:t>
            </a:r>
          </a:p>
        </p:txBody>
      </p:sp>
      <p:sp>
        <p:nvSpPr>
          <p:cNvPr id="36" name="TextBox 14">
            <a:extLst>
              <a:ext uri="{FF2B5EF4-FFF2-40B4-BE49-F238E27FC236}">
                <a16:creationId xmlns:a16="http://schemas.microsoft.com/office/drawing/2014/main" id="{C32EBA09-7A2A-FF4C-BC2F-3F2F422483AC}"/>
              </a:ext>
            </a:extLst>
          </p:cNvPr>
          <p:cNvSpPr txBox="1"/>
          <p:nvPr/>
        </p:nvSpPr>
        <p:spPr>
          <a:xfrm>
            <a:off x="1215589" y="3780921"/>
            <a:ext cx="2796413" cy="285857"/>
          </a:xfrm>
          <a:prstGeom prst="rect">
            <a:avLst/>
          </a:prstGeom>
          <a:noFill/>
        </p:spPr>
        <p:txBody>
          <a:bodyPr wrap="none" lIns="360000" tIns="0" rIns="0" bIns="0" anchor="b" anchorCtr="0">
            <a:normAutofit/>
          </a:bodyPr>
          <a:lstStyle/>
          <a:p>
            <a:pPr algn="r"/>
            <a:r>
              <a:rPr lang="zh-CN" altLang="en-US" sz="1600" b="1" dirty="0">
                <a:solidFill>
                  <a:schemeClr val="bg1">
                    <a:lumMod val="50000"/>
                  </a:schemeClr>
                </a:solidFill>
              </a:rPr>
              <a:t>电视文艺导演的学养与素质</a:t>
            </a:r>
          </a:p>
        </p:txBody>
      </p:sp>
      <p:pic>
        <p:nvPicPr>
          <p:cNvPr id="18" name="图片 17">
            <a:extLst>
              <a:ext uri="{FF2B5EF4-FFF2-40B4-BE49-F238E27FC236}">
                <a16:creationId xmlns:a16="http://schemas.microsoft.com/office/drawing/2014/main" id="{632F14D8-F4F8-9D42-BE45-0E0FD1B4BA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937109" flipH="1" flipV="1">
            <a:off x="-935220" y="4119409"/>
            <a:ext cx="3390889" cy="2983399"/>
          </a:xfrm>
          <a:prstGeom prst="rect">
            <a:avLst/>
          </a:prstGeom>
        </p:spPr>
      </p:pic>
    </p:spTree>
    <p:extLst>
      <p:ext uri="{BB962C8B-B14F-4D97-AF65-F5344CB8AC3E}">
        <p14:creationId xmlns:p14="http://schemas.microsoft.com/office/powerpoint/2010/main" val="3552156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8" grpId="0"/>
      <p:bldP spid="5" grpId="0"/>
      <p:bldP spid="26" grpId="0" animBg="1"/>
      <p:bldP spid="31"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54"/>
          <p:cNvSpPr txBox="1">
            <a:spLocks/>
          </p:cNvSpPr>
          <p:nvPr/>
        </p:nvSpPr>
        <p:spPr bwMode="auto">
          <a:xfrm>
            <a:off x="1547664" y="987574"/>
            <a:ext cx="4752528" cy="2788874"/>
          </a:xfrm>
          <a:prstGeom prst="rect">
            <a:avLst/>
          </a:prstGeom>
          <a:noFill/>
        </p:spPr>
        <p:txBody>
          <a:bodyPr wrap="none" lIns="0" tIns="0" rIns="0" bIns="0" anchor="ctr">
            <a:noAutofit/>
          </a:bodyPr>
          <a:lstStyle/>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了解电视综艺节目的起源。</a:t>
            </a: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了解电视综艺节目的构成特征及追求。</a:t>
            </a:r>
          </a:p>
          <a:p>
            <a:pPr marL="285750" indent="-285750">
              <a:lnSpc>
                <a:spcPct val="150000"/>
              </a:lnSpc>
              <a:buFont typeface="Wingdings" pitchFamily="2" charset="2"/>
              <a:buChar char="l"/>
            </a:pPr>
            <a:r>
              <a:rPr lang="zh-CN" altLang="en-US" sz="2000" dirty="0">
                <a:solidFill>
                  <a:srgbClr val="768EA9"/>
                </a:solidFill>
                <a:latin typeface="SimSun" panose="02010600030101010101" pitchFamily="2" charset="-122"/>
                <a:ea typeface="SimSun" panose="02010600030101010101" pitchFamily="2" charset="-122"/>
              </a:rPr>
              <a:t>了解电视综艺节目的类型。</a:t>
            </a:r>
            <a:endParaRPr lang="zh-CN" altLang="en-US" sz="2000" dirty="0">
              <a:solidFill>
                <a:srgbClr val="768EA9"/>
              </a:solidFill>
              <a:effectLst/>
              <a:latin typeface="SimSun" panose="02010600030101010101" pitchFamily="2" charset="-122"/>
              <a:ea typeface="SimSun" panose="02010600030101010101" pitchFamily="2" charset="-122"/>
            </a:endParaRPr>
          </a:p>
        </p:txBody>
      </p:sp>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学习目标</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31013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54"/>
          <p:cNvSpPr txBox="1">
            <a:spLocks/>
          </p:cNvSpPr>
          <p:nvPr/>
        </p:nvSpPr>
        <p:spPr bwMode="auto">
          <a:xfrm>
            <a:off x="857880" y="1383618"/>
            <a:ext cx="7937259" cy="2376264"/>
          </a:xfrm>
          <a:prstGeom prst="rect">
            <a:avLst/>
          </a:prstGeom>
          <a:noFill/>
        </p:spPr>
        <p:txBody>
          <a:bodyPr wrap="none" lIns="0" tIns="0" rIns="0" bIns="0" anchor="ctr">
            <a:noAutofit/>
          </a:bodyPr>
          <a:lstStyle/>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电视综艺节目最初诞生于美国</a:t>
            </a: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是当时的电视工作人员借鉴了广播电台开办的综艺节目</a:t>
            </a:r>
            <a:endParaRPr lang="en-US" altLang="zh-CN" sz="1600" b="1"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b="1" dirty="0">
                <a:solidFill>
                  <a:srgbClr val="768EA9"/>
                </a:solidFill>
                <a:latin typeface="SimSun" panose="02010600030101010101" pitchFamily="2" charset="-122"/>
                <a:ea typeface="SimSun" panose="02010600030101010101" pitchFamily="2" charset="-122"/>
              </a:rPr>
              <a:t>而创办的。</a:t>
            </a:r>
            <a:endParaRPr lang="en-US" altLang="zh-CN" sz="1600" b="1"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Ø"/>
            </a:pPr>
            <a:r>
              <a:rPr lang="en-US" altLang="zh-CN" sz="1600" dirty="0">
                <a:solidFill>
                  <a:srgbClr val="768EA9"/>
                </a:solidFill>
                <a:latin typeface="SimSun" panose="02010600030101010101" pitchFamily="2" charset="-122"/>
                <a:ea typeface="SimSun" panose="02010600030101010101" pitchFamily="2" charset="-122"/>
              </a:rPr>
              <a:t>20</a:t>
            </a:r>
            <a:r>
              <a:rPr lang="zh-CN" altLang="en-US" sz="1600" dirty="0">
                <a:solidFill>
                  <a:srgbClr val="768EA9"/>
                </a:solidFill>
                <a:latin typeface="SimSun" panose="02010600030101010101" pitchFamily="2" charset="-122"/>
                <a:ea typeface="SimSun" panose="02010600030101010101" pitchFamily="2" charset="-122"/>
              </a:rPr>
              <a:t>世纪</a:t>
            </a:r>
            <a:r>
              <a:rPr lang="en-US" altLang="zh-CN" sz="1600" dirty="0">
                <a:solidFill>
                  <a:srgbClr val="768EA9"/>
                </a:solidFill>
                <a:latin typeface="SimSun" panose="02010600030101010101" pitchFamily="2" charset="-122"/>
                <a:ea typeface="SimSun" panose="02010600030101010101" pitchFamily="2" charset="-122"/>
              </a:rPr>
              <a:t>60</a:t>
            </a:r>
            <a:r>
              <a:rPr lang="zh-CN" altLang="en-US" sz="1600" dirty="0">
                <a:solidFill>
                  <a:srgbClr val="768EA9"/>
                </a:solidFill>
                <a:latin typeface="SimSun" panose="02010600030101010101" pitchFamily="2" charset="-122"/>
                <a:ea typeface="SimSun" panose="02010600030101010101" pitchFamily="2" charset="-122"/>
              </a:rPr>
              <a:t>年代中后期</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美国电视网的电视综艺节目发展迅速并渐成规模</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开始向海外渗透。</a:t>
            </a:r>
            <a:endParaRPr lang="en-US" altLang="zh-CN" sz="16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Ø"/>
            </a:pPr>
            <a:r>
              <a:rPr lang="zh-CN" altLang="en-US" sz="1600" dirty="0">
                <a:solidFill>
                  <a:srgbClr val="768EA9"/>
                </a:solidFill>
                <a:latin typeface="SimSun" panose="02010600030101010101" pitchFamily="2" charset="-122"/>
                <a:ea typeface="SimSun" panose="02010600030101010101" pitchFamily="2" charset="-122"/>
              </a:rPr>
              <a:t>首先是在欧洲传开。 美国 电视综艺节目</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晚餐俱乐部</a:t>
            </a:r>
            <a:r>
              <a:rPr lang="en-US" altLang="zh-CN" sz="1600" dirty="0">
                <a:solidFill>
                  <a:srgbClr val="768EA9"/>
                </a:solidFill>
                <a:latin typeface="SimSun" panose="02010600030101010101" pitchFamily="2" charset="-122"/>
                <a:ea typeface="SimSun" panose="02010600030101010101" pitchFamily="2" charset="-122"/>
              </a:rPr>
              <a:t>》</a:t>
            </a:r>
          </a:p>
          <a:p>
            <a:pPr marL="285750" indent="-285750">
              <a:lnSpc>
                <a:spcPct val="150000"/>
              </a:lnSpc>
              <a:buFont typeface="Wingdings" pitchFamily="2" charset="2"/>
              <a:buChar char="Ø"/>
            </a:pPr>
            <a:r>
              <a:rPr lang="zh-CN" altLang="en-US" sz="1600" dirty="0">
                <a:solidFill>
                  <a:srgbClr val="768EA9"/>
                </a:solidFill>
                <a:latin typeface="SimSun" panose="02010600030101010101" pitchFamily="2" charset="-122"/>
                <a:ea typeface="SimSun" panose="02010600030101010101" pitchFamily="2" charset="-122"/>
              </a:rPr>
              <a:t>我国台湾和香港地区发展这类节目是在</a:t>
            </a:r>
            <a:r>
              <a:rPr lang="en-US" altLang="zh-CN" sz="1600" dirty="0">
                <a:solidFill>
                  <a:srgbClr val="768EA9"/>
                </a:solidFill>
                <a:latin typeface="SimSun" panose="02010600030101010101" pitchFamily="2" charset="-122"/>
                <a:ea typeface="SimSun" panose="02010600030101010101" pitchFamily="2" charset="-122"/>
              </a:rPr>
              <a:t>20</a:t>
            </a:r>
            <a:r>
              <a:rPr lang="zh-CN" altLang="en-US" sz="1600" dirty="0">
                <a:solidFill>
                  <a:srgbClr val="768EA9"/>
                </a:solidFill>
                <a:latin typeface="SimSun" panose="02010600030101010101" pitchFamily="2" charset="-122"/>
                <a:ea typeface="SimSun" panose="02010600030101010101" pitchFamily="2" charset="-122"/>
              </a:rPr>
              <a:t>世纪</a:t>
            </a:r>
            <a:r>
              <a:rPr lang="en-US" altLang="zh-CN" sz="1600" dirty="0">
                <a:solidFill>
                  <a:srgbClr val="768EA9"/>
                </a:solidFill>
                <a:latin typeface="SimSun" panose="02010600030101010101" pitchFamily="2" charset="-122"/>
                <a:ea typeface="SimSun" panose="02010600030101010101" pitchFamily="2" charset="-122"/>
              </a:rPr>
              <a:t>70</a:t>
            </a:r>
            <a:r>
              <a:rPr lang="zh-CN" altLang="en-US" sz="1600" dirty="0">
                <a:solidFill>
                  <a:srgbClr val="768EA9"/>
                </a:solidFill>
                <a:latin typeface="SimSun" panose="02010600030101010101" pitchFamily="2" charset="-122"/>
                <a:ea typeface="SimSun" panose="02010600030101010101" pitchFamily="2" charset="-122"/>
              </a:rPr>
              <a:t>年代中期</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主要是从日本引进</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台湾把</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日本的“</a:t>
            </a:r>
            <a:r>
              <a:rPr lang="ja-JP" altLang="en-US" sz="1600">
                <a:solidFill>
                  <a:srgbClr val="768EA9"/>
                </a:solidFill>
                <a:latin typeface="SimSun" panose="02010600030101010101" pitchFamily="2" charset="-122"/>
                <a:ea typeface="SimSun" panose="02010600030101010101" pitchFamily="2" charset="-122"/>
              </a:rPr>
              <a:t>ハライュライー”</a:t>
            </a:r>
            <a:r>
              <a:rPr lang="zh-CN" altLang="en-US" sz="1600" dirty="0">
                <a:solidFill>
                  <a:srgbClr val="768EA9"/>
                </a:solidFill>
                <a:latin typeface="SimSun" panose="02010600030101010101" pitchFamily="2" charset="-122"/>
                <a:ea typeface="SimSun" panose="02010600030101010101" pitchFamily="2" charset="-122"/>
              </a:rPr>
              <a:t>节目翻译成“综艺”</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其后综艺节目在台湾岛上大行其道并一</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直延续至今。</a:t>
            </a:r>
            <a:endParaRPr lang="en-US" altLang="zh-CN" sz="16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Ø"/>
            </a:pPr>
            <a:r>
              <a:rPr lang="zh-CN" altLang="en-US" sz="1600" dirty="0">
                <a:solidFill>
                  <a:srgbClr val="768EA9"/>
                </a:solidFill>
                <a:latin typeface="SimSun" panose="02010600030101010101" pitchFamily="2" charset="-122"/>
                <a:ea typeface="SimSun" panose="02010600030101010101" pitchFamily="2" charset="-122"/>
              </a:rPr>
              <a:t>我国内地最先推出的比较成熟的综艺节目是中央电视台在</a:t>
            </a:r>
            <a:r>
              <a:rPr lang="en-US" altLang="zh-CN" sz="1600" dirty="0">
                <a:solidFill>
                  <a:srgbClr val="768EA9"/>
                </a:solidFill>
                <a:latin typeface="SimSun" panose="02010600030101010101" pitchFamily="2" charset="-122"/>
                <a:ea typeface="SimSun" panose="02010600030101010101" pitchFamily="2" charset="-122"/>
              </a:rPr>
              <a:t>20</a:t>
            </a:r>
            <a:r>
              <a:rPr lang="zh-CN" altLang="en-US" sz="1600" dirty="0">
                <a:solidFill>
                  <a:srgbClr val="768EA9"/>
                </a:solidFill>
                <a:latin typeface="SimSun" panose="02010600030101010101" pitchFamily="2" charset="-122"/>
                <a:ea typeface="SimSun" panose="02010600030101010101" pitchFamily="2" charset="-122"/>
              </a:rPr>
              <a:t>世纪</a:t>
            </a:r>
            <a:r>
              <a:rPr lang="en-US" altLang="zh-CN" sz="1600" dirty="0">
                <a:solidFill>
                  <a:srgbClr val="768EA9"/>
                </a:solidFill>
                <a:latin typeface="SimSun" panose="02010600030101010101" pitchFamily="2" charset="-122"/>
                <a:ea typeface="SimSun" panose="02010600030101010101" pitchFamily="2" charset="-122"/>
              </a:rPr>
              <a:t>80</a:t>
            </a:r>
            <a:r>
              <a:rPr lang="zh-CN" altLang="en-US" sz="1600" dirty="0">
                <a:solidFill>
                  <a:srgbClr val="768EA9"/>
                </a:solidFill>
                <a:latin typeface="SimSun" panose="02010600030101010101" pitchFamily="2" charset="-122"/>
                <a:ea typeface="SimSun" panose="02010600030101010101" pitchFamily="2" charset="-122"/>
              </a:rPr>
              <a:t>年代末创办的</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正大综艺</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这是我国电视观众第一次接触到“综艺”二字。</a:t>
            </a:r>
            <a:endParaRPr lang="zh-CN" altLang="en-US" sz="1600" dirty="0">
              <a:solidFill>
                <a:srgbClr val="768EA9"/>
              </a:solidFill>
              <a:effectLst/>
              <a:latin typeface="SimSun" panose="02010600030101010101" pitchFamily="2" charset="-122"/>
              <a:ea typeface="SimSun" panose="02010600030101010101" pitchFamily="2" charset="-122"/>
            </a:endParaRPr>
          </a:p>
        </p:txBody>
      </p:sp>
      <p:sp>
        <p:nvSpPr>
          <p:cNvPr id="31" name="Title 1"/>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电视综艺节目的界定及构成</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21294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电视专题节目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603872A9-92E5-D148-8167-0B7FC6E7BEE1}"/>
              </a:ext>
            </a:extLst>
          </p:cNvPr>
          <p:cNvSpPr txBox="1"/>
          <p:nvPr/>
        </p:nvSpPr>
        <p:spPr>
          <a:xfrm>
            <a:off x="830180" y="1517872"/>
            <a:ext cx="7990292" cy="2107756"/>
          </a:xfrm>
          <a:prstGeom prst="rect">
            <a:avLst/>
          </a:prstGeom>
          <a:noFill/>
        </p:spPr>
        <p:txBody>
          <a:bodyPr wrap="square" rtlCol="0">
            <a:spAutoFit/>
          </a:bodyPr>
          <a:lstStyle/>
          <a:p>
            <a:pPr marL="171450" indent="-1714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电视专题文艺节目与电视专题节目的异同：</a:t>
            </a:r>
            <a:endParaRPr lang="en-US" altLang="zh-CN" sz="1600" b="1" dirty="0">
              <a:solidFill>
                <a:srgbClr val="768EA9"/>
              </a:solidFill>
              <a:latin typeface="SimSun" panose="02010600030101010101" pitchFamily="2" charset="-122"/>
              <a:ea typeface="SimSun" panose="02010600030101010101" pitchFamily="2" charset="-122"/>
            </a:endParaRPr>
          </a:p>
          <a:p>
            <a:pPr marL="285750" indent="-285750">
              <a:lnSpc>
                <a:spcPct val="20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同：从界定上说</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电视专题文艺节目应该属于文艺节目的范畴</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是专题节目中的一个支脉。所谓专题文艺节目</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是一种主题明确、内容集中、开宗明义的节目形态。它一般都是围绕主题精选相关的节目素材</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题材集中</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主旨鲜明</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样式较多</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有一定的完整性和深度感。虽然有文艺的成分</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但它毕竟是专题节目的一种</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依然强调真实性</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二者之间有着千丝万缕的联系。</a:t>
            </a:r>
            <a:endParaRPr lang="en-US" altLang="zh-CN" sz="1400" dirty="0">
              <a:solidFill>
                <a:srgbClr val="768EA9"/>
              </a:solidFill>
              <a:latin typeface="SimSun" panose="02010600030101010101" pitchFamily="2" charset="-122"/>
              <a:ea typeface="SimSun" panose="02010600030101010101" pitchFamily="2" charset="-122"/>
            </a:endParaRPr>
          </a:p>
        </p:txBody>
      </p:sp>
    </p:spTree>
    <p:extLst>
      <p:ext uri="{BB962C8B-B14F-4D97-AF65-F5344CB8AC3E}">
        <p14:creationId xmlns:p14="http://schemas.microsoft.com/office/powerpoint/2010/main" val="45650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54"/>
          <p:cNvSpPr txBox="1">
            <a:spLocks/>
          </p:cNvSpPr>
          <p:nvPr/>
        </p:nvSpPr>
        <p:spPr bwMode="auto">
          <a:xfrm>
            <a:off x="857880" y="1383618"/>
            <a:ext cx="7937259" cy="2376264"/>
          </a:xfrm>
          <a:prstGeom prst="rect">
            <a:avLst/>
          </a:prstGeom>
          <a:noFill/>
        </p:spPr>
        <p:txBody>
          <a:bodyPr wrap="none" lIns="0" tIns="0" rIns="0" bIns="0" anchor="ctr">
            <a:noAutofit/>
          </a:bodyPr>
          <a:lstStyle/>
          <a:p>
            <a:pPr marL="285750" indent="-2857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“综艺”</a:t>
            </a:r>
            <a:r>
              <a:rPr lang="en-US" altLang="zh-CN" sz="1600" b="1" dirty="0">
                <a:solidFill>
                  <a:srgbClr val="768EA9"/>
                </a:solidFill>
                <a:latin typeface="SimSun" panose="02010600030101010101" pitchFamily="2" charset="-122"/>
                <a:ea typeface="SimSun" panose="02010600030101010101" pitchFamily="2" charset="-122"/>
              </a:rPr>
              <a:t>&amp;</a:t>
            </a:r>
            <a:r>
              <a:rPr lang="zh-CN" altLang="en-US" sz="1600" b="1" dirty="0">
                <a:solidFill>
                  <a:srgbClr val="768EA9"/>
                </a:solidFill>
                <a:latin typeface="SimSun" panose="02010600030101010101" pitchFamily="2" charset="-122"/>
                <a:ea typeface="SimSun" panose="02010600030101010101" pitchFamily="2" charset="-122"/>
              </a:rPr>
              <a:t>“综合文艺”</a:t>
            </a:r>
            <a:endParaRPr lang="en-US" altLang="zh-CN" sz="1600" b="1" dirty="0">
              <a:solidFill>
                <a:srgbClr val="768EA9"/>
              </a:solidFill>
              <a:latin typeface="SimSun" panose="02010600030101010101" pitchFamily="2" charset="-122"/>
              <a:ea typeface="SimSun" panose="02010600030101010101" pitchFamily="2" charset="-122"/>
            </a:endParaRPr>
          </a:p>
          <a:p>
            <a:pPr>
              <a:lnSpc>
                <a:spcPct val="150000"/>
              </a:lnSpc>
            </a:pPr>
            <a:endParaRPr lang="en-US" altLang="zh-CN" sz="1600" b="1"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“综艺”一词最早被我国电视界认为是“综合文艺”的简称</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应源于中国特色的电视文艺</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现象。换句话说是</a:t>
            </a:r>
            <a:r>
              <a:rPr lang="en-US" altLang="zh-CN" sz="1600" dirty="0">
                <a:solidFill>
                  <a:srgbClr val="768EA9"/>
                </a:solidFill>
                <a:latin typeface="SimSun" panose="02010600030101010101" pitchFamily="2" charset="-122"/>
                <a:ea typeface="SimSun" panose="02010600030101010101" pitchFamily="2" charset="-122"/>
              </a:rPr>
              <a:t>20</a:t>
            </a:r>
            <a:r>
              <a:rPr lang="zh-CN" altLang="en-US" sz="1600" dirty="0">
                <a:solidFill>
                  <a:srgbClr val="768EA9"/>
                </a:solidFill>
                <a:latin typeface="SimSun" panose="02010600030101010101" pitchFamily="2" charset="-122"/>
                <a:ea typeface="SimSun" panose="02010600030101010101" pitchFamily="2" charset="-122"/>
              </a:rPr>
              <a:t>世纪</a:t>
            </a:r>
            <a:r>
              <a:rPr lang="en-US" altLang="zh-CN" sz="1600" dirty="0">
                <a:solidFill>
                  <a:srgbClr val="768EA9"/>
                </a:solidFill>
                <a:latin typeface="SimSun" panose="02010600030101010101" pitchFamily="2" charset="-122"/>
                <a:ea typeface="SimSun" panose="02010600030101010101" pitchFamily="2" charset="-122"/>
              </a:rPr>
              <a:t>80</a:t>
            </a:r>
            <a:r>
              <a:rPr lang="zh-CN" altLang="en-US" sz="1600" dirty="0">
                <a:solidFill>
                  <a:srgbClr val="768EA9"/>
                </a:solidFill>
                <a:latin typeface="SimSun" panose="02010600030101010101" pitchFamily="2" charset="-122"/>
                <a:ea typeface="SimSun" panose="02010600030101010101" pitchFamily="2" charset="-122"/>
              </a:rPr>
              <a:t>年代初兴起并在以后不断繁荣的电视文艺晚会使人们认定</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“晚会”是“综合文艺”</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因为那时还没有引进外来“综艺”一词。编导们为了活跃</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节目形式</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把各种文艺节目组合在一起</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形成一台晚会。为了区别于专题和专项型文艺</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节目</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将其称为“综合文艺”。</a:t>
            </a:r>
            <a:endParaRPr lang="zh-CN" altLang="en-US" sz="1600" dirty="0">
              <a:solidFill>
                <a:srgbClr val="768EA9"/>
              </a:solidFill>
              <a:effectLst/>
              <a:latin typeface="SimSun" panose="02010600030101010101" pitchFamily="2" charset="-122"/>
              <a:ea typeface="SimSun" panose="02010600030101010101" pitchFamily="2" charset="-122"/>
            </a:endParaRPr>
          </a:p>
        </p:txBody>
      </p:sp>
      <p:sp>
        <p:nvSpPr>
          <p:cNvPr id="31" name="Title 1"/>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电视综艺节目的界定及构成</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40660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54"/>
          <p:cNvSpPr txBox="1">
            <a:spLocks/>
          </p:cNvSpPr>
          <p:nvPr/>
        </p:nvSpPr>
        <p:spPr bwMode="auto">
          <a:xfrm>
            <a:off x="857880" y="1383618"/>
            <a:ext cx="7937259" cy="2376264"/>
          </a:xfrm>
          <a:prstGeom prst="rect">
            <a:avLst/>
          </a:prstGeom>
          <a:noFill/>
        </p:spPr>
        <p:txBody>
          <a:bodyPr wrap="none" lIns="0" tIns="0" rIns="0" bIns="0" anchor="ctr">
            <a:noAutofit/>
          </a:bodyPr>
          <a:lstStyle/>
          <a:p>
            <a:pPr marL="285750" indent="-285750">
              <a:lnSpc>
                <a:spcPct val="150000"/>
              </a:lnSpc>
              <a:buFont typeface="Wingdings" pitchFamily="2" charset="2"/>
              <a:buChar char="Ø"/>
            </a:pPr>
            <a:r>
              <a:rPr lang="zh-CN" altLang="en-US" b="1" dirty="0">
                <a:solidFill>
                  <a:srgbClr val="768EA9"/>
                </a:solidFill>
                <a:latin typeface="SimSun" panose="02010600030101010101" pitchFamily="2" charset="-122"/>
                <a:ea typeface="SimSun" panose="02010600030101010101" pitchFamily="2" charset="-122"/>
              </a:rPr>
              <a:t>“综艺”</a:t>
            </a:r>
            <a:r>
              <a:rPr lang="en-US" altLang="zh-CN" b="1" dirty="0">
                <a:solidFill>
                  <a:srgbClr val="768EA9"/>
                </a:solidFill>
                <a:latin typeface="SimSun" panose="02010600030101010101" pitchFamily="2" charset="-122"/>
                <a:ea typeface="SimSun" panose="02010600030101010101" pitchFamily="2" charset="-122"/>
              </a:rPr>
              <a:t>&amp;</a:t>
            </a:r>
            <a:r>
              <a:rPr lang="zh-CN" altLang="en-US" b="1" dirty="0">
                <a:solidFill>
                  <a:srgbClr val="768EA9"/>
                </a:solidFill>
                <a:latin typeface="SimSun" panose="02010600030101010101" pitchFamily="2" charset="-122"/>
                <a:ea typeface="SimSun" panose="02010600030101010101" pitchFamily="2" charset="-122"/>
              </a:rPr>
              <a:t>“综合文艺”</a:t>
            </a:r>
            <a:endParaRPr lang="en-US" altLang="zh-CN" b="1"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Ø"/>
            </a:pPr>
            <a:endParaRPr lang="en-US" altLang="zh-CN" sz="1600" b="1"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l"/>
            </a:pP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综艺”的“艺”和“综合文艺”的“艺”所指涉的内容不一样。</a:t>
            </a:r>
            <a:endParaRPr lang="en-US" altLang="zh-CN" sz="16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l"/>
            </a:pPr>
            <a:r>
              <a:rPr lang="zh-CN" altLang="en-US" sz="1600" dirty="0">
                <a:solidFill>
                  <a:srgbClr val="768EA9"/>
                </a:solidFill>
                <a:latin typeface="SimSun" panose="02010600030101010101" pitchFamily="2" charset="-122"/>
                <a:ea typeface="SimSun" panose="02010600030101010101" pitchFamily="2" charset="-122"/>
              </a:rPr>
              <a:t>“综艺”的“艺”一般是泛指所有的艺术与技艺</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凡与“艺”字有关的都可包容</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在“综艺”之内。</a:t>
            </a:r>
            <a:endParaRPr lang="en-US" altLang="zh-CN" sz="16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l"/>
            </a:pPr>
            <a:r>
              <a:rPr lang="zh-CN" altLang="en-US" sz="1600" dirty="0">
                <a:solidFill>
                  <a:srgbClr val="768EA9"/>
                </a:solidFill>
                <a:latin typeface="SimSun" panose="02010600030101010101" pitchFamily="2" charset="-122"/>
                <a:ea typeface="SimSun" panose="02010600030101010101" pitchFamily="2" charset="-122"/>
              </a:rPr>
              <a:t>“综合文艺”的“艺”是指具有欣赏性和审美性的艺术</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多以传统艺术门类中的</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文学艺术为主。</a:t>
            </a:r>
            <a:endParaRPr lang="en-US" altLang="zh-CN" sz="1600" dirty="0">
              <a:solidFill>
                <a:srgbClr val="768EA9"/>
              </a:solidFill>
              <a:latin typeface="SimSun" panose="02010600030101010101" pitchFamily="2" charset="-122"/>
              <a:ea typeface="SimSun" panose="02010600030101010101" pitchFamily="2" charset="-122"/>
            </a:endParaRPr>
          </a:p>
          <a:p>
            <a:pPr marL="285750" indent="-285750">
              <a:lnSpc>
                <a:spcPct val="150000"/>
              </a:lnSpc>
              <a:buFont typeface="Wingdings" pitchFamily="2" charset="2"/>
              <a:buChar char="l"/>
            </a:pPr>
            <a:r>
              <a:rPr lang="zh-CN" altLang="en-US" sz="1600" dirty="0">
                <a:solidFill>
                  <a:srgbClr val="768EA9"/>
                </a:solidFill>
                <a:latin typeface="SimSun" panose="02010600030101010101" pitchFamily="2" charset="-122"/>
                <a:ea typeface="SimSun" panose="02010600030101010101" pitchFamily="2" charset="-122"/>
              </a:rPr>
              <a:t>概括来说</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综艺”的“艺”是指文学艺术与技艺的综合</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综合文艺”的“艺”</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专指文学艺术门类中表演性艺术的综合</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比如歌舞组合</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戏曲、曲艺的组合</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文学与音</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乐的组合等。</a:t>
            </a:r>
            <a:endParaRPr lang="zh-CN" altLang="en-US" sz="1600" dirty="0">
              <a:solidFill>
                <a:srgbClr val="768EA9"/>
              </a:solidFill>
              <a:effectLst/>
              <a:latin typeface="SimSun" panose="02010600030101010101" pitchFamily="2" charset="-122"/>
              <a:ea typeface="SimSun" panose="02010600030101010101" pitchFamily="2" charset="-122"/>
            </a:endParaRPr>
          </a:p>
        </p:txBody>
      </p:sp>
      <p:sp>
        <p:nvSpPr>
          <p:cNvPr id="31" name="Title 1"/>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电视综艺节目的界定及构成</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86693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008313" y="1217602"/>
            <a:ext cx="7428242" cy="3240360"/>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一、电视综艺节目的构成</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b="1" dirty="0">
                <a:solidFill>
                  <a:srgbClr val="768EA9"/>
                </a:solidFill>
              </a:rPr>
              <a:t>（一）内容构成</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en-US" altLang="zh-CN" sz="1400" b="1" dirty="0">
                <a:solidFill>
                  <a:srgbClr val="768EA9"/>
                </a:solidFill>
              </a:rPr>
              <a:t>1</a:t>
            </a:r>
            <a:r>
              <a:rPr lang="zh-CN" altLang="en-US" sz="1400" b="1" dirty="0">
                <a:solidFill>
                  <a:srgbClr val="768EA9"/>
                </a:solidFill>
              </a:rPr>
              <a:t>、传统艺术</a:t>
            </a:r>
            <a:endParaRPr lang="en-US" altLang="zh-CN" sz="1400" b="1" dirty="0">
              <a:solidFill>
                <a:srgbClr val="768EA9"/>
              </a:solidFill>
            </a:endParaRPr>
          </a:p>
          <a:p>
            <a:pPr>
              <a:lnSpc>
                <a:spcPct val="150000"/>
              </a:lnSpc>
            </a:pPr>
            <a:r>
              <a:rPr lang="zh-CN" altLang="en-US" sz="1400" dirty="0">
                <a:solidFill>
                  <a:srgbClr val="768EA9"/>
                </a:solidFill>
              </a:rPr>
              <a:t>包括文学、诗词、音乐、舞蹈、戏曲、曲艺、戏剧小品等表演性的艺术品种</a:t>
            </a:r>
            <a:r>
              <a:rPr lang="en-US" altLang="zh-CN" sz="1400" dirty="0">
                <a:solidFill>
                  <a:srgbClr val="768EA9"/>
                </a:solidFill>
              </a:rPr>
              <a:t>,</a:t>
            </a:r>
            <a:r>
              <a:rPr lang="zh-CN" altLang="en-US" sz="1400" dirty="0">
                <a:solidFill>
                  <a:srgbClr val="768EA9"/>
                </a:solidFill>
              </a:rPr>
              <a:t>具</a:t>
            </a:r>
          </a:p>
          <a:p>
            <a:pPr>
              <a:lnSpc>
                <a:spcPct val="150000"/>
              </a:lnSpc>
            </a:pPr>
            <a:r>
              <a:rPr lang="zh-CN" altLang="en-US" sz="1400" dirty="0">
                <a:solidFill>
                  <a:srgbClr val="768EA9"/>
                </a:solidFill>
              </a:rPr>
              <a:t>有较高的艺术性和审美价值</a:t>
            </a:r>
            <a:r>
              <a:rPr lang="en-US" altLang="zh-CN" sz="1400" dirty="0">
                <a:solidFill>
                  <a:srgbClr val="768EA9"/>
                </a:solidFill>
              </a:rPr>
              <a:t>,</a:t>
            </a:r>
            <a:r>
              <a:rPr lang="zh-CN" altLang="en-US" sz="1400" dirty="0">
                <a:solidFill>
                  <a:srgbClr val="768EA9"/>
                </a:solidFill>
              </a:rPr>
              <a:t>达到“娱性”的目的。“娱性”即在审美的过程中</a:t>
            </a:r>
            <a:r>
              <a:rPr lang="en-US" altLang="zh-CN" sz="1400" dirty="0">
                <a:solidFill>
                  <a:srgbClr val="768EA9"/>
                </a:solidFill>
              </a:rPr>
              <a:t>,</a:t>
            </a:r>
          </a:p>
          <a:p>
            <a:pPr>
              <a:lnSpc>
                <a:spcPct val="150000"/>
              </a:lnSpc>
            </a:pPr>
            <a:r>
              <a:rPr lang="zh-CN" altLang="en-US" sz="1400" dirty="0">
                <a:solidFill>
                  <a:srgbClr val="768EA9"/>
                </a:solidFill>
              </a:rPr>
              <a:t>培养人们的“性灵”</a:t>
            </a:r>
            <a:r>
              <a:rPr lang="en-US" altLang="zh-CN" sz="1400" dirty="0">
                <a:solidFill>
                  <a:srgbClr val="768EA9"/>
                </a:solidFill>
              </a:rPr>
              <a:t>,</a:t>
            </a:r>
            <a:r>
              <a:rPr lang="zh-CN" altLang="en-US" sz="1400" dirty="0">
                <a:solidFill>
                  <a:srgbClr val="768EA9"/>
                </a:solidFill>
              </a:rPr>
              <a:t>如精神的、性情的、情感的、智慧的</a:t>
            </a:r>
            <a:r>
              <a:rPr lang="en-US" altLang="zh-CN" sz="1400" dirty="0">
                <a:solidFill>
                  <a:srgbClr val="768EA9"/>
                </a:solidFill>
              </a:rPr>
              <a:t>,</a:t>
            </a:r>
            <a:r>
              <a:rPr lang="zh-CN" altLang="en-US" sz="1400" dirty="0">
                <a:solidFill>
                  <a:srgbClr val="768EA9"/>
                </a:solidFill>
              </a:rPr>
              <a:t>等等</a:t>
            </a:r>
            <a:r>
              <a:rPr lang="en-US" altLang="zh-CN" sz="1400" dirty="0">
                <a:solidFill>
                  <a:srgbClr val="768EA9"/>
                </a:solidFill>
              </a:rPr>
              <a:t>,</a:t>
            </a:r>
            <a:r>
              <a:rPr lang="zh-CN" altLang="en-US" sz="1400" dirty="0">
                <a:solidFill>
                  <a:srgbClr val="768EA9"/>
                </a:solidFill>
              </a:rPr>
              <a:t>使之具有聪慧的</a:t>
            </a:r>
          </a:p>
          <a:p>
            <a:pPr>
              <a:lnSpc>
                <a:spcPct val="150000"/>
              </a:lnSpc>
            </a:pPr>
            <a:r>
              <a:rPr lang="zh-CN" altLang="en-US" sz="1400" dirty="0">
                <a:solidFill>
                  <a:srgbClr val="768EA9"/>
                </a:solidFill>
              </a:rPr>
              <a:t>智能和悟性。</a:t>
            </a:r>
          </a:p>
        </p:txBody>
      </p:sp>
      <p:sp>
        <p:nvSpPr>
          <p:cNvPr id="7" name="Title 1">
            <a:extLst>
              <a:ext uri="{FF2B5EF4-FFF2-40B4-BE49-F238E27FC236}">
                <a16:creationId xmlns:a16="http://schemas.microsoft.com/office/drawing/2014/main" id="{AD8919DA-D278-F24F-A93B-A77C4708F773}"/>
              </a:ext>
            </a:extLst>
          </p:cNvPr>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电视综艺节目的界定及构成</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73518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008313" y="1217602"/>
            <a:ext cx="7428242" cy="3240360"/>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一、电视综艺节目的构成</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b="1" dirty="0">
                <a:solidFill>
                  <a:srgbClr val="768EA9"/>
                </a:solidFill>
              </a:rPr>
              <a:t>（一）内容构成</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en-US" altLang="zh-CN" sz="1400" b="1" dirty="0">
                <a:solidFill>
                  <a:srgbClr val="768EA9"/>
                </a:solidFill>
              </a:rPr>
              <a:t>2</a:t>
            </a:r>
            <a:r>
              <a:rPr lang="zh-CN" altLang="en-US" sz="1400" b="1" dirty="0">
                <a:solidFill>
                  <a:srgbClr val="768EA9"/>
                </a:solidFill>
              </a:rPr>
              <a:t>、亚艺术类</a:t>
            </a:r>
            <a:endParaRPr lang="en-US" altLang="zh-CN" sz="1400" b="1" dirty="0">
              <a:solidFill>
                <a:srgbClr val="768EA9"/>
              </a:solidFill>
            </a:endParaRPr>
          </a:p>
          <a:p>
            <a:pPr>
              <a:lnSpc>
                <a:spcPct val="150000"/>
              </a:lnSpc>
            </a:pPr>
            <a:r>
              <a:rPr lang="zh-CN" altLang="en-US" sz="1400" dirty="0">
                <a:solidFill>
                  <a:srgbClr val="768EA9"/>
                </a:solidFill>
              </a:rPr>
              <a:t>以技艺和技能为主的杂技、魔术、驯兽、游戏、笑话、猜谜、武术、时装表演、</a:t>
            </a:r>
          </a:p>
          <a:p>
            <a:pPr>
              <a:lnSpc>
                <a:spcPct val="150000"/>
              </a:lnSpc>
            </a:pPr>
            <a:r>
              <a:rPr lang="zh-CN" altLang="en-US" sz="1400" dirty="0">
                <a:solidFill>
                  <a:srgbClr val="768EA9"/>
                </a:solidFill>
              </a:rPr>
              <a:t>艺术体操等艺术品种。审美价值虽不是很高</a:t>
            </a:r>
            <a:r>
              <a:rPr lang="en-US" altLang="zh-CN" sz="1400" dirty="0">
                <a:solidFill>
                  <a:srgbClr val="768EA9"/>
                </a:solidFill>
              </a:rPr>
              <a:t>,</a:t>
            </a:r>
            <a:r>
              <a:rPr lang="zh-CN" altLang="en-US" sz="1400" dirty="0">
                <a:solidFill>
                  <a:srgbClr val="768EA9"/>
                </a:solidFill>
              </a:rPr>
              <a:t>但却具有很强的娱乐性与竞技</a:t>
            </a:r>
          </a:p>
          <a:p>
            <a:pPr>
              <a:lnSpc>
                <a:spcPct val="150000"/>
              </a:lnSpc>
            </a:pPr>
            <a:r>
              <a:rPr lang="zh-CN" altLang="en-US" sz="1400" dirty="0">
                <a:solidFill>
                  <a:srgbClr val="768EA9"/>
                </a:solidFill>
              </a:rPr>
              <a:t>性。具有新颖、奇特、巧妙、惊险的特征</a:t>
            </a:r>
            <a:r>
              <a:rPr lang="en-US" altLang="zh-CN" sz="1400" dirty="0">
                <a:solidFill>
                  <a:srgbClr val="768EA9"/>
                </a:solidFill>
              </a:rPr>
              <a:t>;</a:t>
            </a:r>
            <a:r>
              <a:rPr lang="zh-CN" altLang="en-US" sz="1400" dirty="0">
                <a:solidFill>
                  <a:srgbClr val="768EA9"/>
                </a:solidFill>
              </a:rPr>
              <a:t>形式上简单、明快</a:t>
            </a:r>
            <a:r>
              <a:rPr lang="en-US" altLang="zh-CN" sz="1400" dirty="0">
                <a:solidFill>
                  <a:srgbClr val="768EA9"/>
                </a:solidFill>
              </a:rPr>
              <a:t>,</a:t>
            </a:r>
            <a:r>
              <a:rPr lang="zh-CN" altLang="en-US" sz="1400" dirty="0">
                <a:solidFill>
                  <a:srgbClr val="768EA9"/>
                </a:solidFill>
              </a:rPr>
              <a:t>美感性强</a:t>
            </a:r>
            <a:r>
              <a:rPr lang="en-US" altLang="zh-CN" sz="1400" dirty="0">
                <a:solidFill>
                  <a:srgbClr val="768EA9"/>
                </a:solidFill>
              </a:rPr>
              <a:t>,</a:t>
            </a:r>
            <a:r>
              <a:rPr lang="zh-CN" altLang="en-US" sz="1400" dirty="0">
                <a:solidFill>
                  <a:srgbClr val="768EA9"/>
                </a:solidFill>
              </a:rPr>
              <a:t>达到“娱</a:t>
            </a:r>
          </a:p>
          <a:p>
            <a:pPr>
              <a:lnSpc>
                <a:spcPct val="150000"/>
              </a:lnSpc>
            </a:pPr>
            <a:r>
              <a:rPr lang="zh-CN" altLang="en-US" sz="1400" dirty="0">
                <a:solidFill>
                  <a:srgbClr val="768EA9"/>
                </a:solidFill>
              </a:rPr>
              <a:t>情”的目的。</a:t>
            </a:r>
          </a:p>
        </p:txBody>
      </p:sp>
      <p:sp>
        <p:nvSpPr>
          <p:cNvPr id="7" name="Title 1">
            <a:extLst>
              <a:ext uri="{FF2B5EF4-FFF2-40B4-BE49-F238E27FC236}">
                <a16:creationId xmlns:a16="http://schemas.microsoft.com/office/drawing/2014/main" id="{AD8919DA-D278-F24F-A93B-A77C4708F773}"/>
              </a:ext>
            </a:extLst>
          </p:cNvPr>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电视综艺节目的界定及构成</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32172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008313" y="1059582"/>
            <a:ext cx="7428242" cy="3240360"/>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一、电视综艺节目的构成</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b="1" dirty="0">
                <a:solidFill>
                  <a:srgbClr val="768EA9"/>
                </a:solidFill>
              </a:rPr>
              <a:t>（一）内容构成</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en-US" altLang="zh-CN" sz="1400" b="1" dirty="0">
                <a:solidFill>
                  <a:srgbClr val="768EA9"/>
                </a:solidFill>
              </a:rPr>
              <a:t>3</a:t>
            </a:r>
            <a:r>
              <a:rPr lang="zh-CN" altLang="en-US" sz="1400" b="1" dirty="0">
                <a:solidFill>
                  <a:srgbClr val="768EA9"/>
                </a:solidFill>
              </a:rPr>
              <a:t>、非艺术类</a:t>
            </a:r>
            <a:endParaRPr lang="en-US" altLang="zh-CN" sz="1400" b="1" dirty="0">
              <a:solidFill>
                <a:srgbClr val="768EA9"/>
              </a:solidFill>
            </a:endParaRPr>
          </a:p>
          <a:p>
            <a:pPr>
              <a:lnSpc>
                <a:spcPct val="150000"/>
              </a:lnSpc>
            </a:pPr>
            <a:r>
              <a:rPr lang="zh-CN" altLang="en-US" sz="1400" dirty="0">
                <a:solidFill>
                  <a:srgbClr val="768EA9"/>
                </a:solidFill>
              </a:rPr>
              <a:t>既非传统艺术又非亚艺术的新闻纪实报道、采访、访谈、旅游风光、地域介</a:t>
            </a:r>
          </a:p>
          <a:p>
            <a:pPr>
              <a:lnSpc>
                <a:spcPct val="150000"/>
              </a:lnSpc>
            </a:pPr>
            <a:r>
              <a:rPr lang="zh-CN" altLang="en-US" sz="1400" dirty="0">
                <a:solidFill>
                  <a:srgbClr val="768EA9"/>
                </a:solidFill>
              </a:rPr>
              <a:t>绍、知识考证等。具有真实性、知识性、报道性、时效性</a:t>
            </a:r>
            <a:r>
              <a:rPr lang="en-US" altLang="zh-CN" sz="1400" dirty="0">
                <a:solidFill>
                  <a:srgbClr val="768EA9"/>
                </a:solidFill>
              </a:rPr>
              <a:t>,</a:t>
            </a:r>
            <a:r>
              <a:rPr lang="zh-CN" altLang="en-US" sz="1400" dirty="0">
                <a:solidFill>
                  <a:srgbClr val="768EA9"/>
                </a:solidFill>
              </a:rPr>
              <a:t>达到拓展视野和传播信</a:t>
            </a:r>
          </a:p>
          <a:p>
            <a:pPr>
              <a:lnSpc>
                <a:spcPct val="150000"/>
              </a:lnSpc>
            </a:pPr>
            <a:r>
              <a:rPr lang="zh-CN" altLang="en-US" sz="1400" dirty="0">
                <a:solidFill>
                  <a:srgbClr val="768EA9"/>
                </a:solidFill>
              </a:rPr>
              <a:t>息的目的。</a:t>
            </a:r>
          </a:p>
        </p:txBody>
      </p:sp>
      <p:sp>
        <p:nvSpPr>
          <p:cNvPr id="7" name="Title 1">
            <a:extLst>
              <a:ext uri="{FF2B5EF4-FFF2-40B4-BE49-F238E27FC236}">
                <a16:creationId xmlns:a16="http://schemas.microsoft.com/office/drawing/2014/main" id="{AD8919DA-D278-F24F-A93B-A77C4708F773}"/>
              </a:ext>
            </a:extLst>
          </p:cNvPr>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电视综艺节目的界定及构成</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2517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008313" y="843558"/>
            <a:ext cx="7428242" cy="3240360"/>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一、电视综艺节目的构成</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b="1" dirty="0">
                <a:solidFill>
                  <a:srgbClr val="768EA9"/>
                </a:solidFill>
              </a:rPr>
              <a:t>（二）制作形式</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en-US" altLang="zh-CN" sz="1400" b="1" dirty="0">
                <a:solidFill>
                  <a:srgbClr val="768EA9"/>
                </a:solidFill>
              </a:rPr>
              <a:t>1.</a:t>
            </a:r>
            <a:r>
              <a:rPr lang="zh-CN" altLang="en-US" sz="1400" b="1" dirty="0">
                <a:solidFill>
                  <a:srgbClr val="768EA9"/>
                </a:solidFill>
              </a:rPr>
              <a:t>舞台艺术</a:t>
            </a:r>
          </a:p>
          <a:p>
            <a:pPr>
              <a:lnSpc>
                <a:spcPct val="150000"/>
              </a:lnSpc>
            </a:pPr>
            <a:r>
              <a:rPr lang="zh-CN" altLang="en-US" sz="1400" dirty="0">
                <a:solidFill>
                  <a:srgbClr val="768EA9"/>
                </a:solidFill>
              </a:rPr>
              <a:t>包括舞台美术、灯光设计、音响变化、服饰造型等</a:t>
            </a:r>
            <a:r>
              <a:rPr lang="en-US" altLang="zh-CN" sz="1400" dirty="0">
                <a:solidFill>
                  <a:srgbClr val="768EA9"/>
                </a:solidFill>
              </a:rPr>
              <a:t>,</a:t>
            </a:r>
            <a:r>
              <a:rPr lang="zh-CN" altLang="en-US" sz="1400" dirty="0">
                <a:solidFill>
                  <a:srgbClr val="768EA9"/>
                </a:solidFill>
              </a:rPr>
              <a:t>具有声色并茂、营造意</a:t>
            </a:r>
          </a:p>
          <a:p>
            <a:pPr>
              <a:lnSpc>
                <a:spcPct val="150000"/>
              </a:lnSpc>
            </a:pPr>
            <a:r>
              <a:rPr lang="zh-CN" altLang="en-US" sz="1400" dirty="0">
                <a:solidFill>
                  <a:srgbClr val="768EA9"/>
                </a:solidFill>
              </a:rPr>
              <a:t>境、烘托情绪、渲染气氛的作用</a:t>
            </a:r>
            <a:r>
              <a:rPr lang="en-US" altLang="zh-CN" sz="1400" dirty="0">
                <a:solidFill>
                  <a:srgbClr val="768EA9"/>
                </a:solidFill>
              </a:rPr>
              <a:t>,</a:t>
            </a:r>
            <a:r>
              <a:rPr lang="zh-CN" altLang="en-US" sz="1400" dirty="0">
                <a:solidFill>
                  <a:srgbClr val="768EA9"/>
                </a:solidFill>
              </a:rPr>
              <a:t>达到视听美感的目的。</a:t>
            </a:r>
          </a:p>
        </p:txBody>
      </p:sp>
      <p:sp>
        <p:nvSpPr>
          <p:cNvPr id="7" name="Title 1">
            <a:extLst>
              <a:ext uri="{FF2B5EF4-FFF2-40B4-BE49-F238E27FC236}">
                <a16:creationId xmlns:a16="http://schemas.microsoft.com/office/drawing/2014/main" id="{AD8919DA-D278-F24F-A93B-A77C4708F773}"/>
              </a:ext>
            </a:extLst>
          </p:cNvPr>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电视综艺节目的界定及构成</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3969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986362" y="1059582"/>
            <a:ext cx="7428242" cy="3240360"/>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一、电视综艺节目的构成</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b="1" dirty="0">
                <a:solidFill>
                  <a:srgbClr val="768EA9"/>
                </a:solidFill>
              </a:rPr>
              <a:t>（二）制作形式</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en-US" altLang="zh-CN" sz="1400" b="1" dirty="0">
                <a:solidFill>
                  <a:srgbClr val="768EA9"/>
                </a:solidFill>
              </a:rPr>
              <a:t>2.</a:t>
            </a:r>
            <a:r>
              <a:rPr lang="zh-CN" altLang="en-US" sz="1400" b="1" dirty="0">
                <a:solidFill>
                  <a:srgbClr val="768EA9"/>
                </a:solidFill>
              </a:rPr>
              <a:t>电视艺术</a:t>
            </a:r>
          </a:p>
          <a:p>
            <a:pPr>
              <a:lnSpc>
                <a:spcPct val="150000"/>
              </a:lnSpc>
            </a:pPr>
            <a:r>
              <a:rPr lang="zh-CN" altLang="en-US" sz="1400" dirty="0">
                <a:solidFill>
                  <a:srgbClr val="768EA9"/>
                </a:solidFill>
              </a:rPr>
              <a:t>包括镜头运用、色彩选择、图文字幕、资料画面、影视剧片段、外景插入、特</a:t>
            </a:r>
          </a:p>
          <a:p>
            <a:pPr>
              <a:lnSpc>
                <a:spcPct val="150000"/>
              </a:lnSpc>
            </a:pPr>
            <a:r>
              <a:rPr lang="zh-CN" altLang="en-US" sz="1400" dirty="0">
                <a:solidFill>
                  <a:srgbClr val="768EA9"/>
                </a:solidFill>
              </a:rPr>
              <a:t>技组合、三维动画、非线编辑、虚拟演播室等</a:t>
            </a:r>
            <a:r>
              <a:rPr lang="en-US" altLang="zh-CN" sz="1400" dirty="0">
                <a:solidFill>
                  <a:srgbClr val="768EA9"/>
                </a:solidFill>
              </a:rPr>
              <a:t>,</a:t>
            </a:r>
            <a:r>
              <a:rPr lang="zh-CN" altLang="en-US" sz="1400" dirty="0">
                <a:solidFill>
                  <a:srgbClr val="768EA9"/>
                </a:solidFill>
              </a:rPr>
              <a:t>充分利用各种现代电子技术手段</a:t>
            </a:r>
          </a:p>
          <a:p>
            <a:pPr>
              <a:lnSpc>
                <a:spcPct val="150000"/>
              </a:lnSpc>
            </a:pPr>
            <a:r>
              <a:rPr lang="zh-CN" altLang="en-US" sz="1400" dirty="0">
                <a:solidFill>
                  <a:srgbClr val="768EA9"/>
                </a:solidFill>
              </a:rPr>
              <a:t>进行艺术创作</a:t>
            </a:r>
            <a:r>
              <a:rPr lang="en-US" altLang="zh-CN" sz="1400" dirty="0">
                <a:solidFill>
                  <a:srgbClr val="768EA9"/>
                </a:solidFill>
              </a:rPr>
              <a:t>,</a:t>
            </a:r>
            <a:r>
              <a:rPr lang="zh-CN" altLang="en-US" sz="1400" dirty="0">
                <a:solidFill>
                  <a:srgbClr val="768EA9"/>
                </a:solidFill>
              </a:rPr>
              <a:t>从而达到包容性强、构图新颖的电视化目的。</a:t>
            </a:r>
          </a:p>
        </p:txBody>
      </p:sp>
      <p:sp>
        <p:nvSpPr>
          <p:cNvPr id="7" name="Title 1">
            <a:extLst>
              <a:ext uri="{FF2B5EF4-FFF2-40B4-BE49-F238E27FC236}">
                <a16:creationId xmlns:a16="http://schemas.microsoft.com/office/drawing/2014/main" id="{AD8919DA-D278-F24F-A93B-A77C4708F773}"/>
              </a:ext>
            </a:extLst>
          </p:cNvPr>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电视综艺节目的界定及构成</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06111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008313" y="1059582"/>
            <a:ext cx="7428242" cy="3240360"/>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二、电视综艺节目的特征</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dirty="0">
                <a:solidFill>
                  <a:srgbClr val="768EA9"/>
                </a:solidFill>
              </a:rPr>
              <a:t>电视综艺节目根据主题的需要</a:t>
            </a:r>
            <a:r>
              <a:rPr lang="en-US" altLang="zh-CN" sz="1400" dirty="0">
                <a:solidFill>
                  <a:srgbClr val="768EA9"/>
                </a:solidFill>
              </a:rPr>
              <a:t>,</a:t>
            </a:r>
            <a:r>
              <a:rPr lang="zh-CN" altLang="en-US" sz="1400" dirty="0">
                <a:solidFill>
                  <a:srgbClr val="768EA9"/>
                </a:solidFill>
              </a:rPr>
              <a:t>运用各种艺术手段</a:t>
            </a:r>
            <a:r>
              <a:rPr lang="en-US" altLang="zh-CN" sz="1400" dirty="0">
                <a:solidFill>
                  <a:srgbClr val="768EA9"/>
                </a:solidFill>
              </a:rPr>
              <a:t>,</a:t>
            </a:r>
            <a:r>
              <a:rPr lang="zh-CN" altLang="en-US" sz="1400" dirty="0">
                <a:solidFill>
                  <a:srgbClr val="768EA9"/>
                </a:solidFill>
              </a:rPr>
              <a:t>将多种不同艺术体裁</a:t>
            </a:r>
          </a:p>
          <a:p>
            <a:pPr>
              <a:lnSpc>
                <a:spcPct val="150000"/>
              </a:lnSpc>
            </a:pPr>
            <a:r>
              <a:rPr lang="zh-CN" altLang="en-US" sz="1400" dirty="0">
                <a:solidFill>
                  <a:srgbClr val="768EA9"/>
                </a:solidFill>
              </a:rPr>
              <a:t>的单个节目进行有机的结合。这些单个节目在电视综艺节目中产生内在的联</a:t>
            </a:r>
          </a:p>
          <a:p>
            <a:pPr>
              <a:lnSpc>
                <a:spcPct val="150000"/>
              </a:lnSpc>
            </a:pPr>
            <a:r>
              <a:rPr lang="zh-CN" altLang="en-US" sz="1400" dirty="0">
                <a:solidFill>
                  <a:srgbClr val="768EA9"/>
                </a:solidFill>
              </a:rPr>
              <a:t>系</a:t>
            </a:r>
            <a:r>
              <a:rPr lang="en-US" altLang="zh-CN" sz="1400" dirty="0">
                <a:solidFill>
                  <a:srgbClr val="768EA9"/>
                </a:solidFill>
              </a:rPr>
              <a:t>,</a:t>
            </a:r>
            <a:r>
              <a:rPr lang="zh-CN" altLang="en-US" sz="1400" dirty="0">
                <a:solidFill>
                  <a:srgbClr val="768EA9"/>
                </a:solidFill>
              </a:rPr>
              <a:t>发挥整体优势</a:t>
            </a:r>
            <a:r>
              <a:rPr lang="en-US" altLang="zh-CN" sz="1400" dirty="0">
                <a:solidFill>
                  <a:srgbClr val="768EA9"/>
                </a:solidFill>
              </a:rPr>
              <a:t>,</a:t>
            </a:r>
            <a:r>
              <a:rPr lang="zh-CN" altLang="en-US" sz="1400" dirty="0">
                <a:solidFill>
                  <a:srgbClr val="768EA9"/>
                </a:solidFill>
              </a:rPr>
              <a:t>具有系统效应。电视综艺节目的最重要的特性就是有机性。</a:t>
            </a:r>
          </a:p>
          <a:p>
            <a:pPr>
              <a:lnSpc>
                <a:spcPct val="150000"/>
              </a:lnSpc>
            </a:pPr>
            <a:r>
              <a:rPr lang="zh-CN" altLang="en-US" sz="1400" dirty="0">
                <a:solidFill>
                  <a:srgbClr val="768EA9"/>
                </a:solidFill>
              </a:rPr>
              <a:t>在内容上</a:t>
            </a:r>
            <a:r>
              <a:rPr lang="en-US" altLang="zh-CN" sz="1400" dirty="0">
                <a:solidFill>
                  <a:srgbClr val="768EA9"/>
                </a:solidFill>
              </a:rPr>
              <a:t>,</a:t>
            </a:r>
            <a:r>
              <a:rPr lang="zh-CN" altLang="en-US" sz="1400" dirty="0">
                <a:solidFill>
                  <a:srgbClr val="768EA9"/>
                </a:solidFill>
              </a:rPr>
              <a:t>电视综艺节目具有较强的兼容性</a:t>
            </a:r>
            <a:r>
              <a:rPr lang="en-US" altLang="zh-CN" sz="1400" dirty="0">
                <a:solidFill>
                  <a:srgbClr val="768EA9"/>
                </a:solidFill>
              </a:rPr>
              <a:t>,</a:t>
            </a:r>
            <a:r>
              <a:rPr lang="zh-CN" altLang="en-US" sz="1400" dirty="0">
                <a:solidFill>
                  <a:srgbClr val="768EA9"/>
                </a:solidFill>
              </a:rPr>
              <a:t>集欣赏、娱乐、知识、信息、审美于</a:t>
            </a:r>
          </a:p>
          <a:p>
            <a:pPr>
              <a:lnSpc>
                <a:spcPct val="150000"/>
              </a:lnSpc>
            </a:pPr>
            <a:r>
              <a:rPr lang="zh-CN" altLang="en-US" sz="1400" dirty="0">
                <a:solidFill>
                  <a:srgbClr val="768EA9"/>
                </a:solidFill>
              </a:rPr>
              <a:t>一体</a:t>
            </a:r>
            <a:r>
              <a:rPr lang="en-US" altLang="zh-CN" sz="1400" dirty="0">
                <a:solidFill>
                  <a:srgbClr val="768EA9"/>
                </a:solidFill>
              </a:rPr>
              <a:t>,</a:t>
            </a:r>
            <a:r>
              <a:rPr lang="zh-CN" altLang="en-US" sz="1400" dirty="0">
                <a:solidFill>
                  <a:srgbClr val="768EA9"/>
                </a:solidFill>
              </a:rPr>
              <a:t>但又不是各种单个节目在艺术审美特征上的机械性的相加</a:t>
            </a:r>
            <a:r>
              <a:rPr lang="en-US" altLang="zh-CN" sz="1400" dirty="0">
                <a:solidFill>
                  <a:srgbClr val="768EA9"/>
                </a:solidFill>
              </a:rPr>
              <a:t>,</a:t>
            </a:r>
            <a:r>
              <a:rPr lang="zh-CN" altLang="en-US" sz="1400" dirty="0">
                <a:solidFill>
                  <a:srgbClr val="768EA9"/>
                </a:solidFill>
              </a:rPr>
              <a:t>而是“整体大</a:t>
            </a:r>
          </a:p>
          <a:p>
            <a:pPr>
              <a:lnSpc>
                <a:spcPct val="150000"/>
              </a:lnSpc>
            </a:pPr>
            <a:r>
              <a:rPr lang="zh-CN" altLang="en-US" sz="1400" dirty="0">
                <a:solidFill>
                  <a:srgbClr val="768EA9"/>
                </a:solidFill>
              </a:rPr>
              <a:t>于局部之和”的节目形态。</a:t>
            </a:r>
          </a:p>
        </p:txBody>
      </p:sp>
      <p:sp>
        <p:nvSpPr>
          <p:cNvPr id="7" name="Title 1">
            <a:extLst>
              <a:ext uri="{FF2B5EF4-FFF2-40B4-BE49-F238E27FC236}">
                <a16:creationId xmlns:a16="http://schemas.microsoft.com/office/drawing/2014/main" id="{AD8919DA-D278-F24F-A93B-A77C4708F773}"/>
              </a:ext>
            </a:extLst>
          </p:cNvPr>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电视综艺节目的界定及构成</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49411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008313" y="699542"/>
            <a:ext cx="7428242" cy="3240360"/>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三、电视综艺节目的艺术追求</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b="1" dirty="0">
                <a:solidFill>
                  <a:srgbClr val="768EA9"/>
                </a:solidFill>
              </a:rPr>
              <a:t>（一）总体艺术追求</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dirty="0">
                <a:solidFill>
                  <a:srgbClr val="768EA9"/>
                </a:solidFill>
              </a:rPr>
              <a:t>即欢乐性、审美欣赏性、联欢娱乐性、品种兼容性、信息知识性。要求主题</a:t>
            </a:r>
          </a:p>
          <a:p>
            <a:pPr>
              <a:lnSpc>
                <a:spcPct val="150000"/>
              </a:lnSpc>
            </a:pPr>
            <a:r>
              <a:rPr lang="zh-CN" altLang="en-US" sz="1400" dirty="0">
                <a:solidFill>
                  <a:srgbClr val="768EA9"/>
                </a:solidFill>
              </a:rPr>
              <a:t>鲜明、创意新颖、基调得当、构思完整、节目精彩</a:t>
            </a:r>
            <a:r>
              <a:rPr lang="en-US" altLang="zh-CN" sz="1400" dirty="0">
                <a:solidFill>
                  <a:srgbClr val="768EA9"/>
                </a:solidFill>
              </a:rPr>
              <a:t>,</a:t>
            </a:r>
            <a:r>
              <a:rPr lang="zh-CN" altLang="en-US" sz="1400" dirty="0">
                <a:solidFill>
                  <a:srgbClr val="768EA9"/>
                </a:solidFill>
              </a:rPr>
              <a:t>从而赢得观众的喜爱。</a:t>
            </a:r>
          </a:p>
        </p:txBody>
      </p:sp>
      <p:sp>
        <p:nvSpPr>
          <p:cNvPr id="7" name="Title 1">
            <a:extLst>
              <a:ext uri="{FF2B5EF4-FFF2-40B4-BE49-F238E27FC236}">
                <a16:creationId xmlns:a16="http://schemas.microsoft.com/office/drawing/2014/main" id="{AD8919DA-D278-F24F-A93B-A77C4708F773}"/>
              </a:ext>
            </a:extLst>
          </p:cNvPr>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电视综艺节目的界定及构成</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20473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75">
            <a:extLst>
              <a:ext uri="{FF2B5EF4-FFF2-40B4-BE49-F238E27FC236}">
                <a16:creationId xmlns:a16="http://schemas.microsoft.com/office/drawing/2014/main" id="{ABC15294-297D-DE4E-9BD7-46ACECE5DE5A}"/>
              </a:ext>
            </a:extLst>
          </p:cNvPr>
          <p:cNvGrpSpPr/>
          <p:nvPr/>
        </p:nvGrpSpPr>
        <p:grpSpPr>
          <a:xfrm>
            <a:off x="707445" y="1419622"/>
            <a:ext cx="300869" cy="300870"/>
            <a:chOff x="0" y="0"/>
            <a:chExt cx="767929" cy="767929"/>
          </a:xfrm>
        </p:grpSpPr>
        <p:sp>
          <p:nvSpPr>
            <p:cNvPr id="33" name="Freeform: Shape 76">
              <a:extLst>
                <a:ext uri="{FF2B5EF4-FFF2-40B4-BE49-F238E27FC236}">
                  <a16:creationId xmlns:a16="http://schemas.microsoft.com/office/drawing/2014/main" id="{9ECBE854-5FB8-8442-AC67-8BF8DAB46FDA}"/>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34" name="Freeform: Shape 77">
              <a:extLst>
                <a:ext uri="{FF2B5EF4-FFF2-40B4-BE49-F238E27FC236}">
                  <a16:creationId xmlns:a16="http://schemas.microsoft.com/office/drawing/2014/main" id="{14332783-79C6-0E40-A3D0-2171A1562C0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35" name="Rectangle 88">
            <a:extLst>
              <a:ext uri="{FF2B5EF4-FFF2-40B4-BE49-F238E27FC236}">
                <a16:creationId xmlns:a16="http://schemas.microsoft.com/office/drawing/2014/main" id="{2B1DB457-4845-524C-90AB-DC104AE8C96F}"/>
              </a:ext>
            </a:extLst>
          </p:cNvPr>
          <p:cNvSpPr/>
          <p:nvPr/>
        </p:nvSpPr>
        <p:spPr>
          <a:xfrm>
            <a:off x="1008313" y="1203598"/>
            <a:ext cx="7428242" cy="3240360"/>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三、电视综艺节目的艺术追求</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b="1" dirty="0">
                <a:solidFill>
                  <a:srgbClr val="768EA9"/>
                </a:solidFill>
              </a:rPr>
              <a:t>（二）具体艺术追求</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dirty="0">
                <a:solidFill>
                  <a:srgbClr val="768EA9"/>
                </a:solidFill>
              </a:rPr>
              <a:t>在选材上</a:t>
            </a:r>
            <a:r>
              <a:rPr lang="en-US" altLang="zh-CN" sz="1400" dirty="0">
                <a:solidFill>
                  <a:srgbClr val="768EA9"/>
                </a:solidFill>
              </a:rPr>
              <a:t>,</a:t>
            </a:r>
            <a:r>
              <a:rPr lang="zh-CN" altLang="en-US" sz="1400" dirty="0">
                <a:solidFill>
                  <a:srgbClr val="768EA9"/>
                </a:solidFill>
              </a:rPr>
              <a:t>要寓教于乐</a:t>
            </a:r>
            <a:r>
              <a:rPr lang="en-US" altLang="zh-CN" sz="1400" dirty="0">
                <a:solidFill>
                  <a:srgbClr val="768EA9"/>
                </a:solidFill>
              </a:rPr>
              <a:t>,</a:t>
            </a:r>
            <a:r>
              <a:rPr lang="zh-CN" altLang="en-US" sz="1400" dirty="0">
                <a:solidFill>
                  <a:srgbClr val="768EA9"/>
                </a:solidFill>
              </a:rPr>
              <a:t>意在观众</a:t>
            </a:r>
            <a:r>
              <a:rPr lang="en-US" altLang="zh-CN" sz="1400" dirty="0">
                <a:solidFill>
                  <a:srgbClr val="768EA9"/>
                </a:solidFill>
              </a:rPr>
              <a:t>,</a:t>
            </a:r>
            <a:r>
              <a:rPr lang="zh-CN" altLang="en-US" sz="1400" dirty="0">
                <a:solidFill>
                  <a:srgbClr val="768EA9"/>
                </a:solidFill>
              </a:rPr>
              <a:t>对观众起到启迪、鼓舞的作用。</a:t>
            </a:r>
            <a:endParaRPr lang="en-US" altLang="zh-CN" sz="1400" dirty="0">
              <a:solidFill>
                <a:srgbClr val="768EA9"/>
              </a:solidFill>
            </a:endParaRPr>
          </a:p>
          <a:p>
            <a:pPr>
              <a:lnSpc>
                <a:spcPct val="150000"/>
              </a:lnSpc>
            </a:pPr>
            <a:r>
              <a:rPr lang="zh-CN" altLang="en-US" sz="1400" dirty="0">
                <a:solidFill>
                  <a:srgbClr val="768EA9"/>
                </a:solidFill>
              </a:rPr>
              <a:t>在构思上</a:t>
            </a:r>
            <a:r>
              <a:rPr lang="en-US" altLang="zh-CN" sz="1400" dirty="0">
                <a:solidFill>
                  <a:srgbClr val="768EA9"/>
                </a:solidFill>
              </a:rPr>
              <a:t>,</a:t>
            </a:r>
            <a:r>
              <a:rPr lang="zh-CN" altLang="en-US" sz="1400" dirty="0">
                <a:solidFill>
                  <a:srgbClr val="768EA9"/>
                </a:solidFill>
              </a:rPr>
              <a:t>要主题鲜明、基调得当</a:t>
            </a:r>
            <a:r>
              <a:rPr lang="en-US" altLang="zh-CN" sz="1400" dirty="0">
                <a:solidFill>
                  <a:srgbClr val="768EA9"/>
                </a:solidFill>
              </a:rPr>
              <a:t>,</a:t>
            </a:r>
            <a:r>
              <a:rPr lang="zh-CN" altLang="en-US" sz="1400" dirty="0">
                <a:solidFill>
                  <a:srgbClr val="768EA9"/>
                </a:solidFill>
              </a:rPr>
              <a:t>独特、新颖、完整。</a:t>
            </a:r>
            <a:endParaRPr lang="en-US" altLang="zh-CN" sz="1400" dirty="0">
              <a:solidFill>
                <a:srgbClr val="768EA9"/>
              </a:solidFill>
            </a:endParaRPr>
          </a:p>
          <a:p>
            <a:pPr>
              <a:lnSpc>
                <a:spcPct val="150000"/>
              </a:lnSpc>
            </a:pPr>
            <a:r>
              <a:rPr lang="zh-CN" altLang="en-US" sz="1400" dirty="0">
                <a:solidFill>
                  <a:srgbClr val="768EA9"/>
                </a:solidFill>
              </a:rPr>
              <a:t>在表现上</a:t>
            </a:r>
            <a:r>
              <a:rPr lang="en-US" altLang="zh-CN" sz="1400" dirty="0">
                <a:solidFill>
                  <a:srgbClr val="768EA9"/>
                </a:solidFill>
              </a:rPr>
              <a:t>,</a:t>
            </a:r>
            <a:r>
              <a:rPr lang="zh-CN" altLang="en-US" sz="1400" dirty="0">
                <a:solidFill>
                  <a:srgbClr val="768EA9"/>
                </a:solidFill>
              </a:rPr>
              <a:t>要先声夺人、赏心悦目</a:t>
            </a:r>
            <a:r>
              <a:rPr lang="en-US" altLang="zh-CN" sz="1400" dirty="0">
                <a:solidFill>
                  <a:srgbClr val="768EA9"/>
                </a:solidFill>
              </a:rPr>
              <a:t>,</a:t>
            </a:r>
            <a:r>
              <a:rPr lang="zh-CN" altLang="en-US" sz="1400" dirty="0">
                <a:solidFill>
                  <a:srgbClr val="768EA9"/>
                </a:solidFill>
              </a:rPr>
              <a:t>演员表演精彩</a:t>
            </a:r>
            <a:r>
              <a:rPr lang="en-US" altLang="zh-CN" sz="1400" dirty="0">
                <a:solidFill>
                  <a:srgbClr val="768EA9"/>
                </a:solidFill>
              </a:rPr>
              <a:t>,</a:t>
            </a:r>
            <a:r>
              <a:rPr lang="zh-CN" altLang="en-US" sz="1400" dirty="0">
                <a:solidFill>
                  <a:srgbClr val="768EA9"/>
                </a:solidFill>
              </a:rPr>
              <a:t>服装和现场灯光与演出相配。</a:t>
            </a:r>
            <a:endParaRPr lang="en-US" altLang="zh-CN" sz="1400" dirty="0">
              <a:solidFill>
                <a:srgbClr val="768EA9"/>
              </a:solidFill>
            </a:endParaRPr>
          </a:p>
          <a:p>
            <a:pPr>
              <a:lnSpc>
                <a:spcPct val="150000"/>
              </a:lnSpc>
            </a:pPr>
            <a:r>
              <a:rPr lang="zh-CN" altLang="en-US" sz="1400" dirty="0">
                <a:solidFill>
                  <a:srgbClr val="768EA9"/>
                </a:solidFill>
              </a:rPr>
              <a:t>在审美上</a:t>
            </a:r>
            <a:r>
              <a:rPr lang="en-US" altLang="zh-CN" sz="1400" dirty="0">
                <a:solidFill>
                  <a:srgbClr val="768EA9"/>
                </a:solidFill>
              </a:rPr>
              <a:t>,</a:t>
            </a:r>
            <a:r>
              <a:rPr lang="zh-CN" altLang="en-US" sz="1400" dirty="0">
                <a:solidFill>
                  <a:srgbClr val="768EA9"/>
                </a:solidFill>
              </a:rPr>
              <a:t>要雅俗兼容</a:t>
            </a:r>
            <a:r>
              <a:rPr lang="en-US" altLang="zh-CN" sz="1400" dirty="0">
                <a:solidFill>
                  <a:srgbClr val="768EA9"/>
                </a:solidFill>
              </a:rPr>
              <a:t>,</a:t>
            </a:r>
            <a:r>
              <a:rPr lang="zh-CN" altLang="en-US" sz="1400" dirty="0">
                <a:solidFill>
                  <a:srgbClr val="768EA9"/>
                </a:solidFill>
              </a:rPr>
              <a:t>通过舞美、色彩、构图来追求整体的意境。</a:t>
            </a:r>
            <a:endParaRPr lang="en-US" altLang="zh-CN" sz="1400" dirty="0">
              <a:solidFill>
                <a:srgbClr val="768EA9"/>
              </a:solidFill>
            </a:endParaRPr>
          </a:p>
          <a:p>
            <a:pPr>
              <a:lnSpc>
                <a:spcPct val="150000"/>
              </a:lnSpc>
            </a:pPr>
            <a:r>
              <a:rPr lang="zh-CN" altLang="en-US" sz="1400" dirty="0">
                <a:solidFill>
                  <a:srgbClr val="768EA9"/>
                </a:solidFill>
              </a:rPr>
              <a:t>在结构上</a:t>
            </a:r>
            <a:r>
              <a:rPr lang="en-US" altLang="zh-CN" sz="1400" dirty="0">
                <a:solidFill>
                  <a:srgbClr val="768EA9"/>
                </a:solidFill>
              </a:rPr>
              <a:t>,</a:t>
            </a:r>
            <a:r>
              <a:rPr lang="zh-CN" altLang="en-US" sz="1400" dirty="0">
                <a:solidFill>
                  <a:srgbClr val="768EA9"/>
                </a:solidFill>
              </a:rPr>
              <a:t>要定体则无、大体则有</a:t>
            </a:r>
            <a:r>
              <a:rPr lang="en-US" altLang="zh-CN" sz="1400" dirty="0">
                <a:solidFill>
                  <a:srgbClr val="768EA9"/>
                </a:solidFill>
              </a:rPr>
              <a:t>,“</a:t>
            </a:r>
            <a:r>
              <a:rPr lang="zh-CN" altLang="en-US" sz="1400" dirty="0">
                <a:solidFill>
                  <a:srgbClr val="768EA9"/>
                </a:solidFill>
              </a:rPr>
              <a:t>豹头、熊腰、凤尾”。</a:t>
            </a:r>
          </a:p>
        </p:txBody>
      </p:sp>
      <p:sp>
        <p:nvSpPr>
          <p:cNvPr id="7" name="Title 1">
            <a:extLst>
              <a:ext uri="{FF2B5EF4-FFF2-40B4-BE49-F238E27FC236}">
                <a16:creationId xmlns:a16="http://schemas.microsoft.com/office/drawing/2014/main" id="{AD8919DA-D278-F24F-A93B-A77C4708F773}"/>
              </a:ext>
            </a:extLst>
          </p:cNvPr>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电视综艺节目的界定及构成</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3583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第一节 电视专题节目</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603872A9-92E5-D148-8167-0B7FC6E7BEE1}"/>
              </a:ext>
            </a:extLst>
          </p:cNvPr>
          <p:cNvSpPr txBox="1"/>
          <p:nvPr/>
        </p:nvSpPr>
        <p:spPr>
          <a:xfrm>
            <a:off x="830180" y="1302428"/>
            <a:ext cx="7990292" cy="2538644"/>
          </a:xfrm>
          <a:prstGeom prst="rect">
            <a:avLst/>
          </a:prstGeom>
          <a:noFill/>
        </p:spPr>
        <p:txBody>
          <a:bodyPr wrap="square" rtlCol="0">
            <a:spAutoFit/>
          </a:bodyPr>
          <a:lstStyle/>
          <a:p>
            <a:pPr marL="171450" indent="-171450">
              <a:lnSpc>
                <a:spcPct val="150000"/>
              </a:lnSpc>
              <a:buFont typeface="Wingdings" pitchFamily="2" charset="2"/>
              <a:buChar char="Ø"/>
            </a:pPr>
            <a:r>
              <a:rPr lang="zh-CN" altLang="en-US" sz="1600" b="1" dirty="0">
                <a:solidFill>
                  <a:srgbClr val="768EA9"/>
                </a:solidFill>
                <a:latin typeface="SimSun" panose="02010600030101010101" pitchFamily="2" charset="-122"/>
                <a:ea typeface="SimSun" panose="02010600030101010101" pitchFamily="2" charset="-122"/>
              </a:rPr>
              <a:t>电视专题文艺节目与电视专题节目的异同：</a:t>
            </a:r>
            <a:endParaRPr lang="en-US" altLang="zh-CN" sz="1600" b="1" dirty="0">
              <a:solidFill>
                <a:srgbClr val="768EA9"/>
              </a:solidFill>
              <a:latin typeface="SimSun" panose="02010600030101010101" pitchFamily="2" charset="-122"/>
              <a:ea typeface="SimSun" panose="02010600030101010101" pitchFamily="2" charset="-122"/>
            </a:endParaRPr>
          </a:p>
          <a:p>
            <a:pPr marL="285750" indent="-285750">
              <a:lnSpc>
                <a:spcPct val="20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异：电视专题节目是纪实性的</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不允许有杜撰或虚构</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而电视专题文艺允许在纪实的基础上进行艺术加工。</a:t>
            </a:r>
            <a:endParaRPr lang="en-US" altLang="zh-CN" sz="1400" dirty="0">
              <a:solidFill>
                <a:srgbClr val="768EA9"/>
              </a:solidFill>
              <a:latin typeface="SimSun" panose="02010600030101010101" pitchFamily="2" charset="-122"/>
              <a:ea typeface="SimSun" panose="02010600030101010101" pitchFamily="2" charset="-122"/>
            </a:endParaRPr>
          </a:p>
          <a:p>
            <a:pPr>
              <a:lnSpc>
                <a:spcPct val="200000"/>
              </a:lnSpc>
            </a:pPr>
            <a:endParaRPr lang="en-US" altLang="zh-CN" sz="1400" dirty="0">
              <a:solidFill>
                <a:srgbClr val="768EA9"/>
              </a:solidFill>
              <a:latin typeface="SimSun" panose="02010600030101010101" pitchFamily="2" charset="-122"/>
              <a:ea typeface="SimSun" panose="02010600030101010101" pitchFamily="2" charset="-122"/>
            </a:endParaRPr>
          </a:p>
          <a:p>
            <a:pPr marL="285750" indent="-285750">
              <a:lnSpc>
                <a:spcPct val="200000"/>
              </a:lnSpc>
              <a:buFont typeface="Arial" panose="020B0604020202020204" pitchFamily="34" charset="0"/>
              <a:buChar char="•"/>
            </a:pPr>
            <a:r>
              <a:rPr lang="zh-CN" altLang="en-US" sz="1400" dirty="0">
                <a:solidFill>
                  <a:srgbClr val="768EA9"/>
                </a:solidFill>
                <a:latin typeface="SimSun" panose="02010600030101010101" pitchFamily="2" charset="-122"/>
                <a:ea typeface="SimSun" panose="02010600030101010101" pitchFamily="2" charset="-122"/>
              </a:rPr>
              <a:t>从广义上来说</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电视专题文艺是电视专题节目的一个分支</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从狭义上来说</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它又是文艺节目的一个分支。因此说</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电视专题文艺具有双重属性</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既有真实性又有文艺性</a:t>
            </a:r>
            <a:r>
              <a:rPr lang="en-US" altLang="zh-CN" sz="1400" dirty="0">
                <a:solidFill>
                  <a:srgbClr val="768EA9"/>
                </a:solidFill>
                <a:latin typeface="SimSun" panose="02010600030101010101" pitchFamily="2" charset="-122"/>
                <a:ea typeface="SimSun" panose="02010600030101010101" pitchFamily="2" charset="-122"/>
              </a:rPr>
              <a:t>,</a:t>
            </a:r>
            <a:r>
              <a:rPr lang="zh-CN" altLang="en-US" sz="1400" dirty="0">
                <a:solidFill>
                  <a:srgbClr val="768EA9"/>
                </a:solidFill>
                <a:latin typeface="SimSun" panose="02010600030101010101" pitchFamily="2" charset="-122"/>
                <a:ea typeface="SimSun" panose="02010600030101010101" pitchFamily="2" charset="-122"/>
              </a:rPr>
              <a:t>二者缺一不可。</a:t>
            </a:r>
          </a:p>
        </p:txBody>
      </p:sp>
    </p:spTree>
    <p:extLst>
      <p:ext uri="{BB962C8B-B14F-4D97-AF65-F5344CB8AC3E}">
        <p14:creationId xmlns:p14="http://schemas.microsoft.com/office/powerpoint/2010/main" val="3492475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54"/>
          <p:cNvSpPr txBox="1">
            <a:spLocks/>
          </p:cNvSpPr>
          <p:nvPr/>
        </p:nvSpPr>
        <p:spPr bwMode="auto">
          <a:xfrm>
            <a:off x="683568" y="1383618"/>
            <a:ext cx="7937259" cy="2376264"/>
          </a:xfrm>
          <a:prstGeom prst="rect">
            <a:avLst/>
          </a:prstGeom>
          <a:noFill/>
        </p:spPr>
        <p:txBody>
          <a:bodyPr wrap="none" lIns="0" tIns="0" rIns="0" bIns="0" anchor="ctr">
            <a:noAutofit/>
          </a:bodyPr>
          <a:lstStyle/>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世界上的各个国家和民族都有本国和本民族的节庆和纪念性的日子</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既有国际性的</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又有地域性的</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此外还有各种电影节、艺术节、戏剧节、国际服装节、民歌节、杂技节、</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体育运动会的开幕式及闭幕式等。围绕这些节日举办的各类晚会</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有的一年一次</a:t>
            </a:r>
            <a:r>
              <a:rPr lang="en-US" altLang="zh-CN" sz="1600" dirty="0">
                <a:solidFill>
                  <a:srgbClr val="768EA9"/>
                </a:solidFill>
                <a:latin typeface="SimSun" panose="02010600030101010101" pitchFamily="2" charset="-122"/>
                <a:ea typeface="SimSun" panose="02010600030101010101" pitchFamily="2" charset="-122"/>
              </a:rPr>
              <a:t>,</a:t>
            </a: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有的则时间不固定。此外</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各种颁奖活动的开幕式及闭幕式、大奖赛后也通常要</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dirty="0">
                <a:solidFill>
                  <a:srgbClr val="768EA9"/>
                </a:solidFill>
                <a:latin typeface="SimSun" panose="02010600030101010101" pitchFamily="2" charset="-122"/>
                <a:ea typeface="SimSun" panose="02010600030101010101" pitchFamily="2" charset="-122"/>
              </a:rPr>
              <a:t>以一台晚会作为结束曲。由此可见</a:t>
            </a:r>
            <a:r>
              <a:rPr lang="en-US" altLang="zh-CN" sz="1600" dirty="0">
                <a:solidFill>
                  <a:srgbClr val="768EA9"/>
                </a:solidFill>
                <a:latin typeface="SimSun" panose="02010600030101010101" pitchFamily="2" charset="-122"/>
                <a:ea typeface="SimSun" panose="02010600030101010101" pitchFamily="2" charset="-122"/>
              </a:rPr>
              <a:t>,</a:t>
            </a:r>
            <a:r>
              <a:rPr lang="zh-CN" altLang="en-US" sz="1600" dirty="0">
                <a:solidFill>
                  <a:srgbClr val="768EA9"/>
                </a:solidFill>
                <a:latin typeface="SimSun" panose="02010600030101010101" pitchFamily="2" charset="-122"/>
                <a:ea typeface="SimSun" panose="02010600030101010101" pitchFamily="2" charset="-122"/>
              </a:rPr>
              <a:t>电视综艺晚会在一年之中是非常重要的一项艺术活动。</a:t>
            </a:r>
            <a:endParaRPr lang="en-US" altLang="zh-CN" sz="1600" dirty="0">
              <a:solidFill>
                <a:srgbClr val="768EA9"/>
              </a:solidFill>
              <a:latin typeface="SimSun" panose="02010600030101010101" pitchFamily="2" charset="-122"/>
              <a:ea typeface="SimSun" panose="02010600030101010101" pitchFamily="2" charset="-122"/>
            </a:endParaRPr>
          </a:p>
          <a:p>
            <a:pPr>
              <a:lnSpc>
                <a:spcPct val="150000"/>
              </a:lnSpc>
            </a:pPr>
            <a:r>
              <a:rPr lang="zh-CN" altLang="en-US" sz="1600" b="1" dirty="0">
                <a:solidFill>
                  <a:srgbClr val="768EA9"/>
                </a:solidFill>
                <a:latin typeface="SimSun" panose="02010600030101010101" pitchFamily="2" charset="-122"/>
                <a:ea typeface="SimSun" panose="02010600030101010101" pitchFamily="2" charset="-122"/>
              </a:rPr>
              <a:t>我们将电视综艺晚会归纳为三大类型</a:t>
            </a:r>
            <a:r>
              <a:rPr lang="en-US" altLang="zh-CN" sz="1600" b="1" dirty="0">
                <a:solidFill>
                  <a:srgbClr val="768EA9"/>
                </a:solidFill>
                <a:latin typeface="SimSun" panose="02010600030101010101" pitchFamily="2" charset="-122"/>
                <a:ea typeface="SimSun" panose="02010600030101010101" pitchFamily="2" charset="-122"/>
              </a:rPr>
              <a:t>:</a:t>
            </a:r>
            <a:r>
              <a:rPr lang="zh-CN" altLang="en-US" sz="1600" b="1" dirty="0">
                <a:solidFill>
                  <a:srgbClr val="768EA9"/>
                </a:solidFill>
                <a:latin typeface="SimSun" panose="02010600030101010101" pitchFamily="2" charset="-122"/>
                <a:ea typeface="SimSun" panose="02010600030101010101" pitchFamily="2" charset="-122"/>
              </a:rPr>
              <a:t>民族节庆综艺晚会、周年纪念晚会以及行业性综艺晚会。</a:t>
            </a:r>
            <a:endParaRPr lang="zh-CN" altLang="en-US" sz="1600" b="1" dirty="0">
              <a:solidFill>
                <a:srgbClr val="768EA9"/>
              </a:solidFill>
              <a:effectLst/>
              <a:latin typeface="SimSun" panose="02010600030101010101" pitchFamily="2" charset="-122"/>
              <a:ea typeface="SimSun" panose="02010600030101010101" pitchFamily="2" charset="-122"/>
            </a:endParaRPr>
          </a:p>
        </p:txBody>
      </p:sp>
      <p:sp>
        <p:nvSpPr>
          <p:cNvPr id="31" name="Title 1"/>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电视综艺晚会的类型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3164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电视综艺晚会的类型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 name="Group 75">
            <a:extLst>
              <a:ext uri="{FF2B5EF4-FFF2-40B4-BE49-F238E27FC236}">
                <a16:creationId xmlns:a16="http://schemas.microsoft.com/office/drawing/2014/main" id="{9F97F1AC-044D-5B45-980E-36FDE8AF35D4}"/>
              </a:ext>
            </a:extLst>
          </p:cNvPr>
          <p:cNvGrpSpPr/>
          <p:nvPr/>
        </p:nvGrpSpPr>
        <p:grpSpPr>
          <a:xfrm>
            <a:off x="707445" y="1419622"/>
            <a:ext cx="300869" cy="300870"/>
            <a:chOff x="0" y="0"/>
            <a:chExt cx="767929" cy="767929"/>
          </a:xfrm>
        </p:grpSpPr>
        <p:sp>
          <p:nvSpPr>
            <p:cNvPr id="5" name="Freeform: Shape 76">
              <a:extLst>
                <a:ext uri="{FF2B5EF4-FFF2-40B4-BE49-F238E27FC236}">
                  <a16:creationId xmlns:a16="http://schemas.microsoft.com/office/drawing/2014/main" id="{24622D2A-F97E-994A-89A7-5E5565238B4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A8B03987-00B7-3745-B335-128D28A5AF6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Rectangle 88">
            <a:extLst>
              <a:ext uri="{FF2B5EF4-FFF2-40B4-BE49-F238E27FC236}">
                <a16:creationId xmlns:a16="http://schemas.microsoft.com/office/drawing/2014/main" id="{D089AEDB-5C79-6A45-A457-AFCE1C582D89}"/>
              </a:ext>
            </a:extLst>
          </p:cNvPr>
          <p:cNvSpPr/>
          <p:nvPr/>
        </p:nvSpPr>
        <p:spPr>
          <a:xfrm>
            <a:off x="1008313" y="1059582"/>
            <a:ext cx="7428242" cy="3240360"/>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一、民族节庆综艺晚会</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b="1" dirty="0">
                <a:solidFill>
                  <a:srgbClr val="768EA9"/>
                </a:solidFill>
              </a:rPr>
              <a:t>（一）民族传统节日综艺晚会</a:t>
            </a:r>
            <a:endParaRPr lang="en-US" altLang="zh-CN" sz="1400" b="1" dirty="0">
              <a:solidFill>
                <a:srgbClr val="768EA9"/>
              </a:solidFill>
            </a:endParaRPr>
          </a:p>
          <a:p>
            <a:pPr>
              <a:lnSpc>
                <a:spcPct val="150000"/>
              </a:lnSpc>
            </a:pPr>
            <a:endParaRPr lang="en-US" altLang="zh-CN" sz="1400" b="1" dirty="0">
              <a:solidFill>
                <a:srgbClr val="768EA9"/>
              </a:solidFill>
            </a:endParaRPr>
          </a:p>
          <a:p>
            <a:pPr marL="285750" indent="-285750">
              <a:lnSpc>
                <a:spcPct val="150000"/>
              </a:lnSpc>
              <a:buFont typeface="Arial" panose="020B0604020202020204" pitchFamily="34" charset="0"/>
              <a:buChar char="•"/>
            </a:pPr>
            <a:r>
              <a:rPr lang="zh-CN" altLang="en-US" sz="1400" dirty="0">
                <a:solidFill>
                  <a:srgbClr val="768EA9"/>
                </a:solidFill>
              </a:rPr>
              <a:t>晚会有的有标题</a:t>
            </a:r>
            <a:r>
              <a:rPr lang="en-US" altLang="zh-CN" sz="1400" dirty="0">
                <a:solidFill>
                  <a:srgbClr val="768EA9"/>
                </a:solidFill>
              </a:rPr>
              <a:t>,</a:t>
            </a:r>
            <a:r>
              <a:rPr lang="zh-CN" altLang="en-US" sz="1400" dirty="0">
                <a:solidFill>
                  <a:srgbClr val="768EA9"/>
                </a:solidFill>
              </a:rPr>
              <a:t>有的则不设标题。</a:t>
            </a:r>
            <a:endParaRPr lang="en-US" altLang="zh-CN" sz="1400" dirty="0">
              <a:solidFill>
                <a:srgbClr val="768EA9"/>
              </a:solidFill>
            </a:endParaRPr>
          </a:p>
          <a:p>
            <a:pPr marL="285750" indent="-285750">
              <a:lnSpc>
                <a:spcPct val="150000"/>
              </a:lnSpc>
              <a:buFont typeface="Arial" panose="020B0604020202020204" pitchFamily="34" charset="0"/>
              <a:buChar char="•"/>
            </a:pPr>
            <a:r>
              <a:rPr lang="zh-CN" altLang="en-US" sz="1400" dirty="0">
                <a:solidFill>
                  <a:srgbClr val="768EA9"/>
                </a:solidFill>
              </a:rPr>
              <a:t>各省市电视台举办的春节晚会大都设有标题。</a:t>
            </a:r>
            <a:endParaRPr lang="en-US" altLang="zh-CN" sz="1400" dirty="0">
              <a:solidFill>
                <a:srgbClr val="768EA9"/>
              </a:solidFill>
            </a:endParaRPr>
          </a:p>
          <a:p>
            <a:pPr marL="285750" indent="-285750">
              <a:lnSpc>
                <a:spcPct val="150000"/>
              </a:lnSpc>
              <a:buFont typeface="Arial" panose="020B0604020202020204" pitchFamily="34" charset="0"/>
              <a:buChar char="•"/>
            </a:pPr>
            <a:r>
              <a:rPr lang="zh-CN" altLang="en-US" sz="1400" dirty="0">
                <a:solidFill>
                  <a:srgbClr val="768EA9"/>
                </a:solidFill>
              </a:rPr>
              <a:t>标题往往能明确晚会的主题立意并体现地域性的特色。</a:t>
            </a:r>
            <a:endParaRPr lang="en-US" altLang="zh-CN" sz="1400" dirty="0">
              <a:solidFill>
                <a:srgbClr val="768EA9"/>
              </a:solidFill>
            </a:endParaRPr>
          </a:p>
          <a:p>
            <a:pPr>
              <a:lnSpc>
                <a:spcPct val="150000"/>
              </a:lnSpc>
            </a:pPr>
            <a:endParaRPr lang="zh-CN" altLang="en-US" sz="1400" dirty="0">
              <a:solidFill>
                <a:srgbClr val="768EA9"/>
              </a:solidFill>
            </a:endParaRPr>
          </a:p>
        </p:txBody>
      </p:sp>
    </p:spTree>
    <p:extLst>
      <p:ext uri="{BB962C8B-B14F-4D97-AF65-F5344CB8AC3E}">
        <p14:creationId xmlns:p14="http://schemas.microsoft.com/office/powerpoint/2010/main" val="1181107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电视综艺晚会的类型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 name="Group 75">
            <a:extLst>
              <a:ext uri="{FF2B5EF4-FFF2-40B4-BE49-F238E27FC236}">
                <a16:creationId xmlns:a16="http://schemas.microsoft.com/office/drawing/2014/main" id="{9F97F1AC-044D-5B45-980E-36FDE8AF35D4}"/>
              </a:ext>
            </a:extLst>
          </p:cNvPr>
          <p:cNvGrpSpPr/>
          <p:nvPr/>
        </p:nvGrpSpPr>
        <p:grpSpPr>
          <a:xfrm>
            <a:off x="707445" y="1419622"/>
            <a:ext cx="300869" cy="300870"/>
            <a:chOff x="0" y="0"/>
            <a:chExt cx="767929" cy="767929"/>
          </a:xfrm>
        </p:grpSpPr>
        <p:sp>
          <p:nvSpPr>
            <p:cNvPr id="5" name="Freeform: Shape 76">
              <a:extLst>
                <a:ext uri="{FF2B5EF4-FFF2-40B4-BE49-F238E27FC236}">
                  <a16:creationId xmlns:a16="http://schemas.microsoft.com/office/drawing/2014/main" id="{24622D2A-F97E-994A-89A7-5E5565238B4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A8B03987-00B7-3745-B335-128D28A5AF6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Rectangle 88">
            <a:extLst>
              <a:ext uri="{FF2B5EF4-FFF2-40B4-BE49-F238E27FC236}">
                <a16:creationId xmlns:a16="http://schemas.microsoft.com/office/drawing/2014/main" id="{D089AEDB-5C79-6A45-A457-AFCE1C582D89}"/>
              </a:ext>
            </a:extLst>
          </p:cNvPr>
          <p:cNvSpPr/>
          <p:nvPr/>
        </p:nvSpPr>
        <p:spPr>
          <a:xfrm>
            <a:off x="1008313" y="1203598"/>
            <a:ext cx="7428242" cy="3240360"/>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一、民族节庆综艺晚会</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b="1" dirty="0">
                <a:solidFill>
                  <a:srgbClr val="768EA9"/>
                </a:solidFill>
              </a:rPr>
              <a:t>（一）民族传统节日综艺晚会</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b="1" dirty="0">
                <a:solidFill>
                  <a:srgbClr val="768EA9"/>
                </a:solidFill>
              </a:rPr>
              <a:t>中央电视台著名导演郎昆经过多年的艺术实践</a:t>
            </a:r>
            <a:r>
              <a:rPr lang="en-US" altLang="zh-CN" sz="1400" b="1" dirty="0">
                <a:solidFill>
                  <a:srgbClr val="768EA9"/>
                </a:solidFill>
              </a:rPr>
              <a:t>,</a:t>
            </a:r>
            <a:r>
              <a:rPr lang="zh-CN" altLang="en-US" sz="1400" b="1" dirty="0">
                <a:solidFill>
                  <a:srgbClr val="768EA9"/>
                </a:solidFill>
              </a:rPr>
              <a:t>针对电视综艺晚会提出富</a:t>
            </a:r>
          </a:p>
          <a:p>
            <a:pPr>
              <a:lnSpc>
                <a:spcPct val="150000"/>
              </a:lnSpc>
            </a:pPr>
            <a:r>
              <a:rPr lang="zh-CN" altLang="en-US" sz="1400" b="1" dirty="0">
                <a:solidFill>
                  <a:srgbClr val="768EA9"/>
                </a:solidFill>
              </a:rPr>
              <a:t>有理论色彩的“三大规律”和“八个走向”。</a:t>
            </a:r>
            <a:endParaRPr lang="en-US" altLang="zh-CN" sz="1400" b="1" dirty="0">
              <a:solidFill>
                <a:srgbClr val="768EA9"/>
              </a:solidFill>
            </a:endParaRPr>
          </a:p>
          <a:p>
            <a:pPr marL="285750" indent="-285750">
              <a:lnSpc>
                <a:spcPct val="150000"/>
              </a:lnSpc>
              <a:buFont typeface="Arial" panose="020B0604020202020204" pitchFamily="34" charset="0"/>
              <a:buChar char="•"/>
            </a:pPr>
            <a:r>
              <a:rPr lang="zh-CN" altLang="en-US" sz="1400" dirty="0">
                <a:solidFill>
                  <a:srgbClr val="768EA9"/>
                </a:solidFill>
              </a:rPr>
              <a:t>“三大规律”指的是“民族化”、“综合化”、“喜剧化”。</a:t>
            </a:r>
            <a:endParaRPr lang="en-US" altLang="zh-CN" sz="1400" dirty="0">
              <a:solidFill>
                <a:srgbClr val="768EA9"/>
              </a:solidFill>
            </a:endParaRPr>
          </a:p>
          <a:p>
            <a:pPr marL="285750" indent="-285750">
              <a:lnSpc>
                <a:spcPct val="150000"/>
              </a:lnSpc>
              <a:buFont typeface="Arial" panose="020B0604020202020204" pitchFamily="34" charset="0"/>
              <a:buChar char="•"/>
            </a:pPr>
            <a:r>
              <a:rPr lang="zh-CN" altLang="en-US" sz="1400" dirty="0">
                <a:solidFill>
                  <a:srgbClr val="768EA9"/>
                </a:solidFill>
              </a:rPr>
              <a:t>八个走向：</a:t>
            </a:r>
            <a:r>
              <a:rPr lang="en-US" altLang="zh-CN" sz="1400" dirty="0">
                <a:solidFill>
                  <a:srgbClr val="768EA9"/>
                </a:solidFill>
              </a:rPr>
              <a:t>1. </a:t>
            </a:r>
            <a:r>
              <a:rPr lang="zh-CN" altLang="en-US" sz="1400" dirty="0">
                <a:solidFill>
                  <a:srgbClr val="768EA9"/>
                </a:solidFill>
              </a:rPr>
              <a:t>走向庆典</a:t>
            </a:r>
            <a:r>
              <a:rPr lang="en-US" altLang="zh-CN" sz="1400" dirty="0">
                <a:solidFill>
                  <a:srgbClr val="768EA9"/>
                </a:solidFill>
              </a:rPr>
              <a:t>;2. </a:t>
            </a:r>
            <a:r>
              <a:rPr lang="zh-CN" altLang="en-US" sz="1400" dirty="0">
                <a:solidFill>
                  <a:srgbClr val="768EA9"/>
                </a:solidFill>
              </a:rPr>
              <a:t>走向时代</a:t>
            </a:r>
            <a:r>
              <a:rPr lang="en-US" altLang="zh-CN" sz="1400" dirty="0">
                <a:solidFill>
                  <a:srgbClr val="768EA9"/>
                </a:solidFill>
              </a:rPr>
              <a:t>;3. </a:t>
            </a:r>
            <a:r>
              <a:rPr lang="zh-CN" altLang="en-US" sz="1400" dirty="0">
                <a:solidFill>
                  <a:srgbClr val="768EA9"/>
                </a:solidFill>
              </a:rPr>
              <a:t>走向生活</a:t>
            </a:r>
            <a:r>
              <a:rPr lang="en-US" altLang="zh-CN" sz="1400" dirty="0">
                <a:solidFill>
                  <a:srgbClr val="768EA9"/>
                </a:solidFill>
              </a:rPr>
              <a:t>;4. </a:t>
            </a:r>
            <a:r>
              <a:rPr lang="zh-CN" altLang="en-US" sz="1400" dirty="0">
                <a:solidFill>
                  <a:srgbClr val="768EA9"/>
                </a:solidFill>
              </a:rPr>
              <a:t>走向民间</a:t>
            </a:r>
            <a:r>
              <a:rPr lang="en-US" altLang="zh-CN" sz="1400" dirty="0">
                <a:solidFill>
                  <a:srgbClr val="768EA9"/>
                </a:solidFill>
              </a:rPr>
              <a:t>;5. </a:t>
            </a:r>
            <a:r>
              <a:rPr lang="zh-CN" altLang="en-US" sz="1400" dirty="0">
                <a:solidFill>
                  <a:srgbClr val="768EA9"/>
                </a:solidFill>
              </a:rPr>
              <a:t>走向纵深</a:t>
            </a:r>
            <a:r>
              <a:rPr lang="en-US" altLang="zh-CN" sz="1400" dirty="0">
                <a:solidFill>
                  <a:srgbClr val="768EA9"/>
                </a:solidFill>
              </a:rPr>
              <a:t>;6. </a:t>
            </a:r>
            <a:r>
              <a:rPr lang="zh-CN" altLang="en-US" sz="1400" dirty="0">
                <a:solidFill>
                  <a:srgbClr val="768EA9"/>
                </a:solidFill>
              </a:rPr>
              <a:t>走向纪实</a:t>
            </a:r>
            <a:r>
              <a:rPr lang="en-US" altLang="zh-CN" sz="1400" dirty="0">
                <a:solidFill>
                  <a:srgbClr val="768EA9"/>
                </a:solidFill>
              </a:rPr>
              <a:t>;</a:t>
            </a:r>
          </a:p>
          <a:p>
            <a:pPr>
              <a:lnSpc>
                <a:spcPct val="150000"/>
              </a:lnSpc>
            </a:pPr>
            <a:r>
              <a:rPr lang="en-US" altLang="zh-CN" sz="1400" dirty="0">
                <a:solidFill>
                  <a:srgbClr val="768EA9"/>
                </a:solidFill>
              </a:rPr>
              <a:t>7. </a:t>
            </a:r>
            <a:r>
              <a:rPr lang="zh-CN" altLang="en-US" sz="1400" dirty="0">
                <a:solidFill>
                  <a:srgbClr val="768EA9"/>
                </a:solidFill>
              </a:rPr>
              <a:t>走向世界</a:t>
            </a:r>
            <a:r>
              <a:rPr lang="en-US" altLang="zh-CN" sz="1400" dirty="0">
                <a:solidFill>
                  <a:srgbClr val="768EA9"/>
                </a:solidFill>
              </a:rPr>
              <a:t>;8. </a:t>
            </a:r>
            <a:r>
              <a:rPr lang="zh-CN" altLang="en-US" sz="1400" dirty="0">
                <a:solidFill>
                  <a:srgbClr val="768EA9"/>
                </a:solidFill>
              </a:rPr>
              <a:t>走向高科技。</a:t>
            </a:r>
          </a:p>
        </p:txBody>
      </p:sp>
    </p:spTree>
    <p:extLst>
      <p:ext uri="{BB962C8B-B14F-4D97-AF65-F5344CB8AC3E}">
        <p14:creationId xmlns:p14="http://schemas.microsoft.com/office/powerpoint/2010/main" val="1603061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电视综艺晚会的类型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 name="Group 75">
            <a:extLst>
              <a:ext uri="{FF2B5EF4-FFF2-40B4-BE49-F238E27FC236}">
                <a16:creationId xmlns:a16="http://schemas.microsoft.com/office/drawing/2014/main" id="{9F97F1AC-044D-5B45-980E-36FDE8AF35D4}"/>
              </a:ext>
            </a:extLst>
          </p:cNvPr>
          <p:cNvGrpSpPr/>
          <p:nvPr/>
        </p:nvGrpSpPr>
        <p:grpSpPr>
          <a:xfrm>
            <a:off x="707445" y="1419622"/>
            <a:ext cx="300869" cy="300870"/>
            <a:chOff x="0" y="0"/>
            <a:chExt cx="767929" cy="767929"/>
          </a:xfrm>
        </p:grpSpPr>
        <p:sp>
          <p:nvSpPr>
            <p:cNvPr id="5" name="Freeform: Shape 76">
              <a:extLst>
                <a:ext uri="{FF2B5EF4-FFF2-40B4-BE49-F238E27FC236}">
                  <a16:creationId xmlns:a16="http://schemas.microsoft.com/office/drawing/2014/main" id="{24622D2A-F97E-994A-89A7-5E5565238B4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A8B03987-00B7-3745-B335-128D28A5AF6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Rectangle 88">
            <a:extLst>
              <a:ext uri="{FF2B5EF4-FFF2-40B4-BE49-F238E27FC236}">
                <a16:creationId xmlns:a16="http://schemas.microsoft.com/office/drawing/2014/main" id="{D089AEDB-5C79-6A45-A457-AFCE1C582D89}"/>
              </a:ext>
            </a:extLst>
          </p:cNvPr>
          <p:cNvSpPr/>
          <p:nvPr/>
        </p:nvSpPr>
        <p:spPr>
          <a:xfrm>
            <a:off x="1008313" y="699542"/>
            <a:ext cx="7428242" cy="3240360"/>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一、民族节庆综艺晚会</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b="1" dirty="0">
                <a:solidFill>
                  <a:srgbClr val="768EA9"/>
                </a:solidFill>
              </a:rPr>
              <a:t>（二）国际国内节庆综艺晚会</a:t>
            </a:r>
            <a:endParaRPr lang="en-US" altLang="zh-CN" sz="1400" b="1" dirty="0">
              <a:solidFill>
                <a:srgbClr val="768EA9"/>
              </a:solidFill>
            </a:endParaRPr>
          </a:p>
          <a:p>
            <a:pPr>
              <a:lnSpc>
                <a:spcPct val="150000"/>
              </a:lnSpc>
            </a:pPr>
            <a:endParaRPr lang="en-US" altLang="zh-CN" sz="1400" dirty="0">
              <a:solidFill>
                <a:srgbClr val="768EA9"/>
              </a:solidFill>
            </a:endParaRPr>
          </a:p>
          <a:p>
            <a:pPr>
              <a:lnSpc>
                <a:spcPct val="150000"/>
              </a:lnSpc>
            </a:pPr>
            <a:r>
              <a:rPr lang="zh-CN" altLang="en-US" sz="1400" dirty="0">
                <a:solidFill>
                  <a:srgbClr val="768EA9"/>
                </a:solidFill>
              </a:rPr>
              <a:t>在我国</a:t>
            </a:r>
            <a:r>
              <a:rPr lang="en-US" altLang="zh-CN" sz="1400" dirty="0">
                <a:solidFill>
                  <a:srgbClr val="768EA9"/>
                </a:solidFill>
              </a:rPr>
              <a:t>,“</a:t>
            </a:r>
            <a:r>
              <a:rPr lang="zh-CN" altLang="en-US" sz="1400" dirty="0">
                <a:solidFill>
                  <a:srgbClr val="768EA9"/>
                </a:solidFill>
              </a:rPr>
              <a:t>十一”国庆节、“七一”党的生日、“八一”建军节等都属于重大纪念性的节日</a:t>
            </a:r>
            <a:r>
              <a:rPr lang="en-US" altLang="zh-CN" sz="1400" dirty="0">
                <a:solidFill>
                  <a:srgbClr val="768EA9"/>
                </a:solidFill>
              </a:rPr>
              <a:t>,</a:t>
            </a:r>
          </a:p>
          <a:p>
            <a:pPr>
              <a:lnSpc>
                <a:spcPct val="150000"/>
              </a:lnSpc>
            </a:pPr>
            <a:r>
              <a:rPr lang="zh-CN" altLang="en-US" sz="1400" dirty="0">
                <a:solidFill>
                  <a:srgbClr val="768EA9"/>
                </a:solidFill>
              </a:rPr>
              <a:t>电视综艺晚会成为必不可少的节日庆典活动。</a:t>
            </a:r>
          </a:p>
        </p:txBody>
      </p:sp>
    </p:spTree>
    <p:extLst>
      <p:ext uri="{BB962C8B-B14F-4D97-AF65-F5344CB8AC3E}">
        <p14:creationId xmlns:p14="http://schemas.microsoft.com/office/powerpoint/2010/main" val="1750489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电视综艺晚会的类型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 name="Group 75">
            <a:extLst>
              <a:ext uri="{FF2B5EF4-FFF2-40B4-BE49-F238E27FC236}">
                <a16:creationId xmlns:a16="http://schemas.microsoft.com/office/drawing/2014/main" id="{9F97F1AC-044D-5B45-980E-36FDE8AF35D4}"/>
              </a:ext>
            </a:extLst>
          </p:cNvPr>
          <p:cNvGrpSpPr/>
          <p:nvPr/>
        </p:nvGrpSpPr>
        <p:grpSpPr>
          <a:xfrm>
            <a:off x="707445" y="1419622"/>
            <a:ext cx="300869" cy="300870"/>
            <a:chOff x="0" y="0"/>
            <a:chExt cx="767929" cy="767929"/>
          </a:xfrm>
        </p:grpSpPr>
        <p:sp>
          <p:nvSpPr>
            <p:cNvPr id="5" name="Freeform: Shape 76">
              <a:extLst>
                <a:ext uri="{FF2B5EF4-FFF2-40B4-BE49-F238E27FC236}">
                  <a16:creationId xmlns:a16="http://schemas.microsoft.com/office/drawing/2014/main" id="{24622D2A-F97E-994A-89A7-5E5565238B4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A8B03987-00B7-3745-B335-128D28A5AF6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Rectangle 88">
            <a:extLst>
              <a:ext uri="{FF2B5EF4-FFF2-40B4-BE49-F238E27FC236}">
                <a16:creationId xmlns:a16="http://schemas.microsoft.com/office/drawing/2014/main" id="{D089AEDB-5C79-6A45-A457-AFCE1C582D89}"/>
              </a:ext>
            </a:extLst>
          </p:cNvPr>
          <p:cNvSpPr/>
          <p:nvPr/>
        </p:nvSpPr>
        <p:spPr>
          <a:xfrm>
            <a:off x="1008313" y="843558"/>
            <a:ext cx="7428242" cy="3240360"/>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二、周年纪念性的综艺晚会</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b="1" dirty="0">
                <a:solidFill>
                  <a:srgbClr val="768EA9"/>
                </a:solidFill>
              </a:rPr>
              <a:t>这类电视综艺节目</a:t>
            </a:r>
            <a:r>
              <a:rPr lang="en-US" altLang="zh-CN" sz="1400" b="1" dirty="0">
                <a:solidFill>
                  <a:srgbClr val="768EA9"/>
                </a:solidFill>
              </a:rPr>
              <a:t>,</a:t>
            </a:r>
            <a:r>
              <a:rPr lang="zh-CN" altLang="en-US" sz="1400" b="1" dirty="0">
                <a:solidFill>
                  <a:srgbClr val="768EA9"/>
                </a:solidFill>
              </a:rPr>
              <a:t>多围绕名人、伟人的生卒纪念日或有重大影响事件的周年纪念活动展开</a:t>
            </a:r>
            <a:r>
              <a:rPr lang="en-US" altLang="zh-CN" sz="1400" b="1" dirty="0">
                <a:solidFill>
                  <a:srgbClr val="768EA9"/>
                </a:solidFill>
              </a:rPr>
              <a:t>,</a:t>
            </a:r>
          </a:p>
          <a:p>
            <a:pPr>
              <a:lnSpc>
                <a:spcPct val="150000"/>
              </a:lnSpc>
            </a:pPr>
            <a:r>
              <a:rPr lang="zh-CN" altLang="en-US" sz="1400" b="1" dirty="0">
                <a:solidFill>
                  <a:srgbClr val="768EA9"/>
                </a:solidFill>
              </a:rPr>
              <a:t>是周年纪念活动的一部分。</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en-US" altLang="zh-CN" sz="1400" dirty="0">
                <a:solidFill>
                  <a:srgbClr val="768EA9"/>
                </a:solidFill>
              </a:rPr>
              <a:t>🌟《</a:t>
            </a:r>
            <a:r>
              <a:rPr lang="zh-CN" altLang="en-US" sz="1400" dirty="0">
                <a:solidFill>
                  <a:srgbClr val="768EA9"/>
                </a:solidFill>
              </a:rPr>
              <a:t>纪念毛泽东同志诞辰</a:t>
            </a:r>
            <a:r>
              <a:rPr lang="en-US" altLang="zh-CN" sz="1400" dirty="0">
                <a:solidFill>
                  <a:srgbClr val="768EA9"/>
                </a:solidFill>
              </a:rPr>
              <a:t>100</a:t>
            </a:r>
            <a:r>
              <a:rPr lang="zh-CN" altLang="en-US" sz="1400" dirty="0">
                <a:solidFill>
                  <a:srgbClr val="768EA9"/>
                </a:solidFill>
              </a:rPr>
              <a:t>周年文艺晚会</a:t>
            </a:r>
            <a:r>
              <a:rPr lang="en-US" altLang="zh-CN" sz="1400" dirty="0">
                <a:solidFill>
                  <a:srgbClr val="768EA9"/>
                </a:solidFill>
              </a:rPr>
              <a:t>》</a:t>
            </a:r>
            <a:r>
              <a:rPr lang="zh-CN" altLang="en-US" sz="1400" dirty="0">
                <a:solidFill>
                  <a:srgbClr val="768EA9"/>
                </a:solidFill>
              </a:rPr>
              <a:t>、</a:t>
            </a:r>
            <a:r>
              <a:rPr lang="en-US" altLang="zh-CN" sz="1400" dirty="0">
                <a:solidFill>
                  <a:srgbClr val="768EA9"/>
                </a:solidFill>
              </a:rPr>
              <a:t>《</a:t>
            </a:r>
            <a:r>
              <a:rPr lang="zh-CN" altLang="en-US" sz="1400" dirty="0">
                <a:solidFill>
                  <a:srgbClr val="768EA9"/>
                </a:solidFill>
              </a:rPr>
              <a:t>各族人民心中的歌</a:t>
            </a:r>
            <a:r>
              <a:rPr lang="en-US" altLang="zh-CN" sz="1400" dirty="0">
                <a:solidFill>
                  <a:srgbClr val="768EA9"/>
                </a:solidFill>
              </a:rPr>
              <a:t>》</a:t>
            </a:r>
            <a:r>
              <a:rPr lang="zh-CN" altLang="en-US" sz="1400" dirty="0">
                <a:solidFill>
                  <a:srgbClr val="768EA9"/>
                </a:solidFill>
              </a:rPr>
              <a:t>、</a:t>
            </a:r>
            <a:endParaRPr lang="en-US" altLang="zh-CN" sz="1400" dirty="0">
              <a:solidFill>
                <a:srgbClr val="768EA9"/>
              </a:solidFill>
            </a:endParaRPr>
          </a:p>
          <a:p>
            <a:pPr>
              <a:lnSpc>
                <a:spcPct val="150000"/>
              </a:lnSpc>
            </a:pPr>
            <a:r>
              <a:rPr lang="zh-CN" altLang="en-US" sz="1400" dirty="0">
                <a:solidFill>
                  <a:srgbClr val="768EA9"/>
                </a:solidFill>
              </a:rPr>
              <a:t>    </a:t>
            </a:r>
            <a:r>
              <a:rPr lang="en-US" altLang="zh-CN" sz="1400" dirty="0">
                <a:solidFill>
                  <a:srgbClr val="768EA9"/>
                </a:solidFill>
              </a:rPr>
              <a:t>《</a:t>
            </a:r>
            <a:r>
              <a:rPr lang="zh-CN" altLang="en-US" sz="1400" dirty="0">
                <a:solidFill>
                  <a:srgbClr val="768EA9"/>
                </a:solidFill>
              </a:rPr>
              <a:t>青春之歌</a:t>
            </a:r>
            <a:r>
              <a:rPr lang="en-US" altLang="zh-CN" sz="1400" dirty="0">
                <a:solidFill>
                  <a:srgbClr val="768EA9"/>
                </a:solidFill>
              </a:rPr>
              <a:t>———</a:t>
            </a:r>
            <a:r>
              <a:rPr lang="zh-CN" altLang="en-US" sz="1400" dirty="0">
                <a:solidFill>
                  <a:srgbClr val="768EA9"/>
                </a:solidFill>
              </a:rPr>
              <a:t>纪念五四爱国主义运动</a:t>
            </a:r>
            <a:r>
              <a:rPr lang="en-US" altLang="zh-CN" sz="1400" dirty="0">
                <a:solidFill>
                  <a:srgbClr val="768EA9"/>
                </a:solidFill>
              </a:rPr>
              <a:t>90</a:t>
            </a:r>
            <a:r>
              <a:rPr lang="zh-CN" altLang="en-US" sz="1400" dirty="0">
                <a:solidFill>
                  <a:srgbClr val="768EA9"/>
                </a:solidFill>
              </a:rPr>
              <a:t>周年</a:t>
            </a:r>
            <a:r>
              <a:rPr lang="en-US" altLang="zh-CN" sz="1400" dirty="0">
                <a:solidFill>
                  <a:srgbClr val="768EA9"/>
                </a:solidFill>
              </a:rPr>
              <a:t>》</a:t>
            </a:r>
            <a:endParaRPr lang="zh-CN" altLang="en-US" sz="1400" dirty="0">
              <a:solidFill>
                <a:srgbClr val="768EA9"/>
              </a:solidFill>
            </a:endParaRPr>
          </a:p>
        </p:txBody>
      </p:sp>
    </p:spTree>
    <p:extLst>
      <p:ext uri="{BB962C8B-B14F-4D97-AF65-F5344CB8AC3E}">
        <p14:creationId xmlns:p14="http://schemas.microsoft.com/office/powerpoint/2010/main" val="1454059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电视综艺晚会的类型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 name="Group 75">
            <a:extLst>
              <a:ext uri="{FF2B5EF4-FFF2-40B4-BE49-F238E27FC236}">
                <a16:creationId xmlns:a16="http://schemas.microsoft.com/office/drawing/2014/main" id="{9F97F1AC-044D-5B45-980E-36FDE8AF35D4}"/>
              </a:ext>
            </a:extLst>
          </p:cNvPr>
          <p:cNvGrpSpPr/>
          <p:nvPr/>
        </p:nvGrpSpPr>
        <p:grpSpPr>
          <a:xfrm>
            <a:off x="707445" y="1419622"/>
            <a:ext cx="300869" cy="300870"/>
            <a:chOff x="0" y="0"/>
            <a:chExt cx="767929" cy="767929"/>
          </a:xfrm>
        </p:grpSpPr>
        <p:sp>
          <p:nvSpPr>
            <p:cNvPr id="5" name="Freeform: Shape 76">
              <a:extLst>
                <a:ext uri="{FF2B5EF4-FFF2-40B4-BE49-F238E27FC236}">
                  <a16:creationId xmlns:a16="http://schemas.microsoft.com/office/drawing/2014/main" id="{24622D2A-F97E-994A-89A7-5E5565238B4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A8B03987-00B7-3745-B335-128D28A5AF6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Rectangle 88">
            <a:extLst>
              <a:ext uri="{FF2B5EF4-FFF2-40B4-BE49-F238E27FC236}">
                <a16:creationId xmlns:a16="http://schemas.microsoft.com/office/drawing/2014/main" id="{D089AEDB-5C79-6A45-A457-AFCE1C582D89}"/>
              </a:ext>
            </a:extLst>
          </p:cNvPr>
          <p:cNvSpPr/>
          <p:nvPr/>
        </p:nvSpPr>
        <p:spPr>
          <a:xfrm>
            <a:off x="1008313" y="563435"/>
            <a:ext cx="7428242" cy="3240360"/>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三、行业性综艺晚会</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dirty="0">
                <a:solidFill>
                  <a:srgbClr val="768EA9"/>
                </a:solidFill>
              </a:rPr>
              <a:t>所谓行业性综艺晚会</a:t>
            </a:r>
            <a:r>
              <a:rPr lang="en-US" altLang="zh-CN" sz="1400" dirty="0">
                <a:solidFill>
                  <a:srgbClr val="768EA9"/>
                </a:solidFill>
              </a:rPr>
              <a:t>,</a:t>
            </a:r>
            <a:r>
              <a:rPr lang="zh-CN" altLang="en-US" sz="1400" dirty="0">
                <a:solidFill>
                  <a:srgbClr val="768EA9"/>
                </a:solidFill>
              </a:rPr>
              <a:t>包含比较宽泛的内容</a:t>
            </a:r>
            <a:r>
              <a:rPr lang="en-US" altLang="zh-CN" sz="1400" dirty="0">
                <a:solidFill>
                  <a:srgbClr val="768EA9"/>
                </a:solidFill>
              </a:rPr>
              <a:t>,</a:t>
            </a:r>
            <a:r>
              <a:rPr lang="zh-CN" altLang="en-US" sz="1400" dirty="0">
                <a:solidFill>
                  <a:srgbClr val="768EA9"/>
                </a:solidFill>
              </a:rPr>
              <a:t>它往往具有某种行业上的特点。晚会要围绕着</a:t>
            </a:r>
            <a:endParaRPr lang="en-US" altLang="zh-CN" sz="1400" dirty="0">
              <a:solidFill>
                <a:srgbClr val="768EA9"/>
              </a:solidFill>
            </a:endParaRPr>
          </a:p>
          <a:p>
            <a:pPr>
              <a:lnSpc>
                <a:spcPct val="150000"/>
              </a:lnSpc>
            </a:pPr>
            <a:r>
              <a:rPr lang="zh-CN" altLang="en-US" sz="1400" dirty="0">
                <a:solidFill>
                  <a:srgbClr val="768EA9"/>
                </a:solidFill>
              </a:rPr>
              <a:t>行业所规定的范围确定主题思想</a:t>
            </a:r>
            <a:r>
              <a:rPr lang="en-US" altLang="zh-CN" sz="1400" dirty="0">
                <a:solidFill>
                  <a:srgbClr val="768EA9"/>
                </a:solidFill>
              </a:rPr>
              <a:t>,</a:t>
            </a:r>
            <a:r>
              <a:rPr lang="zh-CN" altLang="en-US" sz="1400" dirty="0">
                <a:solidFill>
                  <a:srgbClr val="768EA9"/>
                </a:solidFill>
              </a:rPr>
              <a:t>创作者要在主题思想的统帅下撰写文学台本。</a:t>
            </a:r>
            <a:endParaRPr lang="en-US" altLang="zh-CN" sz="1400" dirty="0">
              <a:solidFill>
                <a:srgbClr val="768EA9"/>
              </a:solidFill>
            </a:endParaRPr>
          </a:p>
          <a:p>
            <a:pPr>
              <a:lnSpc>
                <a:spcPct val="150000"/>
              </a:lnSpc>
            </a:pPr>
            <a:r>
              <a:rPr lang="zh-CN" altLang="en-US" sz="1400" dirty="0">
                <a:solidFill>
                  <a:srgbClr val="768EA9"/>
                </a:solidFill>
              </a:rPr>
              <a:t>其中包括宣传公益事业活动</a:t>
            </a:r>
            <a:r>
              <a:rPr lang="en-US" altLang="zh-CN" sz="1400" dirty="0">
                <a:solidFill>
                  <a:srgbClr val="768EA9"/>
                </a:solidFill>
              </a:rPr>
              <a:t>,</a:t>
            </a:r>
            <a:r>
              <a:rPr lang="zh-CN" altLang="en-US" sz="1400" dirty="0">
                <a:solidFill>
                  <a:srgbClr val="768EA9"/>
                </a:solidFill>
              </a:rPr>
              <a:t>文化、艺术、体育等方面的重大活动以及各种颁奖活动的电视综艺晚会等。</a:t>
            </a:r>
          </a:p>
        </p:txBody>
      </p:sp>
    </p:spTree>
    <p:extLst>
      <p:ext uri="{BB962C8B-B14F-4D97-AF65-F5344CB8AC3E}">
        <p14:creationId xmlns:p14="http://schemas.microsoft.com/office/powerpoint/2010/main" val="167429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电视综艺晚会的类型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 name="Group 75">
            <a:extLst>
              <a:ext uri="{FF2B5EF4-FFF2-40B4-BE49-F238E27FC236}">
                <a16:creationId xmlns:a16="http://schemas.microsoft.com/office/drawing/2014/main" id="{9F97F1AC-044D-5B45-980E-36FDE8AF35D4}"/>
              </a:ext>
            </a:extLst>
          </p:cNvPr>
          <p:cNvGrpSpPr/>
          <p:nvPr/>
        </p:nvGrpSpPr>
        <p:grpSpPr>
          <a:xfrm>
            <a:off x="707445" y="1419622"/>
            <a:ext cx="300869" cy="300870"/>
            <a:chOff x="0" y="0"/>
            <a:chExt cx="767929" cy="767929"/>
          </a:xfrm>
        </p:grpSpPr>
        <p:sp>
          <p:nvSpPr>
            <p:cNvPr id="5" name="Freeform: Shape 76">
              <a:extLst>
                <a:ext uri="{FF2B5EF4-FFF2-40B4-BE49-F238E27FC236}">
                  <a16:creationId xmlns:a16="http://schemas.microsoft.com/office/drawing/2014/main" id="{24622D2A-F97E-994A-89A7-5E5565238B4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A8B03987-00B7-3745-B335-128D28A5AF6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Rectangle 88">
            <a:extLst>
              <a:ext uri="{FF2B5EF4-FFF2-40B4-BE49-F238E27FC236}">
                <a16:creationId xmlns:a16="http://schemas.microsoft.com/office/drawing/2014/main" id="{D089AEDB-5C79-6A45-A457-AFCE1C582D89}"/>
              </a:ext>
            </a:extLst>
          </p:cNvPr>
          <p:cNvSpPr/>
          <p:nvPr/>
        </p:nvSpPr>
        <p:spPr>
          <a:xfrm>
            <a:off x="1008313" y="563435"/>
            <a:ext cx="7428242" cy="3240360"/>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三、行业性综艺晚会</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dirty="0">
                <a:solidFill>
                  <a:srgbClr val="768EA9"/>
                </a:solidFill>
              </a:rPr>
              <a:t>（一）宣传公益活动的综艺晚会</a:t>
            </a:r>
            <a:endParaRPr lang="en-US" altLang="zh-CN" sz="1400" dirty="0">
              <a:solidFill>
                <a:srgbClr val="768EA9"/>
              </a:solidFill>
            </a:endParaRPr>
          </a:p>
          <a:p>
            <a:pPr>
              <a:lnSpc>
                <a:spcPct val="150000"/>
              </a:lnSpc>
            </a:pPr>
            <a:endParaRPr lang="en-US" altLang="zh-CN" sz="1400" dirty="0">
              <a:solidFill>
                <a:srgbClr val="768EA9"/>
              </a:solidFill>
            </a:endParaRPr>
          </a:p>
          <a:p>
            <a:pPr>
              <a:lnSpc>
                <a:spcPct val="150000"/>
              </a:lnSpc>
            </a:pPr>
            <a:r>
              <a:rPr lang="en-US" altLang="zh-CN" sz="1400" dirty="0">
                <a:solidFill>
                  <a:srgbClr val="768EA9"/>
                </a:solidFill>
              </a:rPr>
              <a:t>🌟</a:t>
            </a:r>
            <a:r>
              <a:rPr lang="zh-CN" altLang="en-US" sz="1400" dirty="0">
                <a:solidFill>
                  <a:srgbClr val="768EA9"/>
                </a:solidFill>
              </a:rPr>
              <a:t> </a:t>
            </a:r>
            <a:r>
              <a:rPr lang="en-US" altLang="zh-CN" sz="1400" dirty="0">
                <a:solidFill>
                  <a:srgbClr val="768EA9"/>
                </a:solidFill>
              </a:rPr>
              <a:t>《</a:t>
            </a:r>
            <a:r>
              <a:rPr lang="zh-CN" altLang="en-US" sz="1400" dirty="0">
                <a:solidFill>
                  <a:srgbClr val="768EA9"/>
                </a:solidFill>
              </a:rPr>
              <a:t>开学第一课</a:t>
            </a:r>
            <a:r>
              <a:rPr lang="en-US" altLang="zh-CN" sz="1400" dirty="0">
                <a:solidFill>
                  <a:srgbClr val="768EA9"/>
                </a:solidFill>
              </a:rPr>
              <a:t>》</a:t>
            </a:r>
            <a:r>
              <a:rPr lang="zh-CN" altLang="en-US" sz="1400" dirty="0">
                <a:solidFill>
                  <a:srgbClr val="768EA9"/>
                </a:solidFill>
              </a:rPr>
              <a:t>、</a:t>
            </a:r>
            <a:r>
              <a:rPr lang="en-US" altLang="zh-CN" sz="1400" dirty="0">
                <a:solidFill>
                  <a:srgbClr val="768EA9"/>
                </a:solidFill>
              </a:rPr>
              <a:t>《</a:t>
            </a:r>
            <a:r>
              <a:rPr lang="zh-CN" altLang="en-US" sz="1400" dirty="0">
                <a:solidFill>
                  <a:srgbClr val="768EA9"/>
                </a:solidFill>
              </a:rPr>
              <a:t>潮涌中部</a:t>
            </a:r>
            <a:r>
              <a:rPr lang="en-US" altLang="zh-CN" sz="1400" dirty="0">
                <a:solidFill>
                  <a:srgbClr val="768EA9"/>
                </a:solidFill>
              </a:rPr>
              <a:t>》</a:t>
            </a:r>
          </a:p>
        </p:txBody>
      </p:sp>
    </p:spTree>
    <p:extLst>
      <p:ext uri="{BB962C8B-B14F-4D97-AF65-F5344CB8AC3E}">
        <p14:creationId xmlns:p14="http://schemas.microsoft.com/office/powerpoint/2010/main" val="1654839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电视综艺晚会的类型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 name="Group 75">
            <a:extLst>
              <a:ext uri="{FF2B5EF4-FFF2-40B4-BE49-F238E27FC236}">
                <a16:creationId xmlns:a16="http://schemas.microsoft.com/office/drawing/2014/main" id="{9F97F1AC-044D-5B45-980E-36FDE8AF35D4}"/>
              </a:ext>
            </a:extLst>
          </p:cNvPr>
          <p:cNvGrpSpPr/>
          <p:nvPr/>
        </p:nvGrpSpPr>
        <p:grpSpPr>
          <a:xfrm>
            <a:off x="707445" y="1419622"/>
            <a:ext cx="300869" cy="300870"/>
            <a:chOff x="0" y="0"/>
            <a:chExt cx="767929" cy="767929"/>
          </a:xfrm>
        </p:grpSpPr>
        <p:sp>
          <p:nvSpPr>
            <p:cNvPr id="5" name="Freeform: Shape 76">
              <a:extLst>
                <a:ext uri="{FF2B5EF4-FFF2-40B4-BE49-F238E27FC236}">
                  <a16:creationId xmlns:a16="http://schemas.microsoft.com/office/drawing/2014/main" id="{24622D2A-F97E-994A-89A7-5E5565238B4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A8B03987-00B7-3745-B335-128D28A5AF6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Rectangle 88">
            <a:extLst>
              <a:ext uri="{FF2B5EF4-FFF2-40B4-BE49-F238E27FC236}">
                <a16:creationId xmlns:a16="http://schemas.microsoft.com/office/drawing/2014/main" id="{D089AEDB-5C79-6A45-A457-AFCE1C582D89}"/>
              </a:ext>
            </a:extLst>
          </p:cNvPr>
          <p:cNvSpPr/>
          <p:nvPr/>
        </p:nvSpPr>
        <p:spPr>
          <a:xfrm>
            <a:off x="1008313" y="699542"/>
            <a:ext cx="7428242" cy="3240360"/>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三、行业性综艺晚会</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dirty="0">
                <a:solidFill>
                  <a:srgbClr val="768EA9"/>
                </a:solidFill>
              </a:rPr>
              <a:t>（二）宣传文体活动的综艺晚会</a:t>
            </a:r>
            <a:endParaRPr lang="en-US" altLang="zh-CN" sz="1400" dirty="0">
              <a:solidFill>
                <a:srgbClr val="768EA9"/>
              </a:solidFill>
            </a:endParaRPr>
          </a:p>
          <a:p>
            <a:pPr>
              <a:lnSpc>
                <a:spcPct val="150000"/>
              </a:lnSpc>
            </a:pPr>
            <a:endParaRPr lang="en-US" altLang="zh-CN" sz="1400" dirty="0">
              <a:solidFill>
                <a:srgbClr val="768EA9"/>
              </a:solidFill>
            </a:endParaRPr>
          </a:p>
          <a:p>
            <a:pPr>
              <a:lnSpc>
                <a:spcPct val="150000"/>
              </a:lnSpc>
            </a:pPr>
            <a:r>
              <a:rPr lang="en-US" altLang="zh-CN" sz="1400" dirty="0">
                <a:solidFill>
                  <a:srgbClr val="768EA9"/>
                </a:solidFill>
              </a:rPr>
              <a:t>1</a:t>
            </a:r>
            <a:r>
              <a:rPr lang="zh-CN" altLang="en-US" sz="1400" dirty="0">
                <a:solidFill>
                  <a:srgbClr val="768EA9"/>
                </a:solidFill>
              </a:rPr>
              <a:t>、国内和国际的艺术节活动                </a:t>
            </a:r>
            <a:r>
              <a:rPr lang="en-US" altLang="zh-CN" sz="1400" dirty="0">
                <a:solidFill>
                  <a:srgbClr val="768EA9"/>
                </a:solidFill>
              </a:rPr>
              <a:t>🌟</a:t>
            </a:r>
            <a:r>
              <a:rPr lang="zh-CN" altLang="en-US" sz="1400" dirty="0">
                <a:solidFill>
                  <a:srgbClr val="768EA9"/>
                </a:solidFill>
              </a:rPr>
              <a:t>首届中国电影节的开幕式文艺晚会</a:t>
            </a:r>
            <a:r>
              <a:rPr lang="en-US" altLang="zh-CN" sz="1400" dirty="0">
                <a:solidFill>
                  <a:srgbClr val="768EA9"/>
                </a:solidFill>
              </a:rPr>
              <a:t>《</a:t>
            </a:r>
            <a:r>
              <a:rPr lang="zh-CN" altLang="en-US" sz="1400" dirty="0">
                <a:solidFill>
                  <a:srgbClr val="768EA9"/>
                </a:solidFill>
              </a:rPr>
              <a:t>走向辉煌</a:t>
            </a:r>
            <a:r>
              <a:rPr lang="en-US" altLang="zh-CN" sz="1400" dirty="0">
                <a:solidFill>
                  <a:srgbClr val="768EA9"/>
                </a:solidFill>
              </a:rPr>
              <a:t>》</a:t>
            </a:r>
          </a:p>
        </p:txBody>
      </p:sp>
    </p:spTree>
    <p:extLst>
      <p:ext uri="{BB962C8B-B14F-4D97-AF65-F5344CB8AC3E}">
        <p14:creationId xmlns:p14="http://schemas.microsoft.com/office/powerpoint/2010/main" val="2771808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电视综艺晚会的类型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 name="Group 75">
            <a:extLst>
              <a:ext uri="{FF2B5EF4-FFF2-40B4-BE49-F238E27FC236}">
                <a16:creationId xmlns:a16="http://schemas.microsoft.com/office/drawing/2014/main" id="{9F97F1AC-044D-5B45-980E-36FDE8AF35D4}"/>
              </a:ext>
            </a:extLst>
          </p:cNvPr>
          <p:cNvGrpSpPr/>
          <p:nvPr/>
        </p:nvGrpSpPr>
        <p:grpSpPr>
          <a:xfrm>
            <a:off x="707445" y="1419622"/>
            <a:ext cx="300869" cy="300870"/>
            <a:chOff x="0" y="0"/>
            <a:chExt cx="767929" cy="767929"/>
          </a:xfrm>
        </p:grpSpPr>
        <p:sp>
          <p:nvSpPr>
            <p:cNvPr id="5" name="Freeform: Shape 76">
              <a:extLst>
                <a:ext uri="{FF2B5EF4-FFF2-40B4-BE49-F238E27FC236}">
                  <a16:creationId xmlns:a16="http://schemas.microsoft.com/office/drawing/2014/main" id="{24622D2A-F97E-994A-89A7-5E5565238B4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A8B03987-00B7-3745-B335-128D28A5AF6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Rectangle 88">
            <a:extLst>
              <a:ext uri="{FF2B5EF4-FFF2-40B4-BE49-F238E27FC236}">
                <a16:creationId xmlns:a16="http://schemas.microsoft.com/office/drawing/2014/main" id="{D089AEDB-5C79-6A45-A457-AFCE1C582D89}"/>
              </a:ext>
            </a:extLst>
          </p:cNvPr>
          <p:cNvSpPr/>
          <p:nvPr/>
        </p:nvSpPr>
        <p:spPr>
          <a:xfrm>
            <a:off x="1008313" y="1347613"/>
            <a:ext cx="7428242" cy="3595687"/>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三、行业性综艺晚会</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dirty="0">
                <a:solidFill>
                  <a:srgbClr val="768EA9"/>
                </a:solidFill>
              </a:rPr>
              <a:t>（二）宣传文体活动的综艺晚会</a:t>
            </a:r>
            <a:endParaRPr lang="en-US" altLang="zh-CN" sz="1400" dirty="0">
              <a:solidFill>
                <a:srgbClr val="768EA9"/>
              </a:solidFill>
            </a:endParaRPr>
          </a:p>
          <a:p>
            <a:pPr>
              <a:lnSpc>
                <a:spcPct val="150000"/>
              </a:lnSpc>
            </a:pPr>
            <a:endParaRPr lang="en-US" altLang="zh-CN" sz="1400" dirty="0">
              <a:solidFill>
                <a:srgbClr val="768EA9"/>
              </a:solidFill>
            </a:endParaRPr>
          </a:p>
          <a:p>
            <a:pPr>
              <a:lnSpc>
                <a:spcPct val="150000"/>
              </a:lnSpc>
            </a:pPr>
            <a:r>
              <a:rPr lang="en-US" altLang="zh-CN" sz="1400" dirty="0">
                <a:solidFill>
                  <a:srgbClr val="768EA9"/>
                </a:solidFill>
              </a:rPr>
              <a:t>2</a:t>
            </a:r>
            <a:r>
              <a:rPr lang="zh-CN" altLang="en-US" sz="1400" dirty="0">
                <a:solidFill>
                  <a:srgbClr val="768EA9"/>
                </a:solidFill>
              </a:rPr>
              <a:t>、宣传体育活动的综艺晚会                </a:t>
            </a:r>
            <a:r>
              <a:rPr lang="en-US" altLang="zh-CN" sz="1400" dirty="0">
                <a:solidFill>
                  <a:srgbClr val="768EA9"/>
                </a:solidFill>
              </a:rPr>
              <a:t>🌟《</a:t>
            </a:r>
            <a:r>
              <a:rPr lang="zh-CN" altLang="en-US" sz="1400" dirty="0">
                <a:solidFill>
                  <a:srgbClr val="768EA9"/>
                </a:solidFill>
              </a:rPr>
              <a:t>亚运前夜</a:t>
            </a:r>
            <a:r>
              <a:rPr lang="en-US" altLang="zh-CN" sz="1400" dirty="0">
                <a:solidFill>
                  <a:srgbClr val="768EA9"/>
                </a:solidFill>
              </a:rPr>
              <a:t>》</a:t>
            </a:r>
          </a:p>
          <a:p>
            <a:pPr>
              <a:lnSpc>
                <a:spcPct val="150000"/>
              </a:lnSpc>
            </a:pPr>
            <a:endParaRPr lang="en-US" altLang="zh-CN" sz="1400" dirty="0">
              <a:solidFill>
                <a:srgbClr val="768EA9"/>
              </a:solidFill>
            </a:endParaRPr>
          </a:p>
          <a:p>
            <a:pPr>
              <a:lnSpc>
                <a:spcPct val="150000"/>
              </a:lnSpc>
            </a:pPr>
            <a:r>
              <a:rPr lang="zh-CN" altLang="en-US" sz="1400" dirty="0">
                <a:solidFill>
                  <a:srgbClr val="768EA9"/>
                </a:solidFill>
              </a:rPr>
              <a:t>综艺晚会在宣传体育活动方面所具有的一些特点</a:t>
            </a:r>
            <a:r>
              <a:rPr lang="en-US" altLang="zh-CN" sz="1400" dirty="0">
                <a:solidFill>
                  <a:srgbClr val="768EA9"/>
                </a:solidFill>
              </a:rPr>
              <a:t>:</a:t>
            </a:r>
          </a:p>
          <a:p>
            <a:pPr>
              <a:lnSpc>
                <a:spcPct val="150000"/>
              </a:lnSpc>
            </a:pPr>
            <a:r>
              <a:rPr lang="en-US" altLang="zh-CN" sz="1400" dirty="0">
                <a:solidFill>
                  <a:srgbClr val="768EA9"/>
                </a:solidFill>
              </a:rPr>
              <a:t>(1)</a:t>
            </a:r>
            <a:r>
              <a:rPr lang="zh-CN" altLang="en-US" sz="1400" dirty="0">
                <a:solidFill>
                  <a:srgbClr val="768EA9"/>
                </a:solidFill>
              </a:rPr>
              <a:t>在选材上要有本行业的特点</a:t>
            </a:r>
            <a:r>
              <a:rPr lang="en-US" altLang="zh-CN" sz="1400" dirty="0">
                <a:solidFill>
                  <a:srgbClr val="768EA9"/>
                </a:solidFill>
              </a:rPr>
              <a:t>,</a:t>
            </a:r>
            <a:r>
              <a:rPr lang="zh-CN" altLang="en-US" sz="1400" dirty="0">
                <a:solidFill>
                  <a:srgbClr val="768EA9"/>
                </a:solidFill>
              </a:rPr>
              <a:t>整体构思要围绕着体育运动这一主题选择或创作各种样式的</a:t>
            </a:r>
            <a:endParaRPr lang="en-US" altLang="zh-CN" sz="1400" dirty="0">
              <a:solidFill>
                <a:srgbClr val="768EA9"/>
              </a:solidFill>
            </a:endParaRPr>
          </a:p>
          <a:p>
            <a:pPr>
              <a:lnSpc>
                <a:spcPct val="150000"/>
              </a:lnSpc>
            </a:pPr>
            <a:r>
              <a:rPr lang="zh-CN" altLang="en-US" sz="1400" dirty="0">
                <a:solidFill>
                  <a:srgbClr val="768EA9"/>
                </a:solidFill>
              </a:rPr>
              <a:t>节目</a:t>
            </a:r>
            <a:r>
              <a:rPr lang="en-US" altLang="zh-CN" sz="1400" dirty="0">
                <a:solidFill>
                  <a:srgbClr val="768EA9"/>
                </a:solidFill>
              </a:rPr>
              <a:t>;</a:t>
            </a:r>
          </a:p>
          <a:p>
            <a:pPr>
              <a:lnSpc>
                <a:spcPct val="150000"/>
              </a:lnSpc>
            </a:pPr>
            <a:r>
              <a:rPr lang="en-US" altLang="zh-CN" sz="1400" dirty="0">
                <a:solidFill>
                  <a:srgbClr val="768EA9"/>
                </a:solidFill>
              </a:rPr>
              <a:t>(2)</a:t>
            </a:r>
            <a:r>
              <a:rPr lang="zh-CN" altLang="en-US" sz="1400" dirty="0">
                <a:solidFill>
                  <a:srgbClr val="768EA9"/>
                </a:solidFill>
              </a:rPr>
              <a:t>内外景结合</a:t>
            </a:r>
            <a:r>
              <a:rPr lang="en-US" altLang="zh-CN" sz="1400" dirty="0">
                <a:solidFill>
                  <a:srgbClr val="768EA9"/>
                </a:solidFill>
              </a:rPr>
              <a:t>,</a:t>
            </a:r>
            <a:r>
              <a:rPr lang="zh-CN" altLang="en-US" sz="1400" dirty="0">
                <a:solidFill>
                  <a:srgbClr val="768EA9"/>
                </a:solidFill>
              </a:rPr>
              <a:t>扩大晚会的内涵</a:t>
            </a:r>
            <a:r>
              <a:rPr lang="en-US" altLang="zh-CN" sz="1400" dirty="0">
                <a:solidFill>
                  <a:srgbClr val="768EA9"/>
                </a:solidFill>
              </a:rPr>
              <a:t>,</a:t>
            </a:r>
            <a:r>
              <a:rPr lang="zh-CN" altLang="en-US" sz="1400" dirty="0">
                <a:solidFill>
                  <a:srgbClr val="768EA9"/>
                </a:solidFill>
              </a:rPr>
              <a:t>增加晚会的信息量</a:t>
            </a:r>
            <a:r>
              <a:rPr lang="en-US" altLang="zh-CN" sz="1400" dirty="0">
                <a:solidFill>
                  <a:srgbClr val="768EA9"/>
                </a:solidFill>
              </a:rPr>
              <a:t>;</a:t>
            </a:r>
          </a:p>
          <a:p>
            <a:pPr>
              <a:lnSpc>
                <a:spcPct val="150000"/>
              </a:lnSpc>
            </a:pPr>
            <a:r>
              <a:rPr lang="en-US" altLang="zh-CN" sz="1400" dirty="0">
                <a:solidFill>
                  <a:srgbClr val="768EA9"/>
                </a:solidFill>
              </a:rPr>
              <a:t>(3)</a:t>
            </a:r>
            <a:r>
              <a:rPr lang="zh-CN" altLang="en-US" sz="1400" dirty="0">
                <a:solidFill>
                  <a:srgbClr val="768EA9"/>
                </a:solidFill>
              </a:rPr>
              <a:t>场面宏大</a:t>
            </a:r>
            <a:r>
              <a:rPr lang="en-US" altLang="zh-CN" sz="1400" dirty="0">
                <a:solidFill>
                  <a:srgbClr val="768EA9"/>
                </a:solidFill>
              </a:rPr>
              <a:t>,</a:t>
            </a:r>
            <a:r>
              <a:rPr lang="zh-CN" altLang="en-US" sz="1400" dirty="0">
                <a:solidFill>
                  <a:srgbClr val="768EA9"/>
                </a:solidFill>
              </a:rPr>
              <a:t>气势恢弘</a:t>
            </a:r>
            <a:r>
              <a:rPr lang="en-US" altLang="zh-CN" sz="1400" dirty="0">
                <a:solidFill>
                  <a:srgbClr val="768EA9"/>
                </a:solidFill>
              </a:rPr>
              <a:t>,</a:t>
            </a:r>
            <a:r>
              <a:rPr lang="zh-CN" altLang="en-US" sz="1400" dirty="0">
                <a:solidFill>
                  <a:srgbClr val="768EA9"/>
                </a:solidFill>
              </a:rPr>
              <a:t>造成一种宣传声势</a:t>
            </a:r>
            <a:r>
              <a:rPr lang="en-US" altLang="zh-CN" sz="1400" dirty="0">
                <a:solidFill>
                  <a:srgbClr val="768EA9"/>
                </a:solidFill>
              </a:rPr>
              <a:t>,</a:t>
            </a:r>
            <a:r>
              <a:rPr lang="zh-CN" altLang="en-US" sz="1400" dirty="0">
                <a:solidFill>
                  <a:srgbClr val="768EA9"/>
                </a:solidFill>
              </a:rPr>
              <a:t>使文艺与体育达到有机的结合</a:t>
            </a:r>
            <a:r>
              <a:rPr lang="en-US" altLang="zh-CN" sz="1400" dirty="0">
                <a:solidFill>
                  <a:srgbClr val="768EA9"/>
                </a:solidFill>
              </a:rPr>
              <a:t>,</a:t>
            </a:r>
            <a:r>
              <a:rPr lang="zh-CN" altLang="en-US" sz="1400" dirty="0">
                <a:solidFill>
                  <a:srgbClr val="768EA9"/>
                </a:solidFill>
              </a:rPr>
              <a:t>给观众留下深刻的印象。</a:t>
            </a:r>
            <a:endParaRPr lang="en-US" altLang="zh-CN" sz="1400" dirty="0">
              <a:solidFill>
                <a:srgbClr val="768EA9"/>
              </a:solidFill>
            </a:endParaRPr>
          </a:p>
        </p:txBody>
      </p:sp>
    </p:spTree>
    <p:extLst>
      <p:ext uri="{BB962C8B-B14F-4D97-AF65-F5344CB8AC3E}">
        <p14:creationId xmlns:p14="http://schemas.microsoft.com/office/powerpoint/2010/main" val="4279484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421817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第二节 电视综艺晚会的类型</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 name="Group 75">
            <a:extLst>
              <a:ext uri="{FF2B5EF4-FFF2-40B4-BE49-F238E27FC236}">
                <a16:creationId xmlns:a16="http://schemas.microsoft.com/office/drawing/2014/main" id="{9F97F1AC-044D-5B45-980E-36FDE8AF35D4}"/>
              </a:ext>
            </a:extLst>
          </p:cNvPr>
          <p:cNvGrpSpPr/>
          <p:nvPr/>
        </p:nvGrpSpPr>
        <p:grpSpPr>
          <a:xfrm>
            <a:off x="707445" y="1419622"/>
            <a:ext cx="300869" cy="300870"/>
            <a:chOff x="0" y="0"/>
            <a:chExt cx="767929" cy="767929"/>
          </a:xfrm>
        </p:grpSpPr>
        <p:sp>
          <p:nvSpPr>
            <p:cNvPr id="5" name="Freeform: Shape 76">
              <a:extLst>
                <a:ext uri="{FF2B5EF4-FFF2-40B4-BE49-F238E27FC236}">
                  <a16:creationId xmlns:a16="http://schemas.microsoft.com/office/drawing/2014/main" id="{24622D2A-F97E-994A-89A7-5E5565238B48}"/>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68EA9"/>
            </a:solidFill>
            <a:ln w="12700" cap="flat">
              <a:noFill/>
              <a:miter lim="400000"/>
            </a:ln>
            <a:effectLst/>
          </p:spPr>
          <p:txBody>
            <a:bodyPr anchor="ctr"/>
            <a:lstStyle/>
            <a:p>
              <a:pPr algn="ctr"/>
              <a:endParaRPr/>
            </a:p>
          </p:txBody>
        </p:sp>
        <p:sp>
          <p:nvSpPr>
            <p:cNvPr id="6" name="Freeform: Shape 77">
              <a:extLst>
                <a:ext uri="{FF2B5EF4-FFF2-40B4-BE49-F238E27FC236}">
                  <a16:creationId xmlns:a16="http://schemas.microsoft.com/office/drawing/2014/main" id="{A8B03987-00B7-3745-B335-128D28A5AF6A}"/>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sp>
        <p:nvSpPr>
          <p:cNvPr id="7" name="Rectangle 88">
            <a:extLst>
              <a:ext uri="{FF2B5EF4-FFF2-40B4-BE49-F238E27FC236}">
                <a16:creationId xmlns:a16="http://schemas.microsoft.com/office/drawing/2014/main" id="{D089AEDB-5C79-6A45-A457-AFCE1C582D89}"/>
              </a:ext>
            </a:extLst>
          </p:cNvPr>
          <p:cNvSpPr/>
          <p:nvPr/>
        </p:nvSpPr>
        <p:spPr>
          <a:xfrm>
            <a:off x="1008313" y="699542"/>
            <a:ext cx="7428242" cy="3595687"/>
          </a:xfrm>
          <a:prstGeom prst="rect">
            <a:avLst/>
          </a:prstGeom>
        </p:spPr>
        <p:txBody>
          <a:bodyPr wrap="none" lIns="144000" tIns="0" rIns="144000" bIns="0" anchor="ctr">
            <a:normAutofit/>
          </a:bodyPr>
          <a:lstStyle/>
          <a:p>
            <a:pPr>
              <a:lnSpc>
                <a:spcPct val="150000"/>
              </a:lnSpc>
            </a:pPr>
            <a:r>
              <a:rPr lang="zh-CN" altLang="en-US" sz="1400" b="1" dirty="0">
                <a:solidFill>
                  <a:srgbClr val="768EA9"/>
                </a:solidFill>
              </a:rPr>
              <a:t>三、行业性综艺晚会</a:t>
            </a:r>
            <a:endParaRPr lang="en-US" altLang="zh-CN" sz="1400" b="1" dirty="0">
              <a:solidFill>
                <a:srgbClr val="768EA9"/>
              </a:solidFill>
            </a:endParaRPr>
          </a:p>
          <a:p>
            <a:pPr>
              <a:lnSpc>
                <a:spcPct val="150000"/>
              </a:lnSpc>
            </a:pPr>
            <a:endParaRPr lang="en-US" altLang="zh-CN" sz="1400" b="1" dirty="0">
              <a:solidFill>
                <a:srgbClr val="768EA9"/>
              </a:solidFill>
            </a:endParaRPr>
          </a:p>
          <a:p>
            <a:pPr>
              <a:lnSpc>
                <a:spcPct val="150000"/>
              </a:lnSpc>
            </a:pPr>
            <a:r>
              <a:rPr lang="zh-CN" altLang="en-US" sz="1400" dirty="0">
                <a:solidFill>
                  <a:srgbClr val="768EA9"/>
                </a:solidFill>
              </a:rPr>
              <a:t>（三）颁奖活动的综艺晚会</a:t>
            </a:r>
            <a:endParaRPr lang="en-US" altLang="zh-CN" sz="1400" dirty="0">
              <a:solidFill>
                <a:srgbClr val="768EA9"/>
              </a:solidFill>
            </a:endParaRPr>
          </a:p>
          <a:p>
            <a:pPr>
              <a:lnSpc>
                <a:spcPct val="150000"/>
              </a:lnSpc>
            </a:pPr>
            <a:endParaRPr lang="en-US" altLang="zh-CN" sz="1400" dirty="0">
              <a:solidFill>
                <a:srgbClr val="768EA9"/>
              </a:solidFill>
            </a:endParaRPr>
          </a:p>
          <a:p>
            <a:pPr>
              <a:lnSpc>
                <a:spcPct val="150000"/>
              </a:lnSpc>
            </a:pPr>
            <a:r>
              <a:rPr lang="zh-CN" altLang="en-US" sz="1400" dirty="0">
                <a:solidFill>
                  <a:srgbClr val="768EA9"/>
                </a:solidFill>
              </a:rPr>
              <a:t>比如</a:t>
            </a:r>
            <a:r>
              <a:rPr lang="en-US" altLang="zh-CN" sz="1400" dirty="0">
                <a:solidFill>
                  <a:srgbClr val="768EA9"/>
                </a:solidFill>
              </a:rPr>
              <a:t>,</a:t>
            </a:r>
            <a:r>
              <a:rPr lang="zh-CN" altLang="en-US" sz="1400" dirty="0">
                <a:solidFill>
                  <a:srgbClr val="768EA9"/>
                </a:solidFill>
              </a:rPr>
              <a:t>由中宣部举办的精神文明建设“五个一工程”颁奖晚会</a:t>
            </a:r>
            <a:r>
              <a:rPr lang="en-US" altLang="zh-CN" sz="1400" dirty="0">
                <a:solidFill>
                  <a:srgbClr val="768EA9"/>
                </a:solidFill>
              </a:rPr>
              <a:t>,</a:t>
            </a:r>
            <a:r>
              <a:rPr lang="zh-CN" altLang="en-US" sz="1400" dirty="0">
                <a:solidFill>
                  <a:srgbClr val="768EA9"/>
                </a:solidFill>
              </a:rPr>
              <a:t>电视剧“飞天奖”颁奖晚会</a:t>
            </a:r>
            <a:r>
              <a:rPr lang="en-US" altLang="zh-CN" sz="1400" dirty="0">
                <a:solidFill>
                  <a:srgbClr val="768EA9"/>
                </a:solidFill>
              </a:rPr>
              <a:t>,</a:t>
            </a:r>
          </a:p>
          <a:p>
            <a:pPr>
              <a:lnSpc>
                <a:spcPct val="150000"/>
              </a:lnSpc>
            </a:pPr>
            <a:r>
              <a:rPr lang="zh-CN" altLang="en-US" sz="1400" dirty="0">
                <a:solidFill>
                  <a:srgbClr val="768EA9"/>
                </a:solidFill>
              </a:rPr>
              <a:t>电影“金鸡奖”、“百花奖”、“华表奖”颁奖晚会</a:t>
            </a:r>
            <a:r>
              <a:rPr lang="en-US" altLang="zh-CN" sz="1400" dirty="0">
                <a:solidFill>
                  <a:srgbClr val="768EA9"/>
                </a:solidFill>
              </a:rPr>
              <a:t>,</a:t>
            </a:r>
            <a:r>
              <a:rPr lang="zh-CN" altLang="en-US" sz="1400" dirty="0">
                <a:solidFill>
                  <a:srgbClr val="768EA9"/>
                </a:solidFill>
              </a:rPr>
              <a:t>中国电视音乐颁奖晚会</a:t>
            </a:r>
            <a:r>
              <a:rPr lang="en-US" altLang="zh-CN" sz="1400" dirty="0">
                <a:solidFill>
                  <a:srgbClr val="768EA9"/>
                </a:solidFill>
              </a:rPr>
              <a:t>,</a:t>
            </a:r>
            <a:r>
              <a:rPr lang="zh-CN" altLang="en-US" sz="1400" dirty="0">
                <a:solidFill>
                  <a:srgbClr val="768EA9"/>
                </a:solidFill>
              </a:rPr>
              <a:t>民族歌舞颁</a:t>
            </a:r>
            <a:endParaRPr lang="en-US" altLang="zh-CN" sz="1400" dirty="0">
              <a:solidFill>
                <a:srgbClr val="768EA9"/>
              </a:solidFill>
            </a:endParaRPr>
          </a:p>
          <a:p>
            <a:pPr>
              <a:lnSpc>
                <a:spcPct val="150000"/>
              </a:lnSpc>
            </a:pPr>
            <a:r>
              <a:rPr lang="zh-CN" altLang="en-US" sz="1400" dirty="0">
                <a:solidFill>
                  <a:srgbClr val="768EA9"/>
                </a:solidFill>
              </a:rPr>
              <a:t>奖晚会</a:t>
            </a:r>
            <a:r>
              <a:rPr lang="en-US" altLang="zh-CN" sz="1400" dirty="0">
                <a:solidFill>
                  <a:srgbClr val="768EA9"/>
                </a:solidFill>
              </a:rPr>
              <a:t>,</a:t>
            </a:r>
            <a:r>
              <a:rPr lang="zh-CN" altLang="en-US" sz="1400" dirty="0">
                <a:solidFill>
                  <a:srgbClr val="768EA9"/>
                </a:solidFill>
              </a:rPr>
              <a:t>青年歌手电视大赛颁奖晚会</a:t>
            </a:r>
            <a:r>
              <a:rPr lang="en-US" altLang="zh-CN" sz="1400" dirty="0">
                <a:solidFill>
                  <a:srgbClr val="768EA9"/>
                </a:solidFill>
              </a:rPr>
              <a:t>,“</a:t>
            </a:r>
            <a:r>
              <a:rPr lang="zh-CN" altLang="en-US" sz="1400" dirty="0">
                <a:solidFill>
                  <a:srgbClr val="768EA9"/>
                </a:solidFill>
              </a:rPr>
              <a:t>星光奖”、“铜牛奖”、“梅花奖”等颁奖晚会。</a:t>
            </a:r>
            <a:endParaRPr lang="en-US" altLang="zh-CN" sz="1400" dirty="0">
              <a:solidFill>
                <a:srgbClr val="768EA9"/>
              </a:solidFill>
            </a:endParaRPr>
          </a:p>
        </p:txBody>
      </p:sp>
    </p:spTree>
    <p:extLst>
      <p:ext uri="{BB962C8B-B14F-4D97-AF65-F5344CB8AC3E}">
        <p14:creationId xmlns:p14="http://schemas.microsoft.com/office/powerpoint/2010/main" val="132170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Lst>
</file>

<file path=ppt/tags/tag2.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heme/theme1.xml><?xml version="1.0" encoding="utf-8"?>
<a:theme xmlns:a="http://schemas.openxmlformats.org/drawingml/2006/main" name="第一PPT，www.1ppt.com">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6827</TotalTime>
  <Words>23836</Words>
  <Application>Microsoft Macintosh PowerPoint</Application>
  <PresentationFormat>全屏显示(16:9)</PresentationFormat>
  <Paragraphs>2013</Paragraphs>
  <Slides>269</Slides>
  <Notes>2</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269</vt:i4>
      </vt:variant>
    </vt:vector>
  </HeadingPairs>
  <TitlesOfParts>
    <vt:vector size="279" baseType="lpstr">
      <vt:lpstr>黑体</vt:lpstr>
      <vt:lpstr>STZhongsong</vt:lpstr>
      <vt:lpstr>经典圆体简</vt:lpstr>
      <vt:lpstr>SimSun</vt:lpstr>
      <vt:lpstr>微软雅黑</vt:lpstr>
      <vt:lpstr>Arial</vt:lpstr>
      <vt:lpstr>Calibri</vt:lpstr>
      <vt:lpstr>Impact</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gw201911@outlook.com</cp:lastModifiedBy>
  <cp:revision>282</cp:revision>
  <dcterms:created xsi:type="dcterms:W3CDTF">2015-12-11T17:46:17Z</dcterms:created>
  <dcterms:modified xsi:type="dcterms:W3CDTF">2020-10-23T11:38:52Z</dcterms:modified>
</cp:coreProperties>
</file>