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259" r:id="rId3"/>
    <p:sldId id="260" r:id="rId5"/>
    <p:sldId id="261" r:id="rId6"/>
    <p:sldId id="724" r:id="rId7"/>
    <p:sldId id="275" r:id="rId8"/>
    <p:sldId id="321" r:id="rId9"/>
    <p:sldId id="322" r:id="rId10"/>
    <p:sldId id="323" r:id="rId11"/>
    <p:sldId id="324" r:id="rId12"/>
    <p:sldId id="326" r:id="rId13"/>
    <p:sldId id="325" r:id="rId14"/>
    <p:sldId id="328" r:id="rId15"/>
    <p:sldId id="329" r:id="rId16"/>
    <p:sldId id="330" r:id="rId17"/>
    <p:sldId id="331" r:id="rId18"/>
    <p:sldId id="332" r:id="rId19"/>
    <p:sldId id="334" r:id="rId20"/>
    <p:sldId id="333" r:id="rId21"/>
    <p:sldId id="335" r:id="rId22"/>
    <p:sldId id="336" r:id="rId23"/>
    <p:sldId id="337" r:id="rId24"/>
    <p:sldId id="338" r:id="rId25"/>
    <p:sldId id="340" r:id="rId26"/>
    <p:sldId id="341" r:id="rId27"/>
    <p:sldId id="342" r:id="rId28"/>
    <p:sldId id="344" r:id="rId29"/>
    <p:sldId id="345" r:id="rId30"/>
    <p:sldId id="346" r:id="rId31"/>
    <p:sldId id="347" r:id="rId32"/>
    <p:sldId id="348" r:id="rId33"/>
    <p:sldId id="349" r:id="rId34"/>
    <p:sldId id="350" r:id="rId35"/>
    <p:sldId id="351" r:id="rId36"/>
    <p:sldId id="352" r:id="rId37"/>
    <p:sldId id="353" r:id="rId38"/>
    <p:sldId id="355" r:id="rId39"/>
    <p:sldId id="356" r:id="rId40"/>
    <p:sldId id="357" r:id="rId41"/>
    <p:sldId id="358" r:id="rId42"/>
    <p:sldId id="359" r:id="rId43"/>
    <p:sldId id="360" r:id="rId44"/>
    <p:sldId id="362" r:id="rId45"/>
    <p:sldId id="363" r:id="rId46"/>
    <p:sldId id="364" r:id="rId47"/>
    <p:sldId id="365" r:id="rId48"/>
    <p:sldId id="366" r:id="rId49"/>
    <p:sldId id="367" r:id="rId50"/>
    <p:sldId id="368" r:id="rId51"/>
    <p:sldId id="369" r:id="rId52"/>
    <p:sldId id="370" r:id="rId53"/>
    <p:sldId id="372" r:id="rId54"/>
    <p:sldId id="373" r:id="rId55"/>
    <p:sldId id="374" r:id="rId56"/>
    <p:sldId id="400" r:id="rId57"/>
    <p:sldId id="401" r:id="rId58"/>
    <p:sldId id="403" r:id="rId59"/>
    <p:sldId id="404" r:id="rId60"/>
    <p:sldId id="405" r:id="rId61"/>
    <p:sldId id="406" r:id="rId62"/>
    <p:sldId id="407" r:id="rId63"/>
    <p:sldId id="409" r:id="rId64"/>
    <p:sldId id="408" r:id="rId65"/>
    <p:sldId id="410" r:id="rId66"/>
    <p:sldId id="411" r:id="rId67"/>
    <p:sldId id="412" r:id="rId68"/>
    <p:sldId id="413" r:id="rId69"/>
    <p:sldId id="414" r:id="rId70"/>
    <p:sldId id="266" r:id="rId71"/>
    <p:sldId id="725" r:id="rId72"/>
    <p:sldId id="726" r:id="rId73"/>
    <p:sldId id="415" r:id="rId74"/>
    <p:sldId id="417" r:id="rId75"/>
    <p:sldId id="418" r:id="rId76"/>
    <p:sldId id="419" r:id="rId77"/>
    <p:sldId id="420" r:id="rId78"/>
    <p:sldId id="421" r:id="rId79"/>
    <p:sldId id="422" r:id="rId80"/>
    <p:sldId id="423" r:id="rId81"/>
    <p:sldId id="424" r:id="rId82"/>
    <p:sldId id="425" r:id="rId83"/>
    <p:sldId id="426" r:id="rId84"/>
    <p:sldId id="427" r:id="rId85"/>
    <p:sldId id="429" r:id="rId86"/>
    <p:sldId id="430" r:id="rId87"/>
    <p:sldId id="431" r:id="rId88"/>
    <p:sldId id="432" r:id="rId89"/>
    <p:sldId id="433" r:id="rId90"/>
    <p:sldId id="434" r:id="rId91"/>
    <p:sldId id="435" r:id="rId92"/>
    <p:sldId id="436" r:id="rId93"/>
    <p:sldId id="438" r:id="rId94"/>
    <p:sldId id="439" r:id="rId95"/>
    <p:sldId id="440" r:id="rId96"/>
    <p:sldId id="441" r:id="rId97"/>
    <p:sldId id="442" r:id="rId98"/>
    <p:sldId id="443" r:id="rId99"/>
    <p:sldId id="444" r:id="rId100"/>
    <p:sldId id="445" r:id="rId101"/>
    <p:sldId id="446" r:id="rId102"/>
    <p:sldId id="449" r:id="rId103"/>
    <p:sldId id="447" r:id="rId104"/>
    <p:sldId id="450" r:id="rId105"/>
    <p:sldId id="451" r:id="rId106"/>
    <p:sldId id="453" r:id="rId107"/>
    <p:sldId id="456" r:id="rId108"/>
    <p:sldId id="454" r:id="rId109"/>
    <p:sldId id="457" r:id="rId110"/>
    <p:sldId id="458" r:id="rId111"/>
    <p:sldId id="459" r:id="rId112"/>
    <p:sldId id="460" r:id="rId113"/>
    <p:sldId id="461" r:id="rId114"/>
    <p:sldId id="462" r:id="rId115"/>
    <p:sldId id="463" r:id="rId116"/>
    <p:sldId id="464" r:id="rId117"/>
    <p:sldId id="472" r:id="rId118"/>
    <p:sldId id="490" r:id="rId119"/>
    <p:sldId id="473" r:id="rId120"/>
    <p:sldId id="491" r:id="rId121"/>
    <p:sldId id="492" r:id="rId122"/>
    <p:sldId id="493" r:id="rId123"/>
    <p:sldId id="494" r:id="rId124"/>
    <p:sldId id="543" r:id="rId125"/>
    <p:sldId id="474" r:id="rId126"/>
    <p:sldId id="544" r:id="rId127"/>
    <p:sldId id="549" r:id="rId128"/>
    <p:sldId id="551" r:id="rId129"/>
    <p:sldId id="552" r:id="rId130"/>
    <p:sldId id="545" r:id="rId131"/>
    <p:sldId id="546" r:id="rId132"/>
    <p:sldId id="547" r:id="rId133"/>
    <p:sldId id="548" r:id="rId134"/>
    <p:sldId id="475" r:id="rId135"/>
    <p:sldId id="476" r:id="rId136"/>
    <p:sldId id="477" r:id="rId137"/>
    <p:sldId id="478" r:id="rId138"/>
    <p:sldId id="479" r:id="rId139"/>
    <p:sldId id="480" r:id="rId140"/>
    <p:sldId id="481" r:id="rId141"/>
    <p:sldId id="482" r:id="rId142"/>
    <p:sldId id="483" r:id="rId143"/>
    <p:sldId id="484" r:id="rId144"/>
    <p:sldId id="485" r:id="rId145"/>
    <p:sldId id="486" r:id="rId146"/>
    <p:sldId id="487" r:id="rId147"/>
    <p:sldId id="554" r:id="rId148"/>
    <p:sldId id="555" r:id="rId149"/>
    <p:sldId id="556" r:id="rId150"/>
    <p:sldId id="557" r:id="rId151"/>
    <p:sldId id="558" r:id="rId152"/>
    <p:sldId id="560" r:id="rId153"/>
    <p:sldId id="561" r:id="rId154"/>
    <p:sldId id="562" r:id="rId155"/>
    <p:sldId id="563" r:id="rId156"/>
    <p:sldId id="564" r:id="rId157"/>
    <p:sldId id="565" r:id="rId158"/>
    <p:sldId id="566" r:id="rId159"/>
    <p:sldId id="567" r:id="rId160"/>
    <p:sldId id="568" r:id="rId161"/>
    <p:sldId id="569" r:id="rId162"/>
    <p:sldId id="570" r:id="rId163"/>
    <p:sldId id="571" r:id="rId164"/>
    <p:sldId id="572" r:id="rId165"/>
    <p:sldId id="573" r:id="rId166"/>
    <p:sldId id="574" r:id="rId167"/>
    <p:sldId id="575" r:id="rId168"/>
    <p:sldId id="576" r:id="rId169"/>
    <p:sldId id="577" r:id="rId170"/>
    <p:sldId id="578" r:id="rId171"/>
    <p:sldId id="579" r:id="rId172"/>
    <p:sldId id="581" r:id="rId173"/>
    <p:sldId id="582" r:id="rId174"/>
    <p:sldId id="583" r:id="rId175"/>
    <p:sldId id="584" r:id="rId176"/>
    <p:sldId id="585" r:id="rId177"/>
    <p:sldId id="586" r:id="rId178"/>
    <p:sldId id="587" r:id="rId179"/>
    <p:sldId id="588" r:id="rId180"/>
    <p:sldId id="589" r:id="rId181"/>
    <p:sldId id="590" r:id="rId182"/>
    <p:sldId id="591" r:id="rId183"/>
    <p:sldId id="592" r:id="rId184"/>
    <p:sldId id="593" r:id="rId185"/>
    <p:sldId id="616" r:id="rId186"/>
    <p:sldId id="617" r:id="rId187"/>
    <p:sldId id="618" r:id="rId188"/>
    <p:sldId id="619" r:id="rId189"/>
    <p:sldId id="620" r:id="rId190"/>
    <p:sldId id="621" r:id="rId191"/>
    <p:sldId id="622" r:id="rId192"/>
    <p:sldId id="623" r:id="rId193"/>
    <p:sldId id="624" r:id="rId194"/>
    <p:sldId id="625" r:id="rId195"/>
    <p:sldId id="626" r:id="rId196"/>
    <p:sldId id="627" r:id="rId197"/>
    <p:sldId id="628" r:id="rId198"/>
    <p:sldId id="629" r:id="rId199"/>
    <p:sldId id="630" r:id="rId200"/>
    <p:sldId id="631" r:id="rId201"/>
    <p:sldId id="594" r:id="rId202"/>
    <p:sldId id="632" r:id="rId203"/>
    <p:sldId id="633" r:id="rId204"/>
    <p:sldId id="634" r:id="rId205"/>
    <p:sldId id="635" r:id="rId206"/>
    <p:sldId id="636" r:id="rId207"/>
    <p:sldId id="637" r:id="rId208"/>
    <p:sldId id="638" r:id="rId209"/>
    <p:sldId id="639" r:id="rId210"/>
    <p:sldId id="640" r:id="rId211"/>
    <p:sldId id="641" r:id="rId212"/>
    <p:sldId id="642" r:id="rId213"/>
    <p:sldId id="643" r:id="rId214"/>
    <p:sldId id="644" r:id="rId215"/>
    <p:sldId id="645" r:id="rId216"/>
    <p:sldId id="646" r:id="rId217"/>
    <p:sldId id="648" r:id="rId218"/>
    <p:sldId id="649" r:id="rId219"/>
    <p:sldId id="653" r:id="rId220"/>
    <p:sldId id="650" r:id="rId221"/>
    <p:sldId id="299" r:id="rId222"/>
    <p:sldId id="293" r:id="rId223"/>
    <p:sldId id="727" r:id="rId224"/>
    <p:sldId id="597" r:id="rId225"/>
    <p:sldId id="654" r:id="rId226"/>
    <p:sldId id="655" r:id="rId227"/>
    <p:sldId id="656" r:id="rId228"/>
    <p:sldId id="657" r:id="rId229"/>
    <p:sldId id="658" r:id="rId230"/>
    <p:sldId id="659" r:id="rId231"/>
    <p:sldId id="661" r:id="rId232"/>
    <p:sldId id="662" r:id="rId233"/>
    <p:sldId id="663" r:id="rId234"/>
    <p:sldId id="664" r:id="rId235"/>
    <p:sldId id="665" r:id="rId236"/>
    <p:sldId id="666" r:id="rId237"/>
    <p:sldId id="667" r:id="rId238"/>
    <p:sldId id="668" r:id="rId239"/>
    <p:sldId id="669" r:id="rId240"/>
    <p:sldId id="670" r:id="rId241"/>
    <p:sldId id="596" r:id="rId242"/>
    <p:sldId id="671" r:id="rId243"/>
    <p:sldId id="672" r:id="rId244"/>
    <p:sldId id="673" r:id="rId245"/>
    <p:sldId id="674" r:id="rId246"/>
    <p:sldId id="675" r:id="rId247"/>
    <p:sldId id="676" r:id="rId248"/>
    <p:sldId id="677" r:id="rId249"/>
    <p:sldId id="678" r:id="rId250"/>
    <p:sldId id="679" r:id="rId251"/>
    <p:sldId id="696" r:id="rId252"/>
    <p:sldId id="680" r:id="rId253"/>
    <p:sldId id="681" r:id="rId254"/>
    <p:sldId id="682" r:id="rId255"/>
    <p:sldId id="595" r:id="rId256"/>
    <p:sldId id="683" r:id="rId257"/>
    <p:sldId id="684" r:id="rId258"/>
    <p:sldId id="685" r:id="rId259"/>
    <p:sldId id="686" r:id="rId260"/>
    <p:sldId id="688" r:id="rId261"/>
    <p:sldId id="687" r:id="rId262"/>
    <p:sldId id="689" r:id="rId263"/>
    <p:sldId id="690" r:id="rId264"/>
    <p:sldId id="691" r:id="rId265"/>
    <p:sldId id="692" r:id="rId266"/>
    <p:sldId id="693" r:id="rId267"/>
    <p:sldId id="695" r:id="rId268"/>
    <p:sldId id="697" r:id="rId269"/>
    <p:sldId id="698" r:id="rId270"/>
    <p:sldId id="699" r:id="rId271"/>
    <p:sldId id="700" r:id="rId272"/>
    <p:sldId id="701" r:id="rId273"/>
    <p:sldId id="702" r:id="rId274"/>
    <p:sldId id="703" r:id="rId275"/>
    <p:sldId id="704" r:id="rId276"/>
    <p:sldId id="705" r:id="rId277"/>
    <p:sldId id="300" r:id="rId278"/>
    <p:sldId id="660" r:id="rId27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14" autoAdjust="0"/>
    <p:restoredTop sz="94660" autoAdjust="0"/>
  </p:normalViewPr>
  <p:slideViewPr>
    <p:cSldViewPr snapToGrid="0">
      <p:cViewPr>
        <p:scale>
          <a:sx n="50" d="100"/>
          <a:sy n="50" d="100"/>
        </p:scale>
        <p:origin x="-288" y="-1710"/>
      </p:cViewPr>
      <p:guideLst>
        <p:guide orient="horz" pos="2044"/>
        <p:guide pos="3843"/>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2" Type="http://schemas.openxmlformats.org/officeDocument/2006/relationships/tableStyles" Target="tableStyles.xml"/><Relationship Id="rId281" Type="http://schemas.openxmlformats.org/officeDocument/2006/relationships/viewProps" Target="viewProps.xml"/><Relationship Id="rId280" Type="http://schemas.openxmlformats.org/officeDocument/2006/relationships/presProps" Target="presProps.xml"/><Relationship Id="rId28" Type="http://schemas.openxmlformats.org/officeDocument/2006/relationships/slide" Target="slides/slide25.xml"/><Relationship Id="rId279" Type="http://schemas.openxmlformats.org/officeDocument/2006/relationships/slide" Target="slides/slide276.xml"/><Relationship Id="rId278" Type="http://schemas.openxmlformats.org/officeDocument/2006/relationships/slide" Target="slides/slide275.xml"/><Relationship Id="rId277" Type="http://schemas.openxmlformats.org/officeDocument/2006/relationships/slide" Target="slides/slide274.xml"/><Relationship Id="rId276" Type="http://schemas.openxmlformats.org/officeDocument/2006/relationships/slide" Target="slides/slide273.xml"/><Relationship Id="rId275" Type="http://schemas.openxmlformats.org/officeDocument/2006/relationships/slide" Target="slides/slide272.xml"/><Relationship Id="rId274" Type="http://schemas.openxmlformats.org/officeDocument/2006/relationships/slide" Target="slides/slide271.xml"/><Relationship Id="rId273" Type="http://schemas.openxmlformats.org/officeDocument/2006/relationships/slide" Target="slides/slide270.xml"/><Relationship Id="rId272" Type="http://schemas.openxmlformats.org/officeDocument/2006/relationships/slide" Target="slides/slide269.xml"/><Relationship Id="rId271" Type="http://schemas.openxmlformats.org/officeDocument/2006/relationships/slide" Target="slides/slide268.xml"/><Relationship Id="rId270" Type="http://schemas.openxmlformats.org/officeDocument/2006/relationships/slide" Target="slides/slide267.xml"/><Relationship Id="rId27" Type="http://schemas.openxmlformats.org/officeDocument/2006/relationships/slide" Target="slides/slide24.xml"/><Relationship Id="rId269" Type="http://schemas.openxmlformats.org/officeDocument/2006/relationships/slide" Target="slides/slide266.xml"/><Relationship Id="rId268" Type="http://schemas.openxmlformats.org/officeDocument/2006/relationships/slide" Target="slides/slide265.xml"/><Relationship Id="rId267" Type="http://schemas.openxmlformats.org/officeDocument/2006/relationships/slide" Target="slides/slide264.xml"/><Relationship Id="rId266" Type="http://schemas.openxmlformats.org/officeDocument/2006/relationships/slide" Target="slides/slide263.xml"/><Relationship Id="rId265" Type="http://schemas.openxmlformats.org/officeDocument/2006/relationships/slide" Target="slides/slide262.xml"/><Relationship Id="rId264" Type="http://schemas.openxmlformats.org/officeDocument/2006/relationships/slide" Target="slides/slide261.xml"/><Relationship Id="rId263" Type="http://schemas.openxmlformats.org/officeDocument/2006/relationships/slide" Target="slides/slide260.xml"/><Relationship Id="rId262" Type="http://schemas.openxmlformats.org/officeDocument/2006/relationships/slide" Target="slides/slide259.xml"/><Relationship Id="rId261" Type="http://schemas.openxmlformats.org/officeDocument/2006/relationships/slide" Target="slides/slide258.xml"/><Relationship Id="rId260" Type="http://schemas.openxmlformats.org/officeDocument/2006/relationships/slide" Target="slides/slide257.xml"/><Relationship Id="rId26" Type="http://schemas.openxmlformats.org/officeDocument/2006/relationships/slide" Target="slides/slide23.xml"/><Relationship Id="rId259" Type="http://schemas.openxmlformats.org/officeDocument/2006/relationships/slide" Target="slides/slide256.xml"/><Relationship Id="rId258" Type="http://schemas.openxmlformats.org/officeDocument/2006/relationships/slide" Target="slides/slide255.xml"/><Relationship Id="rId257" Type="http://schemas.openxmlformats.org/officeDocument/2006/relationships/slide" Target="slides/slide254.xml"/><Relationship Id="rId256" Type="http://schemas.openxmlformats.org/officeDocument/2006/relationships/slide" Target="slides/slide253.xml"/><Relationship Id="rId255" Type="http://schemas.openxmlformats.org/officeDocument/2006/relationships/slide" Target="slides/slide252.xml"/><Relationship Id="rId254" Type="http://schemas.openxmlformats.org/officeDocument/2006/relationships/slide" Target="slides/slide251.xml"/><Relationship Id="rId253" Type="http://schemas.openxmlformats.org/officeDocument/2006/relationships/slide" Target="slides/slide250.xml"/><Relationship Id="rId252" Type="http://schemas.openxmlformats.org/officeDocument/2006/relationships/slide" Target="slides/slide249.xml"/><Relationship Id="rId251" Type="http://schemas.openxmlformats.org/officeDocument/2006/relationships/slide" Target="slides/slide248.xml"/><Relationship Id="rId250" Type="http://schemas.openxmlformats.org/officeDocument/2006/relationships/slide" Target="slides/slide247.xml"/><Relationship Id="rId25" Type="http://schemas.openxmlformats.org/officeDocument/2006/relationships/slide" Target="slides/slide22.xml"/><Relationship Id="rId249" Type="http://schemas.openxmlformats.org/officeDocument/2006/relationships/slide" Target="slides/slide246.xml"/><Relationship Id="rId248" Type="http://schemas.openxmlformats.org/officeDocument/2006/relationships/slide" Target="slides/slide245.xml"/><Relationship Id="rId247" Type="http://schemas.openxmlformats.org/officeDocument/2006/relationships/slide" Target="slides/slide244.xml"/><Relationship Id="rId246" Type="http://schemas.openxmlformats.org/officeDocument/2006/relationships/slide" Target="slides/slide243.xml"/><Relationship Id="rId245" Type="http://schemas.openxmlformats.org/officeDocument/2006/relationships/slide" Target="slides/slide242.xml"/><Relationship Id="rId244" Type="http://schemas.openxmlformats.org/officeDocument/2006/relationships/slide" Target="slides/slide241.xml"/><Relationship Id="rId243" Type="http://schemas.openxmlformats.org/officeDocument/2006/relationships/slide" Target="slides/slide240.xml"/><Relationship Id="rId242" Type="http://schemas.openxmlformats.org/officeDocument/2006/relationships/slide" Target="slides/slide239.xml"/><Relationship Id="rId241" Type="http://schemas.openxmlformats.org/officeDocument/2006/relationships/slide" Target="slides/slide238.xml"/><Relationship Id="rId240" Type="http://schemas.openxmlformats.org/officeDocument/2006/relationships/slide" Target="slides/slide237.xml"/><Relationship Id="rId24" Type="http://schemas.openxmlformats.org/officeDocument/2006/relationships/slide" Target="slides/slide21.xml"/><Relationship Id="rId239" Type="http://schemas.openxmlformats.org/officeDocument/2006/relationships/slide" Target="slides/slide236.xml"/><Relationship Id="rId238" Type="http://schemas.openxmlformats.org/officeDocument/2006/relationships/slide" Target="slides/slide235.xml"/><Relationship Id="rId237" Type="http://schemas.openxmlformats.org/officeDocument/2006/relationships/slide" Target="slides/slide234.xml"/><Relationship Id="rId236" Type="http://schemas.openxmlformats.org/officeDocument/2006/relationships/slide" Target="slides/slide233.xml"/><Relationship Id="rId235" Type="http://schemas.openxmlformats.org/officeDocument/2006/relationships/slide" Target="slides/slide232.xml"/><Relationship Id="rId234" Type="http://schemas.openxmlformats.org/officeDocument/2006/relationships/slide" Target="slides/slide231.xml"/><Relationship Id="rId233" Type="http://schemas.openxmlformats.org/officeDocument/2006/relationships/slide" Target="slides/slide230.xml"/><Relationship Id="rId232" Type="http://schemas.openxmlformats.org/officeDocument/2006/relationships/slide" Target="slides/slide229.xml"/><Relationship Id="rId231" Type="http://schemas.openxmlformats.org/officeDocument/2006/relationships/slide" Target="slides/slide228.xml"/><Relationship Id="rId230" Type="http://schemas.openxmlformats.org/officeDocument/2006/relationships/slide" Target="slides/slide227.xml"/><Relationship Id="rId23" Type="http://schemas.openxmlformats.org/officeDocument/2006/relationships/slide" Target="slides/slide20.xml"/><Relationship Id="rId229" Type="http://schemas.openxmlformats.org/officeDocument/2006/relationships/slide" Target="slides/slide226.xml"/><Relationship Id="rId228" Type="http://schemas.openxmlformats.org/officeDocument/2006/relationships/slide" Target="slides/slide225.xml"/><Relationship Id="rId227" Type="http://schemas.openxmlformats.org/officeDocument/2006/relationships/slide" Target="slides/slide224.xml"/><Relationship Id="rId226" Type="http://schemas.openxmlformats.org/officeDocument/2006/relationships/slide" Target="slides/slide223.xml"/><Relationship Id="rId225" Type="http://schemas.openxmlformats.org/officeDocument/2006/relationships/slide" Target="slides/slide222.xml"/><Relationship Id="rId224" Type="http://schemas.openxmlformats.org/officeDocument/2006/relationships/slide" Target="slides/slide221.xml"/><Relationship Id="rId223" Type="http://schemas.openxmlformats.org/officeDocument/2006/relationships/slide" Target="slides/slide220.xml"/><Relationship Id="rId222" Type="http://schemas.openxmlformats.org/officeDocument/2006/relationships/slide" Target="slides/slide219.xml"/><Relationship Id="rId221" Type="http://schemas.openxmlformats.org/officeDocument/2006/relationships/slide" Target="slides/slide218.xml"/><Relationship Id="rId220" Type="http://schemas.openxmlformats.org/officeDocument/2006/relationships/slide" Target="slides/slide217.xml"/><Relationship Id="rId22" Type="http://schemas.openxmlformats.org/officeDocument/2006/relationships/slide" Target="slides/slide19.xml"/><Relationship Id="rId219" Type="http://schemas.openxmlformats.org/officeDocument/2006/relationships/slide" Target="slides/slide216.xml"/><Relationship Id="rId218" Type="http://schemas.openxmlformats.org/officeDocument/2006/relationships/slide" Target="slides/slide215.xml"/><Relationship Id="rId217" Type="http://schemas.openxmlformats.org/officeDocument/2006/relationships/slide" Target="slides/slide214.xml"/><Relationship Id="rId216" Type="http://schemas.openxmlformats.org/officeDocument/2006/relationships/slide" Target="slides/slide213.xml"/><Relationship Id="rId215" Type="http://schemas.openxmlformats.org/officeDocument/2006/relationships/slide" Target="slides/slide212.xml"/><Relationship Id="rId214" Type="http://schemas.openxmlformats.org/officeDocument/2006/relationships/slide" Target="slides/slide211.xml"/><Relationship Id="rId213" Type="http://schemas.openxmlformats.org/officeDocument/2006/relationships/slide" Target="slides/slide210.xml"/><Relationship Id="rId212" Type="http://schemas.openxmlformats.org/officeDocument/2006/relationships/slide" Target="slides/slide209.xml"/><Relationship Id="rId211" Type="http://schemas.openxmlformats.org/officeDocument/2006/relationships/slide" Target="slides/slide208.xml"/><Relationship Id="rId210" Type="http://schemas.openxmlformats.org/officeDocument/2006/relationships/slide" Target="slides/slide207.xml"/><Relationship Id="rId21" Type="http://schemas.openxmlformats.org/officeDocument/2006/relationships/slide" Target="slides/slide18.xml"/><Relationship Id="rId209" Type="http://schemas.openxmlformats.org/officeDocument/2006/relationships/slide" Target="slides/slide206.xml"/><Relationship Id="rId208" Type="http://schemas.openxmlformats.org/officeDocument/2006/relationships/slide" Target="slides/slide205.xml"/><Relationship Id="rId207" Type="http://schemas.openxmlformats.org/officeDocument/2006/relationships/slide" Target="slides/slide204.xml"/><Relationship Id="rId206" Type="http://schemas.openxmlformats.org/officeDocument/2006/relationships/slide" Target="slides/slide203.xml"/><Relationship Id="rId205" Type="http://schemas.openxmlformats.org/officeDocument/2006/relationships/slide" Target="slides/slide202.xml"/><Relationship Id="rId204" Type="http://schemas.openxmlformats.org/officeDocument/2006/relationships/slide" Target="slides/slide201.xml"/><Relationship Id="rId203" Type="http://schemas.openxmlformats.org/officeDocument/2006/relationships/slide" Target="slides/slide200.xml"/><Relationship Id="rId202" Type="http://schemas.openxmlformats.org/officeDocument/2006/relationships/slide" Target="slides/slide199.xml"/><Relationship Id="rId201" Type="http://schemas.openxmlformats.org/officeDocument/2006/relationships/slide" Target="slides/slide198.xml"/><Relationship Id="rId200" Type="http://schemas.openxmlformats.org/officeDocument/2006/relationships/slide" Target="slides/slide197.xml"/><Relationship Id="rId20" Type="http://schemas.openxmlformats.org/officeDocument/2006/relationships/slide" Target="slides/slide17.xml"/><Relationship Id="rId2" Type="http://schemas.openxmlformats.org/officeDocument/2006/relationships/theme" Target="theme/theme1.xml"/><Relationship Id="rId199" Type="http://schemas.openxmlformats.org/officeDocument/2006/relationships/slide" Target="slides/slide196.xml"/><Relationship Id="rId198" Type="http://schemas.openxmlformats.org/officeDocument/2006/relationships/slide" Target="slides/slide195.xml"/><Relationship Id="rId197" Type="http://schemas.openxmlformats.org/officeDocument/2006/relationships/slide" Target="slides/slide194.xml"/><Relationship Id="rId196" Type="http://schemas.openxmlformats.org/officeDocument/2006/relationships/slide" Target="slides/slide193.xml"/><Relationship Id="rId195" Type="http://schemas.openxmlformats.org/officeDocument/2006/relationships/slide" Target="slides/slide192.xml"/><Relationship Id="rId194" Type="http://schemas.openxmlformats.org/officeDocument/2006/relationships/slide" Target="slides/slide191.xml"/><Relationship Id="rId193" Type="http://schemas.openxmlformats.org/officeDocument/2006/relationships/slide" Target="slides/slide190.xml"/><Relationship Id="rId192" Type="http://schemas.openxmlformats.org/officeDocument/2006/relationships/slide" Target="slides/slide189.xml"/><Relationship Id="rId191" Type="http://schemas.openxmlformats.org/officeDocument/2006/relationships/slide" Target="slides/slide188.xml"/><Relationship Id="rId190" Type="http://schemas.openxmlformats.org/officeDocument/2006/relationships/slide" Target="slides/slide187.xml"/><Relationship Id="rId19" Type="http://schemas.openxmlformats.org/officeDocument/2006/relationships/slide" Target="slides/slide16.xml"/><Relationship Id="rId189" Type="http://schemas.openxmlformats.org/officeDocument/2006/relationships/slide" Target="slides/slide186.xml"/><Relationship Id="rId188" Type="http://schemas.openxmlformats.org/officeDocument/2006/relationships/slide" Target="slides/slide185.xml"/><Relationship Id="rId187" Type="http://schemas.openxmlformats.org/officeDocument/2006/relationships/slide" Target="slides/slide184.xml"/><Relationship Id="rId186" Type="http://schemas.openxmlformats.org/officeDocument/2006/relationships/slide" Target="slides/slide183.xml"/><Relationship Id="rId185" Type="http://schemas.openxmlformats.org/officeDocument/2006/relationships/slide" Target="slides/slide182.xml"/><Relationship Id="rId184" Type="http://schemas.openxmlformats.org/officeDocument/2006/relationships/slide" Target="slides/slide181.xml"/><Relationship Id="rId183" Type="http://schemas.openxmlformats.org/officeDocument/2006/relationships/slide" Target="slides/slide180.xml"/><Relationship Id="rId182" Type="http://schemas.openxmlformats.org/officeDocument/2006/relationships/slide" Target="slides/slide179.xml"/><Relationship Id="rId181" Type="http://schemas.openxmlformats.org/officeDocument/2006/relationships/slide" Target="slides/slide178.xml"/><Relationship Id="rId180" Type="http://schemas.openxmlformats.org/officeDocument/2006/relationships/slide" Target="slides/slide177.xml"/><Relationship Id="rId18" Type="http://schemas.openxmlformats.org/officeDocument/2006/relationships/slide" Target="slides/slide15.xml"/><Relationship Id="rId179" Type="http://schemas.openxmlformats.org/officeDocument/2006/relationships/slide" Target="slides/slide176.xml"/><Relationship Id="rId178" Type="http://schemas.openxmlformats.org/officeDocument/2006/relationships/slide" Target="slides/slide175.xml"/><Relationship Id="rId177" Type="http://schemas.openxmlformats.org/officeDocument/2006/relationships/slide" Target="slides/slide174.xml"/><Relationship Id="rId176" Type="http://schemas.openxmlformats.org/officeDocument/2006/relationships/slide" Target="slides/slide173.xml"/><Relationship Id="rId175" Type="http://schemas.openxmlformats.org/officeDocument/2006/relationships/slide" Target="slides/slide172.xml"/><Relationship Id="rId174" Type="http://schemas.openxmlformats.org/officeDocument/2006/relationships/slide" Target="slides/slide171.xml"/><Relationship Id="rId173" Type="http://schemas.openxmlformats.org/officeDocument/2006/relationships/slide" Target="slides/slide170.xml"/><Relationship Id="rId172" Type="http://schemas.openxmlformats.org/officeDocument/2006/relationships/slide" Target="slides/slide169.xml"/><Relationship Id="rId171" Type="http://schemas.openxmlformats.org/officeDocument/2006/relationships/slide" Target="slides/slide168.xml"/><Relationship Id="rId170" Type="http://schemas.openxmlformats.org/officeDocument/2006/relationships/slide" Target="slides/slide167.xml"/><Relationship Id="rId17" Type="http://schemas.openxmlformats.org/officeDocument/2006/relationships/slide" Target="slides/slide14.xml"/><Relationship Id="rId169" Type="http://schemas.openxmlformats.org/officeDocument/2006/relationships/slide" Target="slides/slide166.xml"/><Relationship Id="rId168" Type="http://schemas.openxmlformats.org/officeDocument/2006/relationships/slide" Target="slides/slide165.xml"/><Relationship Id="rId167" Type="http://schemas.openxmlformats.org/officeDocument/2006/relationships/slide" Target="slides/slide164.xml"/><Relationship Id="rId166" Type="http://schemas.openxmlformats.org/officeDocument/2006/relationships/slide" Target="slides/slide163.xml"/><Relationship Id="rId165" Type="http://schemas.openxmlformats.org/officeDocument/2006/relationships/slide" Target="slides/slide162.xml"/><Relationship Id="rId164" Type="http://schemas.openxmlformats.org/officeDocument/2006/relationships/slide" Target="slides/slide161.xml"/><Relationship Id="rId163" Type="http://schemas.openxmlformats.org/officeDocument/2006/relationships/slide" Target="slides/slide160.xml"/><Relationship Id="rId162" Type="http://schemas.openxmlformats.org/officeDocument/2006/relationships/slide" Target="slides/slide159.xml"/><Relationship Id="rId161" Type="http://schemas.openxmlformats.org/officeDocument/2006/relationships/slide" Target="slides/slide158.xml"/><Relationship Id="rId160" Type="http://schemas.openxmlformats.org/officeDocument/2006/relationships/slide" Target="slides/slide157.xml"/><Relationship Id="rId16" Type="http://schemas.openxmlformats.org/officeDocument/2006/relationships/slide" Target="slides/slide13.xml"/><Relationship Id="rId159" Type="http://schemas.openxmlformats.org/officeDocument/2006/relationships/slide" Target="slides/slide156.xml"/><Relationship Id="rId158" Type="http://schemas.openxmlformats.org/officeDocument/2006/relationships/slide" Target="slides/slide155.xml"/><Relationship Id="rId157" Type="http://schemas.openxmlformats.org/officeDocument/2006/relationships/slide" Target="slides/slide154.xml"/><Relationship Id="rId156" Type="http://schemas.openxmlformats.org/officeDocument/2006/relationships/slide" Target="slides/slide153.xml"/><Relationship Id="rId155" Type="http://schemas.openxmlformats.org/officeDocument/2006/relationships/slide" Target="slides/slide152.xml"/><Relationship Id="rId154" Type="http://schemas.openxmlformats.org/officeDocument/2006/relationships/slide" Target="slides/slide15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2.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BFD021-6A73-488C-8B51-F22DABB8A54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A0EB4-A529-4335-9B3E-020BB0F9FF7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3.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4.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6.xml"/></Relationships>
</file>

<file path=ppt/notesSlides/_rels/notesSlide1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8.xml"/></Relationships>
</file>

<file path=ppt/notesSlides/_rels/notesSlide1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9.xml"/></Relationships>
</file>

<file path=ppt/notesSlides/_rels/notesSlide1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0.xml"/></Relationships>
</file>

<file path=ppt/notesSlides/_rels/notesSlide1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1.xml"/></Relationships>
</file>

<file path=ppt/notesSlides/_rels/notesSlide1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2.xml"/></Relationships>
</file>

<file path=ppt/notesSlides/_rels/notesSlide1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3.xml"/></Relationships>
</file>

<file path=ppt/notesSlides/_rels/notesSlide1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4.xml"/></Relationships>
</file>

<file path=ppt/notesSlides/_rels/notesSlide1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5.xml"/></Relationships>
</file>

<file path=ppt/notesSlides/_rels/notesSlide1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6.xml"/></Relationships>
</file>

<file path=ppt/notesSlides/_rels/notesSlide1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8.xml"/></Relationships>
</file>

<file path=ppt/notesSlides/_rels/notesSlide1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9.xml"/></Relationships>
</file>

<file path=ppt/notesSlides/_rels/notesSlide1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8.xml"/></Relationships>
</file>

<file path=ppt/notesSlides/_rels/notesSlide1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9.xml"/></Relationships>
</file>

<file path=ppt/notesSlides/_rels/notesSlide1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0.xml"/></Relationships>
</file>

<file path=ppt/notesSlides/_rels/notesSlide1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1.xml"/></Relationships>
</file>

<file path=ppt/notesSlides/_rels/notesSlide1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2.xml"/></Relationships>
</file>

<file path=ppt/notesSlides/_rels/notesSlide1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3.xml"/></Relationships>
</file>

<file path=ppt/notesSlides/_rels/notesSlide1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7.xml"/></Relationships>
</file>

<file path=ppt/notesSlides/_rels/notesSlide1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9.xml"/></Relationships>
</file>

<file path=ppt/notesSlides/_rels/notesSlide1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9.xml"/></Relationships>
</file>

<file path=ppt/notesSlides/_rels/notesSlide1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0.xml"/></Relationships>
</file>

<file path=ppt/notesSlides/_rels/notesSlide1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1.xml"/></Relationships>
</file>

<file path=ppt/notesSlides/_rels/notesSlide1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2.xml"/></Relationships>
</file>

<file path=ppt/notesSlides/_rels/notesSlide1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9.xml"/></Relationships>
</file>

<file path=ppt/notesSlides/_rels/notesSlide1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3.xml"/></Relationships>
</file>

<file path=ppt/notesSlides/_rels/notesSlide1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5.xml"/></Relationships>
</file>

<file path=ppt/notesSlides/_rels/notesSlide1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7D89430-7B9A-447A-B98E-4BFADBD7E61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17814F9-BBE9-48E3-9C5C-39AEFA1A2946}" type="slidenum">
              <a:rPr lang="zh-CN" altLang="en-US" smtClean="0"/>
            </a:fld>
            <a:endParaRPr lang="zh-CN" altLang="en-US"/>
          </a:p>
        </p:txBody>
      </p:sp>
      <p:pic>
        <p:nvPicPr>
          <p:cNvPr id="6" name="图片 5"/>
          <p:cNvPicPr>
            <a:picLocks noChangeAspect="1"/>
          </p:cNvPicPr>
          <p:nvPr userDrawn="1"/>
        </p:nvPicPr>
        <p:blipFill>
          <a:blip r:embed="rId2"/>
          <a:stretch>
            <a:fillRect/>
          </a:stretch>
        </p:blipFill>
        <p:spPr>
          <a:xfrm>
            <a:off x="0" y="0"/>
            <a:ext cx="12192000" cy="686003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7D89430-7B9A-447A-B98E-4BFADBD7E61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7814F9-BBE9-48E3-9C5C-39AEFA1A294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7D89430-7B9A-447A-B98E-4BFADBD7E61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7814F9-BBE9-48E3-9C5C-39AEFA1A294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7D89430-7B9A-447A-B98E-4BFADBD7E61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7814F9-BBE9-48E3-9C5C-39AEFA1A294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7D89430-7B9A-447A-B98E-4BFADBD7E61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7814F9-BBE9-48E3-9C5C-39AEFA1A294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7D89430-7B9A-447A-B98E-4BFADBD7E61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7814F9-BBE9-48E3-9C5C-39AEFA1A294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7D89430-7B9A-447A-B98E-4BFADBD7E61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7814F9-BBE9-48E3-9C5C-39AEFA1A2946}" type="slidenum">
              <a:rPr lang="zh-CN" altLang="en-US" smtClean="0"/>
            </a:fld>
            <a:endParaRPr lang="zh-CN" altLang="en-US"/>
          </a:p>
        </p:txBody>
      </p:sp>
      <p:sp>
        <p:nvSpPr>
          <p:cNvPr id="7" name="矩形 6"/>
          <p:cNvSpPr/>
          <p:nvPr userDrawn="1"/>
        </p:nvSpPr>
        <p:spPr>
          <a:xfrm>
            <a:off x="8801478" y="6450175"/>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7D89430-7B9A-447A-B98E-4BFADBD7E61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7814F9-BBE9-48E3-9C5C-39AEFA1A294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D89430-7B9A-447A-B98E-4BFADBD7E61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7814F9-BBE9-48E3-9C5C-39AEFA1A294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mc:AlternateContent xmlns:mc="http://schemas.openxmlformats.org/markup-compatibility/2006">
    <mc:Choice xmlns:p14="http://schemas.microsoft.com/office/powerpoint/2010/main" Requires="p14">
      <p:transition spd="slow" p14:dur="15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2.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00.xml.rels><?xml version="1.0" encoding="UTF-8" standalone="yes"?>
<Relationships xmlns="http://schemas.openxmlformats.org/package/2006/relationships"><Relationship Id="rId4" Type="http://schemas.openxmlformats.org/officeDocument/2006/relationships/notesSlide" Target="../notesSlides/notesSlide8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01.xml.rels><?xml version="1.0" encoding="UTF-8" standalone="yes"?>
<Relationships xmlns="http://schemas.openxmlformats.org/package/2006/relationships"><Relationship Id="rId4" Type="http://schemas.openxmlformats.org/officeDocument/2006/relationships/notesSlide" Target="../notesSlides/notesSlide8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02.xml.rels><?xml version="1.0" encoding="UTF-8" standalone="yes"?>
<Relationships xmlns="http://schemas.openxmlformats.org/package/2006/relationships"><Relationship Id="rId4" Type="http://schemas.openxmlformats.org/officeDocument/2006/relationships/notesSlide" Target="../notesSlides/notesSlide8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03.xml.rels><?xml version="1.0" encoding="UTF-8" standalone="yes"?>
<Relationships xmlns="http://schemas.openxmlformats.org/package/2006/relationships"><Relationship Id="rId4" Type="http://schemas.openxmlformats.org/officeDocument/2006/relationships/notesSlide" Target="../notesSlides/notesSlide8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04.xml.rels><?xml version="1.0" encoding="UTF-8" standalone="yes"?>
<Relationships xmlns="http://schemas.openxmlformats.org/package/2006/relationships"><Relationship Id="rId4" Type="http://schemas.openxmlformats.org/officeDocument/2006/relationships/notesSlide" Target="../notesSlides/notesSlide8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05.xml.rels><?xml version="1.0" encoding="UTF-8" standalone="yes"?>
<Relationships xmlns="http://schemas.openxmlformats.org/package/2006/relationships"><Relationship Id="rId4" Type="http://schemas.openxmlformats.org/officeDocument/2006/relationships/notesSlide" Target="../notesSlides/notesSlide8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06.xml.rels><?xml version="1.0" encoding="UTF-8" standalone="yes"?>
<Relationships xmlns="http://schemas.openxmlformats.org/package/2006/relationships"><Relationship Id="rId4" Type="http://schemas.openxmlformats.org/officeDocument/2006/relationships/notesSlide" Target="../notesSlides/notesSlide8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07.xml.rels><?xml version="1.0" encoding="UTF-8" standalone="yes"?>
<Relationships xmlns="http://schemas.openxmlformats.org/package/2006/relationships"><Relationship Id="rId4" Type="http://schemas.openxmlformats.org/officeDocument/2006/relationships/notesSlide" Target="../notesSlides/notesSlide8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08.xml.rels><?xml version="1.0" encoding="UTF-8" standalone="yes"?>
<Relationships xmlns="http://schemas.openxmlformats.org/package/2006/relationships"><Relationship Id="rId4" Type="http://schemas.openxmlformats.org/officeDocument/2006/relationships/notesSlide" Target="../notesSlides/notesSlide9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09.xml.rels><?xml version="1.0" encoding="UTF-8" standalone="yes"?>
<Relationships xmlns="http://schemas.openxmlformats.org/package/2006/relationships"><Relationship Id="rId4" Type="http://schemas.openxmlformats.org/officeDocument/2006/relationships/notesSlide" Target="../notesSlides/notesSlide9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10.xml.rels><?xml version="1.0" encoding="UTF-8" standalone="yes"?>
<Relationships xmlns="http://schemas.openxmlformats.org/package/2006/relationships"><Relationship Id="rId4" Type="http://schemas.openxmlformats.org/officeDocument/2006/relationships/notesSlide" Target="../notesSlides/notesSlide9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11.xml.rels><?xml version="1.0" encoding="UTF-8" standalone="yes"?>
<Relationships xmlns="http://schemas.openxmlformats.org/package/2006/relationships"><Relationship Id="rId4" Type="http://schemas.openxmlformats.org/officeDocument/2006/relationships/notesSlide" Target="../notesSlides/notesSlide9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12.xml.rels><?xml version="1.0" encoding="UTF-8" standalone="yes"?>
<Relationships xmlns="http://schemas.openxmlformats.org/package/2006/relationships"><Relationship Id="rId4" Type="http://schemas.openxmlformats.org/officeDocument/2006/relationships/notesSlide" Target="../notesSlides/notesSlide9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13.xml.rels><?xml version="1.0" encoding="UTF-8" standalone="yes"?>
<Relationships xmlns="http://schemas.openxmlformats.org/package/2006/relationships"><Relationship Id="rId4" Type="http://schemas.openxmlformats.org/officeDocument/2006/relationships/notesSlide" Target="../notesSlides/notesSlide9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14.xml.rels><?xml version="1.0" encoding="UTF-8" standalone="yes"?>
<Relationships xmlns="http://schemas.openxmlformats.org/package/2006/relationships"><Relationship Id="rId4" Type="http://schemas.openxmlformats.org/officeDocument/2006/relationships/notesSlide" Target="../notesSlides/notesSlide9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15.xml.rels><?xml version="1.0" encoding="UTF-8" standalone="yes"?>
<Relationships xmlns="http://schemas.openxmlformats.org/package/2006/relationships"><Relationship Id="rId4" Type="http://schemas.openxmlformats.org/officeDocument/2006/relationships/notesSlide" Target="../notesSlides/notesSlide9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16.xml.rels><?xml version="1.0" encoding="UTF-8" standalone="yes"?>
<Relationships xmlns="http://schemas.openxmlformats.org/package/2006/relationships"><Relationship Id="rId4" Type="http://schemas.openxmlformats.org/officeDocument/2006/relationships/notesSlide" Target="../notesSlides/notesSlide9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17.xml.rels><?xml version="1.0" encoding="UTF-8" standalone="yes"?>
<Relationships xmlns="http://schemas.openxmlformats.org/package/2006/relationships"><Relationship Id="rId4" Type="http://schemas.openxmlformats.org/officeDocument/2006/relationships/notesSlide" Target="../notesSlides/notesSlide9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18.xml.rels><?xml version="1.0" encoding="UTF-8" standalone="yes"?>
<Relationships xmlns="http://schemas.openxmlformats.org/package/2006/relationships"><Relationship Id="rId4" Type="http://schemas.openxmlformats.org/officeDocument/2006/relationships/notesSlide" Target="../notesSlides/notesSlide10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19.xml.rels><?xml version="1.0" encoding="UTF-8" standalone="yes"?>
<Relationships xmlns="http://schemas.openxmlformats.org/package/2006/relationships"><Relationship Id="rId4" Type="http://schemas.openxmlformats.org/officeDocument/2006/relationships/notesSlide" Target="../notesSlides/notesSlide10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20.xml.rels><?xml version="1.0" encoding="UTF-8" standalone="yes"?>
<Relationships xmlns="http://schemas.openxmlformats.org/package/2006/relationships"><Relationship Id="rId4" Type="http://schemas.openxmlformats.org/officeDocument/2006/relationships/notesSlide" Target="../notesSlides/notesSlide10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21.xml.rels><?xml version="1.0" encoding="UTF-8" standalone="yes"?>
<Relationships xmlns="http://schemas.openxmlformats.org/package/2006/relationships"><Relationship Id="rId4" Type="http://schemas.openxmlformats.org/officeDocument/2006/relationships/notesSlide" Target="../notesSlides/notesSlide10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22.xml.rels><?xml version="1.0" encoding="UTF-8" standalone="yes"?>
<Relationships xmlns="http://schemas.openxmlformats.org/package/2006/relationships"><Relationship Id="rId4" Type="http://schemas.openxmlformats.org/officeDocument/2006/relationships/notesSlide" Target="../notesSlides/notesSlide10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23.xml.rels><?xml version="1.0" encoding="UTF-8" standalone="yes"?>
<Relationships xmlns="http://schemas.openxmlformats.org/package/2006/relationships"><Relationship Id="rId4" Type="http://schemas.openxmlformats.org/officeDocument/2006/relationships/notesSlide" Target="../notesSlides/notesSlide10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24.xml.rels><?xml version="1.0" encoding="UTF-8" standalone="yes"?>
<Relationships xmlns="http://schemas.openxmlformats.org/package/2006/relationships"><Relationship Id="rId4" Type="http://schemas.openxmlformats.org/officeDocument/2006/relationships/notesSlide" Target="../notesSlides/notesSlide10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25.xml.rels><?xml version="1.0" encoding="UTF-8" standalone="yes"?>
<Relationships xmlns="http://schemas.openxmlformats.org/package/2006/relationships"><Relationship Id="rId4" Type="http://schemas.openxmlformats.org/officeDocument/2006/relationships/notesSlide" Target="../notesSlides/notesSlide10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26.xml.rels><?xml version="1.0" encoding="UTF-8" standalone="yes"?>
<Relationships xmlns="http://schemas.openxmlformats.org/package/2006/relationships"><Relationship Id="rId4" Type="http://schemas.openxmlformats.org/officeDocument/2006/relationships/notesSlide" Target="../notesSlides/notesSlide10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27.xml.rels><?xml version="1.0" encoding="UTF-8" standalone="yes"?>
<Relationships xmlns="http://schemas.openxmlformats.org/package/2006/relationships"><Relationship Id="rId4" Type="http://schemas.openxmlformats.org/officeDocument/2006/relationships/notesSlide" Target="../notesSlides/notesSlide10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28.xml.rels><?xml version="1.0" encoding="UTF-8" standalone="yes"?>
<Relationships xmlns="http://schemas.openxmlformats.org/package/2006/relationships"><Relationship Id="rId4" Type="http://schemas.openxmlformats.org/officeDocument/2006/relationships/notesSlide" Target="../notesSlides/notesSlide11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29.xml.rels><?xml version="1.0" encoding="UTF-8" standalone="yes"?>
<Relationships xmlns="http://schemas.openxmlformats.org/package/2006/relationships"><Relationship Id="rId4" Type="http://schemas.openxmlformats.org/officeDocument/2006/relationships/notesSlide" Target="../notesSlides/notesSlide11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30.xml.rels><?xml version="1.0" encoding="UTF-8" standalone="yes"?>
<Relationships xmlns="http://schemas.openxmlformats.org/package/2006/relationships"><Relationship Id="rId4" Type="http://schemas.openxmlformats.org/officeDocument/2006/relationships/notesSlide" Target="../notesSlides/notesSlide11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31.xml.rels><?xml version="1.0" encoding="UTF-8" standalone="yes"?>
<Relationships xmlns="http://schemas.openxmlformats.org/package/2006/relationships"><Relationship Id="rId4" Type="http://schemas.openxmlformats.org/officeDocument/2006/relationships/notesSlide" Target="../notesSlides/notesSlide11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32.xml.rels><?xml version="1.0" encoding="UTF-8" standalone="yes"?>
<Relationships xmlns="http://schemas.openxmlformats.org/package/2006/relationships"><Relationship Id="rId4" Type="http://schemas.openxmlformats.org/officeDocument/2006/relationships/notesSlide" Target="../notesSlides/notesSlide11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33.xml.rels><?xml version="1.0" encoding="UTF-8" standalone="yes"?>
<Relationships xmlns="http://schemas.openxmlformats.org/package/2006/relationships"><Relationship Id="rId4" Type="http://schemas.openxmlformats.org/officeDocument/2006/relationships/notesSlide" Target="../notesSlides/notesSlide11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34.xml.rels><?xml version="1.0" encoding="UTF-8" standalone="yes"?>
<Relationships xmlns="http://schemas.openxmlformats.org/package/2006/relationships"><Relationship Id="rId4" Type="http://schemas.openxmlformats.org/officeDocument/2006/relationships/notesSlide" Target="../notesSlides/notesSlide11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35.xml.rels><?xml version="1.0" encoding="UTF-8" standalone="yes"?>
<Relationships xmlns="http://schemas.openxmlformats.org/package/2006/relationships"><Relationship Id="rId4" Type="http://schemas.openxmlformats.org/officeDocument/2006/relationships/notesSlide" Target="../notesSlides/notesSlide11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36.xml.rels><?xml version="1.0" encoding="UTF-8" standalone="yes"?>
<Relationships xmlns="http://schemas.openxmlformats.org/package/2006/relationships"><Relationship Id="rId4" Type="http://schemas.openxmlformats.org/officeDocument/2006/relationships/notesSlide" Target="../notesSlides/notesSlide11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37.xml.rels><?xml version="1.0" encoding="UTF-8" standalone="yes"?>
<Relationships xmlns="http://schemas.openxmlformats.org/package/2006/relationships"><Relationship Id="rId4" Type="http://schemas.openxmlformats.org/officeDocument/2006/relationships/notesSlide" Target="../notesSlides/notesSlide11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38.xml.rels><?xml version="1.0" encoding="UTF-8" standalone="yes"?>
<Relationships xmlns="http://schemas.openxmlformats.org/package/2006/relationships"><Relationship Id="rId4" Type="http://schemas.openxmlformats.org/officeDocument/2006/relationships/notesSlide" Target="../notesSlides/notesSlide12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39.xml.rels><?xml version="1.0" encoding="UTF-8" standalone="yes"?>
<Relationships xmlns="http://schemas.openxmlformats.org/package/2006/relationships"><Relationship Id="rId4" Type="http://schemas.openxmlformats.org/officeDocument/2006/relationships/notesSlide" Target="../notesSlides/notesSlide12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40.xml.rels><?xml version="1.0" encoding="UTF-8" standalone="yes"?>
<Relationships xmlns="http://schemas.openxmlformats.org/package/2006/relationships"><Relationship Id="rId4" Type="http://schemas.openxmlformats.org/officeDocument/2006/relationships/notesSlide" Target="../notesSlides/notesSlide12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41.xml.rels><?xml version="1.0" encoding="UTF-8" standalone="yes"?>
<Relationships xmlns="http://schemas.openxmlformats.org/package/2006/relationships"><Relationship Id="rId4" Type="http://schemas.openxmlformats.org/officeDocument/2006/relationships/notesSlide" Target="../notesSlides/notesSlide12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42.xml.rels><?xml version="1.0" encoding="UTF-8" standalone="yes"?>
<Relationships xmlns="http://schemas.openxmlformats.org/package/2006/relationships"><Relationship Id="rId4" Type="http://schemas.openxmlformats.org/officeDocument/2006/relationships/notesSlide" Target="../notesSlides/notesSlide12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43.xml.rels><?xml version="1.0" encoding="UTF-8" standalone="yes"?>
<Relationships xmlns="http://schemas.openxmlformats.org/package/2006/relationships"><Relationship Id="rId4" Type="http://schemas.openxmlformats.org/officeDocument/2006/relationships/notesSlide" Target="../notesSlides/notesSlide12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44.xml.rels><?xml version="1.0" encoding="UTF-8" standalone="yes"?>
<Relationships xmlns="http://schemas.openxmlformats.org/package/2006/relationships"><Relationship Id="rId4" Type="http://schemas.openxmlformats.org/officeDocument/2006/relationships/notesSlide" Target="../notesSlides/notesSlide12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45.xml.rels><?xml version="1.0" encoding="UTF-8" standalone="yes"?>
<Relationships xmlns="http://schemas.openxmlformats.org/package/2006/relationships"><Relationship Id="rId4" Type="http://schemas.openxmlformats.org/officeDocument/2006/relationships/notesSlide" Target="../notesSlides/notesSlide12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46.xml.rels><?xml version="1.0" encoding="UTF-8" standalone="yes"?>
<Relationships xmlns="http://schemas.openxmlformats.org/package/2006/relationships"><Relationship Id="rId4" Type="http://schemas.openxmlformats.org/officeDocument/2006/relationships/notesSlide" Target="../notesSlides/notesSlide12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47.xml.rels><?xml version="1.0" encoding="UTF-8" standalone="yes"?>
<Relationships xmlns="http://schemas.openxmlformats.org/package/2006/relationships"><Relationship Id="rId4" Type="http://schemas.openxmlformats.org/officeDocument/2006/relationships/notesSlide" Target="../notesSlides/notesSlide12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48.xml.rels><?xml version="1.0" encoding="UTF-8" standalone="yes"?>
<Relationships xmlns="http://schemas.openxmlformats.org/package/2006/relationships"><Relationship Id="rId4" Type="http://schemas.openxmlformats.org/officeDocument/2006/relationships/notesSlide" Target="../notesSlides/notesSlide13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49.xml.rels><?xml version="1.0" encoding="UTF-8" standalone="yes"?>
<Relationships xmlns="http://schemas.openxmlformats.org/package/2006/relationships"><Relationship Id="rId4" Type="http://schemas.openxmlformats.org/officeDocument/2006/relationships/notesSlide" Target="../notesSlides/notesSlide13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50.xml.rels><?xml version="1.0" encoding="UTF-8" standalone="yes"?>
<Relationships xmlns="http://schemas.openxmlformats.org/package/2006/relationships"><Relationship Id="rId4" Type="http://schemas.openxmlformats.org/officeDocument/2006/relationships/notesSlide" Target="../notesSlides/notesSlide13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51.xml.rels><?xml version="1.0" encoding="UTF-8" standalone="yes"?>
<Relationships xmlns="http://schemas.openxmlformats.org/package/2006/relationships"><Relationship Id="rId4" Type="http://schemas.openxmlformats.org/officeDocument/2006/relationships/notesSlide" Target="../notesSlides/notesSlide13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52.xml.rels><?xml version="1.0" encoding="UTF-8" standalone="yes"?>
<Relationships xmlns="http://schemas.openxmlformats.org/package/2006/relationships"><Relationship Id="rId4" Type="http://schemas.openxmlformats.org/officeDocument/2006/relationships/notesSlide" Target="../notesSlides/notesSlide13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53.xml.rels><?xml version="1.0" encoding="UTF-8" standalone="yes"?>
<Relationships xmlns="http://schemas.openxmlformats.org/package/2006/relationships"><Relationship Id="rId4" Type="http://schemas.openxmlformats.org/officeDocument/2006/relationships/notesSlide" Target="../notesSlides/notesSlide13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54.xml.rels><?xml version="1.0" encoding="UTF-8" standalone="yes"?>
<Relationships xmlns="http://schemas.openxmlformats.org/package/2006/relationships"><Relationship Id="rId4" Type="http://schemas.openxmlformats.org/officeDocument/2006/relationships/notesSlide" Target="../notesSlides/notesSlide13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55.xml.rels><?xml version="1.0" encoding="UTF-8" standalone="yes"?>
<Relationships xmlns="http://schemas.openxmlformats.org/package/2006/relationships"><Relationship Id="rId4" Type="http://schemas.openxmlformats.org/officeDocument/2006/relationships/notesSlide" Target="../notesSlides/notesSlide13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56.xml.rels><?xml version="1.0" encoding="UTF-8" standalone="yes"?>
<Relationships xmlns="http://schemas.openxmlformats.org/package/2006/relationships"><Relationship Id="rId4" Type="http://schemas.openxmlformats.org/officeDocument/2006/relationships/notesSlide" Target="../notesSlides/notesSlide13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57.xml.rels><?xml version="1.0" encoding="UTF-8" standalone="yes"?>
<Relationships xmlns="http://schemas.openxmlformats.org/package/2006/relationships"><Relationship Id="rId4" Type="http://schemas.openxmlformats.org/officeDocument/2006/relationships/notesSlide" Target="../notesSlides/notesSlide13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58.xml.rels><?xml version="1.0" encoding="UTF-8" standalone="yes"?>
<Relationships xmlns="http://schemas.openxmlformats.org/package/2006/relationships"><Relationship Id="rId4" Type="http://schemas.openxmlformats.org/officeDocument/2006/relationships/notesSlide" Target="../notesSlides/notesSlide14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59.xml.rels><?xml version="1.0" encoding="UTF-8" standalone="yes"?>
<Relationships xmlns="http://schemas.openxmlformats.org/package/2006/relationships"><Relationship Id="rId4" Type="http://schemas.openxmlformats.org/officeDocument/2006/relationships/notesSlide" Target="../notesSlides/notesSlide14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6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6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6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6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6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6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6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6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68.xml.rels><?xml version="1.0" encoding="UTF-8" standalone="yes"?>
<Relationships xmlns="http://schemas.openxmlformats.org/package/2006/relationships"><Relationship Id="rId4" Type="http://schemas.openxmlformats.org/officeDocument/2006/relationships/notesSlide" Target="../notesSlides/notesSlide14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69.xml.rels><?xml version="1.0" encoding="UTF-8" standalone="yes"?>
<Relationships xmlns="http://schemas.openxmlformats.org/package/2006/relationships"><Relationship Id="rId4" Type="http://schemas.openxmlformats.org/officeDocument/2006/relationships/notesSlide" Target="../notesSlides/notesSlide14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70.xml.rels><?xml version="1.0" encoding="UTF-8" standalone="yes"?>
<Relationships xmlns="http://schemas.openxmlformats.org/package/2006/relationships"><Relationship Id="rId4" Type="http://schemas.openxmlformats.org/officeDocument/2006/relationships/notesSlide" Target="../notesSlides/notesSlide14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71.xml.rels><?xml version="1.0" encoding="UTF-8" standalone="yes"?>
<Relationships xmlns="http://schemas.openxmlformats.org/package/2006/relationships"><Relationship Id="rId4" Type="http://schemas.openxmlformats.org/officeDocument/2006/relationships/notesSlide" Target="../notesSlides/notesSlide14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72.xml.rels><?xml version="1.0" encoding="UTF-8" standalone="yes"?>
<Relationships xmlns="http://schemas.openxmlformats.org/package/2006/relationships"><Relationship Id="rId4" Type="http://schemas.openxmlformats.org/officeDocument/2006/relationships/notesSlide" Target="../notesSlides/notesSlide14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73.xml.rels><?xml version="1.0" encoding="UTF-8" standalone="yes"?>
<Relationships xmlns="http://schemas.openxmlformats.org/package/2006/relationships"><Relationship Id="rId4" Type="http://schemas.openxmlformats.org/officeDocument/2006/relationships/notesSlide" Target="../notesSlides/notesSlide14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7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7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7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77.xml.rels><?xml version="1.0" encoding="UTF-8" standalone="yes"?>
<Relationships xmlns="http://schemas.openxmlformats.org/package/2006/relationships"><Relationship Id="rId4" Type="http://schemas.openxmlformats.org/officeDocument/2006/relationships/notesSlide" Target="../notesSlides/notesSlide14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7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7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8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8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82.xml.rels><?xml version="1.0" encoding="UTF-8" standalone="yes"?>
<Relationships xmlns="http://schemas.openxmlformats.org/package/2006/relationships"><Relationship Id="rId4" Type="http://schemas.openxmlformats.org/officeDocument/2006/relationships/notesSlide" Target="../notesSlides/notesSlide14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8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8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8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8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8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8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8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9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9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9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9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9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9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9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9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9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199.xml.rels><?xml version="1.0" encoding="UTF-8" standalone="yes"?>
<Relationships xmlns="http://schemas.openxmlformats.org/package/2006/relationships"><Relationship Id="rId4" Type="http://schemas.openxmlformats.org/officeDocument/2006/relationships/notesSlide" Target="../notesSlides/notesSlide15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0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0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0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0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0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0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0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0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0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0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19.xml.rels><?xml version="1.0" encoding="UTF-8" standalone="yes"?>
<Relationships xmlns="http://schemas.openxmlformats.org/package/2006/relationships"><Relationship Id="rId3" Type="http://schemas.openxmlformats.org/officeDocument/2006/relationships/notesSlide" Target="../notesSlides/notesSlide151.xml"/><Relationship Id="rId2" Type="http://schemas.openxmlformats.org/officeDocument/2006/relationships/slideLayout" Target="../slideLayouts/slideLayout1.xml"/><Relationship Id="rId1" Type="http://schemas.openxmlformats.org/officeDocument/2006/relationships/tags" Target="../tags/tag3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20.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1.xml"/></Relationships>
</file>

<file path=ppt/slides/_rels/slide221.xml.rels><?xml version="1.0" encoding="UTF-8" standalone="yes"?>
<Relationships xmlns="http://schemas.openxmlformats.org/package/2006/relationships"><Relationship Id="rId8" Type="http://schemas.openxmlformats.org/officeDocument/2006/relationships/notesSlide" Target="../notesSlides/notesSlide153.xml"/><Relationship Id="rId7" Type="http://schemas.openxmlformats.org/officeDocument/2006/relationships/slideLayout" Target="../slideLayouts/slideLayout1.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s>
</file>

<file path=ppt/slides/_rels/slide222.xml.rels><?xml version="1.0" encoding="UTF-8" standalone="yes"?>
<Relationships xmlns="http://schemas.openxmlformats.org/package/2006/relationships"><Relationship Id="rId4" Type="http://schemas.openxmlformats.org/officeDocument/2006/relationships/notesSlide" Target="../notesSlides/notesSlide15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39.xml.rels><?xml version="1.0" encoding="UTF-8" standalone="yes"?>
<Relationships xmlns="http://schemas.openxmlformats.org/package/2006/relationships"><Relationship Id="rId4" Type="http://schemas.openxmlformats.org/officeDocument/2006/relationships/notesSlide" Target="../notesSlides/notesSlide15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4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4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4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4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4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4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4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5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5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53.xml.rels><?xml version="1.0" encoding="UTF-8" standalone="yes"?>
<Relationships xmlns="http://schemas.openxmlformats.org/package/2006/relationships"><Relationship Id="rId4" Type="http://schemas.openxmlformats.org/officeDocument/2006/relationships/notesSlide" Target="../notesSlides/notesSlide15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5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5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5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5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5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5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6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6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6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6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6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6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6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6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6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6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7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7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7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7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7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75.xml.rels><?xml version="1.0" encoding="UTF-8" standalone="yes"?>
<Relationships xmlns="http://schemas.openxmlformats.org/package/2006/relationships"><Relationship Id="rId6" Type="http://schemas.openxmlformats.org/officeDocument/2006/relationships/notesSlide" Target="../notesSlides/notesSlide157.xml"/><Relationship Id="rId5" Type="http://schemas.openxmlformats.org/officeDocument/2006/relationships/slideLayout" Target="../slideLayouts/slideLayout1.xml"/><Relationship Id="rId4" Type="http://schemas.openxmlformats.org/officeDocument/2006/relationships/tags" Target="../tags/tag40.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tags" Target="../tags/tag39.xml"/></Relationships>
</file>

<file path=ppt/slides/_rels/slide276.xml.rels><?xml version="1.0" encoding="UTF-8" standalone="yes"?>
<Relationships xmlns="http://schemas.openxmlformats.org/package/2006/relationships"><Relationship Id="rId6" Type="http://schemas.openxmlformats.org/officeDocument/2006/relationships/notesSlide" Target="../notesSlides/notesSlide158.xml"/><Relationship Id="rId5" Type="http://schemas.openxmlformats.org/officeDocument/2006/relationships/slideLayout" Target="../slideLayouts/slideLayout1.xml"/><Relationship Id="rId4" Type="http://schemas.openxmlformats.org/officeDocument/2006/relationships/tags" Target="../tags/tag42.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tags" Target="../tags/tag41.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9" Type="http://schemas.openxmlformats.org/officeDocument/2006/relationships/image" Target="../media/image5.png"/><Relationship Id="rId8" Type="http://schemas.openxmlformats.org/officeDocument/2006/relationships/image" Target="../media/image4.png"/><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2" Type="http://schemas.openxmlformats.org/officeDocument/2006/relationships/notesSlide" Target="../notesSlides/notesSlide3.xml"/><Relationship Id="rId11" Type="http://schemas.openxmlformats.org/officeDocument/2006/relationships/slideLayout" Target="../slideLayouts/slideLayout1.xml"/><Relationship Id="rId10" Type="http://schemas.microsoft.com/office/2007/relationships/hdphoto" Target="../media/image6.wdp"/><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56.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58.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59.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61.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63.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64.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65.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68.xml.rels><?xml version="1.0" encoding="UTF-8" standalone="yes"?>
<Relationships xmlns="http://schemas.openxmlformats.org/package/2006/relationships"><Relationship Id="rId9" Type="http://schemas.openxmlformats.org/officeDocument/2006/relationships/notesSlide" Target="../notesSlides/notesSlide51.xml"/><Relationship Id="rId8" Type="http://schemas.openxmlformats.org/officeDocument/2006/relationships/slideLayout" Target="../slideLayouts/slideLayout1.xml"/><Relationship Id="rId7" Type="http://schemas.microsoft.com/office/2007/relationships/hdphoto" Target="../media/image6.wdp"/><Relationship Id="rId6" Type="http://schemas.openxmlformats.org/officeDocument/2006/relationships/image" Target="../media/image5.png"/><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7.png"/><Relationship Id="rId1" Type="http://schemas.openxmlformats.org/officeDocument/2006/relationships/tags" Target="../tags/tag18.xml"/></Relationships>
</file>

<file path=ppt/slides/_rels/slide69.xml.rels><?xml version="1.0" encoding="UTF-8" standalone="yes"?>
<Relationships xmlns="http://schemas.openxmlformats.org/package/2006/relationships"><Relationship Id="rId8" Type="http://schemas.openxmlformats.org/officeDocument/2006/relationships/notesSlide" Target="../notesSlides/notesSlide52.xml"/><Relationship Id="rId7" Type="http://schemas.openxmlformats.org/officeDocument/2006/relationships/slideLayout" Target="../slideLayouts/slideLayout1.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7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71.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72.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73.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74.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75.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76.xml.rels><?xml version="1.0" encoding="UTF-8" standalone="yes"?>
<Relationships xmlns="http://schemas.openxmlformats.org/package/2006/relationships"><Relationship Id="rId4" Type="http://schemas.openxmlformats.org/officeDocument/2006/relationships/notesSlide" Target="../notesSlides/notesSlide5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77.xml.rels><?xml version="1.0" encoding="UTF-8" standalone="yes"?>
<Relationships xmlns="http://schemas.openxmlformats.org/package/2006/relationships"><Relationship Id="rId4" Type="http://schemas.openxmlformats.org/officeDocument/2006/relationships/notesSlide" Target="../notesSlides/notesSlide5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78.xml.rels><?xml version="1.0" encoding="UTF-8" standalone="yes"?>
<Relationships xmlns="http://schemas.openxmlformats.org/package/2006/relationships"><Relationship Id="rId4" Type="http://schemas.openxmlformats.org/officeDocument/2006/relationships/notesSlide" Target="../notesSlides/notesSlide6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79.xml.rels><?xml version="1.0" encoding="UTF-8" standalone="yes"?>
<Relationships xmlns="http://schemas.openxmlformats.org/package/2006/relationships"><Relationship Id="rId4" Type="http://schemas.openxmlformats.org/officeDocument/2006/relationships/notesSlide" Target="../notesSlides/notesSlide6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80.xml.rels><?xml version="1.0" encoding="UTF-8" standalone="yes"?>
<Relationships xmlns="http://schemas.openxmlformats.org/package/2006/relationships"><Relationship Id="rId4" Type="http://schemas.openxmlformats.org/officeDocument/2006/relationships/notesSlide" Target="../notesSlides/notesSlide6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81.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82.xml.rels><?xml version="1.0" encoding="UTF-8" standalone="yes"?>
<Relationships xmlns="http://schemas.openxmlformats.org/package/2006/relationships"><Relationship Id="rId4" Type="http://schemas.openxmlformats.org/officeDocument/2006/relationships/notesSlide" Target="../notesSlides/notesSlide6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83.xml.rels><?xml version="1.0" encoding="UTF-8" standalone="yes"?>
<Relationships xmlns="http://schemas.openxmlformats.org/package/2006/relationships"><Relationship Id="rId4" Type="http://schemas.openxmlformats.org/officeDocument/2006/relationships/notesSlide" Target="../notesSlides/notesSlide6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84.xml.rels><?xml version="1.0" encoding="UTF-8" standalone="yes"?>
<Relationships xmlns="http://schemas.openxmlformats.org/package/2006/relationships"><Relationship Id="rId4" Type="http://schemas.openxmlformats.org/officeDocument/2006/relationships/notesSlide" Target="../notesSlides/notesSlide6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85.xml.rels><?xml version="1.0" encoding="UTF-8" standalone="yes"?>
<Relationships xmlns="http://schemas.openxmlformats.org/package/2006/relationships"><Relationship Id="rId4" Type="http://schemas.openxmlformats.org/officeDocument/2006/relationships/notesSlide" Target="../notesSlides/notesSlide6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86.xml.rels><?xml version="1.0" encoding="UTF-8" standalone="yes"?>
<Relationships xmlns="http://schemas.openxmlformats.org/package/2006/relationships"><Relationship Id="rId4" Type="http://schemas.openxmlformats.org/officeDocument/2006/relationships/notesSlide" Target="../notesSlides/notesSlide6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87.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88.xml.rels><?xml version="1.0" encoding="UTF-8" standalone="yes"?>
<Relationships xmlns="http://schemas.openxmlformats.org/package/2006/relationships"><Relationship Id="rId4" Type="http://schemas.openxmlformats.org/officeDocument/2006/relationships/notesSlide" Target="../notesSlides/notesSlide7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89.xml.rels><?xml version="1.0" encoding="UTF-8" standalone="yes"?>
<Relationships xmlns="http://schemas.openxmlformats.org/package/2006/relationships"><Relationship Id="rId4" Type="http://schemas.openxmlformats.org/officeDocument/2006/relationships/notesSlide" Target="../notesSlides/notesSlide7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90.xml.rels><?xml version="1.0" encoding="UTF-8" standalone="yes"?>
<Relationships xmlns="http://schemas.openxmlformats.org/package/2006/relationships"><Relationship Id="rId4" Type="http://schemas.openxmlformats.org/officeDocument/2006/relationships/notesSlide" Target="../notesSlides/notesSlide72.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91.xml.rels><?xml version="1.0" encoding="UTF-8" standalone="yes"?>
<Relationships xmlns="http://schemas.openxmlformats.org/package/2006/relationships"><Relationship Id="rId4" Type="http://schemas.openxmlformats.org/officeDocument/2006/relationships/notesSlide" Target="../notesSlides/notesSlide73.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92.xml.rels><?xml version="1.0" encoding="UTF-8" standalone="yes"?>
<Relationships xmlns="http://schemas.openxmlformats.org/package/2006/relationships"><Relationship Id="rId4" Type="http://schemas.openxmlformats.org/officeDocument/2006/relationships/notesSlide" Target="../notesSlides/notesSlide74.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93.xml.rels><?xml version="1.0" encoding="UTF-8" standalone="yes"?>
<Relationships xmlns="http://schemas.openxmlformats.org/package/2006/relationships"><Relationship Id="rId4" Type="http://schemas.openxmlformats.org/officeDocument/2006/relationships/notesSlide" Target="../notesSlides/notesSlide75.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94.xml.rels><?xml version="1.0" encoding="UTF-8" standalone="yes"?>
<Relationships xmlns="http://schemas.openxmlformats.org/package/2006/relationships"><Relationship Id="rId4" Type="http://schemas.openxmlformats.org/officeDocument/2006/relationships/notesSlide" Target="../notesSlides/notesSlide76.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95.xml.rels><?xml version="1.0" encoding="UTF-8" standalone="yes"?>
<Relationships xmlns="http://schemas.openxmlformats.org/package/2006/relationships"><Relationship Id="rId4" Type="http://schemas.openxmlformats.org/officeDocument/2006/relationships/notesSlide" Target="../notesSlides/notesSlide77.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96.xml.rels><?xml version="1.0" encoding="UTF-8" standalone="yes"?>
<Relationships xmlns="http://schemas.openxmlformats.org/package/2006/relationships"><Relationship Id="rId4" Type="http://schemas.openxmlformats.org/officeDocument/2006/relationships/notesSlide" Target="../notesSlides/notesSlide78.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97.xml.rels><?xml version="1.0" encoding="UTF-8" standalone="yes"?>
<Relationships xmlns="http://schemas.openxmlformats.org/package/2006/relationships"><Relationship Id="rId4" Type="http://schemas.openxmlformats.org/officeDocument/2006/relationships/notesSlide" Target="../notesSlides/notesSlide79.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98.xml.rels><?xml version="1.0" encoding="UTF-8" standalone="yes"?>
<Relationships xmlns="http://schemas.openxmlformats.org/package/2006/relationships"><Relationship Id="rId4" Type="http://schemas.openxmlformats.org/officeDocument/2006/relationships/notesSlide" Target="../notesSlides/notesSlide80.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_rels/slide99.xml.rels><?xml version="1.0" encoding="UTF-8" standalone="yes"?>
<Relationships xmlns="http://schemas.openxmlformats.org/package/2006/relationships"><Relationship Id="rId4" Type="http://schemas.openxmlformats.org/officeDocument/2006/relationships/notesSlide" Target="../notesSlides/notesSlide81.xml"/><Relationship Id="rId3" Type="http://schemas.openxmlformats.org/officeDocument/2006/relationships/slideLayout" Target="../slideLayouts/slideLayout1.xml"/><Relationship Id="rId2" Type="http://schemas.microsoft.com/office/2007/relationships/hdphoto" Target="../media/image6.wdp"/><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PA_图片 259"/>
          <p:cNvPicPr>
            <a:picLocks noChangeAspect="1"/>
          </p:cNvPicPr>
          <p:nvPr>
            <p:custDataLst>
              <p:tags r:id="rId1"/>
            </p:custDataLst>
          </p:nvPr>
        </p:nvPicPr>
        <p:blipFill>
          <a:blip r:embed="rId2" cstate="print">
            <a:biLevel thresh="75000"/>
            <a:extLst>
              <a:ext uri="{BEBA8EAE-BF5A-486C-A8C5-ECC9F3942E4B}">
                <a14:imgProps xmlns:a14="http://schemas.microsoft.com/office/drawing/2010/main">
                  <a14:imgLayer r:embed="rId3">
                    <a14:imgEffect>
                      <a14:brightnessContrast bright="-40000" contrast="40000"/>
                    </a14:imgEffect>
                  </a14:imgLayer>
                </a14:imgProps>
              </a:ext>
            </a:extLst>
          </a:blip>
          <a:stretch>
            <a:fillRect/>
          </a:stretch>
        </p:blipFill>
        <p:spPr>
          <a:xfrm flipH="1">
            <a:off x="377220" y="1050530"/>
            <a:ext cx="7547473" cy="4757066"/>
          </a:xfrm>
          <a:prstGeom prst="rect">
            <a:avLst/>
          </a:prstGeom>
        </p:spPr>
      </p:pic>
      <p:sp>
        <p:nvSpPr>
          <p:cNvPr id="22" name="PA_文本框 2"/>
          <p:cNvSpPr txBox="1"/>
          <p:nvPr>
            <p:custDataLst>
              <p:tags r:id="rId4"/>
            </p:custDataLst>
          </p:nvPr>
        </p:nvSpPr>
        <p:spPr>
          <a:xfrm>
            <a:off x="6510018" y="2644712"/>
            <a:ext cx="5059680" cy="1568450"/>
          </a:xfrm>
          <a:prstGeom prst="rect">
            <a:avLst/>
          </a:prstGeom>
          <a:noFill/>
        </p:spPr>
        <p:txBody>
          <a:bodyPr wrap="none" rtlCol="0">
            <a:spAutoFit/>
          </a:bodyPr>
          <a:lstStyle/>
          <a:p>
            <a:pPr algn="ctr"/>
            <a:r>
              <a:rPr lang="zh-CN" sz="9600" b="1" dirty="0" smtClean="0">
                <a:latin typeface="Arial" panose="020B0604020202020204"/>
                <a:ea typeface="微软雅黑" panose="020B0503020204020204" charset="-122"/>
                <a:cs typeface="方正苏新诗柳楷简体-yolan" panose="02000000000000000000" pitchFamily="2" charset="-122"/>
                <a:sym typeface="Arial" panose="020B0604020202020204"/>
              </a:rPr>
              <a:t>导演手册</a:t>
            </a:r>
            <a:endParaRPr lang="zh-CN" sz="9600" b="1" dirty="0" smtClean="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1000"/>
                                        <p:tgtEl>
                                          <p:spTgt spid="113"/>
                                        </p:tgtEl>
                                      </p:cBhvr>
                                    </p:animEffect>
                                    <p:anim calcmode="lin" valueType="num">
                                      <p:cBhvr>
                                        <p:cTn id="8" dur="1000" fill="hold"/>
                                        <p:tgtEl>
                                          <p:spTgt spid="113"/>
                                        </p:tgtEl>
                                        <p:attrNameLst>
                                          <p:attrName>ppt_x</p:attrName>
                                        </p:attrNameLst>
                                      </p:cBhvr>
                                      <p:tavLst>
                                        <p:tav tm="0">
                                          <p:val>
                                            <p:strVal val="#ppt_x"/>
                                          </p:val>
                                        </p:tav>
                                        <p:tav tm="100000">
                                          <p:val>
                                            <p:strVal val="#ppt_x"/>
                                          </p:val>
                                        </p:tav>
                                      </p:tavLst>
                                    </p:anim>
                                    <p:anim calcmode="lin" valueType="num">
                                      <p:cBhvr>
                                        <p:cTn id="9" dur="1000" fill="hold"/>
                                        <p:tgtEl>
                                          <p:spTgt spid="1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第一节 导演定义</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94970" y="1791335"/>
            <a:ext cx="4462780" cy="521970"/>
          </a:xfrm>
          <a:prstGeom prst="rect">
            <a:avLst/>
          </a:prstGeom>
          <a:noFill/>
        </p:spPr>
        <p:txBody>
          <a:bodyPr wrap="square" rtlCol="0">
            <a:spAutoFit/>
          </a:bodyPr>
          <a:p>
            <a:r>
              <a:rPr sz="2800"/>
              <a:t>♦导演</a:t>
            </a:r>
            <a:r>
              <a:rPr lang="zh-CN" sz="2800"/>
              <a:t>类别</a:t>
            </a:r>
            <a:endParaRPr lang="zh-CN" sz="2800"/>
          </a:p>
        </p:txBody>
      </p:sp>
      <p:sp>
        <p:nvSpPr>
          <p:cNvPr id="6" name="文本框 5"/>
          <p:cNvSpPr txBox="1"/>
          <p:nvPr/>
        </p:nvSpPr>
        <p:spPr>
          <a:xfrm>
            <a:off x="240665" y="2362835"/>
            <a:ext cx="11642090" cy="1630045"/>
          </a:xfrm>
          <a:prstGeom prst="rect">
            <a:avLst/>
          </a:prstGeom>
          <a:noFill/>
        </p:spPr>
        <p:txBody>
          <a:bodyPr wrap="square" rtlCol="0">
            <a:spAutoFit/>
          </a:bodyPr>
          <a:p>
            <a:pPr marL="285750" indent="-285750">
              <a:buFont typeface="Wingdings" panose="05000000000000000000" charset="0"/>
              <a:buChar char="l"/>
            </a:pPr>
            <a:r>
              <a:rPr lang="en-US" altLang="zh-CN"/>
              <a:t>     </a:t>
            </a:r>
            <a:r>
              <a:rPr lang="zh-CN" altLang="en-US" sz="2000"/>
              <a:t>大师级导演（filmmaker &amp; aute</a:t>
            </a:r>
            <a:r>
              <a:rPr lang="en-US" altLang="zh-CN" sz="2000"/>
              <a:t>ur</a:t>
            </a:r>
            <a:r>
              <a:rPr lang="zh-CN" altLang="en-US" sz="2000"/>
              <a:t>）：仅有1% — 2%</a:t>
            </a:r>
            <a:endParaRPr lang="zh-CN" altLang="en-US" sz="2000"/>
          </a:p>
          <a:p>
            <a:r>
              <a:rPr lang="zh-CN" altLang="en-US" sz="2000"/>
              <a:t>                                                               受到殿堂级的供奉，能做到绝对自主和个人化，演     </a:t>
            </a:r>
            <a:endParaRPr lang="zh-CN" altLang="en-US" sz="2000"/>
          </a:p>
          <a:p>
            <a:r>
              <a:rPr lang="zh-CN" altLang="en-US" sz="2000"/>
              <a:t>                                                               员甚至免费出演其所导的电影。</a:t>
            </a:r>
            <a:endParaRPr lang="zh-CN" altLang="en-US" sz="2000"/>
          </a:p>
          <a:p>
            <a:r>
              <a:rPr lang="zh-CN" altLang="en-US" sz="2000"/>
              <a:t>                                                               </a:t>
            </a:r>
            <a:endParaRPr lang="zh-CN" altLang="en-US" sz="2000"/>
          </a:p>
          <a:p>
            <a:r>
              <a:rPr lang="zh-CN" altLang="en-US" sz="2000"/>
              <a:t>         代表人物：奥森•威尔斯、戈达尔、伯格曼、费里尼、塔尔科夫斯基、伍迪• 艾伦</a:t>
            </a:r>
            <a:endParaRPr lang="zh-CN" altLang="en-US" sz="2000"/>
          </a:p>
        </p:txBody>
      </p:sp>
      <p:sp>
        <p:nvSpPr>
          <p:cNvPr id="3" name="文本框 2"/>
          <p:cNvSpPr txBox="1"/>
          <p:nvPr/>
        </p:nvSpPr>
        <p:spPr>
          <a:xfrm>
            <a:off x="274955" y="4337685"/>
            <a:ext cx="11642090" cy="1630045"/>
          </a:xfrm>
          <a:prstGeom prst="rect">
            <a:avLst/>
          </a:prstGeom>
          <a:noFill/>
        </p:spPr>
        <p:txBody>
          <a:bodyPr wrap="square" rtlCol="0">
            <a:spAutoFit/>
          </a:bodyPr>
          <a:p>
            <a:pPr marL="285750" indent="-285750">
              <a:buFont typeface="Wingdings" panose="05000000000000000000" charset="0"/>
              <a:buChar char="l"/>
            </a:pPr>
            <a:r>
              <a:rPr lang="en-US" altLang="zh-CN"/>
              <a:t>     </a:t>
            </a:r>
            <a:r>
              <a:rPr lang="zh-CN" altLang="en-US" sz="2000"/>
              <a:t>明星级金牌导演（</a:t>
            </a:r>
            <a:r>
              <a:rPr sz="2000"/>
              <a:t>"A” director &amp; blockbuster</a:t>
            </a:r>
            <a:r>
              <a:rPr lang="zh-CN" altLang="en-US" sz="2000"/>
              <a:t>）：有 5% — 10%    </a:t>
            </a:r>
            <a:endParaRPr lang="zh-CN" altLang="en-US" sz="2000"/>
          </a:p>
          <a:p>
            <a:r>
              <a:rPr lang="zh-CN" altLang="en-US" sz="2000"/>
              <a:t>                                                                                     经常兼任制片人或监制，能决 定剧本和明星的</a:t>
            </a:r>
            <a:endParaRPr lang="zh-CN" altLang="en-US" sz="2000"/>
          </a:p>
          <a:p>
            <a:r>
              <a:rPr lang="zh-CN" altLang="en-US" sz="2000"/>
              <a:t>                                                                                     导演。                                                                                                                                              </a:t>
            </a:r>
            <a:endParaRPr lang="zh-CN" altLang="en-US" sz="2000"/>
          </a:p>
          <a:p>
            <a:r>
              <a:rPr lang="zh-CN" altLang="en-US" sz="2000"/>
              <a:t>         代表人物：斯皮尔伯 格、詹姆斯・卡梅隆、克里斯托弗•诺兰、莱德利•斯科特、李安（好莱坞A</a:t>
            </a:r>
            <a:endParaRPr lang="zh-CN" altLang="en-US" sz="2000"/>
          </a:p>
          <a:p>
            <a:r>
              <a:rPr lang="zh-CN" altLang="en-US" sz="2000"/>
              <a:t>         级）、  吴宇森（从香港A级升至好莱坞A级）、 张艺谋（中国A级）</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3394304" y="693891"/>
            <a:ext cx="540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主场景（采景）</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400810"/>
            <a:ext cx="11072495" cy="5125720"/>
          </a:xfrm>
          <a:prstGeom prst="rect">
            <a:avLst/>
          </a:prstGeom>
          <a:noFill/>
        </p:spPr>
        <p:txBody>
          <a:bodyPr wrap="square" rtlCol="0">
            <a:spAutoFit/>
          </a:bodyPr>
          <a:p>
            <a:pPr marL="285750" indent="-285750">
              <a:lnSpc>
                <a:spcPct val="140000"/>
              </a:lnSpc>
              <a:buFont typeface="Wingdings" panose="05000000000000000000" charset="0"/>
              <a:buChar char="l"/>
            </a:pPr>
            <a:r>
              <a:rPr lang="zh-CN"/>
              <a:t>采景（scouting）就是为电影拍摄考察、选择合适的场景（内外景），而主场景的选择往 往可以直接决定影片的外景地。</a:t>
            </a:r>
            <a:endParaRPr lang="zh-CN"/>
          </a:p>
          <a:p>
            <a:pPr marL="285750" indent="-285750">
              <a:lnSpc>
                <a:spcPct val="140000"/>
              </a:lnSpc>
              <a:buFont typeface="Wingdings" panose="05000000000000000000" charset="0"/>
              <a:buChar char="l"/>
            </a:pPr>
            <a:r>
              <a:rPr lang="zh-CN"/>
              <a:t>场景的决定经常要在美学（艺术）、预算（日程）和角色（演员）三者之间反复折腾和妥 协。在绝妙和良好之间你可以有灵活与妥协的余地，但在绝妙和极差之间你只能坚持 抗争。</a:t>
            </a:r>
            <a:endParaRPr lang="zh-CN"/>
          </a:p>
          <a:p>
            <a:pPr marL="285750" indent="-285750">
              <a:lnSpc>
                <a:spcPct val="140000"/>
              </a:lnSpc>
              <a:buFont typeface="Wingdings" panose="05000000000000000000" charset="0"/>
              <a:buChar char="l"/>
            </a:pPr>
            <a:r>
              <a:rPr lang="zh-CN"/>
              <a:t>电影场景无非有三种:实景选择、实景改造、场内或棚内搭建。</a:t>
            </a:r>
            <a:endParaRPr lang="zh-CN"/>
          </a:p>
          <a:p>
            <a:pPr marL="285750" indent="-285750">
              <a:lnSpc>
                <a:spcPct val="140000"/>
              </a:lnSpc>
              <a:buFont typeface="Wingdings" panose="05000000000000000000" charset="0"/>
              <a:buChar char="l"/>
            </a:pPr>
            <a:r>
              <a:rPr lang="zh-CN"/>
              <a:t>场记和（或）统筹（在好莱坞是第一副导演和制片经理）根据导演认可的拍摄剧本制 作出“总场景表”（按场景总结，与按序号划分的“分场景表”不同），导演等再根据“总场景 表”进行采景活动。</a:t>
            </a:r>
            <a:endParaRPr lang="zh-CN"/>
          </a:p>
          <a:p>
            <a:pPr marL="285750" indent="-285750">
              <a:lnSpc>
                <a:spcPct val="140000"/>
              </a:lnSpc>
              <a:buFont typeface="Wingdings" panose="05000000000000000000" charset="0"/>
              <a:buChar char="l"/>
            </a:pPr>
            <a:r>
              <a:rPr lang="zh-CN"/>
              <a:t>采景制片（location manager）与选角导演相仿，前者针对场景,后者针对演员。采景 制片在中国剧组里经常由美术（副美术）或外联制片代劳，就像选角导演经常是由执行导 演或副导演担任一样。但外景地和主要场景必须经过导演（甚至制片人）等的最终确定。</a:t>
            </a:r>
            <a:endParaRPr lang="zh-CN"/>
          </a:p>
          <a:p>
            <a:pPr marL="285750" indent="-285750">
              <a:lnSpc>
                <a:spcPct val="140000"/>
              </a:lnSpc>
              <a:buFont typeface="Wingdings" panose="05000000000000000000" charset="0"/>
              <a:buChar char="l"/>
            </a:pPr>
            <a:r>
              <a:rPr lang="zh-CN"/>
              <a:t>采景车（越野吉普或越野公务车）人员构成及座次:导演（副驾驶座）、摄影、美术、釆 景制片或外联制片（坐后排），可能还有灯光、制景、制片主任和副导演（坐第三排）。</a:t>
            </a:r>
            <a:endParaRPr lang="zh-CN"/>
          </a:p>
          <a:p>
            <a:pPr marL="285750" indent="-285750">
              <a:lnSpc>
                <a:spcPct val="140000"/>
              </a:lnSpc>
              <a:buFont typeface="Wingdings" panose="05000000000000000000" charset="0"/>
              <a:buChar char="l"/>
            </a:pP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3394304" y="693891"/>
            <a:ext cx="540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主场景（采景）</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400810"/>
            <a:ext cx="11072495" cy="5126990"/>
          </a:xfrm>
          <a:prstGeom prst="rect">
            <a:avLst/>
          </a:prstGeom>
          <a:noFill/>
        </p:spPr>
        <p:txBody>
          <a:bodyPr wrap="square" rtlCol="0">
            <a:spAutoFit/>
          </a:bodyPr>
          <a:p>
            <a:pPr marL="285750" indent="-285750">
              <a:lnSpc>
                <a:spcPct val="130000"/>
              </a:lnSpc>
              <a:buFont typeface="Wingdings" panose="05000000000000000000" charset="0"/>
              <a:buChar char="l"/>
            </a:pPr>
            <a:r>
              <a:rPr lang="zh-CN"/>
              <a:t>艺术之外的考量:场景费、现场与驻地的距离、拍摄时间（日景和夜景、日照光线、黄 昏景等特殊时间）、外景（高楼、树木等）、内景（门窗朝向和大小）、外景地与转点、特殊场 景、环境车辆和围观群众控制、噪音问题（街道、机场和学校等）、景点拍摄许可和开放时 间、景点联系人、保险和急救医院、休息餐饮、厕所、现场秩序、群演场地、剧组停车处和设 备存放处、是否使用枪械和是否需要烟火的警察许可、场景空间是否足够（窄小空间可能 会浪费时间）、人员设备是否需要徒步上山、是否需要下河、是否需要上楼或电梯（涉及需 要多长时间）、手机信号是否良好等。</a:t>
            </a:r>
            <a:endParaRPr lang="zh-CN"/>
          </a:p>
          <a:p>
            <a:pPr marL="285750" indent="-285750">
              <a:lnSpc>
                <a:spcPct val="130000"/>
              </a:lnSpc>
              <a:buFont typeface="Wingdings" panose="05000000000000000000" charset="0"/>
              <a:buChar char="l"/>
            </a:pPr>
            <a:r>
              <a:rPr lang="zh-CN"/>
              <a:t>导演开始面临的分裂头脑（人格）：右脑一在此拍摄是有利还是不利于我要讲述的 电影故事;左脑一在此拍摄哪些实际问题会有利于还是不利于我要讲述的电影故事。</a:t>
            </a:r>
            <a:endParaRPr lang="zh-CN"/>
          </a:p>
          <a:p>
            <a:pPr marL="285750" indent="-285750">
              <a:lnSpc>
                <a:spcPct val="130000"/>
              </a:lnSpc>
              <a:buFont typeface="Wingdings" panose="05000000000000000000" charset="0"/>
              <a:buChar char="l"/>
            </a:pPr>
            <a:r>
              <a:rPr lang="zh-CN"/>
              <a:t>取景器（以参加采景的人为参考）、数码照相机（拍摄的照片可以很好地说服制片人， 并与主创进行视觉化沟通）、测光表、罗盘（景点方向、阳光运动）、用纸笔绘制各种示意 图等。</a:t>
            </a:r>
            <a:endParaRPr lang="zh-CN"/>
          </a:p>
          <a:p>
            <a:pPr indent="0">
              <a:lnSpc>
                <a:spcPct val="130000"/>
              </a:lnSpc>
              <a:buFont typeface="Wingdings" panose="05000000000000000000" charset="0"/>
              <a:buNone/>
            </a:pPr>
            <a:r>
              <a:rPr lang="zh-CN"/>
              <a:t>相关例证：</a:t>
            </a:r>
            <a:endParaRPr lang="zh-CN"/>
          </a:p>
          <a:p>
            <a:pPr marL="285750" indent="-285750">
              <a:lnSpc>
                <a:spcPct val="130000"/>
              </a:lnSpc>
              <a:buFont typeface="Arial" panose="020B0604020202020204" pitchFamily="34" charset="0"/>
              <a:buChar char="•"/>
            </a:pPr>
            <a:r>
              <a:rPr lang="zh-CN"/>
              <a:t>好莱坞成为电影之都的原因中国</a:t>
            </a:r>
            <a:endParaRPr lang="zh-CN"/>
          </a:p>
          <a:p>
            <a:pPr marL="285750" indent="-285750">
              <a:lnSpc>
                <a:spcPct val="130000"/>
              </a:lnSpc>
              <a:buFont typeface="Arial" panose="020B0604020202020204" pitchFamily="34" charset="0"/>
              <a:buChar char="•"/>
            </a:pPr>
            <a:r>
              <a:rPr lang="zh-CN"/>
              <a:t>现如今比较火爆的影视基地。</a:t>
            </a:r>
            <a:endParaRPr lang="zh-CN"/>
          </a:p>
          <a:p>
            <a:pPr marL="285750" indent="-285750">
              <a:lnSpc>
                <a:spcPct val="130000"/>
              </a:lnSpc>
              <a:buFont typeface="Arial" panose="020B0604020202020204" pitchFamily="34" charset="0"/>
              <a:buChar char="•"/>
            </a:pPr>
            <a:r>
              <a:rPr lang="zh-CN"/>
              <a:t>经典好莱坞时期，外景一般都在制片厂内空地搭建</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3394304" y="693891"/>
            <a:ext cx="540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主场景（采景）</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384175" y="1400810"/>
            <a:ext cx="11072495" cy="4608830"/>
          </a:xfrm>
          <a:prstGeom prst="rect">
            <a:avLst/>
          </a:prstGeom>
          <a:noFill/>
        </p:spPr>
        <p:txBody>
          <a:bodyPr wrap="square" rtlCol="0">
            <a:spAutoFit/>
          </a:bodyPr>
          <a:p>
            <a:pPr indent="0">
              <a:lnSpc>
                <a:spcPct val="130000"/>
              </a:lnSpc>
              <a:buFont typeface="Wingdings" panose="05000000000000000000" charset="0"/>
              <a:buNone/>
            </a:pPr>
            <a:r>
              <a:rPr lang="zh-CN" sz="2400" b="1"/>
              <a:t>要考虑的问题</a:t>
            </a:r>
            <a:endParaRPr lang="zh-CN" sz="2400" b="1"/>
          </a:p>
          <a:p>
            <a:pPr indent="0">
              <a:lnSpc>
                <a:spcPct val="130000"/>
              </a:lnSpc>
              <a:buFont typeface="Wingdings" panose="05000000000000000000" charset="0"/>
              <a:buNone/>
            </a:pPr>
            <a:r>
              <a:rPr lang="zh-CN" sz="2000" b="1"/>
              <a:t>♦棚内拍还是实景拍</a:t>
            </a:r>
            <a:endParaRPr lang="zh-CN" sz="2000" b="1"/>
          </a:p>
          <a:p>
            <a:pPr indent="0">
              <a:lnSpc>
                <a:spcPct val="130000"/>
              </a:lnSpc>
              <a:buFont typeface="Wingdings" panose="05000000000000000000" charset="0"/>
              <a:buNone/>
            </a:pPr>
            <a:r>
              <a:rPr lang="zh-CN"/>
              <a:t>经典好莱坞时期的电影大量采用棚内拍摄，而从意大利新现实主义和法国“新浪潮”开 始，电影则大量采用实景拍摄。</a:t>
            </a:r>
            <a:endParaRPr lang="zh-CN"/>
          </a:p>
          <a:p>
            <a:pPr indent="0">
              <a:lnSpc>
                <a:spcPct val="130000"/>
              </a:lnSpc>
              <a:buFont typeface="Wingdings" panose="05000000000000000000" charset="0"/>
              <a:buNone/>
            </a:pPr>
            <a:r>
              <a:rPr lang="zh-CN"/>
              <a:t>进入20世纪90年代和21世纪，随着实景拍摄预算的飞涨，回到棚内拍摄又成为 一种潮流。</a:t>
            </a:r>
            <a:endParaRPr lang="zh-CN"/>
          </a:p>
          <a:p>
            <a:pPr indent="0">
              <a:lnSpc>
                <a:spcPct val="130000"/>
              </a:lnSpc>
              <a:buFont typeface="Wingdings" panose="05000000000000000000" charset="0"/>
              <a:buNone/>
            </a:pPr>
            <a:endParaRPr lang="zh-CN"/>
          </a:p>
          <a:p>
            <a:pPr indent="0">
              <a:lnSpc>
                <a:spcPct val="130000"/>
              </a:lnSpc>
              <a:buFont typeface="Wingdings" panose="05000000000000000000" charset="0"/>
              <a:buNone/>
            </a:pPr>
            <a:endParaRPr lang="zh-CN"/>
          </a:p>
          <a:p>
            <a:pPr indent="0">
              <a:lnSpc>
                <a:spcPct val="130000"/>
              </a:lnSpc>
              <a:buFont typeface="Wingdings" panose="05000000000000000000" charset="0"/>
              <a:buNone/>
            </a:pPr>
            <a:r>
              <a:rPr lang="zh-CN" sz="2000" b="1"/>
              <a:t>♦外景地（主场景）带来的灾难</a:t>
            </a:r>
            <a:endParaRPr lang="zh-CN" sz="2000" b="1"/>
          </a:p>
          <a:p>
            <a:pPr indent="0">
              <a:lnSpc>
                <a:spcPct val="130000"/>
              </a:lnSpc>
              <a:buFont typeface="Wingdings" panose="05000000000000000000" charset="0"/>
              <a:buNone/>
            </a:pPr>
            <a:r>
              <a:rPr lang="zh-CN"/>
              <a:t>案例：</a:t>
            </a:r>
            <a:endParaRPr lang="zh-CN"/>
          </a:p>
          <a:p>
            <a:pPr marL="342900" indent="-342900">
              <a:lnSpc>
                <a:spcPct val="130000"/>
              </a:lnSpc>
              <a:buFont typeface="Arial" panose="020B0604020202020204" pitchFamily="34" charset="0"/>
              <a:buChar char="•"/>
            </a:pPr>
            <a:r>
              <a:rPr lang="zh-CN"/>
              <a:t>《埃及艳后》</a:t>
            </a:r>
            <a:endParaRPr lang="zh-CN"/>
          </a:p>
          <a:p>
            <a:pPr marL="342900" indent="-342900">
              <a:lnSpc>
                <a:spcPct val="130000"/>
              </a:lnSpc>
              <a:buFont typeface="Arial" panose="020B0604020202020204" pitchFamily="34" charset="0"/>
              <a:buChar char="•"/>
            </a:pPr>
            <a:r>
              <a:rPr lang="zh-CN"/>
              <a:t>《瑞安的女儿》</a:t>
            </a:r>
            <a:endParaRPr lang="zh-CN"/>
          </a:p>
          <a:p>
            <a:pPr marL="342900" indent="-342900">
              <a:lnSpc>
                <a:spcPct val="130000"/>
              </a:lnSpc>
              <a:buFont typeface="Arial" panose="020B0604020202020204" pitchFamily="34" charset="0"/>
              <a:buChar char="•"/>
            </a:pPr>
            <a:r>
              <a:rPr lang="zh-CN"/>
              <a:t>《现代启示录》</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616304" y="693891"/>
            <a:ext cx="895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第四节 技术的选择、预算、日程与档期</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384175" y="1400810"/>
            <a:ext cx="11072495" cy="5687695"/>
          </a:xfrm>
          <a:prstGeom prst="rect">
            <a:avLst/>
          </a:prstGeom>
          <a:noFill/>
        </p:spPr>
        <p:txBody>
          <a:bodyPr wrap="square" rtlCol="0">
            <a:spAutoFit/>
          </a:bodyPr>
          <a:p>
            <a:pPr indent="0">
              <a:lnSpc>
                <a:spcPct val="130000"/>
              </a:lnSpc>
              <a:buFont typeface="Wingdings" panose="05000000000000000000" charset="0"/>
              <a:buNone/>
            </a:pPr>
            <a:r>
              <a:rPr lang="zh-CN" b="1"/>
              <a:t>导演需要与摄影师协商摄影机和胶片</a:t>
            </a:r>
            <a:endParaRPr lang="zh-CN" b="1"/>
          </a:p>
          <a:p>
            <a:pPr indent="0">
              <a:lnSpc>
                <a:spcPct val="130000"/>
              </a:lnSpc>
              <a:buFont typeface="Wingdings" panose="05000000000000000000" charset="0"/>
              <a:buNone/>
            </a:pPr>
            <a:r>
              <a:rPr lang="zh-CN"/>
              <a:t>举例：</a:t>
            </a:r>
            <a:endParaRPr lang="zh-CN"/>
          </a:p>
          <a:p>
            <a:pPr marL="285750" indent="-285750">
              <a:lnSpc>
                <a:spcPct val="130000"/>
              </a:lnSpc>
              <a:buFont typeface="Arial" panose="020B0604020202020204" pitchFamily="34" charset="0"/>
              <a:buChar char="•"/>
            </a:pPr>
            <a:r>
              <a:rPr lang="zh-CN"/>
              <a:t>在摄影机的选择上：</a:t>
            </a:r>
            <a:endParaRPr lang="zh-CN"/>
          </a:p>
          <a:p>
            <a:pPr marL="342900" indent="-342900">
              <a:lnSpc>
                <a:spcPct val="130000"/>
              </a:lnSpc>
              <a:buFont typeface="+mj-lt"/>
              <a:buAutoNum type="arabicPeriod"/>
            </a:pPr>
            <a:r>
              <a:rPr lang="zh-CN"/>
              <a:t>使用胶片摄影机还是数字摄影机（如果选用数字摄影机,是使用Red One还是艾丽莎）</a:t>
            </a:r>
            <a:endParaRPr lang="zh-CN"/>
          </a:p>
          <a:p>
            <a:pPr marL="342900" indent="-342900">
              <a:lnSpc>
                <a:spcPct val="130000"/>
              </a:lnSpc>
              <a:buFont typeface="+mj-lt"/>
              <a:buAutoNum type="arabicPeriod"/>
            </a:pPr>
            <a:r>
              <a:rPr lang="zh-CN"/>
              <a:t>使用阿莱品牌还是潘纳维辛品牌</a:t>
            </a:r>
            <a:endParaRPr lang="zh-CN"/>
          </a:p>
          <a:p>
            <a:pPr marL="285750" indent="-285750">
              <a:lnSpc>
                <a:spcPct val="130000"/>
              </a:lnSpc>
              <a:buFont typeface="Arial" panose="020B0604020202020204" pitchFamily="34" charset="0"/>
              <a:buChar char="•"/>
            </a:pPr>
            <a:r>
              <a:rPr lang="zh-CN"/>
              <a:t>在胶片的使用上：</a:t>
            </a:r>
            <a:endParaRPr lang="zh-CN"/>
          </a:p>
          <a:p>
            <a:pPr marL="342900" indent="-342900">
              <a:lnSpc>
                <a:spcPct val="130000"/>
              </a:lnSpc>
              <a:buFont typeface="+mj-lt"/>
              <a:buAutoNum type="arabicPeriod"/>
            </a:pPr>
            <a:r>
              <a:rPr lang="zh-CN"/>
              <a:t>使用柯达品牌、富士品牌，还是乐凯代代红品牌</a:t>
            </a:r>
            <a:endParaRPr lang="zh-CN"/>
          </a:p>
          <a:p>
            <a:pPr marL="342900" indent="-342900">
              <a:lnSpc>
                <a:spcPct val="130000"/>
              </a:lnSpc>
              <a:buFont typeface="+mj-lt"/>
              <a:buAutoNum type="arabicPeriod"/>
            </a:pPr>
            <a:r>
              <a:rPr lang="zh-CN"/>
              <a:t>使用超8毫米、8毫米、16毫米、35毫米、70毫米， 还是使用录像带</a:t>
            </a:r>
            <a:endParaRPr lang="zh-CN"/>
          </a:p>
          <a:p>
            <a:pPr indent="0">
              <a:lnSpc>
                <a:spcPct val="130000"/>
              </a:lnSpc>
              <a:buFont typeface="+mj-lt"/>
              <a:buNone/>
            </a:pPr>
            <a:endParaRPr lang="zh-CN"/>
          </a:p>
          <a:p>
            <a:pPr algn="l">
              <a:lnSpc>
                <a:spcPct val="130000"/>
              </a:lnSpc>
              <a:buFont typeface="Wingdings" panose="05000000000000000000" charset="0"/>
              <a:buNone/>
            </a:pPr>
            <a:r>
              <a:rPr lang="zh-CN" b="1"/>
              <a:t>画幅的选择,导演要与摄影师协商，可选择的范围有：1 ； 1.33（4比3）,1 ； 1.66（欧 式）、1 : 1.85（美式）或1 : 2.35（宽银幕）等</a:t>
            </a:r>
            <a:endParaRPr lang="zh-CN" b="1"/>
          </a:p>
          <a:p>
            <a:pPr algn="l">
              <a:lnSpc>
                <a:spcPct val="130000"/>
              </a:lnSpc>
              <a:buFont typeface="Wingdings" panose="05000000000000000000" charset="0"/>
              <a:buNone/>
            </a:pPr>
            <a:endParaRPr lang="zh-CN" b="1"/>
          </a:p>
          <a:p>
            <a:pPr algn="l">
              <a:lnSpc>
                <a:spcPct val="130000"/>
              </a:lnSpc>
              <a:buFont typeface="Wingdings" panose="05000000000000000000" charset="0"/>
              <a:buNone/>
            </a:pPr>
            <a:r>
              <a:rPr lang="zh-CN" sz="1600"/>
              <a:t>试片:通过使用摄影机和特定气氛拍摄人物和场景，以决定使用的胶片（柯达、富士 或阿克发、日光片或夜光片、高感片或低感片，及其特殊效果片等）、感光度、色彩还原、肤 色、锐度和颗粒等。现在，随着数字技术的发展，导演几乎可以获得任何预想的效果，试 片环节似乎不再重要。</a:t>
            </a:r>
            <a:endParaRPr lang="zh-CN" sz="1600"/>
          </a:p>
          <a:p>
            <a:pPr algn="l">
              <a:lnSpc>
                <a:spcPct val="130000"/>
              </a:lnSpc>
              <a:buFont typeface="Wingdings" panose="05000000000000000000" charset="0"/>
            </a:pPr>
            <a:endParaRPr lang="zh-CN" sz="16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616304" y="693891"/>
            <a:ext cx="895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第四节 技术的选择、预算、日程与档期</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384175" y="1400810"/>
            <a:ext cx="11072495" cy="4890770"/>
          </a:xfrm>
          <a:prstGeom prst="rect">
            <a:avLst/>
          </a:prstGeom>
          <a:noFill/>
        </p:spPr>
        <p:txBody>
          <a:bodyPr wrap="square" rtlCol="0">
            <a:spAutoFit/>
          </a:bodyPr>
          <a:p>
            <a:pPr indent="457200" algn="l" fontAlgn="auto">
              <a:lnSpc>
                <a:spcPct val="130000"/>
              </a:lnSpc>
              <a:buFont typeface="Wingdings" panose="05000000000000000000" charset="0"/>
            </a:pPr>
            <a:r>
              <a:rPr lang="en-US" altLang="zh-CN" sz="1600"/>
              <a:t>♦场景表（场记统筹）</a:t>
            </a:r>
            <a:endParaRPr lang="en-US" altLang="zh-CN" sz="1600"/>
          </a:p>
          <a:p>
            <a:pPr indent="457200" algn="l" fontAlgn="auto">
              <a:lnSpc>
                <a:spcPct val="130000"/>
              </a:lnSpc>
              <a:buFont typeface="Wingdings" panose="05000000000000000000" charset="0"/>
            </a:pPr>
            <a:r>
              <a:rPr lang="en-US" altLang="zh-CN" sz="1600"/>
              <a:t>场景表分为“总场景表”“分场景表”，具体内容包括:场号、拍摄地、气氛、主演、配角、 群演、服化道、车辆、特效和特技替身等。</a:t>
            </a:r>
            <a:endParaRPr lang="en-US" altLang="zh-CN" sz="1600"/>
          </a:p>
          <a:p>
            <a:pPr indent="457200" algn="l" fontAlgn="auto">
              <a:lnSpc>
                <a:spcPct val="130000"/>
              </a:lnSpc>
              <a:buFont typeface="Wingdings" panose="05000000000000000000" charset="0"/>
            </a:pPr>
            <a:r>
              <a:rPr lang="en-US" altLang="zh-CN" sz="1600"/>
              <a:t>♦档期日程（拍摄计划表）</a:t>
            </a:r>
            <a:endParaRPr lang="en-US" altLang="zh-CN" sz="1600"/>
          </a:p>
          <a:p>
            <a:pPr indent="457200" algn="l" fontAlgn="auto">
              <a:lnSpc>
                <a:spcPct val="130000"/>
              </a:lnSpc>
              <a:buFont typeface="Wingdings" panose="05000000000000000000" charset="0"/>
            </a:pPr>
            <a:r>
              <a:rPr lang="en-US" altLang="zh-CN" sz="1600"/>
              <a:t>统筹:根据制片主任、导演和制片人的旨意制定拍摄日程。</a:t>
            </a:r>
            <a:endParaRPr lang="en-US" altLang="zh-CN" sz="1600"/>
          </a:p>
          <a:p>
            <a:pPr indent="457200" algn="l" fontAlgn="auto">
              <a:lnSpc>
                <a:spcPct val="130000"/>
              </a:lnSpc>
              <a:buFont typeface="Wingdings" panose="05000000000000000000" charset="0"/>
            </a:pPr>
            <a:r>
              <a:rPr lang="en-US" altLang="zh-CN" sz="1600"/>
              <a:t>档期日程是确定性和灵活性相结合的。确定拍摄日程的方法是绘制一张“交汇图” （cross plot,or crosshatch），包括横向的场景与竖向的角色，从中找出交汇区。</a:t>
            </a:r>
            <a:endParaRPr lang="en-US" altLang="zh-CN" sz="1600"/>
          </a:p>
          <a:p>
            <a:pPr indent="457200" algn="l" fontAlgn="auto">
              <a:lnSpc>
                <a:spcPct val="130000"/>
              </a:lnSpc>
              <a:buFont typeface="Wingdings" panose="05000000000000000000" charset="0"/>
            </a:pPr>
            <a:r>
              <a:rPr lang="en-US" altLang="zh-CN" sz="1600"/>
              <a:t>演员因素包括:跟全程的主演、计天的客串明星、非全程的主演和配角，以及明星每 天的工作时间（12-14个小时，从化妆起算）、群演的组织等。</a:t>
            </a:r>
            <a:endParaRPr lang="en-US" altLang="zh-CN" sz="1600"/>
          </a:p>
          <a:p>
            <a:pPr indent="457200" algn="l" fontAlgn="auto">
              <a:lnSpc>
                <a:spcPct val="130000"/>
              </a:lnSpc>
              <a:buFont typeface="Wingdings" panose="05000000000000000000" charset="0"/>
            </a:pPr>
            <a:r>
              <a:rPr lang="en-US" altLang="zh-CN" sz="1600"/>
              <a:t>场景因素包括:外景地实景和棚内搭景、交景的时间和改景的时间、景点之间的距 离等。</a:t>
            </a:r>
            <a:endParaRPr lang="en-US" altLang="zh-CN" sz="1600"/>
          </a:p>
          <a:p>
            <a:pPr indent="457200" algn="l" fontAlgn="auto">
              <a:lnSpc>
                <a:spcPct val="130000"/>
              </a:lnSpc>
              <a:buFont typeface="Wingdings" panose="05000000000000000000" charset="0"/>
            </a:pPr>
            <a:r>
              <a:rPr lang="en-US" altLang="zh-CN" sz="1600"/>
              <a:t>剧情因素包括:季节（春、夏、秋、冬）、气氛（日、夜）、时间（时间先后和时间跨度）、剧 情的特殊需要等。</a:t>
            </a:r>
            <a:endParaRPr lang="en-US" altLang="zh-CN" sz="1600"/>
          </a:p>
          <a:p>
            <a:pPr indent="457200" algn="l" fontAlgn="auto">
              <a:lnSpc>
                <a:spcPct val="130000"/>
              </a:lnSpc>
              <a:buFont typeface="Wingdings" panose="05000000000000000000" charset="0"/>
            </a:pPr>
            <a:r>
              <a:rPr lang="en-US" altLang="zh-CN" sz="1600"/>
              <a:t>♦预算分配（预算表）</a:t>
            </a:r>
            <a:endParaRPr lang="en-US" altLang="zh-CN" sz="1600"/>
          </a:p>
          <a:p>
            <a:pPr indent="457200" algn="l" fontAlgn="auto">
              <a:lnSpc>
                <a:spcPct val="130000"/>
              </a:lnSpc>
              <a:buFont typeface="Wingdings" panose="05000000000000000000" charset="0"/>
            </a:pPr>
            <a:r>
              <a:rPr lang="en-US" altLang="zh-CN" sz="1600"/>
              <a:t>预算分配要经过制片主任编制、导演认可（按照美国导演公会的规定）和制片人批</a:t>
            </a:r>
            <a:endParaRPr lang="en-US" altLang="zh-CN" sz="1600"/>
          </a:p>
          <a:p>
            <a:pPr indent="457200" algn="l" fontAlgn="auto">
              <a:lnSpc>
                <a:spcPct val="130000"/>
              </a:lnSpc>
              <a:buFont typeface="Wingdings" panose="05000000000000000000" charset="0"/>
            </a:pPr>
            <a:r>
              <a:rPr lang="en-US" altLang="zh-CN" sz="1600"/>
              <a:t>准。现实和准确的预算表。</a:t>
            </a:r>
            <a:endParaRPr lang="en-US" altLang="zh-CN" sz="1600"/>
          </a:p>
          <a:p>
            <a:pPr indent="457200" algn="l" fontAlgn="auto">
              <a:lnSpc>
                <a:spcPct val="130000"/>
              </a:lnSpc>
              <a:buFont typeface="Wingdings" panose="05000000000000000000" charset="0"/>
            </a:pPr>
            <a:endParaRPr lang="en-US" altLang="zh-CN" sz="16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616304" y="693891"/>
            <a:ext cx="895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第四节 技术的选择、预算、日程与档期</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384175" y="1400810"/>
            <a:ext cx="11072495" cy="5450205"/>
          </a:xfrm>
          <a:prstGeom prst="rect">
            <a:avLst/>
          </a:prstGeom>
          <a:noFill/>
        </p:spPr>
        <p:txBody>
          <a:bodyPr wrap="square" rtlCol="0">
            <a:spAutoFit/>
          </a:bodyPr>
          <a:p>
            <a:pPr indent="457200" algn="l" fontAlgn="auto">
              <a:lnSpc>
                <a:spcPct val="130000"/>
              </a:lnSpc>
              <a:buFont typeface="Wingdings" panose="05000000000000000000" charset="0"/>
            </a:pPr>
            <a:r>
              <a:rPr lang="en-US" altLang="zh-CN" sz="1600"/>
              <a:t>♦预算</a:t>
            </a:r>
            <a:endParaRPr lang="en-US" altLang="zh-CN" sz="1600"/>
          </a:p>
          <a:p>
            <a:pPr indent="457200" algn="l" fontAlgn="auto">
              <a:lnSpc>
                <a:spcPct val="130000"/>
              </a:lnSpc>
              <a:buFont typeface="Wingdings" panose="05000000000000000000" charset="0"/>
            </a:pPr>
            <a:r>
              <a:rPr lang="en-US" altLang="zh-CN" sz="1600"/>
              <a:t>预算包括总预算（negative cost）、线上支出（above the line）、 线下支出（below the line）和滞付 金（deferments） 0 所谓“线（line）", 是指预算总表首页中间那条黑线， 线上（上半页）支出包括制片人、编 剧、导演和明星等创作人员的酬金 （均为实拍前支出，同时也都涉及行业公会），线下（下半页）支出则包括摄制组工作人员 工资（按日、周或月计算）和项目的各种制作费用。</a:t>
            </a:r>
            <a:endParaRPr lang="en-US" altLang="zh-CN" sz="1600"/>
          </a:p>
          <a:p>
            <a:pPr indent="457200" algn="l" fontAlgn="auto">
              <a:lnSpc>
                <a:spcPct val="130000"/>
              </a:lnSpc>
              <a:buFont typeface="Wingdings" panose="05000000000000000000" charset="0"/>
            </a:pPr>
            <a:r>
              <a:rPr lang="en-US" altLang="zh-CN" sz="1600"/>
              <a:t>♦设想范例</a:t>
            </a:r>
            <a:endParaRPr lang="en-US" altLang="zh-CN" sz="1600"/>
          </a:p>
          <a:p>
            <a:pPr indent="457200" algn="l" fontAlgn="auto">
              <a:lnSpc>
                <a:spcPct val="130000"/>
              </a:lnSpc>
              <a:buFont typeface="Wingdings" panose="05000000000000000000" charset="0"/>
            </a:pPr>
            <a:r>
              <a:rPr lang="en-US" altLang="zh-CN" sz="1600"/>
              <a:t>50页剧本（中文），100分钟电影。</a:t>
            </a:r>
            <a:endParaRPr lang="en-US" altLang="zh-CN" sz="1600"/>
          </a:p>
          <a:p>
            <a:pPr indent="457200" algn="l" fontAlgn="auto">
              <a:lnSpc>
                <a:spcPct val="130000"/>
              </a:lnSpc>
              <a:buFont typeface="Wingdings" panose="05000000000000000000" charset="0"/>
            </a:pPr>
            <a:r>
              <a:rPr lang="en-US" altLang="zh-CN" sz="1600"/>
              <a:t>20个拍摄日，每天2. 5页。</a:t>
            </a:r>
            <a:endParaRPr lang="en-US" altLang="zh-CN" sz="1600"/>
          </a:p>
          <a:p>
            <a:pPr indent="457200" algn="l" fontAlgn="auto">
              <a:lnSpc>
                <a:spcPct val="130000"/>
              </a:lnSpc>
              <a:buFont typeface="Wingdings" panose="05000000000000000000" charset="0"/>
            </a:pPr>
            <a:r>
              <a:rPr lang="en-US" altLang="zh-CN" sz="1600"/>
              <a:t>35毫米胶片10 : 1片比（90%素材将被剪掉）。</a:t>
            </a:r>
            <a:endParaRPr lang="en-US" altLang="zh-CN" sz="1600"/>
          </a:p>
          <a:p>
            <a:pPr indent="457200" algn="l" fontAlgn="auto">
              <a:lnSpc>
                <a:spcPct val="130000"/>
              </a:lnSpc>
              <a:buFont typeface="Wingdings" panose="05000000000000000000" charset="0"/>
            </a:pPr>
            <a:r>
              <a:rPr lang="en-US" altLang="zh-CN" sz="1600"/>
              <a:t>每天拍摄5分钟可用画面（50分钟素材）。</a:t>
            </a:r>
            <a:endParaRPr lang="en-US" altLang="zh-CN" sz="1600"/>
          </a:p>
          <a:p>
            <a:pPr indent="457200" algn="l" fontAlgn="auto">
              <a:lnSpc>
                <a:spcPct val="130000"/>
              </a:lnSpc>
              <a:buFont typeface="Wingdings" panose="05000000000000000000" charset="0"/>
            </a:pPr>
            <a:r>
              <a:rPr lang="en-US" altLang="zh-CN" sz="1600"/>
              <a:t>每天拍摄时间为12个小时，除去用餐和休息时间，实际拍摄10个小时。</a:t>
            </a:r>
            <a:endParaRPr lang="en-US" altLang="zh-CN" sz="1600"/>
          </a:p>
          <a:p>
            <a:pPr indent="457200" algn="l" fontAlgn="auto">
              <a:lnSpc>
                <a:spcPct val="130000"/>
              </a:lnSpc>
              <a:buFont typeface="Wingdings" panose="05000000000000000000" charset="0"/>
            </a:pPr>
            <a:r>
              <a:rPr lang="en-US" altLang="zh-CN" sz="1600"/>
              <a:t>拍摄时间50-60分钟，其余9小时（90%）为准备时间。</a:t>
            </a:r>
            <a:endParaRPr lang="en-US" altLang="zh-CN" sz="1600"/>
          </a:p>
          <a:p>
            <a:pPr indent="457200" algn="l" fontAlgn="auto">
              <a:lnSpc>
                <a:spcPct val="130000"/>
              </a:lnSpc>
              <a:buFont typeface="Wingdings" panose="05000000000000000000" charset="0"/>
            </a:pPr>
            <a:r>
              <a:rPr lang="en-US" altLang="zh-CN" sz="1600"/>
              <a:t>每场戏平均3. 3个机位，每个镜头平均拍3. 3条。</a:t>
            </a:r>
            <a:endParaRPr lang="en-US" altLang="zh-CN" sz="1600"/>
          </a:p>
          <a:p>
            <a:pPr indent="457200" algn="l" fontAlgn="auto">
              <a:lnSpc>
                <a:spcPct val="130000"/>
              </a:lnSpc>
              <a:buFont typeface="Wingdings" panose="05000000000000000000" charset="0"/>
            </a:pPr>
            <a:r>
              <a:rPr lang="en-US" altLang="zh-CN" sz="1200"/>
              <a:t>使用胶片拍摄时，导演永远会抱怨预算太小、时间太紧、胶片太少（条数太少）。改用 数字设备就会好很多，但后期又会受到海量素材的困扰。</a:t>
            </a:r>
            <a:endParaRPr lang="en-US" altLang="zh-CN" sz="1200"/>
          </a:p>
          <a:p>
            <a:pPr indent="457200" algn="l" fontAlgn="auto">
              <a:lnSpc>
                <a:spcPct val="130000"/>
              </a:lnSpc>
              <a:buFont typeface="Wingdings" panose="05000000000000000000" charset="0"/>
            </a:pPr>
            <a:r>
              <a:rPr lang="en-US" altLang="zh-CN" sz="1600"/>
              <a:t>预算类似于案头（分镜头和故事板），既要尽可能精确，又要留下足够的变化空间和 灵活性（不可预计支出等）。</a:t>
            </a:r>
            <a:endParaRPr lang="en-US" altLang="zh-CN" sz="1600"/>
          </a:p>
          <a:p>
            <a:pPr indent="457200" algn="l" fontAlgn="auto">
              <a:lnSpc>
                <a:spcPct val="130000"/>
              </a:lnSpc>
              <a:buFont typeface="Wingdings" panose="05000000000000000000" charset="0"/>
            </a:pPr>
            <a:r>
              <a:rPr lang="en-US" altLang="zh-CN" sz="1600"/>
              <a:t>导演必须对电影预算有尽可能准确的掌握，特别要对重场戏和关键镜头的金钱保障 高度关注。</a:t>
            </a:r>
            <a:endParaRPr lang="en-US" altLang="zh-CN" sz="1600"/>
          </a:p>
          <a:p>
            <a:pPr indent="457200" algn="l" fontAlgn="auto">
              <a:lnSpc>
                <a:spcPct val="130000"/>
              </a:lnSpc>
              <a:buFont typeface="Wingdings" panose="05000000000000000000" charset="0"/>
            </a:pPr>
            <a:endParaRPr lang="en-US" altLang="zh-CN" sz="16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616304" y="693891"/>
            <a:ext cx="895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第四节 技术的选择、预算、日程与档期</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384175" y="1400810"/>
            <a:ext cx="11072495" cy="4742815"/>
          </a:xfrm>
          <a:prstGeom prst="rect">
            <a:avLst/>
          </a:prstGeom>
          <a:noFill/>
        </p:spPr>
        <p:txBody>
          <a:bodyPr wrap="square" rtlCol="0">
            <a:spAutoFit/>
          </a:bodyPr>
          <a:p>
            <a:pPr indent="457200" algn="l" fontAlgn="auto">
              <a:lnSpc>
                <a:spcPct val="210000"/>
              </a:lnSpc>
              <a:buFont typeface="Wingdings" panose="05000000000000000000" charset="0"/>
            </a:pPr>
            <a:r>
              <a:rPr lang="en-US" altLang="zh-CN" sz="1600"/>
              <a:t>♦特技、CGI和数字化</a:t>
            </a:r>
            <a:endParaRPr lang="en-US" altLang="zh-CN" sz="1600"/>
          </a:p>
          <a:p>
            <a:pPr indent="457200" algn="l" fontAlgn="auto">
              <a:lnSpc>
                <a:spcPct val="210000"/>
              </a:lnSpc>
              <a:buFont typeface="Wingdings" panose="05000000000000000000" charset="0"/>
            </a:pPr>
            <a:r>
              <a:rPr lang="en-US" altLang="zh-CN" sz="1600"/>
              <a:t>特技、CGI和数字化在现代电影拍摄中逐渐占有越来越重要的地位，这从好莱坞主 流电影片尾字幕特技部门人员所占的比重和特技费用在总体预算中的比重就可以一目 了然。传统上，特技只是在影片的后期阶段才介入,对影片不产生重要的影响。但当今 电影制作中，特技的介入不但大大提前（提前到拍摄期和筹备期，甚至提前到剧作期和创 意期，有的影片根本就是将特技作为创意核心点），特技的介入程度也几乎扩展到无以复 加的程度（如《阿甘正传》《泰坦尼克号》《阿凡达》）。所以，在导演执导影片这个层面上， 应该说怎么强调特技的作用都不过分。</a:t>
            </a:r>
            <a:endParaRPr lang="en-US" altLang="zh-CN" sz="1600"/>
          </a:p>
          <a:p>
            <a:pPr indent="457200" algn="l" fontAlgn="auto">
              <a:lnSpc>
                <a:spcPct val="210000"/>
              </a:lnSpc>
              <a:buFont typeface="Wingdings" panose="05000000000000000000" charset="0"/>
            </a:pPr>
            <a:r>
              <a:rPr lang="en-US" altLang="zh-CN" sz="1600"/>
              <a:t>让-皮埃尔•热内说:“创新给人极大的满足感”，“特技效果绝不仅仅适用于展示宇宙 飞船和太空怪物，它也可以帮助突破电影表达的局限性。我们应该利用它来创新电影写 作”。《阿甘正传》可以用特技实现让阿甘见到总统、让丹中尉的双腿消失；在《终结者2 号》中，特技让水银机器人栩栩如生又无孔不入。</a:t>
            </a:r>
            <a:endParaRPr lang="en-US" altLang="zh-CN" sz="16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127125" y="2552700"/>
            <a:ext cx="9938385" cy="1753235"/>
          </a:xfrm>
          <a:prstGeom prst="rect">
            <a:avLst/>
          </a:prstGeom>
          <a:noFill/>
        </p:spPr>
        <p:txBody>
          <a:bodyPr wrap="square" rtlCol="0">
            <a:spAutoFit/>
          </a:bodyPr>
          <a:lstStyle/>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第五章 前期:导演案头构思</a:t>
            </a:r>
            <a:endPar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（设计二度创作）</a:t>
            </a:r>
            <a:endPar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1429209" y="21464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2561819" y="693891"/>
            <a:ext cx="706882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剧本分析：类型与调性</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384175" y="1400810"/>
            <a:ext cx="11072495" cy="5128895"/>
          </a:xfrm>
          <a:prstGeom prst="rect">
            <a:avLst/>
          </a:prstGeom>
          <a:noFill/>
        </p:spPr>
        <p:txBody>
          <a:bodyPr wrap="square" rtlCol="0">
            <a:spAutoFit/>
          </a:bodyPr>
          <a:p>
            <a:pPr indent="457200" algn="l" fontAlgn="auto">
              <a:lnSpc>
                <a:spcPct val="180000"/>
              </a:lnSpc>
              <a:buFont typeface="Wingdings" panose="05000000000000000000" charset="0"/>
            </a:pPr>
            <a:r>
              <a:rPr lang="en-US" altLang="zh-CN" sz="2000" b="1"/>
              <a:t>♦导演与剧本建立核心关系的三个步骤</a:t>
            </a:r>
            <a:endParaRPr lang="en-US" altLang="zh-CN" sz="2000" b="1"/>
          </a:p>
          <a:p>
            <a:pPr marL="285750" indent="-285750" algn="l" fontAlgn="auto">
              <a:lnSpc>
                <a:spcPct val="180000"/>
              </a:lnSpc>
              <a:buFont typeface="Wingdings" panose="05000000000000000000" charset="0"/>
              <a:buChar char="Ø"/>
            </a:pPr>
            <a:r>
              <a:rPr lang="en-US" altLang="zh-CN"/>
              <a:t>侵染剧本:不做判断地通读剧本2-3遍。</a:t>
            </a:r>
            <a:endParaRPr lang="en-US" altLang="zh-CN"/>
          </a:p>
          <a:p>
            <a:pPr marL="285750" indent="-285750" algn="l" fontAlgn="auto">
              <a:lnSpc>
                <a:spcPct val="180000"/>
              </a:lnSpc>
              <a:buFont typeface="Wingdings" panose="05000000000000000000" charset="0"/>
              <a:buChar char="Ø"/>
            </a:pPr>
            <a:r>
              <a:rPr lang="en-US" altLang="zh-CN"/>
              <a:t>甄别激情:导演在手记中记录自己的感受。</a:t>
            </a:r>
            <a:endParaRPr lang="en-US" altLang="zh-CN"/>
          </a:p>
          <a:p>
            <a:pPr marL="285750" indent="-285750" algn="l" fontAlgn="auto">
              <a:lnSpc>
                <a:spcPct val="180000"/>
              </a:lnSpc>
              <a:buFont typeface="Wingdings" panose="05000000000000000000" charset="0"/>
              <a:buChar char="Ø"/>
            </a:pPr>
            <a:r>
              <a:rPr lang="en-US" altLang="zh-CN"/>
              <a:t>发现核心:</a:t>
            </a:r>
            <a:endParaRPr lang="en-US" altLang="zh-CN"/>
          </a:p>
          <a:p>
            <a:pPr marL="392430" indent="0" algn="l" fontAlgn="auto">
              <a:lnSpc>
                <a:spcPct val="180000"/>
              </a:lnSpc>
              <a:buFont typeface="Arial" panose="020B0604020202020204" pitchFamily="34" charset="0"/>
              <a:buChar char="•"/>
            </a:pPr>
            <a:r>
              <a:rPr lang="en-US" altLang="zh-CN"/>
              <a:t>剧本到底想表达什么核心问题（摸到剧本故事的中心脉搏）；</a:t>
            </a:r>
            <a:endParaRPr lang="en-US" altLang="zh-CN"/>
          </a:p>
          <a:p>
            <a:pPr marL="392430" indent="0" algn="l" fontAlgn="auto">
              <a:lnSpc>
                <a:spcPct val="180000"/>
              </a:lnSpc>
              <a:buFont typeface="Arial" panose="020B0604020202020204" pitchFamily="34" charset="0"/>
              <a:buChar char="•"/>
            </a:pPr>
            <a:r>
              <a:rPr lang="en-US" altLang="zh-CN"/>
              <a:t>故事所讲述 的内在主题和前提是什么；</a:t>
            </a:r>
            <a:endParaRPr lang="en-US" altLang="zh-CN"/>
          </a:p>
          <a:p>
            <a:pPr marL="392430" indent="0" algn="l" fontAlgn="auto">
              <a:lnSpc>
                <a:spcPct val="180000"/>
              </a:lnSpc>
              <a:buFont typeface="Arial" panose="020B0604020202020204" pitchFamily="34" charset="0"/>
              <a:buChar char="•"/>
            </a:pPr>
            <a:r>
              <a:rPr lang="en-US" altLang="zh-CN"/>
              <a:t>故事对人性的影响；</a:t>
            </a:r>
            <a:endParaRPr lang="en-US" altLang="zh-CN"/>
          </a:p>
          <a:p>
            <a:pPr marL="392430" indent="0" algn="l" fontAlgn="auto">
              <a:lnSpc>
                <a:spcPct val="180000"/>
              </a:lnSpc>
              <a:buFont typeface="Arial" panose="020B0604020202020204" pitchFamily="34" charset="0"/>
              <a:buChar char="•"/>
            </a:pPr>
            <a:r>
              <a:rPr lang="en-US" altLang="zh-CN"/>
              <a:t>故事蕴含的真理、经验、态度和信念等（一 句话创意或影片广告词）。例如，根据电视剧改编的《亡命天涯》表面上是一个逃亡（医生）和追捕（警长）的较量故事，内在则关乎个人和专业的道德伦理（名誉、骄傲、高贵和坚韧）。《这个杀手不太冷》真正感人的内核是特殊又具有广泛意义的情感关系。</a:t>
            </a:r>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2561819" y="693891"/>
            <a:ext cx="706882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剧本分析：类型与调性</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384175" y="1400810"/>
            <a:ext cx="11072495" cy="4132580"/>
          </a:xfrm>
          <a:prstGeom prst="rect">
            <a:avLst/>
          </a:prstGeom>
          <a:noFill/>
        </p:spPr>
        <p:txBody>
          <a:bodyPr wrap="square" rtlCol="0">
            <a:spAutoFit/>
          </a:bodyPr>
          <a:p>
            <a:pPr indent="457200" algn="l" fontAlgn="auto">
              <a:lnSpc>
                <a:spcPct val="180000"/>
              </a:lnSpc>
              <a:buFont typeface="Wingdings" panose="05000000000000000000" charset="0"/>
            </a:pPr>
            <a:r>
              <a:rPr lang="en-US" altLang="zh-CN" sz="2000" b="1"/>
              <a:t>♦类型与调性</a:t>
            </a:r>
            <a:endParaRPr lang="en-US" altLang="zh-CN" sz="2000" b="1"/>
          </a:p>
          <a:p>
            <a:pPr marL="285750" indent="-285750" algn="l" fontAlgn="auto">
              <a:lnSpc>
                <a:spcPct val="180000"/>
              </a:lnSpc>
              <a:buFont typeface="Wingdings" panose="05000000000000000000" charset="0"/>
              <a:buChar char="Ø"/>
            </a:pPr>
            <a:r>
              <a:rPr lang="en-US" altLang="zh-CN" b="1"/>
              <a:t>首先，导演需要明确到底是拍摄商业片（娱乐观众）、艺术片（个人表达）还是宣传片 （教化工具）</a:t>
            </a:r>
            <a:endParaRPr lang="en-US" altLang="zh-CN"/>
          </a:p>
          <a:p>
            <a:pPr marL="645795" indent="-285750" algn="l" fontAlgn="auto">
              <a:lnSpc>
                <a:spcPct val="180000"/>
              </a:lnSpc>
              <a:buFont typeface="Arial" panose="020B0604020202020204" pitchFamily="34" charset="0"/>
              <a:buChar char="•"/>
            </a:pPr>
            <a:r>
              <a:rPr lang="en-US" altLang="zh-CN"/>
              <a:t>企图兼顾两种甚至三种电影的特质非常困难</a:t>
            </a:r>
            <a:endParaRPr lang="en-US" altLang="zh-CN"/>
          </a:p>
          <a:p>
            <a:pPr marL="645795" indent="-285750" algn="l" fontAlgn="auto">
              <a:lnSpc>
                <a:spcPct val="180000"/>
              </a:lnSpc>
              <a:buFont typeface="Arial" panose="020B0604020202020204" pitchFamily="34" charset="0"/>
              <a:buChar char="•"/>
            </a:pPr>
            <a:r>
              <a:rPr lang="en-US" altLang="zh-CN"/>
              <a:t>如果非要兼顾两者或三者，最好也要确定影片的主攻方向</a:t>
            </a:r>
            <a:endParaRPr lang="en-US" altLang="zh-CN"/>
          </a:p>
          <a:p>
            <a:pPr marL="32385" indent="-285750" algn="l" fontAlgn="auto">
              <a:lnSpc>
                <a:spcPct val="180000"/>
              </a:lnSpc>
              <a:buFont typeface="Wingdings" panose="05000000000000000000" charset="0"/>
              <a:buChar char="Ø"/>
            </a:pPr>
            <a:r>
              <a:rPr lang="en-US" altLang="zh-CN" b="1"/>
              <a:t>其次,主流电影类型（genre）的确定。</a:t>
            </a:r>
            <a:endParaRPr lang="en-US" altLang="zh-CN" b="1"/>
          </a:p>
          <a:p>
            <a:pPr marL="645795" indent="-285750" algn="l" fontAlgn="auto">
              <a:lnSpc>
                <a:spcPct val="180000"/>
              </a:lnSpc>
              <a:buFont typeface="Arial" panose="020B0604020202020204" pitchFamily="34" charset="0"/>
              <a:buChar char="•"/>
            </a:pPr>
            <a:r>
              <a:rPr lang="zh-CN" altLang="en-US">
                <a:sym typeface="+mn-ea"/>
              </a:rPr>
              <a:t>西</a:t>
            </a:r>
            <a:r>
              <a:rPr lang="en-US" altLang="zh-CN">
                <a:sym typeface="+mn-ea"/>
              </a:rPr>
              <a:t>部片、喜剧片、警匪片、歌舞片、惊悚恐怖片、剧情片、战争片</a:t>
            </a:r>
            <a:r>
              <a:rPr lang="zh-CN" altLang="en-US">
                <a:sym typeface="+mn-ea"/>
              </a:rPr>
              <a:t>、</a:t>
            </a:r>
            <a:r>
              <a:rPr lang="en-US" altLang="zh-CN">
                <a:sym typeface="+mn-ea"/>
              </a:rPr>
              <a:t>科幻片、动作片、综合性大片等</a:t>
            </a:r>
            <a:endParaRPr lang="en-US" altLang="zh-CN"/>
          </a:p>
          <a:p>
            <a:pPr marL="32385" indent="-285750" algn="l" fontAlgn="auto">
              <a:lnSpc>
                <a:spcPct val="180000"/>
              </a:lnSpc>
              <a:buFont typeface="Wingdings" panose="05000000000000000000" charset="0"/>
              <a:buChar char="Ø"/>
            </a:pPr>
            <a:r>
              <a:rPr lang="en-US" altLang="zh-CN" b="1">
                <a:sym typeface="+mn-ea"/>
              </a:rPr>
              <a:t>再次,调性</a:t>
            </a:r>
            <a:r>
              <a:rPr lang="zh-CN" altLang="en-US" b="1">
                <a:sym typeface="+mn-ea"/>
              </a:rPr>
              <a:t>（一部影片的总体格调，借用的是古典音乐中的概念）</a:t>
            </a:r>
            <a:r>
              <a:rPr lang="en-US" altLang="zh-CN" b="1">
                <a:sym typeface="+mn-ea"/>
              </a:rPr>
              <a:t>的确定。</a:t>
            </a:r>
            <a:endParaRPr lang="en-US" altLang="zh-CN" b="1">
              <a:sym typeface="+mn-ea"/>
            </a:endParaRPr>
          </a:p>
          <a:p>
            <a:pPr marL="360045" indent="0" algn="l" fontAlgn="auto">
              <a:lnSpc>
                <a:spcPct val="180000"/>
              </a:lnSpc>
              <a:buFont typeface="Arial" panose="020B0604020202020204" pitchFamily="34" charset="0"/>
              <a:buNone/>
            </a:pPr>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第一节 导演定义</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94970" y="1791335"/>
            <a:ext cx="4462780" cy="521970"/>
          </a:xfrm>
          <a:prstGeom prst="rect">
            <a:avLst/>
          </a:prstGeom>
          <a:noFill/>
        </p:spPr>
        <p:txBody>
          <a:bodyPr wrap="square" rtlCol="0">
            <a:spAutoFit/>
          </a:bodyPr>
          <a:p>
            <a:r>
              <a:rPr sz="2800"/>
              <a:t>♦导演</a:t>
            </a:r>
            <a:r>
              <a:rPr lang="zh-CN" sz="2800"/>
              <a:t>类别</a:t>
            </a:r>
            <a:endParaRPr lang="zh-CN" sz="2800"/>
          </a:p>
        </p:txBody>
      </p:sp>
      <p:sp>
        <p:nvSpPr>
          <p:cNvPr id="6" name="文本框 5"/>
          <p:cNvSpPr txBox="1"/>
          <p:nvPr/>
        </p:nvSpPr>
        <p:spPr>
          <a:xfrm>
            <a:off x="240665" y="2362835"/>
            <a:ext cx="11642090" cy="1322070"/>
          </a:xfrm>
          <a:prstGeom prst="rect">
            <a:avLst/>
          </a:prstGeom>
          <a:noFill/>
        </p:spPr>
        <p:txBody>
          <a:bodyPr wrap="square" rtlCol="0">
            <a:spAutoFit/>
          </a:bodyPr>
          <a:p>
            <a:pPr marL="285750" indent="-285750">
              <a:buFont typeface="Wingdings" panose="05000000000000000000" charset="0"/>
              <a:buChar char="l"/>
            </a:pPr>
            <a:r>
              <a:rPr lang="en-US" altLang="zh-CN"/>
              <a:t>     </a:t>
            </a:r>
            <a:r>
              <a:rPr sz="2000"/>
              <a:t>普通级导演（mediocre）：</a:t>
            </a:r>
            <a:r>
              <a:rPr lang="zh-CN" altLang="en-US" sz="2000"/>
              <a:t> 65 %-75 %的导演    </a:t>
            </a:r>
            <a:endParaRPr lang="zh-CN" altLang="en-US" sz="2000"/>
          </a:p>
          <a:p>
            <a:pPr indent="0">
              <a:buFont typeface="Wingdings" panose="05000000000000000000" charset="0"/>
              <a:buNone/>
            </a:pPr>
            <a:r>
              <a:rPr lang="zh-CN" altLang="en-US" sz="2000"/>
              <a:t>                                                     是被雇佣的匠 人，也是类型化、无明确风格追求、无剧本和明星选择                            </a:t>
            </a:r>
            <a:endParaRPr lang="zh-CN" altLang="en-US" sz="2000"/>
          </a:p>
          <a:p>
            <a:pPr indent="0">
              <a:buFont typeface="Wingdings" panose="05000000000000000000" charset="0"/>
              <a:buNone/>
            </a:pPr>
            <a:r>
              <a:rPr lang="zh-CN" altLang="en-US" sz="2000"/>
              <a:t>                                                     权的行货导演。                                                           </a:t>
            </a:r>
            <a:endParaRPr lang="zh-CN" altLang="en-US" sz="2000"/>
          </a:p>
          <a:p>
            <a:pPr indent="0">
              <a:buFont typeface="Wingdings" panose="05000000000000000000" charset="0"/>
              <a:buNone/>
            </a:pPr>
            <a:endParaRPr lang="zh-CN" altLang="en-US" sz="2000"/>
          </a:p>
        </p:txBody>
      </p:sp>
      <p:sp>
        <p:nvSpPr>
          <p:cNvPr id="3" name="文本框 2"/>
          <p:cNvSpPr txBox="1"/>
          <p:nvPr/>
        </p:nvSpPr>
        <p:spPr>
          <a:xfrm>
            <a:off x="274955" y="3557270"/>
            <a:ext cx="11642090" cy="706755"/>
          </a:xfrm>
          <a:prstGeom prst="rect">
            <a:avLst/>
          </a:prstGeom>
          <a:noFill/>
        </p:spPr>
        <p:txBody>
          <a:bodyPr wrap="square" rtlCol="0">
            <a:spAutoFit/>
          </a:bodyPr>
          <a:p>
            <a:pPr marL="285750" indent="-285750">
              <a:buFont typeface="Wingdings" panose="05000000000000000000" charset="0"/>
              <a:buChar char="l"/>
            </a:pPr>
            <a:r>
              <a:rPr lang="en-US" altLang="zh-CN"/>
              <a:t>   </a:t>
            </a:r>
            <a:r>
              <a:rPr lang="en-US" altLang="zh-CN" sz="2000"/>
              <a:t> </a:t>
            </a:r>
            <a:r>
              <a:rPr sz="2000"/>
              <a:t>挣扎级导演（seasoned director</a:t>
            </a:r>
            <a:r>
              <a:t>） ：</a:t>
            </a:r>
            <a:r>
              <a:rPr lang="zh-CN" altLang="en-US" sz="2000"/>
              <a:t>15% — 25%的导演 </a:t>
            </a:r>
            <a:endParaRPr lang="zh-CN" altLang="en-US" sz="2000"/>
          </a:p>
          <a:p>
            <a:r>
              <a:rPr lang="zh-CN" altLang="en-US" sz="2000"/>
              <a:t>                                                                 处于半失 业状态,是有一部没一部地拍片的小导演。          </a:t>
            </a:r>
            <a:endParaRPr lang="zh-CN" altLang="en-US" sz="2000"/>
          </a:p>
        </p:txBody>
      </p:sp>
      <p:sp>
        <p:nvSpPr>
          <p:cNvPr id="5" name="文本框 4"/>
          <p:cNvSpPr txBox="1"/>
          <p:nvPr/>
        </p:nvSpPr>
        <p:spPr>
          <a:xfrm>
            <a:off x="274955" y="4552950"/>
            <a:ext cx="11641455" cy="1014730"/>
          </a:xfrm>
          <a:prstGeom prst="rect">
            <a:avLst/>
          </a:prstGeom>
          <a:noFill/>
        </p:spPr>
        <p:txBody>
          <a:bodyPr wrap="square" rtlCol="0" anchor="t">
            <a:spAutoFit/>
          </a:bodyPr>
          <a:p>
            <a:pPr marL="285750" indent="-285750" algn="l">
              <a:buFont typeface="Wingdings" panose="05000000000000000000" charset="0"/>
              <a:buChar char="l"/>
            </a:pPr>
            <a:r>
              <a:rPr lang="en-US" altLang="zh-CN" sz="2000">
                <a:sym typeface="+mn-ea"/>
              </a:rPr>
              <a:t>   </a:t>
            </a:r>
            <a:r>
              <a:rPr sz="2000">
                <a:sym typeface="+mn-ea"/>
              </a:rPr>
              <a:t>潜在级导演（emerging hopeful）:</a:t>
            </a:r>
            <a:r>
              <a:rPr lang="zh-CN" altLang="en-US" sz="2000">
                <a:sym typeface="+mn-ea"/>
              </a:rPr>
              <a:t> 5%</a:t>
            </a:r>
            <a:endParaRPr lang="zh-CN" altLang="en-US" sz="2000">
              <a:sym typeface="+mn-ea"/>
            </a:endParaRPr>
          </a:p>
          <a:p>
            <a:pPr indent="0" algn="l">
              <a:buFont typeface="Wingdings" panose="05000000000000000000" charset="0"/>
              <a:buNone/>
            </a:pPr>
            <a:r>
              <a:rPr lang="zh-CN" altLang="en-US" sz="2000">
                <a:sym typeface="+mn-ea"/>
              </a:rPr>
              <a:t>                                                              多导演一些 电视剧、纪录片、广告、专题片、MV、学生短片和                   </a:t>
            </a:r>
            <a:endParaRPr lang="zh-CN" altLang="en-US" sz="2000">
              <a:sym typeface="+mn-ea"/>
            </a:endParaRPr>
          </a:p>
          <a:p>
            <a:pPr indent="0" algn="l">
              <a:buFont typeface="Wingdings" panose="05000000000000000000" charset="0"/>
              <a:buNone/>
            </a:pPr>
            <a:r>
              <a:rPr lang="zh-CN" altLang="en-US" sz="2000">
                <a:sym typeface="+mn-ea"/>
              </a:rPr>
              <a:t>                                                              网络视频等。</a:t>
            </a:r>
            <a:endParaRPr lang="zh-CN" altLang="en-US"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2561819" y="693891"/>
            <a:ext cx="706882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剧本分析：类型与调性</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384175" y="1400810"/>
            <a:ext cx="11072495" cy="3302635"/>
          </a:xfrm>
          <a:prstGeom prst="rect">
            <a:avLst/>
          </a:prstGeom>
          <a:noFill/>
        </p:spPr>
        <p:txBody>
          <a:bodyPr wrap="square" rtlCol="0">
            <a:spAutoFit/>
          </a:bodyPr>
          <a:p>
            <a:pPr indent="0" algn="l" fontAlgn="auto">
              <a:lnSpc>
                <a:spcPct val="180000"/>
              </a:lnSpc>
              <a:buFont typeface="Wingdings" panose="05000000000000000000" charset="0"/>
            </a:pPr>
            <a:r>
              <a:rPr lang="en-US" altLang="zh-CN" sz="2400" b="1"/>
              <a:t>♦</a:t>
            </a:r>
            <a:r>
              <a:rPr lang="zh-CN" altLang="en-US" sz="2400" b="1"/>
              <a:t>剧本解析</a:t>
            </a:r>
            <a:endParaRPr lang="en-US" altLang="zh-CN" sz="2000" b="1"/>
          </a:p>
          <a:p>
            <a:pPr marL="360045" indent="0" algn="l" fontAlgn="auto">
              <a:lnSpc>
                <a:spcPct val="180000"/>
              </a:lnSpc>
              <a:buFont typeface="Arial" panose="020B0604020202020204" pitchFamily="34" charset="0"/>
              <a:buNone/>
            </a:pPr>
            <a:r>
              <a:rPr lang="en-US" altLang="zh-CN" sz="2000" b="1"/>
              <a:t>♦故事（story）</a:t>
            </a:r>
            <a:endParaRPr lang="en-US" altLang="zh-CN" sz="2000" b="1"/>
          </a:p>
          <a:p>
            <a:pPr indent="457200" algn="l" fontAlgn="auto">
              <a:lnSpc>
                <a:spcPct val="180000"/>
              </a:lnSpc>
              <a:buFont typeface="Arial" panose="020B0604020202020204" pitchFamily="34" charset="0"/>
              <a:buNone/>
            </a:pPr>
            <a:r>
              <a:rPr lang="en-US" altLang="zh-CN"/>
              <a:t>罗伯特•麦基在《故事》一书中提出导演要明确讲述该故事的目的。三段（开场、发 展和结尾）之间要有目标与关联，然后再分解故事的段落、场景和情节线索</a:t>
            </a:r>
            <a:r>
              <a:rPr lang="zh-CN" altLang="en-US"/>
              <a:t>。</a:t>
            </a:r>
            <a:endParaRPr lang="zh-CN" altLang="en-US"/>
          </a:p>
          <a:p>
            <a:pPr indent="457200" algn="l" fontAlgn="auto">
              <a:lnSpc>
                <a:spcPct val="180000"/>
              </a:lnSpc>
              <a:buFont typeface="Arial" panose="020B0604020202020204" pitchFamily="34" charset="0"/>
              <a:buNone/>
            </a:pPr>
            <a:r>
              <a:rPr lang="zh-CN" altLang="en-US" b="1"/>
              <a:t>合理的意外（意料之外、情理之中）与合理的巧合（无巧不成书与太巧又太假）</a:t>
            </a:r>
            <a:endParaRPr lang="zh-CN" altLang="en-US" b="1"/>
          </a:p>
          <a:p>
            <a:pPr indent="457200" algn="l" fontAlgn="auto">
              <a:lnSpc>
                <a:spcPct val="180000"/>
              </a:lnSpc>
              <a:buFont typeface="Arial" panose="020B0604020202020204" pitchFamily="34" charset="0"/>
              <a:buNone/>
            </a:pPr>
            <a:r>
              <a:rPr lang="zh-CN" altLang="en-US" b="1"/>
              <a:t>电影的结构虽有一定的模式，但也不是固定的，也存在并不断探索另类故事结构。</a:t>
            </a:r>
            <a:endParaRPr lang="zh-CN" altLang="en-US"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2561819" y="693891"/>
            <a:ext cx="706882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剧本分析：类型与调性</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867410" y="1538605"/>
            <a:ext cx="10807065" cy="5384800"/>
          </a:xfrm>
          <a:prstGeom prst="rect">
            <a:avLst/>
          </a:prstGeom>
          <a:noFill/>
        </p:spPr>
        <p:txBody>
          <a:bodyPr wrap="square" rtlCol="0">
            <a:spAutoFit/>
          </a:bodyPr>
          <a:p>
            <a:pPr indent="457200" fontAlgn="auto"/>
            <a:r>
              <a:rPr lang="zh-CN" altLang="en-US" sz="2000" b="1"/>
              <a:t>♦人物（character）</a:t>
            </a:r>
            <a:endParaRPr lang="zh-CN" altLang="en-US"/>
          </a:p>
          <a:p>
            <a:pPr indent="457200" fontAlgn="auto"/>
            <a:r>
              <a:rPr lang="zh-CN" altLang="en-US"/>
              <a:t>编剧和导演在设计人物时,要注意人物包括:人物分析，人物小传（背景和前史），性 格曲线（故事情节展开中人物性格的演进和变化），人物的动机、目标和障碍（欲望、他人、 环境和自身）。</a:t>
            </a:r>
            <a:endParaRPr lang="zh-CN" altLang="en-US"/>
          </a:p>
          <a:p>
            <a:pPr indent="457200" fontAlgn="auto"/>
            <a:r>
              <a:rPr lang="zh-CN" altLang="en-US"/>
              <a:t>人物的目标（总体目标和分段目标）包括：内在（心理）的和外在（物理）的。</a:t>
            </a:r>
            <a:endParaRPr lang="zh-CN" altLang="en-US"/>
          </a:p>
          <a:p>
            <a:pPr indent="457200" fontAlgn="auto"/>
            <a:r>
              <a:rPr lang="zh-CN" altLang="en-US"/>
              <a:t>人物达成目标的障碍有:其他人物、环境和人物自身。</a:t>
            </a:r>
            <a:endParaRPr lang="zh-CN" altLang="en-US"/>
          </a:p>
          <a:p>
            <a:pPr indent="457200" fontAlgn="auto"/>
            <a:r>
              <a:rPr lang="zh-CN" altLang="en-US"/>
              <a:t>人物达成目标的手段和方式:如欺骗、说服、压服甚至暴力制服,这就产生了行动（戏剧 动作）。</a:t>
            </a:r>
            <a:endParaRPr lang="zh-CN" altLang="en-US"/>
          </a:p>
          <a:p>
            <a:pPr indent="457200" fontAlgn="auto"/>
            <a:r>
              <a:rPr lang="zh-CN" altLang="en-US"/>
              <a:t>以人物为主导的电影佳作：</a:t>
            </a:r>
            <a:endParaRPr lang="zh-CN" altLang="en-US"/>
          </a:p>
          <a:p>
            <a:pPr marL="742950" lvl="1" indent="-285750" fontAlgn="auto">
              <a:buFont typeface="Arial" panose="020B0604020202020204" pitchFamily="34" charset="0"/>
              <a:buChar char="•"/>
            </a:pPr>
            <a:r>
              <a:rPr lang="zh-CN" altLang="en-US"/>
              <a:t>《流浪汉》中的卓别林；</a:t>
            </a:r>
            <a:endParaRPr lang="zh-CN" altLang="en-US"/>
          </a:p>
          <a:p>
            <a:pPr marL="742950" lvl="1" indent="-285750" fontAlgn="auto">
              <a:buFont typeface="Arial" panose="020B0604020202020204" pitchFamily="34" charset="0"/>
              <a:buChar char="•"/>
            </a:pPr>
            <a:r>
              <a:rPr lang="zh-CN" altLang="en-US"/>
              <a:t>《乱世佳人》中的郝思嘉；</a:t>
            </a:r>
            <a:endParaRPr lang="zh-CN" altLang="en-US"/>
          </a:p>
          <a:p>
            <a:pPr marL="742950" lvl="1" indent="-285750" fontAlgn="auto">
              <a:buFont typeface="Arial" panose="020B0604020202020204" pitchFamily="34" charset="0"/>
              <a:buChar char="•"/>
            </a:pPr>
            <a:r>
              <a:rPr lang="zh-CN" altLang="en-US"/>
              <a:t>《搜索者》中的约翰</a:t>
            </a:r>
            <a:r>
              <a:rPr lang="en-US" altLang="zh-CN"/>
              <a:t>·</a:t>
            </a:r>
            <a:r>
              <a:rPr lang="zh-CN" altLang="en-US"/>
              <a:t>韦恩；</a:t>
            </a:r>
            <a:endParaRPr lang="zh-CN" altLang="en-US"/>
          </a:p>
          <a:p>
            <a:pPr marL="742950" lvl="1" indent="-285750" fontAlgn="auto">
              <a:buFont typeface="Arial" panose="020B0604020202020204" pitchFamily="34" charset="0"/>
              <a:buChar char="•"/>
            </a:pPr>
            <a:r>
              <a:rPr lang="zh-CN" altLang="en-US"/>
              <a:t>《巴顿将军》中的乔治• C.斯科特</a:t>
            </a:r>
            <a:endParaRPr lang="zh-CN" altLang="en-US"/>
          </a:p>
          <a:p>
            <a:pPr marL="742950" lvl="1" indent="-285750" fontAlgn="auto">
              <a:buFont typeface="Arial" panose="020B0604020202020204" pitchFamily="34" charset="0"/>
              <a:buChar char="•"/>
            </a:pPr>
            <a:r>
              <a:rPr lang="zh-CN" altLang="en-US"/>
              <a:t>《007》中的詹姆斯•邦德</a:t>
            </a:r>
            <a:endParaRPr lang="zh-CN" altLang="en-US"/>
          </a:p>
          <a:p>
            <a:pPr marL="742950" lvl="1" indent="-285750" fontAlgn="auto">
              <a:buFont typeface="Arial" panose="020B0604020202020204" pitchFamily="34" charset="0"/>
              <a:buChar char="•"/>
            </a:pPr>
            <a:r>
              <a:rPr lang="zh-CN" altLang="en-US"/>
              <a:t>两代《教父》中的白兰度和帕西诺</a:t>
            </a:r>
            <a:endParaRPr lang="zh-CN" altLang="en-US"/>
          </a:p>
          <a:p>
            <a:pPr marL="742950" lvl="1" indent="-285750" fontAlgn="auto">
              <a:buFont typeface="Arial" panose="020B0604020202020204" pitchFamily="34" charset="0"/>
              <a:buChar char="•"/>
            </a:pPr>
            <a:r>
              <a:rPr lang="zh-CN" altLang="en-US"/>
              <a:t>《雨人》中的达斯 汀•霍夫曼</a:t>
            </a:r>
            <a:endParaRPr lang="zh-CN" altLang="en-US"/>
          </a:p>
          <a:p>
            <a:pPr marL="742950" lvl="1" indent="-285750" fontAlgn="auto">
              <a:buFont typeface="Arial" panose="020B0604020202020204" pitchFamily="34" charset="0"/>
              <a:buChar char="•"/>
            </a:pPr>
            <a:r>
              <a:rPr lang="zh-CN" altLang="en-US"/>
              <a:t>《阿甘正传》中的汤姆•汉克斯</a:t>
            </a:r>
            <a:endParaRPr lang="zh-CN" altLang="en-US"/>
          </a:p>
          <a:p>
            <a:pPr marL="742950" lvl="1" indent="-285750" fontAlgn="auto">
              <a:buFont typeface="Arial" panose="020B0604020202020204" pitchFamily="34" charset="0"/>
              <a:buChar char="•"/>
            </a:pPr>
            <a:r>
              <a:rPr lang="zh-CN" altLang="en-US"/>
              <a:t>《沉默的羔羊》中的安东尼•霍普金斯</a:t>
            </a:r>
            <a:endParaRPr lang="zh-CN" altLang="en-US"/>
          </a:p>
          <a:p>
            <a:pPr marL="742950" lvl="1" indent="-285750" fontAlgn="auto">
              <a:buFont typeface="Arial" panose="020B0604020202020204" pitchFamily="34" charset="0"/>
              <a:buChar char="•"/>
            </a:pPr>
            <a:r>
              <a:rPr lang="zh-CN" altLang="en-US"/>
              <a:t>《西西里美丽的传说》中的莫妮卡•贝鲁奇</a:t>
            </a:r>
            <a:endParaRPr lang="zh-CN" altLang="en-US"/>
          </a:p>
          <a:p>
            <a:pPr marL="742950" lvl="1" indent="-285750" fontAlgn="auto">
              <a:buFont typeface="Arial" panose="020B0604020202020204" pitchFamily="34" charset="0"/>
              <a:buChar char="•"/>
            </a:pPr>
            <a:r>
              <a:rPr lang="zh-CN" altLang="en-US"/>
              <a:t>《非常嫌疑犯》和《七宗罪》中的凯文•斯派西</a:t>
            </a:r>
            <a:endParaRPr lang="zh-CN" altLang="en-US"/>
          </a:p>
          <a:p>
            <a:pPr marL="285750" indent="-285750" fontAlgn="auto">
              <a:buFont typeface="Arial" panose="020B0604020202020204" pitchFamily="34" charset="0"/>
              <a:buChar cha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2561819" y="693891"/>
            <a:ext cx="706882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剧本分析：类型与调性</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100" name="文本框 99"/>
          <p:cNvSpPr txBox="1"/>
          <p:nvPr/>
        </p:nvSpPr>
        <p:spPr>
          <a:xfrm>
            <a:off x="934085" y="1581150"/>
            <a:ext cx="10323195" cy="4215765"/>
          </a:xfrm>
          <a:prstGeom prst="rect">
            <a:avLst/>
          </a:prstGeom>
          <a:noFill/>
          <a:ln w="9525">
            <a:noFill/>
          </a:ln>
        </p:spPr>
        <p:txBody>
          <a:bodyPr wrap="square">
            <a:spAutoFit/>
          </a:bodyPr>
          <a:p>
            <a:pPr indent="266700" fontAlgn="auto"/>
            <a:r>
              <a:rPr lang="en-US" altLang="zh-CN" sz="2400" b="1">
                <a:solidFill>
                  <a:srgbClr val="000000"/>
                </a:solidFill>
                <a:ea typeface="宋体" panose="02010600030101010101" pitchFamily="2" charset="-122"/>
              </a:rPr>
              <a:t>   </a:t>
            </a:r>
            <a:r>
              <a:rPr lang="zh-CN" sz="2400" b="1">
                <a:solidFill>
                  <a:srgbClr val="000000"/>
                </a:solidFill>
                <a:ea typeface="宋体" panose="02010600030101010101" pitchFamily="2" charset="-122"/>
              </a:rPr>
              <a:t>电影的编剧和导演需要持续地将主人公置于冲突、尴尬、难受甚至绝望、死亡的境地</a:t>
            </a:r>
            <a:r>
              <a:rPr lang="en-US" sz="2400" b="1">
                <a:solidFill>
                  <a:srgbClr val="000000"/>
                </a:solidFill>
                <a:latin typeface="宋体" panose="02010600030101010101" pitchFamily="2" charset="-122"/>
              </a:rPr>
              <a:t> </a:t>
            </a:r>
            <a:r>
              <a:rPr lang="zh-CN" sz="2400" b="1">
                <a:solidFill>
                  <a:srgbClr val="000000"/>
                </a:solidFill>
                <a:ea typeface="宋体" panose="02010600030101010101" pitchFamily="2" charset="-122"/>
              </a:rPr>
              <a:t>（置之死地而后生），让其经受艰苦卓绝的考验，以产生戏剧性的动作和情节。</a:t>
            </a:r>
            <a:endParaRPr lang="zh-CN" b="0">
              <a:solidFill>
                <a:srgbClr val="000000"/>
              </a:solidFill>
              <a:cs typeface="Times New Roman" panose="02020603050405020304" charset="0"/>
            </a:endParaRPr>
          </a:p>
          <a:p>
            <a:pPr indent="266700" fontAlgn="auto"/>
            <a:r>
              <a:rPr lang="zh-CN" sz="2000">
                <a:solidFill>
                  <a:srgbClr val="000000"/>
                </a:solidFill>
                <a:cs typeface="Times New Roman" panose="02020603050405020304" charset="0"/>
              </a:rPr>
              <a:t>       从电影史上看，</a:t>
            </a:r>
            <a:r>
              <a:rPr lang="zh-CN" sz="2000" b="1">
                <a:solidFill>
                  <a:srgbClr val="000000"/>
                </a:solidFill>
                <a:cs typeface="Times New Roman" panose="02020603050405020304" charset="0"/>
              </a:rPr>
              <a:t>最容易让观众记住的人物都是那些经历过极端的外在危险和非凡的</a:t>
            </a:r>
            <a:r>
              <a:rPr lang="en-US" sz="2000" b="1">
                <a:solidFill>
                  <a:srgbClr val="000000"/>
                </a:solidFill>
                <a:latin typeface="Times New Roman" panose="02020603050405020304" charset="0"/>
              </a:rPr>
              <a:t> </a:t>
            </a:r>
            <a:r>
              <a:rPr lang="zh-CN" sz="2000" b="1">
                <a:solidFill>
                  <a:srgbClr val="000000"/>
                </a:solidFill>
                <a:cs typeface="Times New Roman" panose="02020603050405020304" charset="0"/>
              </a:rPr>
              <a:t>内在考验的人，但他们又与普通人（观众）拥有相同或相似的家庭、事业、情感和心理世</a:t>
            </a:r>
            <a:r>
              <a:rPr lang="en-US" sz="2000" b="1">
                <a:solidFill>
                  <a:srgbClr val="000000"/>
                </a:solidFill>
                <a:latin typeface="Times New Roman" panose="02020603050405020304" charset="0"/>
              </a:rPr>
              <a:t> </a:t>
            </a:r>
            <a:r>
              <a:rPr lang="zh-CN" sz="2000" b="1">
                <a:solidFill>
                  <a:srgbClr val="000000"/>
                </a:solidFill>
                <a:cs typeface="Times New Roman" panose="02020603050405020304" charset="0"/>
              </a:rPr>
              <a:t>界。</a:t>
            </a:r>
            <a:r>
              <a:rPr lang="zh-CN" sz="2000">
                <a:solidFill>
                  <a:srgbClr val="000000"/>
                </a:solidFill>
                <a:cs typeface="Times New Roman" panose="02020603050405020304" charset="0"/>
              </a:rPr>
              <a:t>然而，随着所谓“大片”的兴起（奇观场面和动作幅度的加强），这些性格复杂和情感</a:t>
            </a:r>
            <a:r>
              <a:rPr lang="en-US" sz="2000">
                <a:solidFill>
                  <a:srgbClr val="000000"/>
                </a:solidFill>
                <a:latin typeface="Times New Roman" panose="02020603050405020304" charset="0"/>
              </a:rPr>
              <a:t> </a:t>
            </a:r>
            <a:r>
              <a:rPr lang="zh-CN" sz="2000">
                <a:solidFill>
                  <a:srgbClr val="000000"/>
                </a:solidFill>
                <a:cs typeface="Times New Roman" panose="02020603050405020304" charset="0"/>
              </a:rPr>
              <a:t>细腻的人物</a:t>
            </a:r>
            <a:r>
              <a:rPr lang="zh-CN" sz="2000" b="1">
                <a:solidFill>
                  <a:srgbClr val="000000"/>
                </a:solidFill>
                <a:cs typeface="Times New Roman" panose="02020603050405020304" charset="0"/>
              </a:rPr>
              <a:t>正在显著减少</a:t>
            </a:r>
            <a:r>
              <a:rPr lang="zh-CN" sz="2000">
                <a:solidFill>
                  <a:srgbClr val="000000"/>
                </a:solidFill>
                <a:cs typeface="Times New Roman" panose="02020603050405020304" charset="0"/>
              </a:rPr>
              <a:t>。</a:t>
            </a:r>
            <a:endParaRPr lang="zh-CN" sz="2000">
              <a:solidFill>
                <a:srgbClr val="000000"/>
              </a:solidFill>
              <a:cs typeface="Times New Roman" panose="02020603050405020304" charset="0"/>
            </a:endParaRPr>
          </a:p>
          <a:p>
            <a:pPr indent="266700" fontAlgn="auto"/>
            <a:endParaRPr lang="zh-CN" sz="1200" b="0">
              <a:solidFill>
                <a:srgbClr val="000000"/>
              </a:solidFill>
              <a:cs typeface="Times New Roman" panose="02020603050405020304" charset="0"/>
            </a:endParaRPr>
          </a:p>
          <a:p>
            <a:pPr indent="266700" fontAlgn="auto"/>
            <a:endParaRPr lang="zh-CN" sz="1200" b="0">
              <a:solidFill>
                <a:srgbClr val="000000"/>
              </a:solidFill>
              <a:cs typeface="Times New Roman" panose="02020603050405020304" charset="0"/>
            </a:endParaRPr>
          </a:p>
          <a:p>
            <a:pPr indent="266700" fontAlgn="auto"/>
            <a:r>
              <a:rPr lang="zh-CN" b="0">
                <a:solidFill>
                  <a:srgbClr val="000000"/>
                </a:solidFill>
                <a:cs typeface="Times New Roman" panose="02020603050405020304" charset="0"/>
              </a:rPr>
              <a:t>影片中的一个场景能够成为体现</a:t>
            </a:r>
            <a:r>
              <a:rPr lang="en-US" b="0">
                <a:solidFill>
                  <a:srgbClr val="000000"/>
                </a:solidFill>
                <a:latin typeface="Times New Roman" panose="02020603050405020304" charset="0"/>
              </a:rPr>
              <a:t> </a:t>
            </a:r>
            <a:r>
              <a:rPr lang="zh-CN" b="0">
                <a:solidFill>
                  <a:srgbClr val="000000"/>
                </a:solidFill>
                <a:cs typeface="Times New Roman" panose="02020603050405020304" charset="0"/>
              </a:rPr>
              <a:t>人物真实天性的窗口。（《亡命天涯》）</a:t>
            </a:r>
            <a:endParaRPr lang="zh-CN" altLang="en-US"/>
          </a:p>
        </p:txBody>
      </p:sp>
      <p:sp>
        <p:nvSpPr>
          <p:cNvPr id="3" name="文本框 2"/>
          <p:cNvSpPr txBox="1"/>
          <p:nvPr/>
        </p:nvSpPr>
        <p:spPr>
          <a:xfrm>
            <a:off x="934085" y="5307330"/>
            <a:ext cx="10432415" cy="768350"/>
          </a:xfrm>
          <a:prstGeom prst="rect">
            <a:avLst/>
          </a:prstGeom>
          <a:noFill/>
          <a:ln w="9525">
            <a:noFill/>
          </a:ln>
        </p:spPr>
        <p:txBody>
          <a:bodyPr wrap="square">
            <a:spAutoFit/>
          </a:bodyPr>
          <a:p>
            <a:pPr indent="266700"/>
            <a:r>
              <a:rPr lang="zh-CN" sz="2400" b="1">
                <a:solidFill>
                  <a:srgbClr val="000000"/>
                </a:solidFill>
                <a:cs typeface="Times New Roman" panose="02020603050405020304" charset="0"/>
              </a:rPr>
              <a:t>♦</a:t>
            </a:r>
            <a:r>
              <a:rPr lang="zh-CN" sz="2400" b="1">
                <a:solidFill>
                  <a:srgbClr val="000000"/>
                </a:solidFill>
                <a:ea typeface="宋体" panose="02010600030101010101" pitchFamily="2" charset="-122"/>
              </a:rPr>
              <a:t>人物性格塑造</a:t>
            </a:r>
            <a:endParaRPr lang="zh-CN" sz="2400" b="1">
              <a:solidFill>
                <a:srgbClr val="000000"/>
              </a:solidFill>
              <a:cs typeface="Times New Roman" panose="02020603050405020304" charset="0"/>
            </a:endParaRPr>
          </a:p>
          <a:p>
            <a:pPr indent="266700"/>
            <a:r>
              <a:rPr lang="zh-CN" sz="2000" b="0">
                <a:solidFill>
                  <a:srgbClr val="000000"/>
                </a:solidFill>
                <a:cs typeface="Times New Roman" panose="02020603050405020304" charset="0"/>
              </a:rPr>
              <a:t>“反派越出彩，电影就越好看。</a:t>
            </a:r>
            <a:r>
              <a:rPr lang="en-US" sz="2000" b="0">
                <a:solidFill>
                  <a:srgbClr val="000000"/>
                </a:solidFill>
                <a:latin typeface="Times New Roman" panose="02020603050405020304" charset="0"/>
              </a:rPr>
              <a:t>”</a:t>
            </a:r>
            <a:r>
              <a:rPr lang="zh-CN" altLang="en-US" sz="2000" b="0">
                <a:solidFill>
                  <a:srgbClr val="000000"/>
                </a:solidFill>
                <a:latin typeface="Times New Roman" panose="02020603050405020304" charset="0"/>
              </a:rPr>
              <a:t>（希区柯克）</a:t>
            </a:r>
            <a:r>
              <a:rPr lang="en-US" sz="2000" b="0">
                <a:solidFill>
                  <a:srgbClr val="000000"/>
                </a:solidFill>
                <a:latin typeface="Times New Roman" panose="02020603050405020304" charset="0"/>
              </a:rPr>
              <a:t>——</a:t>
            </a:r>
            <a:r>
              <a:rPr lang="zh-CN" sz="2000" b="0">
                <a:solidFill>
                  <a:srgbClr val="000000"/>
                </a:solidFill>
                <a:cs typeface="Times New Roman" panose="02020603050405020304" charset="0"/>
              </a:rPr>
              <a:t>电影人物塑造的基本规律</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2561819" y="693891"/>
            <a:ext cx="706882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剧本分析：类型与调性</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786130" y="1624330"/>
            <a:ext cx="11037570" cy="5139055"/>
          </a:xfrm>
          <a:prstGeom prst="rect">
            <a:avLst/>
          </a:prstGeom>
          <a:noFill/>
          <a:ln w="9525">
            <a:noFill/>
          </a:ln>
        </p:spPr>
        <p:txBody>
          <a:bodyPr wrap="square">
            <a:spAutoFit/>
          </a:bodyPr>
          <a:p>
            <a:pPr indent="0">
              <a:buFont typeface="Wingdings" panose="05000000000000000000" charset="0"/>
              <a:buNone/>
            </a:pPr>
            <a:r>
              <a:rPr lang="zh-CN" sz="2400" b="1">
                <a:solidFill>
                  <a:srgbClr val="000000"/>
                </a:solidFill>
                <a:cs typeface="Times New Roman" panose="02020603050405020304" charset="0"/>
              </a:rPr>
              <a:t>♦</a:t>
            </a:r>
            <a:r>
              <a:rPr lang="en-US" sz="2400" b="1">
                <a:solidFill>
                  <a:srgbClr val="000000"/>
                </a:solidFill>
                <a:latin typeface="宋体" panose="02010600030101010101" pitchFamily="2" charset="-122"/>
              </a:rPr>
              <a:t> </a:t>
            </a:r>
            <a:r>
              <a:rPr lang="zh-CN" sz="2400" b="1">
                <a:solidFill>
                  <a:srgbClr val="000000"/>
                </a:solidFill>
                <a:ea typeface="宋体" panose="02010600030101010101" pitchFamily="2" charset="-122"/>
              </a:rPr>
              <a:t>“双雄对决”与“群星争辉</a:t>
            </a:r>
            <a:r>
              <a:rPr lang="en-US" sz="2400" b="1">
                <a:solidFill>
                  <a:srgbClr val="000000"/>
                </a:solidFill>
                <a:latin typeface="宋体" panose="02010600030101010101" pitchFamily="2" charset="-122"/>
              </a:rPr>
              <a:t>”</a:t>
            </a:r>
            <a:endParaRPr lang="zh-CN" sz="2400" b="1">
              <a:solidFill>
                <a:srgbClr val="000000"/>
              </a:solidFill>
              <a:ea typeface="宋体" panose="02010600030101010101" pitchFamily="2" charset="-122"/>
            </a:endParaRPr>
          </a:p>
          <a:p>
            <a:pPr indent="0">
              <a:buFont typeface="Wingdings" panose="05000000000000000000" charset="0"/>
              <a:buNone/>
            </a:pPr>
            <a:endParaRPr lang="zh-CN" sz="2400" b="0">
              <a:solidFill>
                <a:srgbClr val="000000"/>
              </a:solidFill>
              <a:ea typeface="宋体" panose="02010600030101010101" pitchFamily="2" charset="-122"/>
            </a:endParaRPr>
          </a:p>
          <a:p>
            <a:pPr indent="0">
              <a:buFont typeface="Wingdings" panose="05000000000000000000" charset="0"/>
              <a:buNone/>
            </a:pPr>
            <a:r>
              <a:rPr lang="zh-CN" sz="2000" b="0">
                <a:solidFill>
                  <a:srgbClr val="000000"/>
                </a:solidFill>
                <a:ea typeface="宋体" panose="02010600030101010101" pitchFamily="2" charset="-122"/>
              </a:rPr>
              <a:t>“双雄对决”模式与选角的“巅峰飙戏”密切相关，是左右“对称法”的人物塑造和叙事</a:t>
            </a:r>
            <a:r>
              <a:rPr lang="en-US" sz="2000" b="0">
                <a:solidFill>
                  <a:srgbClr val="000000"/>
                </a:solidFill>
                <a:latin typeface="宋体" panose="02010600030101010101" pitchFamily="2" charset="-122"/>
              </a:rPr>
              <a:t> </a:t>
            </a:r>
            <a:r>
              <a:rPr lang="zh-CN" sz="2000" b="0">
                <a:solidFill>
                  <a:srgbClr val="000000"/>
                </a:solidFill>
                <a:ea typeface="宋体" panose="02010600030101010101" pitchFamily="2" charset="-122"/>
              </a:rPr>
              <a:t>布局。例如，吴宇森的《英雄本色》《辣手神探》《喋血街头》和《变脸》等,迈克尔</a:t>
            </a:r>
            <a:r>
              <a:rPr lang="en-US" sz="2000" b="0">
                <a:solidFill>
                  <a:srgbClr val="000000"/>
                </a:solidFill>
                <a:latin typeface="宋体" panose="02010600030101010101" pitchFamily="2" charset="-122"/>
              </a:rPr>
              <a:t>•</a:t>
            </a:r>
            <a:r>
              <a:rPr lang="zh-CN" sz="2000" b="0">
                <a:solidFill>
                  <a:srgbClr val="000000"/>
                </a:solidFill>
                <a:ea typeface="宋体" panose="02010600030101010101" pitchFamily="2" charset="-122"/>
              </a:rPr>
              <a:t>曼《盗火</a:t>
            </a:r>
            <a:r>
              <a:rPr lang="en-US" sz="2000" b="0">
                <a:solidFill>
                  <a:srgbClr val="000000"/>
                </a:solidFill>
                <a:latin typeface="宋体" panose="02010600030101010101" pitchFamily="2" charset="-122"/>
              </a:rPr>
              <a:t> </a:t>
            </a:r>
            <a:r>
              <a:rPr lang="zh-CN" sz="2000" b="0">
                <a:solidFill>
                  <a:srgbClr val="000000"/>
                </a:solidFill>
                <a:ea typeface="宋体" panose="02010600030101010101" pitchFamily="2" charset="-122"/>
              </a:rPr>
              <a:t>线》和《借刀杀人》等都是典型的双雄模式。《变脸》是对“双雄模式”的颠覆和发展</a:t>
            </a:r>
            <a:r>
              <a:rPr lang="en-US" sz="2000" b="0">
                <a:solidFill>
                  <a:srgbClr val="000000"/>
                </a:solidFill>
                <a:latin typeface="宋体" panose="02010600030101010101" pitchFamily="2" charset="-122"/>
              </a:rPr>
              <a:t>,</a:t>
            </a:r>
            <a:r>
              <a:rPr lang="zh-CN" sz="2000" b="0">
                <a:solidFill>
                  <a:srgbClr val="000000"/>
                </a:solidFill>
                <a:ea typeface="宋体" panose="02010600030101010101" pitchFamily="2" charset="-122"/>
              </a:rPr>
              <a:t>“面目交换”与“互为卧底”使叙事和人物变得更加复杂和暧昧。而《无间道》算是在“双雄对决” （梁朝伟</a:t>
            </a:r>
            <a:r>
              <a:rPr lang="en-US" sz="2000" b="0">
                <a:solidFill>
                  <a:srgbClr val="000000"/>
                </a:solidFill>
                <a:latin typeface="Times New Roman" panose="02020603050405020304" charset="0"/>
              </a:rPr>
              <a:t>VS.</a:t>
            </a:r>
            <a:r>
              <a:rPr lang="zh-CN" sz="2000" b="0">
                <a:solidFill>
                  <a:srgbClr val="000000"/>
                </a:solidFill>
                <a:ea typeface="宋体" panose="02010600030101010101" pitchFamily="2" charset="-122"/>
              </a:rPr>
              <a:t>刘德华）基础上的“群星争辉”（黄秋生、曾志伟、余文乐、陈冠希、郑秀文、陈慧琳和萧亚轩等）。“群星模式”:这与选角的“全明星阵容”密切相关，这是环形“均衡法”的人物塑造和 叙事布局,也是米高梅和派拉蒙经常玩的戏码，如《西部开拓史》《遥远的桥》《海神号遇险 记》《摩天大楼着火记》《大玩家》《短片集》《拯救大兵瑞恩》《撞车》等。</a:t>
            </a:r>
            <a:endParaRPr lang="zh-CN" sz="2000" b="0">
              <a:solidFill>
                <a:srgbClr val="000000"/>
              </a:solidFill>
              <a:ea typeface="宋体" panose="02010600030101010101" pitchFamily="2" charset="-122"/>
            </a:endParaRPr>
          </a:p>
          <a:p>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2561819" y="693891"/>
            <a:ext cx="706882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剧本分析：类型与调性</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100" name="文本框 99"/>
          <p:cNvSpPr txBox="1"/>
          <p:nvPr/>
        </p:nvSpPr>
        <p:spPr>
          <a:xfrm>
            <a:off x="753110" y="1595755"/>
            <a:ext cx="10960735" cy="5077460"/>
          </a:xfrm>
          <a:prstGeom prst="rect">
            <a:avLst/>
          </a:prstGeom>
          <a:noFill/>
          <a:ln w="9525">
            <a:noFill/>
          </a:ln>
        </p:spPr>
        <p:txBody>
          <a:bodyPr wrap="square">
            <a:spAutoFit/>
          </a:bodyPr>
          <a:p>
            <a:pPr indent="266700"/>
            <a:r>
              <a:rPr lang="zh-CN" altLang="en-US" sz="2000" b="1"/>
              <a:t>♦主题（theme）</a:t>
            </a:r>
            <a:endParaRPr lang="zh-CN" sz="2400" b="1">
              <a:solidFill>
                <a:srgbClr val="000000"/>
              </a:solidFill>
              <a:ea typeface="宋体" panose="02010600030101010101" pitchFamily="2" charset="-122"/>
            </a:endParaRPr>
          </a:p>
          <a:p>
            <a:pPr indent="266700"/>
            <a:r>
              <a:rPr lang="zh-CN" b="0">
                <a:solidFill>
                  <a:srgbClr val="000000"/>
                </a:solidFill>
                <a:ea typeface="宋体" panose="02010600030101010101" pitchFamily="2" charset="-122"/>
              </a:rPr>
              <a:t>     </a:t>
            </a:r>
            <a:r>
              <a:rPr lang="zh-CN">
                <a:solidFill>
                  <a:srgbClr val="000000"/>
                </a:solidFill>
                <a:ea typeface="宋体" panose="02010600030101010101" pitchFamily="2" charset="-122"/>
              </a:rPr>
              <a:t>故事到底要表达什么主题？</a:t>
            </a:r>
            <a:endParaRPr lang="zh-CN">
              <a:solidFill>
                <a:srgbClr val="000000"/>
              </a:solidFill>
              <a:ea typeface="宋体" panose="02010600030101010101" pitchFamily="2" charset="-122"/>
            </a:endParaRPr>
          </a:p>
          <a:p>
            <a:pPr indent="266700"/>
            <a:endParaRPr lang="zh-CN" altLang="en-US" sz="2000" b="1"/>
          </a:p>
          <a:p>
            <a:pPr indent="266700"/>
            <a:r>
              <a:rPr lang="zh-CN" altLang="en-US" sz="2000" b="1"/>
              <a:t>♦（故事或戏剧）情景（situation）</a:t>
            </a:r>
            <a:endParaRPr lang="zh-CN" altLang="en-US" sz="2000" b="1"/>
          </a:p>
          <a:p>
            <a:pPr indent="266700"/>
            <a:endParaRPr lang="zh-CN" altLang="en-US" sz="2000" b="1"/>
          </a:p>
          <a:p>
            <a:pPr indent="266700"/>
            <a:r>
              <a:rPr lang="zh-CN" altLang="en-US" sz="2000" b="1"/>
              <a:t>♦情感（emotion）</a:t>
            </a:r>
            <a:endParaRPr lang="zh-CN" altLang="en-US" sz="2000" b="1"/>
          </a:p>
          <a:p>
            <a:pPr indent="266700"/>
            <a:endParaRPr lang="zh-CN" altLang="en-US" sz="2000" b="1"/>
          </a:p>
          <a:p>
            <a:pPr indent="266700"/>
            <a:r>
              <a:rPr lang="zh-CN" altLang="en-US" sz="2000" b="1"/>
              <a:t>♦关键设置</a:t>
            </a:r>
            <a:endParaRPr lang="zh-CN" altLang="en-US" sz="2000" b="1"/>
          </a:p>
          <a:p>
            <a:pPr indent="266700"/>
            <a:endParaRPr lang="zh-CN" altLang="en-US" sz="2000" b="1"/>
          </a:p>
          <a:p>
            <a:pPr indent="266700"/>
            <a:r>
              <a:rPr lang="zh-CN" altLang="en-US" sz="2000" b="1"/>
              <a:t>♦影片主导动机问题</a:t>
            </a:r>
            <a:endParaRPr lang="zh-CN" altLang="en-US" sz="2000" b="1"/>
          </a:p>
          <a:p>
            <a:pPr indent="266700"/>
            <a:r>
              <a:rPr lang="zh-CN" altLang="en-US"/>
              <a:t>一般来说，每部电影都存在一个主导动机，这个主导动机将会是导演整个执导过程 的贯穿性依据，而主导动机的迷乱和失焦，则有可能为影片带来灾难性的后果。</a:t>
            </a:r>
            <a:endParaRPr lang="zh-CN" altLang="en-US"/>
          </a:p>
          <a:p>
            <a:pPr indent="266700"/>
            <a:r>
              <a:rPr lang="zh-CN" altLang="en-US"/>
              <a:t>故事和情节主导（plot-drive）的影片有:《尼罗河上的惨案》和《非常嫌疑犯》。</a:t>
            </a:r>
            <a:endParaRPr lang="zh-CN" altLang="en-US"/>
          </a:p>
          <a:p>
            <a:pPr indent="266700"/>
            <a:r>
              <a:rPr lang="zh-CN" altLang="en-US"/>
              <a:t>人物和性格主导（character-drive）的影片有:《奥赛罗》和《西雅图夜未眠》。 思想和理念主导的影片有:《假面》和《黄土地》。</a:t>
            </a:r>
            <a:endParaRPr lang="zh-CN" altLang="en-US"/>
          </a:p>
          <a:p>
            <a:pPr indent="266700"/>
            <a:r>
              <a:rPr lang="zh-CN" altLang="en-US"/>
              <a:t>感觉和氛围主导的影片有:《广岛之恋》《镜子》和《安纳托利亚往事》。</a:t>
            </a:r>
            <a:endParaRPr lang="zh-CN" altLang="en-US"/>
          </a:p>
          <a:p>
            <a:pPr indent="266700"/>
            <a:r>
              <a:rPr lang="zh-CN" altLang="en-US"/>
              <a:t>视听和感官主导的影片有:好莱坞高概念科幻和（或）动作大片。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2561819" y="693891"/>
            <a:ext cx="706882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剧本分析：类型与调性</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340485" y="1471930"/>
            <a:ext cx="9938385" cy="5723890"/>
          </a:xfrm>
          <a:prstGeom prst="rect">
            <a:avLst/>
          </a:prstGeom>
          <a:noFill/>
        </p:spPr>
        <p:txBody>
          <a:bodyPr wrap="square" rtlCol="0">
            <a:spAutoFit/>
          </a:bodyPr>
          <a:p>
            <a:r>
              <a:rPr lang="zh-CN" altLang="en-US" sz="2000" b="1"/>
              <a:t>♦象征和隐喻</a:t>
            </a:r>
            <a:endParaRPr lang="zh-CN" altLang="en-US" sz="2000" b="1"/>
          </a:p>
          <a:p>
            <a:endParaRPr lang="zh-CN" altLang="en-US" sz="2000" b="1"/>
          </a:p>
          <a:p>
            <a:r>
              <a:rPr lang="zh-CN" altLang="en-US" sz="2000" b="1"/>
              <a:t>♦剧本结构</a:t>
            </a:r>
            <a:endParaRPr lang="zh-CN" altLang="en-US" sz="2000" b="1"/>
          </a:p>
          <a:p>
            <a:r>
              <a:rPr lang="zh-CN" altLang="en-US" sz="1800" b="1"/>
              <a:t>在确定总体故事目标之后，导演就要剖析剧本的框架结构（“摸清骨骼”）了。</a:t>
            </a:r>
            <a:endParaRPr lang="zh-CN" altLang="en-US" sz="2000" b="1"/>
          </a:p>
          <a:p>
            <a:r>
              <a:rPr lang="zh-CN" altLang="en-US"/>
              <a:t>好莱坞标准的剧作法：每部影片大致 有一个三段结构：开局建置（10-30分钟，“凤头”）、冲突发展（30-90分钟，“猪肚”）和高 潮结局（10-30分钟,“豹尾”）。</a:t>
            </a:r>
            <a:endParaRPr lang="zh-CN" altLang="en-US"/>
          </a:p>
          <a:p>
            <a:r>
              <a:rPr lang="zh-CN" altLang="en-US" sz="1800" b="1"/>
              <a:t>导演要从拍摄的角度选择、分析和再造剧本，做出符合预算的决定。</a:t>
            </a:r>
            <a:endParaRPr lang="zh-CN" altLang="en-US" sz="1800" b="1"/>
          </a:p>
          <a:p>
            <a:pPr indent="457200" algn="l" fontAlgn="auto"/>
            <a:r>
              <a:rPr lang="zh-CN" altLang="en-US" sz="1800"/>
              <a:t>剧本到底是关于什么的？编剧写的是什么？剧本要传达什么主题和信息？你作为 导演,又想通过讲述这个故事表达什么？</a:t>
            </a:r>
            <a:endParaRPr lang="zh-CN" altLang="en-US" sz="1800"/>
          </a:p>
          <a:p>
            <a:pPr indent="457200" algn="l" fontAlgn="auto"/>
            <a:r>
              <a:rPr lang="zh-CN" altLang="en-US" sz="1800"/>
              <a:t>剧本吸引导演（和观众）的地方包括：深刻、有意义、好玩、动人、政治性、社会性、洞 见、有意思等。</a:t>
            </a:r>
            <a:endParaRPr lang="zh-CN" altLang="en-US" sz="1800"/>
          </a:p>
          <a:p>
            <a:pPr indent="0" algn="l" fontAlgn="auto"/>
            <a:r>
              <a:rPr lang="zh-CN" altLang="en-US" b="1">
                <a:sym typeface="+mn-ea"/>
              </a:rPr>
              <a:t>导演对剧本的各项定位和要考虑的问题</a:t>
            </a:r>
            <a:endParaRPr lang="zh-CN" altLang="en-US" b="1"/>
          </a:p>
          <a:p>
            <a:pPr marL="342900" indent="-342900">
              <a:buFont typeface="Arial" panose="020B0604020202020204" pitchFamily="34" charset="0"/>
              <a:buChar char="•"/>
            </a:pPr>
            <a:r>
              <a:rPr lang="zh-CN" altLang="en-US">
                <a:sym typeface="+mn-ea"/>
              </a:rPr>
              <a:t>总体（类型）的定位</a:t>
            </a:r>
            <a:endParaRPr lang="zh-CN" altLang="en-US"/>
          </a:p>
          <a:p>
            <a:pPr marL="342900" indent="-342900">
              <a:buFont typeface="Arial" panose="020B0604020202020204" pitchFamily="34" charset="0"/>
              <a:buChar char="•"/>
            </a:pPr>
            <a:r>
              <a:rPr lang="zh-CN" altLang="en-US">
                <a:sym typeface="+mn-ea"/>
              </a:rPr>
              <a:t>主题内涵的定位</a:t>
            </a:r>
            <a:endParaRPr lang="zh-CN" altLang="en-US"/>
          </a:p>
          <a:p>
            <a:pPr marL="342900" indent="-342900">
              <a:buFont typeface="Arial" panose="020B0604020202020204" pitchFamily="34" charset="0"/>
              <a:buChar char="•"/>
            </a:pPr>
            <a:r>
              <a:rPr lang="zh-CN" altLang="en-US">
                <a:sym typeface="+mn-ea"/>
              </a:rPr>
              <a:t>戏剧冲突、故事框架、人物性格和性格曲线、动态人物关系、台词对白、规定情境、心理动机和外在行为（戏剧动作）、场面动作、节奏氛围、情绪渲染等</a:t>
            </a:r>
            <a:endParaRPr lang="zh-CN" altLang="en-US"/>
          </a:p>
          <a:p>
            <a:pPr marL="342900" indent="-342900">
              <a:buFont typeface="Arial" panose="020B0604020202020204" pitchFamily="34" charset="0"/>
              <a:buChar char="•"/>
            </a:pPr>
            <a:r>
              <a:rPr lang="zh-CN" altLang="en-US">
                <a:sym typeface="+mn-ea"/>
              </a:rPr>
              <a:t>戏剧性与因果关系（cause and effect relationship） :或然性（maybe）、必然性（must be）与唯一性</a:t>
            </a:r>
            <a:endParaRPr lang="zh-CN" altLang="en-US"/>
          </a:p>
          <a:p>
            <a:pPr indent="457200" algn="l" fontAlgn="auto"/>
            <a:endParaRPr lang="zh-CN" altLang="en-US" sz="1800"/>
          </a:p>
          <a:p>
            <a:pPr indent="457200" algn="l" fontAlgn="auto"/>
            <a:endParaRPr lang="zh-CN" altLang="en-US" sz="18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2561819" y="693891"/>
            <a:ext cx="706882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剧本分析：类型与调性</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922020" y="1472565"/>
            <a:ext cx="10179685" cy="4956810"/>
          </a:xfrm>
          <a:prstGeom prst="rect">
            <a:avLst/>
          </a:prstGeom>
          <a:noFill/>
        </p:spPr>
        <p:txBody>
          <a:bodyPr wrap="square" rtlCol="0">
            <a:spAutoFit/>
          </a:bodyPr>
          <a:p>
            <a:pPr>
              <a:lnSpc>
                <a:spcPct val="140000"/>
              </a:lnSpc>
            </a:pPr>
            <a:r>
              <a:rPr lang="zh-CN" altLang="en-US" sz="2000" b="1"/>
              <a:t>♦改编</a:t>
            </a:r>
            <a:endParaRPr lang="zh-CN" altLang="en-US" sz="2000" b="1"/>
          </a:p>
          <a:p>
            <a:pPr>
              <a:lnSpc>
                <a:spcPct val="140000"/>
              </a:lnSpc>
            </a:pPr>
            <a:r>
              <a:rPr lang="zh-CN" altLang="en-US"/>
              <a:t>传统的电影剧本的改编分为小说改编（《乱世佳人》《东方快车谋杀案》和《教父》）与 舞台剧改编（《王子复仇记》《欲望号街车》和《灵欲春宵》）两种。而现在改编成电影的真 实（新闻）事件、动漫、游戏、音乐、电视节目和网络视频等则越来越多。</a:t>
            </a:r>
            <a:endParaRPr lang="zh-CN" altLang="en-US"/>
          </a:p>
          <a:p>
            <a:pPr>
              <a:lnSpc>
                <a:spcPct val="140000"/>
              </a:lnSpc>
            </a:pPr>
            <a:endParaRPr lang="zh-CN" altLang="en-US" sz="2000" b="1"/>
          </a:p>
          <a:p>
            <a:pPr>
              <a:lnSpc>
                <a:spcPct val="140000"/>
              </a:lnSpc>
            </a:pPr>
            <a:r>
              <a:rPr lang="zh-CN" altLang="en-US" sz="2000" b="1"/>
              <a:t>♦剧本修改</a:t>
            </a:r>
            <a:endParaRPr lang="zh-CN" altLang="en-US" sz="2000" b="1"/>
          </a:p>
          <a:p>
            <a:pPr>
              <a:lnSpc>
                <a:spcPct val="140000"/>
              </a:lnSpc>
            </a:pPr>
            <a:endParaRPr lang="zh-CN" altLang="en-US" sz="2000" b="1"/>
          </a:p>
          <a:p>
            <a:pPr>
              <a:lnSpc>
                <a:spcPct val="140000"/>
              </a:lnSpc>
            </a:pPr>
            <a:r>
              <a:rPr lang="zh-CN" altLang="en-US" sz="2000" b="1"/>
              <a:t>♦故事经济学</a:t>
            </a:r>
            <a:endParaRPr lang="zh-CN" altLang="en-US" sz="2000" b="1"/>
          </a:p>
          <a:p>
            <a:pPr algn="l">
              <a:lnSpc>
                <a:spcPct val="140000"/>
              </a:lnSpc>
            </a:pPr>
            <a:r>
              <a:rPr lang="zh-CN" altLang="en-US" sz="1800"/>
              <a:t>尽早进入故事主体（尽量压缩 或推迟前史，1 — 5分钟就要抓住观 众），尽早进入每场戏的冲突本身 （去掉出入场程序，一场戏可能只有2-3分钟），尽早直接切入剧情对话（删除前后的口水话，不多说一句废话和一个废字）。这样能够加快影片节奏，并最大限度地掩藏弱点和漏洞（所谓“电锯快速运动，你就看不到锯齿了”）。</a:t>
            </a:r>
            <a:endParaRPr lang="zh-CN" altLang="en-US" sz="18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674370" y="694055"/>
            <a:ext cx="10555605" cy="1322070"/>
          </a:xfrm>
          <a:prstGeom prst="rect">
            <a:avLst/>
          </a:prstGeom>
          <a:noFill/>
        </p:spPr>
        <p:txBody>
          <a:bodyPr wrap="squar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160145" y="2073275"/>
            <a:ext cx="9813290" cy="3446145"/>
          </a:xfrm>
          <a:prstGeom prst="rect">
            <a:avLst/>
          </a:prstGeom>
          <a:noFill/>
        </p:spPr>
        <p:txBody>
          <a:bodyPr wrap="square" rtlCol="0">
            <a:spAutoFit/>
          </a:bodyPr>
          <a:p>
            <a:r>
              <a:rPr lang="zh-CN" altLang="en-US" sz="2000" b="1"/>
              <a:t>♦案头准备（借用郑板桥的“胸有成竹”说）</a:t>
            </a:r>
            <a:endParaRPr lang="zh-CN" altLang="en-US" sz="2000"/>
          </a:p>
          <a:p>
            <a:r>
              <a:rPr lang="zh-CN" altLang="en-US"/>
              <a:t>“眼中之竹”:视像（look）、风格（style）、基调（mood）；</a:t>
            </a:r>
            <a:endParaRPr lang="zh-CN" altLang="en-US"/>
          </a:p>
          <a:p>
            <a:r>
              <a:rPr lang="zh-CN" altLang="en-US"/>
              <a:t>“胸中之竹”:技术和艺术手段准备（technical and artistic preparations）；</a:t>
            </a:r>
            <a:endParaRPr lang="zh-CN" altLang="en-US"/>
          </a:p>
          <a:p>
            <a:r>
              <a:rPr lang="zh-CN" altLang="en-US"/>
              <a:t>“手中之竹”:镜头（shots）和机位（set-ups）。</a:t>
            </a:r>
            <a:endParaRPr lang="zh-CN" altLang="en-US"/>
          </a:p>
          <a:p>
            <a:endParaRPr lang="zh-CN" altLang="en-US"/>
          </a:p>
          <a:p>
            <a:r>
              <a:rPr lang="zh-CN" altLang="en-US" b="1"/>
              <a:t>意外即常规，这是拍电影的宿命，导演的工作就是要能够随机应变，化腐朽为神奇。</a:t>
            </a:r>
            <a:endParaRPr lang="zh-CN" altLang="en-US" b="1"/>
          </a:p>
          <a:p>
            <a:endParaRPr lang="zh-CN" altLang="en-US"/>
          </a:p>
          <a:p>
            <a:r>
              <a:rPr lang="zh-CN" altLang="en-US" b="1"/>
              <a:t>案头准备包括头脑中的准备和落实到纸上的准备（分镜头剧本和故事板）</a:t>
            </a:r>
            <a:r>
              <a:rPr lang="zh-CN" altLang="en-US"/>
              <a:t>，案头准备 不是也不应该是完美的方案（希区柯克的完全故事板就有僵化和沉闷之嫌），但考虑到拍摄现场的巨大压力（特别是好莱坞大片每天上百万美元的花费），不完美的方案显然要好于没有方案。还有，现场的摄影和演员等经常会提出自己的方案，如果方案好的话，导演当然乐于接受;但如果方案不好或者失控，导演可以很容易返回自己不完美但可操控的方案（所谓</a:t>
            </a:r>
            <a:r>
              <a:rPr lang="zh-CN" altLang="en-US" b="1"/>
              <a:t>“兜底”和“安全网”</a:t>
            </a:r>
            <a:r>
              <a:rPr lang="zh-CN" altLang="en-US"/>
              <a:t>）。</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674370" y="694055"/>
            <a:ext cx="10555605" cy="1322070"/>
          </a:xfrm>
          <a:prstGeom prst="rect">
            <a:avLst/>
          </a:prstGeom>
          <a:noFill/>
        </p:spPr>
        <p:txBody>
          <a:bodyPr wrap="squar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81050" y="2372995"/>
            <a:ext cx="10801350" cy="2707005"/>
          </a:xfrm>
          <a:prstGeom prst="rect">
            <a:avLst/>
          </a:prstGeom>
          <a:noFill/>
        </p:spPr>
        <p:txBody>
          <a:bodyPr wrap="square" rtlCol="0">
            <a:spAutoFit/>
          </a:bodyPr>
          <a:p>
            <a:r>
              <a:rPr lang="zh-CN" altLang="en-US" sz="2400" b="1"/>
              <a:t>♦导演阐述</a:t>
            </a:r>
            <a:endParaRPr lang="zh-CN" altLang="en-US"/>
          </a:p>
          <a:p>
            <a:r>
              <a:rPr lang="zh-CN" altLang="en-US" sz="2000" b="1"/>
              <a:t>导演阐述是导演电影拍摄所做的总体构思和视听化设计。</a:t>
            </a:r>
            <a:endParaRPr lang="zh-CN" altLang="en-US"/>
          </a:p>
          <a:p>
            <a:endParaRPr lang="zh-CN" altLang="en-US"/>
          </a:p>
          <a:p>
            <a:r>
              <a:rPr lang="zh-CN" altLang="en-US"/>
              <a:t>导演阐述的风格有:</a:t>
            </a:r>
            <a:r>
              <a:rPr lang="zh-CN" altLang="en-US" b="1"/>
              <a:t>新现实主义纪实风格、人文情怀含蓄精致风格、荒诞和黑色幽默 风格等。</a:t>
            </a:r>
            <a:endParaRPr lang="zh-CN" altLang="en-US" b="1"/>
          </a:p>
          <a:p>
            <a:endParaRPr lang="zh-CN" altLang="en-US"/>
          </a:p>
          <a:p>
            <a:pPr marL="285750" indent="-285750">
              <a:buFont typeface="Arial" panose="020B0604020202020204" pitchFamily="34" charset="0"/>
              <a:buChar char="•"/>
            </a:pPr>
            <a:r>
              <a:rPr lang="zh-CN" altLang="en-US"/>
              <a:t>新现实主义纪实风格:如《偷自行车的人》《裸岛》《邻居》《一个都不能少》《樱桃的滋味》和《小武》等。</a:t>
            </a:r>
            <a:endParaRPr lang="zh-CN" altLang="en-US"/>
          </a:p>
          <a:p>
            <a:pPr marL="285750" indent="-285750">
              <a:buFont typeface="Arial" panose="020B0604020202020204" pitchFamily="34" charset="0"/>
              <a:buChar char="•"/>
            </a:pPr>
            <a:r>
              <a:rPr lang="zh-CN" altLang="en-US"/>
              <a:t>人文情怀含蓄精致风格：如《游戏规则》《万家灯火》和《哀乐中年》 （上海风格）等。</a:t>
            </a:r>
            <a:endParaRPr lang="zh-CN" altLang="en-US"/>
          </a:p>
          <a:p>
            <a:pPr marL="285750" indent="-285750">
              <a:buFont typeface="Arial" panose="020B0604020202020204" pitchFamily="34" charset="0"/>
              <a:buChar char="•"/>
            </a:pPr>
            <a:r>
              <a:rPr lang="zh-CN" altLang="en-US"/>
              <a:t>荒诞和黑色幽默风格:如《奇爱博士》和《黑炮事件》等。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674370" y="694055"/>
            <a:ext cx="10555605" cy="1322070"/>
          </a:xfrm>
          <a:prstGeom prst="rect">
            <a:avLst/>
          </a:prstGeom>
          <a:noFill/>
        </p:spPr>
        <p:txBody>
          <a:bodyPr wrap="squar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815340" y="2119630"/>
            <a:ext cx="10480040" cy="3569335"/>
          </a:xfrm>
          <a:prstGeom prst="rect">
            <a:avLst/>
          </a:prstGeom>
          <a:noFill/>
        </p:spPr>
        <p:txBody>
          <a:bodyPr wrap="square" rtlCol="0">
            <a:spAutoFit/>
          </a:bodyPr>
          <a:p>
            <a:r>
              <a:rPr lang="zh-CN" altLang="en-US" sz="2000" b="1"/>
              <a:t>♦导演手记或导演笔记</a:t>
            </a:r>
            <a:endParaRPr lang="zh-CN" altLang="en-US" sz="2000" b="1"/>
          </a:p>
          <a:p>
            <a:endParaRPr lang="zh-CN" altLang="en-US" sz="2000" b="1"/>
          </a:p>
          <a:p>
            <a:r>
              <a:rPr lang="zh-CN" altLang="en-US" sz="2000" b="1"/>
              <a:t>♦主轴和脊柱</a:t>
            </a:r>
            <a:endParaRPr lang="zh-CN" altLang="en-US" sz="2000" b="1"/>
          </a:p>
          <a:p>
            <a:endParaRPr lang="zh-CN" altLang="en-US" sz="2000" b="1"/>
          </a:p>
          <a:p>
            <a:r>
              <a:rPr lang="zh-CN" altLang="en-US" sz="2000" b="1"/>
              <a:t>♦分镜头剧本</a:t>
            </a:r>
            <a:endParaRPr lang="zh-CN" altLang="en-US" sz="2000" b="1"/>
          </a:p>
          <a:p>
            <a:pPr indent="457200" fontAlgn="auto"/>
            <a:r>
              <a:rPr lang="zh-CN" altLang="en-US"/>
              <a:t>分镜头剧本（文字性的）曾经是中国电影拍摄的核心要素（国营电影制片厂时代，导 演必须在开机之前向制片厂主管提供导演阐述和分镜头剧本），但近年来,分镜头剧本的 重要性在逐渐降低，好莱坞式的故事板（storyboard）和镜头清单（shot list）、艺术片式的 即兴调度和现场分镜等正在一步步取而代之。</a:t>
            </a:r>
            <a:endParaRPr lang="zh-CN" altLang="en-US"/>
          </a:p>
          <a:p>
            <a:pPr indent="457200" fontAlgn="auto"/>
            <a:r>
              <a:rPr lang="zh-CN" altLang="en-US"/>
              <a:t>中国拍摄电影时，现场常规需 要:分镜头剧本与完成台本（完成影片镜头的记录本）。</a:t>
            </a:r>
            <a:endParaRPr lang="zh-CN" altLang="en-US"/>
          </a:p>
          <a:p>
            <a:pPr indent="457200" fontAlgn="auto"/>
            <a:r>
              <a:rPr lang="zh-CN" altLang="en-US"/>
              <a:t>好莱坞拍摄电影时，现场常规 需要:镜头清单（场号镜号、景别摄 法、画面内容）与拍摄台本。</a:t>
            </a:r>
            <a:endParaRPr lang="zh-CN" altLang="en-US"/>
          </a:p>
          <a:p>
            <a:pPr indent="457200" fontAlgn="auto"/>
            <a:r>
              <a:rPr lang="zh-CN" altLang="en-US"/>
              <a:t>特殊的分镜头剧本：如科波拉的导演笔记。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第一节 导演定义</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94970" y="1791335"/>
            <a:ext cx="7540625" cy="521970"/>
          </a:xfrm>
          <a:prstGeom prst="rect">
            <a:avLst/>
          </a:prstGeom>
          <a:noFill/>
        </p:spPr>
        <p:txBody>
          <a:bodyPr wrap="square" rtlCol="0">
            <a:spAutoFit/>
          </a:bodyPr>
          <a:p>
            <a:r>
              <a:rPr sz="2800">
                <a:sym typeface="+mn-ea"/>
              </a:rPr>
              <a:t>♦</a:t>
            </a:r>
            <a:r>
              <a:rPr lang="zh-CN" altLang="en-US" sz="2800"/>
              <a:t>导演同时进行且交互作用的两大任务</a:t>
            </a:r>
            <a:endParaRPr lang="zh-CN" altLang="en-US" sz="2800"/>
          </a:p>
        </p:txBody>
      </p:sp>
      <p:sp>
        <p:nvSpPr>
          <p:cNvPr id="6" name="文本框 5"/>
          <p:cNvSpPr txBox="1"/>
          <p:nvPr/>
        </p:nvSpPr>
        <p:spPr>
          <a:xfrm>
            <a:off x="868680" y="2687320"/>
            <a:ext cx="10454640" cy="3501390"/>
          </a:xfrm>
          <a:prstGeom prst="rect">
            <a:avLst/>
          </a:prstGeom>
          <a:noFill/>
        </p:spPr>
        <p:txBody>
          <a:bodyPr wrap="square" rtlCol="0">
            <a:spAutoFit/>
          </a:bodyPr>
          <a:p>
            <a:pPr marL="342900" indent="-342900">
              <a:lnSpc>
                <a:spcPct val="0"/>
              </a:lnSpc>
              <a:buFont typeface="Wingdings" panose="05000000000000000000" charset="0"/>
              <a:buChar char="l"/>
            </a:pPr>
            <a:r>
              <a:rPr lang="zh-CN" altLang="en-US" sz="2000"/>
              <a:t>第一，创意设计影片愿景，愿景来自剧本（故事、人物和主题）对导演的刺激（触动）。 </a:t>
            </a:r>
            <a:endParaRPr lang="zh-CN" altLang="en-US" sz="2000"/>
          </a:p>
          <a:p>
            <a:pPr marL="342900" indent="-342900">
              <a:lnSpc>
                <a:spcPct val="540000"/>
              </a:lnSpc>
              <a:buFont typeface="Wingdings" panose="05000000000000000000" charset="0"/>
              <a:buChar char="l"/>
            </a:pPr>
            <a:r>
              <a:rPr lang="zh-CN" altLang="en-US" sz="2000"/>
              <a:t>第二，传导实现影片愿景，导演将自己的愿景传递给剧组,激发全组的创作热情。</a:t>
            </a:r>
            <a:endParaRPr lang="zh-CN" altLang="en-US" sz="2000"/>
          </a:p>
          <a:p>
            <a:pPr indent="0">
              <a:lnSpc>
                <a:spcPct val="390000"/>
              </a:lnSpc>
              <a:buFont typeface="Wingdings" panose="05000000000000000000" charset="0"/>
              <a:buNone/>
            </a:pPr>
            <a:r>
              <a:rPr lang="zh-CN" altLang="en-US" sz="2400"/>
              <a:t>导演最主要的任务是：口语交流（有时也通过书写“导演笔记”等交流）。</a:t>
            </a:r>
            <a:endParaRPr lang="zh-CN" altLang="en-US" sz="2400"/>
          </a:p>
          <a:p>
            <a:pPr indent="0">
              <a:buFont typeface="Wingdings" panose="05000000000000000000" charset="0"/>
              <a:buNone/>
            </a:pPr>
            <a:r>
              <a:rPr lang="en-US" altLang="zh-CN" sz="2000"/>
              <a:t>      </a:t>
            </a:r>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674370" y="694055"/>
            <a:ext cx="10555605" cy="1322070"/>
          </a:xfrm>
          <a:prstGeom prst="rect">
            <a:avLst/>
          </a:prstGeom>
          <a:noFill/>
        </p:spPr>
        <p:txBody>
          <a:bodyPr wrap="squar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75335" y="2099310"/>
            <a:ext cx="10641965" cy="4215765"/>
          </a:xfrm>
          <a:prstGeom prst="rect">
            <a:avLst/>
          </a:prstGeom>
          <a:noFill/>
        </p:spPr>
        <p:txBody>
          <a:bodyPr wrap="square" rtlCol="0">
            <a:spAutoFit/>
          </a:bodyPr>
          <a:p>
            <a:r>
              <a:rPr lang="zh-CN" altLang="en-US" sz="2000" b="1"/>
              <a:t>♦故事板（storyboard）和预视（pre-visualization）</a:t>
            </a:r>
            <a:endParaRPr lang="zh-CN" altLang="en-US" sz="2000" b="1"/>
          </a:p>
          <a:p>
            <a:pPr indent="457200" fontAlgn="auto"/>
            <a:r>
              <a:rPr lang="zh-CN" altLang="en-US"/>
              <a:t>故事板（分镜头图画脚本、画面草图）最早在广告中运用（之前希区柯克就经常画出画面草图），后来用于电影（特别是大预算电影）的华彩段落、动作段落、快剪段落和大场面,再发展到应用于电影的全片（《星球大战》《第三类接触》和《夺宝奇兵》等）。</a:t>
            </a:r>
            <a:endParaRPr lang="zh-CN" altLang="en-US"/>
          </a:p>
          <a:p>
            <a:endParaRPr lang="zh-CN" altLang="en-US" b="1"/>
          </a:p>
          <a:p>
            <a:r>
              <a:rPr lang="zh-CN" altLang="en-US" b="1"/>
              <a:t>千奇百怪的故事板:</a:t>
            </a:r>
            <a:endParaRPr lang="zh-CN" altLang="en-US" b="1"/>
          </a:p>
          <a:p>
            <a:r>
              <a:rPr lang="zh-CN" altLang="en-US" b="1"/>
              <a:t>专业分镜头脚本画师（故事板画师）画出的写实图画、漫画、示意 画等;</a:t>
            </a:r>
            <a:endParaRPr lang="zh-CN" altLang="en-US" b="1"/>
          </a:p>
          <a:p>
            <a:r>
              <a:rPr lang="zh-CN" altLang="en-US" b="1"/>
              <a:t>导演亲自动手绘制 ；</a:t>
            </a:r>
            <a:endParaRPr lang="zh-CN" altLang="en-US" b="1"/>
          </a:p>
          <a:p>
            <a:r>
              <a:rPr lang="zh-CN" altLang="en-US" b="1"/>
              <a:t>电脑数字化程序设计出的动态酷炫故事板,（与真实电影已相差无几）。</a:t>
            </a:r>
            <a:endParaRPr lang="zh-CN" altLang="en-US"/>
          </a:p>
          <a:p>
            <a:endParaRPr lang="zh-CN" altLang="en-US"/>
          </a:p>
          <a:p>
            <a:r>
              <a:rPr lang="zh-CN" altLang="en-US"/>
              <a:t>20世纪90年代以来，电脑绘制软件逐渐取代手绘故事板，数字化技术发展成为全片的预视呈现（全面的彩排预演），如《侏罗纪公园》《星球大战前传》和 《阿凡达》等。</a:t>
            </a:r>
            <a:endParaRPr lang="zh-CN" altLang="en-US"/>
          </a:p>
          <a:p>
            <a:endParaRPr lang="zh-CN" altLang="en-US"/>
          </a:p>
          <a:p>
            <a:r>
              <a:rPr lang="zh-CN" altLang="en-US" sz="1600"/>
              <a:t>美国好莱坞导演确切地知道自己需要的效果，欧洲导演有相当自由和即兴发挥的空 间，而亚洲导演则越来越倾向于好莱坞的方式。</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674370" y="694055"/>
            <a:ext cx="10555605" cy="1322070"/>
          </a:xfrm>
          <a:prstGeom prst="rect">
            <a:avLst/>
          </a:prstGeom>
          <a:noFill/>
        </p:spPr>
        <p:txBody>
          <a:bodyPr wrap="squar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186180" y="2176145"/>
            <a:ext cx="9916795" cy="4276725"/>
          </a:xfrm>
          <a:prstGeom prst="rect">
            <a:avLst/>
          </a:prstGeom>
          <a:noFill/>
        </p:spPr>
        <p:txBody>
          <a:bodyPr wrap="square" rtlCol="0">
            <a:spAutoFit/>
          </a:bodyPr>
          <a:p>
            <a:r>
              <a:rPr lang="zh-CN" altLang="en-US" sz="2000" b="1"/>
              <a:t>♦影片的总体叙事（故事）结构</a:t>
            </a:r>
            <a:endParaRPr lang="zh-CN" altLang="en-US" sz="2000" b="1"/>
          </a:p>
          <a:p>
            <a:pPr marL="342900" indent="-342900">
              <a:buFont typeface="Arial" panose="020B0604020202020204" pitchFamily="34" charset="0"/>
              <a:buChar char="•"/>
            </a:pPr>
            <a:r>
              <a:rPr lang="zh-CN" altLang="en-US"/>
              <a:t>常规线性结构（事理情理结构）：好莱坞和主流电影（包括倒叙结构的《双重赔偿》《魂 断蓝桥》和插叙结构的《欲海情魔》）一般釆用这种结构。常规总体结构包括开端、发展和结尾三个段落。</a:t>
            </a:r>
            <a:endParaRPr lang="zh-CN" altLang="en-US"/>
          </a:p>
          <a:p>
            <a:pPr marL="342900" indent="-342900">
              <a:buFont typeface="Arial" panose="020B0604020202020204" pitchFamily="34" charset="0"/>
              <a:buChar char="•"/>
            </a:pPr>
            <a:r>
              <a:rPr lang="zh-CN" altLang="en-US"/>
              <a:t>珠串集锦结构（《天方夜谭》式）：如《夜之死》（五个灵异故事）、《九条命》（九个女人的 情感故事，且相互勾连、意味深长）和《城南旧事》（对往事的片段式怀恋）。</a:t>
            </a:r>
            <a:endParaRPr lang="zh-CN" altLang="en-US"/>
          </a:p>
          <a:p>
            <a:pPr marL="342900" indent="-342900">
              <a:buFont typeface="Arial" panose="020B0604020202020204" pitchFamily="34" charset="0"/>
              <a:buChar char="•"/>
            </a:pPr>
            <a:r>
              <a:rPr lang="zh-CN" altLang="en-US"/>
              <a:t>单线交错结构:如《美国往事》中穿插的1922年、1933年和1968年三个时段（莱昂内 曾为捍卫多时空交错叙事而付出了生命的代价）。</a:t>
            </a:r>
            <a:endParaRPr lang="zh-CN" altLang="en-US"/>
          </a:p>
          <a:p>
            <a:pPr marL="342900" indent="-342900">
              <a:buFont typeface="Arial" panose="020B0604020202020204" pitchFamily="34" charset="0"/>
              <a:buChar char="•"/>
            </a:pPr>
            <a:r>
              <a:rPr lang="zh-CN" altLang="en-US"/>
              <a:t>复线交叉结构（所谓“花开两朵,各表一枝”）：如《通往绞刑架的电梯》（男女主角居然 从头到尾从未谋面）和《教父续集》（两代教父通过叠化交融在一起）。</a:t>
            </a:r>
            <a:endParaRPr lang="zh-CN" altLang="en-US"/>
          </a:p>
          <a:p>
            <a:pPr marL="342900" indent="-342900">
              <a:buFont typeface="Arial" panose="020B0604020202020204" pitchFamily="34" charset="0"/>
              <a:buChar char="•"/>
            </a:pPr>
            <a:r>
              <a:rPr lang="zh-CN" altLang="en-US"/>
              <a:t>多线交错结构:如《短片集》《大玩家》《色情酒店》《地球这一夜》《撞车》和《云图》（表 现的是六个时代和故事,被称为“最不适合改编电影的小说”：三位导演将六个故事的几 百个场景用不同颜色的卡片誉写,进行排列组合，寻找相似点和结构模式,最终找到一人 饰演多角的高招,并契合“宿命轮回与因果报应”的主旨）。</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674370" y="694055"/>
            <a:ext cx="10555605" cy="1322070"/>
          </a:xfrm>
          <a:prstGeom prst="rect">
            <a:avLst/>
          </a:prstGeom>
          <a:noFill/>
        </p:spPr>
        <p:txBody>
          <a:bodyPr wrap="squar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137285" y="1934210"/>
            <a:ext cx="9916795" cy="4831080"/>
          </a:xfrm>
          <a:prstGeom prst="rect">
            <a:avLst/>
          </a:prstGeom>
          <a:noFill/>
        </p:spPr>
        <p:txBody>
          <a:bodyPr wrap="square" rtlCol="0">
            <a:spAutoFit/>
          </a:bodyPr>
          <a:p>
            <a:r>
              <a:rPr lang="zh-CN" altLang="en-US" sz="2000" b="1"/>
              <a:t>♦影片的总体叙事（故事）结构</a:t>
            </a:r>
            <a:endParaRPr lang="zh-CN" altLang="en-US" sz="2000" b="1"/>
          </a:p>
          <a:p>
            <a:pPr marL="285750" indent="-285750">
              <a:buFont typeface="Arial" panose="020B0604020202020204" pitchFamily="34" charset="0"/>
              <a:buChar char="•"/>
            </a:pPr>
            <a:r>
              <a:rPr lang="zh-CN" altLang="en-US"/>
              <a:t>非线性心理结构:如《广岛之恋》《伊万的童年》《记忆碎片》和《穆赫兰大道》等。</a:t>
            </a:r>
            <a:endParaRPr lang="zh-CN" altLang="en-US"/>
          </a:p>
          <a:p>
            <a:pPr marL="285750" indent="-285750">
              <a:buFont typeface="Arial" panose="020B0604020202020204" pitchFamily="34" charset="0"/>
              <a:buChar char="•"/>
            </a:pPr>
            <a:r>
              <a:rPr lang="zh-CN" altLang="en-US"/>
              <a:t>超验诗意哲思结构:段落式，如《公民凯恩》《罗生门》和《随心所欲》;片段式，如《红气球》《三岛由纪夫传》和《城南旧事》，类似于呈示部、发展部、再现部加华彩乐段或者三乐章协奏曲和四乐章交响乐;黑泽清的《东京奏鸣曲》则用四乐章奏鸣曲的结构，分段描写了一家四口的隐秘生活，并用一场似真似幻的钢琴演奏作结。</a:t>
            </a:r>
            <a:endParaRPr lang="zh-CN" altLang="en-US"/>
          </a:p>
          <a:p>
            <a:pPr marL="285750" indent="-285750">
              <a:buFont typeface="Arial" panose="020B0604020202020204" pitchFamily="34" charset="0"/>
              <a:buChar char="•"/>
            </a:pPr>
            <a:r>
              <a:rPr lang="zh-CN" altLang="en-US"/>
              <a:t>现代套层结构（类似于俄罗斯套娃）：如《以日为夜》《法国中尉的女人》和《盗梦空间》 （戏中戏、梦中梦）。</a:t>
            </a:r>
            <a:endParaRPr lang="zh-CN" altLang="en-US"/>
          </a:p>
          <a:p>
            <a:pPr marL="285750" indent="-285750">
              <a:buFont typeface="Arial" panose="020B0604020202020204" pitchFamily="34" charset="0"/>
              <a:buChar char="•"/>
            </a:pPr>
            <a:r>
              <a:rPr lang="zh-CN" altLang="en-US"/>
              <a:t>拼贴结构（马赛克式、散文式）：费里尼（《爱情神话》）说:“影片就像参观一个考古遗迹，这些电影情节片段因缺乏连贯性而更具建设性，它们也许比完整的故事更美妙、更迷人。”《野草莓》《八部半》和《记忆碎片》等都是这种结构。</a:t>
            </a:r>
            <a:endParaRPr lang="zh-CN" altLang="en-US"/>
          </a:p>
          <a:p>
            <a:pPr marL="285750" indent="-285750">
              <a:buFont typeface="Arial" panose="020B0604020202020204" pitchFamily="34" charset="0"/>
              <a:buChar char="•"/>
            </a:pPr>
            <a:r>
              <a:rPr lang="zh-CN" altLang="en-US"/>
              <a:t>后现代式随机结构:《落水狗》和《低俗小说》就属于后现代式中的巴洛克式结构。</a:t>
            </a:r>
            <a:endParaRPr lang="zh-CN" altLang="en-US"/>
          </a:p>
          <a:p>
            <a:pPr marL="285750" indent="-285750">
              <a:buFont typeface="Arial" panose="020B0604020202020204" pitchFamily="34" charset="0"/>
              <a:buChar char="•"/>
            </a:pPr>
            <a:r>
              <a:rPr lang="zh-CN" altLang="en-US"/>
              <a:t>闯关游戏重复结构:挑战命运的《机遇之歌》《滑动门》和《罗拉快跑》。</a:t>
            </a:r>
            <a:endParaRPr lang="zh-CN" altLang="en-US"/>
          </a:p>
          <a:p>
            <a:pPr marL="285750" indent="-285750">
              <a:buFont typeface="Arial" panose="020B0604020202020204" pitchFamily="34" charset="0"/>
              <a:buChar char="•"/>
            </a:pPr>
            <a:r>
              <a:rPr lang="zh-CN" altLang="en-US"/>
              <a:t>逆时针回溯结构:这种结构是对因果的特殊强调，如《背叛》《薄荷糖》和《不可撤销》 就属于这种结构。</a:t>
            </a:r>
            <a:endParaRPr lang="zh-CN" altLang="en-US"/>
          </a:p>
          <a:p>
            <a:pPr marL="285750" indent="-285750">
              <a:buFont typeface="Arial" panose="020B0604020202020204" pitchFamily="34" charset="0"/>
              <a:buChar char="•"/>
            </a:pPr>
            <a:r>
              <a:rPr lang="zh-CN" altLang="en-US"/>
              <a:t>轮回循环结构:如《暴雨将至》（轮回的宿命感）、《夜之死》（回环的灵异感）和《恐怖邮 轮》（挥之不去的噩梦）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845820" y="2186940"/>
            <a:ext cx="10289540" cy="4030980"/>
          </a:xfrm>
          <a:prstGeom prst="rect">
            <a:avLst/>
          </a:prstGeom>
          <a:noFill/>
        </p:spPr>
        <p:txBody>
          <a:bodyPr wrap="square" rtlCol="0">
            <a:spAutoFit/>
          </a:bodyPr>
          <a:p>
            <a:r>
              <a:rPr lang="zh-CN" altLang="en-US" sz="2000" b="1"/>
              <a:t>♦叙事线索</a:t>
            </a:r>
            <a:endParaRPr lang="zh-CN" altLang="en-US"/>
          </a:p>
          <a:p>
            <a:r>
              <a:rPr lang="zh-CN" altLang="en-US"/>
              <a:t>双线索交织的电影有:</a:t>
            </a:r>
            <a:endParaRPr lang="zh-CN" altLang="en-US"/>
          </a:p>
          <a:p>
            <a:pPr marL="342900" indent="-342900">
              <a:buAutoNum type="arabicPeriod"/>
            </a:pPr>
            <a:r>
              <a:rPr lang="zh-CN" altLang="en-US"/>
              <a:t>《热情似火》（求爱与谋杀）</a:t>
            </a:r>
            <a:endParaRPr lang="zh-CN" altLang="en-US"/>
          </a:p>
          <a:p>
            <a:pPr marL="342900" indent="-342900">
              <a:buAutoNum type="arabicPeriod"/>
            </a:pPr>
            <a:r>
              <a:rPr lang="zh-CN" altLang="en-US"/>
              <a:t>《星期五女郎》（浪漫婚恋与政治犯罪）</a:t>
            </a:r>
            <a:endParaRPr lang="zh-CN" altLang="en-US"/>
          </a:p>
          <a:p>
            <a:pPr marL="342900" indent="-342900">
              <a:buAutoNum type="arabicPeriod"/>
            </a:pPr>
            <a:r>
              <a:rPr lang="zh-CN" altLang="en-US"/>
              <a:t>《教父》（温情家族与冷血犯罪）</a:t>
            </a:r>
            <a:endParaRPr lang="zh-CN" altLang="en-US"/>
          </a:p>
          <a:p>
            <a:pPr marL="342900" indent="-342900">
              <a:buAutoNum type="arabicPeriod"/>
            </a:pPr>
            <a:r>
              <a:rPr lang="zh-CN" altLang="en-US"/>
              <a:t>《教父续集》（父子双线交织）等。</a:t>
            </a:r>
            <a:endParaRPr lang="zh-CN" altLang="en-US"/>
          </a:p>
          <a:p>
            <a:pPr indent="0">
              <a:buNone/>
            </a:pPr>
            <a:endParaRPr lang="zh-CN" altLang="en-US"/>
          </a:p>
          <a:p>
            <a:pPr algn="l">
              <a:buNone/>
            </a:pPr>
            <a:r>
              <a:rPr lang="zh-CN" altLang="en-US" sz="2000" b="1"/>
              <a:t>♦"凤头、猪肚、豹尾”与"起承转合”</a:t>
            </a:r>
            <a:endParaRPr lang="zh-CN" altLang="en-US" sz="2000" b="1"/>
          </a:p>
          <a:p>
            <a:pPr algn="l">
              <a:buNone/>
            </a:pPr>
            <a:r>
              <a:rPr lang="zh-CN" altLang="en-US" b="1"/>
              <a:t>主流电影的总体结构类似于古典音乐中的三段式奏鸣曲（大部分交响曲和协奏曲的 第一乐章）：呈示部（凤头）、发展部（猪肚）和再现部（豹尾），有时也会出现短暂的引子（序幕）和（或）尾声（如倒叙式电影结构）。</a:t>
            </a:r>
            <a:endParaRPr lang="zh-CN" altLang="en-US" b="1"/>
          </a:p>
          <a:p>
            <a:pPr marL="285750" indent="-285750" algn="l">
              <a:buFont typeface="Arial" panose="020B0604020202020204" pitchFamily="34" charset="0"/>
              <a:buChar char="•"/>
            </a:pPr>
            <a:r>
              <a:rPr lang="zh-CN" altLang="en-US"/>
              <a:t>精彩和强力的开场镜头（场景 或段落）是对影片的定调（确定总 体格调）和点题（《上班女郎》《人证》）</a:t>
            </a:r>
            <a:endParaRPr lang="zh-CN" altLang="en-US"/>
          </a:p>
          <a:p>
            <a:pPr marL="285750" indent="-285750" algn="l">
              <a:buFont typeface="Arial" panose="020B0604020202020204" pitchFamily="34" charset="0"/>
              <a:buChar char="•"/>
            </a:pPr>
            <a:r>
              <a:rPr lang="zh-CN" altLang="en-US"/>
              <a:t>寓意和隐喻开场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801370" y="2132330"/>
            <a:ext cx="10850880" cy="5191760"/>
          </a:xfrm>
          <a:prstGeom prst="rect">
            <a:avLst/>
          </a:prstGeom>
          <a:noFill/>
        </p:spPr>
        <p:txBody>
          <a:bodyPr wrap="square" rtlCol="0">
            <a:spAutoFit/>
          </a:bodyPr>
          <a:p>
            <a:pPr>
              <a:lnSpc>
                <a:spcPct val="110000"/>
              </a:lnSpc>
            </a:pPr>
            <a:r>
              <a:rPr lang="zh-CN" altLang="en-US" sz="2000" b="1"/>
              <a:t>♦凤头（先声夺人）</a:t>
            </a:r>
            <a:endParaRPr lang="zh-CN" altLang="en-US" sz="2000" b="1"/>
          </a:p>
          <a:p>
            <a:pPr>
              <a:lnSpc>
                <a:spcPct val="110000"/>
              </a:lnSpc>
            </a:pPr>
            <a:r>
              <a:rPr lang="zh-CN" altLang="en-US" b="1"/>
              <a:t>异常精彩、博人眼球的开场好戏：</a:t>
            </a:r>
            <a:endParaRPr lang="zh-CN" altLang="en-US" sz="2400" b="1"/>
          </a:p>
          <a:p>
            <a:pPr marL="285750" indent="-285750">
              <a:lnSpc>
                <a:spcPct val="110000"/>
              </a:lnSpc>
              <a:buFont typeface="Arial" panose="020B0604020202020204" pitchFamily="34" charset="0"/>
              <a:buChar char="•"/>
            </a:pPr>
            <a:r>
              <a:rPr lang="zh-CN" altLang="en-US"/>
              <a:t>《西部往事》中长达十几分钟的等待和枪战</a:t>
            </a:r>
            <a:endParaRPr lang="zh-CN" altLang="en-US"/>
          </a:p>
          <a:p>
            <a:pPr marL="285750" indent="-285750">
              <a:lnSpc>
                <a:spcPct val="110000"/>
              </a:lnSpc>
              <a:buFont typeface="Arial" panose="020B0604020202020204" pitchFamily="34" charset="0"/>
              <a:buChar char="•"/>
            </a:pPr>
            <a:r>
              <a:rPr lang="zh-CN" altLang="en-US"/>
              <a:t>《2001：太空遨游》中人类的黎明之光</a:t>
            </a:r>
            <a:endParaRPr lang="zh-CN" altLang="en-US"/>
          </a:p>
          <a:p>
            <a:pPr marL="285750" indent="-285750">
              <a:lnSpc>
                <a:spcPct val="110000"/>
              </a:lnSpc>
              <a:buFont typeface="Arial" panose="020B0604020202020204" pitchFamily="34" charset="0"/>
              <a:buChar char="•"/>
            </a:pPr>
            <a:r>
              <a:rPr lang="zh-CN" altLang="en-US"/>
              <a:t>《巴顿将军》开场的爱国主义加英雄主义演讲</a:t>
            </a:r>
            <a:endParaRPr lang="zh-CN" altLang="en-US"/>
          </a:p>
          <a:p>
            <a:pPr marL="285750" indent="-285750">
              <a:lnSpc>
                <a:spcPct val="110000"/>
              </a:lnSpc>
              <a:buFont typeface="Arial" panose="020B0604020202020204" pitchFamily="34" charset="0"/>
              <a:buChar char="•"/>
            </a:pPr>
            <a:r>
              <a:rPr lang="zh-CN" altLang="en-US"/>
              <a:t>《全金属外壳》中长达七分钟的训话与唾骂 </a:t>
            </a:r>
            <a:endParaRPr lang="zh-CN" altLang="en-US"/>
          </a:p>
          <a:p>
            <a:pPr marL="285750" indent="-285750">
              <a:lnSpc>
                <a:spcPct val="110000"/>
              </a:lnSpc>
              <a:buFont typeface="Arial" panose="020B0604020202020204" pitchFamily="34" charset="0"/>
              <a:buChar char="•"/>
            </a:pPr>
            <a:r>
              <a:rPr lang="zh-CN" altLang="en-US"/>
              <a:t>《拯救大兵瑞恩》中长达半个小时血肉横飞的登陆战</a:t>
            </a:r>
            <a:endParaRPr lang="zh-CN" altLang="en-US"/>
          </a:p>
          <a:p>
            <a:pPr marL="285750" indent="-285750">
              <a:lnSpc>
                <a:spcPct val="110000"/>
              </a:lnSpc>
              <a:buFont typeface="Arial" panose="020B0604020202020204" pitchFamily="34" charset="0"/>
              <a:buChar char="•"/>
            </a:pPr>
            <a:r>
              <a:rPr lang="zh-CN" altLang="en-US"/>
              <a:t>《雌雄大盗》</a:t>
            </a:r>
            <a:endParaRPr lang="zh-CN" altLang="en-US"/>
          </a:p>
          <a:p>
            <a:pPr>
              <a:lnSpc>
                <a:spcPct val="110000"/>
              </a:lnSpc>
            </a:pPr>
            <a:r>
              <a:rPr lang="zh-CN" altLang="en-US" b="1">
                <a:sym typeface="+mn-ea"/>
              </a:rPr>
              <a:t>♦猪肚（丰满结实）</a:t>
            </a:r>
            <a:endParaRPr lang="zh-CN" altLang="en-US" b="1"/>
          </a:p>
          <a:p>
            <a:pPr indent="0">
              <a:lnSpc>
                <a:spcPct val="110000"/>
              </a:lnSpc>
              <a:buFont typeface="Arial" panose="020B0604020202020204" pitchFamily="34" charset="0"/>
              <a:buNone/>
            </a:pPr>
            <a:r>
              <a:rPr lang="zh-CN" altLang="en-US" b="1">
                <a:sym typeface="+mn-ea"/>
              </a:rPr>
              <a:t>丰满结实的猪肚（发展部）会用增强对比、引入变奏、使用复调等手段来全面而充分地呈现情节、人物、动作、情感和奇观元素，为高潮（再现部）的到来做好铺垫。</a:t>
            </a:r>
            <a:endParaRPr lang="zh-CN" altLang="en-US" b="1"/>
          </a:p>
          <a:p>
            <a:pPr marL="285750" indent="-285750">
              <a:lnSpc>
                <a:spcPct val="110000"/>
              </a:lnSpc>
              <a:buFont typeface="Arial" panose="020B0604020202020204" pitchFamily="34" charset="0"/>
              <a:buChar char="•"/>
            </a:pPr>
            <a:r>
              <a:rPr lang="zh-CN" altLang="en-US">
                <a:sym typeface="+mn-ea"/>
              </a:rPr>
              <a:t>《北非谍影》</a:t>
            </a:r>
            <a:endParaRPr lang="zh-CN" altLang="en-US"/>
          </a:p>
          <a:p>
            <a:pPr marL="285750" indent="-285750">
              <a:lnSpc>
                <a:spcPct val="110000"/>
              </a:lnSpc>
              <a:buFont typeface="Arial" panose="020B0604020202020204" pitchFamily="34" charset="0"/>
              <a:buChar char="•"/>
            </a:pPr>
            <a:r>
              <a:rPr lang="zh-CN" altLang="en-US">
                <a:sym typeface="+mn-ea"/>
              </a:rPr>
              <a:t>《唐人街》</a:t>
            </a:r>
            <a:endParaRPr lang="zh-CN" altLang="en-US"/>
          </a:p>
          <a:p>
            <a:pPr marL="285750" indent="-285750">
              <a:lnSpc>
                <a:spcPct val="110000"/>
              </a:lnSpc>
              <a:buFont typeface="Arial" panose="020B0604020202020204" pitchFamily="34" charset="0"/>
              <a:buChar char="•"/>
            </a:pPr>
            <a:r>
              <a:rPr lang="zh-CN" altLang="en-US">
                <a:sym typeface="+mn-ea"/>
              </a:rPr>
              <a:t>《彗星美人》</a:t>
            </a:r>
            <a:endParaRPr lang="zh-CN" altLang="en-US"/>
          </a:p>
          <a:p>
            <a:pPr marL="285750" indent="-285750">
              <a:lnSpc>
                <a:spcPct val="110000"/>
              </a:lnSpc>
              <a:buFont typeface="Arial" panose="020B0604020202020204" pitchFamily="34" charset="0"/>
              <a:buChar char="•"/>
            </a:pPr>
            <a:endParaRPr lang="zh-CN" altLang="en-US"/>
          </a:p>
          <a:p>
            <a:pPr marL="285750" indent="-285750">
              <a:lnSpc>
                <a:spcPct val="180000"/>
              </a:lnSpc>
              <a:buFont typeface="Arial" panose="020B0604020202020204" pitchFamily="34" charset="0"/>
              <a:buChar cha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2000250"/>
            <a:ext cx="10850880" cy="4998085"/>
          </a:xfrm>
          <a:prstGeom prst="rect">
            <a:avLst/>
          </a:prstGeom>
          <a:noFill/>
        </p:spPr>
        <p:txBody>
          <a:bodyPr wrap="square" rtlCol="0">
            <a:spAutoFit/>
          </a:bodyPr>
          <a:p>
            <a:pPr>
              <a:lnSpc>
                <a:spcPct val="110000"/>
              </a:lnSpc>
            </a:pPr>
            <a:r>
              <a:rPr lang="zh-CN" altLang="en-US" sz="2000" b="1">
                <a:sym typeface="+mn-ea"/>
              </a:rPr>
              <a:t>♦豹尾（压哨绝杀）</a:t>
            </a:r>
            <a:endParaRPr lang="zh-CN" altLang="en-US" sz="2000" b="1"/>
          </a:p>
          <a:p>
            <a:pPr indent="0">
              <a:lnSpc>
                <a:spcPct val="110000"/>
              </a:lnSpc>
              <a:buFont typeface="Arial" panose="020B0604020202020204" pitchFamily="34" charset="0"/>
              <a:buNone/>
            </a:pPr>
            <a:r>
              <a:rPr lang="zh-CN" altLang="en-US" b="1">
                <a:sym typeface="+mn-ea"/>
              </a:rPr>
              <a:t>电影的再现部要求精彩、短促和有力，戛然而止又给观众留下无尽的遐想、极大的震撼。惊鸿一瞥式的收场给观众留下无穷的回味余地。</a:t>
            </a:r>
            <a:endParaRPr lang="zh-CN" altLang="en-US" b="1">
              <a:sym typeface="+mn-ea"/>
            </a:endParaRPr>
          </a:p>
          <a:p>
            <a:pPr indent="0">
              <a:lnSpc>
                <a:spcPct val="110000"/>
              </a:lnSpc>
              <a:buFont typeface="Arial" panose="020B0604020202020204" pitchFamily="34" charset="0"/>
              <a:buNone/>
            </a:pPr>
            <a:r>
              <a:rPr lang="zh-CN" altLang="en-US">
                <a:sym typeface="+mn-ea"/>
              </a:rPr>
              <a:t>十大精彩电影 “豹尾”：</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《热情似火》:当然就是那句“人无完人”；</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《搜索者》：门外的牛仔继续在西部的荒野游荡；</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《毕业生》:有情人终成眷属；</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《2001：遨游太空》:人类轮回到太初的胎儿；</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《城市之光》:凄美忧伤的不团圆结局；</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《非常嫌疑犯》:完全出人意料的震撼，这与《尼罗河上的惨案》《七宗罪》和《一级恐 惧》等同为犯罪悬念片的翘楚；</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《北非谍影》:正义责任与个人情感的抉择；</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《教父》:教父吻手礼，迈克尔和凯特之间房门关闭；</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《蝴蝶君》:狱中表演自杀，完成了主角向“蝴蝶君"的宿命蜕变；</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《西北偏北》:拉上山来和拉上卧铺的剪切以及火车进入隧道的含蓄性意味。</a:t>
            </a:r>
            <a:endParaRPr lang="zh-CN" altLang="en-US">
              <a:sym typeface="+mn-ea"/>
            </a:endParaRPr>
          </a:p>
          <a:p>
            <a:pPr marL="285750" indent="-285750">
              <a:lnSpc>
                <a:spcPct val="110000"/>
              </a:lnSpc>
              <a:buFont typeface="Arial" panose="020B0604020202020204" pitchFamily="34" charset="0"/>
              <a:buChar cha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1945005"/>
            <a:ext cx="10850880" cy="4998085"/>
          </a:xfrm>
          <a:prstGeom prst="rect">
            <a:avLst/>
          </a:prstGeom>
          <a:noFill/>
        </p:spPr>
        <p:txBody>
          <a:bodyPr wrap="square" rtlCol="0">
            <a:spAutoFit/>
          </a:bodyPr>
          <a:p>
            <a:pPr>
              <a:lnSpc>
                <a:spcPct val="110000"/>
              </a:lnSpc>
            </a:pPr>
            <a:r>
              <a:rPr lang="zh-CN" altLang="en-US" sz="2000" b="1">
                <a:sym typeface="+mn-ea"/>
              </a:rPr>
              <a:t>♦豹尾（压哨绝杀）</a:t>
            </a:r>
            <a:endParaRPr lang="zh-CN" altLang="en-US" sz="2000" b="1"/>
          </a:p>
          <a:p>
            <a:pPr indent="0">
              <a:lnSpc>
                <a:spcPct val="110000"/>
              </a:lnSpc>
              <a:buFont typeface="Arial" panose="020B0604020202020204" pitchFamily="34" charset="0"/>
              <a:buNone/>
            </a:pPr>
            <a:r>
              <a:rPr lang="zh-CN" altLang="en-US" b="1">
                <a:sym typeface="+mn-ea"/>
              </a:rPr>
              <a:t>电影的再现部要求精彩、短促和有力，戛然而止又给观众留下无尽的遐想、极大的震撼。惊鸿一瞥式的收场给观众留下无穷的回味余地。</a:t>
            </a:r>
            <a:endParaRPr lang="zh-CN" altLang="en-US" b="1">
              <a:sym typeface="+mn-ea"/>
            </a:endParaRPr>
          </a:p>
          <a:p>
            <a:pPr indent="0">
              <a:lnSpc>
                <a:spcPct val="110000"/>
              </a:lnSpc>
              <a:buFont typeface="Arial" panose="020B0604020202020204" pitchFamily="34" charset="0"/>
              <a:buNone/>
            </a:pPr>
            <a:r>
              <a:rPr lang="zh-CN" altLang="en-US">
                <a:sym typeface="+mn-ea"/>
              </a:rPr>
              <a:t>十大精彩电影 “豹尾”：</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《日落大道》:“地密尔先生，可以拍我的特写了！"</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《修女的故事》极简风格、以一当十的豹尾：从修道院侧门里往外拍的单一静态镜 头一脱掉修女袍、换上平常装的奥德丽•赫本提着手提箱出门，沿着小巷朝着纵深方 向一直走到大街。因为津纳曼认为音乐会干扰故事的韵味和演员的状态（尽管华纳老板 一再要求使用音乐），所以直到赫本稍一犹豫右转走出画外，音乐才若有若无地响起……</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《虎豹小霸王》和《末路狂花》:都采用了暧昧和开放性的结尾。</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《雌雄大盗》:原剧本结束于埋伏的警察开枪的瞬间，但佩恩认为“我们必须把他们变 成传奇，将其从现实转换成某种新颖的经验气这就是片尾慢动作残杀段落的由来。</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《八部半》:本来费里尼已经拍好了一个火车上的结尾，但在召回所有演员拍摄豪华片花，让所有演员随着音乐走下楼梯时，费里尼突然意识到这才是影片真正该有的结尾（虽然与火车结尾的内涵相同，但 在氛围和规模上要出彩得多），所以他说服了制片人改变主意。</a:t>
            </a:r>
            <a:endParaRPr lang="zh-CN" altLang="en-US">
              <a:sym typeface="+mn-ea"/>
            </a:endParaRPr>
          </a:p>
          <a:p>
            <a:pPr marL="285750" indent="-285750">
              <a:lnSpc>
                <a:spcPct val="110000"/>
              </a:lnSpc>
              <a:buFont typeface="Arial" panose="020B0604020202020204" pitchFamily="34" charset="0"/>
              <a:buChar cha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2120900"/>
            <a:ext cx="10850880" cy="4693920"/>
          </a:xfrm>
          <a:prstGeom prst="rect">
            <a:avLst/>
          </a:prstGeom>
          <a:noFill/>
        </p:spPr>
        <p:txBody>
          <a:bodyPr wrap="square" rtlCol="0">
            <a:spAutoFit/>
          </a:bodyPr>
          <a:p>
            <a:pPr>
              <a:lnSpc>
                <a:spcPct val="110000"/>
              </a:lnSpc>
            </a:pPr>
            <a:r>
              <a:rPr lang="zh-CN" altLang="en-US" sz="2000" b="1">
                <a:sym typeface="+mn-ea"/>
              </a:rPr>
              <a:t>♦豹尾（压哨绝杀）</a:t>
            </a:r>
            <a:endParaRPr lang="zh-CN" altLang="en-US" sz="2000" b="1"/>
          </a:p>
          <a:p>
            <a:pPr indent="0">
              <a:lnSpc>
                <a:spcPct val="110000"/>
              </a:lnSpc>
              <a:buFont typeface="Arial" panose="020B0604020202020204" pitchFamily="34" charset="0"/>
              <a:buNone/>
            </a:pPr>
            <a:r>
              <a:rPr lang="zh-CN" altLang="en-US" b="1">
                <a:sym typeface="+mn-ea"/>
              </a:rPr>
              <a:t>电影的再现部要求精彩、短促和有力，戛然而止又给观众留下无尽的遐想、极大的震撼。惊鸿一瞥式的收场给观众留下无穷的回味余地。</a:t>
            </a:r>
            <a:endParaRPr lang="zh-CN" altLang="en-US" b="1">
              <a:sym typeface="+mn-ea"/>
            </a:endParaRPr>
          </a:p>
          <a:p>
            <a:pPr indent="0">
              <a:lnSpc>
                <a:spcPct val="110000"/>
              </a:lnSpc>
              <a:buFont typeface="Arial" panose="020B0604020202020204" pitchFamily="34" charset="0"/>
              <a:buNone/>
            </a:pPr>
            <a:r>
              <a:rPr lang="zh-CN" altLang="en-US">
                <a:sym typeface="+mn-ea"/>
              </a:rPr>
              <a:t>十大精彩电影 “豹尾”：</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《法国贩毒网》公映一两年后， 弗里德金在一次冲澡时想到一个绝妙的结尾：纽约冬日早晨七点，两个 吸毒的瘾君子坐在东河边发蔦打 盹。而河心驶过的船上，警察正在 将查获的价值3200万美元的海洛因倒入河水之中……这让人回想 起《碧血金沙》中那个竹篮打水的结尾。</a:t>
            </a:r>
            <a:endParaRPr lang="zh-CN" altLang="en-US">
              <a:sym typeface="+mn-ea"/>
            </a:endParaRPr>
          </a:p>
          <a:p>
            <a:pPr marL="285750" indent="-285750">
              <a:lnSpc>
                <a:spcPct val="110000"/>
              </a:lnSpc>
              <a:buFont typeface="Arial" panose="020B0604020202020204" pitchFamily="34" charset="0"/>
              <a:buChar char="•"/>
            </a:pPr>
            <a:r>
              <a:rPr lang="zh-CN" altLang="en-US">
                <a:sym typeface="+mn-ea"/>
              </a:rPr>
              <a:t>《总统班底》:影片以一个电传打字机的段落结尾，观众看到两位记者的报道如何被打印出来。文字变成了武器，而打字机一开始的声音则变成了枪声。影片结束在两位记者的调查受到最大程度怀疑和尼克松高调就职第二任总统的戏剧最低点（原著的三分之二处），但正是最低点的对比显示出撰写报道的两位记者坚定的意志，迎来了大卫与哥利亚之战众所周知的结局。影片以反高潮的结尾方式展现出两位记者追寻真相的非凡勇气。同时“水门事件"到此也超出了两位记者的控制范围（国会和法院介入），影片就以电传打字机这一蒙太奇段落干净利落地交代出尼克松黯然下台的全部过程,从而使这一结尾成为最经典的电影豹尾之一。</a:t>
            </a:r>
            <a:endParaRPr lang="zh-CN" altLang="en-US">
              <a:sym typeface="+mn-ea"/>
            </a:endParaRPr>
          </a:p>
          <a:p>
            <a:pPr indent="0">
              <a:lnSpc>
                <a:spcPct val="110000"/>
              </a:lnSpc>
              <a:buFont typeface="Arial" panose="020B0604020202020204" pitchFamily="34" charset="0"/>
              <a:buNone/>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626745" y="2632075"/>
            <a:ext cx="11147425" cy="3856355"/>
          </a:xfrm>
          <a:prstGeom prst="rect">
            <a:avLst/>
          </a:prstGeom>
          <a:noFill/>
        </p:spPr>
        <p:txBody>
          <a:bodyPr wrap="square" rtlCol="0" anchor="t">
            <a:spAutoFit/>
          </a:bodyPr>
          <a:p>
            <a:pPr>
              <a:lnSpc>
                <a:spcPct val="170000"/>
              </a:lnSpc>
            </a:pPr>
            <a:r>
              <a:rPr lang="zh-CN" altLang="en-US" b="1">
                <a:sym typeface="+mn-ea"/>
              </a:rPr>
              <a:t>♦豹尾（压哨绝杀）</a:t>
            </a:r>
            <a:endParaRPr lang="zh-CN" altLang="en-US" b="1"/>
          </a:p>
          <a:p>
            <a:pPr indent="0">
              <a:lnSpc>
                <a:spcPct val="170000"/>
              </a:lnSpc>
              <a:buFont typeface="Arial" panose="020B0604020202020204" pitchFamily="34" charset="0"/>
              <a:buNone/>
            </a:pPr>
            <a:endParaRPr lang="zh-CN" altLang="en-US" b="1">
              <a:sym typeface="+mn-ea"/>
            </a:endParaRPr>
          </a:p>
          <a:p>
            <a:pPr indent="0">
              <a:lnSpc>
                <a:spcPct val="170000"/>
              </a:lnSpc>
              <a:buFont typeface="Arial" panose="020B0604020202020204" pitchFamily="34" charset="0"/>
              <a:buNone/>
            </a:pPr>
            <a:r>
              <a:rPr lang="zh-CN" altLang="en-US" b="1">
                <a:sym typeface="+mn-ea"/>
              </a:rPr>
              <a:t>电影的再现部要求精彩、短促和有力，戛然而止又给观众留下无尽的遐想、极大的震撼。惊鸿一瞥式的收场给观众留下无穷的回味余地。</a:t>
            </a:r>
            <a:endParaRPr lang="zh-CN" altLang="en-US" b="1">
              <a:sym typeface="+mn-ea"/>
            </a:endParaRPr>
          </a:p>
          <a:p>
            <a:pPr indent="0">
              <a:lnSpc>
                <a:spcPct val="170000"/>
              </a:lnSpc>
              <a:buFont typeface="Arial" panose="020B0604020202020204" pitchFamily="34" charset="0"/>
              <a:buNone/>
            </a:pPr>
            <a:endParaRPr lang="zh-CN" altLang="en-US" b="1">
              <a:sym typeface="+mn-ea"/>
            </a:endParaRPr>
          </a:p>
          <a:p>
            <a:pPr indent="0">
              <a:lnSpc>
                <a:spcPct val="170000"/>
              </a:lnSpc>
              <a:buFont typeface="Arial" panose="020B0604020202020204" pitchFamily="34" charset="0"/>
              <a:buNone/>
            </a:pPr>
            <a:r>
              <a:rPr lang="zh-CN" altLang="en-US" b="1">
                <a:sym typeface="+mn-ea"/>
              </a:rPr>
              <a:t>豹尾长镜头的运用:如《瑞典女王》中葛丽泰•嘉宝端坐船头的“零度表演”和《纺织姑娘》中余男超现实地（或者灵魂出窍式地）从病床上起身、走到窗前看绽放的烟花的 表演。</a:t>
            </a:r>
            <a:endParaRPr lang="zh-CN" altLang="en-US" b="1"/>
          </a:p>
          <a:p>
            <a:pPr indent="0">
              <a:lnSpc>
                <a:spcPct val="170000"/>
              </a:lnSpc>
              <a:buFont typeface="Arial" panose="020B0604020202020204" pitchFamily="34" charset="0"/>
              <a:buNone/>
            </a:pPr>
            <a:endParaRPr lang="zh-CN" altLang="en-US"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64540" y="2087880"/>
            <a:ext cx="10663555" cy="4892675"/>
          </a:xfrm>
          <a:prstGeom prst="rect">
            <a:avLst/>
          </a:prstGeom>
          <a:noFill/>
        </p:spPr>
        <p:txBody>
          <a:bodyPr wrap="square" rtlCol="0">
            <a:spAutoFit/>
          </a:bodyPr>
          <a:p>
            <a:r>
              <a:rPr lang="zh-CN" altLang="en-US" sz="2000" b="1"/>
              <a:t>♦高潮戏</a:t>
            </a:r>
            <a:endParaRPr lang="zh-CN" altLang="en-US" sz="2000" b="1"/>
          </a:p>
          <a:p>
            <a:r>
              <a:rPr lang="zh-CN" altLang="en-US"/>
              <a:t>卡赞：非写实性地拉长和</a:t>
            </a:r>
            <a:r>
              <a:rPr lang="en-US" altLang="zh-CN"/>
              <a:t>“</a:t>
            </a:r>
            <a:r>
              <a:rPr lang="zh-CN" altLang="en-US"/>
              <a:t>扩展</a:t>
            </a:r>
            <a:r>
              <a:rPr lang="en-US" altLang="zh-CN"/>
              <a:t>”</a:t>
            </a:r>
            <a:r>
              <a:rPr lang="zh-CN" altLang="en-US"/>
              <a:t>。</a:t>
            </a:r>
            <a:endParaRPr lang="zh-CN" altLang="en-US"/>
          </a:p>
          <a:p>
            <a:r>
              <a:rPr lang="zh-CN" altLang="en-US"/>
              <a:t>约翰•霍华德•劳逊：最好的结构法就是围绕高潮积聚。</a:t>
            </a:r>
            <a:endParaRPr lang="zh-CN" altLang="en-US"/>
          </a:p>
          <a:p>
            <a:endParaRPr lang="zh-CN" altLang="en-US"/>
          </a:p>
          <a:p>
            <a:pPr algn="l"/>
            <a:r>
              <a:rPr lang="zh-CN" altLang="en-US" sz="2000" b="1"/>
              <a:t>♦省略和简化</a:t>
            </a:r>
            <a:endParaRPr lang="zh-CN" altLang="en-US" sz="2000" b="1"/>
          </a:p>
          <a:p>
            <a:pPr marL="285750" indent="-285750" algn="l">
              <a:buFont typeface="Arial" panose="020B0604020202020204" pitchFamily="34" charset="0"/>
              <a:buChar char="•"/>
            </a:pPr>
            <a:r>
              <a:rPr lang="zh-CN" altLang="en-US"/>
              <a:t>以一当十、四两拨千斤</a:t>
            </a:r>
            <a:endParaRPr lang="zh-CN" altLang="en-US"/>
          </a:p>
          <a:p>
            <a:pPr marL="285750" indent="-285750" algn="l">
              <a:buFont typeface="Arial" panose="020B0604020202020204" pitchFamily="34" charset="0"/>
              <a:buChar char="•"/>
            </a:pPr>
            <a:r>
              <a:rPr lang="zh-CN" altLang="en-US"/>
              <a:t>不着一字，尽得风流</a:t>
            </a:r>
            <a:endParaRPr lang="zh-CN" altLang="en-US"/>
          </a:p>
          <a:p>
            <a:pPr marL="285750" indent="-285750" algn="l">
              <a:buFont typeface="Wingdings" panose="05000000000000000000" charset="0"/>
              <a:buChar char="Ø"/>
            </a:pPr>
            <a:r>
              <a:rPr lang="zh-CN" altLang="en-US"/>
              <a:t>劳莱与哈台：决定造假酒        下一个镜头：监狱</a:t>
            </a:r>
            <a:endParaRPr lang="zh-CN" altLang="en-US"/>
          </a:p>
          <a:p>
            <a:pPr marL="285750" indent="-285750" algn="l">
              <a:buFont typeface="Wingdings" panose="05000000000000000000" charset="0"/>
              <a:buChar char="Ø"/>
            </a:pPr>
            <a:r>
              <a:rPr lang="zh-CN" altLang="en-US"/>
              <a:t>《热情似火》：女声    </a:t>
            </a:r>
            <a:r>
              <a:rPr lang="zh-CN" altLang="en-US" baseline="30000"/>
              <a:t>直接切到         </a:t>
            </a:r>
            <a:r>
              <a:rPr lang="zh-CN" altLang="en-US"/>
              <a:t> 穿丝袜的粗腿</a:t>
            </a:r>
            <a:endParaRPr lang="zh-CN" altLang="en-US"/>
          </a:p>
          <a:p>
            <a:pPr marL="285750" indent="-285750" algn="l">
              <a:buFont typeface="Wingdings" panose="05000000000000000000" charset="0"/>
              <a:buChar char="Ø"/>
            </a:pPr>
            <a:r>
              <a:rPr lang="zh-CN" altLang="en-US"/>
              <a:t>《宝贝儿》：想男扮女装</a:t>
            </a:r>
            <a:r>
              <a:rPr lang="zh-CN" altLang="en-US">
                <a:sym typeface="+mn-ea"/>
              </a:rPr>
              <a:t>        下一个镜头：异装的霍夫曼</a:t>
            </a:r>
            <a:endParaRPr lang="zh-CN" altLang="en-US">
              <a:sym typeface="+mn-ea"/>
            </a:endParaRPr>
          </a:p>
          <a:p>
            <a:pPr marL="285750" indent="-285750" algn="l">
              <a:buFont typeface="Wingdings" panose="05000000000000000000" charset="0"/>
              <a:buChar char="Ø"/>
            </a:pPr>
            <a:r>
              <a:rPr lang="zh-CN" altLang="en-US"/>
              <a:t>《两杆大烟枪》《梦之安魂曲》《罗拉快跑》</a:t>
            </a:r>
            <a:endParaRPr lang="zh-CN" altLang="en-US"/>
          </a:p>
          <a:p>
            <a:pPr marL="285750" indent="-285750" algn="l">
              <a:buFont typeface="Wingdings" panose="05000000000000000000" charset="0"/>
              <a:buChar char="Ø"/>
            </a:pPr>
            <a:endParaRPr lang="zh-CN" altLang="en-US"/>
          </a:p>
          <a:p>
            <a:pPr algn="l">
              <a:buNone/>
            </a:pPr>
            <a:r>
              <a:rPr lang="zh-CN" altLang="en-US" sz="2000" b="1"/>
              <a:t>♦开场镜头与出场镜头的视觉设计</a:t>
            </a:r>
            <a:endParaRPr lang="zh-CN" altLang="en-US" sz="2000" b="1"/>
          </a:p>
          <a:p>
            <a:pPr indent="0" algn="l">
              <a:buFont typeface="Wingdings" panose="05000000000000000000" charset="0"/>
              <a:buNone/>
            </a:pPr>
            <a:r>
              <a:rPr lang="zh-CN" altLang="en-US"/>
              <a:t>好莱坞的常规 做法是:故事尽可能早地开始（前史与背景交代部分尽可能短），尽量直奔故事主题和核心戏剧冲突;场景尽量掐头去尾（进出和上下场），直接进入情节和人物，甚至可以从中段开始（《伊利亚特》就是从中段“阿伽门农的愤怒”开场的）。</a:t>
            </a:r>
            <a:endParaRPr lang="zh-CN" altLang="en-US"/>
          </a:p>
          <a:p>
            <a:pPr marL="285750" indent="-285750" algn="l">
              <a:buFont typeface="Arial" panose="020B0604020202020204" pitchFamily="34" charset="0"/>
              <a:buNone/>
            </a:pPr>
            <a:endParaRPr lang="zh-CN" altLang="en-US"/>
          </a:p>
        </p:txBody>
      </p:sp>
      <p:cxnSp>
        <p:nvCxnSpPr>
          <p:cNvPr id="3" name="直接箭头连接符 2"/>
          <p:cNvCxnSpPr/>
          <p:nvPr/>
        </p:nvCxnSpPr>
        <p:spPr>
          <a:xfrm>
            <a:off x="3648075" y="4792345"/>
            <a:ext cx="45085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flipV="1">
            <a:off x="3187065" y="4608195"/>
            <a:ext cx="1196340" cy="571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743325" y="4248150"/>
            <a:ext cx="45085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第一节 导演定义</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94970" y="1791335"/>
            <a:ext cx="7540625" cy="521970"/>
          </a:xfrm>
          <a:prstGeom prst="rect">
            <a:avLst/>
          </a:prstGeom>
          <a:noFill/>
        </p:spPr>
        <p:txBody>
          <a:bodyPr wrap="square" rtlCol="0">
            <a:spAutoFit/>
          </a:bodyPr>
          <a:p>
            <a:r>
              <a:rPr sz="2800">
                <a:sym typeface="+mn-ea"/>
              </a:rPr>
              <a:t>♦</a:t>
            </a:r>
            <a:r>
              <a:rPr lang="zh-CN" altLang="en-US" sz="2800"/>
              <a:t>导演同时进行且交互作用的两大任务</a:t>
            </a:r>
            <a:endParaRPr lang="zh-CN" altLang="en-US" sz="2800"/>
          </a:p>
        </p:txBody>
      </p:sp>
      <p:sp>
        <p:nvSpPr>
          <p:cNvPr id="4" name="文本框 3"/>
          <p:cNvSpPr txBox="1"/>
          <p:nvPr/>
        </p:nvSpPr>
        <p:spPr>
          <a:xfrm>
            <a:off x="895985" y="2374265"/>
            <a:ext cx="10400030" cy="3692525"/>
          </a:xfrm>
          <a:prstGeom prst="rect">
            <a:avLst/>
          </a:prstGeom>
          <a:noFill/>
        </p:spPr>
        <p:txBody>
          <a:bodyPr wrap="square" rtlCol="0">
            <a:spAutoFit/>
          </a:bodyPr>
          <a:p>
            <a:r>
              <a:rPr lang="en-US" altLang="zh-CN"/>
              <a:t>        </a:t>
            </a:r>
            <a:r>
              <a:rPr lang="zh-CN" altLang="en-US"/>
              <a:t>李安执导《饮食男女》时,将导演（执导）与厨师（烹饪）相提并论;郑洞天（《邻居》《台 湾往事》）也认为:“导演应该是兼容并蓄的美食家。”</a:t>
            </a:r>
            <a:endParaRPr lang="zh-CN" altLang="en-US"/>
          </a:p>
          <a:p>
            <a:r>
              <a:rPr lang="zh-CN" altLang="en-US"/>
              <a:t>        让</a:t>
            </a:r>
            <a:r>
              <a:rPr lang="zh-CN" altLang="en-US">
                <a:sym typeface="+mn-ea"/>
              </a:rPr>
              <a:t>•</a:t>
            </a:r>
            <a:r>
              <a:rPr lang="zh-CN" altLang="en-US"/>
              <a:t>皮埃尔•热内（《天使爱美丽》）认为:“电影制作者就像厨师，而这本书（《电影制作 者大师班》）就是他们全部的秘密菜谱。”</a:t>
            </a:r>
            <a:endParaRPr lang="zh-CN" altLang="en-US"/>
          </a:p>
          <a:p>
            <a:r>
              <a:rPr lang="zh-CN" altLang="en-US"/>
              <a:t>       王家卫认为：“电影很难用语言来阐释，它很像食物，留在你口中的味道很难向别人 解释和描述，因为它很抽象，电影同样如此。”</a:t>
            </a:r>
            <a:endParaRPr lang="zh-CN" altLang="en-US"/>
          </a:p>
          <a:p>
            <a:r>
              <a:rPr lang="zh-CN" altLang="en-US"/>
              <a:t>       昆汀•塔伦蒂诺（《低俗小说》和《落水狗》）将执导电影定义为广义的“写作过程”，导 演拍电影时不但要与编剧搭档“写作”，在现场也要跟演员搭档“写作”，而在剪辑台上还 要跟剪辑师搭档“写作”。</a:t>
            </a:r>
            <a:endParaRPr lang="zh-CN" altLang="en-US"/>
          </a:p>
          <a:p>
            <a:r>
              <a:rPr lang="zh-CN" altLang="en-US"/>
              <a:t>       导演是影片制作中最孤独的工种，所有人都会遵从导演的决定（也可以说是依赖导 演），而导演只有自己可以依赖。</a:t>
            </a:r>
            <a:endParaRPr lang="zh-CN" altLang="en-US"/>
          </a:p>
          <a:p>
            <a:r>
              <a:rPr lang="zh-CN" altLang="en-US"/>
              <a:t>       导演似乎可以什么都不干，但好导演却什么都能干，而且什么都能干好（编、演、摄、美、录和音乐，甚至制片和宣发等）。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2110105"/>
            <a:ext cx="10565130" cy="4431030"/>
          </a:xfrm>
          <a:prstGeom prst="rect">
            <a:avLst/>
          </a:prstGeom>
          <a:noFill/>
        </p:spPr>
        <p:txBody>
          <a:bodyPr wrap="square" rtlCol="0">
            <a:spAutoFit/>
          </a:bodyPr>
          <a:p>
            <a:r>
              <a:rPr lang="zh-CN" altLang="en-US" sz="2000" b="1"/>
              <a:t>♦影片风格基调</a:t>
            </a:r>
            <a:endParaRPr lang="zh-CN" altLang="en-US"/>
          </a:p>
          <a:p>
            <a:r>
              <a:rPr lang="zh-CN" altLang="en-US"/>
              <a:t>视听设计曲线:包含拍摄场地、摄影基调、美术设计和声音设计，直接影响影片故事和主题的表达（积极的或消极的）。</a:t>
            </a:r>
            <a:endParaRPr lang="zh-CN" altLang="en-US"/>
          </a:p>
          <a:p>
            <a:r>
              <a:rPr lang="zh-CN" altLang="en-US"/>
              <a:t>每一场景或段落:发生地（拍摄地）、视觉效果、听觉效果、音乐强化等这些视听元素都会影响故事呈现和主题表达。</a:t>
            </a:r>
            <a:endParaRPr lang="zh-CN" altLang="en-US"/>
          </a:p>
          <a:p>
            <a:endParaRPr lang="zh-CN" altLang="en-US"/>
          </a:p>
          <a:p>
            <a:pPr algn="l"/>
            <a:r>
              <a:rPr lang="zh-CN" altLang="en-US" sz="2000" b="1"/>
              <a:t>♦总体处理手法</a:t>
            </a:r>
            <a:endParaRPr lang="zh-CN" altLang="en-US" sz="2000" b="1"/>
          </a:p>
          <a:p>
            <a:pPr algn="l"/>
            <a:endParaRPr lang="zh-CN" altLang="en-US" sz="2000" b="1"/>
          </a:p>
          <a:p>
            <a:pPr algn="l"/>
            <a:r>
              <a:rPr lang="zh-CN" altLang="en-US" sz="2000" b="1"/>
              <a:t>♦时间设计（纵轴：时间）</a:t>
            </a:r>
            <a:endParaRPr lang="zh-CN" altLang="en-US" sz="2000" b="1"/>
          </a:p>
          <a:p>
            <a:pPr algn="l"/>
            <a:r>
              <a:rPr lang="zh-CN" altLang="en-US"/>
              <a:t>电影诞生以来，特别是现代电影（非线性叙事）的出现，将对电影时间的操控演绎到 了无以复加的地步。</a:t>
            </a:r>
            <a:endParaRPr lang="zh-CN" altLang="en-US"/>
          </a:p>
          <a:p>
            <a:pPr algn="l"/>
            <a:endParaRPr lang="zh-CN" altLang="en-US" sz="2000" b="1"/>
          </a:p>
          <a:p>
            <a:pPr algn="l"/>
            <a:r>
              <a:rPr lang="zh-CN" altLang="en-US" sz="2000" b="1"/>
              <a:t>♦空间设计（横轴：场景）</a:t>
            </a:r>
            <a:endParaRPr lang="zh-CN" altLang="en-US" sz="2000" b="1"/>
          </a:p>
          <a:p>
            <a:pPr algn="l"/>
            <a:r>
              <a:rPr lang="zh-CN" altLang="en-US"/>
              <a:t>电影的空间设计可以划分为三个层次:</a:t>
            </a:r>
            <a:r>
              <a:rPr lang="en-US" altLang="zh-CN"/>
              <a:t>1</a:t>
            </a:r>
            <a:r>
              <a:rPr lang="zh-CN" altLang="en-US"/>
              <a:t>、物景（或物境）：物理性的场景、环境和背景；</a:t>
            </a:r>
            <a:r>
              <a:rPr lang="en-US" altLang="zh-CN"/>
              <a:t>2</a:t>
            </a:r>
            <a:r>
              <a:rPr lang="zh-CN" altLang="en-US"/>
              <a:t>、情景（或情境）：具备一定情感和戏剧意味的人格化场景、环境和背景；</a:t>
            </a:r>
            <a:r>
              <a:rPr lang="en-US" altLang="zh-CN"/>
              <a:t>3</a:t>
            </a:r>
            <a:r>
              <a:rPr lang="zh-CN" altLang="en-US"/>
              <a:t>、意景（或意境）：具 备象征、隐喻或超验意义的场景、环境和背景。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680720" y="2110105"/>
            <a:ext cx="11136630" cy="3999865"/>
          </a:xfrm>
          <a:prstGeom prst="rect">
            <a:avLst/>
          </a:prstGeom>
          <a:noFill/>
        </p:spPr>
        <p:txBody>
          <a:bodyPr wrap="square" rtlCol="0">
            <a:spAutoFit/>
          </a:bodyPr>
          <a:p>
            <a:r>
              <a:rPr lang="zh-CN" altLang="en-US" sz="2000" b="1"/>
              <a:t>♦总体视觉设计</a:t>
            </a:r>
            <a:endParaRPr lang="zh-CN" altLang="en-US" sz="2000" b="1"/>
          </a:p>
          <a:p>
            <a:r>
              <a:rPr lang="zh-CN" altLang="en-US"/>
              <a:t>画幅与构图：</a:t>
            </a:r>
            <a:endParaRPr lang="zh-CN" altLang="en-US"/>
          </a:p>
          <a:p>
            <a:r>
              <a:rPr lang="zh-CN" altLang="en-US"/>
              <a:t>传统画幅（1 ： 1.33）</a:t>
            </a:r>
            <a:endParaRPr lang="zh-CN" altLang="en-US"/>
          </a:p>
          <a:p>
            <a:r>
              <a:rPr lang="zh-CN" altLang="en-US"/>
              <a:t>欧式遮幅（1 ： 1.66）</a:t>
            </a:r>
            <a:endParaRPr lang="zh-CN" altLang="en-US"/>
          </a:p>
          <a:p>
            <a:r>
              <a:rPr lang="zh-CN" altLang="en-US"/>
              <a:t>美式遮幅（1 ： 1.85）</a:t>
            </a:r>
            <a:endParaRPr lang="zh-CN" altLang="en-US"/>
          </a:p>
          <a:p>
            <a:r>
              <a:rPr lang="zh-CN" altLang="en-US"/>
              <a:t>宽银幕 （1 : 2.35）</a:t>
            </a:r>
            <a:endParaRPr lang="zh-CN" altLang="en-US"/>
          </a:p>
          <a:p>
            <a:r>
              <a:rPr lang="zh-CN" altLang="en-US"/>
              <a:t>70毫米画幅（1 ： 2.21）</a:t>
            </a:r>
            <a:endParaRPr lang="zh-CN" altLang="en-US"/>
          </a:p>
          <a:p>
            <a:endParaRPr lang="zh-CN" altLang="en-US"/>
          </a:p>
          <a:p>
            <a:r>
              <a:rPr lang="zh-CN" altLang="en-US"/>
              <a:t>视觉构成元素:空间、线条、形状、色彩、影调、运动和节奏等。</a:t>
            </a:r>
            <a:endParaRPr lang="zh-CN" altLang="en-US"/>
          </a:p>
          <a:p>
            <a:endParaRPr lang="zh-CN" altLang="en-US"/>
          </a:p>
          <a:p>
            <a:r>
              <a:rPr lang="zh-CN" altLang="en-US"/>
              <a:t>视觉累进</a:t>
            </a:r>
            <a:r>
              <a:rPr lang="en-US" altLang="zh-CN"/>
              <a:t>:指视觉影像的堆砌叠加</a:t>
            </a:r>
            <a:r>
              <a:rPr lang="zh-CN" altLang="en-US"/>
              <a:t>（用于强化对感官、情感和知性的刺激，也可以拉伸观众的悬念、疑惑与焦虑之感。）</a:t>
            </a:r>
            <a:endParaRPr lang="zh-CN" altLang="en-US"/>
          </a:p>
          <a:p>
            <a:endParaRPr lang="zh-CN" altLang="en-US"/>
          </a:p>
          <a:p>
            <a:r>
              <a:rPr lang="zh-CN" altLang="en-US"/>
              <a:t>对比画面：可以强化视觉张力，而相似画面则可能弱化视觉张力。</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694055"/>
            <a:ext cx="10166350" cy="1938020"/>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3" name="文本框 2"/>
          <p:cNvSpPr txBox="1"/>
          <p:nvPr/>
        </p:nvSpPr>
        <p:spPr>
          <a:xfrm>
            <a:off x="1032510" y="2022475"/>
            <a:ext cx="10389235" cy="3753485"/>
          </a:xfrm>
          <a:prstGeom prst="rect">
            <a:avLst/>
          </a:prstGeom>
          <a:noFill/>
        </p:spPr>
        <p:txBody>
          <a:bodyPr wrap="square" rtlCol="0">
            <a:spAutoFit/>
          </a:bodyPr>
          <a:p>
            <a:r>
              <a:rPr lang="zh-CN" altLang="en-US" sz="2000" b="1"/>
              <a:t>♦视觉主题与贯穿道具</a:t>
            </a:r>
            <a:endParaRPr lang="zh-CN" altLang="en-US" sz="2000" b="1"/>
          </a:p>
          <a:p>
            <a:r>
              <a:rPr lang="zh-CN" altLang="en-US"/>
              <a:t>视觉主题：影片主题内涵的外化核心</a:t>
            </a:r>
            <a:endParaRPr lang="zh-CN" altLang="en-US"/>
          </a:p>
          <a:p>
            <a:r>
              <a:rPr lang="zh-CN" altLang="en-US"/>
              <a:t>贯穿道具：外化核心的具体体现 （形象兼意象）。</a:t>
            </a:r>
            <a:endParaRPr lang="zh-CN" altLang="en-US"/>
          </a:p>
          <a:p>
            <a:endParaRPr lang="zh-CN" altLang="en-US"/>
          </a:p>
          <a:p>
            <a:pPr algn="l"/>
            <a:r>
              <a:rPr lang="zh-CN" altLang="en-US" sz="2000" b="1"/>
              <a:t>♦色彩的运用</a:t>
            </a:r>
            <a:endParaRPr lang="zh-CN" altLang="en-US" sz="2000" b="1"/>
          </a:p>
          <a:p>
            <a:pPr algn="l"/>
            <a:r>
              <a:rPr lang="zh-CN" altLang="en-US"/>
              <a:t>黑白与彩色</a:t>
            </a:r>
            <a:endParaRPr lang="zh-CN" altLang="en-US"/>
          </a:p>
          <a:p>
            <a:pPr algn="l"/>
            <a:r>
              <a:rPr lang="zh-CN" altLang="en-US"/>
              <a:t>不同的色彩会有不同的寓意（常规的黑色代表着罪孽和堕落、红色意味着危险、黄色代表着禁忌和暧昧、蓝光和谋杀的关联）</a:t>
            </a:r>
            <a:endParaRPr lang="zh-CN" altLang="en-US"/>
          </a:p>
          <a:p>
            <a:pPr algn="l"/>
            <a:endParaRPr lang="zh-CN" altLang="en-US"/>
          </a:p>
          <a:p>
            <a:pPr algn="l"/>
            <a:r>
              <a:rPr lang="zh-CN" altLang="en-US" b="1"/>
              <a:t>影片总体色调设计：</a:t>
            </a:r>
            <a:endParaRPr lang="zh-CN" altLang="en-US" b="1"/>
          </a:p>
          <a:p>
            <a:pPr algn="l"/>
            <a:r>
              <a:rPr lang="zh-CN" altLang="en-US" b="1"/>
              <a:t>黑白默片（《艺术家》）、黑白片（《愤怒的公牛》《辛德勒的名 单》）、黑白彩色交叉（《绿野仙踪》《这里的黎明静悄悄》）、有意味的彩色（隐喻的《红色沙漠》、象征的《三色：红白蓝》、衰减彩色《拯救大兵瑞恩》、20世纪30年代的巴黎色《雨果》）等。</a:t>
            </a:r>
            <a:endParaRPr lang="zh-CN" altLang="en-US"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3" name="文本框 2"/>
          <p:cNvSpPr txBox="1"/>
          <p:nvPr/>
        </p:nvSpPr>
        <p:spPr>
          <a:xfrm>
            <a:off x="889635" y="1956435"/>
            <a:ext cx="10069830" cy="3169285"/>
          </a:xfrm>
          <a:prstGeom prst="rect">
            <a:avLst/>
          </a:prstGeom>
          <a:noFill/>
        </p:spPr>
        <p:txBody>
          <a:bodyPr wrap="square" rtlCol="0">
            <a:spAutoFit/>
          </a:bodyPr>
          <a:p>
            <a:r>
              <a:rPr lang="zh-CN" altLang="en-US" sz="2000" b="1"/>
              <a:t>♦灯光设计</a:t>
            </a:r>
            <a:endParaRPr lang="zh-CN" altLang="en-US" sz="2000" b="1"/>
          </a:p>
          <a:p>
            <a:r>
              <a:rPr lang="zh-CN" altLang="en-US"/>
              <a:t>高调   低调</a:t>
            </a:r>
            <a:endParaRPr lang="zh-CN" altLang="en-US"/>
          </a:p>
          <a:p>
            <a:endParaRPr lang="zh-CN" altLang="en-US"/>
          </a:p>
          <a:p>
            <a:r>
              <a:rPr lang="zh-CN" altLang="en-US"/>
              <a:t>经典时期的主流商业片会追求明亮、 散射的“亮堂堂”的高调效果，特别是喜剧片、歌舞片和青春爱情浪漫类剧情片，这样的影 片可以称为轻松、开朗和好玩的“软性”电影。</a:t>
            </a:r>
            <a:endParaRPr lang="zh-CN" altLang="en-US"/>
          </a:p>
          <a:p>
            <a:r>
              <a:rPr lang="zh-CN" altLang="en-US"/>
              <a:t>在警匪电影、黑色电影、战争电影、社会历史电影等“硬性”电影中，导演则偏好低 调的照明设计（强调暗部与明暗对比），这种布光是由西席•地密尔首创的，如德国表现 主义电影的暗夜与阴影、黑色犯罪片的黑暗城市街道、希区柯克的窗棋投影和《教父》的 顶光等都是如此。</a:t>
            </a:r>
            <a:endParaRPr lang="zh-CN" altLang="en-US"/>
          </a:p>
          <a:p>
            <a:endParaRPr lang="zh-CN" altLang="en-US"/>
          </a:p>
          <a:p>
            <a:r>
              <a:rPr lang="zh-CN" altLang="en-US"/>
              <a:t>美国导演总体倾向高调布光（欧洲裔导演 和认同欧洲电影文化的美国导演另说）。</a:t>
            </a:r>
            <a:endParaRPr lang="zh-CN" altLang="en-US"/>
          </a:p>
          <a:p>
            <a:r>
              <a:rPr lang="zh-CN" altLang="en-US"/>
              <a:t>欧洲导演一般来说更喜欢黯淡的格调（认同美国电影的欧洲导演又当 别论）。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3" name="文本框 2"/>
          <p:cNvSpPr txBox="1"/>
          <p:nvPr/>
        </p:nvSpPr>
        <p:spPr>
          <a:xfrm>
            <a:off x="922655" y="2242185"/>
            <a:ext cx="10135870" cy="3784600"/>
          </a:xfrm>
          <a:prstGeom prst="rect">
            <a:avLst/>
          </a:prstGeom>
          <a:noFill/>
        </p:spPr>
        <p:txBody>
          <a:bodyPr wrap="square" rtlCol="0">
            <a:spAutoFit/>
          </a:bodyPr>
          <a:p>
            <a:r>
              <a:rPr lang="zh-CN" altLang="en-US" sz="2000" b="1"/>
              <a:t>♦摄影技术手段</a:t>
            </a:r>
            <a:endParaRPr lang="zh-CN" altLang="en-US" sz="2000" b="1"/>
          </a:p>
          <a:p>
            <a:endParaRPr lang="zh-CN" altLang="en-US" sz="2000" b="1"/>
          </a:p>
          <a:p>
            <a:r>
              <a:rPr lang="zh-CN" altLang="en-US"/>
              <a:t>摄影技术手段应该是为影片主题内涵和人物故事的呈现服务的，也应该是与影片的 整体调性和风格特性水乳交融、浑然天成的。任何独立于内容、叙事、调性和风格的摄影 技术手段都可能实际损害到影片的总体表达,这是导演整体掌控的关键点之一。</a:t>
            </a:r>
            <a:endParaRPr lang="zh-CN" altLang="en-US"/>
          </a:p>
          <a:p>
            <a:endParaRPr lang="zh-CN" altLang="en-US"/>
          </a:p>
          <a:p>
            <a:r>
              <a:rPr lang="zh-CN" altLang="en-US" sz="2000" b="1"/>
              <a:t>♦造型设计</a:t>
            </a:r>
            <a:endParaRPr lang="zh-CN" altLang="en-US"/>
          </a:p>
          <a:p>
            <a:r>
              <a:rPr lang="zh-CN" altLang="en-US"/>
              <a:t>造型设计包含场景造型设计（道具、场景和陈设）与人物造型设计（服装、化妆与发 型），场景又分为主场景和辅助场景。</a:t>
            </a:r>
            <a:endParaRPr lang="zh-CN" altLang="en-US"/>
          </a:p>
          <a:p>
            <a:r>
              <a:rPr lang="zh-CN" altLang="en-US"/>
              <a:t>第一，场景造型场景包含:场地和自然环境、光效（黑白）、色彩（饱和度）、道具（戏用 道具和贯穿道具）、服装造型、化妆（特殊人物造型）、动物（《猪宝贝》《狐狸》《艺术家》的狗 和《战马》的马与鹅）等。</a:t>
            </a:r>
            <a:endParaRPr lang="zh-CN" altLang="en-US"/>
          </a:p>
          <a:p>
            <a:r>
              <a:rPr lang="zh-CN" altLang="en-US"/>
              <a:t>第二，人物造型设计包含:服装、化妆和发型等。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3" name="文本框 2"/>
          <p:cNvSpPr txBox="1"/>
          <p:nvPr/>
        </p:nvSpPr>
        <p:spPr>
          <a:xfrm>
            <a:off x="527050" y="1813560"/>
            <a:ext cx="10993120" cy="4926965"/>
          </a:xfrm>
          <a:prstGeom prst="rect">
            <a:avLst/>
          </a:prstGeom>
          <a:noFill/>
        </p:spPr>
        <p:txBody>
          <a:bodyPr wrap="square" rtlCol="0">
            <a:spAutoFit/>
          </a:bodyPr>
          <a:p>
            <a:pPr>
              <a:lnSpc>
                <a:spcPct val="120000"/>
              </a:lnSpc>
            </a:pPr>
            <a:r>
              <a:rPr lang="zh-CN" altLang="en-US" sz="2000" b="1"/>
              <a:t>♦运动（动感）</a:t>
            </a:r>
            <a:endParaRPr lang="zh-CN" altLang="en-US"/>
          </a:p>
          <a:p>
            <a:pPr>
              <a:lnSpc>
                <a:spcPct val="120000"/>
              </a:lnSpc>
            </a:pPr>
            <a:r>
              <a:rPr lang="zh-CN" altLang="en-US"/>
              <a:t>运动是电影的灵魂（动作、打斗和追逐等成为电影的最佳表现对象）</a:t>
            </a:r>
            <a:endParaRPr lang="zh-CN" altLang="en-US"/>
          </a:p>
          <a:p>
            <a:pPr>
              <a:lnSpc>
                <a:spcPct val="120000"/>
              </a:lnSpc>
            </a:pPr>
            <a:r>
              <a:rPr lang="zh-CN" altLang="en-US" sz="2000" b="1"/>
              <a:t>♦奇观场景与动态场景：华彩乐段、视觉核心、点睛之笔</a:t>
            </a:r>
            <a:endParaRPr lang="zh-CN" altLang="en-US" sz="2000" b="1"/>
          </a:p>
          <a:p>
            <a:pPr algn="l">
              <a:lnSpc>
                <a:spcPct val="120000"/>
              </a:lnSpc>
            </a:pPr>
            <a:r>
              <a:rPr lang="zh-CN" altLang="en-US" sz="2000" b="1"/>
              <a:t>♦咏叹和宣叙段落</a:t>
            </a:r>
            <a:endParaRPr lang="zh-CN" altLang="en-US" sz="2000" b="1"/>
          </a:p>
          <a:p>
            <a:pPr>
              <a:lnSpc>
                <a:spcPct val="120000"/>
              </a:lnSpc>
            </a:pPr>
            <a:r>
              <a:rPr lang="zh-CN" altLang="en-US"/>
              <a:t>电影在咏叹与宣叙之间的演进转换形成了影片的节奏和动能,保证影片拥有足够的视听觉和心理吸引力。</a:t>
            </a:r>
            <a:endParaRPr lang="zh-CN" altLang="en-US"/>
          </a:p>
          <a:p>
            <a:pPr algn="l">
              <a:lnSpc>
                <a:spcPct val="120000"/>
              </a:lnSpc>
            </a:pPr>
            <a:r>
              <a:rPr lang="zh-CN" altLang="en-US" sz="2000" b="1"/>
              <a:t>♦影片时长</a:t>
            </a:r>
            <a:endParaRPr lang="zh-CN" altLang="en-US" sz="2000" b="1"/>
          </a:p>
          <a:p>
            <a:pPr>
              <a:lnSpc>
                <a:spcPct val="120000"/>
              </a:lnSpc>
            </a:pPr>
            <a:r>
              <a:rPr lang="zh-CN" altLang="en-US"/>
              <a:t>短片（30分钟以内、60分钟以内）   长片（一般90-120分钟）   超长片（120分钟以上）</a:t>
            </a:r>
            <a:endParaRPr lang="zh-CN" altLang="en-US"/>
          </a:p>
          <a:p>
            <a:pPr algn="l">
              <a:lnSpc>
                <a:spcPct val="120000"/>
              </a:lnSpc>
            </a:pPr>
            <a:r>
              <a:rPr lang="zh-CN" altLang="en-US" sz="2000" b="1"/>
              <a:t>♦影片速度、节奏和韵律</a:t>
            </a:r>
            <a:endParaRPr lang="zh-CN" altLang="en-US" sz="2000" b="1"/>
          </a:p>
          <a:p>
            <a:pPr>
              <a:lnSpc>
                <a:spcPct val="120000"/>
              </a:lnSpc>
            </a:pPr>
            <a:r>
              <a:rPr lang="zh-CN" altLang="en-US"/>
              <a:t>剧本故事类型、演员表演风格和视觉听觉设计等因素决定了影片的速度、节奏和韵律。</a:t>
            </a:r>
            <a:endParaRPr lang="zh-CN" altLang="en-US"/>
          </a:p>
          <a:p>
            <a:pPr>
              <a:lnSpc>
                <a:spcPct val="120000"/>
              </a:lnSpc>
            </a:pPr>
            <a:r>
              <a:rPr lang="zh-CN" altLang="en-US"/>
              <a:t>总体节奏包括喜剧性和动作性的快节奏、悲剧性和思辨性的慢节奏、跌宕起伏和张弛有度的混合节奏。</a:t>
            </a:r>
            <a:endParaRPr lang="zh-CN" altLang="en-US"/>
          </a:p>
          <a:p>
            <a:pPr marL="285750" indent="-285750">
              <a:lnSpc>
                <a:spcPct val="120000"/>
              </a:lnSpc>
              <a:buFont typeface="Arial" panose="020B0604020202020204" pitchFamily="34" charset="0"/>
              <a:buChar char="•"/>
            </a:pPr>
            <a:r>
              <a:rPr lang="zh-CN" altLang="en-US"/>
              <a:t>影片整体节奏</a:t>
            </a:r>
            <a:endParaRPr lang="zh-CN" altLang="en-US"/>
          </a:p>
          <a:p>
            <a:pPr marL="285750" indent="-285750">
              <a:lnSpc>
                <a:spcPct val="120000"/>
              </a:lnSpc>
              <a:buFont typeface="Arial" panose="020B0604020202020204" pitchFamily="34" charset="0"/>
              <a:buChar char="•"/>
            </a:pPr>
            <a:r>
              <a:rPr lang="zh-CN" altLang="en-US"/>
              <a:t>空间和节奏</a:t>
            </a:r>
            <a:endParaRPr lang="zh-CN" altLang="en-US"/>
          </a:p>
          <a:p>
            <a:pPr marL="285750" indent="-285750">
              <a:lnSpc>
                <a:spcPct val="120000"/>
              </a:lnSpc>
              <a:buFont typeface="Arial" panose="020B0604020202020204" pitchFamily="34" charset="0"/>
              <a:buChar char="•"/>
            </a:pPr>
            <a:r>
              <a:rPr lang="zh-CN" altLang="en-US"/>
              <a:t>段落和场景的节奏，如铺陈渲染</a:t>
            </a:r>
            <a:endParaRPr lang="zh-CN" altLang="en-US"/>
          </a:p>
          <a:p>
            <a:pPr algn="l">
              <a:lnSpc>
                <a:spcPct val="120000"/>
              </a:lnSpc>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导演阐述（总体构思）与分镜头剧本（分解实施）</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3" name="文本框 2"/>
          <p:cNvSpPr txBox="1"/>
          <p:nvPr/>
        </p:nvSpPr>
        <p:spPr>
          <a:xfrm>
            <a:off x="664845" y="1978025"/>
            <a:ext cx="10356215" cy="4408805"/>
          </a:xfrm>
          <a:prstGeom prst="rect">
            <a:avLst/>
          </a:prstGeom>
          <a:noFill/>
        </p:spPr>
        <p:txBody>
          <a:bodyPr wrap="square" rtlCol="0">
            <a:spAutoFit/>
          </a:bodyPr>
          <a:p>
            <a:pPr algn="l">
              <a:lnSpc>
                <a:spcPct val="120000"/>
              </a:lnSpc>
            </a:pPr>
            <a:r>
              <a:rPr lang="zh-CN" altLang="en-US" b="1">
                <a:sym typeface="+mn-ea"/>
              </a:rPr>
              <a:t>♦超越语言的氛围和感觉</a:t>
            </a:r>
            <a:endParaRPr lang="zh-CN" altLang="en-US" b="1"/>
          </a:p>
          <a:p>
            <a:pPr algn="l">
              <a:lnSpc>
                <a:spcPct val="120000"/>
              </a:lnSpc>
            </a:pPr>
            <a:r>
              <a:rPr lang="zh-CN" altLang="en-US">
                <a:sym typeface="+mn-ea"/>
              </a:rPr>
              <a:t>营造一种弥漫在影片故事和人物周围可感却不可见的特殊气场（能量场）</a:t>
            </a:r>
            <a:endParaRPr lang="zh-CN" altLang="en-US"/>
          </a:p>
          <a:p>
            <a:pPr algn="l">
              <a:lnSpc>
                <a:spcPct val="120000"/>
              </a:lnSpc>
            </a:pPr>
            <a:r>
              <a:rPr lang="zh-CN" altLang="en-US" b="1">
                <a:sym typeface="+mn-ea"/>
              </a:rPr>
              <a:t>♦精妙的细节设计</a:t>
            </a:r>
            <a:endParaRPr lang="zh-CN" altLang="en-US" b="1"/>
          </a:p>
          <a:p>
            <a:pPr algn="l">
              <a:lnSpc>
                <a:spcPct val="120000"/>
              </a:lnSpc>
            </a:pPr>
            <a:r>
              <a:rPr lang="zh-CN" altLang="en-US" b="1">
                <a:sym typeface="+mn-ea"/>
              </a:rPr>
              <a:t>♦影片风格</a:t>
            </a:r>
            <a:endParaRPr lang="zh-CN" altLang="en-US" b="1"/>
          </a:p>
          <a:p>
            <a:pPr algn="l">
              <a:lnSpc>
                <a:spcPct val="120000"/>
              </a:lnSpc>
            </a:pPr>
            <a:r>
              <a:rPr lang="zh-CN" altLang="en-US">
                <a:sym typeface="+mn-ea"/>
              </a:rPr>
              <a:t>影片风格包含写意、粗放、冷酷等</a:t>
            </a:r>
            <a:endParaRPr lang="zh-CN" altLang="en-US"/>
          </a:p>
          <a:p>
            <a:pPr algn="l">
              <a:lnSpc>
                <a:spcPct val="120000"/>
              </a:lnSpc>
            </a:pPr>
            <a:r>
              <a:rPr lang="zh-CN" altLang="en-US" b="1">
                <a:sym typeface="+mn-ea"/>
              </a:rPr>
              <a:t>♦声音设计</a:t>
            </a:r>
            <a:endParaRPr lang="zh-CN" altLang="en-US" b="1"/>
          </a:p>
          <a:p>
            <a:pPr algn="l">
              <a:lnSpc>
                <a:spcPct val="120000"/>
              </a:lnSpc>
            </a:pPr>
            <a:r>
              <a:rPr lang="zh-CN" altLang="en-US">
                <a:sym typeface="+mn-ea"/>
              </a:rPr>
              <a:t>电影是视听综合艺术，但由于视觉的 直观显性特质，视觉造型（摄影、美术和画面剪辑等）往往占据很大的比重，而声音造型（录音和音乐等）则受到不同程度的 轻视甚至忽视。然而，隐性抽象特质的听觉却拥有视觉无法达到的内在、深入和持 久的影响力，它可以通过人耳直达人的头脑和心灵。声音设计包含三种，分别是音乐设计、音响设计和旁白设计（可能成为叙事的重要手段）</a:t>
            </a:r>
            <a:endParaRPr lang="zh-CN" altLang="en-US"/>
          </a:p>
          <a:p>
            <a:pPr marL="285750" indent="-285750" algn="l">
              <a:lnSpc>
                <a:spcPct val="120000"/>
              </a:lnSpc>
              <a:buFont typeface="Arial" panose="020B0604020202020204" pitchFamily="34" charset="0"/>
              <a:buChar char="•"/>
            </a:pPr>
            <a:r>
              <a:rPr lang="zh-CN" altLang="en-US">
                <a:sym typeface="+mn-ea"/>
              </a:rPr>
              <a:t>声音设计崇尚极简主义</a:t>
            </a:r>
            <a:endParaRPr lang="zh-CN" altLang="en-US"/>
          </a:p>
          <a:p>
            <a:pPr marL="285750" indent="-285750" algn="l">
              <a:lnSpc>
                <a:spcPct val="120000"/>
              </a:lnSpc>
              <a:buFont typeface="Arial" panose="020B0604020202020204" pitchFamily="34" charset="0"/>
              <a:buChar char="•"/>
            </a:pPr>
            <a:r>
              <a:rPr lang="zh-CN" altLang="en-US">
                <a:sym typeface="+mn-ea"/>
              </a:rPr>
              <a:t>台词主义（话痔片）</a:t>
            </a:r>
            <a:endParaRPr lang="zh-CN" altLang="en-US"/>
          </a:p>
          <a:p>
            <a:pPr algn="l">
              <a:lnSpc>
                <a:spcPct val="120000"/>
              </a:lnSpc>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694055"/>
            <a:ext cx="10166350" cy="132207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镜头设计与场面调度（故事板、平面调度图、模型）</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3" name="文本框 2"/>
          <p:cNvSpPr txBox="1"/>
          <p:nvPr/>
        </p:nvSpPr>
        <p:spPr>
          <a:xfrm>
            <a:off x="759460" y="2016125"/>
            <a:ext cx="10004425" cy="4307840"/>
          </a:xfrm>
          <a:prstGeom prst="rect">
            <a:avLst/>
          </a:prstGeom>
          <a:noFill/>
        </p:spPr>
        <p:txBody>
          <a:bodyPr wrap="square" rtlCol="0">
            <a:spAutoFit/>
          </a:bodyPr>
          <a:p>
            <a:r>
              <a:rPr lang="zh-CN" altLang="en-US" sz="2000" b="1"/>
              <a:t>♦导演技巧：技术与手段（手法和技艺）</a:t>
            </a:r>
            <a:endParaRPr lang="zh-CN" altLang="en-US"/>
          </a:p>
          <a:p>
            <a:pPr marL="285750" indent="-285750">
              <a:buFont typeface="Arial" panose="020B0604020202020204" pitchFamily="34" charset="0"/>
              <a:buChar char="•"/>
            </a:pPr>
            <a:r>
              <a:rPr lang="zh-CN" altLang="en-US"/>
              <a:t>导演技巧包含:视觉（造型）技巧；听觉（造型）技巧；视听（声画对位）综合技巧；空间 （造型）技巧（“框”的含义）；时间（造型）技巧；时空（叙事结 构）综合技巧;叙事视点与摄影机角度;摄影机的运动;剪辑技巧。</a:t>
            </a:r>
            <a:endParaRPr lang="zh-CN" altLang="en-US"/>
          </a:p>
          <a:p>
            <a:endParaRPr lang="zh-CN" altLang="en-US"/>
          </a:p>
          <a:p>
            <a:pPr marL="285750" indent="-285750">
              <a:buFont typeface="Arial" panose="020B0604020202020204" pitchFamily="34" charset="0"/>
              <a:buChar char="•"/>
            </a:pPr>
            <a:r>
              <a:rPr lang="zh-CN" altLang="en-US"/>
              <a:t>摄影机拍摄角度的选择（如俯拍（高角度）、仰拍（低角度）、过肩镜头等）。</a:t>
            </a:r>
            <a:endParaRPr lang="zh-CN" altLang="en-US"/>
          </a:p>
          <a:p>
            <a:r>
              <a:rPr lang="zh-CN" altLang="en-US"/>
              <a:t>         矮化、贬斥或强化伟岸的特殊效果</a:t>
            </a:r>
            <a:endParaRPr lang="zh-CN" altLang="en-US"/>
          </a:p>
          <a:p>
            <a:pPr algn="l"/>
            <a:r>
              <a:rPr lang="zh-CN" altLang="en-US" sz="2000" b="1"/>
              <a:t>♦视角问题</a:t>
            </a:r>
            <a:endParaRPr lang="zh-CN" altLang="en-US" sz="2000" b="1"/>
          </a:p>
          <a:p>
            <a:pPr marL="285750" indent="-285750">
              <a:buFont typeface="Arial" panose="020B0604020202020204" pitchFamily="34" charset="0"/>
              <a:buChar char="•"/>
            </a:pPr>
            <a:r>
              <a:rPr lang="zh-CN" altLang="en-US"/>
              <a:t>单视角：第一人称主观视角（限制性视点），强调与观看者（画外人物）认同，又称主观 镜头（Subjective Shot）。（《湖上艳尸》）</a:t>
            </a:r>
            <a:endParaRPr lang="zh-CN" altLang="en-US"/>
          </a:p>
          <a:p>
            <a:pPr marL="285750" indent="-285750">
              <a:buFont typeface="Arial" panose="020B0604020202020204" pitchFamily="34" charset="0"/>
              <a:buChar char="•"/>
            </a:pPr>
            <a:r>
              <a:rPr lang="zh-CN" altLang="en-US"/>
              <a:t>泛视角：第三人称客观视角（全知性视点），也就是大部分电影采取的上帝视点。</a:t>
            </a:r>
            <a:endParaRPr lang="zh-CN" altLang="en-US"/>
          </a:p>
          <a:p>
            <a:pPr marL="285750" indent="-285750">
              <a:buFont typeface="Arial" panose="020B0604020202020204" pitchFamily="34" charset="0"/>
              <a:buChar char="•"/>
            </a:pPr>
            <a:r>
              <a:rPr lang="zh-CN" altLang="en-US"/>
              <a:t>多视角：两个或三个以上单视角的组合使用（《公民凯恩》《罗生门》《优势视点》）</a:t>
            </a:r>
            <a:endParaRPr lang="zh-CN" altLang="en-US"/>
          </a:p>
          <a:p>
            <a:pPr marL="285750" indent="-285750">
              <a:buFont typeface="Arial" panose="020B0604020202020204" pitchFamily="34" charset="0"/>
              <a:buChar char="•"/>
            </a:pPr>
            <a:r>
              <a:rPr lang="zh-CN" altLang="en-US"/>
              <a:t>多重视角：一个单视角涵盖另一个单视角，所谓“螳螂捕蝉、黄雀在后”。（《迷魂记》）</a:t>
            </a:r>
            <a:endParaRPr lang="zh-CN" altLang="en-US"/>
          </a:p>
          <a:p>
            <a:pPr marL="285750" indent="-285750">
              <a:buFont typeface="Arial" panose="020B0604020202020204" pitchFamily="34" charset="0"/>
              <a:buChar char="•"/>
            </a:pPr>
            <a:r>
              <a:rPr lang="zh-CN" altLang="en-US"/>
              <a:t>多种视角的混用：电影中最常见的就是泛视角与单视角的综合运用，从客观到主观, 再从主观到客观。（《尼罗河上的惨案》）</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镜头设计与场面调度（故事板、平面调度图、模型）</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3" name="文本框 2"/>
          <p:cNvSpPr txBox="1"/>
          <p:nvPr/>
        </p:nvSpPr>
        <p:spPr>
          <a:xfrm>
            <a:off x="625475" y="2054860"/>
            <a:ext cx="11015980" cy="4584700"/>
          </a:xfrm>
          <a:prstGeom prst="rect">
            <a:avLst/>
          </a:prstGeom>
          <a:noFill/>
        </p:spPr>
        <p:txBody>
          <a:bodyPr wrap="square" rtlCol="0">
            <a:spAutoFit/>
          </a:bodyPr>
          <a:p>
            <a:r>
              <a:rPr lang="zh-CN" altLang="en-US" sz="2000" b="1"/>
              <a:t>♦蒙太奇</a:t>
            </a:r>
            <a:endParaRPr lang="zh-CN" altLang="en-US"/>
          </a:p>
          <a:p>
            <a:r>
              <a:rPr lang="zh-CN" altLang="en-US"/>
              <a:t>“蒙太奇”来自法语中的建筑学，有构成和装配之意，机械工程和舞台美术设计出身的爱森斯坦赋予了它全新的电影含义：两个镜头相加产生超越性、颠覆性和质变性的意 义（1 + 1远大于2或者成为2的平方、立方等）。</a:t>
            </a:r>
            <a:endParaRPr lang="zh-CN" altLang="en-US"/>
          </a:p>
          <a:p>
            <a:r>
              <a:rPr lang="zh-CN" altLang="en-US"/>
              <a:t>案例：《战舰波将金号》中的敖德萨阶梯 段落、《公民凯恩》中的早餐段落、《精神病患者》中的浴室虐杀段落、《火车怪客》中的交叉 铁轨段落、《教父》结尾的复仇谋杀段落、《左轮手枪》中的旅行段落等。</a:t>
            </a:r>
            <a:endParaRPr lang="zh-CN" altLang="en-US"/>
          </a:p>
          <a:p>
            <a:r>
              <a:rPr lang="zh-CN" altLang="en-US" sz="2000" b="1"/>
              <a:t>♦场面调度</a:t>
            </a:r>
            <a:endParaRPr lang="zh-CN" altLang="en-US" sz="2000" b="1"/>
          </a:p>
          <a:p>
            <a:r>
              <a:rPr lang="zh-CN" altLang="en-US"/>
              <a:t>“场面调度”的法语原意是舞台上的放置和调动，包含了调度、布景、布光和服化道等 内容。而现在电影中的场面调度则聚焦于演员和摄影机的相对位置和运动关系。</a:t>
            </a:r>
            <a:endParaRPr lang="zh-CN" altLang="en-US"/>
          </a:p>
          <a:p>
            <a:pPr marL="285750" indent="-285750">
              <a:buFont typeface="Arial" panose="020B0604020202020204" pitchFamily="34" charset="0"/>
              <a:buChar char="•"/>
            </a:pPr>
            <a:r>
              <a:rPr lang="zh-CN" altLang="en-US"/>
              <a:t>对立调度</a:t>
            </a:r>
            <a:endParaRPr lang="zh-CN" altLang="en-US"/>
          </a:p>
          <a:p>
            <a:pPr marL="285750" indent="-285750">
              <a:buFont typeface="Arial" panose="020B0604020202020204" pitchFamily="34" charset="0"/>
              <a:buChar char="•"/>
            </a:pPr>
            <a:r>
              <a:rPr lang="zh-CN" altLang="en-US"/>
              <a:t>三角调度</a:t>
            </a:r>
            <a:endParaRPr lang="zh-CN" altLang="en-US"/>
          </a:p>
          <a:p>
            <a:pPr marL="285750" indent="-285750">
              <a:buFont typeface="Arial" panose="020B0604020202020204" pitchFamily="34" charset="0"/>
              <a:buChar char="•"/>
            </a:pPr>
            <a:r>
              <a:rPr lang="zh-CN" altLang="en-US"/>
              <a:t>群像调度</a:t>
            </a:r>
            <a:endParaRPr lang="zh-CN" altLang="en-US"/>
          </a:p>
          <a:p>
            <a:pPr marL="285750" indent="-285750">
              <a:buFont typeface="Arial" panose="020B0604020202020204" pitchFamily="34" charset="0"/>
              <a:buChar char="•"/>
            </a:pPr>
            <a:r>
              <a:rPr lang="zh-CN" altLang="en-US"/>
              <a:t>平面调</a:t>
            </a:r>
            <a:endParaRPr lang="zh-CN" altLang="en-US"/>
          </a:p>
          <a:p>
            <a:pPr marL="285750" indent="-285750">
              <a:buFont typeface="Arial" panose="020B0604020202020204" pitchFamily="34" charset="0"/>
              <a:buChar char="•"/>
            </a:pPr>
            <a:r>
              <a:rPr lang="zh-CN" altLang="en-US"/>
              <a:t>纵深调度</a:t>
            </a:r>
            <a:endParaRPr lang="zh-CN" altLang="en-US"/>
          </a:p>
          <a:p>
            <a:pPr marL="285750" indent="-285750">
              <a:buFont typeface="Arial" panose="020B0604020202020204" pitchFamily="34" charset="0"/>
              <a:buChar char="•"/>
            </a:pPr>
            <a:r>
              <a:rPr lang="zh-CN" altLang="en-US"/>
              <a:t>全方位调度</a:t>
            </a:r>
            <a:endParaRPr lang="zh-CN" altLang="en-US"/>
          </a:p>
          <a:p>
            <a:pPr marL="285750" indent="-285750"/>
            <a:r>
              <a:rPr lang="zh-CN" altLang="en-US"/>
              <a:t>场景平面图、摄影机机位图、演员走位图（blocking diagram）等都是场面调度构思设 计的重要辅助手段。</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镜头设计与场面调度（故事板、平面调度图、模型）</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3" name="文本框 2"/>
          <p:cNvSpPr txBox="1"/>
          <p:nvPr/>
        </p:nvSpPr>
        <p:spPr>
          <a:xfrm>
            <a:off x="759460" y="2334895"/>
            <a:ext cx="10663555" cy="3599815"/>
          </a:xfrm>
          <a:prstGeom prst="rect">
            <a:avLst/>
          </a:prstGeom>
          <a:noFill/>
        </p:spPr>
        <p:txBody>
          <a:bodyPr wrap="square" rtlCol="0">
            <a:spAutoFit/>
          </a:bodyPr>
          <a:p>
            <a:r>
              <a:rPr lang="zh-CN" altLang="en-US" sz="2000" b="1"/>
              <a:t>♦主镜头</a:t>
            </a:r>
            <a:endParaRPr lang="zh-CN" altLang="en-US"/>
          </a:p>
          <a:p>
            <a:r>
              <a:rPr lang="zh-CN" altLang="en-US"/>
              <a:t>主镜头指可以覆盖整场戏的主导性镜头</a:t>
            </a:r>
            <a:endParaRPr lang="zh-CN" altLang="en-US"/>
          </a:p>
          <a:p>
            <a:r>
              <a:rPr lang="zh-CN" altLang="en-US" sz="2000" b="1"/>
              <a:t>♦长镜头</a:t>
            </a:r>
            <a:endParaRPr lang="zh-CN" altLang="en-US"/>
          </a:p>
          <a:p>
            <a:r>
              <a:rPr lang="zh-CN" altLang="en-US"/>
              <a:t>豹尾长镜头的代表作有:《瑞典女王》（全景固定镜头持续）、《花边女工》（全景运动镜头推成脸部特写）和《纺织女工》（病床全景，镜头跟随人物到窗前:烟花绽放）。</a:t>
            </a:r>
            <a:endParaRPr lang="zh-CN" altLang="en-US"/>
          </a:p>
          <a:p>
            <a:pPr algn="l"/>
            <a:r>
              <a:rPr lang="zh-CN" altLang="en-US" sz="2000" b="1"/>
              <a:t>♦景深镜头</a:t>
            </a:r>
            <a:endParaRPr lang="zh-CN" altLang="en-US" sz="2000" b="1"/>
          </a:p>
          <a:p>
            <a:r>
              <a:rPr lang="zh-CN" altLang="en-US"/>
              <a:t>《公民凯恩》</a:t>
            </a:r>
            <a:endParaRPr lang="zh-CN" altLang="en-US"/>
          </a:p>
          <a:p>
            <a:pPr algn="l"/>
            <a:r>
              <a:rPr lang="zh-CN" altLang="en-US" sz="2000" b="1"/>
              <a:t>♦段落镜头</a:t>
            </a:r>
            <a:endParaRPr lang="zh-CN" altLang="en-US" sz="2000" b="1"/>
          </a:p>
          <a:p>
            <a:r>
              <a:rPr lang="zh-CN" altLang="en-US"/>
              <a:t>奥菲欧斯的《轮舞》、费穆的《小城之春》、扬索的《红军与白军》等影片中运用了段落 镜头。</a:t>
            </a:r>
            <a:endParaRPr lang="zh-CN" altLang="en-US"/>
          </a:p>
          <a:p>
            <a:pPr algn="l"/>
            <a:r>
              <a:rPr lang="zh-CN" altLang="en-US" sz="2000" b="1"/>
              <a:t>♦运动镜头</a:t>
            </a:r>
            <a:endParaRPr lang="zh-CN" altLang="en-US" sz="2000" b="1"/>
          </a:p>
          <a:p>
            <a:pPr algn="l"/>
            <a:r>
              <a:rPr lang="zh-CN" altLang="en-US" sz="2000" b="1"/>
              <a:t>♦两极镜头</a:t>
            </a:r>
            <a:endParaRPr lang="zh-CN" altLang="en-US" sz="2000" b="1"/>
          </a:p>
          <a:p>
            <a:r>
              <a:rPr lang="zh-CN" altLang="en-US"/>
              <a:t>两极镜头特指大全景与大特写之类大反差镜头的直接切换，能够产生强烈的张力与 震撼。</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第一节 导演定义</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94970" y="1791335"/>
            <a:ext cx="7540625" cy="521970"/>
          </a:xfrm>
          <a:prstGeom prst="rect">
            <a:avLst/>
          </a:prstGeom>
          <a:noFill/>
        </p:spPr>
        <p:txBody>
          <a:bodyPr wrap="square" rtlCol="0">
            <a:spAutoFit/>
          </a:bodyPr>
          <a:p>
            <a:r>
              <a:rPr sz="2800">
                <a:sym typeface="+mn-ea"/>
              </a:rPr>
              <a:t>♦</a:t>
            </a:r>
            <a:r>
              <a:rPr lang="zh-CN" altLang="en-US" sz="2800"/>
              <a:t>导演同时进行且交互作用的两大任务</a:t>
            </a:r>
            <a:endParaRPr lang="zh-CN" altLang="en-US" sz="2800"/>
          </a:p>
        </p:txBody>
      </p:sp>
      <p:sp>
        <p:nvSpPr>
          <p:cNvPr id="4" name="文本框 3"/>
          <p:cNvSpPr txBox="1"/>
          <p:nvPr/>
        </p:nvSpPr>
        <p:spPr>
          <a:xfrm>
            <a:off x="895985" y="2374265"/>
            <a:ext cx="10400030" cy="460375"/>
          </a:xfrm>
          <a:prstGeom prst="rect">
            <a:avLst/>
          </a:prstGeom>
          <a:noFill/>
        </p:spPr>
        <p:txBody>
          <a:bodyPr wrap="square" rtlCol="0">
            <a:spAutoFit/>
          </a:bodyPr>
          <a:p>
            <a:r>
              <a:rPr lang="en-US" altLang="zh-CN"/>
              <a:t>        </a:t>
            </a:r>
            <a:r>
              <a:rPr lang="zh-CN" altLang="en-US" sz="2400"/>
              <a:t>思考：导演是强制者还是诱导者？</a:t>
            </a:r>
            <a:endParaRPr lang="zh-CN" altLang="en-US" sz="2400"/>
          </a:p>
        </p:txBody>
      </p:sp>
      <p:sp>
        <p:nvSpPr>
          <p:cNvPr id="3" name="文本框 2"/>
          <p:cNvSpPr txBox="1"/>
          <p:nvPr/>
        </p:nvSpPr>
        <p:spPr>
          <a:xfrm>
            <a:off x="1757680" y="2977515"/>
            <a:ext cx="7970520" cy="2707005"/>
          </a:xfrm>
          <a:prstGeom prst="rect">
            <a:avLst/>
          </a:prstGeom>
          <a:noFill/>
        </p:spPr>
        <p:txBody>
          <a:bodyPr wrap="square" rtlCol="0">
            <a:spAutoFit/>
          </a:bodyPr>
          <a:p>
            <a:pPr>
              <a:lnSpc>
                <a:spcPct val="170000"/>
              </a:lnSpc>
            </a:pPr>
            <a:r>
              <a:rPr lang="en-US" altLang="zh-CN"/>
              <a:t>       </a:t>
            </a:r>
            <a:r>
              <a:rPr lang="zh-CN" altLang="en-US" sz="2000"/>
              <a:t>陈独秀：苏俄的土豆烧牛肉（共产主义）很好，你必须吃（爱森斯坦、里芬斯塔尔和希区柯克）；胡适之说:美国的黄油面包（自由宪政）还行,你不妨试一试（福特、雷诺阿、黑泽明）；周作人说：日本有生鱼片（东方神韵），好不好吃不知道，想不想吃随你便（小津安二郎、雷乃和安东尼奥尼）……</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759460" y="694055"/>
            <a:ext cx="10166350" cy="1938020"/>
          </a:xfrm>
          <a:prstGeom prst="rect">
            <a:avLst/>
          </a:prstGeom>
          <a:noFill/>
        </p:spPr>
        <p:txBody>
          <a:bodyPr wrap="square" rtlCol="0">
            <a:spAutoFit/>
          </a:bodyPr>
          <a:lstStyle/>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镜头设计与场面调度（故事板、平面调度图、模型）</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3" name="文本框 2"/>
          <p:cNvSpPr txBox="1"/>
          <p:nvPr/>
        </p:nvSpPr>
        <p:spPr>
          <a:xfrm>
            <a:off x="813435" y="2263775"/>
            <a:ext cx="10565130" cy="4053840"/>
          </a:xfrm>
          <a:prstGeom prst="rect">
            <a:avLst/>
          </a:prstGeom>
          <a:noFill/>
        </p:spPr>
        <p:txBody>
          <a:bodyPr wrap="square" rtlCol="0">
            <a:spAutoFit/>
          </a:bodyPr>
          <a:p>
            <a:r>
              <a:rPr lang="zh-CN" altLang="en-US" sz="2000" b="1"/>
              <a:t>♦故事板（画面草图）</a:t>
            </a:r>
            <a:endParaRPr lang="zh-CN" altLang="en-US"/>
          </a:p>
          <a:p>
            <a:pPr marL="285750" indent="-285750">
              <a:lnSpc>
                <a:spcPct val="220000"/>
              </a:lnSpc>
              <a:buFont typeface="Arial" panose="020B0604020202020204" pitchFamily="34" charset="0"/>
              <a:buChar char="•"/>
            </a:pPr>
            <a:r>
              <a:rPr lang="zh-CN" altLang="en-US"/>
              <a:t>故事板可以分为导演自己画出的画面 草图和专业故事板画师的画面草图。除非专业故事板画师跟导演很亲近、熟悉且完全 按照导演的想法和要求画出故事板，否则故事板可能在某种程度上会剥夺导演的控制权并干扰导演的艺术构思。</a:t>
            </a:r>
            <a:endParaRPr lang="zh-CN" altLang="en-US"/>
          </a:p>
          <a:p>
            <a:pPr marL="285750" indent="-285750">
              <a:lnSpc>
                <a:spcPct val="220000"/>
              </a:lnSpc>
              <a:buFont typeface="Arial" panose="020B0604020202020204" pitchFamily="34" charset="0"/>
              <a:buChar char="•"/>
            </a:pPr>
            <a:r>
              <a:rPr lang="zh-CN" altLang="en-US"/>
              <a:t>一般认为,没有必要画出每一个镜头的故事板（大部分的剧组人员也不会看），但涉及宏大场面（人员和机器众多的复杂配合）、动作场面（镜头很碎）、转切场景（镜头要很精准）和特效段落（真人、模型和电脑动画等的配合）等镜头时的确需要故事板。</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593725" y="2110105"/>
            <a:ext cx="11004550" cy="4963795"/>
          </a:xfrm>
          <a:prstGeom prst="rect">
            <a:avLst/>
          </a:prstGeom>
          <a:noFill/>
        </p:spPr>
        <p:txBody>
          <a:bodyPr wrap="square" rtlCol="0">
            <a:spAutoFit/>
          </a:bodyPr>
          <a:p>
            <a:pPr>
              <a:lnSpc>
                <a:spcPct val="180000"/>
              </a:lnSpc>
            </a:pPr>
            <a:r>
              <a:rPr lang="zh-CN" altLang="en-US" sz="2000" b="1"/>
              <a:t>♦沙盘推演和"过电影”（视听化的导演想象）</a:t>
            </a:r>
            <a:endParaRPr lang="zh-CN" altLang="en-US" sz="2000" b="1"/>
          </a:p>
          <a:p>
            <a:pPr>
              <a:lnSpc>
                <a:spcPct val="180000"/>
              </a:lnSpc>
            </a:pPr>
            <a:r>
              <a:rPr lang="zh-CN" altLang="en-US"/>
              <a:t>通俗来说,沙盘推演是指想象中排演。</a:t>
            </a:r>
            <a:endParaRPr lang="zh-CN" altLang="en-US"/>
          </a:p>
          <a:p>
            <a:pPr marL="285750" indent="-285750">
              <a:lnSpc>
                <a:spcPct val="180000"/>
              </a:lnSpc>
              <a:buFont typeface="Arial" panose="020B0604020202020204" pitchFamily="34" charset="0"/>
              <a:buChar char="•"/>
            </a:pPr>
            <a:r>
              <a:rPr lang="zh-CN" altLang="en-US"/>
              <a:t>沙盘推演要进行镜头设计包括：固定镜头（景别、角度、长度、构图等）、运动镜头（推拉摇移、升降旋转、变焦跟随等。</a:t>
            </a:r>
            <a:endParaRPr lang="zh-CN" altLang="en-US"/>
          </a:p>
          <a:p>
            <a:pPr marL="285750" indent="-285750">
              <a:lnSpc>
                <a:spcPct val="180000"/>
              </a:lnSpc>
              <a:buFont typeface="Arial" panose="020B0604020202020204" pitchFamily="34" charset="0"/>
              <a:buChar char="•"/>
            </a:pPr>
            <a:r>
              <a:rPr lang="zh-CN" altLang="en-US"/>
              <a:t>镜头运动与人物运动的结合有直线（共向或反向平行运动、反向交叉运动、立体三维交叉运动）和曲线两大类。</a:t>
            </a:r>
            <a:endParaRPr lang="zh-CN" altLang="en-US"/>
          </a:p>
          <a:p>
            <a:pPr marL="285750" indent="-285750">
              <a:lnSpc>
                <a:spcPct val="180000"/>
              </a:lnSpc>
              <a:buFont typeface="Arial" panose="020B0604020202020204" pitchFamily="34" charset="0"/>
              <a:buChar char="•"/>
            </a:pPr>
            <a:r>
              <a:rPr lang="zh-CN" altLang="en-US"/>
              <a:t>镜头的设计应该永远服务于戏剧动作而不是相反。</a:t>
            </a:r>
            <a:endParaRPr lang="zh-CN" altLang="en-US"/>
          </a:p>
          <a:p>
            <a:pPr marL="285750" indent="-285750">
              <a:lnSpc>
                <a:spcPct val="180000"/>
              </a:lnSpc>
              <a:buFont typeface="Arial" panose="020B0604020202020204" pitchFamily="34" charset="0"/>
              <a:buChar char="•"/>
            </a:pPr>
            <a:r>
              <a:rPr lang="zh-CN" altLang="en-US"/>
              <a:t>运动包含:运动转换、主体（人物）运动、镜头运动、主体与镜头的综合运动。</a:t>
            </a:r>
            <a:endParaRPr lang="zh-CN" altLang="en-US"/>
          </a:p>
          <a:p>
            <a:pPr marL="285750" indent="-285750">
              <a:lnSpc>
                <a:spcPct val="180000"/>
              </a:lnSpc>
            </a:pPr>
            <a:endParaRPr lang="zh-CN" altLang="en-US" sz="2000" b="1"/>
          </a:p>
          <a:p>
            <a:endParaRPr lang="zh-CN" altLang="en-US"/>
          </a:p>
        </p:txBody>
      </p:sp>
      <p:sp>
        <p:nvSpPr>
          <p:cNvPr id="3" name="文本框 2"/>
          <p:cNvSpPr txBox="1"/>
          <p:nvPr/>
        </p:nvSpPr>
        <p:spPr>
          <a:xfrm>
            <a:off x="759460" y="694055"/>
            <a:ext cx="10166350" cy="1938020"/>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镜头设计与场面调度（故事板、平面调度图、模型）</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560070" y="2143125"/>
            <a:ext cx="10916920" cy="4246245"/>
          </a:xfrm>
          <a:prstGeom prst="rect">
            <a:avLst/>
          </a:prstGeom>
          <a:noFill/>
        </p:spPr>
        <p:txBody>
          <a:bodyPr wrap="square" rtlCol="0">
            <a:spAutoFit/>
          </a:bodyPr>
          <a:p>
            <a:pPr marL="285750" indent="-285750"/>
            <a:r>
              <a:rPr lang="zh-CN" altLang="en-US" b="1">
                <a:sym typeface="+mn-ea"/>
              </a:rPr>
              <a:t>♦场戏设计（调度）</a:t>
            </a:r>
            <a:endParaRPr lang="zh-CN" altLang="en-US"/>
          </a:p>
          <a:p>
            <a:pPr marL="285750" indent="-285750">
              <a:buFont typeface="Arial" panose="020B0604020202020204" pitchFamily="34" charset="0"/>
              <a:buChar char="•"/>
            </a:pPr>
            <a:r>
              <a:rPr lang="zh-CN" altLang="en-US">
                <a:sym typeface="+mn-ea"/>
              </a:rPr>
              <a:t>镜头包含:主镜头（定场镜头）、关系镜头、正反打（视线匹配、轴线关系、过肩拉背或不过肩不带关系）、插入（特写）或关系调整镜头（小全）、收场镜头（主镜头）。</a:t>
            </a:r>
            <a:endParaRPr lang="zh-CN" altLang="en-US"/>
          </a:p>
          <a:p>
            <a:pPr marL="285750" indent="-285750">
              <a:buFont typeface="Arial" panose="020B0604020202020204" pitchFamily="34" charset="0"/>
              <a:buChar char="•"/>
            </a:pPr>
            <a:r>
              <a:rPr lang="zh-CN" altLang="en-US">
                <a:sym typeface="+mn-ea"/>
              </a:rPr>
              <a:t>镜头的设计有以下几种:以运动镜头为主的动作场戏，静态镜头拍摄静态场戏（对话和会议），静态镜头拍摄动态场戏（打斗追逐）；动态镜头拍摄静态场戏，动态镜头拍摄动态场戏，静态和动态组合镜头拍摄静态或动态场戏。</a:t>
            </a:r>
            <a:endParaRPr lang="zh-CN" altLang="en-US"/>
          </a:p>
          <a:p>
            <a:pPr marL="285750" indent="-285750"/>
            <a:r>
              <a:rPr lang="zh-CN" altLang="en-US" b="1">
                <a:sym typeface="+mn-ea"/>
              </a:rPr>
              <a:t>♦场段剪接</a:t>
            </a:r>
            <a:endParaRPr lang="zh-CN" altLang="en-US"/>
          </a:p>
          <a:p>
            <a:pPr marL="285750" indent="-285750">
              <a:buFont typeface="Arial" panose="020B0604020202020204" pitchFamily="34" charset="0"/>
              <a:buChar char="•"/>
            </a:pPr>
            <a:r>
              <a:rPr lang="zh-CN" altLang="en-US">
                <a:sym typeface="+mn-ea"/>
              </a:rPr>
              <a:t>场景转换:视觉转换、听觉转换、视听觉综合转换、心理性转换（希区柯克和伯格曼常用此转换方式）和超验性转换（林奇和诺兰常用此转换方式）。</a:t>
            </a:r>
            <a:endParaRPr lang="zh-CN" altLang="en-US"/>
          </a:p>
          <a:p>
            <a:pPr marL="285750" indent="-285750">
              <a:buFont typeface="Arial" panose="020B0604020202020204" pitchFamily="34" charset="0"/>
              <a:buChar char="•"/>
            </a:pPr>
            <a:r>
              <a:rPr lang="zh-CN" altLang="en-US">
                <a:sym typeface="+mn-ea"/>
              </a:rPr>
              <a:t>场戏剪接（时空和情节连贯的几场戏）的 方式有:硬切、叠化、溶入、溶出。</a:t>
            </a:r>
            <a:endParaRPr lang="zh-CN" altLang="en-US"/>
          </a:p>
          <a:p>
            <a:pPr marL="285750" indent="-285750">
              <a:buFont typeface="Arial" panose="020B0604020202020204" pitchFamily="34" charset="0"/>
              <a:buChar char="•"/>
            </a:pPr>
            <a:r>
              <a:rPr lang="zh-CN" altLang="en-US">
                <a:sym typeface="+mn-ea"/>
              </a:rPr>
              <a:t>段落连接（时空和情节的演进）的方式 有:硬切、化入、化出、黑场、插入（日夜晨昏或 特写空镜头）。</a:t>
            </a:r>
            <a:endParaRPr lang="zh-CN" altLang="en-US"/>
          </a:p>
          <a:p>
            <a:pPr marL="285750" indent="-285750">
              <a:buFont typeface="Arial" panose="020B0604020202020204" pitchFamily="34" charset="0"/>
              <a:buChar char="•"/>
            </a:pPr>
            <a:r>
              <a:rPr lang="zh-CN" altLang="en-US">
                <a:sym typeface="+mn-ea"/>
              </a:rPr>
              <a:t>匹配剪辑的方式有：位置匹配、动作匹 配、视线匹配、插入、想象线、反切等。</a:t>
            </a:r>
            <a:endParaRPr lang="zh-CN" altLang="en-US"/>
          </a:p>
          <a:p>
            <a:pPr marL="285750" indent="-285750"/>
            <a:endParaRPr lang="zh-CN" altLang="en-US"/>
          </a:p>
          <a:p>
            <a:pPr marL="285750" indent="-285750"/>
            <a:r>
              <a:rPr lang="zh-CN" altLang="en-US" b="1">
                <a:sym typeface="+mn-ea"/>
              </a:rPr>
              <a:t>♦对话与会议场景</a:t>
            </a:r>
            <a:endParaRPr lang="zh-CN" altLang="en-US" b="1"/>
          </a:p>
          <a:p>
            <a:pPr marL="285750" indent="-285750"/>
            <a:endParaRPr lang="zh-CN" altLang="en-US"/>
          </a:p>
        </p:txBody>
      </p:sp>
      <p:sp>
        <p:nvSpPr>
          <p:cNvPr id="3" name="文本框 2"/>
          <p:cNvSpPr txBox="1"/>
          <p:nvPr/>
        </p:nvSpPr>
        <p:spPr>
          <a:xfrm>
            <a:off x="759460" y="694055"/>
            <a:ext cx="10166350" cy="1938020"/>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镜头设计与场面调度（故事板、平面调度图、模型）</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501015" y="2418080"/>
            <a:ext cx="11190605" cy="4092575"/>
          </a:xfrm>
          <a:prstGeom prst="rect">
            <a:avLst/>
          </a:prstGeom>
          <a:noFill/>
        </p:spPr>
        <p:txBody>
          <a:bodyPr wrap="square" rtlCol="0">
            <a:spAutoFit/>
          </a:bodyPr>
          <a:p>
            <a:pPr>
              <a:lnSpc>
                <a:spcPct val="150000"/>
              </a:lnSpc>
            </a:pPr>
            <a:r>
              <a:rPr lang="zh-CN" altLang="en-US" sz="2000">
                <a:sym typeface="+mn-ea"/>
              </a:rPr>
              <a:t>此外，场景与调度还包括:动作与追逐场景、场面氛围场景、抒情渲染场景，以及平面 调度、纵深调度、立体调度、复杂调度等。</a:t>
            </a:r>
            <a:endParaRPr lang="zh-CN" altLang="en-US" sz="2000"/>
          </a:p>
          <a:p>
            <a:pPr>
              <a:lnSpc>
                <a:spcPct val="150000"/>
              </a:lnSpc>
            </a:pPr>
            <a:endParaRPr lang="zh-CN" altLang="en-US" sz="2000">
              <a:sym typeface="+mn-ea"/>
            </a:endParaRPr>
          </a:p>
          <a:p>
            <a:pPr>
              <a:lnSpc>
                <a:spcPct val="150000"/>
              </a:lnSpc>
            </a:pPr>
            <a:r>
              <a:rPr lang="zh-CN" altLang="en-US" sz="2000">
                <a:sym typeface="+mn-ea"/>
              </a:rPr>
              <a:t>封闭构图与开放构图：画外空间的六个方向（上、下、左、右、前、后）。</a:t>
            </a:r>
            <a:endParaRPr lang="zh-CN" altLang="en-US" sz="2000"/>
          </a:p>
          <a:p>
            <a:pPr>
              <a:lnSpc>
                <a:spcPct val="150000"/>
              </a:lnSpc>
            </a:pPr>
            <a:endParaRPr lang="zh-CN" altLang="en-US" sz="2000">
              <a:sym typeface="+mn-ea"/>
            </a:endParaRPr>
          </a:p>
          <a:p>
            <a:pPr>
              <a:lnSpc>
                <a:spcPct val="150000"/>
              </a:lnSpc>
            </a:pPr>
            <a:r>
              <a:rPr lang="zh-CN" altLang="en-US" sz="2000">
                <a:sym typeface="+mn-ea"/>
              </a:rPr>
              <a:t>视线形成的张力：《火车怪客》中网球赛观众的视线。</a:t>
            </a:r>
            <a:endParaRPr lang="zh-CN" altLang="en-US" sz="2000"/>
          </a:p>
          <a:p>
            <a:pPr>
              <a:lnSpc>
                <a:spcPct val="150000"/>
              </a:lnSpc>
            </a:pPr>
            <a:endParaRPr lang="zh-CN" altLang="en-US" sz="2000">
              <a:sym typeface="+mn-ea"/>
            </a:endParaRPr>
          </a:p>
          <a:p>
            <a:pPr>
              <a:lnSpc>
                <a:spcPct val="150000"/>
              </a:lnSpc>
            </a:pPr>
            <a:r>
              <a:rPr lang="zh-CN" altLang="en-US" sz="2000">
                <a:sym typeface="+mn-ea"/>
              </a:rPr>
              <a:t>反向运动形成的张力:《黄土地》中的求雨段落一憨憨逆向挤过人群。</a:t>
            </a:r>
            <a:endParaRPr lang="zh-CN" altLang="en-US" sz="2000"/>
          </a:p>
          <a:p>
            <a:endParaRPr lang="zh-CN" altLang="en-US" sz="2000"/>
          </a:p>
        </p:txBody>
      </p:sp>
      <p:sp>
        <p:nvSpPr>
          <p:cNvPr id="3" name="文本框 2"/>
          <p:cNvSpPr txBox="1"/>
          <p:nvPr/>
        </p:nvSpPr>
        <p:spPr>
          <a:xfrm>
            <a:off x="759460" y="694055"/>
            <a:ext cx="10166350" cy="1938020"/>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镜头设计与场面调度（故事板、平面调度图、模型）</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74866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第四节  案头派与即兴派</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2193290" y="2626360"/>
            <a:ext cx="7805420" cy="2245360"/>
          </a:xfrm>
          <a:prstGeom prst="rect">
            <a:avLst/>
          </a:prstGeom>
          <a:noFill/>
        </p:spPr>
        <p:txBody>
          <a:bodyPr wrap="square" rtlCol="0">
            <a:spAutoFit/>
          </a:bodyPr>
          <a:p>
            <a:r>
              <a:rPr lang="en-US" altLang="zh-CN" sz="2800"/>
              <a:t>       </a:t>
            </a:r>
            <a:r>
              <a:rPr lang="zh-CN" altLang="en-US" sz="2800"/>
              <a:t>悉德尼•波拉克说:“关于拍摄有两种哲学，都是行得通的。我所认同的一种是：整个拍摄过程中，利用每一刻来进行拍摄;另一种是，拍摄时对某些已经预先计划和排练的东西的影像记录，希区柯克就是这样工作的。”</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74866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第四节  案头派与即兴派</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2193290" y="1790700"/>
            <a:ext cx="7805420" cy="3353435"/>
          </a:xfrm>
          <a:prstGeom prst="rect">
            <a:avLst/>
          </a:prstGeom>
          <a:noFill/>
        </p:spPr>
        <p:txBody>
          <a:bodyPr wrap="square" rtlCol="0">
            <a:spAutoFit/>
          </a:bodyPr>
          <a:p>
            <a:pPr fontAlgn="auto"/>
            <a:r>
              <a:rPr sz="2000" b="1"/>
              <a:t>♦案头派</a:t>
            </a:r>
            <a:endParaRPr sz="2000" b="1"/>
          </a:p>
          <a:p>
            <a:pPr indent="457200" fontAlgn="auto"/>
            <a:r>
              <a:t>希区柯克、库布里克、卢卡斯和斯皮尔伯格等都是案头派。他们会大量使用平面图、 机位图和故事板等来设计镜头和调度。</a:t>
            </a:r>
          </a:p>
          <a:p>
            <a:pPr indent="0" fontAlgn="auto"/>
            <a:endParaRPr sz="2000" b="1"/>
          </a:p>
          <a:p>
            <a:pPr indent="0" fontAlgn="auto"/>
            <a:endParaRPr sz="2000" b="1"/>
          </a:p>
          <a:p>
            <a:pPr indent="0" fontAlgn="auto"/>
            <a:r>
              <a:rPr sz="2000" b="1"/>
              <a:t>♦即兴派</a:t>
            </a:r>
            <a:endParaRPr sz="2000" b="1"/>
          </a:p>
          <a:p>
            <a:pPr indent="457200" fontAlgn="auto"/>
            <a:r>
              <a:t>让•雷诺阿、费里尼、卡赞、特吕弗、卡萨维茨、文德斯、伍迪•艾伦、奥尔特曼、拉 斯•冯•提尔、王家卫等都是即兴派。</a:t>
            </a:r>
          </a:p>
          <a:p>
            <a:pPr indent="0" fontAlgn="auto"/>
            <a:endParaRPr sz="2000" b="1"/>
          </a:p>
          <a:p>
            <a:pPr indent="0" fontAlgn="auto"/>
            <a:endParaRPr sz="2000" b="1"/>
          </a:p>
          <a:p>
            <a:pPr indent="0" fontAlgn="auto"/>
            <a:r>
              <a:rPr sz="2000" b="1"/>
              <a:t>♦中间派（大多数）</a:t>
            </a:r>
            <a:endParaRPr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74866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第五节  演员排练</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2193290" y="1790700"/>
            <a:ext cx="7805420" cy="5139055"/>
          </a:xfrm>
          <a:prstGeom prst="rect">
            <a:avLst/>
          </a:prstGeom>
          <a:noFill/>
        </p:spPr>
        <p:txBody>
          <a:bodyPr wrap="square" rtlCol="0">
            <a:spAutoFit/>
          </a:bodyPr>
          <a:p>
            <a:pPr fontAlgn="auto"/>
            <a:r>
              <a:rPr sz="2000" b="1"/>
              <a:t>♦通读与排演</a:t>
            </a:r>
            <a:endParaRPr sz="2000" b="1"/>
          </a:p>
          <a:p>
            <a:pPr marL="285750" indent="-285750" fontAlgn="auto">
              <a:buFont typeface="Arial" panose="020B0604020202020204" pitchFamily="34" charset="0"/>
              <a:buChar char="•"/>
            </a:pPr>
            <a:r>
              <a:t>排练还是不排练？筹备期排练还是拍摄现场排练？</a:t>
            </a:r>
          </a:p>
          <a:p>
            <a:pPr indent="457200" fontAlgn="auto"/>
            <a:r>
              <a:t>因片（影 片定位）而异，因人（导演和演员）而异。</a:t>
            </a:r>
          </a:p>
          <a:p>
            <a:pPr marL="285750" indent="-285750" fontAlgn="auto">
              <a:buFont typeface="Arial" panose="020B0604020202020204" pitchFamily="34" charset="0"/>
              <a:buChar char="•"/>
            </a:pPr>
            <a:r>
              <a:t>排练多久？ </a:t>
            </a:r>
          </a:p>
          <a:p>
            <a:pPr indent="457200" fontAlgn="auto"/>
            <a:r>
              <a:t>一般需要一周到两周（视导演、演员、剧本故事、日程和预算而定）。</a:t>
            </a:r>
          </a:p>
          <a:p>
            <a:pPr marL="285750" indent="-285750" fontAlgn="auto">
              <a:buFont typeface="Arial" panose="020B0604020202020204" pitchFamily="34" charset="0"/>
              <a:buChar char="•"/>
            </a:pPr>
            <a:r>
              <a:t>好莱坞典型的10天左右（两周，每天4小时）排练日程：</a:t>
            </a:r>
          </a:p>
          <a:p>
            <a:pPr indent="457200" fontAlgn="auto">
              <a:buFont typeface="Arial" panose="020B0604020202020204" pitchFamily="34" charset="0"/>
              <a:buNone/>
            </a:pPr>
            <a:r>
              <a:t>一读剧本（主演和重要配角通读剧本，导演、制片人、编剧和其他助理通读剧本）和一 般性讨论,具体包括:创造故事，主要演员围坐一圈逐个叙述自己角色的故事（根据自己 搜集的素材和对角色的理解），每个演员为下一个接龙的演员留下未知的伏笔（“她透过 窗户向里看，看到……”）；讨论和建造电影环境;创建角色 的背景和历史（人物小传）。</a:t>
            </a:r>
          </a:p>
          <a:p>
            <a:pPr indent="457200" fontAlgn="auto">
              <a:buFont typeface="Arial" panose="020B0604020202020204" pitchFamily="34" charset="0"/>
              <a:buNone/>
            </a:pPr>
            <a:r>
              <a:t>二读剧本（编剧在场可能修改 剧本和台词），这时主创的感觉已经发生较大变化，编剧会对故事即兴发挥，改写部分段落，排练特定 （重要）场景和段落，即兴表演未写 出场景。</a:t>
            </a:r>
          </a:p>
          <a:p>
            <a:pPr indent="457200" fontAlgn="auto">
              <a:buFont typeface="Arial" panose="020B0604020202020204" pitchFamily="34" charset="0"/>
              <a:buNone/>
            </a:pPr>
            <a:r>
              <a:t>三读剧本（导演、制片人、编剧和其他助理在场），这一次是终读剧本，完成剧本改定。</a:t>
            </a:r>
          </a:p>
          <a:p>
            <a:pPr indent="0" fontAlgn="auto">
              <a:buFont typeface="Arial" panose="020B0604020202020204" pitchFamily="34" charset="0"/>
              <a:buNone/>
            </a:pPr>
          </a:p>
          <a:p>
            <a:pPr indent="0" fontAlgn="auto"/>
            <a:endParaRPr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74866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第四节  演员排练</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54685" y="1790700"/>
            <a:ext cx="11113135" cy="4615815"/>
          </a:xfrm>
          <a:prstGeom prst="rect">
            <a:avLst/>
          </a:prstGeom>
          <a:noFill/>
        </p:spPr>
        <p:txBody>
          <a:bodyPr wrap="square" rtlCol="0">
            <a:spAutoFit/>
          </a:bodyPr>
          <a:p>
            <a:pPr indent="457200" fontAlgn="auto"/>
            <a:r>
              <a:rPr sz="2000" b="1"/>
              <a:t>♦体验生活（下生活）和角色准备</a:t>
            </a:r>
            <a:endParaRPr sz="2000" b="1"/>
          </a:p>
          <a:p>
            <a:pPr indent="457200" fontAlgn="auto"/>
            <a:r>
              <a:t>《修女的故事》</a:t>
            </a:r>
          </a:p>
          <a:p>
            <a:pPr indent="457200" fontAlgn="auto"/>
            <a:r>
              <a:t>《花街杀人案》</a:t>
            </a:r>
          </a:p>
          <a:p>
            <a:pPr indent="457200" fontAlgn="auto"/>
            <a:r>
              <a:t>《愤怒的公牛》</a:t>
            </a:r>
          </a:p>
          <a:p>
            <a:pPr indent="457200" fontAlgn="auto"/>
            <a:r>
              <a:t>《秋菊打官司》</a:t>
            </a:r>
          </a:p>
          <a:p>
            <a:pPr indent="457200" fontAlgn="auto"/>
            <a:r>
              <a:t>《拯救大兵瑞恩》</a:t>
            </a:r>
          </a:p>
          <a:p>
            <a:pPr indent="457200" fontAlgn="auto"/>
            <a:endParaRPr sz="2000" b="1"/>
          </a:p>
          <a:p>
            <a:pPr indent="457200" fontAlgn="auto"/>
            <a:r>
              <a:rPr sz="2000" b="1"/>
              <a:t>♦演员造型（为艺术献身的勇气与决心）</a:t>
            </a:r>
            <a:endParaRPr sz="2000" b="1"/>
          </a:p>
          <a:p>
            <a:pPr indent="457200" fontAlgn="auto"/>
            <a:r>
              <a:t>田中绢代为饰演《望乡》中的阿崎婆一角竟然打掉两颗门牙，马修•麦康纳为饰演 《达拉斯买家俱乐部》中病入膏肓的艾滋病患者减肥21公斤（超过46磅）而成为“纸片人”（最终赢得了奥斯卡最佳男演员的至上荣誉）。</a:t>
            </a:r>
          </a:p>
          <a:p>
            <a:pPr indent="457200" fontAlgn="auto"/>
            <a:r>
              <a:t>《阿甘正传》中饰演阿甘战友巴博的黑人演员主动要求将自己的下唇造型前凸，非常契合那一角色的特殊性格,受到赞米基斯狂赞。</a:t>
            </a:r>
          </a:p>
          <a:p>
            <a:pPr indent="457200" fontAlgn="auto"/>
            <a:r>
              <a:t>好莱坞有一种说法:男演员要想拿奥斯卡最佳男演员奖，就得把自己弄成智障者、残障或瘾君子之类（《雨人》的达斯汀•霍夫曼、《我的左脚》的丹尼尔-戴•刘易斯和《远离赌城》的尼古拉斯•凯奇），女演员要想拿最佳女演员奖，则要努力把自己变丑、变老（梅丽尔•斯特里普、妮可•基德曼、査理兹•塞隆）。</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500505" y="2552700"/>
            <a:ext cx="9180195" cy="1753235"/>
          </a:xfrm>
          <a:prstGeom prst="rect">
            <a:avLst/>
          </a:prstGeom>
          <a:noFill/>
        </p:spPr>
        <p:txBody>
          <a:bodyPr wrap="square" rtlCol="0">
            <a:spAutoFit/>
          </a:bodyPr>
          <a:lstStyle/>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第六章 中期:导演现场实拍（执行、调整与即兴）</a:t>
            </a:r>
            <a:endPar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1429209" y="21464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282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导演现场：实施与即兴、规范与窍门</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54685" y="1790700"/>
            <a:ext cx="11113135" cy="3415030"/>
          </a:xfrm>
          <a:prstGeom prst="rect">
            <a:avLst/>
          </a:prstGeom>
          <a:noFill/>
        </p:spPr>
        <p:txBody>
          <a:bodyPr wrap="square" rtlCol="0">
            <a:spAutoFit/>
          </a:bodyPr>
          <a:p>
            <a:pPr indent="0" fontAlgn="auto"/>
            <a:r>
              <a:rPr sz="2000" b="1"/>
              <a:t>♦电影只有一种拍法</a:t>
            </a:r>
            <a:endParaRPr sz="2000" b="1"/>
          </a:p>
          <a:p>
            <a:pPr marL="285750" indent="-285750" fontAlgn="auto">
              <a:buFont typeface="Arial" panose="020B0604020202020204" pitchFamily="34" charset="0"/>
              <a:buChar char="•"/>
            </a:pPr>
            <a:r>
              <a:rPr lang="zh-CN" altLang="en-US"/>
              <a:t>罗杰•科尔曼说:“电影只有一种拍法，就是飞快地拍。”</a:t>
            </a:r>
            <a:endParaRPr lang="zh-CN" altLang="en-US"/>
          </a:p>
          <a:p>
            <a:pPr marL="285750" indent="-285750" fontAlgn="auto">
              <a:buFont typeface="Arial" panose="020B0604020202020204" pitchFamily="34" charset="0"/>
              <a:buChar char="•"/>
            </a:pPr>
            <a:r>
              <a:rPr lang="zh-CN" altLang="en-US"/>
              <a:t>即兴发挥与灵光闪现</a:t>
            </a:r>
            <a:endParaRPr lang="zh-CN" altLang="en-US"/>
          </a:p>
          <a:p>
            <a:pPr marL="285750" indent="-285750" fontAlgn="auto">
              <a:buFont typeface="Arial" panose="020B0604020202020204" pitchFamily="34" charset="0"/>
              <a:buChar char="•"/>
            </a:pPr>
            <a:r>
              <a:rPr lang="zh-CN" altLang="en-US"/>
              <a:t>“拍一场戏没有两种方法，只有一种 方法，那就是最好的方法。”</a:t>
            </a:r>
            <a:endParaRPr lang="zh-CN" altLang="en-US"/>
          </a:p>
          <a:p>
            <a:pPr indent="0" fontAlgn="auto"/>
            <a:endParaRPr lang="zh-CN" altLang="en-US" sz="3200"/>
          </a:p>
          <a:p>
            <a:pPr indent="0" fontAlgn="auto"/>
            <a:r>
              <a:rPr lang="zh-CN" altLang="en-US" sz="2000" b="1"/>
              <a:t>♦饰演导演（绝不能在现场成为犹豫不决的"汉姆雷特”）</a:t>
            </a:r>
            <a:endParaRPr lang="zh-CN" altLang="en-US" sz="2000" b="1"/>
          </a:p>
          <a:p>
            <a:pPr marL="285750" indent="-285750" fontAlgn="auto">
              <a:buFont typeface="Arial" panose="020B0604020202020204" pitchFamily="34" charset="0"/>
              <a:buChar char="•"/>
            </a:pPr>
            <a:r>
              <a:rPr lang="zh-CN" altLang="en-US"/>
              <a:t>导演本来就是一个核心角色。导演作为拍摄现场最重要的表演者，很多时候不过是 在饰演一个胸有成竹、指挥若定的导演而已，其真实感受应该是“哑巴吃汤圆 </a:t>
            </a:r>
            <a:r>
              <a:rPr lang="en-US" altLang="zh-CN"/>
              <a:t>——</a:t>
            </a:r>
            <a:r>
              <a:rPr lang="zh-CN" altLang="en-US"/>
              <a:t>心里有数”。摄制组（合作者和下属）需要一个独裁者和一个暴君式的统帅，优柔寡断或心慈手软很可能会给摄制组带来灾难。</a:t>
            </a:r>
            <a:endParaRPr lang="zh-CN" altLang="en-US"/>
          </a:p>
          <a:p>
            <a:pPr marL="285750" indent="-285750" fontAlgn="auto">
              <a:buFont typeface="Arial" panose="020B0604020202020204" pitchFamily="34" charset="0"/>
              <a:buChar char="•"/>
            </a:pPr>
            <a:r>
              <a:rPr lang="zh-CN" altLang="en-US"/>
              <a:t>在现场，导演（并且只有导演）必须全神贯注于影片的总体效果。现场要集中心思到 镜头的拍摄效果上，让副导演们去处理各种问题和混乱，他们的职责就是为导演排忧解难。</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第二节 导演小史</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340485" y="1615440"/>
            <a:ext cx="9630410" cy="4246245"/>
          </a:xfrm>
          <a:prstGeom prst="rect">
            <a:avLst/>
          </a:prstGeom>
          <a:noFill/>
        </p:spPr>
        <p:txBody>
          <a:bodyPr wrap="square" rtlCol="0">
            <a:spAutoFit/>
          </a:bodyPr>
          <a:p>
            <a:pPr marL="285750" indent="-285750">
              <a:buFont typeface="Wingdings" panose="05000000000000000000" charset="0"/>
              <a:buChar char="l"/>
            </a:pPr>
            <a:r>
              <a:rPr lang="zh-CN" altLang="en-US"/>
              <a:t>世界电影导演的先驱人物有卢米埃尔兄弟、梅里爱、鲍特。</a:t>
            </a:r>
            <a:endParaRPr lang="zh-CN" altLang="en-US"/>
          </a:p>
          <a:p>
            <a:pPr marL="285750" indent="-285750">
              <a:buFont typeface="Wingdings" panose="05000000000000000000" charset="0"/>
              <a:buChar char="l"/>
            </a:pPr>
            <a:endParaRPr lang="zh-CN" altLang="en-US"/>
          </a:p>
          <a:p>
            <a:pPr marL="285750" indent="-285750">
              <a:buFont typeface="Wingdings" panose="05000000000000000000" charset="0"/>
              <a:buChar char="l"/>
            </a:pPr>
            <a:r>
              <a:rPr lang="zh-CN" altLang="en-US"/>
              <a:t>大卫•格里菲斯是早期电影的集大成者。</a:t>
            </a:r>
            <a:endParaRPr lang="zh-CN" altLang="en-US"/>
          </a:p>
          <a:p>
            <a:pPr marL="285750" indent="-285750">
              <a:buFont typeface="Wingdings" panose="05000000000000000000" charset="0"/>
              <a:buChar char="l"/>
            </a:pPr>
            <a:endParaRPr lang="zh-CN" altLang="en-US"/>
          </a:p>
          <a:p>
            <a:pPr marL="285750" indent="-285750">
              <a:buFont typeface="Wingdings" panose="05000000000000000000" charset="0"/>
              <a:buChar char="l"/>
            </a:pPr>
            <a:r>
              <a:rPr lang="zh-CN" altLang="en-US"/>
              <a:t>格里菲斯创建了最早的电影叙事系统，包括特写（早期默片）、心理展现（插入镜头）大片（《一个国家的诞生》）、多线叙事（《党同伐异》）和“最后一分钟的营救”等电影观念和叙事手法。</a:t>
            </a:r>
            <a:endParaRPr lang="zh-CN" altLang="en-US"/>
          </a:p>
          <a:p>
            <a:pPr marL="285750" indent="-285750">
              <a:buFont typeface="Wingdings" panose="05000000000000000000" charset="0"/>
              <a:buChar char="l"/>
            </a:pPr>
            <a:endParaRPr lang="zh-CN" altLang="en-US"/>
          </a:p>
          <a:p>
            <a:pPr marL="285750" indent="-285750">
              <a:buFont typeface="Wingdings" panose="05000000000000000000" charset="0"/>
              <a:buChar char="l"/>
            </a:pPr>
            <a:r>
              <a:rPr lang="zh-CN" altLang="en-US"/>
              <a:t>西席•地密尔（《十诫》）经常出现在片花中介绍自己的电影（因此成为史诗片的象征），希区柯克经常在自己的影片中“惊鸿一现”（因此成为惊悚片的图腾），这些使导演逐渐为观众所认识和熟悉,也大大提高了导演的地位。</a:t>
            </a:r>
            <a:endParaRPr lang="zh-CN" altLang="en-US"/>
          </a:p>
          <a:p>
            <a:pPr marL="285750" indent="-285750">
              <a:buFont typeface="Wingdings" panose="05000000000000000000" charset="0"/>
              <a:buChar char="l"/>
            </a:pPr>
            <a:endParaRPr lang="zh-CN" altLang="en-US"/>
          </a:p>
          <a:p>
            <a:pPr marL="285750" indent="-285750">
              <a:buFont typeface="Wingdings" panose="05000000000000000000" charset="0"/>
              <a:buChar char="l"/>
            </a:pPr>
            <a:r>
              <a:rPr lang="zh-CN" altLang="en-US"/>
              <a:t>卓别林脱离马克•森内特独立后就一直牢牢掌握自己影片的绝对控制权（身兼制片 人、编剧、导演、主演、剪辑，甚至作曲），他应该是第一个真正的“电影作者”（他与格里菲斯等人共同创建“联艺公司”并遭好莱坞排斥）。</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282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导演现场：实施与即兴、规范与窍门</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54685" y="1790700"/>
            <a:ext cx="11113135" cy="4184650"/>
          </a:xfrm>
          <a:prstGeom prst="rect">
            <a:avLst/>
          </a:prstGeom>
          <a:noFill/>
        </p:spPr>
        <p:txBody>
          <a:bodyPr wrap="square" rtlCol="0">
            <a:spAutoFit/>
          </a:bodyPr>
          <a:p>
            <a:pPr indent="0" fontAlgn="auto"/>
            <a:r>
              <a:rPr sz="2000" b="1"/>
              <a:t>♦集中注意力：既倾情投入（主观性介入），又保持距离（客观化反省）</a:t>
            </a:r>
            <a:endParaRPr sz="2000" b="1"/>
          </a:p>
          <a:p>
            <a:pPr indent="0" fontAlgn="auto"/>
            <a:r>
              <a:rPr sz="2000" b="1"/>
              <a:t>♦把握每场戏的主旨</a:t>
            </a:r>
            <a:endParaRPr sz="2000" b="1"/>
          </a:p>
          <a:p>
            <a:pPr indent="0" fontAlgn="auto"/>
            <a:r>
              <a:rPr sz="2000" b="1"/>
              <a:t>♦控制摄制组拍摄的势头（动能）、步伐和节奏</a:t>
            </a:r>
            <a:endParaRPr sz="2000" b="1"/>
          </a:p>
          <a:p>
            <a:pPr indent="0" fontAlgn="auto"/>
            <a:r>
              <a:rPr sz="2000" b="1"/>
              <a:t>♦执导习惯</a:t>
            </a:r>
            <a:endParaRPr sz="2000" b="1"/>
          </a:p>
          <a:p>
            <a:pPr indent="0" fontAlgn="auto"/>
            <a:r>
              <a:rPr sz="2000" b="1"/>
              <a:t>♦先拍哪场戏</a:t>
            </a:r>
            <a:endParaRPr sz="2000" b="1"/>
          </a:p>
          <a:p>
            <a:pPr indent="0" fontAlgn="auto"/>
            <a:r>
              <a:t>先易后难:小戏开场、大戏居中、碎戏收尾。</a:t>
            </a:r>
          </a:p>
          <a:p>
            <a:pPr indent="0" fontAlgn="auto"/>
            <a:r>
              <a:t>哪个演员先上，哪组演员先上,涉及故事人物、演员档期、日程、场景、服化道等诸多因素。</a:t>
            </a:r>
          </a:p>
          <a:p>
            <a:pPr indent="0" fontAlgn="auto"/>
            <a:r>
              <a:rPr sz="2000" b="1"/>
              <a:t>♦</a:t>
            </a:r>
            <a:r>
              <a:rPr lang="zh-CN" sz="2000" b="1"/>
              <a:t>一</a:t>
            </a:r>
            <a:r>
              <a:rPr sz="2000" b="1"/>
              <a:t>镜到底还是分切镜头</a:t>
            </a:r>
            <a:endParaRPr sz="2000" b="1"/>
          </a:p>
          <a:p>
            <a:pPr indent="0" fontAlgn="auto"/>
            <a:r>
              <a:rPr sz="2000" b="1"/>
              <a:t>♦先拍哪个镜头</a:t>
            </a:r>
            <a:endParaRPr sz="2000" b="1"/>
          </a:p>
          <a:p>
            <a:pPr indent="0" fontAlgn="auto"/>
            <a:r>
              <a:t>一般来说,先拍全景主镜头可以确定空间关系、主要调度、机位（运动）和布光等。</a:t>
            </a:r>
          </a:p>
          <a:p>
            <a:pPr indent="0" fontAlgn="auto"/>
            <a:r>
              <a:t>同机位和同方向的镜头连续拍摄（从大到小,从全景、中景到近景特写的顺序），可以 最小程度地变换机位和布光，也就能节省时间和预算。当然不在乎时间和预算或不懂规 矩的新手也可以按照剧情时序来拍（就像翻烤烧饼一样来回折腾）。</a:t>
            </a:r>
          </a:p>
          <a:p>
            <a:pPr indent="0" fontAlgn="auto"/>
            <a:r>
              <a:t>正反打系列镜头先拍一个方向，再换机位和变布光来拍摄另一方向。</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282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导演现场：实施与即兴、规范与窍门</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54685" y="1801495"/>
            <a:ext cx="11113135" cy="4307840"/>
          </a:xfrm>
          <a:prstGeom prst="rect">
            <a:avLst/>
          </a:prstGeom>
          <a:noFill/>
        </p:spPr>
        <p:txBody>
          <a:bodyPr wrap="square" rtlCol="0">
            <a:spAutoFit/>
          </a:bodyPr>
          <a:p>
            <a:pPr indent="0" fontAlgn="auto"/>
            <a:r>
              <a:rPr sz="2000" b="1"/>
              <a:t>♦拍摄方法（镜头顺序）</a:t>
            </a:r>
            <a:endParaRPr sz="2000" b="1"/>
          </a:p>
          <a:p>
            <a:pPr marL="285750" indent="-285750" fontAlgn="auto">
              <a:buFont typeface="Arial" panose="020B0604020202020204" pitchFamily="34" charset="0"/>
              <a:buChar char="•"/>
            </a:pPr>
            <a:r>
              <a:t>常规简单风格（主镜头加素材风格，适用于15个拍摄日的低成本电影和电视电影）: 主镜头（覆盖整场戏）运动镜头和演员调度，正反打的中景动作（走跑站坐躺）、摇移和带 关系（过肩）双人镜，正反打的近景特写（半身景和脸部），插入镜头和跳开镜头。</a:t>
            </a:r>
          </a:p>
          <a:p>
            <a:pPr marL="342900" indent="-342900" fontAlgn="auto">
              <a:buFont typeface="Arial" panose="020B0604020202020204" pitchFamily="34" charset="0"/>
              <a:buChar char="•"/>
            </a:pPr>
            <a:r>
              <a:t>好莱坞制片厂风格（次主镜头风格,适用于80个拍摄日的标准商业片）：可能用两个或 多个次主镜头替代覆盖整场戏的主镜头，再围绕每个次主镜头配合双人镜、近景特写和插 入镜头等。这种拍摄方法费时更多，但显然更能传达故事细节、人物情感和环境氛围等。</a:t>
            </a:r>
          </a:p>
          <a:p>
            <a:pPr marL="342900" indent="-342900" fontAlgn="auto">
              <a:buFont typeface="Arial" panose="020B0604020202020204" pitchFamily="34" charset="0"/>
              <a:buChar char="•"/>
            </a:pPr>
            <a:r>
              <a:t>大师作者风范（拍摄日从10天左右的拉斯•冯•提尔到200 — 300天不等的库布里 克《大开眼戒》和王家卫《2046》《一代宗师》）：大量使用个人化的拍摄习惯和方式，如希区 柯克的精确设计、奥菲欧斯的轮舞长镜头、戈达尔的镜头跳跃、王家卫的即兴运镜等。</a:t>
            </a:r>
          </a:p>
          <a:p>
            <a:pPr indent="0" fontAlgn="auto">
              <a:buFont typeface="Arial" panose="020B0604020202020204" pitchFamily="34" charset="0"/>
              <a:buNone/>
            </a:pPr>
          </a:p>
          <a:p>
            <a:pPr indent="0" fontAlgn="auto">
              <a:buFont typeface="Arial" panose="020B0604020202020204" pitchFamily="34" charset="0"/>
              <a:buNone/>
            </a:pPr>
            <a:r>
              <a:t>拍摄方法（风格）经常因为演员记忆力差或走位不准以及摄影组掌机人手艺水平或大助跟焦功夫等客观条件而改变，如长镜头改成分切镜头，运动镜头改成固定镜头，近景 改成全景，正面镜改成背面镜或侧面镜等。</a:t>
            </a:r>
          </a:p>
          <a:p>
            <a:pPr indent="0" fontAlgn="auto">
              <a:buFont typeface="Arial" panose="020B0604020202020204" pitchFamily="34" charset="0"/>
              <a:buNone/>
            </a:pPr>
          </a:p>
          <a:p>
            <a:pPr indent="0" fontAlgn="auto">
              <a:buFont typeface="Arial" panose="020B0604020202020204" pitchFamily="34" charset="0"/>
              <a:buNone/>
            </a:pPr>
            <a:r>
              <a:rPr sz="2000" b="1">
                <a:sym typeface="+mn-ea"/>
              </a:rPr>
              <a:t>♦</a:t>
            </a:r>
            <a:r>
              <a:rPr lang="zh-CN" sz="2000" b="1">
                <a:sym typeface="+mn-ea"/>
              </a:rPr>
              <a:t>机位问题</a:t>
            </a:r>
            <a:endParaRPr lang="zh-CN" sz="2000" b="1">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282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导演现场：实施与即兴、规范与窍门</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54685" y="1801495"/>
            <a:ext cx="11113135" cy="4307840"/>
          </a:xfrm>
          <a:prstGeom prst="rect">
            <a:avLst/>
          </a:prstGeom>
          <a:noFill/>
        </p:spPr>
        <p:txBody>
          <a:bodyPr wrap="square" rtlCol="0">
            <a:spAutoFit/>
          </a:bodyPr>
          <a:p>
            <a:pPr indent="0" fontAlgn="auto"/>
            <a:r>
              <a:rPr sz="2000" b="1"/>
              <a:t>♦备用镜头或备用素材</a:t>
            </a:r>
            <a:endParaRPr sz="2000" b="1"/>
          </a:p>
          <a:p>
            <a:pPr indent="0" fontAlgn="auto"/>
            <a:r>
              <a:t>素材拍多少才算够？</a:t>
            </a:r>
          </a:p>
          <a:p>
            <a:pPr indent="457200" fontAlgn="auto"/>
            <a:r>
              <a:t>主镜头一般覆盖整场戏，如果摄影或录音提议再来一条，最好问清楚是整个镜头的 问题还是某一部分的问题。如果 仅仅是某一部分的问题，而这一部 分又是导演准备（或可以）用其他 素材（近景特写）切开（或插入）的 部分，而且时间又很紧的话，就可 以不用再拍一条。</a:t>
            </a:r>
          </a:p>
          <a:p>
            <a:pPr indent="457200" fontAlgn="auto"/>
            <a:r>
              <a:t>主镜头覆盖全场戏，但是正反打拍多少，不同景别和不同机位角 度的备用镜头需要多少，则要根据 导演的风格而定。</a:t>
            </a:r>
          </a:p>
          <a:p>
            <a:pPr indent="457200" fontAlgn="auto"/>
          </a:p>
          <a:p>
            <a:pPr indent="457200" fontAlgn="auto"/>
            <a:r>
              <a:t>素材多少和案头准备充分与否有密切的关系。</a:t>
            </a:r>
          </a:p>
          <a:p>
            <a:pPr indent="457200" fontAlgn="auto"/>
          </a:p>
          <a:p>
            <a:pPr indent="0" fontAlgn="auto"/>
            <a:r>
              <a:rPr sz="2000" b="1"/>
              <a:t>♦素材覆盖率、素材</a:t>
            </a:r>
            <a:endParaRPr sz="2000" b="1"/>
          </a:p>
          <a:p>
            <a:pPr indent="457200" fontAlgn="auto"/>
            <a:r>
              <a:t>这是执导电影的核心，因为它会为导演和剪辑提供可以选用的精妙戏剧和情感细节。</a:t>
            </a:r>
          </a:p>
          <a:p>
            <a:pPr indent="457200" fontAlgn="auto"/>
            <a:r>
              <a:t>素材覆盖率并无标准，但必须遵从一些基本准则：从不同的角度、景别和构图拍摄， 以展现故事、人物和主题的不同关系和意味;建立画面的纵深关系以拓宽故事、人物和主题的维度;避免跳接;镜头的总体应该受到故事、人物和主题的驱动，并以主观或客观的方式呈现。</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282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导演现场：实施与即兴、规范与窍门</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54685" y="1801495"/>
            <a:ext cx="11113135" cy="4707890"/>
          </a:xfrm>
          <a:prstGeom prst="rect">
            <a:avLst/>
          </a:prstGeom>
          <a:noFill/>
        </p:spPr>
        <p:txBody>
          <a:bodyPr wrap="square" rtlCol="0">
            <a:spAutoFit/>
          </a:bodyPr>
          <a:p>
            <a:pPr indent="0" fontAlgn="auto"/>
            <a:r>
              <a:rPr sz="2000" b="1"/>
              <a:t>♦拍多少条才算够？</a:t>
            </a:r>
            <a:endParaRPr sz="2000" b="1"/>
          </a:p>
          <a:p>
            <a:pPr indent="0" fontAlgn="auto"/>
            <a:r>
              <a:t>一般来讲，注重案头和排练的导演拍的条数比较少，注重灵感和即兴的导演拍的条数比较多。</a:t>
            </a:r>
          </a:p>
          <a:p>
            <a:pPr indent="0" fontAlgn="auto"/>
            <a:r>
              <a:rPr lang="zh-CN"/>
              <a:t>现实情况复杂得多，要看导演、看演员状态，也涉及电影拍摄的片比（片比的大小也不能一概而论）等。</a:t>
            </a:r>
            <a:endParaRPr sz="2000" b="1"/>
          </a:p>
          <a:p>
            <a:pPr indent="0" fontAlgn="auto"/>
            <a:endParaRPr sz="2000" b="1"/>
          </a:p>
          <a:p>
            <a:pPr indent="0" fontAlgn="auto"/>
            <a:r>
              <a:rPr sz="2000" b="1"/>
              <a:t>♦导演个性的问题</a:t>
            </a:r>
            <a:endParaRPr sz="2000" b="1"/>
          </a:p>
          <a:p>
            <a:pPr indent="0" fontAlgn="auto"/>
            <a:endParaRPr sz="2000" b="1"/>
          </a:p>
          <a:p>
            <a:pPr indent="0" fontAlgn="auto"/>
            <a:r>
              <a:rPr sz="2000" b="1"/>
              <a:t>♦导演心理学与控制现场</a:t>
            </a:r>
            <a:endParaRPr sz="2000" b="1"/>
          </a:p>
          <a:p>
            <a:pPr indent="0" fontAlgn="auto"/>
            <a:r>
              <a:t>恩威并重:现场的威严、脾气和发怒不可少，但也要注意使用音乐、幽默和亲近谈话等。</a:t>
            </a:r>
          </a:p>
          <a:p>
            <a:pPr indent="0" fontAlgn="auto"/>
            <a:r>
              <a:t>杀一儆百:导演迟早要炒人（就看谁撞到枪口上），导演也可能迟早被（制片人）炒掉 （特别是导演与明星主演不共戴天之时）</a:t>
            </a:r>
            <a:r>
              <a:rPr lang="zh-CN"/>
              <a:t>。</a:t>
            </a:r>
            <a:endParaRPr lang="zh-CN"/>
          </a:p>
          <a:p>
            <a:pPr indent="0" fontAlgn="auto"/>
            <a:endParaRPr lang="zh-CN"/>
          </a:p>
          <a:p>
            <a:pPr indent="0" fontAlgn="auto"/>
            <a:r>
              <a:rPr lang="zh-CN" sz="2000" b="1"/>
              <a:t>♦导演的走钢丝平衡术</a:t>
            </a:r>
            <a:endParaRPr lang="zh-CN" sz="2000" b="1"/>
          </a:p>
          <a:p>
            <a:pPr indent="0" fontAlgn="auto"/>
            <a:r>
              <a:rPr lang="zh-CN"/>
              <a:t>首先,导演应该坚持自己的设想和要求。</a:t>
            </a:r>
            <a:endParaRPr lang="zh-CN"/>
          </a:p>
          <a:p>
            <a:pPr indent="0" fontAlgn="auto"/>
            <a:r>
              <a:rPr lang="zh-CN"/>
              <a:t>其次,受日程、预算、拍摄条件和现场状况等（制片人方面）的限制时，导演适度的妥协和让步（不危害影片的基本品质）也是必要的。</a:t>
            </a:r>
            <a:endParaRPr lang="zh-CN"/>
          </a:p>
          <a:p>
            <a:pPr indent="0" fontAlgn="auto"/>
            <a:r>
              <a:rPr lang="zh-CN"/>
              <a:t>最后，导演在坚持自己想法的同时,还要维持各方面的平衡。</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282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导演现场：实施与即兴、规范与窍门</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54685" y="1801495"/>
            <a:ext cx="11113135" cy="3723005"/>
          </a:xfrm>
          <a:prstGeom prst="rect">
            <a:avLst/>
          </a:prstGeom>
          <a:noFill/>
        </p:spPr>
        <p:txBody>
          <a:bodyPr wrap="square" rtlCol="0">
            <a:spAutoFit/>
          </a:bodyPr>
          <a:p>
            <a:pPr indent="0" fontAlgn="auto"/>
            <a:r>
              <a:rPr sz="2000" b="1"/>
              <a:t>♦中期（现场实拍）：生产成品阶段（二度创作）</a:t>
            </a:r>
            <a:endParaRPr sz="2000" b="1"/>
          </a:p>
          <a:p>
            <a:pPr indent="457200" fontAlgn="auto"/>
            <a:r>
              <a:t>中期拍摄时会涉及一些计划表、每日 报表，以及相关例会，具体如下：</a:t>
            </a:r>
          </a:p>
          <a:p>
            <a:pPr indent="457200" fontAlgn="auto"/>
            <a:r>
              <a:t>拍摄计划包括:总计划表（小戏热身、 中戏磨砺、大戏难戏在三分之二处、杂戏 收尾）、阶段性计划（外景、内景或转点）、 周计划表和每日拍摄计划（统筹）、每天完 成情况（场记）。</a:t>
            </a:r>
          </a:p>
          <a:p>
            <a:pPr indent="457200" fontAlgn="auto"/>
            <a:r>
              <a:t>通知单包括场号、气氛、拍摄地、演 员、工作人员、叫早时间、化妆时间、交妆 时间、出发时间、收工时间等。</a:t>
            </a:r>
          </a:p>
          <a:p>
            <a:pPr indent="457200" fontAlgn="auto"/>
            <a:r>
              <a:t>场记单包括场号、镜号、条数、镜头内 容、对白调整、导演意见、服化道和镜头接戏备注(左右入画、视线方向、动作幅度和速度、 情绪状态和所有声画细节等)</a:t>
            </a:r>
            <a:r>
              <a:rPr lang="zh-CN"/>
              <a:t>。</a:t>
            </a:r>
            <a:endParaRPr lang="zh-CN"/>
          </a:p>
          <a:p>
            <a:pPr indent="457200" fontAlgn="auto"/>
            <a:r>
              <a:t>每日制作进度表(daily production report),摄影报表(camera report),录音报表 (sound report):同期声与配音、现场环境声和声音资料以及动效、静场音。</a:t>
            </a:r>
          </a:p>
          <a:p>
            <a:pPr indent="457200" fontAlgn="auto"/>
            <a:r>
              <a:t>工作样片(dailies):仅供导演、摄影和制片人观看(禁止演员观看)。</a:t>
            </a:r>
          </a:p>
          <a:p>
            <a:pPr indent="457200" fontAlgn="auto"/>
            <a:r>
              <a:t>主创不定期例会:导演、摄影、美术、录音、制片、统筹和执行导演参加。</a:t>
            </a:r>
          </a:p>
          <a:p>
            <a:pPr indent="457200" fontAlgn="auto"/>
            <a:r>
              <a:t>导演组每晩例会:导演、执行导演、副导演、场记、统筹和制片参加。</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282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导演现场：实施与即兴、规范与窍门</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54685" y="1801495"/>
            <a:ext cx="11113135" cy="4677410"/>
          </a:xfrm>
          <a:prstGeom prst="rect">
            <a:avLst/>
          </a:prstGeom>
          <a:noFill/>
        </p:spPr>
        <p:txBody>
          <a:bodyPr wrap="square" rtlCol="0">
            <a:spAutoFit/>
          </a:bodyPr>
          <a:p>
            <a:pPr indent="0" fontAlgn="auto"/>
            <a:r>
              <a:rPr sz="2000" b="1"/>
              <a:t>♦现场准备工作</a:t>
            </a:r>
            <a:endParaRPr sz="2000" b="1"/>
          </a:p>
          <a:p>
            <a:pPr indent="457200" fontAlgn="auto"/>
            <a:r>
              <a:t>导演要尽快决定:拍哪场戏，拍哪个镜头，以及机位在哪里。</a:t>
            </a:r>
          </a:p>
          <a:p>
            <a:pPr indent="457200" fontAlgn="auto"/>
            <a:r>
              <a:t>行内的规矩:一个镜头拍完，导演就会站到下一个镜头的机位上。</a:t>
            </a:r>
          </a:p>
          <a:p>
            <a:pPr indent="457200" fontAlgn="auto"/>
            <a:r>
              <a:t>导演还要决定:什么时候吃饭，什么时候收工。</a:t>
            </a:r>
          </a:p>
          <a:p>
            <a:pPr indent="0" fontAlgn="auto"/>
            <a:endParaRPr sz="2000" b="1"/>
          </a:p>
          <a:p>
            <a:pPr indent="0" fontAlgn="auto"/>
            <a:r>
              <a:rPr sz="2000" b="1"/>
              <a:t>♦现场规矩</a:t>
            </a:r>
            <a:endParaRPr sz="2000" b="1"/>
          </a:p>
          <a:p>
            <a:pPr indent="0" fontAlgn="auto"/>
            <a:r>
              <a:t>导演在拍摄现场的神圣权力不容侵犯(即便是制片人也只能在现场之外解决与导演 的问题)，当然任何人都有向导演提出建议的权力。</a:t>
            </a:r>
          </a:p>
          <a:p>
            <a:pPr indent="0" fontAlgn="auto"/>
            <a:endParaRPr sz="2000" b="1"/>
          </a:p>
          <a:p>
            <a:pPr indent="0" fontAlgn="auto"/>
            <a:r>
              <a:rPr sz="2000" b="1"/>
              <a:t>♦现场导演组程序</a:t>
            </a:r>
            <a:endParaRPr sz="2000" b="1"/>
          </a:p>
          <a:p>
            <a:pPr indent="457200" fontAlgn="auto"/>
            <a:r>
              <a:t>机位确定之后，导演和副导演要指挥演员彩排走位,并确定演员与摄影机的调度。</a:t>
            </a:r>
          </a:p>
          <a:p>
            <a:pPr indent="457200" fontAlgn="auto"/>
            <a:r>
              <a:t>导演与演员进行最后的交流，替身站位为摄影、灯光、录音、服化道等准备工作提供 依据。</a:t>
            </a:r>
          </a:p>
          <a:p>
            <a:pPr indent="457200" fontAlgn="auto"/>
            <a:r>
              <a:t>副导演(或执行导演)督促各部门完成所有准备工作，导演和演员、摄影师也完成排 练和调度,副导演在导演的首肯下大声发布口令：现场安静，准备实拍！(Settle down, Quiet on the set!)</a:t>
            </a:r>
          </a:p>
          <a:p>
            <a:pPr indent="457200" fontAlgn="auto"/>
            <a:r>
              <a:t>现场静默，演员、掌机人、跟焦员(大助)、录音师、话筒员和全部相关人员全部将注意 力集中到拍戏上。</a:t>
            </a:r>
          </a:p>
          <a:p>
            <a:pPr indent="457200" fontAlgn="auto"/>
            <a:r>
              <a:t>执行(副)导演逐个确认是否完全准备好:摄影组、照明组、录音组和演员。</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282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导演现场：实施与即兴、规范与窍门</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54685" y="1801495"/>
            <a:ext cx="11113135" cy="4554220"/>
          </a:xfrm>
          <a:prstGeom prst="rect">
            <a:avLst/>
          </a:prstGeom>
          <a:noFill/>
        </p:spPr>
        <p:txBody>
          <a:bodyPr wrap="square" rtlCol="0">
            <a:spAutoFit/>
          </a:bodyPr>
          <a:p>
            <a:pPr indent="0" fontAlgn="auto"/>
            <a:r>
              <a:rPr sz="2000" b="1"/>
              <a:t>♦现场导演组程序</a:t>
            </a:r>
            <a:endParaRPr sz="2000" b="1"/>
          </a:p>
          <a:p>
            <a:pPr indent="457200" fontAlgn="auto"/>
            <a:r>
              <a:t>得到肯定的回答后，执行(副)导演才高喊：录音(Sound),录音师答：录啦(Speed)；执 行(副)导演再喊：开机(Roll camera),摄影大助答：开啦(Camera rolling)；执行(副)导演 又喊:打板(Mark),这时场记(或摄影组二助)会熟练地将场记板举到镜头前报出场号、镜 号和调号。然后“啪”的一声打板，迅速撤回摄影机后。掌机人将画面调整回镜头起幅并 喊道：起幅(Frame)	</a:t>
            </a:r>
          </a:p>
          <a:p>
            <a:pPr indent="457200" fontAlgn="auto"/>
            <a:r>
              <a:t>这时导演威严地扫视全场一遍，发出：预备……开始(And- action) !此口令也可由 导演授权执行导演或副导演发出。但镜头拍摄结束的口令“停(Cut)!”则只能由导演 发出。</a:t>
            </a:r>
          </a:p>
          <a:p>
            <a:pPr indent="457200" fontAlgn="auto"/>
            <a:r>
              <a:t>摄影机拍摄过程中，导演会紧盯两台监视器的画面（如果有AB机的话，当然主要会 盯A机，副导演会盯B机）。摄影指导会盯灯光、焦点和镜头运动等，录音会盯台词的清 晰度和重叠以及环境声等，场记会盯台词准确与否和服装道具动作接不接戏等。而导演 则是现场监视器前唯一像观众一样观看电影的人，可以说，导演就是观众的代理人（观众 则是导演的客户）。</a:t>
            </a:r>
          </a:p>
          <a:p>
            <a:pPr indent="457200" fontAlgn="auto"/>
            <a:r>
              <a:t>每条拍摄完成之后，导演根据自己对于镜头的总体判断征询演员、摄影师和录音师 的意见，并综合考虑各项因素后,做出三种选择:很好，就用这条（Print）；再拍一条（NG）； 保一条（或者换个方案再拍一条）</a:t>
            </a:r>
            <a:r>
              <a:rPr lang="zh-CN"/>
              <a:t>。</a:t>
            </a:r>
            <a:endParaRPr lang="zh-CN"/>
          </a:p>
          <a:p>
            <a:pPr indent="457200" fontAlgn="auto"/>
            <a:r>
              <a:t>场记记下导演对该镜头的评价，人物的台词、位置、姿态、服化道细节，以及景别、机 位、气氛、声音和剪辑提示等各种细节。</a:t>
            </a:r>
          </a:p>
          <a:p>
            <a:pPr indent="457200" fontAlgn="auto"/>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282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导演现场：实施与即兴、规范与窍门</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54685" y="1801495"/>
            <a:ext cx="11113135" cy="4030980"/>
          </a:xfrm>
          <a:prstGeom prst="rect">
            <a:avLst/>
          </a:prstGeom>
          <a:noFill/>
        </p:spPr>
        <p:txBody>
          <a:bodyPr wrap="square" rtlCol="0">
            <a:spAutoFit/>
          </a:bodyPr>
          <a:p>
            <a:pPr indent="0" fontAlgn="auto"/>
            <a:r>
              <a:rPr sz="2000" b="1"/>
              <a:t>♦现场导演组程序</a:t>
            </a:r>
            <a:endParaRPr sz="2000" b="1"/>
          </a:p>
          <a:p>
            <a:pPr indent="457200" fontAlgn="auto"/>
            <a:r>
              <a:t>执行导演或现场副导演要立即指挥组织下一个镜头的拍摄:机位、演员位置、剧组位 置或群众演员等。</a:t>
            </a:r>
          </a:p>
          <a:p>
            <a:pPr indent="457200" fontAlgn="auto"/>
            <a:r>
              <a:t>导演在拍摄现场必须眼观六路、耳听八方，随时掌握各种动向，并随时做出判断、做 出决定和下达指令。</a:t>
            </a:r>
          </a:p>
          <a:p>
            <a:pPr indent="457200" fontAlgn="auto"/>
            <a:r>
              <a:t>导演要不断下达明确的命令，即便是 无谓的命令甚至是错误的命令。因为无 谓的或错误的命令肯定比没有命令强（导 演没了主意往往会使剧组陷入混乱），至 少导演可以以此争取到一定的思考和协 商的时间。</a:t>
            </a:r>
          </a:p>
          <a:p>
            <a:pPr indent="0" fontAlgn="auto"/>
          </a:p>
          <a:p>
            <a:pPr indent="0" fontAlgn="auto"/>
            <a:r>
              <a:rPr sz="2000" b="1"/>
              <a:t>♦调整策略</a:t>
            </a:r>
            <a:endParaRPr sz="2000" b="1"/>
          </a:p>
          <a:p>
            <a:pPr indent="457200" fontAlgn="auto"/>
            <a:r>
              <a:t>导演在无法确定或者与主演、摄影师意见相左之时，可以采取调整策略，即“换一种 方案再来一条”，这样既可让双方满意（各让一步都有面子），又能在剪辑台上有更多的 选项。</a:t>
            </a:r>
          </a:p>
          <a:p>
            <a:pPr indent="457200" fontAlgn="auto"/>
            <a:r>
              <a:t>户外拍摄与棚内拍摄:户外拍摄比棚内拍摄更难控制（光线、天气、噪音和风等），服 化道和制片部门也更难于协调,所以棚内和户外应该有不同的拍摄方法。</a:t>
            </a:r>
          </a:p>
          <a:p>
            <a:pPr indent="457200" fontAlgn="auto"/>
            <a:r>
              <a:t>导演要有让步意识，因为当受时间，天气状况,演员工作时限、档期、堵车和伤病等影 响时，导演要明白什么是可以放弃的枝叶和什么是不能让步的主干（故事、人物和主旨）。 如《撞车》导演保罗•哈吉斯由于时间不允许，不得不放弃一部分车戏。</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282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导演现场：实施与即兴、规范与窍门</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43890" y="1400810"/>
            <a:ext cx="11113135" cy="5323205"/>
          </a:xfrm>
          <a:prstGeom prst="rect">
            <a:avLst/>
          </a:prstGeom>
          <a:noFill/>
        </p:spPr>
        <p:txBody>
          <a:bodyPr wrap="square" rtlCol="0">
            <a:spAutoFit/>
          </a:bodyPr>
          <a:p>
            <a:pPr indent="0" fontAlgn="auto"/>
            <a:r>
              <a:rPr sz="2000" b="1"/>
              <a:t>♦固执己见还是随机应变</a:t>
            </a:r>
            <a:endParaRPr sz="2000" b="1"/>
          </a:p>
          <a:p>
            <a:pPr indent="0" fontAlgn="auto"/>
            <a:endParaRPr sz="2000" b="1"/>
          </a:p>
          <a:p>
            <a:pPr indent="0" fontAlgn="auto"/>
            <a:r>
              <a:rPr sz="2000" b="1"/>
              <a:t>♦导演现场攻略</a:t>
            </a:r>
            <a:endParaRPr sz="2000" b="1"/>
          </a:p>
          <a:p>
            <a:pPr indent="0" fontAlgn="auto"/>
            <a:r>
              <a:t>不管压力多大、多累和多严酷，导演都要全力保持尽可能好的身体状态和心理状态， 因为体力是心绪、头脑和意志的基础与保障。</a:t>
            </a:r>
          </a:p>
          <a:p>
            <a:pPr indent="0" fontAlgn="auto"/>
          </a:p>
          <a:p>
            <a:pPr indent="0" fontAlgn="auto"/>
            <a:r>
              <a:rPr sz="2000" b="1"/>
              <a:t>♦现场的难题</a:t>
            </a:r>
            <a:endParaRPr sz="2000" b="1"/>
          </a:p>
          <a:p>
            <a:pPr indent="457200" fontAlgn="auto"/>
            <a:r>
              <a:t>天气状况、围观群众、噪音（汽车、火车、飞机 等）、现场关闭和停电等。</a:t>
            </a:r>
          </a:p>
          <a:p>
            <a:pPr indent="457200" fontAlgn="auto"/>
          </a:p>
          <a:p>
            <a:pPr indent="0" fontAlgn="auto"/>
            <a:r>
              <a:rPr sz="2000" b="1"/>
              <a:t>♦现场调度（演员、机位和运动）</a:t>
            </a:r>
            <a:endParaRPr sz="2000" b="1"/>
          </a:p>
          <a:p>
            <a:pPr indent="0" fontAlgn="auto"/>
            <a:endParaRPr sz="2000" b="1"/>
          </a:p>
          <a:p>
            <a:pPr indent="0" fontAlgn="auto"/>
            <a:r>
              <a:rPr sz="2000" b="1"/>
              <a:t>♦—场戏的建构</a:t>
            </a:r>
            <a:endParaRPr sz="2000" b="1"/>
          </a:p>
          <a:p>
            <a:pPr marL="285750" indent="-285750" fontAlgn="auto">
              <a:buFont typeface="Arial" panose="020B0604020202020204" pitchFamily="34" charset="0"/>
              <a:buChar char="•"/>
            </a:pPr>
            <a:r>
              <a:t>完整性</a:t>
            </a:r>
          </a:p>
          <a:p>
            <a:pPr marL="285750" indent="-285750" fontAlgn="auto">
              <a:buFont typeface="Arial" panose="020B0604020202020204" pitchFamily="34" charset="0"/>
              <a:buChar char="•"/>
            </a:pPr>
            <a:r>
              <a:t>视觉核心</a:t>
            </a:r>
          </a:p>
          <a:p>
            <a:pPr indent="0" fontAlgn="auto">
              <a:buFont typeface="Arial" panose="020B0604020202020204" pitchFamily="34" charset="0"/>
              <a:buNone/>
            </a:pPr>
          </a:p>
          <a:p>
            <a:pPr indent="0" fontAlgn="auto">
              <a:buFont typeface="Arial" panose="020B0604020202020204" pitchFamily="34" charset="0"/>
              <a:buNone/>
            </a:pPr>
            <a:r>
              <a:rPr sz="2000" b="1"/>
              <a:t>♦细节与全局</a:t>
            </a:r>
            <a:endParaRPr sz="2000" b="1"/>
          </a:p>
          <a:p>
            <a:pPr marL="285750" indent="-285750" fontAlgn="auto">
              <a:buFont typeface="Arial" panose="020B0604020202020204" pitchFamily="34" charset="0"/>
              <a:buChar char="•"/>
            </a:pPr>
            <a:r>
              <a:t>细节决定成败，精彩的细节可以成为至关重要的亮点</a:t>
            </a:r>
          </a:p>
          <a:p>
            <a:pPr marL="285750" indent="-285750" fontAlgn="auto">
              <a:buFont typeface="Arial" panose="020B0604020202020204" pitchFamily="34" charset="0"/>
              <a:buChar char="•"/>
            </a:pPr>
            <a:r>
              <a:t>细节也影响全局</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2825" y="694055"/>
            <a:ext cx="10166350" cy="706755"/>
          </a:xfrm>
          <a:prstGeom prst="rect">
            <a:avLst/>
          </a:prstGeom>
          <a:noFill/>
        </p:spPr>
        <p:txBody>
          <a:bodyPr wrap="square" rtlCol="0">
            <a:spAutoFit/>
          </a:bodyPr>
          <a:p>
            <a:pPr algn="ctr"/>
            <a:r>
              <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导演现场：实施与即兴、规范与窍门</a:t>
            </a:r>
            <a:endParaRPr lang="zh-CN" altLang="en-US" sz="40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
        <p:nvSpPr>
          <p:cNvPr id="4" name="文本框 3"/>
          <p:cNvSpPr txBox="1"/>
          <p:nvPr/>
        </p:nvSpPr>
        <p:spPr>
          <a:xfrm>
            <a:off x="643890" y="1400810"/>
            <a:ext cx="11113135" cy="4799965"/>
          </a:xfrm>
          <a:prstGeom prst="rect">
            <a:avLst/>
          </a:prstGeom>
          <a:noFill/>
        </p:spPr>
        <p:txBody>
          <a:bodyPr wrap="square" rtlCol="0">
            <a:spAutoFit/>
          </a:bodyPr>
          <a:p>
            <a:pPr indent="0" fontAlgn="auto"/>
            <a:r>
              <a:rPr sz="2000" b="1"/>
              <a:t>♦现场修改剧本</a:t>
            </a:r>
            <a:endParaRPr sz="2000" b="1"/>
          </a:p>
          <a:p>
            <a:pPr indent="0" fontAlgn="auto"/>
            <a:endParaRPr sz="2000" b="1"/>
          </a:p>
          <a:p>
            <a:pPr indent="0" fontAlgn="auto"/>
            <a:r>
              <a:rPr sz="2000" b="1"/>
              <a:t>♦现场工作方法自述</a:t>
            </a:r>
            <a:endParaRPr sz="2000" b="1"/>
          </a:p>
          <a:p>
            <a:pPr indent="0" fontAlgn="auto"/>
            <a:endParaRPr sz="2000" b="1"/>
          </a:p>
          <a:p>
            <a:pPr indent="0" fontAlgn="auto"/>
            <a:r>
              <a:rPr sz="2000" b="1">
                <a:sym typeface="+mn-ea"/>
              </a:rPr>
              <a:t>♦样片回放</a:t>
            </a:r>
            <a:endParaRPr sz="2000" b="1">
              <a:sym typeface="+mn-ea"/>
            </a:endParaRPr>
          </a:p>
          <a:p>
            <a:pPr indent="457200" fontAlgn="auto"/>
            <a:r>
              <a:t>每天（以前胶片时代可能是每周）收工后在剪辑室（或导演房间）观看样片，包括导 演、摄影和剪辑、导演组副导演和场记（制片人和美术有时也参加），但不发表评论意见， 允许演员观摩回放但要格外谨慎（对回放很感兴趣的演员未必能够正确对待回放和自己的表演）。</a:t>
            </a:r>
          </a:p>
          <a:p>
            <a:pPr indent="457200" fontAlgn="auto"/>
            <a:endParaRPr sz="2000" b="1"/>
          </a:p>
          <a:p>
            <a:pPr indent="0" fontAlgn="auto"/>
            <a:r>
              <a:rPr sz="2000" b="1"/>
              <a:t>♦每晚碰头会</a:t>
            </a:r>
            <a:endParaRPr sz="2000" b="1"/>
          </a:p>
          <a:p>
            <a:pPr indent="0" fontAlgn="auto"/>
            <a:r>
              <a:t>每晩碰头会的任务是最终确定次日拍摄计划，一般有导演、制片主任、统筹、副导演 和场记等人员参加，统筹发出的通知单会从门缝塞到剧组人员的房间里。</a:t>
            </a:r>
          </a:p>
          <a:p>
            <a:pPr indent="0" fontAlgn="auto"/>
            <a:endParaRPr sz="2000" b="1"/>
          </a:p>
          <a:p>
            <a:pPr indent="0" fontAlgn="auto"/>
            <a:r>
              <a:rPr sz="2000" b="1"/>
              <a:t>♦导演功课</a:t>
            </a:r>
            <a:endParaRPr sz="2000" b="1"/>
          </a:p>
          <a:p>
            <a:pPr indent="0" fontAlgn="auto"/>
            <a:r>
              <a:t>夜阑人静，所有人都入睡后，导演还要准备次日的剧本修改、导戏、镜头和调度等，根 据拍摄进展和剧情发展，重新考虑次日的设计和调度等。</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第二节 导演小史</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280795" y="1388110"/>
            <a:ext cx="9630410" cy="5908040"/>
          </a:xfrm>
          <a:prstGeom prst="rect">
            <a:avLst/>
          </a:prstGeom>
          <a:noFill/>
        </p:spPr>
        <p:txBody>
          <a:bodyPr wrap="square" rtlCol="0">
            <a:spAutoFit/>
          </a:bodyPr>
          <a:p>
            <a:pPr marL="285750" indent="-285750">
              <a:buFont typeface="Wingdings" panose="05000000000000000000" charset="0"/>
              <a:buChar char="l"/>
            </a:pPr>
            <a:r>
              <a:rPr lang="zh-CN" altLang="en-US"/>
              <a:t>爱森斯坦（蒙太奇学派代表人物）与普多夫金、维尔托夫、杜甫仁科、库里肖夫等构成苏俄第一代导演群体。</a:t>
            </a:r>
            <a:endParaRPr lang="zh-CN" altLang="en-US"/>
          </a:p>
          <a:p>
            <a:pPr marL="285750" indent="-285750">
              <a:buFont typeface="Wingdings" panose="05000000000000000000" charset="0"/>
              <a:buChar char="l"/>
            </a:pPr>
            <a:endParaRPr lang="zh-CN" altLang="en-US"/>
          </a:p>
          <a:p>
            <a:pPr marL="285750" indent="-285750">
              <a:buFont typeface="Wingdings" panose="05000000000000000000" charset="0"/>
              <a:buChar char="l"/>
            </a:pPr>
            <a:r>
              <a:rPr lang="zh-CN" altLang="en-US"/>
              <a:t>以朗格、茂瑙和维内为代表的德国表现主义导演群，以雷诺阿为代表的法国诗意现实主义“黄金五虎”和以布纽埃尔、让•维果为代表的超现实主义导演群共同构成了欧洲电影的主流导演群体。</a:t>
            </a:r>
            <a:endParaRPr lang="zh-CN" altLang="en-US"/>
          </a:p>
          <a:p>
            <a:pPr marL="285750" indent="-285750">
              <a:buFont typeface="Wingdings" panose="05000000000000000000" charset="0"/>
              <a:buChar char="l"/>
            </a:pPr>
            <a:endParaRPr lang="zh-CN" altLang="en-US"/>
          </a:p>
          <a:p>
            <a:pPr marL="285750" indent="-285750">
              <a:buFont typeface="Wingdings" panose="05000000000000000000" charset="0"/>
              <a:buChar char="l"/>
            </a:pPr>
            <a:r>
              <a:rPr lang="zh-CN" altLang="en-US"/>
              <a:t>经典好莱坞的导演群体（学徒帮）则主要来自片场实践，他们中相当一部分人有移民背景。</a:t>
            </a:r>
            <a:endParaRPr lang="zh-CN" altLang="en-US"/>
          </a:p>
          <a:p>
            <a:pPr indent="0">
              <a:buFont typeface="Wingdings" panose="05000000000000000000" charset="0"/>
              <a:buNone/>
            </a:pPr>
            <a:endParaRPr lang="zh-CN" altLang="en-US"/>
          </a:p>
          <a:p>
            <a:pPr marL="285750" indent="-285750">
              <a:buFont typeface="Wingdings" panose="05000000000000000000" charset="0"/>
              <a:buChar char="l"/>
            </a:pPr>
            <a:r>
              <a:rPr lang="zh-CN" altLang="en-US"/>
              <a:t>西席•地密尔（《十诫》）经常出现在片花中介绍自己的电影（因此成为史诗片的象征），希区柯克经常在自己的影片中“惊鸿一现”（因此成为惊悚片的图腾），这些使导演逐渐为观众所认识和熟悉,也大大提高了导演的地位。</a:t>
            </a:r>
            <a:endParaRPr lang="zh-CN" altLang="en-US"/>
          </a:p>
          <a:p>
            <a:pPr marL="285750" indent="-285750">
              <a:buFont typeface="Wingdings" panose="05000000000000000000" charset="0"/>
              <a:buChar char="l"/>
            </a:pPr>
            <a:endParaRPr lang="zh-CN" altLang="en-US"/>
          </a:p>
          <a:p>
            <a:pPr marL="285750" indent="-285750">
              <a:buFont typeface="Wingdings" panose="05000000000000000000" charset="0"/>
              <a:buChar char="l"/>
            </a:pPr>
            <a:r>
              <a:rPr lang="zh-CN" altLang="en-US"/>
              <a:t>执导《一夜风流》《史密斯先生到华盛顿》和《生活多美好》的意大利裔导演弗兰克• 卡普拉（好莱坞著名的“名字出现在片名之前”的大导演，之前只有大明星的名字才可以出现在片名之前）说:“</a:t>
            </a:r>
            <a:r>
              <a:rPr lang="en-US" altLang="zh-CN"/>
              <a:t>‘</a:t>
            </a:r>
            <a:r>
              <a:rPr lang="zh-CN" altLang="en-US"/>
              <a:t>一人一部</a:t>
            </a:r>
            <a:r>
              <a:rPr lang="en-US" altLang="zh-CN"/>
              <a:t>’</a:t>
            </a:r>
            <a:r>
              <a:rPr lang="zh-CN" altLang="en-US"/>
              <a:t>的理念在</a:t>
            </a:r>
            <a:r>
              <a:rPr lang="en-US" altLang="zh-CN"/>
              <a:t>‘</a:t>
            </a:r>
            <a:r>
              <a:rPr lang="zh-CN" altLang="en-US"/>
              <a:t>二战</a:t>
            </a:r>
            <a:r>
              <a:rPr lang="en-US" altLang="zh-CN"/>
              <a:t>’</a:t>
            </a:r>
            <a:r>
              <a:rPr lang="zh-CN" altLang="en-US"/>
              <a:t>前就冲破了工业化流水线的大制片厂 堡垒。利奥•麦克柯瑞、乔治•斯蒂芬斯和我将所有这些人召至哥伦比亚麾下，所有这些导演都在这里拍出了他们的最佳作品。每个人都喜爱这种一人拍一部片子的方式，只有路易斯• B.梅耶（米高梅老板）痛恨这一切。”</a:t>
            </a:r>
            <a:endParaRPr lang="zh-CN" altLang="en-US"/>
          </a:p>
          <a:p>
            <a:pPr marL="285750" indent="-285750">
              <a:buFont typeface="Wingdings" panose="05000000000000000000" charset="0"/>
              <a:buChar char="l"/>
            </a:pPr>
            <a:endParaRPr lang="zh-CN" altLang="en-US"/>
          </a:p>
          <a:p>
            <a:pPr indent="0">
              <a:buFont typeface="Wingdings" panose="05000000000000000000" charset="0"/>
              <a:buNone/>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86760" y="526415"/>
            <a:ext cx="5617845" cy="706755"/>
          </a:xfrm>
          <a:prstGeom prst="rect">
            <a:avLst/>
          </a:prstGeom>
          <a:noFill/>
        </p:spPr>
        <p:txBody>
          <a:bodyPr wrap="square" rtlCol="0">
            <a:spAutoFit/>
          </a:bodyPr>
          <a:p>
            <a:pPr algn="ctr"/>
            <a:r>
              <a:rPr lang="zh-CN" altLang="en-US" sz="4000"/>
              <a:t>第二节</a:t>
            </a:r>
            <a:r>
              <a:rPr lang="en-US" altLang="zh-CN" sz="4000"/>
              <a:t>	</a:t>
            </a:r>
            <a:r>
              <a:rPr lang="zh-CN" altLang="en-US" sz="4000"/>
              <a:t>执导摄影机</a:t>
            </a:r>
            <a:endParaRPr lang="zh-CN" altLang="en-US" sz="4000"/>
          </a:p>
        </p:txBody>
      </p:sp>
      <p:sp>
        <p:nvSpPr>
          <p:cNvPr id="4" name="文本框 3"/>
          <p:cNvSpPr txBox="1"/>
          <p:nvPr/>
        </p:nvSpPr>
        <p:spPr>
          <a:xfrm>
            <a:off x="1263015" y="1614805"/>
            <a:ext cx="9761855" cy="3969385"/>
          </a:xfrm>
          <a:prstGeom prst="rect">
            <a:avLst/>
          </a:prstGeom>
          <a:noFill/>
        </p:spPr>
        <p:txBody>
          <a:bodyPr wrap="square" rtlCol="0">
            <a:spAutoFit/>
          </a:bodyPr>
          <a:p>
            <a:pPr marL="342900" indent="-342900">
              <a:lnSpc>
                <a:spcPct val="180000"/>
              </a:lnSpc>
              <a:buFont typeface="Wingdings" panose="05000000000000000000" charset="0"/>
              <a:buChar char="l"/>
            </a:pPr>
            <a:r>
              <a:rPr lang="zh-CN" altLang="en-US" sz="2000"/>
              <a:t>执导摄影机差不多就是导演与摄影师的合作</a:t>
            </a:r>
            <a:endParaRPr lang="zh-CN" altLang="en-US" sz="2000"/>
          </a:p>
          <a:p>
            <a:pPr marL="342900" indent="-342900">
              <a:lnSpc>
                <a:spcPct val="180000"/>
              </a:lnSpc>
              <a:buFont typeface="Wingdings" panose="05000000000000000000" charset="0"/>
              <a:buChar char="l"/>
            </a:pPr>
            <a:endParaRPr lang="zh-CN" altLang="en-US" sz="2000"/>
          </a:p>
          <a:p>
            <a:pPr marL="342900" indent="-342900">
              <a:lnSpc>
                <a:spcPct val="180000"/>
              </a:lnSpc>
              <a:buFont typeface="Wingdings" panose="05000000000000000000" charset="0"/>
              <a:buChar char="l"/>
            </a:pPr>
            <a:r>
              <a:rPr lang="zh-CN" altLang="en-US" sz="2000"/>
              <a:t>导演必须懂得摄影专业的镜头、机位 和画面运动等，以帮助自己讲述故事；而 摄影师则为导演的故事讲述提供视觉化 的服务。</a:t>
            </a:r>
            <a:endParaRPr lang="zh-CN" altLang="en-US" sz="2000"/>
          </a:p>
          <a:p>
            <a:pPr marL="342900" indent="-342900">
              <a:lnSpc>
                <a:spcPct val="180000"/>
              </a:lnSpc>
              <a:buFont typeface="Wingdings" panose="05000000000000000000" charset="0"/>
              <a:buChar char="l"/>
            </a:pPr>
            <a:endParaRPr lang="zh-CN" altLang="en-US" sz="2000"/>
          </a:p>
          <a:p>
            <a:pPr marL="342900" indent="-342900">
              <a:lnSpc>
                <a:spcPct val="180000"/>
              </a:lnSpc>
              <a:buFont typeface="Wingdings" panose="05000000000000000000" charset="0"/>
              <a:buChar char="l"/>
            </a:pPr>
            <a:r>
              <a:rPr lang="zh-CN" altLang="en-US" sz="2000"/>
              <a:t>摄影组包括：摄影指导（DP）、掌机 人、大助（焦点）、二助（胶片和机器）和跟 机员（来自机器租赁公司负责保持机器状 态的人）。</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86760" y="526415"/>
            <a:ext cx="5617845" cy="706755"/>
          </a:xfrm>
          <a:prstGeom prst="rect">
            <a:avLst/>
          </a:prstGeom>
          <a:noFill/>
        </p:spPr>
        <p:txBody>
          <a:bodyPr wrap="square" rtlCol="0">
            <a:spAutoFit/>
          </a:bodyPr>
          <a:p>
            <a:pPr algn="ctr"/>
            <a:r>
              <a:rPr lang="zh-CN" altLang="en-US" sz="4000"/>
              <a:t>第二节</a:t>
            </a:r>
            <a:r>
              <a:rPr lang="en-US" altLang="zh-CN" sz="4000"/>
              <a:t>	</a:t>
            </a:r>
            <a:r>
              <a:rPr lang="zh-CN" altLang="en-US" sz="4000"/>
              <a:t>执导摄影机</a:t>
            </a:r>
            <a:endParaRPr lang="zh-CN" altLang="en-US" sz="4000"/>
          </a:p>
        </p:txBody>
      </p:sp>
      <p:sp>
        <p:nvSpPr>
          <p:cNvPr id="2" name="文本框 1"/>
          <p:cNvSpPr txBox="1"/>
          <p:nvPr/>
        </p:nvSpPr>
        <p:spPr>
          <a:xfrm>
            <a:off x="1121410" y="1952625"/>
            <a:ext cx="9949180" cy="2953385"/>
          </a:xfrm>
          <a:prstGeom prst="rect">
            <a:avLst/>
          </a:prstGeom>
          <a:noFill/>
        </p:spPr>
        <p:txBody>
          <a:bodyPr wrap="square" rtlCol="0">
            <a:spAutoFit/>
          </a:bodyPr>
          <a:p>
            <a:r>
              <a:rPr lang="zh-CN" altLang="en-US" sz="2000" b="1"/>
              <a:t>♦摄影机作为一个旁观者、一个偷窥者和一个记录者（纯客观观察）</a:t>
            </a:r>
            <a:endParaRPr lang="zh-CN" altLang="en-US" sz="2000" b="1"/>
          </a:p>
          <a:p>
            <a:endParaRPr lang="zh-CN" altLang="en-US" sz="2000" b="1"/>
          </a:p>
          <a:p>
            <a:r>
              <a:rPr lang="zh-CN" altLang="en-US" sz="2000" b="1"/>
              <a:t>♦摄影机作为引导者、诱使者和操控者（兼具被动观察与主动介入）</a:t>
            </a:r>
            <a:endParaRPr lang="zh-CN" altLang="en-US" sz="2000" b="1"/>
          </a:p>
          <a:p>
            <a:pPr lvl="1"/>
            <a:r>
              <a:rPr lang="zh-CN" altLang="en-US"/>
              <a:t>摄影机以一个人物、主导者的主观视点和角色参与拍摄。</a:t>
            </a:r>
            <a:endParaRPr lang="zh-CN" altLang="en-US"/>
          </a:p>
          <a:p>
            <a:pPr lvl="0" indent="457200" fontAlgn="auto"/>
            <a:r>
              <a:rPr lang="zh-CN" altLang="en-US"/>
              <a:t>摄影机和镜头的使用一般由导演和摄影师协商决定，但有些导演（特别是摄影出身 的导演）完全自主决定，如库布里克、弗兰肯海默和卢美特等。</a:t>
            </a:r>
            <a:endParaRPr lang="zh-CN" altLang="en-US"/>
          </a:p>
          <a:p>
            <a:pPr lvl="0" indent="457200" fontAlgn="auto"/>
            <a:r>
              <a:rPr lang="zh-CN" altLang="en-US"/>
              <a:t>镜头设计（camera design）意味着导演与摄影师的合作：观念与实施、方法与效果、单 机拍摄、双机拍摄（对话）与多机拍摄（场面动作）等，都是导演与摄影师沟通和切磋的结果。</a:t>
            </a:r>
            <a:endParaRPr lang="zh-CN" altLang="en-US"/>
          </a:p>
          <a:p>
            <a:pPr lvl="0" indent="457200" fontAlgn="auto"/>
            <a:r>
              <a:rPr lang="zh-CN" altLang="en-US"/>
              <a:t>作为视觉语言的摄影机运动：故事和表演产生摄影机运动，使摄影机运动的有机性得以体现。</a:t>
            </a:r>
            <a:endParaRPr lang="zh-CN" altLang="en-US"/>
          </a:p>
          <a:p>
            <a:pPr lvl="0" indent="457200" fontAlgn="auto"/>
            <a:r>
              <a:rPr lang="zh-CN" altLang="en-US"/>
              <a:t>经典胶片时代，摄影师曾经是电影画面的第一个观众（导演只能看样片）。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86760" y="526415"/>
            <a:ext cx="5617845" cy="706755"/>
          </a:xfrm>
          <a:prstGeom prst="rect">
            <a:avLst/>
          </a:prstGeom>
          <a:noFill/>
        </p:spPr>
        <p:txBody>
          <a:bodyPr wrap="square" rtlCol="0">
            <a:spAutoFit/>
          </a:bodyPr>
          <a:p>
            <a:pPr algn="ctr"/>
            <a:r>
              <a:rPr lang="zh-CN" altLang="en-US" sz="4000"/>
              <a:t>第二节</a:t>
            </a:r>
            <a:r>
              <a:rPr lang="en-US" altLang="zh-CN" sz="4000"/>
              <a:t>	</a:t>
            </a:r>
            <a:r>
              <a:rPr lang="zh-CN" altLang="en-US" sz="4000"/>
              <a:t>执导摄影机</a:t>
            </a:r>
            <a:endParaRPr lang="zh-CN" altLang="en-US" sz="4000"/>
          </a:p>
        </p:txBody>
      </p:sp>
      <p:sp>
        <p:nvSpPr>
          <p:cNvPr id="2" name="文本框 1"/>
          <p:cNvSpPr txBox="1"/>
          <p:nvPr/>
        </p:nvSpPr>
        <p:spPr>
          <a:xfrm>
            <a:off x="1330325" y="1351280"/>
            <a:ext cx="9531350" cy="5785485"/>
          </a:xfrm>
          <a:prstGeom prst="rect">
            <a:avLst/>
          </a:prstGeom>
          <a:noFill/>
        </p:spPr>
        <p:txBody>
          <a:bodyPr wrap="square" rtlCol="0">
            <a:spAutoFit/>
          </a:bodyPr>
          <a:p>
            <a:r>
              <a:rPr lang="zh-CN" altLang="en-US" sz="2000" b="1"/>
              <a:t>♦透镜的选择</a:t>
            </a:r>
            <a:endParaRPr lang="zh-CN" altLang="en-US"/>
          </a:p>
          <a:p>
            <a:pPr lvl="1"/>
            <a:r>
              <a:rPr lang="zh-CN" altLang="en-US"/>
              <a:t>所有导演都有自己对摄影器材的偏好</a:t>
            </a:r>
            <a:endParaRPr lang="zh-CN" altLang="en-US"/>
          </a:p>
          <a:p>
            <a:pPr lvl="0"/>
            <a:endParaRPr lang="zh-CN" altLang="en-US"/>
          </a:p>
          <a:p>
            <a:pPr lvl="0"/>
            <a:r>
              <a:rPr lang="zh-CN" altLang="en-US" sz="2000" b="1"/>
              <a:t>♦机位和视点（以机位为主，还是以场戏为主）</a:t>
            </a:r>
            <a:endParaRPr lang="zh-CN" altLang="en-US" sz="2000" b="1"/>
          </a:p>
          <a:p>
            <a:pPr lvl="0" indent="457200" fontAlgn="auto"/>
            <a:r>
              <a:rPr lang="zh-CN" altLang="en-US"/>
              <a:t>导演一般会站在下一个机位的位置上。</a:t>
            </a:r>
            <a:endParaRPr lang="zh-CN" altLang="en-US"/>
          </a:p>
          <a:p>
            <a:pPr lvl="0" indent="457200" fontAlgn="auto"/>
            <a:r>
              <a:rPr lang="zh-CN" altLang="en-US"/>
              <a:t>机位的选择不仅是电影技术的美感问题,更是电影叙事（故事和主题的体现）的美学问题。社会派、纪实派和剧情派（客观派）的导演倾向于使用正常机位，而表现派、造型派和反省派（主观派）则喜欢使用特殊机位，当然大部分导演会依据具体情况选择不同的机位。</a:t>
            </a:r>
            <a:endParaRPr lang="zh-CN" altLang="en-US"/>
          </a:p>
          <a:p>
            <a:pPr lvl="0" indent="457200" fontAlgn="auto"/>
            <a:endParaRPr lang="zh-CN" altLang="en-US"/>
          </a:p>
          <a:p>
            <a:pPr lvl="0" indent="0" fontAlgn="auto"/>
            <a:r>
              <a:rPr lang="zh-CN" altLang="en-US" sz="2000" b="1"/>
              <a:t>♦两极镜头的使用</a:t>
            </a:r>
            <a:endParaRPr lang="zh-CN" altLang="en-US"/>
          </a:p>
          <a:p>
            <a:pPr lvl="0" indent="457200" fontAlgn="auto"/>
            <a:r>
              <a:rPr lang="zh-CN" altLang="en-US"/>
              <a:t>镜头:一般来说,21毫米以下为广角，75毫米以上为长焦，之间为标准镜头。</a:t>
            </a:r>
            <a:endParaRPr lang="zh-CN" altLang="en-US"/>
          </a:p>
          <a:p>
            <a:pPr lvl="0" indent="457200" fontAlgn="auto"/>
            <a:r>
              <a:rPr lang="zh-CN" altLang="en-US"/>
              <a:t>两极镜头，《正午》用大全景和特写来展现警长的孤立无援感，《西部往事》强调辽阔 和细节的戏剧张力，《人证》用金钱特写与纽约曼哈顿的鸟瞰来强调两者间的联系。</a:t>
            </a:r>
            <a:endParaRPr lang="zh-CN" altLang="en-US"/>
          </a:p>
          <a:p>
            <a:pPr lvl="0" indent="457200" fontAlgn="auto"/>
            <a:r>
              <a:rPr lang="zh-CN" altLang="en-US"/>
              <a:t>记住：导演撇开监视器去看摄影机的取景器，或者坐上移动车或升降车去看取景 器（甚至上汽车、火车或直升机去看取景器）固然很威风，但也很花时间（越威风的东西 越浪费时间，而且越威风的地方也越危险），所以导演看完之后最好能提出更好的想法 （这也是摄影和全组人的预期），否则制片人看到的“制片日报”上就会出现“导演玩了 半小时升降……”这样的文字。这也要求导演在案头、故事板和每天镜头表上的准备 要更加精准。</a:t>
            </a:r>
            <a:endParaRPr lang="zh-CN" altLang="en-US"/>
          </a:p>
          <a:p>
            <a:pPr lvl="0" indent="0" fontAlgn="auto"/>
            <a:endParaRPr lang="zh-CN" altLang="en-US" sz="2000" b="1"/>
          </a:p>
          <a:p>
            <a:pPr lvl="0" indent="0" fontAlgn="auto"/>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86760" y="526415"/>
            <a:ext cx="5617845" cy="706755"/>
          </a:xfrm>
          <a:prstGeom prst="rect">
            <a:avLst/>
          </a:prstGeom>
          <a:noFill/>
        </p:spPr>
        <p:txBody>
          <a:bodyPr wrap="square" rtlCol="0">
            <a:spAutoFit/>
          </a:bodyPr>
          <a:p>
            <a:pPr algn="ctr"/>
            <a:r>
              <a:rPr lang="zh-CN" altLang="en-US" sz="4000"/>
              <a:t>第二节</a:t>
            </a:r>
            <a:r>
              <a:rPr lang="en-US" altLang="zh-CN" sz="4000"/>
              <a:t>	</a:t>
            </a:r>
            <a:r>
              <a:rPr lang="zh-CN" altLang="en-US" sz="4000"/>
              <a:t>执导摄影机</a:t>
            </a:r>
            <a:endParaRPr lang="zh-CN" altLang="en-US" sz="4000"/>
          </a:p>
        </p:txBody>
      </p:sp>
      <p:sp>
        <p:nvSpPr>
          <p:cNvPr id="2" name="文本框 1"/>
          <p:cNvSpPr txBox="1"/>
          <p:nvPr/>
        </p:nvSpPr>
        <p:spPr>
          <a:xfrm>
            <a:off x="374015" y="1131570"/>
            <a:ext cx="11444605" cy="5446395"/>
          </a:xfrm>
          <a:prstGeom prst="rect">
            <a:avLst/>
          </a:prstGeom>
          <a:noFill/>
        </p:spPr>
        <p:txBody>
          <a:bodyPr wrap="square" rtlCol="0">
            <a:spAutoFit/>
          </a:bodyPr>
          <a:p>
            <a:r>
              <a:rPr lang="zh-CN" altLang="en-US" sz="2000" b="1"/>
              <a:t>♦多机拍摄</a:t>
            </a:r>
            <a:endParaRPr lang="zh-CN" altLang="en-US" sz="2000" b="1"/>
          </a:p>
          <a:p>
            <a:r>
              <a:rPr lang="zh-CN" altLang="en-US" sz="2000" b="1"/>
              <a:t>♦主镜头（Master Shot）</a:t>
            </a:r>
            <a:endParaRPr lang="zh-CN" altLang="en-US" sz="2000" b="1"/>
          </a:p>
          <a:p>
            <a:pPr marL="285750" indent="-285750">
              <a:buFont typeface="Arial" panose="020B0604020202020204" pitchFamily="34" charset="0"/>
              <a:buChar char="•"/>
            </a:pPr>
            <a:r>
              <a:rPr lang="zh-CN" altLang="en-US"/>
              <a:t>主镜头（涉及场戏核心主旨的镜头，内因）分为：固定性主镜头（剧场观众）、跟随性主 镜头（跟拍边走边谈）、参与性主镜头（运动镜头成为能动性的叙事者）。</a:t>
            </a:r>
            <a:endParaRPr lang="en-US" altLang="zh-CN"/>
          </a:p>
          <a:p>
            <a:pPr marL="285750" indent="-285750">
              <a:buFont typeface="Arial" panose="020B0604020202020204" pitchFamily="34" charset="0"/>
              <a:buChar char="•"/>
            </a:pPr>
            <a:r>
              <a:rPr lang="zh-CN" altLang="en-US"/>
              <a:t>主镜与定场镜头（场戏首尾的全景镜头,外因）可能重合。</a:t>
            </a:r>
            <a:endParaRPr lang="zh-CN" altLang="en-US"/>
          </a:p>
          <a:p>
            <a:pPr marL="285750" indent="-285750">
              <a:buFont typeface="Arial" panose="020B0604020202020204" pitchFamily="34" charset="0"/>
              <a:buChar char="•"/>
            </a:pPr>
            <a:r>
              <a:rPr lang="zh-CN" altLang="en-US"/>
              <a:t>主镜头也是导演用以拍摄素材的蓝图。</a:t>
            </a:r>
            <a:endParaRPr lang="zh-CN" altLang="en-US"/>
          </a:p>
          <a:p>
            <a:pPr indent="0">
              <a:buFont typeface="Arial" panose="020B0604020202020204" pitchFamily="34" charset="0"/>
              <a:buNone/>
            </a:pPr>
            <a:r>
              <a:rPr lang="zh-CN" altLang="en-US" sz="2000" b="1"/>
              <a:t>♦镜头拍摄顺序</a:t>
            </a:r>
            <a:endParaRPr lang="zh-CN" altLang="en-US" sz="2000" b="1"/>
          </a:p>
          <a:p>
            <a:pPr indent="457200" fontAlgn="auto">
              <a:buNone/>
            </a:pPr>
            <a:r>
              <a:rPr lang="zh-CN" altLang="en-US"/>
              <a:t>先拍主镜头，然后再选择左边或右边拍摄， 这样可以确定总体位置、调度、布光、场景和陈 设等，为小景别镜头的拍摄提供参照。</a:t>
            </a:r>
            <a:endParaRPr lang="zh-CN" altLang="en-US"/>
          </a:p>
          <a:p>
            <a:pPr indent="457200" fontAlgn="auto">
              <a:buNone/>
            </a:pPr>
            <a:r>
              <a:rPr lang="zh-CN" altLang="en-US"/>
              <a:t>拍摄一边（左侧或右侧）镜头时，一定从大到小，从全景逐渐过渡到近景、特写。</a:t>
            </a:r>
            <a:endParaRPr lang="zh-CN" altLang="en-US"/>
          </a:p>
          <a:p>
            <a:pPr indent="457200" fontAlgn="auto">
              <a:buNone/>
            </a:pPr>
            <a:r>
              <a:rPr lang="zh-CN" altLang="en-US"/>
              <a:t>注意人物动作在相邻镜头首尾的必要重叠。</a:t>
            </a:r>
            <a:endParaRPr lang="zh-CN" altLang="en-US"/>
          </a:p>
          <a:p>
            <a:pPr indent="457200" fontAlgn="auto">
              <a:buNone/>
            </a:pPr>
            <a:r>
              <a:rPr lang="zh-CN" altLang="en-US"/>
              <a:t>头脑中要一直有素材如何剪接到一起的概念。</a:t>
            </a:r>
            <a:endParaRPr lang="zh-CN" altLang="en-US"/>
          </a:p>
          <a:p>
            <a:pPr indent="457200" fontAlgn="auto">
              <a:buNone/>
            </a:pPr>
            <a:r>
              <a:rPr lang="zh-CN" altLang="en-US"/>
              <a:t>演员走位排练会为导演提供最佳机位。</a:t>
            </a:r>
            <a:endParaRPr lang="zh-CN" altLang="en-US"/>
          </a:p>
          <a:p>
            <a:pPr indent="457200" fontAlgn="auto">
              <a:buNone/>
            </a:pPr>
            <a:r>
              <a:rPr lang="zh-CN" altLang="en-US"/>
              <a:t>单人戏素材:视角高低、正背、正侧90°、斜侧45°、运动（横、纵、斜向、不规则）；</a:t>
            </a:r>
            <a:endParaRPr lang="zh-CN" altLang="en-US"/>
          </a:p>
          <a:p>
            <a:pPr indent="457200" fontAlgn="auto">
              <a:buNone/>
            </a:pPr>
            <a:r>
              <a:rPr lang="zh-CN" altLang="en-US"/>
              <a:t>双人戏素材:面对面、面对背、背对背、斜角、高低（站坐、坐卧、楼上楼下）、运动（动 静、同向、逆向、同步、不同步、随机运动等）；</a:t>
            </a:r>
            <a:endParaRPr lang="zh-CN" altLang="en-US"/>
          </a:p>
          <a:p>
            <a:pPr indent="457200" fontAlgn="auto">
              <a:buNone/>
            </a:pPr>
            <a:r>
              <a:rPr lang="zh-CN" altLang="en-US"/>
              <a:t>三人戏素材:均衡三角（《好坏丑》）、二比一；</a:t>
            </a:r>
            <a:endParaRPr lang="zh-CN" altLang="en-US"/>
          </a:p>
          <a:p>
            <a:pPr indent="457200" fontAlgn="auto">
              <a:buNone/>
            </a:pPr>
            <a:r>
              <a:rPr lang="zh-CN" altLang="en-US"/>
              <a:t>多人戏素材:静止（聚餐）、动态（群殴）。</a:t>
            </a:r>
            <a:endParaRPr lang="zh-CN" altLang="en-US"/>
          </a:p>
          <a:p>
            <a:pPr indent="457200" fontAlgn="auto">
              <a:buNone/>
            </a:pPr>
            <a:r>
              <a:rPr lang="zh-CN" altLang="en-US"/>
              <a:t>会议:确定主角，机位就容易确定。</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86760" y="526415"/>
            <a:ext cx="5617845" cy="706755"/>
          </a:xfrm>
          <a:prstGeom prst="rect">
            <a:avLst/>
          </a:prstGeom>
          <a:noFill/>
        </p:spPr>
        <p:txBody>
          <a:bodyPr wrap="square" rtlCol="0">
            <a:spAutoFit/>
          </a:bodyPr>
          <a:p>
            <a:pPr algn="ctr"/>
            <a:r>
              <a:rPr lang="zh-CN" altLang="en-US" sz="4000"/>
              <a:t>第二节</a:t>
            </a:r>
            <a:r>
              <a:rPr lang="en-US" altLang="zh-CN" sz="4000"/>
              <a:t>	</a:t>
            </a:r>
            <a:r>
              <a:rPr lang="zh-CN" altLang="en-US" sz="4000"/>
              <a:t>执导摄影机</a:t>
            </a:r>
            <a:endParaRPr lang="zh-CN" altLang="en-US" sz="4000"/>
          </a:p>
        </p:txBody>
      </p:sp>
      <p:sp>
        <p:nvSpPr>
          <p:cNvPr id="2" name="文本框 1"/>
          <p:cNvSpPr txBox="1"/>
          <p:nvPr/>
        </p:nvSpPr>
        <p:spPr>
          <a:xfrm>
            <a:off x="658495" y="1362710"/>
            <a:ext cx="11049000" cy="4739005"/>
          </a:xfrm>
          <a:prstGeom prst="rect">
            <a:avLst/>
          </a:prstGeom>
          <a:noFill/>
        </p:spPr>
        <p:txBody>
          <a:bodyPr wrap="square" rtlCol="0">
            <a:spAutoFit/>
          </a:bodyPr>
          <a:p>
            <a:r>
              <a:rPr lang="zh-CN" altLang="en-US" sz="2000" b="1"/>
              <a:t>♦简单（正反打）还是复杂（运动调度）</a:t>
            </a:r>
            <a:endParaRPr lang="zh-CN" altLang="en-US" sz="2000" b="1"/>
          </a:p>
          <a:p>
            <a:endParaRPr lang="zh-CN" altLang="en-US" sz="2000" b="1"/>
          </a:p>
          <a:p>
            <a:r>
              <a:rPr lang="zh-CN" altLang="en-US" sz="2000" b="1"/>
              <a:t>♦运动镜头</a:t>
            </a:r>
            <a:endParaRPr lang="zh-CN" altLang="en-US" sz="2000" b="1"/>
          </a:p>
          <a:p>
            <a:r>
              <a:rPr lang="zh-CN" altLang="en-US" b="1"/>
              <a:t>这实际上是运动镜头的动机问题。</a:t>
            </a:r>
            <a:endParaRPr lang="zh-CN" altLang="en-US" b="1"/>
          </a:p>
          <a:p>
            <a:pPr marL="285750" indent="-285750">
              <a:buFont typeface="Arial" panose="020B0604020202020204" pitchFamily="34" charset="0"/>
              <a:buChar char="•"/>
            </a:pPr>
            <a:r>
              <a:rPr lang="zh-CN" altLang="en-US"/>
              <a:t>推轨镜头:推进细看、拉出概观、纵深跟推、面向推近和背向拉开等。</a:t>
            </a:r>
            <a:endParaRPr lang="zh-CN" altLang="en-US"/>
          </a:p>
          <a:p>
            <a:pPr marL="285750" indent="-285750">
              <a:buFont typeface="Arial" panose="020B0604020202020204" pitchFamily="34" charset="0"/>
              <a:buChar char="•"/>
            </a:pPr>
            <a:r>
              <a:rPr lang="zh-CN" altLang="en-US"/>
              <a:t>手持镜头:在《拯救大兵瑞恩》《女巫布莱尔》和《小武》等多部影片中表现最明显。</a:t>
            </a:r>
            <a:endParaRPr lang="zh-CN" altLang="en-US"/>
          </a:p>
          <a:p>
            <a:pPr marL="285750" indent="-285750">
              <a:buFont typeface="Arial" panose="020B0604020202020204" pitchFamily="34" charset="0"/>
              <a:buChar char="•"/>
            </a:pPr>
            <a:r>
              <a:rPr lang="zh-CN" altLang="en-US"/>
              <a:t>斯坦尼康:在《好家伙》和《俄罗斯方舟》等影片中有所体现。</a:t>
            </a:r>
            <a:endParaRPr lang="zh-CN" altLang="en-US"/>
          </a:p>
          <a:p>
            <a:pPr marL="285750" indent="-285750">
              <a:buFont typeface="Arial" panose="020B0604020202020204" pitchFamily="34" charset="0"/>
              <a:buChar char="•"/>
            </a:pPr>
            <a:r>
              <a:rPr lang="zh-CN" altLang="en-US"/>
              <a:t>升降摇臂镜头:如《大玩家》的开场便使用升降摇臂镜头。</a:t>
            </a:r>
            <a:endParaRPr lang="zh-CN" altLang="en-US"/>
          </a:p>
          <a:p>
            <a:pPr marL="285750" indent="-285750">
              <a:buFont typeface="Arial" panose="020B0604020202020204" pitchFamily="34" charset="0"/>
              <a:buChar char="•"/>
            </a:pPr>
            <a:r>
              <a:rPr lang="zh-CN" altLang="en-US"/>
              <a:t>车载镜头和挂架镜头:在其他交通工具（火车、船舶、飞机、热气球和遥控飞行器等） 在使用。</a:t>
            </a:r>
            <a:endParaRPr lang="zh-CN" altLang="en-US"/>
          </a:p>
          <a:p>
            <a:pPr marL="285750" indent="-285750">
              <a:buFont typeface="Arial" panose="020B0604020202020204" pitchFamily="34" charset="0"/>
              <a:buChar char="•"/>
            </a:pPr>
            <a:r>
              <a:rPr lang="zh-CN" altLang="en-US"/>
              <a:t>舞蹈性的诗意长镜头:如奥菲欧斯的《轮舞》和扬索的《红军与白军》。</a:t>
            </a:r>
            <a:endParaRPr lang="zh-CN" altLang="en-US"/>
          </a:p>
          <a:p>
            <a:pPr indent="0">
              <a:buFont typeface="Arial" panose="020B0604020202020204" pitchFamily="34" charset="0"/>
              <a:buNone/>
            </a:pPr>
            <a:endParaRPr lang="zh-CN" altLang="en-US" sz="2000" b="1"/>
          </a:p>
          <a:p>
            <a:pPr indent="0">
              <a:buFont typeface="Arial" panose="020B0604020202020204" pitchFamily="34" charset="0"/>
              <a:buNone/>
            </a:pPr>
            <a:r>
              <a:rPr lang="zh-CN" altLang="en-US" sz="2000" b="1"/>
              <a:t>♦抢拍的精彩瞬间</a:t>
            </a:r>
            <a:endParaRPr lang="zh-CN" altLang="en-US" sz="2000" b="1"/>
          </a:p>
          <a:p>
            <a:pPr indent="0">
              <a:buFont typeface="Arial" panose="020B0604020202020204" pitchFamily="34" charset="0"/>
              <a:buNone/>
            </a:pPr>
            <a:endParaRPr lang="zh-CN" altLang="en-US" sz="2000" b="1"/>
          </a:p>
          <a:p>
            <a:pPr indent="0">
              <a:buFont typeface="Arial" panose="020B0604020202020204" pitchFamily="34" charset="0"/>
              <a:buNone/>
            </a:pPr>
            <a:r>
              <a:rPr lang="zh-CN" altLang="en-US" sz="2000" b="1"/>
              <a:t>♦魔幻时间</a:t>
            </a:r>
            <a:endParaRPr lang="zh-CN" altLang="en-US" sz="2000" b="1"/>
          </a:p>
          <a:p>
            <a:pPr indent="0">
              <a:buFont typeface="Arial" panose="020B0604020202020204" pitchFamily="34" charset="0"/>
              <a:buNone/>
            </a:pPr>
            <a:r>
              <a:rPr lang="zh-CN" altLang="en-US"/>
              <a:t>日出或日落30分钟左右的金黄色光线。</a:t>
            </a:r>
            <a:endParaRPr lang="zh-CN" altLang="en-US" sz="2000" b="1"/>
          </a:p>
          <a:p>
            <a:pPr indent="0">
              <a:buFont typeface="Arial" panose="020B0604020202020204" pitchFamily="34" charset="0"/>
              <a:buNone/>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286760" y="526415"/>
            <a:ext cx="5617845" cy="706755"/>
          </a:xfrm>
          <a:prstGeom prst="rect">
            <a:avLst/>
          </a:prstGeom>
          <a:noFill/>
        </p:spPr>
        <p:txBody>
          <a:bodyPr wrap="square" rtlCol="0">
            <a:spAutoFit/>
          </a:bodyPr>
          <a:p>
            <a:pPr algn="ctr"/>
            <a:r>
              <a:rPr lang="zh-CN" altLang="en-US" sz="4000"/>
              <a:t>第二节</a:t>
            </a:r>
            <a:r>
              <a:rPr lang="en-US" altLang="zh-CN" sz="4000"/>
              <a:t>	</a:t>
            </a:r>
            <a:r>
              <a:rPr lang="zh-CN" altLang="en-US" sz="4000"/>
              <a:t>执导摄影机</a:t>
            </a:r>
            <a:endParaRPr lang="zh-CN" altLang="en-US" sz="4000"/>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027430" y="1736090"/>
            <a:ext cx="10135870" cy="3969385"/>
          </a:xfrm>
          <a:prstGeom prst="rect">
            <a:avLst/>
          </a:prstGeom>
          <a:noFill/>
        </p:spPr>
        <p:txBody>
          <a:bodyPr wrap="square" rtlCol="0">
            <a:spAutoFit/>
          </a:bodyPr>
          <a:p>
            <a:pPr indent="0">
              <a:buFont typeface="Arial" panose="020B0604020202020204" pitchFamily="34" charset="0"/>
              <a:buNone/>
            </a:pPr>
            <a:r>
              <a:rPr lang="zh-CN" altLang="en-US" sz="2000" b="1">
                <a:sym typeface="+mn-ea"/>
              </a:rPr>
              <a:t>♦带密度</a:t>
            </a:r>
            <a:endParaRPr lang="zh-CN" altLang="en-US" sz="2000" b="1"/>
          </a:p>
          <a:p>
            <a:pPr marL="285750" indent="-285750">
              <a:buFont typeface="Arial" panose="020B0604020202020204" pitchFamily="34" charset="0"/>
              <a:buChar char="•"/>
            </a:pPr>
            <a:r>
              <a:rPr lang="zh-CN" altLang="en-US" sz="2000">
                <a:sym typeface="+mn-ea"/>
              </a:rPr>
              <a:t>天黑之前30分钟左右的光线是最佳夜景光线。</a:t>
            </a:r>
            <a:endParaRPr lang="zh-CN" altLang="en-US" sz="2000"/>
          </a:p>
          <a:p>
            <a:pPr marL="285750" indent="-285750">
              <a:buFont typeface="Arial" panose="020B0604020202020204" pitchFamily="34" charset="0"/>
              <a:buChar char="•"/>
            </a:pPr>
            <a:r>
              <a:rPr lang="zh-CN" altLang="en-US" sz="2000">
                <a:sym typeface="+mn-ea"/>
              </a:rPr>
              <a:t>抓拍空镜、特写、细节和精彩瞬间,将其作为备用素材。</a:t>
            </a:r>
            <a:endParaRPr lang="zh-CN" altLang="en-US" sz="2000"/>
          </a:p>
          <a:p>
            <a:endParaRPr lang="zh-CN" altLang="en-US" sz="2000" b="1"/>
          </a:p>
          <a:p>
            <a:endParaRPr lang="zh-CN" altLang="en-US" sz="2000" b="1"/>
          </a:p>
          <a:p>
            <a:r>
              <a:rPr lang="zh-CN" altLang="en-US" sz="2000" b="1"/>
              <a:t>♦场面调度</a:t>
            </a:r>
            <a:endParaRPr lang="zh-CN" altLang="en-US"/>
          </a:p>
          <a:p>
            <a:r>
              <a:rPr lang="zh-CN" altLang="en-US"/>
              <a:t>场面调度应该是一个综合性的概念，涉及场景陈设、演员走位和摄影机调度三个大的方面。</a:t>
            </a:r>
            <a:endParaRPr lang="zh-CN" altLang="en-US"/>
          </a:p>
          <a:p>
            <a:endParaRPr lang="zh-CN" altLang="en-US"/>
          </a:p>
          <a:p>
            <a:r>
              <a:rPr lang="zh-CN" altLang="en-US" sz="2000" b="1"/>
              <a:t>♦手持摄影和纪实效果</a:t>
            </a:r>
            <a:endParaRPr lang="zh-CN" altLang="en-US" sz="2000" b="1"/>
          </a:p>
          <a:p>
            <a:endParaRPr lang="zh-CN" altLang="en-US" sz="2000" b="1"/>
          </a:p>
          <a:p>
            <a:r>
              <a:rPr lang="zh-CN" altLang="en-US" sz="2000" b="1"/>
              <a:t>♦镜头特技效果</a:t>
            </a:r>
            <a:endParaRPr lang="zh-CN" altLang="en-US" sz="2000" b="1"/>
          </a:p>
          <a:p>
            <a:pPr marL="285750" indent="-285750">
              <a:buFont typeface="Arial" panose="020B0604020202020204" pitchFamily="34" charset="0"/>
              <a:buChar char="•"/>
            </a:pPr>
            <a:r>
              <a:rPr lang="zh-CN" altLang="en-US"/>
              <a:t>慢镜头</a:t>
            </a:r>
            <a:endParaRPr lang="zh-CN" altLang="en-US"/>
          </a:p>
          <a:p>
            <a:pPr marL="285750" indent="-285750">
              <a:buFont typeface="Arial" panose="020B0604020202020204" pitchFamily="34" charset="0"/>
              <a:buChar char="•"/>
            </a:pPr>
            <a:r>
              <a:rPr lang="zh-CN" altLang="en-US"/>
              <a:t>分割画面</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308350" y="570865"/>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sp>
        <p:nvSpPr>
          <p:cNvPr id="4" name="文本框 3"/>
          <p:cNvSpPr txBox="1"/>
          <p:nvPr/>
        </p:nvSpPr>
        <p:spPr>
          <a:xfrm>
            <a:off x="867410" y="1329690"/>
            <a:ext cx="10697210" cy="4677410"/>
          </a:xfrm>
          <a:prstGeom prst="rect">
            <a:avLst/>
          </a:prstGeom>
          <a:noFill/>
        </p:spPr>
        <p:txBody>
          <a:bodyPr wrap="square" rtlCol="0">
            <a:spAutoFit/>
          </a:bodyPr>
          <a:p>
            <a:r>
              <a:rPr lang="zh-CN" altLang="en-US" sz="2000" b="1"/>
              <a:t>♦控制派与放手派</a:t>
            </a:r>
            <a:endParaRPr lang="zh-CN" altLang="en-US"/>
          </a:p>
          <a:p>
            <a:pPr marL="285750" indent="-285750">
              <a:buFont typeface="Arial" panose="020B0604020202020204" pitchFamily="34" charset="0"/>
              <a:buChar char="•"/>
            </a:pPr>
            <a:r>
              <a:rPr lang="zh-CN" altLang="en-US"/>
              <a:t>控制派（亲力亲为）</a:t>
            </a:r>
            <a:endParaRPr lang="zh-CN" altLang="en-US"/>
          </a:p>
          <a:p>
            <a:pPr marL="285750" indent="-285750">
              <a:buFont typeface="Arial" panose="020B0604020202020204" pitchFamily="34" charset="0"/>
              <a:buChar char="•"/>
            </a:pPr>
            <a:r>
              <a:rPr lang="zh-CN" altLang="en-US"/>
              <a:t>放手派（甩手掌柜）</a:t>
            </a:r>
            <a:endParaRPr lang="zh-CN" altLang="en-US"/>
          </a:p>
          <a:p>
            <a:endParaRPr lang="zh-CN" altLang="en-US"/>
          </a:p>
          <a:p>
            <a:r>
              <a:rPr lang="zh-CN" altLang="en-US" sz="2000" b="1"/>
              <a:t>♦三大表演体系</a:t>
            </a:r>
            <a:endParaRPr lang="zh-CN" altLang="en-US"/>
          </a:p>
          <a:p>
            <a:pPr marL="285750" indent="-285750">
              <a:buFont typeface="Arial" panose="020B0604020202020204" pitchFamily="34" charset="0"/>
              <a:buChar char="•"/>
            </a:pPr>
            <a:r>
              <a:rPr lang="zh-CN" altLang="en-US"/>
              <a:t>体验派:“斯氏体系”（运用经历和记忆来体验性格和体现角色）的斯坦尼斯拉夫斯基传人在美国授徒，直接导致了纽约“演员工作室”（The Actors Studio）的建立（三年制艺 术硕士:演员准备、体现人物和塑造角色）。</a:t>
            </a:r>
            <a:endParaRPr lang="zh-CN" altLang="en-US"/>
          </a:p>
          <a:p>
            <a:pPr marL="285750" indent="-285750">
              <a:buFont typeface="Arial" panose="020B0604020202020204" pitchFamily="34" charset="0"/>
              <a:buChar char="•"/>
            </a:pPr>
            <a:r>
              <a:rPr lang="zh-CN" altLang="en-US"/>
              <a:t>表现派:布莱希特戏剧强调主体感和反省性（与德国表现主义电影相关），布莱希特 “二战"时流亡美国，将表现派带给美国电影。</a:t>
            </a:r>
            <a:endParaRPr lang="zh-CN" altLang="en-US"/>
          </a:p>
          <a:p>
            <a:pPr marL="285750" indent="-285750">
              <a:buFont typeface="Arial" panose="020B0604020202020204" pitchFamily="34" charset="0"/>
              <a:buChar char="•"/>
            </a:pPr>
            <a:r>
              <a:rPr lang="zh-CN" altLang="en-US"/>
              <a:t>写意派:与以中国戏曲表演为代表的东方神韵相比，写意派具有完全不同的表演气质,20世纪30年代，梅兰芳曾赴苏联访问并与爱森斯坦合作拍片，算是东西方戏剧和电影的神交。</a:t>
            </a:r>
            <a:endParaRPr lang="zh-CN" altLang="en-US"/>
          </a:p>
          <a:p>
            <a:pPr marL="285750" indent="-285750">
              <a:buFont typeface="Arial" panose="020B0604020202020204" pitchFamily="34" charset="0"/>
              <a:buChar char="•"/>
            </a:pPr>
            <a:endParaRPr lang="zh-CN" altLang="en-US"/>
          </a:p>
          <a:p>
            <a:pPr indent="0">
              <a:buFont typeface="Arial" panose="020B0604020202020204" pitchFamily="34" charset="0"/>
              <a:buNone/>
            </a:pPr>
            <a:r>
              <a:rPr lang="zh-CN" altLang="en-US" sz="2000" b="1"/>
              <a:t>♦电影表演中的两大流派:技巧派和方法派</a:t>
            </a:r>
            <a:endParaRPr lang="zh-CN" altLang="en-US" sz="2000" b="1"/>
          </a:p>
          <a:p>
            <a:pPr indent="0">
              <a:buFont typeface="Arial" panose="020B0604020202020204" pitchFamily="34" charset="0"/>
              <a:buNone/>
            </a:pPr>
            <a:endParaRPr lang="zh-CN" altLang="en-US" sz="2000" b="1"/>
          </a:p>
          <a:p>
            <a:pPr indent="0">
              <a:buFont typeface="Arial" panose="020B0604020202020204" pitchFamily="34" charset="0"/>
              <a:buNone/>
            </a:pPr>
            <a:r>
              <a:rPr lang="zh-CN" altLang="en-US" sz="2000" b="1"/>
              <a:t>♦演员与角色："演员自我”和"角色超我”</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308350" y="570865"/>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sp>
        <p:nvSpPr>
          <p:cNvPr id="4" name="文本框 3"/>
          <p:cNvSpPr txBox="1"/>
          <p:nvPr/>
        </p:nvSpPr>
        <p:spPr>
          <a:xfrm>
            <a:off x="867410" y="1329690"/>
            <a:ext cx="10697210" cy="4892675"/>
          </a:xfrm>
          <a:prstGeom prst="rect">
            <a:avLst/>
          </a:prstGeom>
          <a:noFill/>
        </p:spPr>
        <p:txBody>
          <a:bodyPr wrap="square" rtlCol="0">
            <a:spAutoFit/>
          </a:bodyPr>
          <a:p>
            <a:r>
              <a:rPr lang="zh-CN" altLang="en-US" sz="2000" b="1"/>
              <a:t>♦亲力亲为还是甩手掌柜？</a:t>
            </a:r>
            <a:endParaRPr lang="zh-CN" altLang="en-US" sz="2000" b="1"/>
          </a:p>
          <a:p>
            <a:pPr indent="0">
              <a:buFont typeface="Arial" panose="020B0604020202020204" pitchFamily="34" charset="0"/>
              <a:buNone/>
            </a:pPr>
            <a:r>
              <a:rPr lang="zh-CN" altLang="en-US"/>
              <a:t>导演指导演员可以划分为两种倾向：事无巨细型和甩手掌柜型。</a:t>
            </a:r>
            <a:endParaRPr lang="zh-CN" altLang="en-US"/>
          </a:p>
          <a:p>
            <a:endParaRPr lang="zh-CN" altLang="en-US"/>
          </a:p>
          <a:p>
            <a:r>
              <a:rPr lang="zh-CN" altLang="en-US" sz="2000" b="1"/>
              <a:t>♦导演说戏</a:t>
            </a:r>
            <a:endParaRPr lang="zh-CN" altLang="en-US" sz="2000" b="1"/>
          </a:p>
          <a:p>
            <a:r>
              <a:rPr lang="zh-CN" altLang="en-US"/>
              <a:t>说戏的方式千差万别，一千个导演就有一千种方法。</a:t>
            </a:r>
            <a:endParaRPr lang="zh-CN" altLang="en-US"/>
          </a:p>
          <a:p>
            <a:endParaRPr lang="zh-CN" altLang="en-US"/>
          </a:p>
          <a:p>
            <a:pPr indent="0">
              <a:buFont typeface="Arial" panose="020B0604020202020204" pitchFamily="34" charset="0"/>
              <a:buNone/>
            </a:pPr>
            <a:r>
              <a:rPr lang="zh-CN" altLang="en-US" sz="2000" b="1"/>
              <a:t>♦执导演员的方法</a:t>
            </a:r>
            <a:endParaRPr lang="zh-CN" altLang="en-US" sz="2000" b="1"/>
          </a:p>
          <a:p>
            <a:pPr marL="285750" indent="-285750">
              <a:buFont typeface="Arial" panose="020B0604020202020204" pitchFamily="34" charset="0"/>
              <a:buChar char="•"/>
            </a:pPr>
            <a:r>
              <a:rPr lang="zh-CN" altLang="en-US"/>
              <a:t>结果性（要求性）执导:直接要求演员做特定的表演、情感或行为（喜欢示范的导演希区柯克和费里尼往往将演员当作工具，或者一拧就可以出水的水龙头），不问来由，只要效果。</a:t>
            </a:r>
            <a:endParaRPr lang="zh-CN" altLang="en-US"/>
          </a:p>
          <a:p>
            <a:pPr marL="285750" indent="-285750">
              <a:buFont typeface="Arial" panose="020B0604020202020204" pitchFamily="34" charset="0"/>
              <a:buChar char="•"/>
            </a:pPr>
            <a:r>
              <a:rPr lang="zh-CN" altLang="en-US"/>
              <a:t>培育性（诱导性）执导:给演员分析角色（导演在现场跟角色而非演员交流，角色不会考虑演戏的事，他只考虑自己的需要、欲望、恐惧和焦虑等）、提供背景历史、营造状态氛围,让演员融入角色中并消失在角色里（喜欢让演员自由发挥的卡赞、科波拉和王家卫则给予演员更多的自由即兴表演空间，让演员与角色融为一体）。</a:t>
            </a:r>
            <a:endParaRPr lang="zh-CN" altLang="en-US"/>
          </a:p>
          <a:p>
            <a:pPr marL="285750" indent="-285750">
              <a:buFont typeface="Arial" panose="020B0604020202020204" pitchFamily="34" charset="0"/>
              <a:buChar char="•"/>
            </a:pPr>
            <a:r>
              <a:rPr lang="zh-CN" altLang="en-US"/>
              <a:t>赞扬性（哄骗性）执导:让演员做你想让他（她）做的事情，最好的办法就是像父母（和外交官）似的赞扬性哄骗。提问性（假装性）执导:让演员自己做判断，让他（她）觉得做的是自己想做的事情；以 提问句而非祈使句（陈述句）执导演员。</a:t>
            </a:r>
            <a:endParaRPr lang="zh-CN" altLang="en-US"/>
          </a:p>
          <a:p>
            <a:pPr marL="285750" indent="-285750">
              <a:buFont typeface="Arial" panose="020B0604020202020204" pitchFamily="34" charset="0"/>
              <a:buChar char="•"/>
            </a:pPr>
            <a:r>
              <a:rPr lang="zh-CN" altLang="en-US"/>
              <a:t>间接性（反射式）执导</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53740" y="468630"/>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sp>
        <p:nvSpPr>
          <p:cNvPr id="4" name="文本框 3"/>
          <p:cNvSpPr txBox="1"/>
          <p:nvPr/>
        </p:nvSpPr>
        <p:spPr>
          <a:xfrm>
            <a:off x="900430" y="1175385"/>
            <a:ext cx="10697210" cy="5507990"/>
          </a:xfrm>
          <a:prstGeom prst="rect">
            <a:avLst/>
          </a:prstGeom>
          <a:noFill/>
        </p:spPr>
        <p:txBody>
          <a:bodyPr wrap="square" rtlCol="0">
            <a:spAutoFit/>
          </a:bodyPr>
          <a:p>
            <a:r>
              <a:rPr lang="zh-CN" altLang="en-US" sz="2000" b="1"/>
              <a:t>♦对待演员的技巧（导演有许多计谋和手段来获得演员的表演效果）</a:t>
            </a:r>
            <a:endParaRPr lang="zh-CN" altLang="en-US"/>
          </a:p>
          <a:p>
            <a:endParaRPr lang="zh-CN" altLang="en-US" sz="2000" b="1"/>
          </a:p>
          <a:p>
            <a:r>
              <a:rPr lang="zh-CN" altLang="en-US" sz="2000" b="1"/>
              <a:t>♦演员与明星</a:t>
            </a:r>
            <a:endParaRPr lang="zh-CN" altLang="en-US" sz="2000" b="1"/>
          </a:p>
          <a:p>
            <a:r>
              <a:rPr lang="zh-CN" altLang="en-US"/>
              <a:t>演员（表演艺术家）与明星（明星人格） 有着不同的气质和诉求，演员着力于塑造角 色,展现人物性格，后者则强调自身的魅力与外观。</a:t>
            </a:r>
            <a:endParaRPr lang="zh-CN" altLang="en-US"/>
          </a:p>
          <a:p>
            <a:endParaRPr lang="zh-CN" altLang="en-US" sz="2000" b="1"/>
          </a:p>
          <a:p>
            <a:r>
              <a:rPr lang="zh-CN" altLang="en-US" sz="2000" b="1"/>
              <a:t>♦导演与演员（炼丹术和魔术）</a:t>
            </a:r>
            <a:endParaRPr lang="zh-CN" altLang="en-US" sz="2000" b="1"/>
          </a:p>
          <a:p>
            <a:pPr marL="285750" indent="-285750">
              <a:buFont typeface="Arial" panose="020B0604020202020204" pitchFamily="34" charset="0"/>
              <a:buChar char="•"/>
            </a:pPr>
            <a:r>
              <a:rPr lang="zh-CN" altLang="en-US"/>
              <a:t>所谓“演员的导演”是指那些能够深切懂得演员、真心呵护演员和准确指导演员表演 的导演（多半有着表演或舞台背景）。</a:t>
            </a:r>
            <a:endParaRPr lang="zh-CN" altLang="en-US"/>
          </a:p>
          <a:p>
            <a:pPr marL="285750" indent="-285750">
              <a:buFont typeface="Arial" panose="020B0604020202020204" pitchFamily="34" charset="0"/>
              <a:buChar char="•"/>
            </a:pPr>
            <a:r>
              <a:rPr lang="zh-CN" altLang="en-US"/>
              <a:t>导演要像对待孩子一样对待演员：为其划定表演的边界（底线或红线）；让其在边界 内的安全区最大限度地自由发挥。</a:t>
            </a:r>
            <a:endParaRPr lang="zh-CN" altLang="en-US"/>
          </a:p>
          <a:p>
            <a:pPr marL="285750" indent="-285750">
              <a:buFont typeface="Arial" panose="020B0604020202020204" pitchFamily="34" charset="0"/>
              <a:buChar char="•"/>
            </a:pPr>
            <a:r>
              <a:rPr lang="zh-CN" altLang="en-US"/>
              <a:t>角色准备、化妆间预演、最后的叮瞩、私下交流（不让剧组其他成员甚至不让对手戏 演员知晓）、重复和改变节奏、改变位置和物理空间、改变人物和时机、改变道具和服装等 都是指导演员表演的重要手段。</a:t>
            </a:r>
            <a:endParaRPr lang="zh-CN" altLang="en-US"/>
          </a:p>
          <a:p>
            <a:pPr marL="285750" indent="-285750">
              <a:buFont typeface="Arial" panose="020B0604020202020204" pitchFamily="34" charset="0"/>
              <a:buChar char="•"/>
            </a:pPr>
            <a:r>
              <a:rPr lang="zh-CN" altLang="en-US"/>
              <a:t>电影表演的特殊性:非连续性（情绪记忆和导演指导就非常重要）、面对冰冷的镜头 （没有剧场观众的共时性反馈）、各种技术要求的限制和障碍（摄影机、录音话筒、电线、轨 道、光影和角度要求等）。</a:t>
            </a:r>
            <a:endParaRPr lang="zh-CN" altLang="en-US"/>
          </a:p>
          <a:p>
            <a:pPr marL="285750" indent="-285750">
              <a:buFont typeface="Arial" panose="020B0604020202020204" pitchFamily="34" charset="0"/>
              <a:buChar char="•"/>
            </a:pPr>
            <a:r>
              <a:rPr lang="zh-CN" altLang="en-US"/>
              <a:t>电影表演和舞台表演：劳伦斯•奥利弗的“老维克剧团”、奥森•威尔斯的“水星剧 院"、伯格曼的“瑞典皇家剧院”、卡赞的“同仁剧院”和“演员工作室"等都拥有他们执导电 影的演员主体（算是他们御用演员库）。</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363595" y="526415"/>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sp>
        <p:nvSpPr>
          <p:cNvPr id="4" name="文本框 3"/>
          <p:cNvSpPr txBox="1"/>
          <p:nvPr/>
        </p:nvSpPr>
        <p:spPr>
          <a:xfrm>
            <a:off x="878205" y="1233170"/>
            <a:ext cx="10697210" cy="5815965"/>
          </a:xfrm>
          <a:prstGeom prst="rect">
            <a:avLst/>
          </a:prstGeom>
          <a:noFill/>
        </p:spPr>
        <p:txBody>
          <a:bodyPr wrap="square" rtlCol="0">
            <a:spAutoFit/>
          </a:bodyPr>
          <a:p>
            <a:r>
              <a:rPr lang="zh-CN" altLang="en-US" sz="2000" b="1"/>
              <a:t>♦调教不同背景的演员</a:t>
            </a:r>
            <a:endParaRPr lang="zh-CN" altLang="en-US" sz="2000" b="1"/>
          </a:p>
          <a:p>
            <a:endParaRPr lang="zh-CN" altLang="en-US" sz="2000" b="1"/>
          </a:p>
          <a:p>
            <a:r>
              <a:rPr lang="zh-CN" altLang="en-US" sz="2000" b="1"/>
              <a:t>♦非职业演员</a:t>
            </a:r>
            <a:endParaRPr lang="zh-CN" altLang="en-US" sz="2000" b="1"/>
          </a:p>
          <a:p>
            <a:endParaRPr lang="zh-CN" altLang="en-US" sz="2000" b="1"/>
          </a:p>
          <a:p>
            <a:r>
              <a:rPr lang="zh-CN" altLang="en-US" sz="2000" b="1"/>
              <a:t>♦排演</a:t>
            </a:r>
            <a:endParaRPr lang="zh-CN" altLang="en-US" sz="2000" b="1"/>
          </a:p>
          <a:p>
            <a:pPr marL="285750" indent="-285750">
              <a:buFont typeface="Arial" panose="020B0604020202020204" pitchFamily="34" charset="0"/>
              <a:buChar char="•"/>
            </a:pPr>
            <a:r>
              <a:rPr lang="zh-CN" altLang="en-US"/>
              <a:t>排演包含以下内容：</a:t>
            </a:r>
            <a:endParaRPr lang="zh-CN" altLang="en-US"/>
          </a:p>
          <a:p>
            <a:pPr marL="285750" indent="-285750">
              <a:buFont typeface="Arial" panose="020B0604020202020204" pitchFamily="34" charset="0"/>
              <a:buChar char="•"/>
            </a:pPr>
            <a:r>
              <a:rPr lang="zh-CN" altLang="en-US"/>
              <a:t>通读剧本:筹拍阶段（脱离剧本的即兴自由发挥），改变不合适的台词和人物关系 细节。</a:t>
            </a:r>
            <a:endParaRPr lang="zh-CN" altLang="en-US"/>
          </a:p>
          <a:p>
            <a:pPr marL="285750" indent="-285750">
              <a:buFont typeface="Arial" panose="020B0604020202020204" pitchFamily="34" charset="0"/>
              <a:buChar char="•"/>
            </a:pPr>
            <a:r>
              <a:rPr lang="zh-CN" altLang="en-US"/>
              <a:t>排练调度:动作和走位。</a:t>
            </a:r>
            <a:endParaRPr lang="zh-CN" altLang="en-US"/>
          </a:p>
          <a:p>
            <a:pPr marL="285750" indent="-285750">
              <a:buFont typeface="Arial" panose="020B0604020202020204" pitchFamily="34" charset="0"/>
              <a:buChar char="•"/>
            </a:pPr>
            <a:r>
              <a:rPr lang="zh-CN" altLang="en-US"/>
              <a:t>带妆（化妆和服装）排演。</a:t>
            </a:r>
            <a:endParaRPr lang="zh-CN" altLang="en-US"/>
          </a:p>
          <a:p>
            <a:pPr marL="285750" indent="-285750">
              <a:buFont typeface="Arial" panose="020B0604020202020204" pitchFamily="34" charset="0"/>
              <a:buChar char="•"/>
            </a:pPr>
            <a:r>
              <a:rPr lang="zh-CN" altLang="en-US"/>
              <a:t>拍摄现场走位（场景和陈设道具等）。</a:t>
            </a:r>
            <a:endParaRPr lang="zh-CN" altLang="en-US"/>
          </a:p>
          <a:p>
            <a:pPr marL="285750" indent="-285750">
              <a:buFont typeface="Arial" panose="020B0604020202020204" pitchFamily="34" charset="0"/>
              <a:buChar char="•"/>
            </a:pPr>
            <a:r>
              <a:rPr lang="zh-CN" altLang="en-US"/>
              <a:t>配合摄影、灯光和录音的最后彩排。</a:t>
            </a:r>
            <a:endParaRPr lang="zh-CN" altLang="en-US"/>
          </a:p>
          <a:p>
            <a:pPr marL="285750" indent="-285750">
              <a:buFont typeface="Arial" panose="020B0604020202020204" pitchFamily="34" charset="0"/>
              <a:buChar char="•"/>
            </a:pPr>
            <a:r>
              <a:rPr lang="zh-CN" altLang="en-US"/>
              <a:t>演员朗读台词，这可以让导演发现许多问题，激发许多火花。</a:t>
            </a:r>
            <a:endParaRPr lang="zh-CN" altLang="en-US"/>
          </a:p>
          <a:p>
            <a:pPr marL="285750" indent="-285750">
              <a:buFont typeface="Arial" panose="020B0604020202020204" pitchFamily="34" charset="0"/>
              <a:buChar char="•"/>
            </a:pPr>
            <a:r>
              <a:rPr lang="zh-CN" altLang="en-US"/>
              <a:t>单独背词和体验（与演员，台词指导或表演教练进行台词排练）。</a:t>
            </a:r>
            <a:endParaRPr lang="zh-CN" altLang="en-US"/>
          </a:p>
          <a:p>
            <a:pPr marL="285750" indent="-285750">
              <a:buFont typeface="Arial" panose="020B0604020202020204" pitchFamily="34" charset="0"/>
              <a:buChar char="•"/>
            </a:pPr>
            <a:r>
              <a:rPr lang="zh-CN" altLang="en-US"/>
              <a:t>私下对戏（主演之间的对手戏演练）。</a:t>
            </a:r>
            <a:endParaRPr lang="zh-CN" altLang="en-US"/>
          </a:p>
          <a:p>
            <a:pPr marL="285750" indent="-285750">
              <a:buFont typeface="Arial" panose="020B0604020202020204" pitchFamily="34" charset="0"/>
              <a:buChar char="•"/>
            </a:pPr>
            <a:r>
              <a:rPr lang="zh-CN" altLang="en-US"/>
              <a:t>拍摄区外演练（利用现场布置场景陈设、布光和架机的时机）。</a:t>
            </a:r>
            <a:endParaRPr lang="zh-CN" altLang="en-US"/>
          </a:p>
          <a:p>
            <a:pPr marL="285750" indent="-285750">
              <a:buFont typeface="Arial" panose="020B0604020202020204" pitchFamily="34" charset="0"/>
              <a:buChar char="•"/>
            </a:pPr>
            <a:r>
              <a:rPr lang="zh-CN" altLang="en-US"/>
              <a:t>前夜排练。</a:t>
            </a:r>
            <a:endParaRPr lang="zh-CN" altLang="en-US"/>
          </a:p>
          <a:p>
            <a:pPr marL="285750" indent="-285750">
              <a:buFont typeface="Arial" panose="020B0604020202020204" pitchFamily="34" charset="0"/>
              <a:buChar char="•"/>
            </a:pPr>
            <a:r>
              <a:rPr lang="zh-CN" altLang="en-US"/>
              <a:t>现场拍摄前交流。</a:t>
            </a:r>
            <a:endParaRPr lang="zh-CN" altLang="en-US"/>
          </a:p>
          <a:p>
            <a:pPr marL="285750" indent="-285750">
              <a:buFont typeface="Arial" panose="020B0604020202020204" pitchFamily="34" charset="0"/>
              <a:buChar char="•"/>
            </a:pPr>
            <a:r>
              <a:rPr lang="zh-CN" altLang="en-US"/>
              <a:t>“遛词儿”:演员现场对台词。</a:t>
            </a:r>
            <a:endParaRPr lang="zh-CN" altLang="en-US"/>
          </a:p>
          <a:p>
            <a:pPr marL="285750" indent="-285750">
              <a:buFont typeface="Arial" panose="020B0604020202020204" pitchFamily="34" charset="0"/>
              <a:buChar char="•"/>
            </a:pPr>
            <a:r>
              <a:rPr lang="zh-CN" altLang="en-US"/>
              <a:t>“走戏”:演员现场排练调度。</a:t>
            </a:r>
            <a:endParaRPr lang="zh-CN" altLang="en-US"/>
          </a:p>
          <a:p>
            <a:pPr marL="342900" indent="-342900"/>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第二节 导演小史</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280795" y="2080895"/>
            <a:ext cx="9630410" cy="2996565"/>
          </a:xfrm>
          <a:prstGeom prst="rect">
            <a:avLst/>
          </a:prstGeom>
          <a:noFill/>
        </p:spPr>
        <p:txBody>
          <a:bodyPr wrap="square" rtlCol="0">
            <a:spAutoFit/>
          </a:bodyPr>
          <a:p>
            <a:pPr marL="285750" indent="-285750">
              <a:lnSpc>
                <a:spcPct val="140000"/>
              </a:lnSpc>
              <a:buFont typeface="Wingdings" panose="05000000000000000000" charset="0"/>
              <a:buChar char="l"/>
            </a:pPr>
            <a:r>
              <a:rPr lang="zh-CN" altLang="en-US"/>
              <a:t>1945-1947年,卡普拉、威廉•惠勒（《罗马假日》和《宾虚》）和乔治•斯蒂芬斯（《郎 心似铁》和《原野奇侠》）联合组建了好莱坞首个导演独立制片公司一Liberty Films（号称“小联艺”），但是仅拍摄了《生活多美好》《联邦一州》两部电影，就被迫出售给了派拉蒙 公司（斯提芬斯曾反对）。</a:t>
            </a:r>
            <a:endParaRPr lang="zh-CN" altLang="en-US"/>
          </a:p>
          <a:p>
            <a:pPr marL="285750" indent="-285750">
              <a:lnSpc>
                <a:spcPct val="130000"/>
              </a:lnSpc>
              <a:buFont typeface="Wingdings" panose="05000000000000000000" charset="0"/>
              <a:buChar char="l"/>
            </a:pPr>
            <a:r>
              <a:rPr lang="zh-CN" altLang="en-US"/>
              <a:t>20世纪四五十年代，好莱坞电影被称为“制片人的媒介”（塞尔兹尼克、萨尔伯格和高 德文的天下），导演只有一星期初剪的权力。这就是后来成立“导演公会”以争取导演基 本权力的原因。</a:t>
            </a:r>
            <a:endParaRPr lang="zh-CN" altLang="en-US"/>
          </a:p>
          <a:p>
            <a:pPr indent="0">
              <a:buFont typeface="Wingdings" panose="05000000000000000000" charset="0"/>
              <a:buNone/>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363595" y="526415"/>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sp>
        <p:nvSpPr>
          <p:cNvPr id="4" name="文本框 3"/>
          <p:cNvSpPr txBox="1"/>
          <p:nvPr/>
        </p:nvSpPr>
        <p:spPr>
          <a:xfrm>
            <a:off x="636905" y="1617980"/>
            <a:ext cx="10697210" cy="4554220"/>
          </a:xfrm>
          <a:prstGeom prst="rect">
            <a:avLst/>
          </a:prstGeom>
          <a:noFill/>
        </p:spPr>
        <p:txBody>
          <a:bodyPr wrap="square" rtlCol="0">
            <a:spAutoFit/>
          </a:bodyPr>
          <a:p>
            <a:r>
              <a:rPr lang="zh-CN" altLang="en-US" sz="2000" b="1"/>
              <a:t>♦排演</a:t>
            </a:r>
            <a:endParaRPr lang="zh-CN" altLang="en-US" sz="2000" b="1"/>
          </a:p>
          <a:p>
            <a:pPr marL="285750" indent="-285750">
              <a:buFont typeface="Arial" panose="020B0604020202020204" pitchFamily="34" charset="0"/>
              <a:buChar char="•"/>
            </a:pPr>
            <a:r>
              <a:rPr lang="zh-CN" altLang="en-US"/>
              <a:t>现场排练（依据场景平面调度图、机位图、分镜头本和故事板进行现场的对白走位， 配合摄影和录音）。到底是多排练好（太熟悉但可能失去新鲜感）、少排练好（不够熟悉不够默契），还是不排练好（保持新鲜感）？这取决于不同导演的工作手法（舞台出身、即兴 派、非表演出身）、不同演员的表演方法（舞台演员、非职业演员、明星），以及不同的剧本 要求和不同的现场拍摄情景，不能一概而论。</a:t>
            </a:r>
            <a:endParaRPr lang="zh-CN" altLang="en-US"/>
          </a:p>
          <a:p>
            <a:pPr marL="285750" indent="-285750">
              <a:buFont typeface="Arial" panose="020B0604020202020204" pitchFamily="34" charset="0"/>
              <a:buChar char="•"/>
            </a:pPr>
            <a:r>
              <a:rPr lang="zh-CN" altLang="en-US"/>
              <a:t>单机、双机和多机的演员排演和调度:单机有助于演员集中注意力，但演员也会过于 关注自己的画面形象。双机或多机则消解了演员的自我（两台以上的摄影机更像是闭路 电视监控器），让他进入无所适从也不必适从的真实自然状态。</a:t>
            </a:r>
            <a:endParaRPr lang="zh-CN" altLang="en-US"/>
          </a:p>
          <a:p>
            <a:pPr marL="285750" indent="-285750">
              <a:buFont typeface="Arial" panose="020B0604020202020204" pitchFamily="34" charset="0"/>
              <a:buChar char="•"/>
            </a:pPr>
            <a:r>
              <a:rPr lang="zh-CN" altLang="en-US"/>
              <a:t>“带机走戏”:演员现场排练调度加上与摄影机、录音机和灯光等的配合。演员调度 （choreography,staging,or blocking，现场走位、走调度）与摄影机机位和调度密切相关， 会涉及:调度的现实依据，调度的动机，调度的方向（平面、纵深或立体维度），调度的速 度、频率和节奏。导演必须在调度中创造出视觉的纵深度和动态感。演员和调度赋予摄 影机（机位和调度的）动机,而不是别的。调度围绕故事和人物进行（人文化），而非围绕 摄影机进行（华而不实的炫技）O演员调度包含演员与场景的 调度（单一演员或单组演员与环境 的关系）、演员与演员之间的调度 （两名以上演员或两组以上演员的 相互关系）、演员与摄影机之间的调度（演员与摄影机之间的互动关系）。</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363595" y="526415"/>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sp>
        <p:nvSpPr>
          <p:cNvPr id="4" name="文本框 3"/>
          <p:cNvSpPr txBox="1"/>
          <p:nvPr/>
        </p:nvSpPr>
        <p:spPr>
          <a:xfrm>
            <a:off x="636905" y="1617980"/>
            <a:ext cx="10697210" cy="4092575"/>
          </a:xfrm>
          <a:prstGeom prst="rect">
            <a:avLst/>
          </a:prstGeom>
          <a:noFill/>
        </p:spPr>
        <p:txBody>
          <a:bodyPr wrap="square" rtlCol="0">
            <a:spAutoFit/>
          </a:bodyPr>
          <a:p>
            <a:r>
              <a:rPr lang="zh-CN" altLang="en-US" sz="2000" b="1"/>
              <a:t>♦演员的位置</a:t>
            </a:r>
            <a:endParaRPr lang="zh-CN" altLang="en-US" sz="2000" b="1"/>
          </a:p>
          <a:p>
            <a:pPr marL="285750" indent="-285750">
              <a:buFont typeface="Arial" panose="020B0604020202020204" pitchFamily="34" charset="0"/>
              <a:buChar char="•"/>
            </a:pPr>
            <a:r>
              <a:rPr lang="zh-CN" altLang="en-US"/>
              <a:t>演员静态位置（站、坐、卧等）：面对面、并排、背靠背、背对面（一个人在另一个人背 后）、侧对（90°）、半侧（45°）、俯仰（坐站、卧坐、楼上楼下）等。</a:t>
            </a:r>
            <a:endParaRPr lang="zh-CN" altLang="en-US"/>
          </a:p>
          <a:p>
            <a:pPr marL="285750" indent="-285750">
              <a:buFont typeface="Arial" panose="020B0604020202020204" pitchFamily="34" charset="0"/>
              <a:buChar char="•"/>
            </a:pPr>
            <a:r>
              <a:rPr lang="zh-CN" altLang="en-US"/>
              <a:t>演员动态位置（走、跑、爬、乘坐交通工具等）：一静一动（围绕或接近、远离）、同时运 动（同向、反向、交叉等）。</a:t>
            </a:r>
            <a:endParaRPr lang="zh-CN" altLang="en-US"/>
          </a:p>
          <a:p>
            <a:pPr marL="285750" indent="-285750">
              <a:buFont typeface="Arial" panose="020B0604020202020204" pitchFamily="34" charset="0"/>
              <a:buChar char="•"/>
            </a:pPr>
            <a:r>
              <a:rPr lang="zh-CN" altLang="en-US"/>
              <a:t>演员调度的障碍:物理障碍（另外的演员、桌、门、窗、柱、墙、树、山、河等）、心理障碍 （爱、恨、骄傲、自卑、尴尬、抑郁、绝望等）。</a:t>
            </a:r>
            <a:endParaRPr lang="zh-CN" altLang="en-US"/>
          </a:p>
          <a:p>
            <a:pPr marL="285750" indent="-285750">
              <a:buFont typeface="Arial" panose="020B0604020202020204" pitchFamily="34" charset="0"/>
              <a:buChar char="•"/>
            </a:pPr>
            <a:r>
              <a:rPr lang="zh-CN" altLang="en-US"/>
              <a:t>演员位置的改变可通过改变陈设道具的位置、改变上场人物（加进某人或剔除某人） 来实现。</a:t>
            </a:r>
            <a:endParaRPr lang="zh-CN" altLang="en-US"/>
          </a:p>
          <a:p>
            <a:pPr marL="285750" indent="-285750">
              <a:buFont typeface="Arial" panose="020B0604020202020204" pitchFamily="34" charset="0"/>
              <a:buChar char="•"/>
            </a:pPr>
            <a:r>
              <a:rPr lang="zh-CN" altLang="en-US"/>
              <a:t>演员使用的道具有钱包、笔、手帕等;环境真实对演员表演具有一定影响，如虚拟场 景的《狗镇》运用真实的道具陈设和戏剧环境帮助演员们（基德曼、白考尔等）入戏。</a:t>
            </a:r>
            <a:endParaRPr lang="zh-CN" altLang="en-US"/>
          </a:p>
          <a:p>
            <a:pPr marL="285750" indent="-285750">
              <a:buFont typeface="Arial" panose="020B0604020202020204" pitchFamily="34" charset="0"/>
              <a:buChar char="•"/>
            </a:pPr>
            <a:endParaRPr lang="zh-CN" altLang="en-US"/>
          </a:p>
          <a:p>
            <a:pPr indent="0">
              <a:buFont typeface="Arial" panose="020B0604020202020204" pitchFamily="34" charset="0"/>
              <a:buNone/>
            </a:pPr>
            <a:r>
              <a:rPr lang="zh-CN" altLang="en-US" sz="2000" b="1"/>
              <a:t>♦激发演员</a:t>
            </a:r>
            <a:endParaRPr lang="zh-CN" altLang="en-US" sz="2000" b="1"/>
          </a:p>
          <a:p>
            <a:pPr indent="0">
              <a:buFont typeface="Arial" panose="020B0604020202020204" pitchFamily="34" charset="0"/>
              <a:buNone/>
            </a:pPr>
            <a:endParaRPr lang="zh-CN" altLang="en-US" sz="2000" b="1"/>
          </a:p>
          <a:p>
            <a:pPr indent="0">
              <a:buFont typeface="Arial" panose="020B0604020202020204" pitchFamily="34" charset="0"/>
              <a:buNone/>
            </a:pPr>
            <a:r>
              <a:rPr lang="zh-CN" altLang="en-US" sz="2000" b="1"/>
              <a:t>♦即兴表演（自由发挥）</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363595" y="526415"/>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sp>
        <p:nvSpPr>
          <p:cNvPr id="4" name="文本框 3"/>
          <p:cNvSpPr txBox="1"/>
          <p:nvPr/>
        </p:nvSpPr>
        <p:spPr>
          <a:xfrm>
            <a:off x="636905" y="1617980"/>
            <a:ext cx="10697210" cy="4215765"/>
          </a:xfrm>
          <a:prstGeom prst="rect">
            <a:avLst/>
          </a:prstGeom>
          <a:noFill/>
        </p:spPr>
        <p:txBody>
          <a:bodyPr wrap="square" rtlCol="0">
            <a:spAutoFit/>
          </a:bodyPr>
          <a:p>
            <a:r>
              <a:rPr lang="zh-CN" altLang="en-US" sz="2000" b="1"/>
              <a:t>♦呵护演员</a:t>
            </a:r>
            <a:endParaRPr lang="zh-CN" altLang="en-US" sz="2000" b="1"/>
          </a:p>
          <a:p>
            <a:pPr indent="0">
              <a:buFont typeface="Arial" panose="020B0604020202020204" pitchFamily="34" charset="0"/>
              <a:buNone/>
            </a:pPr>
            <a:endParaRPr lang="zh-CN" altLang="en-US" sz="2000" b="1"/>
          </a:p>
          <a:p>
            <a:pPr indent="0">
              <a:buFont typeface="Arial" panose="020B0604020202020204" pitchFamily="34" charset="0"/>
              <a:buNone/>
            </a:pPr>
            <a:r>
              <a:rPr lang="zh-CN" altLang="en-US" sz="2000" b="1"/>
              <a:t>♦清场</a:t>
            </a:r>
            <a:endParaRPr lang="zh-CN" altLang="en-US" sz="2000" b="1"/>
          </a:p>
          <a:p>
            <a:pPr indent="0">
              <a:buFont typeface="Arial" panose="020B0604020202020204" pitchFamily="34" charset="0"/>
              <a:buNone/>
            </a:pPr>
            <a:r>
              <a:rPr lang="zh-CN" altLang="en-US"/>
              <a:t>为演员出演私密戏（床戏、吻戏和细 腻戏）创造安全、放松的环境氛围。</a:t>
            </a:r>
            <a:endParaRPr lang="zh-CN" altLang="en-US"/>
          </a:p>
          <a:p>
            <a:pPr indent="0">
              <a:buFont typeface="Arial" panose="020B0604020202020204" pitchFamily="34" charset="0"/>
              <a:buNone/>
            </a:pPr>
            <a:endParaRPr lang="zh-CN" altLang="en-US" sz="2000" b="1"/>
          </a:p>
          <a:p>
            <a:pPr indent="0">
              <a:buFont typeface="Arial" panose="020B0604020202020204" pitchFamily="34" charset="0"/>
              <a:buNone/>
            </a:pPr>
            <a:r>
              <a:rPr lang="zh-CN" altLang="en-US" sz="2000" b="1"/>
              <a:t>♦演员的角度和美感</a:t>
            </a:r>
            <a:endParaRPr lang="zh-CN" altLang="en-US" sz="2000" b="1"/>
          </a:p>
          <a:p>
            <a:pPr marL="285750" indent="-285750">
              <a:buFont typeface="Arial" panose="020B0604020202020204" pitchFamily="34" charset="0"/>
              <a:buChar char="•"/>
            </a:pPr>
            <a:r>
              <a:rPr lang="zh-CN" altLang="en-US"/>
              <a:t>每个演员都有其公认的或自认的美感角度和姿态</a:t>
            </a:r>
            <a:endParaRPr lang="zh-CN" altLang="en-US"/>
          </a:p>
          <a:p>
            <a:pPr marL="285750" indent="-285750">
              <a:buFont typeface="Arial" panose="020B0604020202020204" pitchFamily="34" charset="0"/>
              <a:buChar char="•"/>
            </a:pPr>
            <a:r>
              <a:rPr lang="zh-CN" altLang="en-US"/>
              <a:t>导演必须善于发现、纠正或利用这一角度和姿态</a:t>
            </a:r>
            <a:endParaRPr lang="zh-CN" altLang="en-US"/>
          </a:p>
          <a:p>
            <a:pPr marL="285750" indent="-285750">
              <a:buFont typeface="Arial" panose="020B0604020202020204" pitchFamily="34" charset="0"/>
              <a:buChar char="•"/>
            </a:pPr>
            <a:endParaRPr lang="zh-CN" altLang="en-US"/>
          </a:p>
          <a:p>
            <a:pPr indent="0">
              <a:buFont typeface="Arial" panose="020B0604020202020204" pitchFamily="34" charset="0"/>
              <a:buNone/>
            </a:pPr>
            <a:r>
              <a:rPr lang="zh-CN" altLang="en-US" sz="2000" b="1"/>
              <a:t>♦重场戏、戏眼与情感爆发点</a:t>
            </a:r>
            <a:endParaRPr lang="zh-CN" altLang="en-US" sz="2000" b="1"/>
          </a:p>
          <a:p>
            <a:pPr indent="0">
              <a:buFont typeface="Arial" panose="020B0604020202020204" pitchFamily="34" charset="0"/>
              <a:buNone/>
            </a:pPr>
            <a:endParaRPr lang="zh-CN" altLang="en-US" sz="2000" b="1"/>
          </a:p>
          <a:p>
            <a:pPr indent="0">
              <a:buFont typeface="Arial" panose="020B0604020202020204" pitchFamily="34" charset="0"/>
              <a:buNone/>
            </a:pPr>
            <a:r>
              <a:rPr lang="zh-CN" altLang="en-US" sz="2000" b="1"/>
              <a:t>♦泪点和爆发点</a:t>
            </a:r>
            <a:endParaRPr lang="zh-CN" altLang="en-US" sz="2000" b="1"/>
          </a:p>
          <a:p>
            <a:pPr indent="0">
              <a:buFont typeface="Arial" panose="020B0604020202020204" pitchFamily="34" charset="0"/>
              <a:buNone/>
            </a:pPr>
            <a:r>
              <a:rPr lang="zh-CN" altLang="en-US"/>
              <a:t>碰到演员哭不出来或受到现场干扰爆发不出来的情况，除了启发、给予时间和创造现场氛围之外,就只有釆取极端手段（发怒、恐吓或甘油伺候）了。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363595" y="526415"/>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sp>
        <p:nvSpPr>
          <p:cNvPr id="4" name="文本框 3"/>
          <p:cNvSpPr txBox="1"/>
          <p:nvPr/>
        </p:nvSpPr>
        <p:spPr>
          <a:xfrm>
            <a:off x="636905" y="1617980"/>
            <a:ext cx="10697210" cy="4584700"/>
          </a:xfrm>
          <a:prstGeom prst="rect">
            <a:avLst/>
          </a:prstGeom>
          <a:noFill/>
        </p:spPr>
        <p:txBody>
          <a:bodyPr wrap="square" rtlCol="0">
            <a:spAutoFit/>
          </a:bodyPr>
          <a:p>
            <a:r>
              <a:rPr lang="zh-CN" altLang="en-US" sz="2000" b="1"/>
              <a:t>♦导演与演员的相互信任</a:t>
            </a:r>
            <a:endParaRPr lang="zh-CN" altLang="en-US" sz="2000" b="1"/>
          </a:p>
          <a:p>
            <a:pPr marL="285750" indent="-285750">
              <a:buFont typeface="Arial" panose="020B0604020202020204" pitchFamily="34" charset="0"/>
              <a:buChar char="•"/>
            </a:pPr>
            <a:r>
              <a:rPr lang="zh-CN" altLang="en-US"/>
              <a:t>导演与演员的独特关系类似于保护者与被保护者、母鸡和小鸡、师徒和父子。</a:t>
            </a:r>
            <a:endParaRPr lang="zh-CN" altLang="en-US"/>
          </a:p>
          <a:p>
            <a:pPr marL="285750" indent="-285750">
              <a:buFont typeface="Arial" panose="020B0604020202020204" pitchFamily="34" charset="0"/>
              <a:buChar char="•"/>
            </a:pPr>
            <a:r>
              <a:rPr lang="zh-CN" altLang="en-US"/>
              <a:t>伯格曼、顾柯、雷诺阿等被认为是最喜欢和呵护演员的导演。</a:t>
            </a:r>
            <a:endParaRPr lang="zh-CN" altLang="en-US"/>
          </a:p>
          <a:p>
            <a:pPr marL="285750" indent="-285750">
              <a:buFont typeface="Arial" panose="020B0604020202020204" pitchFamily="34" charset="0"/>
              <a:buChar char="•"/>
            </a:pPr>
            <a:r>
              <a:rPr lang="zh-CN" altLang="en-US"/>
              <a:t>希区柯克、拉斯•冯•提尔等则被认为是对演员最差的导演。</a:t>
            </a:r>
            <a:endParaRPr lang="zh-CN" altLang="en-US"/>
          </a:p>
          <a:p>
            <a:pPr marL="285750" indent="-285750">
              <a:buFont typeface="Arial" panose="020B0604020202020204" pitchFamily="34" charset="0"/>
              <a:buChar char="•"/>
            </a:pPr>
            <a:r>
              <a:rPr lang="zh-CN" altLang="en-US"/>
              <a:t>戈达尔基本上不管演员，放手让他们发挥就好。</a:t>
            </a:r>
            <a:endParaRPr lang="zh-CN" altLang="en-US"/>
          </a:p>
          <a:p>
            <a:pPr marL="285750" indent="-285750">
              <a:buFont typeface="Arial" panose="020B0604020202020204" pitchFamily="34" charset="0"/>
              <a:buChar char="•"/>
            </a:pPr>
            <a:endParaRPr lang="zh-CN" altLang="en-US"/>
          </a:p>
          <a:p>
            <a:pPr indent="0">
              <a:buFont typeface="Arial" panose="020B0604020202020204" pitchFamily="34" charset="0"/>
              <a:buNone/>
            </a:pPr>
            <a:r>
              <a:rPr lang="zh-CN" altLang="en-US" sz="2000" b="1"/>
              <a:t>♦导演与演员的关系</a:t>
            </a:r>
            <a:endParaRPr lang="zh-CN" altLang="en-US" sz="2000" b="1"/>
          </a:p>
          <a:p>
            <a:pPr marL="285750" indent="-285750">
              <a:buFont typeface="Arial" panose="020B0604020202020204" pitchFamily="34" charset="0"/>
              <a:buChar char="•"/>
            </a:pPr>
            <a:r>
              <a:rPr lang="zh-CN" altLang="en-US"/>
              <a:t>区别对待不同水准、不同演戏风格、不同个性和不同腕级明星的演员是导演的重要工作。</a:t>
            </a:r>
            <a:endParaRPr lang="zh-CN" altLang="en-US"/>
          </a:p>
          <a:p>
            <a:pPr marL="285750" indent="-285750">
              <a:buFont typeface="Arial" panose="020B0604020202020204" pitchFamily="34" charset="0"/>
              <a:buChar char="•"/>
            </a:pPr>
            <a:r>
              <a:rPr lang="zh-CN" altLang="en-US"/>
              <a:t>每个演员都会从自我和角色的角度提出建议和加戏要求，但导演必须从整体表演基调和影片的总体构思上把关，有选择地接受、拒绝、部分接受或拒绝、变相接受或拒绝演 员的建议（怀尔德与斯特劳亨就是经典例子）。</a:t>
            </a:r>
            <a:endParaRPr lang="zh-CN" altLang="en-US"/>
          </a:p>
          <a:p>
            <a:pPr marL="285750" indent="-285750">
              <a:buFont typeface="Arial" panose="020B0604020202020204" pitchFamily="34" charset="0"/>
              <a:buChar char="•"/>
            </a:pPr>
            <a:r>
              <a:rPr lang="zh-CN" altLang="en-US"/>
              <a:t>演员会本能地将自己最佳的表情、角度、位置和体态对准镜头。设想两个女演员都 认为自己的右侧面最好,如果她们要面对面坐着谈话，选择谁坐右边呢？演员经常会跟随膨胀的自我或不安全感（而非角色的需要）来表演。</a:t>
            </a:r>
            <a:endParaRPr lang="zh-CN" altLang="en-US"/>
          </a:p>
          <a:p>
            <a:pPr marL="285750" indent="-285750">
              <a:buFont typeface="Arial" panose="020B0604020202020204" pitchFamily="34" charset="0"/>
              <a:buChar char="•"/>
            </a:pPr>
            <a:r>
              <a:rPr lang="zh-CN" altLang="en-US"/>
              <a:t>在演员表现出色但发生技术性失误时，导演必须告诉演员为什么要再拍一条，而镜头画面出色、表演不尽人意时则没必要告诉摄影师等，因为他们应该在镜头中看见了。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09650" y="1386840"/>
            <a:ext cx="10421620" cy="4923155"/>
          </a:xfrm>
          <a:prstGeom prst="rect">
            <a:avLst/>
          </a:prstGeom>
          <a:noFill/>
        </p:spPr>
        <p:txBody>
          <a:bodyPr wrap="square" rtlCol="0">
            <a:spAutoFit/>
          </a:bodyPr>
          <a:p>
            <a:r>
              <a:rPr lang="zh-CN" altLang="en-US" sz="2000" b="1"/>
              <a:t>♦导演与演员的搭档关系</a:t>
            </a:r>
            <a:endParaRPr lang="zh-CN" altLang="en-US" sz="2000" b="1"/>
          </a:p>
          <a:p>
            <a:pPr marL="285750" indent="-285750">
              <a:buFont typeface="Arial" panose="020B0604020202020204" pitchFamily="34" charset="0"/>
              <a:buChar char="•"/>
            </a:pPr>
            <a:r>
              <a:rPr lang="zh-CN" altLang="en-US"/>
              <a:t>情侣夫妻档</a:t>
            </a:r>
            <a:endParaRPr lang="zh-CN" altLang="en-US"/>
          </a:p>
          <a:p>
            <a:pPr marL="285750" indent="-285750">
              <a:buFont typeface="Arial" panose="020B0604020202020204" pitchFamily="34" charset="0"/>
              <a:buChar char="•"/>
            </a:pPr>
            <a:r>
              <a:rPr lang="zh-CN" altLang="en-US"/>
              <a:t>兄弟替身档</a:t>
            </a:r>
            <a:endParaRPr lang="zh-CN" altLang="en-US"/>
          </a:p>
          <a:p>
            <a:pPr marL="285750" indent="-285750">
              <a:buFont typeface="Arial" panose="020B0604020202020204" pitchFamily="34" charset="0"/>
              <a:buChar char="•"/>
            </a:pPr>
            <a:r>
              <a:rPr lang="zh-CN" altLang="en-US"/>
              <a:t>男女主演的特殊关系</a:t>
            </a:r>
            <a:endParaRPr lang="zh-CN" altLang="en-US"/>
          </a:p>
          <a:p>
            <a:pPr indent="0">
              <a:buFont typeface="Arial" panose="020B0604020202020204" pitchFamily="34" charset="0"/>
              <a:buNone/>
            </a:pPr>
            <a:endParaRPr lang="zh-CN" altLang="en-US" sz="2000" b="1"/>
          </a:p>
          <a:p>
            <a:pPr indent="0">
              <a:buFont typeface="Arial" panose="020B0604020202020204" pitchFamily="34" charset="0"/>
              <a:buNone/>
            </a:pPr>
            <a:r>
              <a:rPr lang="zh-CN" altLang="en-US" sz="2000" b="1"/>
              <a:t>♦演员与摄影机的关系</a:t>
            </a:r>
            <a:endParaRPr lang="zh-CN" altLang="en-US"/>
          </a:p>
          <a:p>
            <a:pPr indent="0">
              <a:buFont typeface="Arial" panose="020B0604020202020204" pitchFamily="34" charset="0"/>
              <a:buNone/>
            </a:pPr>
            <a:r>
              <a:rPr lang="zh-CN" altLang="en-US"/>
              <a:t>演员与摄影机的关系其实就是演员与观众的关系。</a:t>
            </a:r>
            <a:endParaRPr lang="zh-CN" altLang="en-US"/>
          </a:p>
          <a:p>
            <a:pPr indent="0">
              <a:buFont typeface="Arial" panose="020B0604020202020204" pitchFamily="34" charset="0"/>
              <a:buNone/>
            </a:pPr>
            <a:endParaRPr lang="zh-CN" altLang="en-US"/>
          </a:p>
          <a:p>
            <a:pPr indent="0">
              <a:buFont typeface="Arial" panose="020B0604020202020204" pitchFamily="34" charset="0"/>
              <a:buNone/>
            </a:pPr>
            <a:r>
              <a:rPr lang="zh-CN" altLang="en-US" sz="2000" b="1"/>
              <a:t>♦电影表演与舞台表演</a:t>
            </a:r>
            <a:endParaRPr lang="zh-CN" altLang="en-US"/>
          </a:p>
          <a:p>
            <a:pPr indent="0">
              <a:buFont typeface="Arial" panose="020B0604020202020204" pitchFamily="34" charset="0"/>
              <a:buNone/>
            </a:pPr>
            <a:r>
              <a:rPr lang="zh-CN" altLang="en-US" b="1"/>
              <a:t>舞台表演要求演员两个小时内一气呵成，情节、台词、情绪、情景和气场都是有连续性的，而电影表演则不然。</a:t>
            </a:r>
            <a:endParaRPr lang="zh-CN" altLang="en-US" b="1"/>
          </a:p>
          <a:p>
            <a:pPr marL="285750" indent="-285750">
              <a:buFont typeface="Arial" panose="020B0604020202020204" pitchFamily="34" charset="0"/>
              <a:buChar char="•"/>
            </a:pPr>
            <a:r>
              <a:rPr lang="zh-CN" altLang="en-US"/>
              <a:t>非共时性和非顺时性:指同一场戏的镜头未必在同一时间和顺时线性拍摄（非连续 性的和碎片式的）</a:t>
            </a:r>
            <a:endParaRPr lang="zh-CN" altLang="en-US"/>
          </a:p>
          <a:p>
            <a:pPr marL="285750" indent="-285750">
              <a:buFont typeface="Arial" panose="020B0604020202020204" pitchFamily="34" charset="0"/>
              <a:buChar char="•"/>
            </a:pPr>
            <a:r>
              <a:rPr lang="zh-CN" altLang="en-US"/>
              <a:t>非共空性:指同一场戏的镜头未必在同一空间和情景中拍摄</a:t>
            </a:r>
            <a:endParaRPr lang="zh-CN" altLang="en-US"/>
          </a:p>
          <a:p>
            <a:pPr marL="285750" indent="-285750">
              <a:buFont typeface="Arial" panose="020B0604020202020204" pitchFamily="34" charset="0"/>
              <a:buChar char="•"/>
            </a:pPr>
            <a:r>
              <a:rPr lang="zh-CN" altLang="en-US"/>
              <a:t>非实物表演:近景特写中演员往往会面对画外进行无对手戏表演，演员经常会面对虚空或替身进行表演。</a:t>
            </a:r>
            <a:endParaRPr lang="zh-CN" altLang="en-US"/>
          </a:p>
          <a:p>
            <a:pPr marL="285750" indent="-285750">
              <a:buFont typeface="Arial" panose="020B0604020202020204" pitchFamily="34" charset="0"/>
              <a:buChar char="•"/>
            </a:pPr>
            <a:r>
              <a:rPr lang="zh-CN" altLang="en-US"/>
              <a:t>抽象时空的虚拟表演：电影高科技要求演员越来越多地进行蓝幕或绿幕背景等没有实景空间的虚拟表演，像动作捕捉之类。</a:t>
            </a:r>
            <a:endParaRPr lang="zh-CN" altLang="en-US"/>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363595" y="526415"/>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62075" y="1582420"/>
            <a:ext cx="9740900" cy="3815080"/>
          </a:xfrm>
          <a:prstGeom prst="rect">
            <a:avLst/>
          </a:prstGeom>
          <a:noFill/>
        </p:spPr>
        <p:txBody>
          <a:bodyPr wrap="square" rtlCol="0">
            <a:spAutoFit/>
          </a:bodyPr>
          <a:p>
            <a:r>
              <a:rPr lang="zh-CN" altLang="en-US" sz="2000" b="1"/>
              <a:t>♦演员角色准备</a:t>
            </a:r>
            <a:endParaRPr lang="zh-CN" altLang="en-US"/>
          </a:p>
          <a:p>
            <a:r>
              <a:rPr lang="zh-CN" altLang="en-US"/>
              <a:t>演员角色准备:寻找真实原型（体验生活）、撰写人物小传、寻购特定的服装和道具。</a:t>
            </a:r>
            <a:endParaRPr lang="zh-CN" altLang="en-US"/>
          </a:p>
          <a:p>
            <a:endParaRPr lang="zh-CN" altLang="en-US"/>
          </a:p>
          <a:p>
            <a:r>
              <a:rPr lang="zh-CN" altLang="en-US" sz="2000" b="1"/>
              <a:t>♦演员的创作积极性 </a:t>
            </a:r>
            <a:endParaRPr lang="zh-CN" altLang="en-US" sz="2000" b="1"/>
          </a:p>
          <a:p>
            <a:endParaRPr lang="zh-CN" altLang="en-US" sz="2000" b="1"/>
          </a:p>
          <a:p>
            <a:r>
              <a:rPr lang="zh-CN" altLang="en-US" sz="2000" b="1"/>
              <a:t>♦台词对白</a:t>
            </a:r>
            <a:endParaRPr lang="zh-CN" altLang="en-US" sz="2000" b="1"/>
          </a:p>
          <a:p>
            <a:pPr marL="285750" indent="-285750">
              <a:buFont typeface="Arial" panose="020B0604020202020204" pitchFamily="34" charset="0"/>
              <a:buChar char="•"/>
            </a:pPr>
            <a:r>
              <a:rPr lang="zh-CN" altLang="en-US"/>
              <a:t>说出来的“台词"与更重要的没有说出来的“潜台词"：按照专家权威的说法，人际表 达中口头语言（台词）仅占7%,语气语调和说话方式占40%左右，而身体语言（面部表情、头势手势、身体动作等）则占到50%以上。</a:t>
            </a:r>
            <a:endParaRPr lang="zh-CN" altLang="en-US"/>
          </a:p>
          <a:p>
            <a:pPr marL="285750" indent="-285750">
              <a:buFont typeface="Arial" panose="020B0604020202020204" pitchFamily="34" charset="0"/>
              <a:buChar char="•"/>
            </a:pPr>
            <a:r>
              <a:rPr lang="zh-CN" altLang="en-US"/>
              <a:t>演员的语言:潜台词、自我目标（自身要求）、超我目标（剧本和角色要求）、冲突、内在和外在性格。</a:t>
            </a:r>
            <a:endParaRPr lang="zh-CN" altLang="en-US"/>
          </a:p>
          <a:p>
            <a:pPr marL="285750" indent="-285750">
              <a:buFont typeface="Arial" panose="020B0604020202020204" pitchFamily="34" charset="0"/>
              <a:buChar char="•"/>
            </a:pPr>
            <a:r>
              <a:rPr lang="zh-CN" altLang="en-US"/>
              <a:t>注意台词的重叠（打断对方）和空档（沉默）带来的张力，台词速度的快慢和节奏的松紧会带来不同的戏剧效果。</a:t>
            </a:r>
            <a:endParaRPr lang="zh-CN" altLang="en-US"/>
          </a:p>
        </p:txBody>
      </p:sp>
      <p:sp>
        <p:nvSpPr>
          <p:cNvPr id="3" name="文本框 2"/>
          <p:cNvSpPr txBox="1"/>
          <p:nvPr/>
        </p:nvSpPr>
        <p:spPr>
          <a:xfrm>
            <a:off x="3363595" y="526415"/>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grpSp>
        <p:nvGrpSpPr>
          <p:cNvPr id="4" name="组合 3"/>
          <p:cNvGrpSpPr/>
          <p:nvPr/>
        </p:nvGrpSpPr>
        <p:grpSpPr>
          <a:xfrm>
            <a:off x="2840179" y="25605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363595" y="526415"/>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000760" y="1560195"/>
            <a:ext cx="10191115" cy="3938270"/>
          </a:xfrm>
          <a:prstGeom prst="rect">
            <a:avLst/>
          </a:prstGeom>
          <a:noFill/>
        </p:spPr>
        <p:txBody>
          <a:bodyPr wrap="square" rtlCol="0">
            <a:spAutoFit/>
          </a:bodyPr>
          <a:p>
            <a:r>
              <a:rPr lang="zh-CN" altLang="en-US" sz="2000" b="1"/>
              <a:t>♦潜台词</a:t>
            </a:r>
            <a:endParaRPr lang="zh-CN" altLang="en-US" sz="2000" b="1"/>
          </a:p>
          <a:p>
            <a:r>
              <a:rPr lang="zh-CN" altLang="en-US"/>
              <a:t>潜台词传达的价值远大于台词,特别是那些重感觉和状态的艺术片。</a:t>
            </a:r>
            <a:endParaRPr lang="zh-CN" altLang="en-US"/>
          </a:p>
          <a:p>
            <a:r>
              <a:rPr lang="zh-CN" altLang="en-US"/>
              <a:t>中国人常说的“一语双关”和“指桑骂槐”就是典型的潜台词。</a:t>
            </a:r>
            <a:endParaRPr lang="zh-CN" altLang="en-US"/>
          </a:p>
          <a:p>
            <a:endParaRPr lang="zh-CN" altLang="en-US"/>
          </a:p>
          <a:p>
            <a:r>
              <a:rPr lang="zh-CN" altLang="en-US" sz="2000" b="1"/>
              <a:t>♦细节动作设计</a:t>
            </a:r>
            <a:endParaRPr lang="zh-CN" altLang="en-US" sz="2000" b="1"/>
          </a:p>
          <a:p>
            <a:endParaRPr lang="zh-CN" altLang="en-US" sz="2000" b="1"/>
          </a:p>
          <a:p>
            <a:r>
              <a:rPr lang="zh-CN" altLang="en-US" sz="2000" b="1"/>
              <a:t>♦隐秘拍摄</a:t>
            </a:r>
            <a:endParaRPr lang="zh-CN" altLang="en-US" sz="2000" b="1"/>
          </a:p>
          <a:p>
            <a:r>
              <a:rPr lang="zh-CN" altLang="en-US"/>
              <a:t>在排演中，导演有时会采取隐秘拍摄的手法来应对神经质的新手演员和紧张的非职业演员。</a:t>
            </a:r>
            <a:endParaRPr lang="zh-CN" altLang="en-US"/>
          </a:p>
          <a:p>
            <a:endParaRPr lang="zh-CN" altLang="en-US"/>
          </a:p>
          <a:p>
            <a:r>
              <a:rPr lang="zh-CN" altLang="en-US" sz="2000" b="1"/>
              <a:t>♦沉默是金（无声胜有声）</a:t>
            </a:r>
            <a:endParaRPr lang="zh-CN" altLang="en-US" sz="2000" b="1"/>
          </a:p>
          <a:p>
            <a:endParaRPr lang="zh-CN" altLang="en-US" sz="2000" b="1"/>
          </a:p>
          <a:p>
            <a:r>
              <a:rPr lang="zh-CN" altLang="en-US" sz="2000" b="1"/>
              <a:t>♦演员的合作、提携、激励和飙戏 </a:t>
            </a:r>
            <a:endParaRPr lang="zh-CN" altLang="en-US" sz="2000" b="1"/>
          </a:p>
          <a:p>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363595" y="526415"/>
            <a:ext cx="5243830" cy="706755"/>
          </a:xfrm>
          <a:prstGeom prst="rect">
            <a:avLst/>
          </a:prstGeom>
          <a:noFill/>
        </p:spPr>
        <p:txBody>
          <a:bodyPr wrap="square" rtlCol="0">
            <a:spAutoFit/>
          </a:bodyPr>
          <a:p>
            <a:pPr algn="ctr"/>
            <a:r>
              <a:rPr lang="zh-CN" altLang="en-US" sz="4000"/>
              <a:t>第三节</a:t>
            </a:r>
            <a:r>
              <a:rPr lang="en-US" altLang="zh-CN" sz="4000"/>
              <a:t>	</a:t>
            </a:r>
            <a:r>
              <a:rPr lang="zh-CN" altLang="en-US" sz="4000"/>
              <a:t>指导表演</a:t>
            </a:r>
            <a:endParaRPr lang="zh-CN" altLang="en-US" sz="4000"/>
          </a:p>
        </p:txBody>
      </p:sp>
      <p:sp>
        <p:nvSpPr>
          <p:cNvPr id="2" name="文本框 1"/>
          <p:cNvSpPr txBox="1"/>
          <p:nvPr/>
        </p:nvSpPr>
        <p:spPr>
          <a:xfrm>
            <a:off x="1055370" y="1165225"/>
            <a:ext cx="10080625" cy="5213350"/>
          </a:xfrm>
          <a:prstGeom prst="rect">
            <a:avLst/>
          </a:prstGeom>
          <a:noFill/>
        </p:spPr>
        <p:txBody>
          <a:bodyPr wrap="square" rtlCol="0">
            <a:spAutoFit/>
          </a:bodyPr>
          <a:p>
            <a:pPr>
              <a:lnSpc>
                <a:spcPct val="90000"/>
              </a:lnSpc>
            </a:pPr>
            <a:r>
              <a:rPr lang="zh-CN" altLang="en-US" sz="2000" b="1"/>
              <a:t>♦挑战表演极限</a:t>
            </a:r>
            <a:endParaRPr lang="zh-CN" altLang="en-US" sz="2000" b="1"/>
          </a:p>
          <a:p>
            <a:pPr marL="800100" lvl="1" indent="-342900">
              <a:lnSpc>
                <a:spcPct val="90000"/>
              </a:lnSpc>
              <a:buFont typeface="Arial" panose="020B0604020202020204" pitchFamily="34" charset="0"/>
              <a:buChar char="•"/>
            </a:pPr>
            <a:r>
              <a:rPr lang="zh-CN" altLang="en-US"/>
              <a:t>残障</a:t>
            </a:r>
            <a:endParaRPr lang="zh-CN" altLang="en-US"/>
          </a:p>
          <a:p>
            <a:pPr marL="800100" lvl="1" indent="-342900">
              <a:lnSpc>
                <a:spcPct val="90000"/>
              </a:lnSpc>
              <a:buFont typeface="Arial" panose="020B0604020202020204" pitchFamily="34" charset="0"/>
              <a:buChar char="•"/>
            </a:pPr>
            <a:r>
              <a:rPr lang="zh-CN" altLang="en-US"/>
              <a:t>变态</a:t>
            </a:r>
            <a:endParaRPr lang="zh-CN" altLang="en-US"/>
          </a:p>
          <a:p>
            <a:pPr marL="800100" lvl="1" indent="-342900">
              <a:lnSpc>
                <a:spcPct val="90000"/>
              </a:lnSpc>
              <a:buFont typeface="Arial" panose="020B0604020202020204" pitchFamily="34" charset="0"/>
              <a:buChar char="•"/>
            </a:pPr>
            <a:r>
              <a:rPr lang="zh-CN" altLang="en-US"/>
              <a:t>同性恋和异装（男扮女装或女扮男装）</a:t>
            </a:r>
            <a:endParaRPr lang="zh-CN" altLang="en-US"/>
          </a:p>
          <a:p>
            <a:pPr marL="800100" lvl="1" indent="-342900">
              <a:lnSpc>
                <a:spcPct val="90000"/>
              </a:lnSpc>
              <a:buFont typeface="Arial" panose="020B0604020202020204" pitchFamily="34" charset="0"/>
              <a:buChar char="•"/>
            </a:pPr>
            <a:r>
              <a:rPr lang="zh-CN" altLang="en-US"/>
              <a:t>零度表演</a:t>
            </a:r>
            <a:endParaRPr lang="zh-CN" altLang="en-US"/>
          </a:p>
          <a:p>
            <a:pPr lvl="0" indent="0">
              <a:lnSpc>
                <a:spcPct val="90000"/>
              </a:lnSpc>
              <a:buFont typeface="Arial" panose="020B0604020202020204" pitchFamily="34" charset="0"/>
              <a:buNone/>
            </a:pPr>
            <a:r>
              <a:rPr lang="zh-CN" altLang="en-US" sz="2000" b="1"/>
              <a:t>♦演员的牺牲和奉献</a:t>
            </a:r>
            <a:endParaRPr lang="zh-CN" altLang="en-US" sz="2000" b="1"/>
          </a:p>
          <a:p>
            <a:pPr lvl="0" indent="0">
              <a:lnSpc>
                <a:spcPct val="90000"/>
              </a:lnSpc>
              <a:buFont typeface="Arial" panose="020B0604020202020204" pitchFamily="34" charset="0"/>
              <a:buNone/>
            </a:pPr>
            <a:endParaRPr lang="zh-CN" altLang="en-US" sz="2000" b="1"/>
          </a:p>
          <a:p>
            <a:pPr lvl="0" indent="0">
              <a:lnSpc>
                <a:spcPct val="90000"/>
              </a:lnSpc>
              <a:buFont typeface="Arial" panose="020B0604020202020204" pitchFamily="34" charset="0"/>
              <a:buNone/>
            </a:pPr>
            <a:r>
              <a:rPr lang="zh-CN" altLang="en-US" sz="2000" b="1"/>
              <a:t>♦抢戏问题</a:t>
            </a:r>
            <a:endParaRPr lang="zh-CN" altLang="en-US" sz="2000" b="1"/>
          </a:p>
          <a:p>
            <a:pPr lvl="0" indent="0">
              <a:lnSpc>
                <a:spcPct val="90000"/>
              </a:lnSpc>
              <a:buFont typeface="Arial" panose="020B0604020202020204" pitchFamily="34" charset="0"/>
              <a:buNone/>
            </a:pPr>
            <a:endParaRPr lang="zh-CN" altLang="en-US" sz="2000" b="1"/>
          </a:p>
          <a:p>
            <a:pPr lvl="0" indent="0">
              <a:lnSpc>
                <a:spcPct val="90000"/>
              </a:lnSpc>
              <a:buFont typeface="Arial" panose="020B0604020202020204" pitchFamily="34" charset="0"/>
              <a:buNone/>
            </a:pPr>
            <a:r>
              <a:rPr lang="zh-CN" altLang="en-US" sz="2000" b="1"/>
              <a:t>♦过度表演</a:t>
            </a:r>
            <a:endParaRPr lang="zh-CN" altLang="en-US" sz="2000" b="1"/>
          </a:p>
          <a:p>
            <a:pPr lvl="0" indent="0">
              <a:lnSpc>
                <a:spcPct val="90000"/>
              </a:lnSpc>
              <a:buFont typeface="Arial" panose="020B0604020202020204" pitchFamily="34" charset="0"/>
              <a:buNone/>
            </a:pPr>
            <a:endParaRPr lang="zh-CN" altLang="en-US" sz="2000" b="1"/>
          </a:p>
          <a:p>
            <a:pPr lvl="0" indent="0">
              <a:lnSpc>
                <a:spcPct val="90000"/>
              </a:lnSpc>
              <a:buFont typeface="Arial" panose="020B0604020202020204" pitchFamily="34" charset="0"/>
              <a:buNone/>
            </a:pPr>
            <a:r>
              <a:rPr lang="zh-CN" altLang="en-US" sz="2000" b="1"/>
              <a:t>♦配角问题</a:t>
            </a:r>
            <a:endParaRPr lang="zh-CN" altLang="en-US" sz="2000" b="1"/>
          </a:p>
          <a:p>
            <a:pPr lvl="0" indent="0">
              <a:lnSpc>
                <a:spcPct val="90000"/>
              </a:lnSpc>
              <a:buFont typeface="Arial" panose="020B0604020202020204" pitchFamily="34" charset="0"/>
              <a:buNone/>
            </a:pPr>
            <a:r>
              <a:rPr lang="zh-CN" altLang="en-US"/>
              <a:t>红花与绿叶：主演的精彩表现往往离不开配角的合作，所谓“红花还需绿叶扶”就是这个意思。</a:t>
            </a:r>
            <a:endParaRPr lang="zh-CN" altLang="en-US"/>
          </a:p>
          <a:p>
            <a:pPr lvl="0" indent="0">
              <a:lnSpc>
                <a:spcPct val="90000"/>
              </a:lnSpc>
              <a:buFont typeface="Arial" panose="020B0604020202020204" pitchFamily="34" charset="0"/>
              <a:buNone/>
            </a:pPr>
            <a:endParaRPr lang="zh-CN" altLang="en-US" sz="2000" b="1"/>
          </a:p>
          <a:p>
            <a:pPr lvl="0" indent="0">
              <a:lnSpc>
                <a:spcPct val="90000"/>
              </a:lnSpc>
              <a:buFont typeface="Arial" panose="020B0604020202020204" pitchFamily="34" charset="0"/>
              <a:buNone/>
            </a:pPr>
            <a:r>
              <a:rPr lang="zh-CN" altLang="en-US" sz="2000" b="1"/>
              <a:t>♦儿童演员和动物演员</a:t>
            </a:r>
            <a:r>
              <a:rPr lang="en-US" altLang="zh-CN" sz="2000" b="1"/>
              <a:t>.</a:t>
            </a:r>
            <a:endParaRPr lang="zh-CN" altLang="en-US" sz="2000" b="1"/>
          </a:p>
          <a:p>
            <a:pPr lvl="0" indent="0">
              <a:lnSpc>
                <a:spcPct val="90000"/>
              </a:lnSpc>
              <a:buFont typeface="Arial" panose="020B0604020202020204" pitchFamily="34" charset="0"/>
              <a:buNone/>
            </a:pPr>
            <a:endParaRPr lang="zh-CN" altLang="en-US" sz="2000" b="1"/>
          </a:p>
          <a:p>
            <a:pPr lvl="0" indent="0">
              <a:lnSpc>
                <a:spcPct val="90000"/>
              </a:lnSpc>
              <a:buFont typeface="Arial" panose="020B0604020202020204" pitchFamily="34" charset="0"/>
              <a:buNone/>
            </a:pPr>
            <a:r>
              <a:rPr lang="zh-CN" altLang="en-US" sz="2000" b="1"/>
              <a:t>♦群众演员</a:t>
            </a:r>
            <a:endParaRPr lang="zh-CN" altLang="en-US" sz="2000" b="1"/>
          </a:p>
          <a:p>
            <a:pPr lvl="0" indent="0">
              <a:lnSpc>
                <a:spcPct val="90000"/>
              </a:lnSpc>
              <a:buFont typeface="Arial" panose="020B0604020202020204" pitchFamily="34" charset="0"/>
              <a:buNone/>
            </a:pPr>
            <a:endParaRPr lang="zh-CN" altLang="en-US" sz="2000" b="1"/>
          </a:p>
          <a:p>
            <a:pPr lvl="0" indent="0">
              <a:lnSpc>
                <a:spcPct val="90000"/>
              </a:lnSpc>
              <a:buFont typeface="Arial" panose="020B0604020202020204" pitchFamily="34" charset="0"/>
              <a:buNone/>
            </a:pPr>
            <a:r>
              <a:rPr lang="zh-CN" altLang="en-US" sz="2000" b="1"/>
              <a:t>♦演员与全组之间</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527425" y="560070"/>
            <a:ext cx="5365115" cy="706755"/>
          </a:xfrm>
          <a:prstGeom prst="rect">
            <a:avLst/>
          </a:prstGeom>
          <a:noFill/>
        </p:spPr>
        <p:txBody>
          <a:bodyPr wrap="square" rtlCol="0">
            <a:spAutoFit/>
          </a:bodyPr>
          <a:p>
            <a:pPr algn="ctr"/>
            <a:r>
              <a:rPr lang="zh-CN" altLang="en-US" sz="4000"/>
              <a:t>第四节</a:t>
            </a:r>
            <a:r>
              <a:rPr lang="en-US" altLang="zh-CN" sz="4000"/>
              <a:t>	</a:t>
            </a:r>
            <a:r>
              <a:rPr lang="zh-CN" altLang="en-US" sz="4000"/>
              <a:t>指挥全组</a:t>
            </a:r>
            <a:endParaRPr lang="zh-CN" altLang="en-US" sz="4000"/>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747520" y="1798320"/>
            <a:ext cx="8696325" cy="3723005"/>
          </a:xfrm>
          <a:prstGeom prst="rect">
            <a:avLst/>
          </a:prstGeom>
          <a:noFill/>
        </p:spPr>
        <p:txBody>
          <a:bodyPr wrap="square" rtlCol="0">
            <a:spAutoFit/>
          </a:bodyPr>
          <a:p>
            <a:r>
              <a:rPr lang="zh-CN" altLang="en-US" sz="2000" b="1"/>
              <a:t>♦录音组</a:t>
            </a:r>
            <a:endParaRPr lang="zh-CN" altLang="en-US"/>
          </a:p>
          <a:p>
            <a:endParaRPr lang="zh-CN" altLang="en-US"/>
          </a:p>
          <a:p>
            <a:r>
              <a:rPr lang="zh-CN" altLang="en-US" sz="2000" b="1"/>
              <a:t>♦灯光组（与摄影师直接相关）</a:t>
            </a:r>
            <a:endParaRPr lang="zh-CN" altLang="en-US" sz="2000" b="1"/>
          </a:p>
          <a:p>
            <a:endParaRPr lang="zh-CN" altLang="en-US"/>
          </a:p>
          <a:p>
            <a:r>
              <a:rPr lang="zh-CN" altLang="en-US" sz="2000" b="1"/>
              <a:t>♦美术组（服化道）</a:t>
            </a:r>
            <a:endParaRPr lang="zh-CN" altLang="en-US" sz="2000" b="1"/>
          </a:p>
          <a:p>
            <a:endParaRPr lang="zh-CN" altLang="en-US"/>
          </a:p>
          <a:p>
            <a:r>
              <a:rPr lang="zh-CN" altLang="en-US" sz="2000" b="1"/>
              <a:t>♦制片组</a:t>
            </a:r>
            <a:endParaRPr lang="zh-CN" altLang="en-US" sz="2000" b="1"/>
          </a:p>
          <a:p>
            <a:endParaRPr lang="zh-CN" altLang="en-US"/>
          </a:p>
          <a:p>
            <a:pPr>
              <a:lnSpc>
                <a:spcPct val="150000"/>
              </a:lnSpc>
            </a:pPr>
            <a:r>
              <a:rPr lang="zh-CN" altLang="en-US" sz="2000" b="1"/>
              <a:t>♦现场其他人员</a:t>
            </a:r>
            <a:endParaRPr lang="zh-CN" altLang="en-US" sz="2000" b="1"/>
          </a:p>
          <a:p>
            <a:pPr>
              <a:lnSpc>
                <a:spcPct val="150000"/>
              </a:lnSpc>
            </a:pPr>
            <a:r>
              <a:rPr lang="zh-CN" altLang="en-US"/>
              <a:t>现场其他人员包含各种助理人员、机械人员、司机、餐饮、场景管理员、警察和保安、 医生或救护人员，以及各种特殊人员等。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967990" y="560070"/>
            <a:ext cx="6483985" cy="706755"/>
          </a:xfrm>
          <a:prstGeom prst="rect">
            <a:avLst/>
          </a:prstGeom>
          <a:noFill/>
        </p:spPr>
        <p:txBody>
          <a:bodyPr wrap="square" rtlCol="0">
            <a:spAutoFit/>
          </a:bodyPr>
          <a:p>
            <a:pPr algn="ctr"/>
            <a:r>
              <a:rPr lang="zh-CN" altLang="en-US" sz="4000"/>
              <a:t>第五节</a:t>
            </a:r>
            <a:r>
              <a:rPr lang="en-US" altLang="zh-CN" sz="4000"/>
              <a:t>	</a:t>
            </a:r>
            <a:r>
              <a:rPr lang="zh-CN" altLang="en-US" sz="4000"/>
              <a:t>组织特殊场面拍摄</a:t>
            </a:r>
            <a:endParaRPr lang="zh-CN" altLang="en-US" sz="4000"/>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967105" y="1556385"/>
            <a:ext cx="10652125" cy="5015865"/>
          </a:xfrm>
          <a:prstGeom prst="rect">
            <a:avLst/>
          </a:prstGeom>
          <a:noFill/>
        </p:spPr>
        <p:txBody>
          <a:bodyPr wrap="square" rtlCol="0">
            <a:spAutoFit/>
          </a:bodyPr>
          <a:p>
            <a:r>
              <a:rPr lang="zh-CN" altLang="en-US" sz="2000" b="1"/>
              <a:t>♦大场面（奇观场面）</a:t>
            </a:r>
            <a:endParaRPr lang="zh-CN" altLang="en-US" sz="2000" b="1"/>
          </a:p>
          <a:p>
            <a:endParaRPr lang="zh-CN" altLang="en-US" sz="2000" b="1"/>
          </a:p>
          <a:p>
            <a:r>
              <a:rPr lang="zh-CN" altLang="en-US" sz="2000" b="1"/>
              <a:t>♦动作场面（暴力场景）</a:t>
            </a:r>
            <a:endParaRPr lang="zh-CN" altLang="en-US" sz="2000" b="1"/>
          </a:p>
          <a:p>
            <a:endParaRPr lang="zh-CN" altLang="en-US" sz="2000" b="1"/>
          </a:p>
          <a:p>
            <a:r>
              <a:rPr lang="zh-CN" altLang="en-US" sz="2000" b="1"/>
              <a:t>♦特技特效镜头和段落</a:t>
            </a:r>
            <a:endParaRPr lang="zh-CN" altLang="en-US" sz="2000" b="1"/>
          </a:p>
          <a:p>
            <a:endParaRPr lang="zh-CN" altLang="en-US" sz="2000" b="1"/>
          </a:p>
          <a:p>
            <a:r>
              <a:rPr lang="zh-CN" altLang="en-US" sz="2000" b="1"/>
              <a:t>♦安全问题</a:t>
            </a:r>
            <a:endParaRPr lang="zh-CN" altLang="en-US" sz="2000" b="1"/>
          </a:p>
          <a:p>
            <a:pPr marL="742950" lvl="1" indent="-285750">
              <a:buFont typeface="Arial" panose="020B0604020202020204" pitchFamily="34" charset="0"/>
              <a:buChar char="•"/>
            </a:pPr>
            <a:r>
              <a:rPr lang="zh-CN" altLang="en-US"/>
              <a:t>拍摄大场面和动作场面时的安全问题尤为重要，按照规矩,摄制组都应该买保险，特别是涉及大场面和动作场面的演员、替身和工作人员等。（某些大制作电影甚至会有伤亡指标）</a:t>
            </a:r>
            <a:endParaRPr lang="zh-CN" altLang="en-US"/>
          </a:p>
          <a:p>
            <a:pPr marL="742950" lvl="1" indent="-285750">
              <a:buFont typeface="Arial" panose="020B0604020202020204" pitchFamily="34" charset="0"/>
              <a:buChar char="•"/>
            </a:pPr>
            <a:r>
              <a:rPr lang="zh-CN" altLang="en-US"/>
              <a:t>周密的计划、精确的设计、完善的协调和统一的指挥主要是为了保障枪炮和炸点的安全（战争片），替身的安全以及坚持亲自出演高难度动作的汤姆•克鲁斯和成龙之类大明星的安全，群众场面的安全，马队冲锋时的安全等。</a:t>
            </a:r>
            <a:endParaRPr lang="zh-CN" altLang="en-US"/>
          </a:p>
          <a:p>
            <a:pPr marL="742950" lvl="1" indent="-285750">
              <a:buFont typeface="Arial" panose="020B0604020202020204" pitchFamily="34" charset="0"/>
              <a:buChar char="•"/>
            </a:pPr>
            <a:r>
              <a:rPr lang="zh-CN" altLang="en-US"/>
              <a:t>精心设计动作场面（战争、打斗、追逐、比赛等）包括设计动作、替身、武指或动作设计、特技动画。</a:t>
            </a:r>
            <a:endParaRPr lang="zh-CN" altLang="en-US"/>
          </a:p>
          <a:p>
            <a:pPr marL="742950" lvl="1" indent="-285750">
              <a:buFont typeface="Arial" panose="020B0604020202020204" pitchFamily="34" charset="0"/>
              <a:buChar char="•"/>
            </a:pPr>
            <a:r>
              <a:rPr lang="zh-CN" altLang="en-US"/>
              <a:t>严格控制大场面（盛典、大战、混战等）主要包括严控设计、统筹、群演、布控、沟通、交通、机位（主机位、辅助机位和零碎机位）等。</a:t>
            </a:r>
            <a:endParaRPr lang="zh-CN" altLang="en-US"/>
          </a:p>
          <a:p>
            <a:pPr marL="742950" lvl="1" indent="-285750">
              <a:buFont typeface="Arial" panose="020B0604020202020204" pitchFamily="34" charset="0"/>
              <a:buChar char="•"/>
            </a:pPr>
            <a:r>
              <a:rPr lang="zh-CN" altLang="en-US"/>
              <a:t>使用的特殊物品和技术包括：枪械烟火、特技替身、特效、高科技、动物或特殊道具等。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第二节 导演小史</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438785" y="1527810"/>
            <a:ext cx="8188960" cy="521970"/>
          </a:xfrm>
          <a:prstGeom prst="rect">
            <a:avLst/>
          </a:prstGeom>
          <a:noFill/>
        </p:spPr>
        <p:txBody>
          <a:bodyPr wrap="square" rtlCol="0">
            <a:spAutoFit/>
          </a:bodyPr>
          <a:p>
            <a:r>
              <a:rPr sz="2800"/>
              <a:t>♦新现实主义、东方电影、"新浪潮”和艺术片</a:t>
            </a:r>
            <a:endParaRPr sz="2800"/>
          </a:p>
        </p:txBody>
      </p:sp>
      <p:sp>
        <p:nvSpPr>
          <p:cNvPr id="5" name="文本框 4"/>
          <p:cNvSpPr txBox="1"/>
          <p:nvPr/>
        </p:nvSpPr>
        <p:spPr>
          <a:xfrm>
            <a:off x="1120140" y="2033270"/>
            <a:ext cx="10158730" cy="4523105"/>
          </a:xfrm>
          <a:prstGeom prst="rect">
            <a:avLst/>
          </a:prstGeom>
          <a:noFill/>
        </p:spPr>
        <p:txBody>
          <a:bodyPr wrap="square" rtlCol="0">
            <a:spAutoFit/>
          </a:bodyPr>
          <a:p>
            <a:pPr marL="285750" indent="-285750">
              <a:buFont typeface="Wingdings" panose="05000000000000000000" charset="0"/>
              <a:buChar char="l"/>
            </a:pPr>
            <a:r>
              <a:rPr lang="zh-CN" altLang="en-US"/>
              <a:t>意大利新现实主义是由罗西里尼、德•西卡和维斯康蒂开创的战后电影新纪元。</a:t>
            </a:r>
            <a:endParaRPr lang="zh-CN" altLang="en-US"/>
          </a:p>
          <a:p>
            <a:pPr marL="285750" indent="-285750">
              <a:buFont typeface="Wingdings" panose="05000000000000000000" charset="0"/>
              <a:buChar char="l"/>
            </a:pPr>
            <a:endParaRPr lang="zh-CN" altLang="en-US"/>
          </a:p>
          <a:p>
            <a:pPr marL="285750" indent="-285750">
              <a:buFont typeface="Wingdings" panose="05000000000000000000" charset="0"/>
              <a:buChar char="l"/>
            </a:pPr>
            <a:r>
              <a:rPr lang="zh-CN" altLang="en-US"/>
              <a:t>日本的黑泽明、小津安二郎和沟口健二以及印度的雷伊等也为东方电影赢得了世界性的声誉。</a:t>
            </a:r>
            <a:endParaRPr lang="zh-CN" altLang="en-US"/>
          </a:p>
          <a:p>
            <a:pPr marL="285750" indent="-285750">
              <a:buFont typeface="Wingdings" panose="05000000000000000000" charset="0"/>
              <a:buChar char="l"/>
            </a:pPr>
            <a:endParaRPr lang="zh-CN" altLang="en-US"/>
          </a:p>
          <a:p>
            <a:pPr marL="285750" indent="-285750">
              <a:buFont typeface="Wingdings" panose="05000000000000000000" charset="0"/>
              <a:buChar char="l"/>
            </a:pPr>
            <a:r>
              <a:rPr lang="zh-CN" altLang="en-US"/>
              <a:t>“新浪潮”的“作者论”（《电影手册》派）极大地提升了电影导演的地位（取代了经典时 代的制片人和明星），就连舞台出身的伊利亚•卡赞也认为：“它（指'作者论'）的观点有 道理，简单地说，导演就是电影的真正作者，导演是用一套文字布局并不重要的语汇来 '叙述'电影。</a:t>
            </a:r>
            <a:r>
              <a:rPr lang="en-US" altLang="zh-CN"/>
              <a:t>”</a:t>
            </a:r>
            <a:endParaRPr lang="en-US" altLang="zh-CN"/>
          </a:p>
          <a:p>
            <a:pPr marL="285750" indent="-285750">
              <a:buFont typeface="Wingdings" panose="05000000000000000000" charset="0"/>
              <a:buChar char="l"/>
            </a:pPr>
            <a:endParaRPr lang="en-US" altLang="zh-CN"/>
          </a:p>
          <a:p>
            <a:pPr marL="285750" indent="-285750">
              <a:buFont typeface="Wingdings" panose="05000000000000000000" charset="0"/>
              <a:buChar char="l"/>
            </a:pPr>
            <a:r>
              <a:rPr lang="en-US" altLang="zh-CN"/>
              <a:t>“新浪潮”作者论和“新好莱坞”之后，电影逐渐成为“导演的媒介”。阿瑟•佩恩《邦 妮与克莱德》等的成功引发了年轻观众对既存体制的反感，也改变了好莱坞的电影观念, 为第一代电影学生铺平了道路（保罗•施拉德的说法）。</a:t>
            </a:r>
            <a:endParaRPr lang="en-US" altLang="zh-CN"/>
          </a:p>
          <a:p>
            <a:pPr marL="285750" indent="-285750">
              <a:buFont typeface="Wingdings" panose="05000000000000000000" charset="0"/>
              <a:buChar char="l"/>
            </a:pPr>
            <a:endParaRPr lang="en-US" altLang="zh-CN"/>
          </a:p>
          <a:p>
            <a:pPr marL="285750" indent="-285750">
              <a:buFont typeface="Wingdings" panose="05000000000000000000" charset="0"/>
              <a:buChar char="l"/>
            </a:pPr>
            <a:r>
              <a:rPr lang="en-US" altLang="zh-CN"/>
              <a:t>1930年至1950年期间，明星一直是观众观看电影的首选，由于巴赞的《电影手册》、 “新浪潮”和电影学院的兴起，希区柯克、福特、休斯顿和怀尔德被当成经典“电影作者”而 受到追捧。当唐•西格尔被当作“电影作者”应邀在巴黎电影节演讲时，他的第一句话就 是“我真需要你们（《电影手册》派和观众）的时候，你们在哪里?”</a:t>
            </a:r>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967990" y="560070"/>
            <a:ext cx="6483985" cy="706755"/>
          </a:xfrm>
          <a:prstGeom prst="rect">
            <a:avLst/>
          </a:prstGeom>
          <a:noFill/>
        </p:spPr>
        <p:txBody>
          <a:bodyPr wrap="square" rtlCol="0">
            <a:spAutoFit/>
          </a:bodyPr>
          <a:p>
            <a:pPr algn="ctr"/>
            <a:r>
              <a:rPr lang="zh-CN" altLang="en-US" sz="4000"/>
              <a:t>第五节</a:t>
            </a:r>
            <a:r>
              <a:rPr lang="en-US" altLang="zh-CN" sz="4000"/>
              <a:t>	</a:t>
            </a:r>
            <a:r>
              <a:rPr lang="zh-CN" altLang="en-US" sz="4000"/>
              <a:t>组织特殊场面拍摄</a:t>
            </a:r>
            <a:endParaRPr lang="zh-CN" altLang="en-US" sz="4000"/>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747520" y="1765300"/>
            <a:ext cx="8696325" cy="4276725"/>
          </a:xfrm>
          <a:prstGeom prst="rect">
            <a:avLst/>
          </a:prstGeom>
          <a:noFill/>
        </p:spPr>
        <p:txBody>
          <a:bodyPr wrap="square" rtlCol="0">
            <a:spAutoFit/>
          </a:bodyPr>
          <a:p>
            <a:r>
              <a:rPr lang="zh-CN" altLang="en-US" sz="2000" b="1"/>
              <a:t>♦墨菲定律与随机应变</a:t>
            </a:r>
            <a:endParaRPr lang="zh-CN" altLang="en-US"/>
          </a:p>
          <a:p>
            <a:pPr marL="285750" indent="-285750">
              <a:buFont typeface="Arial" panose="020B0604020202020204" pitchFamily="34" charset="0"/>
              <a:buChar char="•"/>
            </a:pPr>
            <a:r>
              <a:rPr lang="zh-CN" altLang="en-US"/>
              <a:t>墨菲定律:越怕出错（的地方和时候）就越会出错,就是俗话说的“怕什么来什么”。</a:t>
            </a:r>
            <a:endParaRPr lang="zh-CN" altLang="en-US"/>
          </a:p>
          <a:p>
            <a:pPr marL="285750" indent="-285750">
              <a:buFont typeface="Arial" panose="020B0604020202020204" pitchFamily="34" charset="0"/>
              <a:buChar char="•"/>
            </a:pPr>
            <a:r>
              <a:rPr lang="zh-CN" altLang="en-US"/>
              <a:t>所谓好事多磨，没有不出问题的摄制组。不出问题的摄制组反而可能面临最终的滑 铁卢。</a:t>
            </a:r>
            <a:endParaRPr lang="zh-CN" altLang="en-US"/>
          </a:p>
          <a:p>
            <a:pPr marL="285750" indent="-285750">
              <a:buFont typeface="Arial" panose="020B0604020202020204" pitchFamily="34" charset="0"/>
              <a:buChar char="•"/>
            </a:pPr>
            <a:r>
              <a:rPr lang="zh-CN" altLang="en-US"/>
              <a:t>随机应变（变通与另类思维或逆向思维）：导演必须接受“意外”是执导电影的常态， 不管你的设计和筹划如何精准和严密。</a:t>
            </a:r>
            <a:endParaRPr lang="zh-CN" altLang="en-US"/>
          </a:p>
          <a:p>
            <a:pPr indent="457200" fontAlgn="auto">
              <a:buFont typeface="Arial" panose="020B0604020202020204" pitchFamily="34" charset="0"/>
              <a:buNone/>
            </a:pPr>
            <a:r>
              <a:rPr lang="zh-CN" altLang="en-US"/>
              <a:t>如果出现雨雪大风和阴天，导演会随机应变修改剧本或修改拍摄方案。如果因时间 紧迫而无法拍完所有计划的镜头，导演就会当机立断合并镜头，用单一长镜头覆盖整场 戏，而不再坚持分切成多个镜头。</a:t>
            </a:r>
            <a:endParaRPr lang="zh-CN" altLang="en-US"/>
          </a:p>
          <a:p>
            <a:pPr indent="457200" fontAlgn="auto">
              <a:buFont typeface="Arial" panose="020B0604020202020204" pitchFamily="34" charset="0"/>
              <a:buNone/>
            </a:pPr>
            <a:r>
              <a:rPr lang="zh-CN" altLang="en-US"/>
              <a:t>抢一个即将合约到期离组演员的戏、抢拍场景和“倒腾”场景（有的场景尚未搭好、有 的场景即将被拆除）、摄影棚的争夺等也是导演面临的家常便饭。还有，制片人也经常以 此（演员周期和场景日程）来逼迫导演，从而加快进度避免拖期（拖期超支会影响导演的 收入）。</a:t>
            </a:r>
            <a:endParaRPr lang="zh-CN" altLang="en-US"/>
          </a:p>
          <a:p>
            <a:pPr indent="457200" fontAlgn="auto">
              <a:buFont typeface="Arial" panose="020B0604020202020204" pitchFamily="34" charset="0"/>
              <a:buNone/>
            </a:pPr>
            <a:r>
              <a:rPr lang="zh-CN" altLang="en-US"/>
              <a:t>所有这一切都要求导演权衡得失，做出最合适的判断一既要做到不影响影片的核 心主旨和总体效果，又要缩短日程和节约成本，导演自然压力山大。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967990" y="560070"/>
            <a:ext cx="6483985" cy="706755"/>
          </a:xfrm>
          <a:prstGeom prst="rect">
            <a:avLst/>
          </a:prstGeom>
          <a:noFill/>
        </p:spPr>
        <p:txBody>
          <a:bodyPr wrap="square" rtlCol="0">
            <a:spAutoFit/>
          </a:bodyPr>
          <a:p>
            <a:pPr algn="ctr"/>
            <a:r>
              <a:rPr lang="zh-CN" altLang="en-US" sz="4000"/>
              <a:t>第六节</a:t>
            </a:r>
            <a:r>
              <a:rPr lang="en-US" altLang="zh-CN" sz="4000"/>
              <a:t>	“</a:t>
            </a:r>
            <a:r>
              <a:rPr lang="zh-CN" altLang="en-US" sz="4000"/>
              <a:t>拍摄</a:t>
            </a:r>
            <a:r>
              <a:rPr lang="en-US" altLang="zh-CN" sz="4000"/>
              <a:t>”</a:t>
            </a:r>
            <a:r>
              <a:rPr lang="zh-CN" altLang="en-US" sz="4000"/>
              <a:t>还是</a:t>
            </a:r>
            <a:r>
              <a:rPr lang="en-US" altLang="zh-CN" sz="4000"/>
              <a:t>“</a:t>
            </a:r>
            <a:r>
              <a:rPr lang="zh-CN" altLang="en-US" sz="4000"/>
              <a:t>制作</a:t>
            </a:r>
            <a:r>
              <a:rPr lang="en-US" altLang="zh-CN" sz="4000"/>
              <a:t>”</a:t>
            </a:r>
            <a:endParaRPr lang="en-US" altLang="zh-CN" sz="4000"/>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747520" y="1765300"/>
            <a:ext cx="8696325" cy="4431030"/>
          </a:xfrm>
          <a:prstGeom prst="rect">
            <a:avLst/>
          </a:prstGeom>
          <a:noFill/>
        </p:spPr>
        <p:txBody>
          <a:bodyPr wrap="square" rtlCol="0">
            <a:spAutoFit/>
          </a:bodyPr>
          <a:p>
            <a:r>
              <a:rPr lang="zh-CN" altLang="en-US" sz="2000" b="1"/>
              <a:t>♦</a:t>
            </a:r>
            <a:r>
              <a:rPr lang="en-US" altLang="zh-CN" sz="2000" b="1"/>
              <a:t>“</a:t>
            </a:r>
            <a:r>
              <a:rPr lang="zh-CN" altLang="en-US" sz="2000" b="1"/>
              <a:t>制作</a:t>
            </a:r>
            <a:r>
              <a:rPr lang="en-US" altLang="zh-CN" sz="2000" b="1"/>
              <a:t>”</a:t>
            </a:r>
            <a:r>
              <a:rPr lang="zh-CN" altLang="en-US" sz="2000" b="1"/>
              <a:t>取代</a:t>
            </a:r>
            <a:r>
              <a:rPr lang="en-US" altLang="zh-CN" sz="2000" b="1"/>
              <a:t>“</a:t>
            </a:r>
            <a:r>
              <a:rPr lang="zh-CN" altLang="en-US" sz="2000" b="1"/>
              <a:t>拍摄</a:t>
            </a:r>
            <a:r>
              <a:rPr lang="en-US" altLang="zh-CN" sz="2000" b="1"/>
              <a:t>”</a:t>
            </a:r>
            <a:endParaRPr lang="en-US" altLang="zh-CN" sz="2000" b="1"/>
          </a:p>
          <a:p>
            <a:endParaRPr lang="zh-CN" altLang="en-US"/>
          </a:p>
          <a:p>
            <a:r>
              <a:rPr lang="zh-CN" altLang="en-US" sz="2000" b="1"/>
              <a:t>♦三阶段概念消解</a:t>
            </a:r>
            <a:endParaRPr lang="zh-CN" altLang="en-US" sz="2000" b="1"/>
          </a:p>
          <a:p>
            <a:pPr marL="342900" lvl="0" indent="-342900">
              <a:buFont typeface="Arial" panose="020B0604020202020204" pitchFamily="34" charset="0"/>
              <a:buChar char="•"/>
            </a:pPr>
            <a:r>
              <a:rPr lang="zh-CN" altLang="en-US"/>
              <a:t>传统电影的生产分为前期（筹备期）、中期（实拍期）和后期（合成期）三个阶段。但如今的电影制作使中期实拍与后期制作的分界线日趋模糊，甚至后期制作可以回溯到剧本创意阶段。不难看出，传统前期、中期和后期概念已经受到相当严峻的挑战，并且正在逐渐被消解于无形。</a:t>
            </a:r>
            <a:endParaRPr lang="zh-CN" altLang="en-US"/>
          </a:p>
          <a:p>
            <a:pPr marL="342900" lvl="0" indent="-342900">
              <a:buFont typeface="Arial" panose="020B0604020202020204" pitchFamily="34" charset="0"/>
              <a:buChar char="•"/>
            </a:pPr>
            <a:r>
              <a:rPr lang="zh-CN" altLang="en-US"/>
              <a:t>电影以前是围绕故事和人物来编制时空、创造视听的，现在越来越多地围绕视听奇 观、IP概念和电影后产品等来编撰故事、设置人物。</a:t>
            </a:r>
            <a:endParaRPr lang="zh-CN" altLang="en-US"/>
          </a:p>
          <a:p>
            <a:pPr marL="342900" lvl="0" indent="-342900">
              <a:buFont typeface="Arial" panose="020B0604020202020204" pitchFamily="34" charset="0"/>
              <a:buChar char="•"/>
            </a:pPr>
            <a:endParaRPr lang="zh-CN" altLang="en-US" sz="2000" b="1"/>
          </a:p>
          <a:p>
            <a:pPr lvl="0" indent="0">
              <a:buFont typeface="Arial" panose="020B0604020202020204" pitchFamily="34" charset="0"/>
              <a:buNone/>
            </a:pPr>
            <a:r>
              <a:rPr lang="zh-CN" altLang="en-US" sz="2000" b="1"/>
              <a:t>♦演员还重要吗？</a:t>
            </a:r>
            <a:endParaRPr lang="zh-CN" altLang="en-US" sz="2000" b="1"/>
          </a:p>
          <a:p>
            <a:pPr lvl="0" indent="0">
              <a:buFont typeface="Arial" panose="020B0604020202020204" pitchFamily="34" charset="0"/>
              <a:buNone/>
            </a:pPr>
            <a:endParaRPr lang="zh-CN" altLang="en-US" sz="2000" b="1"/>
          </a:p>
          <a:p>
            <a:pPr lvl="0" indent="0">
              <a:buFont typeface="Arial" panose="020B0604020202020204" pitchFamily="34" charset="0"/>
              <a:buNone/>
            </a:pPr>
            <a:r>
              <a:rPr lang="zh-CN" altLang="en-US" sz="2000" b="1"/>
              <a:t>♦打通''拍摄”和“制作”壁垒的经典案例</a:t>
            </a:r>
            <a:endParaRPr lang="zh-CN" altLang="en-US" sz="2000" b="1"/>
          </a:p>
          <a:p>
            <a:pPr marL="342900" lvl="0" indent="-342900">
              <a:buFont typeface="Arial" panose="020B0604020202020204" pitchFamily="34" charset="0"/>
              <a:buChar char="•"/>
            </a:pPr>
            <a:r>
              <a:rPr lang="zh-CN" altLang="en-US"/>
              <a:t>《侏罗纪公园》</a:t>
            </a:r>
            <a:endParaRPr lang="zh-CN" altLang="en-US"/>
          </a:p>
          <a:p>
            <a:pPr marL="342900" lvl="0" indent="-342900">
              <a:buFont typeface="Arial" panose="020B0604020202020204" pitchFamily="34" charset="0"/>
              <a:buChar char="•"/>
            </a:pPr>
            <a:r>
              <a:rPr lang="zh-CN" altLang="en-US"/>
              <a:t>《角斗士》</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127125" y="2552700"/>
            <a:ext cx="10191750" cy="1229995"/>
          </a:xfrm>
          <a:prstGeom prst="rect">
            <a:avLst/>
          </a:prstGeom>
          <a:noFill/>
        </p:spPr>
        <p:txBody>
          <a:bodyPr wrap="square" rtlCol="0">
            <a:spAutoFit/>
          </a:bodyPr>
          <a:lstStyle/>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第七章 后期：导演房棚剪录合成</a:t>
            </a:r>
            <a:endPar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r>
              <a:rPr lang="zh-CN" altLang="en-US" sz="2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后期：剪辑合成,抛光打磨阶段（三度创作）</a:t>
            </a:r>
            <a:endParaRPr lang="zh-CN" altLang="en-US" sz="2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1429209" y="21464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2967990" y="560070"/>
            <a:ext cx="6483985" cy="706755"/>
          </a:xfrm>
          <a:prstGeom prst="rect">
            <a:avLst/>
          </a:prstGeom>
          <a:noFill/>
        </p:spPr>
        <p:txBody>
          <a:bodyPr wrap="square" rtlCol="0">
            <a:spAutoFit/>
          </a:bodyPr>
          <a:p>
            <a:pPr algn="ctr"/>
            <a:r>
              <a:rPr lang="zh-CN" altLang="en-US" sz="4000"/>
              <a:t>第一节</a:t>
            </a:r>
            <a:r>
              <a:rPr lang="en-US" altLang="zh-CN" sz="4000"/>
              <a:t>	</a:t>
            </a:r>
            <a:r>
              <a:rPr lang="zh-CN" sz="4000"/>
              <a:t>剪辑</a:t>
            </a:r>
            <a:endParaRPr lang="zh-CN" sz="4000"/>
          </a:p>
        </p:txBody>
      </p:sp>
      <p:sp>
        <p:nvSpPr>
          <p:cNvPr id="3" name="文本框 2"/>
          <p:cNvSpPr txBox="1"/>
          <p:nvPr/>
        </p:nvSpPr>
        <p:spPr>
          <a:xfrm>
            <a:off x="999490" y="1664335"/>
            <a:ext cx="10333990" cy="3784600"/>
          </a:xfrm>
          <a:prstGeom prst="rect">
            <a:avLst/>
          </a:prstGeom>
          <a:noFill/>
        </p:spPr>
        <p:txBody>
          <a:bodyPr wrap="square" rtlCol="0">
            <a:spAutoFit/>
          </a:bodyPr>
          <a:p>
            <a:r>
              <a:rPr lang="zh-CN" altLang="en-US" sz="2000" b="1"/>
              <a:t>♦剪辑是否重要</a:t>
            </a:r>
            <a:endParaRPr lang="zh-CN" altLang="en-US" sz="2000" b="1"/>
          </a:p>
          <a:p>
            <a:endParaRPr lang="zh-CN" altLang="en-US" sz="2000" b="1"/>
          </a:p>
          <a:p>
            <a:r>
              <a:rPr lang="zh-CN" altLang="en-US" sz="2000" b="1"/>
              <a:t>♦剪辑的基本原则</a:t>
            </a:r>
            <a:endParaRPr lang="zh-CN" altLang="en-US" sz="2000" b="1"/>
          </a:p>
          <a:p>
            <a:r>
              <a:rPr lang="zh-CN" altLang="en-US"/>
              <a:t>传奇剪辑和音效大师沃尔特•默奇(《现代启示录》《教父续集》《谈话》和《英国病人》)提出了 “剪辑的六条原则”，按其重要性排序如下：</a:t>
            </a:r>
            <a:endParaRPr lang="zh-CN" altLang="en-US"/>
          </a:p>
          <a:p>
            <a:r>
              <a:rPr lang="zh-CN" altLang="en-US"/>
              <a:t>(1)情感(51%)：重视与彼时、彼地的情感状态；</a:t>
            </a:r>
            <a:endParaRPr lang="zh-CN" altLang="en-US"/>
          </a:p>
          <a:p>
            <a:r>
              <a:rPr lang="zh-CN" altLang="en-US"/>
              <a:t>(2)故事(23%)：推进故事的发展；</a:t>
            </a:r>
            <a:endParaRPr lang="zh-CN" altLang="en-US"/>
          </a:p>
          <a:p>
            <a:r>
              <a:rPr lang="zh-CN" altLang="en-US"/>
              <a:t>(3)节奏(10%)：发生在节奏有趣的“正确”时刻；</a:t>
            </a:r>
            <a:endParaRPr lang="zh-CN" altLang="en-US"/>
          </a:p>
          <a:p>
            <a:r>
              <a:rPr lang="zh-CN" altLang="en-US"/>
              <a:t>(4)视线(7%)：照顾观众的视线在银幕画面上关注的焦点位置；</a:t>
            </a:r>
            <a:endParaRPr lang="zh-CN" altLang="en-US"/>
          </a:p>
          <a:p>
            <a:r>
              <a:rPr lang="zh-CN" altLang="en-US"/>
              <a:t>(5)-维特性(5%)：尊重电影画面的二维平面特性，基于三维空间通过摄影转换成 二维后的语法(比如180°轴线)；</a:t>
            </a:r>
            <a:endParaRPr lang="zh-CN" altLang="en-US"/>
          </a:p>
          <a:p>
            <a:r>
              <a:rPr lang="zh-CN" altLang="en-US"/>
              <a:t>(6)三维特性(4%)：尊重画面所表现的实际空间的三维连贯性(人物在空间中的位 置和与其他人物的相对关系)。</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2967990" y="560070"/>
            <a:ext cx="6483985" cy="706755"/>
          </a:xfrm>
          <a:prstGeom prst="rect">
            <a:avLst/>
          </a:prstGeom>
          <a:noFill/>
        </p:spPr>
        <p:txBody>
          <a:bodyPr wrap="square" rtlCol="0">
            <a:spAutoFit/>
          </a:bodyPr>
          <a:p>
            <a:pPr algn="ctr"/>
            <a:r>
              <a:rPr lang="zh-CN" altLang="en-US" sz="4000"/>
              <a:t>第一节</a:t>
            </a:r>
            <a:r>
              <a:rPr lang="en-US" altLang="zh-CN" sz="4000"/>
              <a:t>	</a:t>
            </a:r>
            <a:r>
              <a:rPr lang="zh-CN" sz="4000"/>
              <a:t>剪辑</a:t>
            </a:r>
            <a:endParaRPr lang="zh-CN" sz="4000"/>
          </a:p>
        </p:txBody>
      </p:sp>
      <p:sp>
        <p:nvSpPr>
          <p:cNvPr id="3" name="文本框 2"/>
          <p:cNvSpPr txBox="1"/>
          <p:nvPr/>
        </p:nvSpPr>
        <p:spPr>
          <a:xfrm>
            <a:off x="999490" y="1664335"/>
            <a:ext cx="10333990" cy="2953385"/>
          </a:xfrm>
          <a:prstGeom prst="rect">
            <a:avLst/>
          </a:prstGeom>
          <a:noFill/>
        </p:spPr>
        <p:txBody>
          <a:bodyPr wrap="square" rtlCol="0">
            <a:spAutoFit/>
          </a:bodyPr>
          <a:p>
            <a:r>
              <a:rPr lang="zh-CN" altLang="en-US" sz="2000" b="1">
                <a:sym typeface="+mn-ea"/>
              </a:rPr>
              <a:t>♦摄影机镜头中的预剪</a:t>
            </a:r>
            <a:endParaRPr lang="zh-CN" altLang="en-US" sz="2000" b="1">
              <a:sym typeface="+mn-ea"/>
            </a:endParaRPr>
          </a:p>
          <a:p>
            <a:r>
              <a:rPr lang="zh-CN" altLang="en-US"/>
              <a:t>摄影机镜头中的预剪是指案头和拍摄阶段的脑中预剪(camera cut)。</a:t>
            </a:r>
            <a:endParaRPr lang="zh-CN" altLang="en-US"/>
          </a:p>
          <a:p>
            <a:endParaRPr lang="zh-CN" altLang="en-US" sz="2000" b="1"/>
          </a:p>
          <a:p>
            <a:r>
              <a:rPr lang="zh-CN" altLang="en-US" sz="2000" b="1"/>
              <a:t>♦剪辑追求情节（商业）还是感觉（艺术）</a:t>
            </a:r>
            <a:endParaRPr lang="zh-CN" altLang="en-US" sz="2000" b="1"/>
          </a:p>
          <a:p>
            <a:pPr indent="457200" fontAlgn="auto"/>
            <a:r>
              <a:rPr lang="zh-CN" altLang="en-US"/>
              <a:t>剪辑的叙事逻辑（因果和时序）与情感逻辑（气氛和感觉）可以看作主流商业电影和 独立艺术电影的基本分野。</a:t>
            </a:r>
            <a:endParaRPr lang="zh-CN" altLang="en-US"/>
          </a:p>
          <a:p>
            <a:pPr indent="457200" fontAlgn="auto"/>
            <a:r>
              <a:rPr lang="zh-CN" altLang="en-US"/>
              <a:t>机房剪辑有胶片剪辑（剪辑台，movieola）、录像监视器剪辑（20世纪80年代初科波 拉在《心上人》中率先使用）、数字非线性剪辑等。</a:t>
            </a:r>
            <a:endParaRPr lang="zh-CN" altLang="en-US"/>
          </a:p>
          <a:p>
            <a:pPr indent="457200" fontAlgn="auto"/>
            <a:r>
              <a:rPr lang="zh-CN" altLang="en-US"/>
              <a:t>剪辑要依据表演、节奏、韵律、连续性和结构进行选择，同时要有开放性思维,准备好 接受任何与自己原先设想不同但效果更好的可能性。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2967990" y="560070"/>
            <a:ext cx="6483985" cy="706755"/>
          </a:xfrm>
          <a:prstGeom prst="rect">
            <a:avLst/>
          </a:prstGeom>
          <a:noFill/>
        </p:spPr>
        <p:txBody>
          <a:bodyPr wrap="square" rtlCol="0">
            <a:spAutoFit/>
          </a:bodyPr>
          <a:p>
            <a:pPr algn="ctr"/>
            <a:r>
              <a:rPr lang="zh-CN" altLang="en-US" sz="4000"/>
              <a:t>第一节</a:t>
            </a:r>
            <a:r>
              <a:rPr lang="en-US" altLang="zh-CN" sz="4000"/>
              <a:t>	</a:t>
            </a:r>
            <a:r>
              <a:rPr lang="zh-CN" sz="4000"/>
              <a:t>剪辑</a:t>
            </a:r>
            <a:endParaRPr lang="zh-CN" sz="4000"/>
          </a:p>
        </p:txBody>
      </p:sp>
      <p:sp>
        <p:nvSpPr>
          <p:cNvPr id="3" name="文本框 2"/>
          <p:cNvSpPr txBox="1"/>
          <p:nvPr/>
        </p:nvSpPr>
        <p:spPr>
          <a:xfrm>
            <a:off x="1042670" y="1686560"/>
            <a:ext cx="10333990" cy="3014980"/>
          </a:xfrm>
          <a:prstGeom prst="rect">
            <a:avLst/>
          </a:prstGeom>
          <a:noFill/>
        </p:spPr>
        <p:txBody>
          <a:bodyPr wrap="square" rtlCol="0">
            <a:spAutoFit/>
          </a:bodyPr>
          <a:p>
            <a:r>
              <a:rPr lang="zh-CN" altLang="en-US" sz="2000" b="1">
                <a:sym typeface="+mn-ea"/>
              </a:rPr>
              <a:t>♦初剪（first cut / rough cut）</a:t>
            </a:r>
            <a:endParaRPr lang="zh-CN" altLang="en-US" sz="2000" b="1">
              <a:sym typeface="+mn-ea"/>
            </a:endParaRPr>
          </a:p>
          <a:p>
            <a:r>
              <a:rPr lang="zh-CN" altLang="en-US"/>
              <a:t>简单连接（拍摄期间或导演休假期间由剪辑师或助理单独完成）。</a:t>
            </a:r>
            <a:endParaRPr lang="zh-CN" altLang="en-US"/>
          </a:p>
          <a:p>
            <a:endParaRPr lang="zh-CN" altLang="en-US"/>
          </a:p>
          <a:p>
            <a:r>
              <a:rPr lang="zh-CN" altLang="en-US" sz="2000" b="1"/>
              <a:t>♦精剪（editor's cut,剪辑师剪辑版）</a:t>
            </a:r>
            <a:endParaRPr lang="zh-CN" altLang="en-US" sz="2000" b="1"/>
          </a:p>
          <a:p>
            <a:r>
              <a:rPr lang="zh-CN" altLang="en-US"/>
              <a:t>经过简单串联的初剪后，剪辑师就会在导演（或制片人雇用的后期导演）的指挥下进行第二步精剪。剪辑师必须按照导演的旨意、剧本的要求和场记单的记录进行创作。</a:t>
            </a:r>
            <a:endParaRPr lang="zh-CN" altLang="en-US"/>
          </a:p>
          <a:p>
            <a:endParaRPr lang="zh-CN" altLang="en-US"/>
          </a:p>
          <a:p>
            <a:r>
              <a:rPr lang="zh-CN" altLang="en-US" sz="2000" b="1"/>
              <a:t>♦终剪版（final cut,最终剪辑版）</a:t>
            </a:r>
            <a:endParaRPr lang="zh-CN" altLang="en-US" sz="2000" b="1"/>
          </a:p>
          <a:p>
            <a:endParaRPr lang="zh-CN" altLang="en-US" sz="2000" b="1"/>
          </a:p>
          <a:p>
            <a:r>
              <a:rPr lang="zh-CN" altLang="en-US" sz="2000" b="1"/>
              <a:t>♦导演剪辑版（director's cut）</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59080" y="1409700"/>
            <a:ext cx="11673840" cy="4554220"/>
          </a:xfrm>
          <a:prstGeom prst="rect">
            <a:avLst/>
          </a:prstGeom>
          <a:noFill/>
        </p:spPr>
        <p:txBody>
          <a:bodyPr wrap="square" rtlCol="0">
            <a:spAutoFit/>
          </a:bodyPr>
          <a:p>
            <a:r>
              <a:rPr lang="zh-CN" altLang="en-US" sz="2000" b="1">
                <a:sym typeface="+mn-ea"/>
              </a:rPr>
              <a:t>♦导演与剪辑</a:t>
            </a:r>
            <a:endParaRPr lang="zh-CN" altLang="en-US" sz="2000" b="1">
              <a:sym typeface="+mn-ea"/>
            </a:endParaRPr>
          </a:p>
          <a:p>
            <a:pPr indent="457200" fontAlgn="auto"/>
            <a:endParaRPr lang="zh-CN" altLang="en-US">
              <a:sym typeface="+mn-ea"/>
            </a:endParaRPr>
          </a:p>
          <a:p>
            <a:pPr indent="457200" fontAlgn="auto"/>
            <a:r>
              <a:rPr lang="zh-CN" altLang="en-US">
                <a:sym typeface="+mn-ea"/>
              </a:rPr>
              <a:t>剪辑师应该建立自己的剪辑程序:集中注意力、确定是否是自己的愿景故事、发现问 题、寻找替代办法（别的镜头、角度和条）、打磨演员的表演、坚持让观众期待。</a:t>
            </a:r>
            <a:endParaRPr lang="zh-CN" altLang="en-US">
              <a:sym typeface="+mn-ea"/>
            </a:endParaRPr>
          </a:p>
          <a:p>
            <a:pPr indent="457200" fontAlgn="auto"/>
            <a:r>
              <a:rPr lang="zh-CN" altLang="en-US">
                <a:sym typeface="+mn-ea"/>
              </a:rPr>
              <a:t>剪辑师要具备成熟的技术、艺术和戏剧叙事能力，以完成一个有机的艺术品整体，同 时还要与导演的视界和意图完全兼容。</a:t>
            </a:r>
            <a:endParaRPr lang="zh-CN" altLang="en-US">
              <a:sym typeface="+mn-ea"/>
            </a:endParaRPr>
          </a:p>
          <a:p>
            <a:pPr indent="457200" fontAlgn="auto"/>
            <a:r>
              <a:rPr lang="zh-CN" altLang="en-US">
                <a:sym typeface="+mn-ea"/>
              </a:rPr>
              <a:t>最好的导演常常会与一个御用剪辑师长期合作，例如斯科西斯与萨尔玛•斯昆梅克 （《愤怒的公牛》《好家伙》和《无间道风云》等）、科波拉与沃尔特•默奇（《教父》《谈话》和《现 代启示录》等）、侯孝贤与廖庆松（《悲情城市》《海上花》《最好的时光》和《刺客聂隐娘》等）。</a:t>
            </a:r>
            <a:endParaRPr lang="zh-CN" altLang="en-US">
              <a:sym typeface="+mn-ea"/>
            </a:endParaRPr>
          </a:p>
          <a:p>
            <a:pPr indent="457200" fontAlgn="auto"/>
            <a:r>
              <a:rPr lang="zh-CN" altLang="en-US">
                <a:sym typeface="+mn-ea"/>
              </a:rPr>
              <a:t>著名导演会在拍摄中带上剪辑师，每天或隔天观看初剪场景或段落，并与剪辑师及 时磋商;一般导演会在拍摄完成之后再引进剪辑师，完成初剪；而以现场即兴发挥见长的 导演则会在拍摄结束后与剪辑师初剪出不止一个版本,并加以比较。经常发生的情况是，导演会将拍摄现 场的记忆带进剪辑机房：因为某个镜头来 之不易或者导演喜欢镜头中的某个元素 （如演员表演），就坚持要用那个不必要甚至不合适的镜头；或者相反，因为不喜欢某个镜 头或者镜头中的某个元素（如机位运动），就坚持要拿掉那个必要甚至是完全不可或缺的 镜头。这时，剪辑师就要站在尽可能客观的立场上，做导演的“第三只眼”（天眼）、净友 （医生），这才是剪辑师的真正价值所在，这也是剪辑师不到拍摄现场的原因。</a:t>
            </a:r>
            <a:endParaRPr lang="zh-CN" altLang="en-US">
              <a:sym typeface="+mn-ea"/>
            </a:endParaRPr>
          </a:p>
        </p:txBody>
      </p:sp>
      <p:sp>
        <p:nvSpPr>
          <p:cNvPr id="4" name="文本框 3"/>
          <p:cNvSpPr txBox="1"/>
          <p:nvPr/>
        </p:nvSpPr>
        <p:spPr>
          <a:xfrm>
            <a:off x="2967990" y="560070"/>
            <a:ext cx="6483985" cy="706755"/>
          </a:xfrm>
          <a:prstGeom prst="rect">
            <a:avLst/>
          </a:prstGeom>
          <a:noFill/>
        </p:spPr>
        <p:txBody>
          <a:bodyPr wrap="square" rtlCol="0">
            <a:spAutoFit/>
          </a:bodyPr>
          <a:p>
            <a:pPr algn="ctr"/>
            <a:r>
              <a:rPr lang="zh-CN" altLang="en-US" sz="4000"/>
              <a:t>第一节</a:t>
            </a:r>
            <a:r>
              <a:rPr lang="en-US" altLang="zh-CN" sz="4000"/>
              <a:t>	</a:t>
            </a:r>
            <a:r>
              <a:rPr lang="zh-CN" sz="4000"/>
              <a:t>剪辑</a:t>
            </a:r>
            <a:endParaRPr lang="zh-CN"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63345" y="1967865"/>
            <a:ext cx="9465945" cy="2922905"/>
          </a:xfrm>
          <a:prstGeom prst="rect">
            <a:avLst/>
          </a:prstGeom>
          <a:noFill/>
        </p:spPr>
        <p:txBody>
          <a:bodyPr wrap="square" rtlCol="0">
            <a:spAutoFit/>
          </a:bodyPr>
          <a:p>
            <a:r>
              <a:rPr lang="zh-CN" altLang="en-US" sz="2000" b="1"/>
              <a:t>♦化腐朽为神奇</a:t>
            </a:r>
            <a:endParaRPr lang="zh-CN" altLang="en-US" sz="2000" b="1"/>
          </a:p>
          <a:p>
            <a:pPr marL="285750" indent="-285750">
              <a:buFont typeface="Arial" panose="020B0604020202020204" pitchFamily="34" charset="0"/>
              <a:buChar char="•"/>
            </a:pPr>
            <a:r>
              <a:rPr lang="zh-CN" altLang="en-US"/>
              <a:t>剪余片创造的奇迹:《现代启示录》的片头蒙太奇“这就是结束”。</a:t>
            </a:r>
            <a:endParaRPr lang="zh-CN" altLang="en-US"/>
          </a:p>
          <a:p>
            <a:pPr marL="285750" indent="-285750">
              <a:buFont typeface="Arial" panose="020B0604020202020204" pitchFamily="34" charset="0"/>
              <a:buChar char="•"/>
            </a:pPr>
            <a:r>
              <a:rPr lang="zh-CN" altLang="en-US"/>
              <a:t>视听觉奇观和“自然交响曲”:《西部往事》片头（极致的悬念与张力、绝妙的等待与 爆发）。</a:t>
            </a:r>
            <a:endParaRPr lang="zh-CN" altLang="en-US"/>
          </a:p>
          <a:p>
            <a:endParaRPr lang="zh-CN" altLang="en-US"/>
          </a:p>
          <a:p>
            <a:r>
              <a:rPr lang="zh-CN" altLang="en-US" sz="2000" b="1"/>
              <a:t>♦插入镜头</a:t>
            </a:r>
            <a:endParaRPr lang="zh-CN" altLang="en-US"/>
          </a:p>
          <a:p>
            <a:pPr marL="285750" indent="-285750">
              <a:buFont typeface="Arial" panose="020B0604020202020204" pitchFamily="34" charset="0"/>
              <a:buChar char="•"/>
            </a:pPr>
            <a:r>
              <a:rPr lang="zh-CN" altLang="en-US"/>
              <a:t>格里菲斯首先使用插入镜头来展现对恋人的思念（心理呈现和时空分离）。</a:t>
            </a:r>
            <a:endParaRPr lang="zh-CN" altLang="en-US"/>
          </a:p>
          <a:p>
            <a:pPr marL="285750" indent="-285750">
              <a:buFont typeface="Arial" panose="020B0604020202020204" pitchFamily="34" charset="0"/>
              <a:buChar char="•"/>
            </a:pPr>
            <a:r>
              <a:rPr lang="zh-CN" altLang="en-US"/>
              <a:t>《三十九级台阶》中插入的4个指头特写镜头“啊,就是他。这就是杀人犯! ”</a:t>
            </a:r>
            <a:endParaRPr lang="zh-CN" altLang="en-US"/>
          </a:p>
          <a:p>
            <a:pPr marL="285750" indent="-285750">
              <a:buFont typeface="Arial" panose="020B0604020202020204" pitchFamily="34" charset="0"/>
              <a:buChar char="•"/>
            </a:pPr>
            <a:r>
              <a:rPr lang="zh-CN" altLang="en-US"/>
              <a:t>《精神病患者》中女主角瘫倒在浴缸中，排水孔漏尽她最后一滴血的特写镜头。</a:t>
            </a:r>
            <a:endParaRPr lang="zh-CN" altLang="en-US"/>
          </a:p>
          <a:p>
            <a:pPr marL="285750" indent="-285750">
              <a:buFont typeface="Arial" panose="020B0604020202020204" pitchFamily="34" charset="0"/>
              <a:buChar char="•"/>
            </a:pPr>
            <a:r>
              <a:rPr lang="zh-CN" altLang="en-US"/>
              <a:t>《一夜风流》中考白尔撩裙截顺风车，司机脸部、刹车和车轮的特写镜头。</a:t>
            </a:r>
            <a:endParaRPr lang="zh-CN" altLang="en-US"/>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967990" y="560070"/>
            <a:ext cx="6483985" cy="706755"/>
          </a:xfrm>
          <a:prstGeom prst="rect">
            <a:avLst/>
          </a:prstGeom>
          <a:noFill/>
        </p:spPr>
        <p:txBody>
          <a:bodyPr wrap="square" rtlCol="0">
            <a:spAutoFit/>
          </a:bodyPr>
          <a:p>
            <a:pPr algn="ctr"/>
            <a:r>
              <a:rPr lang="zh-CN" altLang="en-US" sz="4000"/>
              <a:t>第一节</a:t>
            </a:r>
            <a:r>
              <a:rPr lang="en-US" altLang="zh-CN" sz="4000"/>
              <a:t>	</a:t>
            </a:r>
            <a:r>
              <a:rPr lang="zh-CN" sz="4000"/>
              <a:t>剪辑</a:t>
            </a:r>
            <a:endParaRPr lang="zh-CN"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1475" y="912495"/>
            <a:ext cx="11676380" cy="5939155"/>
          </a:xfrm>
          <a:prstGeom prst="rect">
            <a:avLst/>
          </a:prstGeom>
          <a:noFill/>
        </p:spPr>
        <p:txBody>
          <a:bodyPr wrap="square" rtlCol="0">
            <a:spAutoFit/>
          </a:bodyPr>
          <a:p>
            <a:r>
              <a:rPr lang="zh-CN" altLang="en-US" sz="2000" b="1"/>
              <a:t>♦长度问题</a:t>
            </a:r>
            <a:endParaRPr lang="zh-CN" altLang="en-US" sz="2000" b="1"/>
          </a:p>
          <a:p>
            <a:endParaRPr lang="zh-CN" altLang="en-US" sz="2000" b="1"/>
          </a:p>
          <a:p>
            <a:r>
              <a:rPr lang="zh-CN" altLang="en-US" sz="2000" b="1"/>
              <a:t>♦ “神话蒙太奇”段落</a:t>
            </a:r>
            <a:endParaRPr lang="zh-CN" altLang="en-US" sz="2000" b="1"/>
          </a:p>
          <a:p>
            <a:pPr marL="285750" indent="-285750">
              <a:buFont typeface="Arial" panose="020B0604020202020204" pitchFamily="34" charset="0"/>
              <a:buChar char="•"/>
            </a:pPr>
            <a:r>
              <a:rPr lang="zh-CN" altLang="en-US"/>
              <a:t>《战舰波将金号》中的敖德萨阶梯就是典范。</a:t>
            </a:r>
            <a:endParaRPr lang="zh-CN" altLang="en-US"/>
          </a:p>
          <a:p>
            <a:pPr marL="285750" indent="-285750">
              <a:buFont typeface="Arial" panose="020B0604020202020204" pitchFamily="34" charset="0"/>
              <a:buChar char="•"/>
            </a:pPr>
            <a:r>
              <a:rPr lang="zh-CN" altLang="en-US"/>
              <a:t>《公民凯恩》中的早餐蒙太奇段落：怀斯花费数周时间来剪辑和处理这个段落，特别 是对白的入点、出点和如何实现最有效的节奏。</a:t>
            </a:r>
            <a:endParaRPr lang="zh-CN" altLang="en-US"/>
          </a:p>
          <a:p>
            <a:pPr marL="285750" indent="-285750">
              <a:buFont typeface="Arial" panose="020B0604020202020204" pitchFamily="34" charset="0"/>
              <a:buChar char="•"/>
            </a:pPr>
            <a:r>
              <a:rPr lang="zh-CN" altLang="en-US"/>
              <a:t>《精神病患者》中的浴室残杀蒙太奇段落。</a:t>
            </a:r>
            <a:endParaRPr lang="zh-CN" altLang="en-US"/>
          </a:p>
          <a:p>
            <a:pPr marL="285750" indent="-285750">
              <a:buFont typeface="Arial" panose="020B0604020202020204" pitchFamily="34" charset="0"/>
              <a:buChar char="•"/>
            </a:pPr>
            <a:r>
              <a:rPr lang="zh-CN" altLang="en-US"/>
              <a:t>《西北偏北》中的旷野农药飞机袭击段落。</a:t>
            </a:r>
            <a:endParaRPr lang="zh-CN" altLang="en-US"/>
          </a:p>
          <a:p>
            <a:pPr marL="342900" indent="-342900"/>
            <a:endParaRPr lang="zh-CN" altLang="en-US" sz="2000" b="1"/>
          </a:p>
          <a:p>
            <a:pPr marL="342900" indent="-342900"/>
            <a:r>
              <a:rPr lang="zh-CN" altLang="en-US" sz="2000" b="1"/>
              <a:t>♦神奇转换（点石成金）</a:t>
            </a:r>
            <a:endParaRPr lang="zh-CN" altLang="en-US" sz="2000" b="1"/>
          </a:p>
          <a:p>
            <a:r>
              <a:rPr lang="zh-CN" altLang="en-US"/>
              <a:t>《2001：太空遨游》从史前兽骨到21世纪太空船的衔接（电影史上时间跨度最大的一 个剪辑点）。</a:t>
            </a:r>
            <a:endParaRPr lang="zh-CN" altLang="en-US"/>
          </a:p>
          <a:p>
            <a:r>
              <a:rPr lang="zh-CN" altLang="en-US"/>
              <a:t>《阿拉伯的劳伦斯》中的火柴与日出段落:创意来自编剧博尔特,“我总想某人吹灭火 柴，不知何故火柴余烬的消失就会变成日出的猩红”，而利恩则用视觉和剪辑对这一神奇 的超越感做出了精彩的展示。</a:t>
            </a:r>
            <a:endParaRPr lang="zh-CN" altLang="en-US"/>
          </a:p>
          <a:p>
            <a:r>
              <a:rPr lang="zh-CN" altLang="en-US"/>
              <a:t>《三十九级台阶》中的女人尖叫与火车鸣笛进入隧道段落蕴含着水乳交融的转接和 含蓄的性暗示</a:t>
            </a:r>
            <a:r>
              <a:rPr lang="zh-CN" altLang="en-US" sz="2000" b="1"/>
              <a:t>。</a:t>
            </a:r>
            <a:endParaRPr lang="zh-CN" altLang="en-US" sz="2000" b="1"/>
          </a:p>
          <a:p>
            <a:endParaRPr lang="zh-CN" altLang="en-US" sz="2000" b="1"/>
          </a:p>
          <a:p>
            <a:r>
              <a:rPr lang="zh-CN" altLang="en-US" sz="2000" b="1"/>
              <a:t>♦起死回生</a:t>
            </a:r>
            <a:endParaRPr lang="zh-CN" altLang="en-US" sz="2000" b="1"/>
          </a:p>
          <a:p>
            <a:endParaRPr lang="zh-CN" altLang="en-US" sz="2000" b="1"/>
          </a:p>
          <a:p>
            <a:r>
              <a:rPr lang="zh-CN" altLang="en-US" sz="2000" b="1"/>
              <a:t>♦删减和调整</a:t>
            </a:r>
            <a:endParaRPr lang="zh-CN" altLang="en-US" sz="2000" b="1"/>
          </a:p>
          <a:p>
            <a:r>
              <a:rPr lang="zh-CN" altLang="en-US"/>
              <a:t>删剪指对对白、场景、段落、人物、线索的删减。</a:t>
            </a:r>
            <a:endParaRPr lang="zh-CN" altLang="en-US"/>
          </a:p>
          <a:p>
            <a:r>
              <a:rPr lang="zh-CN" altLang="en-US"/>
              <a:t>调整指对对白、场景、段落、人物、情节线索和叙事结构的调整。♦补拍（重拍）和修改</a:t>
            </a:r>
            <a:endParaRPr lang="zh-CN" altLang="en-US"/>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967990" y="232410"/>
            <a:ext cx="6483985" cy="706755"/>
          </a:xfrm>
          <a:prstGeom prst="rect">
            <a:avLst/>
          </a:prstGeom>
          <a:noFill/>
        </p:spPr>
        <p:txBody>
          <a:bodyPr wrap="square" rtlCol="0">
            <a:spAutoFit/>
          </a:bodyPr>
          <a:p>
            <a:pPr algn="ctr"/>
            <a:r>
              <a:rPr lang="zh-CN" altLang="en-US" sz="4000"/>
              <a:t>第一节</a:t>
            </a:r>
            <a:r>
              <a:rPr lang="en-US" altLang="zh-CN" sz="4000"/>
              <a:t>	</a:t>
            </a:r>
            <a:r>
              <a:rPr lang="zh-CN" sz="4000"/>
              <a:t>剪辑</a:t>
            </a:r>
            <a:endParaRPr lang="zh-CN"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967990" y="232410"/>
            <a:ext cx="6483985" cy="706755"/>
          </a:xfrm>
          <a:prstGeom prst="rect">
            <a:avLst/>
          </a:prstGeom>
          <a:noFill/>
        </p:spPr>
        <p:txBody>
          <a:bodyPr wrap="square" rtlCol="0">
            <a:spAutoFit/>
          </a:bodyPr>
          <a:p>
            <a:pPr algn="ctr"/>
            <a:r>
              <a:rPr lang="zh-CN" altLang="en-US" sz="4000"/>
              <a:t>第一节</a:t>
            </a:r>
            <a:r>
              <a:rPr lang="en-US" altLang="zh-CN" sz="4000"/>
              <a:t>	</a:t>
            </a:r>
            <a:r>
              <a:rPr lang="zh-CN" sz="4000"/>
              <a:t>剪辑</a:t>
            </a:r>
            <a:endParaRPr lang="zh-CN" sz="4000"/>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812800" y="1191895"/>
            <a:ext cx="10191115" cy="4030980"/>
          </a:xfrm>
          <a:prstGeom prst="rect">
            <a:avLst/>
          </a:prstGeom>
          <a:noFill/>
        </p:spPr>
        <p:txBody>
          <a:bodyPr wrap="square" rtlCol="0">
            <a:spAutoFit/>
          </a:bodyPr>
          <a:p>
            <a:r>
              <a:rPr lang="zh-CN" altLang="en-US" sz="2000" b="1"/>
              <a:t>♦作曲和演奏</a:t>
            </a:r>
            <a:endParaRPr lang="zh-CN" altLang="en-US"/>
          </a:p>
          <a:p>
            <a:pPr marL="285750" indent="-285750">
              <a:buFont typeface="Arial" panose="020B0604020202020204" pitchFamily="34" charset="0"/>
              <a:buChar char="•"/>
            </a:pPr>
            <a:r>
              <a:rPr lang="zh-CN" altLang="en-US"/>
              <a:t>电影音乐、台词和音响是电影声音的三个重要组成部分。电影作曲家又称为电影配 乐师。好莱坞的奥斯卡奖把音乐奖划分为原创音乐奖和原创歌曲奖两项。</a:t>
            </a:r>
            <a:endParaRPr lang="zh-CN" altLang="en-US"/>
          </a:p>
          <a:p>
            <a:pPr marL="285750" indent="-285750">
              <a:buFont typeface="Arial" panose="020B0604020202020204" pitchFamily="34" charset="0"/>
              <a:buChar char="•"/>
            </a:pPr>
            <a:r>
              <a:rPr lang="zh-CN" altLang="en-US"/>
              <a:t>电影音乐（或者叫电影配乐）不应该具备主导性的性质，即它只能与台词和音响合作构 成电影的声轨，再与画面配合共同演绎电影故事，表达电影主旨。所以，电影作曲和电影音 乐应该服务于电影叙事主体和电影情感内涵的需要，不能脱离它们去“抢戏”和“炫技”。</a:t>
            </a:r>
            <a:endParaRPr lang="zh-CN" altLang="en-US"/>
          </a:p>
          <a:p>
            <a:pPr marL="285750" indent="-285750">
              <a:buFont typeface="Arial" panose="020B0604020202020204" pitchFamily="34" charset="0"/>
              <a:buChar char="•"/>
            </a:pPr>
            <a:r>
              <a:rPr lang="zh-CN" altLang="en-US"/>
              <a:t>音乐设计（烘托隐喻）分为大调（正面形象）与小调（反面形象）。</a:t>
            </a:r>
            <a:endParaRPr lang="zh-CN" altLang="en-US"/>
          </a:p>
          <a:p>
            <a:pPr marL="285750" indent="-285750">
              <a:buFont typeface="Arial" panose="020B0604020202020204" pitchFamily="34" charset="0"/>
              <a:buChar char="•"/>
            </a:pPr>
            <a:r>
              <a:rPr lang="zh-CN" altLang="en-US"/>
              <a:t>作曲家大量从古典音乐和民间音乐的旋律、节奏和配器中借鉴、发挥和寻找灵感。选择电影作曲家（阅读剧本、 试听作品、面谈交流、提出问题让 作曲家用音乐来解决）可能能够写 出好的电影音乐。制片人指定的 作曲家同样能够写出好的电影音 乐,并乐于与导演合作。</a:t>
            </a:r>
            <a:endParaRPr lang="zh-CN" altLang="en-US"/>
          </a:p>
          <a:p>
            <a:pPr marL="285750" indent="-285750">
              <a:buFont typeface="Arial" panose="020B0604020202020204" pitchFamily="34" charset="0"/>
              <a:buChar char="•"/>
            </a:pPr>
            <a:endParaRPr lang="zh-CN" altLang="en-US"/>
          </a:p>
          <a:p>
            <a:pPr indent="0">
              <a:buFont typeface="Arial" panose="020B0604020202020204" pitchFamily="34" charset="0"/>
              <a:buNone/>
            </a:pPr>
            <a:r>
              <a:rPr lang="zh-CN" altLang="en-US" sz="2000" b="1"/>
              <a:t>♦电影配乐大师</a:t>
            </a:r>
            <a:endParaRPr lang="zh-CN" altLang="en-US"/>
          </a:p>
          <a:p>
            <a:pPr indent="0">
              <a:buFont typeface="Arial" panose="020B0604020202020204" pitchFamily="34" charset="0"/>
              <a:buNone/>
            </a:pPr>
            <a:r>
              <a:rPr lang="zh-CN" altLang="en-US"/>
              <a:t>埃尼奥•莫里康内是两位获得过奥斯卡终身成就奖的电影配乐大师之一（另一位是为迪斯尼电影《幻想曲》配乐的利奥波德•斯托科夫斯基）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第二节 导演小史</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438785" y="1527810"/>
            <a:ext cx="8188960" cy="521970"/>
          </a:xfrm>
          <a:prstGeom prst="rect">
            <a:avLst/>
          </a:prstGeom>
          <a:noFill/>
        </p:spPr>
        <p:txBody>
          <a:bodyPr wrap="square" rtlCol="0">
            <a:spAutoFit/>
          </a:bodyPr>
          <a:p>
            <a:r>
              <a:rPr sz="2800"/>
              <a:t>♦新现实主义、东方电影、"新浪潮”和艺术片</a:t>
            </a:r>
            <a:endParaRPr sz="2800"/>
          </a:p>
        </p:txBody>
      </p:sp>
      <p:sp>
        <p:nvSpPr>
          <p:cNvPr id="5" name="文本框 4"/>
          <p:cNvSpPr txBox="1"/>
          <p:nvPr/>
        </p:nvSpPr>
        <p:spPr>
          <a:xfrm>
            <a:off x="1120140" y="2033270"/>
            <a:ext cx="10158730" cy="3969385"/>
          </a:xfrm>
          <a:prstGeom prst="rect">
            <a:avLst/>
          </a:prstGeom>
          <a:noFill/>
        </p:spPr>
        <p:txBody>
          <a:bodyPr wrap="square" rtlCol="0">
            <a:spAutoFit/>
          </a:bodyPr>
          <a:p>
            <a:pPr marL="285750" indent="-285750">
              <a:buFont typeface="Wingdings" panose="05000000000000000000" charset="0"/>
              <a:buChar char="l"/>
            </a:pPr>
            <a:r>
              <a:rPr lang="zh-CN" altLang="en-US"/>
              <a:t>20世纪五六十年代，苏俄、东欧培养的新一代导演与“解冻电影”一起，登上了世界电 影舞台。新一代导演包括塔尔科夫斯基、卡拉托佐夫、丘赫莱依、邦达尔丘克以及匈牙利 的扬索、波兰的瓦伊达和波兰斯基、捷克的福尔曼和闵采尔等。</a:t>
            </a:r>
            <a:endParaRPr lang="zh-CN" altLang="en-US"/>
          </a:p>
          <a:p>
            <a:pPr marL="285750" indent="-285750">
              <a:buFont typeface="Wingdings" panose="05000000000000000000" charset="0"/>
              <a:buChar char="l"/>
            </a:pPr>
            <a:endParaRPr lang="zh-CN" altLang="en-US"/>
          </a:p>
          <a:p>
            <a:pPr marL="285750" indent="-285750">
              <a:buFont typeface="Wingdings" panose="05000000000000000000" charset="0"/>
              <a:buChar char="l"/>
            </a:pPr>
            <a:r>
              <a:rPr lang="en-US" altLang="zh-CN"/>
              <a:t>20世纪60年代，日本导演崛起，出现了以大岛渚等为代表的“日本新浪潮”。</a:t>
            </a:r>
            <a:endParaRPr lang="en-US" altLang="zh-CN"/>
          </a:p>
          <a:p>
            <a:pPr marL="285750" indent="-285750">
              <a:buFont typeface="Wingdings" panose="05000000000000000000" charset="0"/>
              <a:buChar char="l"/>
            </a:pPr>
            <a:endParaRPr lang="en-US" altLang="zh-CN"/>
          </a:p>
          <a:p>
            <a:pPr marL="285750" indent="-285750">
              <a:buFont typeface="Wingdings" panose="05000000000000000000" charset="0"/>
              <a:buChar char="l"/>
            </a:pPr>
            <a:r>
              <a:rPr lang="en-US" altLang="zh-CN"/>
              <a:t>20世纪六七十年代，克鲁格、施隆多夫、法斯宾德、赫尔佐格和文德斯等导演创造了 “新德国电影”的辉煌。</a:t>
            </a:r>
            <a:endParaRPr lang="en-US" altLang="zh-CN"/>
          </a:p>
          <a:p>
            <a:pPr marL="285750" indent="-285750">
              <a:buFont typeface="Wingdings" panose="05000000000000000000" charset="0"/>
              <a:buChar char="l"/>
            </a:pPr>
            <a:endParaRPr lang="en-US" altLang="zh-CN"/>
          </a:p>
          <a:p>
            <a:pPr marL="285750" indent="-285750">
              <a:buFont typeface="Wingdings" panose="05000000000000000000" charset="0"/>
              <a:buChar char="l"/>
            </a:pPr>
            <a:r>
              <a:rPr lang="en-US" altLang="zh-CN"/>
              <a:t>新好莱坞和“好莱坞神童一代”（科班帮）被比利•怀尔德称为控制着70年代好莱坞 的那群“长着大胡子的小孩子”（科波拉、卢卡斯和斯皮尔伯格等）。</a:t>
            </a:r>
            <a:endParaRPr lang="en-US" altLang="zh-CN"/>
          </a:p>
          <a:p>
            <a:pPr marL="285750" indent="-285750">
              <a:buFont typeface="Wingdings" panose="05000000000000000000" charset="0"/>
              <a:buChar char="l"/>
            </a:pPr>
            <a:endParaRPr lang="en-US" altLang="zh-CN"/>
          </a:p>
          <a:p>
            <a:pPr marL="285750" indent="-285750">
              <a:buFont typeface="Wingdings" panose="05000000000000000000" charset="0"/>
              <a:buChar char="l"/>
            </a:pPr>
            <a:r>
              <a:rPr lang="en-US" altLang="zh-CN"/>
              <a:t>1971年，弗朗西斯•福特•科波拉（《教父》《现代启示录》和《对话》）在旧金山地区创 立了自己的独立制片公司	美国万花筒电影公司（American Zoetrope） o</a:t>
            </a:r>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967990" y="232410"/>
            <a:ext cx="6483985" cy="706755"/>
          </a:xfrm>
          <a:prstGeom prst="rect">
            <a:avLst/>
          </a:prstGeom>
          <a:noFill/>
        </p:spPr>
        <p:txBody>
          <a:bodyPr wrap="square" rtlCol="0">
            <a:spAutoFit/>
          </a:bodyPr>
          <a:p>
            <a:pPr algn="ctr"/>
            <a:r>
              <a:rPr lang="zh-CN" altLang="en-US" sz="4000"/>
              <a:t>第一节</a:t>
            </a:r>
            <a:r>
              <a:rPr lang="en-US" altLang="zh-CN" sz="4000"/>
              <a:t>	</a:t>
            </a:r>
            <a:r>
              <a:rPr lang="zh-CN" sz="4000"/>
              <a:t>剪辑</a:t>
            </a:r>
            <a:endParaRPr lang="zh-CN" sz="4000"/>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812800" y="1191895"/>
            <a:ext cx="10191115" cy="5415915"/>
          </a:xfrm>
          <a:prstGeom prst="rect">
            <a:avLst/>
          </a:prstGeom>
          <a:noFill/>
        </p:spPr>
        <p:txBody>
          <a:bodyPr wrap="square" rtlCol="0">
            <a:spAutoFit/>
          </a:bodyPr>
          <a:p>
            <a:r>
              <a:rPr lang="zh-CN" altLang="en-US" sz="2000" b="1"/>
              <a:t>♦音乐剪辑</a:t>
            </a:r>
            <a:endParaRPr lang="zh-CN" altLang="en-US" sz="2000" b="1"/>
          </a:p>
          <a:p>
            <a:pPr marL="285750" indent="-285750">
              <a:buFont typeface="Arial" panose="020B0604020202020204" pitchFamily="34" charset="0"/>
              <a:buChar char="•"/>
            </a:pPr>
            <a:r>
              <a:rPr lang="zh-CN" altLang="en-US"/>
              <a:t>应该说，音乐剪辑是比画面剪辑复杂许多的一道工序。</a:t>
            </a:r>
            <a:endParaRPr lang="zh-CN" altLang="en-US"/>
          </a:p>
          <a:p>
            <a:pPr marL="285750" indent="-285750">
              <a:buFont typeface="Arial" panose="020B0604020202020204" pitchFamily="34" charset="0"/>
              <a:buChar char="•"/>
            </a:pPr>
            <a:r>
              <a:rPr lang="zh-CN" altLang="en-US"/>
              <a:t>音画交融的案例有：《西部往事》的车站主题、《欲海情魔》的开场音乐和摇降镜头、 《阿甘正传》片头羽毛翻飞与音乐的配合都是典型的音画融合的例证。</a:t>
            </a:r>
            <a:endParaRPr lang="zh-CN" altLang="en-US"/>
          </a:p>
          <a:p>
            <a:pPr marL="285750" indent="-285750">
              <a:buFont typeface="Arial" panose="020B0604020202020204" pitchFamily="34" charset="0"/>
              <a:buChar char="•"/>
            </a:pPr>
            <a:r>
              <a:rPr lang="zh-CN" altLang="en-US"/>
              <a:t>无声音乐（此处无声胜有声）的案例有:《西部往事》开场的“自然交响曲”和《群鸟》中 无音乐的鸟声混响曲（电子合成）。</a:t>
            </a:r>
            <a:endParaRPr lang="zh-CN" altLang="en-US"/>
          </a:p>
          <a:p>
            <a:pPr marL="285750" indent="-285750">
              <a:buFont typeface="Arial" panose="020B0604020202020204" pitchFamily="34" charset="0"/>
              <a:buChar char="•"/>
            </a:pPr>
            <a:r>
              <a:rPr lang="zh-CN" altLang="en-US"/>
              <a:t>导演与作曲家的前期交流（风格主题）：克里斯托弗•诺兰将《星际穿越》的核心创意 对白设计为:“'我会回来的’。‘什么时候？’”诺兰先将这一创意交给作曲家，当他听到作 曲家谱写的配乐主题时,他才决定要拍摄这部电影。导演一般会在筹备期就与作曲家沟 通，以确定配乐的基调和主要特性。导演当然会依据电影主旨主导沟通，但作曲家也能 从配乐的角度为导演提供帮助和更多选项。</a:t>
            </a:r>
            <a:endParaRPr lang="zh-CN" altLang="en-US"/>
          </a:p>
          <a:p>
            <a:pPr marL="285750" indent="-285750">
              <a:buFont typeface="Arial" panose="020B0604020202020204" pitchFamily="34" charset="0"/>
              <a:buChar char="•"/>
            </a:pPr>
            <a:endParaRPr lang="zh-CN" altLang="en-US"/>
          </a:p>
          <a:p>
            <a:pPr indent="0">
              <a:buFont typeface="Arial" panose="020B0604020202020204" pitchFamily="34" charset="0"/>
              <a:buNone/>
            </a:pPr>
            <a:r>
              <a:rPr lang="zh-CN" altLang="en-US" sz="2000" b="1"/>
              <a:t>♦电影配乐的步骤</a:t>
            </a:r>
            <a:endParaRPr lang="zh-CN" altLang="en-US"/>
          </a:p>
          <a:p>
            <a:pPr marL="285750" indent="-285750">
              <a:buFont typeface="Arial" panose="020B0604020202020204" pitchFamily="34" charset="0"/>
              <a:buChar char="•"/>
            </a:pPr>
            <a:r>
              <a:rPr lang="zh-CN" altLang="en-US"/>
              <a:t>掐点：导演和作曲家依据剪辑完成版决定配乐具体的出入点、主题旋律、风格节 奏等。</a:t>
            </a:r>
            <a:endParaRPr lang="zh-CN" altLang="en-US"/>
          </a:p>
          <a:p>
            <a:pPr marL="285750" indent="-285750">
              <a:buFont typeface="Arial" panose="020B0604020202020204" pitchFamily="34" charset="0"/>
              <a:buChar char="•"/>
            </a:pPr>
            <a:r>
              <a:rPr lang="zh-CN" altLang="en-US"/>
              <a:t>临时/暂时选曲配乐：电影音乐编辑（music editor）依据导演和作曲家的指导思想选 取类似的各种音乐，配合相关场景段落供导演和作曲家参考，要求契合率接近50%。</a:t>
            </a:r>
            <a:endParaRPr lang="zh-CN" altLang="en-US"/>
          </a:p>
          <a:p>
            <a:pPr marL="285750" indent="-285750">
              <a:buFont typeface="Arial" panose="020B0604020202020204" pitchFamily="34" charset="0"/>
              <a:buChar char="•"/>
            </a:pPr>
            <a:r>
              <a:rPr lang="zh-CN" altLang="en-US"/>
              <a:t>模拟配乐：电影作曲家运用电子合成器大致模拟出配乐的感觉和状态，契合率要求 达到70%以上。</a:t>
            </a:r>
            <a:endParaRPr lang="zh-CN" altLang="en-US"/>
          </a:p>
          <a:p>
            <a:pPr marL="285750" indent="-285750">
              <a:buFont typeface="Arial" panose="020B0604020202020204" pitchFamily="34" charset="0"/>
              <a:buChar char="•"/>
            </a:pPr>
            <a:r>
              <a:rPr lang="zh-CN" altLang="en-US"/>
              <a:t>完成配乐：电影作曲家作曲配器和指挥家演奏并录制，应尽量使用管弦乐队，以达到 更精妙更动人的效果。</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967990" y="232410"/>
            <a:ext cx="6483985" cy="706755"/>
          </a:xfrm>
          <a:prstGeom prst="rect">
            <a:avLst/>
          </a:prstGeom>
          <a:noFill/>
        </p:spPr>
        <p:txBody>
          <a:bodyPr wrap="square" rtlCol="0">
            <a:spAutoFit/>
          </a:bodyPr>
          <a:p>
            <a:pPr algn="ctr"/>
            <a:r>
              <a:rPr lang="zh-CN" altLang="en-US" sz="4000"/>
              <a:t>第一节</a:t>
            </a:r>
            <a:r>
              <a:rPr lang="en-US" altLang="zh-CN" sz="4000"/>
              <a:t>	</a:t>
            </a:r>
            <a:r>
              <a:rPr lang="zh-CN" sz="4000"/>
              <a:t>剪辑</a:t>
            </a:r>
            <a:endParaRPr lang="zh-CN" sz="4000"/>
          </a:p>
        </p:txBody>
      </p:sp>
      <p:sp>
        <p:nvSpPr>
          <p:cNvPr id="2" name="文本框 1"/>
          <p:cNvSpPr txBox="1"/>
          <p:nvPr/>
        </p:nvSpPr>
        <p:spPr>
          <a:xfrm>
            <a:off x="983615" y="1136650"/>
            <a:ext cx="10224135" cy="5169535"/>
          </a:xfrm>
          <a:prstGeom prst="rect">
            <a:avLst/>
          </a:prstGeom>
          <a:noFill/>
        </p:spPr>
        <p:txBody>
          <a:bodyPr wrap="square" rtlCol="0">
            <a:spAutoFit/>
          </a:bodyPr>
          <a:p>
            <a:r>
              <a:rPr lang="zh-CN" altLang="en-US" sz="2000" b="1"/>
              <a:t>♦主题旋律和主题曲</a:t>
            </a:r>
            <a:endParaRPr lang="zh-CN" altLang="en-US" sz="2000" b="1"/>
          </a:p>
          <a:p>
            <a:pPr indent="457200" fontAlgn="auto"/>
            <a:r>
              <a:rPr lang="zh-CN" altLang="en-US"/>
              <a:t>《教父》《日瓦戈医生》《迷魂记》《宾虚》《欲海情魔》《007》《美国往事》和《辛德勒的名 单》等电影主题音乐已经成为全球观众耳熟能详的“听觉图腾”。</a:t>
            </a:r>
            <a:endParaRPr lang="zh-CN" altLang="en-US"/>
          </a:p>
          <a:p>
            <a:pPr indent="457200" fontAlgn="auto"/>
            <a:r>
              <a:rPr lang="zh-CN" altLang="en-US"/>
              <a:t>电影主题曲如《绿野仙踪》中的《彩虹之上》（裘蒂•迦兰）、《音乐之声》中的《音乐之 声》（朱莉•安德鲁斯）、《爱情故事》中的《爱情故事》（安迪•威廉斯）、《保镖》中的《我将 永远爱你》（惠特妮•休斯顿）、《贝隆夫人》中的《阿根廷，请别为我哭泣》（麦当娜）、《泰坦 尼克号》中的《我心永恒》（席琳•迪翁）等,也成为全球传唱的经典音乐名曲。这是歌舞 片和歌星主演的影片更喜欢也更容易采用的模式。</a:t>
            </a:r>
            <a:endParaRPr lang="zh-CN" altLang="en-US"/>
          </a:p>
          <a:p>
            <a:endParaRPr lang="zh-CN" altLang="en-US" sz="2000" b="1"/>
          </a:p>
          <a:p>
            <a:r>
              <a:rPr lang="zh-CN" altLang="en-US" sz="2000" b="1"/>
              <a:t>♦创造性地使用音乐</a:t>
            </a:r>
            <a:endParaRPr lang="zh-CN" altLang="en-US"/>
          </a:p>
          <a:p>
            <a:pPr indent="457200" fontAlgn="auto"/>
            <a:r>
              <a:rPr lang="zh-CN" altLang="en-US"/>
              <a:t>《2001：遨游太空》对约翰•施特劳斯《蓝色多瑙河》和理查德•施特劳斯《查拉图斯 特拉如是说》的运用，《发条橙》对贝多芬《第九交响曲》、罗西尼《鹊贼》和《雨中曲》的运 用,都体现了库布里克对电影视听综合艺术高超而又深邃的把握。</a:t>
            </a:r>
            <a:endParaRPr lang="zh-CN" altLang="en-US"/>
          </a:p>
          <a:p>
            <a:pPr indent="457200" fontAlgn="auto"/>
            <a:r>
              <a:rPr lang="zh-CN" altLang="en-US"/>
              <a:t>科波拉《现代启示录》的瓦格纳《女武神之骑》（大小调转化和德国纳粹瓦格纳音乐带 来的道德含混和暧昧）、伍迪•艾伦《曼哈顿》中的《蓝色狂想曲》（慵懒与絮叨的诗意）、吕 克•贝松《这个杀手不太冷》中警官演唱的莫扎特歌剧咏叹调（变态的恐怖）、《辛德勒的 名单》中残杀场景的背景音乐巴赫《平均律赋格曲7号》，以及姜文《阳光灿烂的日子》在 《国际歌》歌声中的青春荷尔蒙血腥打斗等，都是一种超越常规的电影配乐的创造性 运用。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945255" y="326390"/>
            <a:ext cx="4135755" cy="706755"/>
          </a:xfrm>
          <a:prstGeom prst="rect">
            <a:avLst/>
          </a:prstGeom>
          <a:noFill/>
        </p:spPr>
        <p:txBody>
          <a:bodyPr wrap="square" rtlCol="0">
            <a:spAutoFit/>
          </a:bodyPr>
          <a:p>
            <a:pPr algn="ctr"/>
            <a:r>
              <a:rPr lang="zh-CN" altLang="en-US" sz="4000"/>
              <a:t>第三节 后期录音</a:t>
            </a:r>
            <a:endParaRPr lang="zh-CN" altLang="en-US" sz="4000"/>
          </a:p>
        </p:txBody>
      </p:sp>
      <p:sp>
        <p:nvSpPr>
          <p:cNvPr id="100" name="文本框 99"/>
          <p:cNvSpPr txBox="1"/>
          <p:nvPr/>
        </p:nvSpPr>
        <p:spPr>
          <a:xfrm>
            <a:off x="728980" y="1301750"/>
            <a:ext cx="10412095" cy="5446395"/>
          </a:xfrm>
          <a:prstGeom prst="rect">
            <a:avLst/>
          </a:prstGeom>
          <a:noFill/>
          <a:ln w="9525">
            <a:noFill/>
          </a:ln>
        </p:spPr>
        <p:txBody>
          <a:bodyPr wrap="square">
            <a:spAutoFit/>
          </a:bodyPr>
          <a:p>
            <a:pPr indent="0"/>
            <a:r>
              <a:rPr lang="zh-CN" sz="2000" b="1">
                <a:solidFill>
                  <a:srgbClr val="000000"/>
                </a:solidFill>
                <a:latin typeface="+mn-ea"/>
                <a:cs typeface="+mn-ea"/>
              </a:rPr>
              <a:t>♦声音剪辑（sound editing</a:t>
            </a:r>
            <a:r>
              <a:rPr lang="zh-CN" sz="2000" b="1">
                <a:solidFill>
                  <a:srgbClr val="000000"/>
                </a:solidFill>
                <a:cs typeface="Times New Roman" panose="02020603050405020304" charset="0"/>
              </a:rPr>
              <a:t>）</a:t>
            </a:r>
            <a:endParaRPr lang="zh-CN" sz="2000" b="1">
              <a:solidFill>
                <a:srgbClr val="000000"/>
              </a:solidFill>
              <a:cs typeface="Times New Roman" panose="02020603050405020304" charset="0"/>
            </a:endParaRPr>
          </a:p>
          <a:p>
            <a:pPr indent="0"/>
            <a:r>
              <a:rPr lang="zh-CN" altLang="en-US">
                <a:solidFill>
                  <a:srgbClr val="000000"/>
                </a:solidFill>
                <a:cs typeface="Times New Roman" panose="02020603050405020304" charset="0"/>
              </a:rPr>
              <a:t>音效设计（sound design）:所有有声源声音都是经过设计处理的。</a:t>
            </a:r>
            <a:endParaRPr lang="zh-CN" altLang="en-US">
              <a:solidFill>
                <a:srgbClr val="000000"/>
              </a:solidFill>
              <a:cs typeface="Times New Roman" panose="02020603050405020304" charset="0"/>
            </a:endParaRPr>
          </a:p>
          <a:p>
            <a:pPr indent="0"/>
            <a:endParaRPr lang="zh-CN" altLang="en-US">
              <a:solidFill>
                <a:srgbClr val="000000"/>
              </a:solidFill>
              <a:cs typeface="Times New Roman" panose="02020603050405020304" charset="0"/>
            </a:endParaRPr>
          </a:p>
          <a:p>
            <a:pPr indent="0"/>
            <a:r>
              <a:rPr lang="zh-CN" altLang="en-US" sz="2000" b="1">
                <a:solidFill>
                  <a:srgbClr val="000000"/>
                </a:solidFill>
                <a:cs typeface="Times New Roman" panose="02020603050405020304" charset="0"/>
              </a:rPr>
              <a:t>♦台词部分</a:t>
            </a:r>
            <a:endParaRPr lang="zh-CN" altLang="en-US">
              <a:solidFill>
                <a:srgbClr val="000000"/>
              </a:solidFill>
              <a:cs typeface="Times New Roman" panose="02020603050405020304" charset="0"/>
            </a:endParaRPr>
          </a:p>
          <a:p>
            <a:pPr marL="285750" indent="-285750">
              <a:buFont typeface="Arial" panose="020B0604020202020204" pitchFamily="34" charset="0"/>
              <a:buChar char="•"/>
            </a:pPr>
            <a:r>
              <a:rPr lang="zh-CN" altLang="en-US">
                <a:solidFill>
                  <a:srgbClr val="000000"/>
                </a:solidFill>
                <a:cs typeface="Times New Roman" panose="02020603050405020304" charset="0"/>
              </a:rPr>
              <a:t>除了演员的对白、旁白、独白外，台词还包 括后期重录的内容,如对白和环境声等。</a:t>
            </a:r>
            <a:endParaRPr lang="zh-CN" altLang="en-US">
              <a:solidFill>
                <a:srgbClr val="000000"/>
              </a:solidFill>
              <a:cs typeface="Times New Roman" panose="02020603050405020304" charset="0"/>
            </a:endParaRPr>
          </a:p>
          <a:p>
            <a:pPr marL="285750" indent="-285750">
              <a:buFont typeface="Arial" panose="020B0604020202020204" pitchFamily="34" charset="0"/>
              <a:buChar char="•"/>
            </a:pPr>
            <a:r>
              <a:rPr lang="zh-CN" altLang="en-US">
                <a:solidFill>
                  <a:srgbClr val="000000"/>
                </a:solidFill>
                <a:cs typeface="Times New Roman" panose="02020603050405020304" charset="0"/>
              </a:rPr>
              <a:t>旁白和独白既可以是锦上添花的升华，也 可以是雪中送炭的补救，当然也不排除是雪上 加霜的恶化。</a:t>
            </a:r>
            <a:endParaRPr lang="zh-CN" altLang="en-US">
              <a:solidFill>
                <a:srgbClr val="000000"/>
              </a:solidFill>
              <a:cs typeface="Times New Roman" panose="02020603050405020304" charset="0"/>
            </a:endParaRPr>
          </a:p>
          <a:p>
            <a:pPr marL="285750" indent="-285750">
              <a:buFont typeface="Arial" panose="020B0604020202020204" pitchFamily="34" charset="0"/>
              <a:buChar char="•"/>
            </a:pPr>
            <a:r>
              <a:rPr lang="zh-CN" altLang="en-US">
                <a:solidFill>
                  <a:srgbClr val="000000"/>
                </a:solidFill>
                <a:cs typeface="Times New Roman" panose="02020603050405020304" charset="0"/>
              </a:rPr>
              <a:t>后期台词（ADR）：包含同期声台词的后期补 录（遗漏或修改）和后期配音（演员本人配音容易 造成现场感的缺失，专门的配音演员配音）。</a:t>
            </a:r>
            <a:endParaRPr lang="zh-CN" altLang="en-US">
              <a:solidFill>
                <a:srgbClr val="000000"/>
              </a:solidFill>
              <a:cs typeface="Times New Roman" panose="02020603050405020304" charset="0"/>
            </a:endParaRPr>
          </a:p>
          <a:p>
            <a:pPr marL="285750" indent="-285750">
              <a:buFont typeface="Arial" panose="020B0604020202020204" pitchFamily="34" charset="0"/>
              <a:buChar char="•"/>
            </a:pPr>
            <a:r>
              <a:rPr lang="zh-CN" altLang="en-US">
                <a:solidFill>
                  <a:srgbClr val="000000"/>
                </a:solidFill>
                <a:cs typeface="Times New Roman" panose="02020603050405020304" charset="0"/>
              </a:rPr>
              <a:t>演员表演的整体性（动作、表情和台词等的 有机结合）、拍摄的现场感、演员之间的化学反应和周围环境等都可能因为配音而统统丧 失,这也是专业人士和懂行的影迷拒绝观看配音的外国影片，而宁愿去费劲地阅读银幕 下方的字幕的原因。</a:t>
            </a:r>
            <a:endParaRPr lang="zh-CN" altLang="en-US">
              <a:solidFill>
                <a:srgbClr val="000000"/>
              </a:solidFill>
              <a:cs typeface="Times New Roman" panose="02020603050405020304" charset="0"/>
            </a:endParaRPr>
          </a:p>
          <a:p>
            <a:pPr marL="285750" indent="-285750">
              <a:buFont typeface="Arial" panose="020B0604020202020204" pitchFamily="34" charset="0"/>
              <a:buChar char="•"/>
            </a:pPr>
            <a:endParaRPr lang="zh-CN" altLang="en-US">
              <a:solidFill>
                <a:srgbClr val="000000"/>
              </a:solidFill>
              <a:cs typeface="Times New Roman" panose="02020603050405020304" charset="0"/>
            </a:endParaRPr>
          </a:p>
          <a:p>
            <a:pPr indent="0">
              <a:buFont typeface="Arial" panose="020B0604020202020204" pitchFamily="34" charset="0"/>
              <a:buNone/>
            </a:pPr>
            <a:r>
              <a:rPr lang="zh-CN" altLang="en-US" sz="2000" b="1">
                <a:solidFill>
                  <a:srgbClr val="000000"/>
                </a:solidFill>
                <a:cs typeface="Times New Roman" panose="02020603050405020304" charset="0"/>
              </a:rPr>
              <a:t>♦音效部分</a:t>
            </a:r>
            <a:endParaRPr lang="zh-CN" altLang="en-US">
              <a:solidFill>
                <a:srgbClr val="000000"/>
              </a:solidFill>
              <a:cs typeface="Times New Roman" panose="02020603050405020304" charset="0"/>
            </a:endParaRPr>
          </a:p>
          <a:p>
            <a:pPr indent="457200" fontAlgn="auto">
              <a:buFont typeface="Arial" panose="020B0604020202020204" pitchFamily="34" charset="0"/>
              <a:buNone/>
            </a:pPr>
            <a:r>
              <a:rPr lang="zh-CN" altLang="en-US">
                <a:solidFill>
                  <a:srgbClr val="000000"/>
                </a:solidFill>
                <a:cs typeface="Times New Roman" panose="02020603050405020304" charset="0"/>
              </a:rPr>
              <a:t>音效包括现场录制的环境声素材（《现代启示录》有150条音轨）、静场音素材、动效 资料、动效录制等。</a:t>
            </a:r>
            <a:endParaRPr lang="zh-CN" altLang="en-US">
              <a:solidFill>
                <a:srgbClr val="000000"/>
              </a:solidFill>
              <a:cs typeface="Times New Roman" panose="02020603050405020304" charset="0"/>
            </a:endParaRPr>
          </a:p>
          <a:p>
            <a:pPr indent="457200" fontAlgn="auto">
              <a:buFont typeface="Arial" panose="020B0604020202020204" pitchFamily="34" charset="0"/>
              <a:buNone/>
            </a:pPr>
            <a:r>
              <a:rPr lang="zh-CN" altLang="en-US">
                <a:solidFill>
                  <a:srgbClr val="000000"/>
                </a:solidFill>
                <a:cs typeface="Times New Roman" panose="02020603050405020304" charset="0"/>
              </a:rPr>
              <a:t>音响效果剪辑（sound effects editing,or spotting）:将各种音响效果进行剪辑合成处 理，形成单一或两三条音效音轨,便于最后的电影声音混录。</a:t>
            </a:r>
            <a:endParaRPr lang="zh-CN" altLang="en-US">
              <a:solidFill>
                <a:srgbClr val="000000"/>
              </a:solidFill>
              <a:cs typeface="Times New Roman" panose="02020603050405020304" charset="0"/>
            </a:endParaRPr>
          </a:p>
          <a:p>
            <a:pPr marL="285750" indent="-285750">
              <a:buFont typeface="Arial" panose="020B0604020202020204" pitchFamily="34" charset="0"/>
              <a:buChar char="•"/>
            </a:pPr>
            <a:r>
              <a:rPr lang="zh-CN" altLang="en-US">
                <a:solidFill>
                  <a:srgbClr val="000000"/>
                </a:solidFill>
                <a:cs typeface="Times New Roman" panose="02020603050405020304" charset="0"/>
              </a:rPr>
              <a:t>无声源声音（主观声音）</a:t>
            </a:r>
            <a:endParaRPr lang="zh-CN" altLang="en-US">
              <a:solidFill>
                <a:srgbClr val="000000"/>
              </a:solidFill>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945255" y="326390"/>
            <a:ext cx="4135755" cy="706755"/>
          </a:xfrm>
          <a:prstGeom prst="rect">
            <a:avLst/>
          </a:prstGeom>
          <a:noFill/>
        </p:spPr>
        <p:txBody>
          <a:bodyPr wrap="square" rtlCol="0">
            <a:spAutoFit/>
          </a:bodyPr>
          <a:p>
            <a:pPr algn="ctr"/>
            <a:r>
              <a:rPr lang="zh-CN" altLang="en-US" sz="4000"/>
              <a:t>第三节 后期录音</a:t>
            </a:r>
            <a:endParaRPr lang="zh-CN" altLang="en-US" sz="4000"/>
          </a:p>
        </p:txBody>
      </p:sp>
      <p:sp>
        <p:nvSpPr>
          <p:cNvPr id="100" name="文本框 99"/>
          <p:cNvSpPr txBox="1"/>
          <p:nvPr/>
        </p:nvSpPr>
        <p:spPr>
          <a:xfrm>
            <a:off x="728980" y="1301750"/>
            <a:ext cx="10412095" cy="3999865"/>
          </a:xfrm>
          <a:prstGeom prst="rect">
            <a:avLst/>
          </a:prstGeom>
          <a:noFill/>
          <a:ln w="9525">
            <a:noFill/>
          </a:ln>
        </p:spPr>
        <p:txBody>
          <a:bodyPr wrap="square">
            <a:spAutoFit/>
          </a:bodyPr>
          <a:p>
            <a:pPr indent="0"/>
            <a:r>
              <a:rPr lang="zh-CN" sz="2000" b="1">
                <a:solidFill>
                  <a:srgbClr val="000000"/>
                </a:solidFill>
              </a:rPr>
              <a:t>♦ 混录（mixing or rerecording）</a:t>
            </a:r>
            <a:endParaRPr lang="zh-CN" sz="2000" b="1">
              <a:solidFill>
                <a:srgbClr val="000000"/>
              </a:solidFill>
            </a:endParaRPr>
          </a:p>
          <a:p>
            <a:pPr indent="457200" fontAlgn="auto"/>
            <a:r>
              <a:rPr lang="zh-CN">
                <a:solidFill>
                  <a:srgbClr val="000000"/>
                </a:solidFill>
              </a:rPr>
              <a:t>长达五六米的混录主控台（调音台）可能拥有数十个音轨推键，加上侧面、背面和里 面的上百个按钮和旋钮之类，使得空客380巨无霸客机的驾驶舱看起来就像小儿科似的 袖珍计算器。</a:t>
            </a:r>
            <a:endParaRPr lang="zh-CN">
              <a:solidFill>
                <a:srgbClr val="000000"/>
              </a:solidFill>
            </a:endParaRPr>
          </a:p>
          <a:p>
            <a:pPr indent="457200" fontAlgn="auto"/>
            <a:r>
              <a:rPr lang="zh-CN">
                <a:solidFill>
                  <a:srgbClr val="000000"/>
                </a:solidFill>
              </a:rPr>
              <a:t>混录棚计时收费（每小时数千元或上万元不等）或打包收费（按每部影片算），混录时</a:t>
            </a:r>
            <a:endParaRPr lang="zh-CN">
              <a:solidFill>
                <a:srgbClr val="000000"/>
              </a:solidFill>
            </a:endParaRPr>
          </a:p>
          <a:p>
            <a:pPr indent="457200" fontAlgn="auto"/>
            <a:r>
              <a:rPr lang="zh-CN">
                <a:solidFill>
                  <a:srgbClr val="000000"/>
                </a:solidFill>
              </a:rPr>
              <a:t>间可能从两周到两个月不等。</a:t>
            </a:r>
            <a:endParaRPr lang="zh-CN">
              <a:solidFill>
                <a:srgbClr val="000000"/>
              </a:solidFill>
            </a:endParaRPr>
          </a:p>
          <a:p>
            <a:pPr indent="457200" fontAlgn="auto"/>
            <a:r>
              <a:rPr lang="zh-CN">
                <a:solidFill>
                  <a:srgbClr val="000000"/>
                </a:solidFill>
              </a:rPr>
              <a:t>一般来说,混录师主要负责台词的混录，他的两个副手分别负责音乐和音效的混录。</a:t>
            </a:r>
            <a:endParaRPr lang="zh-CN">
              <a:solidFill>
                <a:srgbClr val="000000"/>
              </a:solidFill>
            </a:endParaRPr>
          </a:p>
          <a:p>
            <a:pPr indent="457200" fontAlgn="auto"/>
            <a:r>
              <a:rPr lang="zh-CN">
                <a:solidFill>
                  <a:srgbClr val="000000"/>
                </a:solidFill>
              </a:rPr>
              <a:t>混录主要涉及音量、音质、音高、延时、混响、均衡、各种声音变形和声音空间质感等, 必要的话还会进行声音的降噪处理。</a:t>
            </a:r>
            <a:endParaRPr lang="zh-CN">
              <a:solidFill>
                <a:srgbClr val="000000"/>
              </a:solidFill>
            </a:endParaRPr>
          </a:p>
          <a:p>
            <a:pPr marL="285750" indent="-285750">
              <a:buFont typeface="Arial" panose="020B0604020202020204" pitchFamily="34" charset="0"/>
              <a:buChar char="•"/>
            </a:pPr>
            <a:r>
              <a:rPr lang="zh-CN">
                <a:solidFill>
                  <a:srgbClr val="000000"/>
                </a:solidFill>
              </a:rPr>
              <a:t>预混（the pre mix）:经过多次混录，台词（大约几条到十几条音轨）、音效（动效和环 境声等，可能多达50条音轨）和音乐（可能是临时性替代音乐，20条或更多条音轨）被混 录成3-9条音轨的初步效果，并将混录的声轨数目控制在几条之内（便于混录师操作）。 导演偶尔光顾即可。</a:t>
            </a:r>
            <a:endParaRPr lang="zh-CN">
              <a:solidFill>
                <a:srgbClr val="000000"/>
              </a:solidFill>
            </a:endParaRPr>
          </a:p>
          <a:p>
            <a:pPr marL="285750" indent="-285750">
              <a:buFont typeface="Arial" panose="020B0604020202020204" pitchFamily="34" charset="0"/>
              <a:buChar char="•"/>
            </a:pPr>
            <a:r>
              <a:rPr lang="zh-CN">
                <a:solidFill>
                  <a:srgbClr val="000000"/>
                </a:solidFill>
              </a:rPr>
              <a:t>混录（mix）：将3-9条主体音轨混录成单声道或环绕立体声。这要求导演在场监控 指挥（制片人、剪辑师、作曲家和声音剪辑师等也在场），此时影片已经过配光校色并加上 字幕等，这是导演首次完整地看到自己的作品。</a:t>
            </a:r>
            <a:endParaRPr lang="zh-CN">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318510" y="326390"/>
            <a:ext cx="5268595" cy="706755"/>
          </a:xfrm>
          <a:prstGeom prst="rect">
            <a:avLst/>
          </a:prstGeom>
          <a:noFill/>
        </p:spPr>
        <p:txBody>
          <a:bodyPr wrap="square" rtlCol="0">
            <a:spAutoFit/>
          </a:bodyPr>
          <a:p>
            <a:pPr algn="ctr"/>
            <a:r>
              <a:rPr lang="zh-CN" altLang="en-US" sz="4000"/>
              <a:t>第四节 合成与数字化</a:t>
            </a:r>
            <a:endParaRPr lang="zh-CN" altLang="en-US" sz="4000"/>
          </a:p>
        </p:txBody>
      </p:sp>
      <p:sp>
        <p:nvSpPr>
          <p:cNvPr id="3" name="文本框 2"/>
          <p:cNvSpPr txBox="1"/>
          <p:nvPr/>
        </p:nvSpPr>
        <p:spPr>
          <a:xfrm>
            <a:off x="1230630" y="1763395"/>
            <a:ext cx="9179560" cy="2891790"/>
          </a:xfrm>
          <a:prstGeom prst="rect">
            <a:avLst/>
          </a:prstGeom>
          <a:noFill/>
        </p:spPr>
        <p:txBody>
          <a:bodyPr wrap="square" rtlCol="0">
            <a:spAutoFit/>
          </a:bodyPr>
          <a:p>
            <a:r>
              <a:rPr lang="zh-CN" altLang="en-US" sz="2000" b="1"/>
              <a:t>♦配光校色（colors and tints, or timing）</a:t>
            </a:r>
            <a:endParaRPr lang="zh-CN" altLang="en-US"/>
          </a:p>
          <a:p>
            <a:pPr marL="285750" indent="-285750">
              <a:buFont typeface="Arial" panose="020B0604020202020204" pitchFamily="34" charset="0"/>
              <a:buChar char="•"/>
            </a:pPr>
            <a:r>
              <a:rPr lang="zh-CN" altLang="en-US"/>
              <a:t>套底（negative cutting or conforming）:底片剪辑。</a:t>
            </a:r>
            <a:endParaRPr lang="zh-CN" altLang="en-US"/>
          </a:p>
          <a:p>
            <a:pPr marL="285750" indent="-285750">
              <a:buFont typeface="Arial" panose="020B0604020202020204" pitchFamily="34" charset="0"/>
              <a:buChar char="•"/>
            </a:pPr>
            <a:r>
              <a:rPr lang="zh-CN" altLang="en-US"/>
              <a:t>片名、片头、片尾、字幕和片花等</a:t>
            </a:r>
            <a:endParaRPr lang="zh-CN" altLang="en-US"/>
          </a:p>
          <a:p>
            <a:pPr marL="285750" indent="-285750">
              <a:buFont typeface="Arial" panose="020B0604020202020204" pitchFamily="34" charset="0"/>
              <a:buChar char="•"/>
            </a:pPr>
            <a:r>
              <a:rPr lang="zh-CN" altLang="en-US"/>
              <a:t>视觉特效（溶、划、叠、隐、显等）：现多用数字化完成。</a:t>
            </a:r>
            <a:endParaRPr lang="zh-CN" altLang="en-US"/>
          </a:p>
          <a:p>
            <a:pPr marL="285750" indent="284480" fontAlgn="auto"/>
            <a:r>
              <a:rPr lang="zh-CN" altLang="en-US">
                <a:sym typeface="+mn-ea"/>
              </a:rPr>
              <a:t>美国导演公会（DGA）规定：导演的 字幕必须出现在片头的最后一幅或片尾字幕的第一幅，所有其他媒体广告中，导 演的出现位置也是如此（强调之意）。</a:t>
            </a:r>
            <a:endParaRPr lang="zh-CN" altLang="en-US">
              <a:sym typeface="+mn-ea"/>
            </a:endParaRPr>
          </a:p>
          <a:p>
            <a:pPr marL="285750" indent="284480" fontAlgn="auto"/>
            <a:r>
              <a:rPr lang="zh-CN" altLang="en-US"/>
              <a:t>在重映和电视播映时，制片商或播映 商通常会将影片最后版权幅的拍摄日期改为罗马数字，以掩盖其老片老版的事实。他们还会用分屏或快拉方式播出片尾字幕， 但谁也不敢违法掐掉片尾字幕（这是对电影工作人员最起码的尊重）。</a:t>
            </a:r>
            <a:endParaRPr lang="zh-CN" altLang="en-US"/>
          </a:p>
          <a:p>
            <a:pPr marL="285750" indent="284480" fontAlgn="auto"/>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230880" y="631190"/>
            <a:ext cx="5222240" cy="706755"/>
          </a:xfrm>
          <a:prstGeom prst="rect">
            <a:avLst/>
          </a:prstGeom>
          <a:noFill/>
        </p:spPr>
        <p:txBody>
          <a:bodyPr wrap="square" rtlCol="0">
            <a:spAutoFit/>
          </a:bodyPr>
          <a:p>
            <a:pPr algn="ctr"/>
            <a:r>
              <a:rPr lang="zh-CN" altLang="en-US" sz="4000"/>
              <a:t>第五节</a:t>
            </a:r>
            <a:r>
              <a:rPr lang="en-US" altLang="zh-CN" sz="4000"/>
              <a:t>	</a:t>
            </a:r>
            <a:r>
              <a:rPr lang="zh-CN" altLang="en-US" sz="4000"/>
              <a:t>试映与修改</a:t>
            </a:r>
            <a:endParaRPr lang="zh-CN" altLang="en-US" sz="4000"/>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104900" y="1719580"/>
            <a:ext cx="9982835" cy="3507740"/>
          </a:xfrm>
          <a:prstGeom prst="rect">
            <a:avLst/>
          </a:prstGeom>
          <a:noFill/>
        </p:spPr>
        <p:txBody>
          <a:bodyPr wrap="square" rtlCol="0">
            <a:spAutoFit/>
          </a:bodyPr>
          <a:p>
            <a:r>
              <a:rPr lang="zh-CN" altLang="en-US" sz="2000" b="1"/>
              <a:t>♦试映</a:t>
            </a:r>
            <a:endParaRPr lang="zh-CN" altLang="en-US"/>
          </a:p>
          <a:p>
            <a:r>
              <a:rPr lang="zh-CN" altLang="en-US"/>
              <a:t>制片人会根据专家和观众的反馈向导演提出修改（甚至重拍和补拍）意见，这时，导演的自我与制片人的自我会再次发生碰撞（《美国往事》莱昂内为此付出生命的代价，《杀 死比尔》则因改为上下集而皆大欢喜）。</a:t>
            </a:r>
            <a:endParaRPr lang="zh-CN" altLang="en-US"/>
          </a:p>
          <a:p>
            <a:endParaRPr lang="zh-CN" altLang="en-US" sz="2000" b="1"/>
          </a:p>
          <a:p>
            <a:r>
              <a:rPr lang="zh-CN" altLang="en-US" sz="2000" b="1"/>
              <a:t>♦审查与分级</a:t>
            </a:r>
            <a:endParaRPr lang="zh-CN" altLang="en-US" sz="2000" b="1"/>
          </a:p>
          <a:p>
            <a:pPr marL="285750" indent="-285750">
              <a:buFont typeface="Arial" panose="020B0604020202020204" pitchFamily="34" charset="0"/>
              <a:buChar char="•"/>
            </a:pPr>
            <a:r>
              <a:rPr lang="zh-CN" altLang="en-US"/>
              <a:t>美国实行电影分级制度，尽管经典好莱坞时期也曾有过《海斯法典》，但它基本上仍 然是一种行业自律。</a:t>
            </a:r>
            <a:endParaRPr lang="zh-CN" altLang="en-US"/>
          </a:p>
          <a:p>
            <a:pPr marL="285750" indent="-285750">
              <a:buFont typeface="Arial" panose="020B0604020202020204" pitchFamily="34" charset="0"/>
              <a:buChar char="•"/>
            </a:pPr>
            <a:r>
              <a:rPr lang="zh-CN" altLang="en-US"/>
              <a:t>中国的电影审査由中共中央宣传部统一管理的国家电影局的“电影审査委员会"实 施，相关部门（公安部、民政部、宗教局、妇联等）参与协审。</a:t>
            </a:r>
            <a:endParaRPr lang="zh-CN" altLang="en-US"/>
          </a:p>
          <a:p>
            <a:pPr marL="285750" indent="-285750">
              <a:buFont typeface="Arial" panose="020B0604020202020204" pitchFamily="34" charset="0"/>
              <a:buChar char="•"/>
            </a:pPr>
            <a:r>
              <a:rPr lang="zh-CN" altLang="en-US"/>
              <a:t>一部分影片会被电影审査委员勒令修改,否则不予通过（李安的《色戒》就遭遇了必 须删掉三场床戏的无奈）；另一部分影片则可能无法拿到公映必需的“龙标”。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230880" y="631190"/>
            <a:ext cx="5222240" cy="706755"/>
          </a:xfrm>
          <a:prstGeom prst="rect">
            <a:avLst/>
          </a:prstGeom>
          <a:noFill/>
        </p:spPr>
        <p:txBody>
          <a:bodyPr wrap="square" rtlCol="0">
            <a:spAutoFit/>
          </a:bodyPr>
          <a:p>
            <a:pPr algn="ctr"/>
            <a:r>
              <a:rPr lang="zh-CN" altLang="en-US" sz="4000"/>
              <a:t>第五节</a:t>
            </a:r>
            <a:r>
              <a:rPr lang="en-US" altLang="zh-CN" sz="4000"/>
              <a:t>	</a:t>
            </a:r>
            <a:r>
              <a:rPr lang="zh-CN" altLang="en-US" sz="4000"/>
              <a:t>试映与修改</a:t>
            </a:r>
            <a:endParaRPr lang="zh-CN" altLang="en-US" sz="4000"/>
          </a:p>
        </p:txBody>
      </p:sp>
      <p:grpSp>
        <p:nvGrpSpPr>
          <p:cNvPr id="140" name="组合 139"/>
          <p:cNvGrpSpPr/>
          <p:nvPr/>
        </p:nvGrpSpPr>
        <p:grpSpPr>
          <a:xfrm>
            <a:off x="2840179" y="25605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28065" y="1456055"/>
            <a:ext cx="9982835" cy="4307840"/>
          </a:xfrm>
          <a:prstGeom prst="rect">
            <a:avLst/>
          </a:prstGeom>
          <a:noFill/>
        </p:spPr>
        <p:txBody>
          <a:bodyPr wrap="square" rtlCol="0">
            <a:spAutoFit/>
          </a:bodyPr>
          <a:p>
            <a:r>
              <a:rPr lang="zh-CN" altLang="en-US" sz="2000" b="1"/>
              <a:t>♦目标观众群</a:t>
            </a:r>
            <a:endParaRPr lang="zh-CN" altLang="en-US" sz="2000" b="1"/>
          </a:p>
          <a:p>
            <a:pPr marL="285750" indent="-285750">
              <a:buFont typeface="Arial" panose="020B0604020202020204" pitchFamily="34" charset="0"/>
              <a:buChar char="•"/>
            </a:pPr>
            <a:r>
              <a:rPr lang="zh-CN" altLang="en-US"/>
              <a:t>主流商业电影针对大众市场，艺术片聚焦文艺小众，而宣传片（行业宣传、形象宣传和广告推展）则诉诸特殊的受众群体（譬如主旋律献礼片或堂会片）。</a:t>
            </a:r>
            <a:endParaRPr lang="zh-CN" altLang="en-US"/>
          </a:p>
          <a:p>
            <a:pPr marL="285750" indent="-285750">
              <a:buFont typeface="Arial" panose="020B0604020202020204" pitchFamily="34" charset="0"/>
              <a:buChar char="•"/>
            </a:pPr>
            <a:r>
              <a:rPr lang="zh-CN" altLang="en-US"/>
              <a:t>主流商业电影的类型有:美国西部电影、歌舞电影、喜剧电影、剧情电影、惊悚恐怖电 影、科幻电影、历史传记电影、战争电影、青春电影、浪漫爱情电影、中国的武打电影、贺岁 电影、小妞电影、玄幻电影等。</a:t>
            </a:r>
            <a:endParaRPr lang="zh-CN" altLang="en-US"/>
          </a:p>
          <a:p>
            <a:pPr marL="285750" indent="-285750">
              <a:buFont typeface="Arial" panose="020B0604020202020204" pitchFamily="34" charset="0"/>
              <a:buChar char="•"/>
            </a:pPr>
            <a:r>
              <a:rPr lang="zh-CN" altLang="en-US"/>
              <a:t>宣传发行时,宣发方首先要定位电影的类型和目标受众，包括观众的性别、年龄、受教育程度（初中二年级为最大公约数）、生活环境（一二线大城市、三四线中小城市和村 镇等）、职业、审美趣味等。</a:t>
            </a:r>
            <a:endParaRPr lang="zh-CN" altLang="en-US"/>
          </a:p>
          <a:p>
            <a:pPr indent="0">
              <a:buFont typeface="Arial" panose="020B0604020202020204" pitchFamily="34" charset="0"/>
              <a:buNone/>
            </a:pPr>
            <a:endParaRPr lang="zh-CN" altLang="en-US"/>
          </a:p>
          <a:p>
            <a:pPr marL="342900" indent="-342900"/>
            <a:r>
              <a:rPr lang="zh-CN" altLang="en-US" sz="2000" b="1"/>
              <a:t>♦档期与宣发</a:t>
            </a:r>
            <a:endParaRPr lang="zh-CN" altLang="en-US" sz="2000" b="1"/>
          </a:p>
          <a:p>
            <a:pPr marL="285750" indent="-285750">
              <a:buFont typeface="Arial" panose="020B0604020202020204" pitchFamily="34" charset="0"/>
              <a:buChar char="•"/>
            </a:pPr>
            <a:r>
              <a:rPr lang="zh-CN" altLang="en-US"/>
              <a:t>美国的主要档期主要有两个:暑期档和圣诞档（当然，情人节档也算是一个不大不小 的档期），前者是适合青少年的大片（科幻、动作、警匪、喜剧、青春、歌舞之类），后者则是 面向成熟观众和奥斯卡的严肃电影（剧情、文艺、历史、战争和社会问题等）。</a:t>
            </a:r>
            <a:endParaRPr lang="zh-CN" altLang="en-US"/>
          </a:p>
          <a:p>
            <a:pPr indent="0">
              <a:buFont typeface="Arial" panose="020B0604020202020204" pitchFamily="34" charset="0"/>
              <a:buNone/>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230880" y="631190"/>
            <a:ext cx="5222240" cy="706755"/>
          </a:xfrm>
          <a:prstGeom prst="rect">
            <a:avLst/>
          </a:prstGeom>
          <a:noFill/>
        </p:spPr>
        <p:txBody>
          <a:bodyPr wrap="square" rtlCol="0">
            <a:spAutoFit/>
          </a:bodyPr>
          <a:p>
            <a:pPr algn="ctr"/>
            <a:r>
              <a:rPr lang="zh-CN" altLang="en-US" sz="4000"/>
              <a:t>第五节</a:t>
            </a:r>
            <a:r>
              <a:rPr lang="en-US" altLang="zh-CN" sz="4000"/>
              <a:t>	</a:t>
            </a:r>
            <a:r>
              <a:rPr lang="zh-CN" altLang="en-US" sz="4000"/>
              <a:t>试映与修改</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104900" y="1719580"/>
            <a:ext cx="9982835" cy="3199765"/>
          </a:xfrm>
          <a:prstGeom prst="rect">
            <a:avLst/>
          </a:prstGeom>
          <a:noFill/>
        </p:spPr>
        <p:txBody>
          <a:bodyPr wrap="square" rtlCol="0">
            <a:spAutoFit/>
          </a:bodyPr>
          <a:p>
            <a:r>
              <a:rPr lang="zh-CN" altLang="en-US" sz="2000" b="1">
                <a:sym typeface="+mn-ea"/>
              </a:rPr>
              <a:t>♦档期与宣发</a:t>
            </a:r>
            <a:endParaRPr lang="zh-CN" altLang="en-US" sz="2000" b="1"/>
          </a:p>
          <a:p>
            <a:pPr marL="285750" indent="-285750">
              <a:buFont typeface="Arial" panose="020B0604020202020204" pitchFamily="34" charset="0"/>
              <a:buChar char="•"/>
            </a:pPr>
            <a:r>
              <a:rPr lang="zh-CN" altLang="en-US">
                <a:sym typeface="+mn-ea"/>
              </a:rPr>
              <a:t>中国电影在沿用暑期档（7-8月）和圣诞新年档（12月底，西方节日在中国青少年当 中广泛流行）的同时，逐渐开发出了自己特有的档期，如春节贺岁档（2月左右，中国的春 节往往与西方情人节交叠）、五一端午档（5月）和国庆中秋档（9-10月）等。</a:t>
            </a:r>
            <a:endParaRPr lang="zh-CN" altLang="en-US"/>
          </a:p>
          <a:p>
            <a:pPr marL="285750" indent="-285750">
              <a:buFont typeface="Arial" panose="020B0604020202020204" pitchFamily="34" charset="0"/>
              <a:buChar char="•"/>
            </a:pPr>
            <a:r>
              <a:rPr lang="zh-CN" altLang="en-US">
                <a:sym typeface="+mn-ea"/>
              </a:rPr>
              <a:t>电影发行的定档十分重要，这应该在电影项目启动阶段就应该依据电影类型、故事、 外观和调性加以确定，以做到目标明确，有的放矢。</a:t>
            </a:r>
            <a:endParaRPr lang="zh-CN" altLang="en-US"/>
          </a:p>
          <a:p>
            <a:pPr marL="285750" indent="-285750">
              <a:buFont typeface="Arial" panose="020B0604020202020204" pitchFamily="34" charset="0"/>
              <a:buChar char="•"/>
            </a:pPr>
            <a:r>
              <a:rPr lang="zh-CN" altLang="en-US">
                <a:sym typeface="+mn-ea"/>
              </a:rPr>
              <a:t>导演（携主演）按合同参加宣发活动（首映式、路演地推、预告片、花絮、媒体访谈、庆 祝酒会和赞助商代言等）。对于大师级作者导演和A级卖座导演来说，参加宣发活动是 进行电影宣传;对于普通导演来说，参加宣发活动则意味着寻找下一个片子，不然就是暂 时或永久失业。</a:t>
            </a:r>
            <a:endParaRPr lang="zh-CN" altLang="en-US"/>
          </a:p>
          <a:p>
            <a:pPr indent="0">
              <a:buFont typeface="Arial" panose="020B0604020202020204" pitchFamily="34" charset="0"/>
              <a:buNone/>
            </a:pPr>
            <a:endParaRPr lang="zh-CN" altLang="en-US"/>
          </a:p>
          <a:p>
            <a:pPr marL="342900" indent="-342900"/>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51280" y="1214120"/>
            <a:ext cx="9388475" cy="5077460"/>
          </a:xfrm>
          <a:prstGeom prst="rect">
            <a:avLst/>
          </a:prstGeom>
          <a:noFill/>
        </p:spPr>
        <p:txBody>
          <a:bodyPr wrap="square" rtlCol="0">
            <a:spAutoFit/>
          </a:bodyPr>
          <a:p>
            <a:pPr marL="342900" indent="-342900"/>
            <a:r>
              <a:rPr lang="zh-CN" altLang="en-US" b="1">
                <a:sym typeface="+mn-ea"/>
              </a:rPr>
              <a:t>♦营销</a:t>
            </a:r>
            <a:endParaRPr lang="zh-CN" altLang="en-US" b="1"/>
          </a:p>
          <a:p>
            <a:pPr marL="342900" indent="-342900"/>
            <a:r>
              <a:rPr lang="zh-CN" altLang="en-US">
                <a:sym typeface="+mn-ea"/>
              </a:rPr>
              <a:t>流行话题、大众时尚、网络“病毒营销”、挂钩商业产品、电影相关产品的IP品牌效应 等成为当今电影营销的重中之重。</a:t>
            </a:r>
            <a:endParaRPr lang="zh-CN" altLang="en-US"/>
          </a:p>
          <a:p>
            <a:pPr marL="342900" indent="-342900"/>
            <a:r>
              <a:rPr lang="zh-CN" altLang="en-US">
                <a:sym typeface="+mn-ea"/>
              </a:rPr>
              <a:t>在电影制作前期，市场营销的战略就要依据不同的诉求、题材、故事、类型、观众、规 模和品质等开始构思，并不断修改。</a:t>
            </a:r>
            <a:endParaRPr lang="zh-CN" altLang="en-US"/>
          </a:p>
          <a:p>
            <a:pPr marL="342900" indent="-342900"/>
            <a:r>
              <a:rPr lang="zh-CN" altLang="en-US">
                <a:sym typeface="+mn-ea"/>
              </a:rPr>
              <a:t>在电影拍摄制作过程中，各种宣发营销必要的素材物料也要开始准备,如拍摄剧照、 工作照、视频、访谈、探班和内幕等，同时要安排媒体釆访拍摄和保证明星的持续曝光率 （平面图文、电视推展、网络视频等）、建立专门网站跟进电影的整个拍摄制作过程，以及 制作各阶段各种片花和预告片（针对年轻观众）、方便媒体的宣传资料袋（剧照、制作花 絮、演员介绍、影片内容和新闻通稿）等。</a:t>
            </a:r>
            <a:endParaRPr lang="zh-CN" altLang="en-US"/>
          </a:p>
          <a:p>
            <a:pPr marL="342900" indent="-342900"/>
            <a:r>
              <a:rPr lang="zh-CN" altLang="en-US">
                <a:sym typeface="+mn-ea"/>
              </a:rPr>
              <a:t>《时尚芭莎》《名利场》《滚石》，“少女系”和“姐妹系”等流行期刊和报纸，网络支持如 腾讯视频、爱奇艺、优酷、豆瓣、猫眼、时光网等。</a:t>
            </a:r>
            <a:endParaRPr lang="zh-CN" altLang="en-US"/>
          </a:p>
          <a:p>
            <a:pPr marL="342900" indent="-342900"/>
            <a:r>
              <a:rPr lang="zh-CN" altLang="en-US">
                <a:sym typeface="+mn-ea"/>
              </a:rPr>
              <a:t>此外，从杀青到首映的宣传推展有红毯、路演、观众见面会、记者会。还可以通过影 院出口、校园、网上等途径做市场调研。</a:t>
            </a:r>
            <a:endParaRPr lang="zh-CN" altLang="en-US"/>
          </a:p>
          <a:p>
            <a:pPr marL="342900" indent="-342900"/>
            <a:r>
              <a:rPr lang="zh-CN" altLang="en-US">
                <a:sym typeface="+mn-ea"/>
              </a:rPr>
              <a:t>在影片正式上映之前，举行试映（观众填写的试映卡片）、点映、媒体专场等，以提高 曝光率。</a:t>
            </a:r>
            <a:endParaRPr lang="zh-CN" altLang="en-US"/>
          </a:p>
          <a:p>
            <a:endParaRPr lang="zh-CN" altLang="en-US"/>
          </a:p>
          <a:p>
            <a:r>
              <a:rPr lang="zh-CN" altLang="en-US" b="1"/>
              <a:t>♦面对影评人</a:t>
            </a:r>
            <a:endParaRPr lang="zh-CN" altLang="en-US" b="1"/>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30880" y="631190"/>
            <a:ext cx="5222240" cy="706755"/>
          </a:xfrm>
          <a:prstGeom prst="rect">
            <a:avLst/>
          </a:prstGeom>
          <a:noFill/>
        </p:spPr>
        <p:txBody>
          <a:bodyPr wrap="square" rtlCol="0">
            <a:spAutoFit/>
          </a:bodyPr>
          <a:p>
            <a:pPr algn="ctr"/>
            <a:r>
              <a:rPr lang="zh-CN" altLang="en-US" sz="4000"/>
              <a:t>第五节</a:t>
            </a:r>
            <a:r>
              <a:rPr lang="en-US" altLang="zh-CN" sz="4000"/>
              <a:t>	</a:t>
            </a:r>
            <a:r>
              <a:rPr lang="zh-CN" altLang="en-US" sz="4000"/>
              <a:t>试映与修改</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127125" y="2552700"/>
            <a:ext cx="9938385" cy="922020"/>
          </a:xfrm>
          <a:prstGeom prst="rect">
            <a:avLst/>
          </a:prstGeom>
          <a:noFill/>
        </p:spPr>
        <p:txBody>
          <a:bodyPr wrap="square" rtlCol="0">
            <a:spAutoFit/>
          </a:bodyPr>
          <a:lstStyle/>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第八章 合作：导演领导能力</a:t>
            </a:r>
            <a:endPar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1429209" y="21464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632836" y="3894940"/>
            <a:ext cx="2926080" cy="645160"/>
          </a:xfrm>
          <a:prstGeom prst="rect">
            <a:avLst/>
          </a:prstGeom>
          <a:noFill/>
        </p:spPr>
        <p:txBody>
          <a:bodyPr wrap="none" rtlCol="0">
            <a:spAutoFit/>
          </a:bodyPr>
          <a:lstStyle/>
          <a:p>
            <a:pPr algn="r"/>
            <a:r>
              <a:rPr kumimoji="1" lang="zh-CN" altLang="en-US" sz="3600" dirty="0">
                <a:solidFill>
                  <a:schemeClr val="tx2">
                    <a:lumMod val="75000"/>
                  </a:schemeClr>
                </a:solidFill>
                <a:latin typeface="Arial" panose="020B0604020202020204"/>
                <a:ea typeface="微软雅黑" panose="020B0503020204020204" charset="-122"/>
                <a:cs typeface="DFPShaoNvW5-GB" charset="-122"/>
                <a:sym typeface="Arial" panose="020B0604020202020204"/>
              </a:rPr>
              <a:t>导演是什么？</a:t>
            </a:r>
            <a:endParaRPr kumimoji="1" lang="zh-CN" altLang="en-US" sz="3600" dirty="0">
              <a:solidFill>
                <a:schemeClr val="tx2">
                  <a:lumMod val="75000"/>
                </a:schemeClr>
              </a:solidFill>
              <a:latin typeface="Arial" panose="020B0604020202020204"/>
              <a:ea typeface="微软雅黑" panose="020B0503020204020204" charset="-122"/>
              <a:cs typeface="DFPShaoNvW5-GB" charset="-122"/>
              <a:sym typeface="Arial" panose="020B0604020202020204"/>
            </a:endParaRPr>
          </a:p>
        </p:txBody>
      </p:sp>
      <p:grpSp>
        <p:nvGrpSpPr>
          <p:cNvPr id="31" name="Group 70"/>
          <p:cNvGrpSpPr/>
          <p:nvPr/>
        </p:nvGrpSpPr>
        <p:grpSpPr>
          <a:xfrm>
            <a:off x="2769610" y="795534"/>
            <a:ext cx="6600172" cy="5135635"/>
            <a:chOff x="-1" y="0"/>
            <a:chExt cx="2335461" cy="1802808"/>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panose="020B0604020202020204"/>
                <a:ea typeface="微软雅黑" panose="020B0503020204020204" charset="-122"/>
                <a:sym typeface="Arial" panose="020B0604020202020204"/>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panose="020B0604020202020204"/>
                <a:ea typeface="微软雅黑" panose="020B0503020204020204" charset="-122"/>
                <a:sym typeface="Arial" panose="020B0604020202020204"/>
              </a:endParaRPr>
            </a:p>
          </p:txBody>
        </p:sp>
        <p:sp>
          <p:nvSpPr>
            <p:cNvPr id="34" name="chenying0907 68"/>
            <p:cNvSpPr/>
            <p:nvPr/>
          </p:nvSpPr>
          <p:spPr>
            <a:xfrm>
              <a:off x="1130300" y="1600199"/>
              <a:ext cx="20498" cy="202609"/>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panose="020B0604020202020204"/>
                <a:ea typeface="微软雅黑" panose="020B0503020204020204" charset="-122"/>
                <a:sym typeface="Arial" panose="020B0604020202020204"/>
              </a:endParaRPr>
            </a:p>
          </p:txBody>
        </p:sp>
      </p:grpSp>
      <p:grpSp>
        <p:nvGrpSpPr>
          <p:cNvPr id="21" name="组合 20"/>
          <p:cNvGrpSpPr/>
          <p:nvPr/>
        </p:nvGrpSpPr>
        <p:grpSpPr>
          <a:xfrm>
            <a:off x="4425826" y="4118752"/>
            <a:ext cx="3876891" cy="646273"/>
            <a:chOff x="7637775" y="5530041"/>
            <a:chExt cx="4000129" cy="646029"/>
          </a:xfrm>
        </p:grpSpPr>
        <p:sp>
          <p:nvSpPr>
            <p:cNvPr id="22" name="任意多边形 21"/>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1" fmla="*/ 2541747 w 2541747"/>
                <a:gd name="connsiteY0-2" fmla="*/ 13982 h 95004"/>
                <a:gd name="connsiteX1-3" fmla="*/ 2159783 w 2541747"/>
                <a:gd name="connsiteY1-4" fmla="*/ 13982 h 95004"/>
                <a:gd name="connsiteX2-5" fmla="*/ 2090334 w 2541747"/>
                <a:gd name="connsiteY2-6" fmla="*/ 37131 h 95004"/>
                <a:gd name="connsiteX3-7" fmla="*/ 1453727 w 2541747"/>
                <a:gd name="connsiteY3-8" fmla="*/ 60280 h 95004"/>
                <a:gd name="connsiteX4-9" fmla="*/ 1361129 w 2541747"/>
                <a:gd name="connsiteY4-10" fmla="*/ 71855 h 95004"/>
                <a:gd name="connsiteX5-11" fmla="*/ 1280107 w 2541747"/>
                <a:gd name="connsiteY5-12" fmla="*/ 83430 h 95004"/>
                <a:gd name="connsiteX6-13" fmla="*/ 817119 w 2541747"/>
                <a:gd name="connsiteY6-14" fmla="*/ 71855 h 95004"/>
                <a:gd name="connsiteX7-15" fmla="*/ 747671 w 2541747"/>
                <a:gd name="connsiteY7-16" fmla="*/ 48706 h 95004"/>
                <a:gd name="connsiteX8-17" fmla="*/ 712947 w 2541747"/>
                <a:gd name="connsiteY8-18" fmla="*/ 37131 h 95004"/>
                <a:gd name="connsiteX9-19" fmla="*/ 226810 w 2541747"/>
                <a:gd name="connsiteY9-20" fmla="*/ 48706 h 95004"/>
                <a:gd name="connsiteX10-21" fmla="*/ 192086 w 2541747"/>
                <a:gd name="connsiteY10-22" fmla="*/ 60280 h 95004"/>
                <a:gd name="connsiteX11-23" fmla="*/ 168937 w 2541747"/>
                <a:gd name="connsiteY11-24" fmla="*/ 95004 h 95004"/>
                <a:gd name="connsiteX12-25" fmla="*/ 0 w 2541747"/>
                <a:gd name="connsiteY12-26" fmla="*/ 24815 h 95004"/>
                <a:gd name="connsiteX0-27" fmla="*/ 2541747 w 2541747"/>
                <a:gd name="connsiteY0-28" fmla="*/ 13982 h 95004"/>
                <a:gd name="connsiteX1-29" fmla="*/ 2159783 w 2541747"/>
                <a:gd name="connsiteY1-30" fmla="*/ 13982 h 95004"/>
                <a:gd name="connsiteX2-31" fmla="*/ 2090334 w 2541747"/>
                <a:gd name="connsiteY2-32" fmla="*/ 37131 h 95004"/>
                <a:gd name="connsiteX3-33" fmla="*/ 1453727 w 2541747"/>
                <a:gd name="connsiteY3-34" fmla="*/ 60280 h 95004"/>
                <a:gd name="connsiteX4-35" fmla="*/ 1361129 w 2541747"/>
                <a:gd name="connsiteY4-36" fmla="*/ 71855 h 95004"/>
                <a:gd name="connsiteX5-37" fmla="*/ 1280107 w 2541747"/>
                <a:gd name="connsiteY5-38" fmla="*/ 83430 h 95004"/>
                <a:gd name="connsiteX6-39" fmla="*/ 817119 w 2541747"/>
                <a:gd name="connsiteY6-40" fmla="*/ 71855 h 95004"/>
                <a:gd name="connsiteX7-41" fmla="*/ 747671 w 2541747"/>
                <a:gd name="connsiteY7-42" fmla="*/ 48706 h 95004"/>
                <a:gd name="connsiteX8-43" fmla="*/ 712947 w 2541747"/>
                <a:gd name="connsiteY8-44" fmla="*/ 37131 h 95004"/>
                <a:gd name="connsiteX9-45" fmla="*/ 226810 w 2541747"/>
                <a:gd name="connsiteY9-46" fmla="*/ 48706 h 95004"/>
                <a:gd name="connsiteX10-47" fmla="*/ 192086 w 2541747"/>
                <a:gd name="connsiteY10-48" fmla="*/ 60280 h 95004"/>
                <a:gd name="connsiteX11-49" fmla="*/ 168937 w 2541747"/>
                <a:gd name="connsiteY11-50" fmla="*/ 95004 h 95004"/>
                <a:gd name="connsiteX12-51" fmla="*/ 0 w 2541747"/>
                <a:gd name="connsiteY12-52" fmla="*/ 24815 h 95004"/>
                <a:gd name="connsiteX0-53" fmla="*/ 2537771 w 2537771"/>
                <a:gd name="connsiteY0-54" fmla="*/ 13982 h 95004"/>
                <a:gd name="connsiteX1-55" fmla="*/ 2155807 w 2537771"/>
                <a:gd name="connsiteY1-56" fmla="*/ 13982 h 95004"/>
                <a:gd name="connsiteX2-57" fmla="*/ 2086358 w 2537771"/>
                <a:gd name="connsiteY2-58" fmla="*/ 37131 h 95004"/>
                <a:gd name="connsiteX3-59" fmla="*/ 1449751 w 2537771"/>
                <a:gd name="connsiteY3-60" fmla="*/ 60280 h 95004"/>
                <a:gd name="connsiteX4-61" fmla="*/ 1357153 w 2537771"/>
                <a:gd name="connsiteY4-62" fmla="*/ 71855 h 95004"/>
                <a:gd name="connsiteX5-63" fmla="*/ 1276131 w 2537771"/>
                <a:gd name="connsiteY5-64" fmla="*/ 83430 h 95004"/>
                <a:gd name="connsiteX6-65" fmla="*/ 813143 w 2537771"/>
                <a:gd name="connsiteY6-66" fmla="*/ 71855 h 95004"/>
                <a:gd name="connsiteX7-67" fmla="*/ 743695 w 2537771"/>
                <a:gd name="connsiteY7-68" fmla="*/ 48706 h 95004"/>
                <a:gd name="connsiteX8-69" fmla="*/ 708971 w 2537771"/>
                <a:gd name="connsiteY8-70" fmla="*/ 37131 h 95004"/>
                <a:gd name="connsiteX9-71" fmla="*/ 222834 w 2537771"/>
                <a:gd name="connsiteY9-72" fmla="*/ 48706 h 95004"/>
                <a:gd name="connsiteX10-73" fmla="*/ 188110 w 2537771"/>
                <a:gd name="connsiteY10-74" fmla="*/ 60280 h 95004"/>
                <a:gd name="connsiteX11-75" fmla="*/ 164961 w 2537771"/>
                <a:gd name="connsiteY11-76" fmla="*/ 95004 h 95004"/>
                <a:gd name="connsiteX12-77" fmla="*/ 0 w 2537771"/>
                <a:gd name="connsiteY12-78" fmla="*/ 1369 h 95004"/>
                <a:gd name="connsiteX0-79" fmla="*/ 2537771 w 2537771"/>
                <a:gd name="connsiteY0-80" fmla="*/ 13982 h 83430"/>
                <a:gd name="connsiteX1-81" fmla="*/ 2155807 w 2537771"/>
                <a:gd name="connsiteY1-82" fmla="*/ 13982 h 83430"/>
                <a:gd name="connsiteX2-83" fmla="*/ 2086358 w 2537771"/>
                <a:gd name="connsiteY2-84" fmla="*/ 37131 h 83430"/>
                <a:gd name="connsiteX3-85" fmla="*/ 1449751 w 2537771"/>
                <a:gd name="connsiteY3-86" fmla="*/ 60280 h 83430"/>
                <a:gd name="connsiteX4-87" fmla="*/ 1357153 w 2537771"/>
                <a:gd name="connsiteY4-88" fmla="*/ 71855 h 83430"/>
                <a:gd name="connsiteX5-89" fmla="*/ 1276131 w 2537771"/>
                <a:gd name="connsiteY5-90" fmla="*/ 83430 h 83430"/>
                <a:gd name="connsiteX6-91" fmla="*/ 813143 w 2537771"/>
                <a:gd name="connsiteY6-92" fmla="*/ 71855 h 83430"/>
                <a:gd name="connsiteX7-93" fmla="*/ 743695 w 2537771"/>
                <a:gd name="connsiteY7-94" fmla="*/ 48706 h 83430"/>
                <a:gd name="connsiteX8-95" fmla="*/ 708971 w 2537771"/>
                <a:gd name="connsiteY8-96" fmla="*/ 37131 h 83430"/>
                <a:gd name="connsiteX9-97" fmla="*/ 222834 w 2537771"/>
                <a:gd name="connsiteY9-98" fmla="*/ 48706 h 83430"/>
                <a:gd name="connsiteX10-99" fmla="*/ 188110 w 2537771"/>
                <a:gd name="connsiteY10-100" fmla="*/ 60280 h 83430"/>
                <a:gd name="connsiteX11-101" fmla="*/ 93392 w 2537771"/>
                <a:gd name="connsiteY11-102" fmla="*/ 83281 h 83430"/>
                <a:gd name="connsiteX12-103" fmla="*/ 0 w 2537771"/>
                <a:gd name="connsiteY12-104" fmla="*/ 1369 h 83430"/>
                <a:gd name="connsiteX0-105" fmla="*/ 2537771 w 2537771"/>
                <a:gd name="connsiteY0-106" fmla="*/ 13982 h 83430"/>
                <a:gd name="connsiteX1-107" fmla="*/ 2155807 w 2537771"/>
                <a:gd name="connsiteY1-108" fmla="*/ 13982 h 83430"/>
                <a:gd name="connsiteX2-109" fmla="*/ 2086358 w 2537771"/>
                <a:gd name="connsiteY2-110" fmla="*/ 37131 h 83430"/>
                <a:gd name="connsiteX3-111" fmla="*/ 1449751 w 2537771"/>
                <a:gd name="connsiteY3-112" fmla="*/ 60280 h 83430"/>
                <a:gd name="connsiteX4-113" fmla="*/ 1357153 w 2537771"/>
                <a:gd name="connsiteY4-114" fmla="*/ 71855 h 83430"/>
                <a:gd name="connsiteX5-115" fmla="*/ 1276131 w 2537771"/>
                <a:gd name="connsiteY5-116" fmla="*/ 83430 h 83430"/>
                <a:gd name="connsiteX6-117" fmla="*/ 813143 w 2537771"/>
                <a:gd name="connsiteY6-118" fmla="*/ 71855 h 83430"/>
                <a:gd name="connsiteX7-119" fmla="*/ 743695 w 2537771"/>
                <a:gd name="connsiteY7-120" fmla="*/ 48706 h 83430"/>
                <a:gd name="connsiteX8-121" fmla="*/ 708971 w 2537771"/>
                <a:gd name="connsiteY8-122" fmla="*/ 37131 h 83430"/>
                <a:gd name="connsiteX9-123" fmla="*/ 254643 w 2537771"/>
                <a:gd name="connsiteY9-124" fmla="*/ 72152 h 83430"/>
                <a:gd name="connsiteX10-125" fmla="*/ 188110 w 2537771"/>
                <a:gd name="connsiteY10-126" fmla="*/ 60280 h 83430"/>
                <a:gd name="connsiteX11-127" fmla="*/ 93392 w 2537771"/>
                <a:gd name="connsiteY11-128" fmla="*/ 83281 h 83430"/>
                <a:gd name="connsiteX12-129" fmla="*/ 0 w 2537771"/>
                <a:gd name="connsiteY12-130" fmla="*/ 1369 h 83430"/>
                <a:gd name="connsiteX0-131" fmla="*/ 2537771 w 2537771"/>
                <a:gd name="connsiteY0-132" fmla="*/ 13982 h 83430"/>
                <a:gd name="connsiteX1-133" fmla="*/ 2155807 w 2537771"/>
                <a:gd name="connsiteY1-134" fmla="*/ 13982 h 83430"/>
                <a:gd name="connsiteX2-135" fmla="*/ 2086358 w 2537771"/>
                <a:gd name="connsiteY2-136" fmla="*/ 37131 h 83430"/>
                <a:gd name="connsiteX3-137" fmla="*/ 1449751 w 2537771"/>
                <a:gd name="connsiteY3-138" fmla="*/ 60280 h 83430"/>
                <a:gd name="connsiteX4-139" fmla="*/ 1357153 w 2537771"/>
                <a:gd name="connsiteY4-140" fmla="*/ 71855 h 83430"/>
                <a:gd name="connsiteX5-141" fmla="*/ 1276131 w 2537771"/>
                <a:gd name="connsiteY5-142" fmla="*/ 83430 h 83430"/>
                <a:gd name="connsiteX6-143" fmla="*/ 813143 w 2537771"/>
                <a:gd name="connsiteY6-144" fmla="*/ 71855 h 83430"/>
                <a:gd name="connsiteX7-145" fmla="*/ 743695 w 2537771"/>
                <a:gd name="connsiteY7-146" fmla="*/ 48706 h 83430"/>
                <a:gd name="connsiteX8-147" fmla="*/ 708971 w 2537771"/>
                <a:gd name="connsiteY8-148" fmla="*/ 37131 h 83430"/>
                <a:gd name="connsiteX9-149" fmla="*/ 254643 w 2537771"/>
                <a:gd name="connsiteY9-150" fmla="*/ 72152 h 83430"/>
                <a:gd name="connsiteX10-151" fmla="*/ 180158 w 2537771"/>
                <a:gd name="connsiteY10-152" fmla="*/ 48557 h 83430"/>
                <a:gd name="connsiteX11-153" fmla="*/ 93392 w 2537771"/>
                <a:gd name="connsiteY11-154" fmla="*/ 83281 h 83430"/>
                <a:gd name="connsiteX12-155" fmla="*/ 0 w 2537771"/>
                <a:gd name="connsiteY12-156" fmla="*/ 1369 h 83430"/>
                <a:gd name="connsiteX0-157" fmla="*/ 2537771 w 2537771"/>
                <a:gd name="connsiteY0-158" fmla="*/ 13982 h 83430"/>
                <a:gd name="connsiteX1-159" fmla="*/ 2155807 w 2537771"/>
                <a:gd name="connsiteY1-160" fmla="*/ 13982 h 83430"/>
                <a:gd name="connsiteX2-161" fmla="*/ 2086358 w 2537771"/>
                <a:gd name="connsiteY2-162" fmla="*/ 37131 h 83430"/>
                <a:gd name="connsiteX3-163" fmla="*/ 1449751 w 2537771"/>
                <a:gd name="connsiteY3-164" fmla="*/ 60280 h 83430"/>
                <a:gd name="connsiteX4-165" fmla="*/ 1357153 w 2537771"/>
                <a:gd name="connsiteY4-166" fmla="*/ 71855 h 83430"/>
                <a:gd name="connsiteX5-167" fmla="*/ 1276131 w 2537771"/>
                <a:gd name="connsiteY5-168" fmla="*/ 83430 h 83430"/>
                <a:gd name="connsiteX6-169" fmla="*/ 813143 w 2537771"/>
                <a:gd name="connsiteY6-170" fmla="*/ 71855 h 83430"/>
                <a:gd name="connsiteX7-171" fmla="*/ 743695 w 2537771"/>
                <a:gd name="connsiteY7-172" fmla="*/ 48706 h 83430"/>
                <a:gd name="connsiteX8-173" fmla="*/ 605592 w 2537771"/>
                <a:gd name="connsiteY8-174" fmla="*/ 60577 h 83430"/>
                <a:gd name="connsiteX9-175" fmla="*/ 254643 w 2537771"/>
                <a:gd name="connsiteY9-176" fmla="*/ 72152 h 83430"/>
                <a:gd name="connsiteX10-177" fmla="*/ 180158 w 2537771"/>
                <a:gd name="connsiteY10-178" fmla="*/ 48557 h 83430"/>
                <a:gd name="connsiteX11-179" fmla="*/ 93392 w 2537771"/>
                <a:gd name="connsiteY11-180" fmla="*/ 83281 h 83430"/>
                <a:gd name="connsiteX12-181" fmla="*/ 0 w 2537771"/>
                <a:gd name="connsiteY12-182" fmla="*/ 1369 h 83430"/>
                <a:gd name="connsiteX0-183" fmla="*/ 2537771 w 2537771"/>
                <a:gd name="connsiteY0-184" fmla="*/ 13982 h 83430"/>
                <a:gd name="connsiteX1-185" fmla="*/ 2155807 w 2537771"/>
                <a:gd name="connsiteY1-186" fmla="*/ 13982 h 83430"/>
                <a:gd name="connsiteX2-187" fmla="*/ 2086358 w 2537771"/>
                <a:gd name="connsiteY2-188" fmla="*/ 37131 h 83430"/>
                <a:gd name="connsiteX3-189" fmla="*/ 1449751 w 2537771"/>
                <a:gd name="connsiteY3-190" fmla="*/ 60280 h 83430"/>
                <a:gd name="connsiteX4-191" fmla="*/ 1357153 w 2537771"/>
                <a:gd name="connsiteY4-192" fmla="*/ 71855 h 83430"/>
                <a:gd name="connsiteX5-193" fmla="*/ 1276131 w 2537771"/>
                <a:gd name="connsiteY5-194" fmla="*/ 83430 h 83430"/>
                <a:gd name="connsiteX6-195" fmla="*/ 813143 w 2537771"/>
                <a:gd name="connsiteY6-196" fmla="*/ 71855 h 83430"/>
                <a:gd name="connsiteX7-197" fmla="*/ 747671 w 2537771"/>
                <a:gd name="connsiteY7-198" fmla="*/ 60429 h 83430"/>
                <a:gd name="connsiteX8-199" fmla="*/ 605592 w 2537771"/>
                <a:gd name="connsiteY8-200" fmla="*/ 60577 h 83430"/>
                <a:gd name="connsiteX9-201" fmla="*/ 254643 w 2537771"/>
                <a:gd name="connsiteY9-202" fmla="*/ 72152 h 83430"/>
                <a:gd name="connsiteX10-203" fmla="*/ 180158 w 2537771"/>
                <a:gd name="connsiteY10-204" fmla="*/ 48557 h 83430"/>
                <a:gd name="connsiteX11-205" fmla="*/ 93392 w 2537771"/>
                <a:gd name="connsiteY11-206" fmla="*/ 83281 h 83430"/>
                <a:gd name="connsiteX12-207" fmla="*/ 0 w 2537771"/>
                <a:gd name="connsiteY12-208" fmla="*/ 1369 h 83430"/>
                <a:gd name="connsiteX0-209" fmla="*/ 2537771 w 2537771"/>
                <a:gd name="connsiteY0-210" fmla="*/ 13982 h 83430"/>
                <a:gd name="connsiteX1-211" fmla="*/ 2155807 w 2537771"/>
                <a:gd name="connsiteY1-212" fmla="*/ 13982 h 83430"/>
                <a:gd name="connsiteX2-213" fmla="*/ 2086358 w 2537771"/>
                <a:gd name="connsiteY2-214" fmla="*/ 37131 h 83430"/>
                <a:gd name="connsiteX3-215" fmla="*/ 1449751 w 2537771"/>
                <a:gd name="connsiteY3-216" fmla="*/ 60280 h 83430"/>
                <a:gd name="connsiteX4-217" fmla="*/ 1357153 w 2537771"/>
                <a:gd name="connsiteY4-218" fmla="*/ 71855 h 83430"/>
                <a:gd name="connsiteX5-219" fmla="*/ 1276131 w 2537771"/>
                <a:gd name="connsiteY5-220" fmla="*/ 83430 h 83430"/>
                <a:gd name="connsiteX6-221" fmla="*/ 813143 w 2537771"/>
                <a:gd name="connsiteY6-222" fmla="*/ 71855 h 83430"/>
                <a:gd name="connsiteX7-223" fmla="*/ 747671 w 2537771"/>
                <a:gd name="connsiteY7-224" fmla="*/ 60429 h 83430"/>
                <a:gd name="connsiteX8-225" fmla="*/ 526070 w 2537771"/>
                <a:gd name="connsiteY8-226" fmla="*/ 33224 h 83430"/>
                <a:gd name="connsiteX9-227" fmla="*/ 254643 w 2537771"/>
                <a:gd name="connsiteY9-228" fmla="*/ 72152 h 83430"/>
                <a:gd name="connsiteX10-229" fmla="*/ 180158 w 2537771"/>
                <a:gd name="connsiteY10-230" fmla="*/ 48557 h 83430"/>
                <a:gd name="connsiteX11-231" fmla="*/ 93392 w 2537771"/>
                <a:gd name="connsiteY11-232" fmla="*/ 83281 h 83430"/>
                <a:gd name="connsiteX12-233" fmla="*/ 0 w 2537771"/>
                <a:gd name="connsiteY12-234" fmla="*/ 1369 h 83430"/>
                <a:gd name="connsiteX0-235" fmla="*/ 2537771 w 2537771"/>
                <a:gd name="connsiteY0-236" fmla="*/ 13982 h 83934"/>
                <a:gd name="connsiteX1-237" fmla="*/ 2155807 w 2537771"/>
                <a:gd name="connsiteY1-238" fmla="*/ 13982 h 83934"/>
                <a:gd name="connsiteX2-239" fmla="*/ 2086358 w 2537771"/>
                <a:gd name="connsiteY2-240" fmla="*/ 37131 h 83934"/>
                <a:gd name="connsiteX3-241" fmla="*/ 1449751 w 2537771"/>
                <a:gd name="connsiteY3-242" fmla="*/ 60280 h 83934"/>
                <a:gd name="connsiteX4-243" fmla="*/ 1357153 w 2537771"/>
                <a:gd name="connsiteY4-244" fmla="*/ 71855 h 83934"/>
                <a:gd name="connsiteX5-245" fmla="*/ 1276131 w 2537771"/>
                <a:gd name="connsiteY5-246" fmla="*/ 83430 h 83934"/>
                <a:gd name="connsiteX6-247" fmla="*/ 960259 w 2537771"/>
                <a:gd name="connsiteY6-248" fmla="*/ 79670 h 83934"/>
                <a:gd name="connsiteX7-249" fmla="*/ 747671 w 2537771"/>
                <a:gd name="connsiteY7-250" fmla="*/ 60429 h 83934"/>
                <a:gd name="connsiteX8-251" fmla="*/ 526070 w 2537771"/>
                <a:gd name="connsiteY8-252" fmla="*/ 33224 h 83934"/>
                <a:gd name="connsiteX9-253" fmla="*/ 254643 w 2537771"/>
                <a:gd name="connsiteY9-254" fmla="*/ 72152 h 83934"/>
                <a:gd name="connsiteX10-255" fmla="*/ 180158 w 2537771"/>
                <a:gd name="connsiteY10-256" fmla="*/ 48557 h 83934"/>
                <a:gd name="connsiteX11-257" fmla="*/ 93392 w 2537771"/>
                <a:gd name="connsiteY11-258" fmla="*/ 83281 h 83934"/>
                <a:gd name="connsiteX12-259" fmla="*/ 0 w 2537771"/>
                <a:gd name="connsiteY12-260" fmla="*/ 1369 h 83934"/>
                <a:gd name="connsiteX0-261" fmla="*/ 2537771 w 2537771"/>
                <a:gd name="connsiteY0-262" fmla="*/ 13982 h 83934"/>
                <a:gd name="connsiteX1-263" fmla="*/ 2155807 w 2537771"/>
                <a:gd name="connsiteY1-264" fmla="*/ 13982 h 83934"/>
                <a:gd name="connsiteX2-265" fmla="*/ 2086358 w 2537771"/>
                <a:gd name="connsiteY2-266" fmla="*/ 37131 h 83934"/>
                <a:gd name="connsiteX3-267" fmla="*/ 1449751 w 2537771"/>
                <a:gd name="connsiteY3-268" fmla="*/ 60280 h 83934"/>
                <a:gd name="connsiteX4-269" fmla="*/ 1357153 w 2537771"/>
                <a:gd name="connsiteY4-270" fmla="*/ 71855 h 83934"/>
                <a:gd name="connsiteX5-271" fmla="*/ 1276131 w 2537771"/>
                <a:gd name="connsiteY5-272" fmla="*/ 83430 h 83934"/>
                <a:gd name="connsiteX6-273" fmla="*/ 960259 w 2537771"/>
                <a:gd name="connsiteY6-274" fmla="*/ 79670 h 83934"/>
                <a:gd name="connsiteX7-275" fmla="*/ 747671 w 2537771"/>
                <a:gd name="connsiteY7-276" fmla="*/ 60429 h 83934"/>
                <a:gd name="connsiteX8-277" fmla="*/ 526070 w 2537771"/>
                <a:gd name="connsiteY8-278" fmla="*/ 33224 h 83934"/>
                <a:gd name="connsiteX9-279" fmla="*/ 254643 w 2537771"/>
                <a:gd name="connsiteY9-280" fmla="*/ 72152 h 83934"/>
                <a:gd name="connsiteX10-281" fmla="*/ 180158 w 2537771"/>
                <a:gd name="connsiteY10-282" fmla="*/ 48557 h 83934"/>
                <a:gd name="connsiteX11-283" fmla="*/ 93392 w 2537771"/>
                <a:gd name="connsiteY11-284" fmla="*/ 83281 h 83934"/>
                <a:gd name="connsiteX12-285" fmla="*/ 0 w 2537771"/>
                <a:gd name="connsiteY12-286" fmla="*/ 1369 h 83934"/>
                <a:gd name="connsiteX0-287" fmla="*/ 2537771 w 2537771"/>
                <a:gd name="connsiteY0-288" fmla="*/ 13982 h 85357"/>
                <a:gd name="connsiteX1-289" fmla="*/ 2155807 w 2537771"/>
                <a:gd name="connsiteY1-290" fmla="*/ 13982 h 85357"/>
                <a:gd name="connsiteX2-291" fmla="*/ 2086358 w 2537771"/>
                <a:gd name="connsiteY2-292" fmla="*/ 37131 h 85357"/>
                <a:gd name="connsiteX3-293" fmla="*/ 1449751 w 2537771"/>
                <a:gd name="connsiteY3-294" fmla="*/ 60280 h 85357"/>
                <a:gd name="connsiteX4-295" fmla="*/ 1365106 w 2537771"/>
                <a:gd name="connsiteY4-296" fmla="*/ 52317 h 85357"/>
                <a:gd name="connsiteX5-297" fmla="*/ 1276131 w 2537771"/>
                <a:gd name="connsiteY5-298" fmla="*/ 83430 h 85357"/>
                <a:gd name="connsiteX6-299" fmla="*/ 960259 w 2537771"/>
                <a:gd name="connsiteY6-300" fmla="*/ 79670 h 85357"/>
                <a:gd name="connsiteX7-301" fmla="*/ 747671 w 2537771"/>
                <a:gd name="connsiteY7-302" fmla="*/ 60429 h 85357"/>
                <a:gd name="connsiteX8-303" fmla="*/ 526070 w 2537771"/>
                <a:gd name="connsiteY8-304" fmla="*/ 33224 h 85357"/>
                <a:gd name="connsiteX9-305" fmla="*/ 254643 w 2537771"/>
                <a:gd name="connsiteY9-306" fmla="*/ 72152 h 85357"/>
                <a:gd name="connsiteX10-307" fmla="*/ 180158 w 2537771"/>
                <a:gd name="connsiteY10-308" fmla="*/ 48557 h 85357"/>
                <a:gd name="connsiteX11-309" fmla="*/ 93392 w 2537771"/>
                <a:gd name="connsiteY11-310" fmla="*/ 83281 h 85357"/>
                <a:gd name="connsiteX12-311" fmla="*/ 0 w 2537771"/>
                <a:gd name="connsiteY12-312" fmla="*/ 1369 h 85357"/>
                <a:gd name="connsiteX0-313" fmla="*/ 2537771 w 2537771"/>
                <a:gd name="connsiteY0-314" fmla="*/ 13982 h 85357"/>
                <a:gd name="connsiteX1-315" fmla="*/ 2155807 w 2537771"/>
                <a:gd name="connsiteY1-316" fmla="*/ 13982 h 85357"/>
                <a:gd name="connsiteX2-317" fmla="*/ 2086358 w 2537771"/>
                <a:gd name="connsiteY2-318" fmla="*/ 37131 h 85357"/>
                <a:gd name="connsiteX3-319" fmla="*/ 1604819 w 2537771"/>
                <a:gd name="connsiteY3-320" fmla="*/ 72003 h 85357"/>
                <a:gd name="connsiteX4-321" fmla="*/ 1365106 w 2537771"/>
                <a:gd name="connsiteY4-322" fmla="*/ 52317 h 85357"/>
                <a:gd name="connsiteX5-323" fmla="*/ 1276131 w 2537771"/>
                <a:gd name="connsiteY5-324" fmla="*/ 83430 h 85357"/>
                <a:gd name="connsiteX6-325" fmla="*/ 960259 w 2537771"/>
                <a:gd name="connsiteY6-326" fmla="*/ 79670 h 85357"/>
                <a:gd name="connsiteX7-327" fmla="*/ 747671 w 2537771"/>
                <a:gd name="connsiteY7-328" fmla="*/ 60429 h 85357"/>
                <a:gd name="connsiteX8-329" fmla="*/ 526070 w 2537771"/>
                <a:gd name="connsiteY8-330" fmla="*/ 33224 h 85357"/>
                <a:gd name="connsiteX9-331" fmla="*/ 254643 w 2537771"/>
                <a:gd name="connsiteY9-332" fmla="*/ 72152 h 85357"/>
                <a:gd name="connsiteX10-333" fmla="*/ 180158 w 2537771"/>
                <a:gd name="connsiteY10-334" fmla="*/ 48557 h 85357"/>
                <a:gd name="connsiteX11-335" fmla="*/ 93392 w 2537771"/>
                <a:gd name="connsiteY11-336" fmla="*/ 83281 h 85357"/>
                <a:gd name="connsiteX12-337" fmla="*/ 0 w 2537771"/>
                <a:gd name="connsiteY12-338" fmla="*/ 1369 h 85357"/>
                <a:gd name="connsiteX0-339" fmla="*/ 2537771 w 2537771"/>
                <a:gd name="connsiteY0-340" fmla="*/ 13982 h 83281"/>
                <a:gd name="connsiteX1-341" fmla="*/ 2155807 w 2537771"/>
                <a:gd name="connsiteY1-342" fmla="*/ 13982 h 83281"/>
                <a:gd name="connsiteX2-343" fmla="*/ 2086358 w 2537771"/>
                <a:gd name="connsiteY2-344" fmla="*/ 37131 h 83281"/>
                <a:gd name="connsiteX3-345" fmla="*/ 1604819 w 2537771"/>
                <a:gd name="connsiteY3-346" fmla="*/ 72003 h 83281"/>
                <a:gd name="connsiteX4-347" fmla="*/ 1365106 w 2537771"/>
                <a:gd name="connsiteY4-348" fmla="*/ 52317 h 83281"/>
                <a:gd name="connsiteX5-349" fmla="*/ 1188657 w 2537771"/>
                <a:gd name="connsiteY5-350" fmla="*/ 71707 h 83281"/>
                <a:gd name="connsiteX6-351" fmla="*/ 960259 w 2537771"/>
                <a:gd name="connsiteY6-352" fmla="*/ 79670 h 83281"/>
                <a:gd name="connsiteX7-353" fmla="*/ 747671 w 2537771"/>
                <a:gd name="connsiteY7-354" fmla="*/ 60429 h 83281"/>
                <a:gd name="connsiteX8-355" fmla="*/ 526070 w 2537771"/>
                <a:gd name="connsiteY8-356" fmla="*/ 33224 h 83281"/>
                <a:gd name="connsiteX9-357" fmla="*/ 254643 w 2537771"/>
                <a:gd name="connsiteY9-358" fmla="*/ 72152 h 83281"/>
                <a:gd name="connsiteX10-359" fmla="*/ 180158 w 2537771"/>
                <a:gd name="connsiteY10-360" fmla="*/ 48557 h 83281"/>
                <a:gd name="connsiteX11-361" fmla="*/ 93392 w 2537771"/>
                <a:gd name="connsiteY11-362" fmla="*/ 83281 h 83281"/>
                <a:gd name="connsiteX12-363" fmla="*/ 0 w 2537771"/>
                <a:gd name="connsiteY12-364" fmla="*/ 1369 h 83281"/>
                <a:gd name="connsiteX0-365" fmla="*/ 2537771 w 2537771"/>
                <a:gd name="connsiteY0-366" fmla="*/ 12613 h 81912"/>
                <a:gd name="connsiteX1-367" fmla="*/ 2191592 w 2537771"/>
                <a:gd name="connsiteY1-368" fmla="*/ 39967 h 81912"/>
                <a:gd name="connsiteX2-369" fmla="*/ 2086358 w 2537771"/>
                <a:gd name="connsiteY2-370" fmla="*/ 35762 h 81912"/>
                <a:gd name="connsiteX3-371" fmla="*/ 1604819 w 2537771"/>
                <a:gd name="connsiteY3-372" fmla="*/ 70634 h 81912"/>
                <a:gd name="connsiteX4-373" fmla="*/ 1365106 w 2537771"/>
                <a:gd name="connsiteY4-374" fmla="*/ 50948 h 81912"/>
                <a:gd name="connsiteX5-375" fmla="*/ 1188657 w 2537771"/>
                <a:gd name="connsiteY5-376" fmla="*/ 70338 h 81912"/>
                <a:gd name="connsiteX6-377" fmla="*/ 960259 w 2537771"/>
                <a:gd name="connsiteY6-378" fmla="*/ 78301 h 81912"/>
                <a:gd name="connsiteX7-379" fmla="*/ 747671 w 2537771"/>
                <a:gd name="connsiteY7-380" fmla="*/ 59060 h 81912"/>
                <a:gd name="connsiteX8-381" fmla="*/ 526070 w 2537771"/>
                <a:gd name="connsiteY8-382" fmla="*/ 31855 h 81912"/>
                <a:gd name="connsiteX9-383" fmla="*/ 254643 w 2537771"/>
                <a:gd name="connsiteY9-384" fmla="*/ 70783 h 81912"/>
                <a:gd name="connsiteX10-385" fmla="*/ 180158 w 2537771"/>
                <a:gd name="connsiteY10-386" fmla="*/ 47188 h 81912"/>
                <a:gd name="connsiteX11-387" fmla="*/ 93392 w 2537771"/>
                <a:gd name="connsiteY11-388" fmla="*/ 81912 h 81912"/>
                <a:gd name="connsiteX12-389" fmla="*/ 0 w 2537771"/>
                <a:gd name="connsiteY12-390" fmla="*/ 0 h 81912"/>
                <a:gd name="connsiteX0-391" fmla="*/ 2537771 w 2537771"/>
                <a:gd name="connsiteY0-392" fmla="*/ 12613 h 81912"/>
                <a:gd name="connsiteX1-393" fmla="*/ 2191592 w 2537771"/>
                <a:gd name="connsiteY1-394" fmla="*/ 39967 h 81912"/>
                <a:gd name="connsiteX2-395" fmla="*/ 2054548 w 2537771"/>
                <a:gd name="connsiteY2-396" fmla="*/ 27946 h 81912"/>
                <a:gd name="connsiteX3-397" fmla="*/ 1604819 w 2537771"/>
                <a:gd name="connsiteY3-398" fmla="*/ 70634 h 81912"/>
                <a:gd name="connsiteX4-399" fmla="*/ 1365106 w 2537771"/>
                <a:gd name="connsiteY4-400" fmla="*/ 50948 h 81912"/>
                <a:gd name="connsiteX5-401" fmla="*/ 1188657 w 2537771"/>
                <a:gd name="connsiteY5-402" fmla="*/ 70338 h 81912"/>
                <a:gd name="connsiteX6-403" fmla="*/ 960259 w 2537771"/>
                <a:gd name="connsiteY6-404" fmla="*/ 78301 h 81912"/>
                <a:gd name="connsiteX7-405" fmla="*/ 747671 w 2537771"/>
                <a:gd name="connsiteY7-406" fmla="*/ 59060 h 81912"/>
                <a:gd name="connsiteX8-407" fmla="*/ 526070 w 2537771"/>
                <a:gd name="connsiteY8-408" fmla="*/ 31855 h 81912"/>
                <a:gd name="connsiteX9-409" fmla="*/ 254643 w 2537771"/>
                <a:gd name="connsiteY9-410" fmla="*/ 70783 h 81912"/>
                <a:gd name="connsiteX10-411" fmla="*/ 180158 w 2537771"/>
                <a:gd name="connsiteY10-412" fmla="*/ 47188 h 81912"/>
                <a:gd name="connsiteX11-413" fmla="*/ 93392 w 2537771"/>
                <a:gd name="connsiteY11-414" fmla="*/ 81912 h 81912"/>
                <a:gd name="connsiteX12-415" fmla="*/ 0 w 2537771"/>
                <a:gd name="connsiteY12-416" fmla="*/ 0 h 81912"/>
                <a:gd name="connsiteX0-417" fmla="*/ 2537771 w 2537771"/>
                <a:gd name="connsiteY0-418" fmla="*/ 12613 h 79392"/>
                <a:gd name="connsiteX1-419" fmla="*/ 2191592 w 2537771"/>
                <a:gd name="connsiteY1-420" fmla="*/ 39967 h 79392"/>
                <a:gd name="connsiteX2-421" fmla="*/ 2054548 w 2537771"/>
                <a:gd name="connsiteY2-422" fmla="*/ 27946 h 79392"/>
                <a:gd name="connsiteX3-423" fmla="*/ 1604819 w 2537771"/>
                <a:gd name="connsiteY3-424" fmla="*/ 70634 h 79392"/>
                <a:gd name="connsiteX4-425" fmla="*/ 1365106 w 2537771"/>
                <a:gd name="connsiteY4-426" fmla="*/ 50948 h 79392"/>
                <a:gd name="connsiteX5-427" fmla="*/ 1188657 w 2537771"/>
                <a:gd name="connsiteY5-428" fmla="*/ 70338 h 79392"/>
                <a:gd name="connsiteX6-429" fmla="*/ 960259 w 2537771"/>
                <a:gd name="connsiteY6-430" fmla="*/ 78301 h 79392"/>
                <a:gd name="connsiteX7-431" fmla="*/ 747671 w 2537771"/>
                <a:gd name="connsiteY7-432" fmla="*/ 59060 h 79392"/>
                <a:gd name="connsiteX8-433" fmla="*/ 526070 w 2537771"/>
                <a:gd name="connsiteY8-434" fmla="*/ 31855 h 79392"/>
                <a:gd name="connsiteX9-435" fmla="*/ 254643 w 2537771"/>
                <a:gd name="connsiteY9-436" fmla="*/ 70783 h 79392"/>
                <a:gd name="connsiteX10-437" fmla="*/ 180158 w 2537771"/>
                <a:gd name="connsiteY10-438" fmla="*/ 47188 h 79392"/>
                <a:gd name="connsiteX11-439" fmla="*/ 105320 w 2537771"/>
                <a:gd name="connsiteY11-440" fmla="*/ 62373 h 79392"/>
                <a:gd name="connsiteX12-441" fmla="*/ 0 w 2537771"/>
                <a:gd name="connsiteY12-442" fmla="*/ 0 h 793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charset="-122"/>
                <a:sym typeface="Arial" panose="020B0604020202020204"/>
              </a:endParaRPr>
            </a:p>
          </p:txBody>
        </p:sp>
        <p:sp>
          <p:nvSpPr>
            <p:cNvPr id="23"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grpSp>
      <p:grpSp>
        <p:nvGrpSpPr>
          <p:cNvPr id="24" name="PA_组合 33"/>
          <p:cNvGrpSpPr/>
          <p:nvPr>
            <p:custDataLst>
              <p:tags r:id="rId1"/>
            </p:custDataLst>
          </p:nvPr>
        </p:nvGrpSpPr>
        <p:grpSpPr bwMode="auto">
          <a:xfrm>
            <a:off x="4904734" y="5774235"/>
            <a:ext cx="2142906" cy="1128218"/>
            <a:chOff x="7394576" y="3627438"/>
            <a:chExt cx="1077913" cy="566738"/>
          </a:xfrm>
          <a:solidFill>
            <a:schemeClr val="tx1"/>
          </a:solidFill>
        </p:grpSpPr>
        <p:sp>
          <p:nvSpPr>
            <p:cNvPr id="25" name="Freeform 100"/>
            <p:cNvSpPr/>
            <p:nvPr/>
          </p:nvSpPr>
          <p:spPr bwMode="auto">
            <a:xfrm>
              <a:off x="8122380" y="3680704"/>
              <a:ext cx="97606" cy="1704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6" name="Freeform 101"/>
            <p:cNvSpPr/>
            <p:nvPr/>
          </p:nvSpPr>
          <p:spPr bwMode="auto">
            <a:xfrm>
              <a:off x="8128745" y="3706271"/>
              <a:ext cx="91241" cy="1704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7" name="Freeform 102"/>
            <p:cNvSpPr/>
            <p:nvPr/>
          </p:nvSpPr>
          <p:spPr bwMode="auto">
            <a:xfrm>
              <a:off x="8145720" y="3885241"/>
              <a:ext cx="70023" cy="14913"/>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8" name="Freeform 103"/>
            <p:cNvSpPr/>
            <p:nvPr/>
          </p:nvSpPr>
          <p:spPr bwMode="auto">
            <a:xfrm>
              <a:off x="8145720" y="3900154"/>
              <a:ext cx="72144" cy="21306"/>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9" name="Freeform 104"/>
            <p:cNvSpPr/>
            <p:nvPr/>
          </p:nvSpPr>
          <p:spPr bwMode="auto">
            <a:xfrm>
              <a:off x="8141476" y="4072733"/>
              <a:ext cx="78510" cy="19175"/>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30" name="Freeform 105"/>
            <p:cNvSpPr/>
            <p:nvPr/>
          </p:nvSpPr>
          <p:spPr bwMode="auto">
            <a:xfrm>
              <a:off x="8139355" y="4098300"/>
              <a:ext cx="80631" cy="23436"/>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38"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39" name="Freeform 107"/>
            <p:cNvSpPr>
              <a:spLocks noEditPoints="1"/>
            </p:cNvSpPr>
            <p:nvPr/>
          </p:nvSpPr>
          <p:spPr bwMode="auto">
            <a:xfrm>
              <a:off x="7893218" y="3755274"/>
              <a:ext cx="97606" cy="368593"/>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821430" y="1647190"/>
            <a:ext cx="4342765" cy="1014730"/>
          </a:xfrm>
          <a:prstGeom prst="rect">
            <a:avLst/>
          </a:prstGeom>
          <a:noFill/>
        </p:spPr>
        <p:txBody>
          <a:bodyPr wrap="square" rtlCol="0">
            <a:spAutoFit/>
          </a:bodyPr>
          <a:p>
            <a:pPr algn="ctr"/>
            <a:r>
              <a:rPr lang="zh-CN" altLang="en-US" sz="6000"/>
              <a:t>第一部分</a:t>
            </a:r>
            <a:endParaRPr lang="zh-CN" altLang="en-US" sz="6000"/>
          </a:p>
        </p:txBody>
      </p:sp>
      <p:sp>
        <p:nvSpPr>
          <p:cNvPr id="5" name="文本框 4"/>
          <p:cNvSpPr txBox="1"/>
          <p:nvPr/>
        </p:nvSpPr>
        <p:spPr>
          <a:xfrm>
            <a:off x="7903210" y="5429250"/>
            <a:ext cx="4100830" cy="645160"/>
          </a:xfrm>
          <a:prstGeom prst="rect">
            <a:avLst/>
          </a:prstGeom>
          <a:noFill/>
        </p:spPr>
        <p:txBody>
          <a:bodyPr wrap="square" rtlCol="0">
            <a:spAutoFit/>
          </a:bodyPr>
          <a:p>
            <a:r>
              <a:rPr lang="zh-CN" altLang="en-US"/>
              <a:t>拍电影就像一场怀孕的歇斯底里。</a:t>
            </a:r>
            <a:endParaRPr lang="zh-CN" altLang="en-US"/>
          </a:p>
          <a:p>
            <a:pPr algn="r"/>
            <a:r>
              <a:rPr lang="en-US" altLang="zh-CN"/>
              <a:t>——</a:t>
            </a:r>
            <a:r>
              <a:rPr lang="zh-CN" altLang="en-US"/>
              <a:t>理查德</a:t>
            </a:r>
            <a:r>
              <a:rPr lang="en-US" altLang="zh-CN"/>
              <a:t>·</a:t>
            </a:r>
            <a:r>
              <a:rPr lang="zh-CN" altLang="en-US"/>
              <a:t>莱斯特</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7"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ppt_h/2"/>
                                          </p:val>
                                        </p:tav>
                                        <p:tav tm="100000">
                                          <p:val>
                                            <p:strVal val="#ppt_y"/>
                                          </p:val>
                                        </p:tav>
                                      </p:tavLst>
                                    </p:anim>
                                    <p:anim calcmode="lin" valueType="num">
                                      <p:cBhvr>
                                        <p:cTn id="15" dur="500" fill="hold"/>
                                        <p:tgtEl>
                                          <p:spTgt spid="31"/>
                                        </p:tgtEl>
                                        <p:attrNameLst>
                                          <p:attrName>ppt_w</p:attrName>
                                        </p:attrNameLst>
                                      </p:cBhvr>
                                      <p:tavLst>
                                        <p:tav tm="0">
                                          <p:val>
                                            <p:strVal val="#ppt_w"/>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1500"/>
                            </p:stCondLst>
                            <p:childTnLst>
                              <p:par>
                                <p:cTn id="25" presetID="26"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290">
                                          <p:stCondLst>
                                            <p:cond delay="0"/>
                                          </p:stCondLst>
                                        </p:cTn>
                                        <p:tgtEl>
                                          <p:spTgt spid="5"/>
                                        </p:tgtEl>
                                      </p:cBhvr>
                                    </p:animEffect>
                                    <p:anim calcmode="lin" valueType="num">
                                      <p:cBhvr>
                                        <p:cTn id="28"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9"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0"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31"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32"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33" dur="13">
                                          <p:stCondLst>
                                            <p:cond delay="325"/>
                                          </p:stCondLst>
                                        </p:cTn>
                                        <p:tgtEl>
                                          <p:spTgt spid="5"/>
                                        </p:tgtEl>
                                      </p:cBhvr>
                                      <p:to x="100000" y="60000"/>
                                    </p:animScale>
                                    <p:animScale>
                                      <p:cBhvr>
                                        <p:cTn id="34" dur="83" decel="50000">
                                          <p:stCondLst>
                                            <p:cond delay="338"/>
                                          </p:stCondLst>
                                        </p:cTn>
                                        <p:tgtEl>
                                          <p:spTgt spid="5"/>
                                        </p:tgtEl>
                                      </p:cBhvr>
                                      <p:to x="100000" y="100000"/>
                                    </p:animScale>
                                    <p:animScale>
                                      <p:cBhvr>
                                        <p:cTn id="35" dur="13">
                                          <p:stCondLst>
                                            <p:cond delay="656"/>
                                          </p:stCondLst>
                                        </p:cTn>
                                        <p:tgtEl>
                                          <p:spTgt spid="5"/>
                                        </p:tgtEl>
                                      </p:cBhvr>
                                      <p:to x="100000" y="80000"/>
                                    </p:animScale>
                                    <p:animScale>
                                      <p:cBhvr>
                                        <p:cTn id="36" dur="83" decel="50000">
                                          <p:stCondLst>
                                            <p:cond delay="669"/>
                                          </p:stCondLst>
                                        </p:cTn>
                                        <p:tgtEl>
                                          <p:spTgt spid="5"/>
                                        </p:tgtEl>
                                      </p:cBhvr>
                                      <p:to x="100000" y="100000"/>
                                    </p:animScale>
                                    <p:animScale>
                                      <p:cBhvr>
                                        <p:cTn id="37" dur="13">
                                          <p:stCondLst>
                                            <p:cond delay="821"/>
                                          </p:stCondLst>
                                        </p:cTn>
                                        <p:tgtEl>
                                          <p:spTgt spid="5"/>
                                        </p:tgtEl>
                                      </p:cBhvr>
                                      <p:to x="100000" y="90000"/>
                                    </p:animScale>
                                    <p:animScale>
                                      <p:cBhvr>
                                        <p:cTn id="38" dur="83" decel="50000">
                                          <p:stCondLst>
                                            <p:cond delay="834"/>
                                          </p:stCondLst>
                                        </p:cTn>
                                        <p:tgtEl>
                                          <p:spTgt spid="5"/>
                                        </p:tgtEl>
                                      </p:cBhvr>
                                      <p:to x="100000" y="100000"/>
                                    </p:animScale>
                                    <p:animScale>
                                      <p:cBhvr>
                                        <p:cTn id="39" dur="13">
                                          <p:stCondLst>
                                            <p:cond delay="904"/>
                                          </p:stCondLst>
                                        </p:cTn>
                                        <p:tgtEl>
                                          <p:spTgt spid="5"/>
                                        </p:tgtEl>
                                      </p:cBhvr>
                                      <p:to x="100000" y="95000"/>
                                    </p:animScale>
                                    <p:animScale>
                                      <p:cBhvr>
                                        <p:cTn id="40" dur="83" decel="50000">
                                          <p:stCondLst>
                                            <p:cond delay="917"/>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第二节 导演小史</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438785" y="1527810"/>
            <a:ext cx="8188960" cy="521970"/>
          </a:xfrm>
          <a:prstGeom prst="rect">
            <a:avLst/>
          </a:prstGeom>
          <a:noFill/>
        </p:spPr>
        <p:txBody>
          <a:bodyPr wrap="square" rtlCol="0">
            <a:spAutoFit/>
          </a:bodyPr>
          <a:p>
            <a:r>
              <a:rPr sz="2800"/>
              <a:t>♦新现实主义、东方电影、"新浪潮”和艺术片</a:t>
            </a:r>
            <a:endParaRPr sz="2800"/>
          </a:p>
        </p:txBody>
      </p:sp>
      <p:sp>
        <p:nvSpPr>
          <p:cNvPr id="5" name="文本框 4"/>
          <p:cNvSpPr txBox="1"/>
          <p:nvPr/>
        </p:nvSpPr>
        <p:spPr>
          <a:xfrm>
            <a:off x="1016635" y="2560955"/>
            <a:ext cx="10158730" cy="2306955"/>
          </a:xfrm>
          <a:prstGeom prst="rect">
            <a:avLst/>
          </a:prstGeom>
          <a:noFill/>
        </p:spPr>
        <p:txBody>
          <a:bodyPr wrap="square" rtlCol="0">
            <a:spAutoFit/>
          </a:bodyPr>
          <a:p>
            <a:pPr marL="285750" indent="-285750">
              <a:buFont typeface="Wingdings" panose="05000000000000000000" charset="0"/>
              <a:buChar char="l"/>
            </a:pPr>
            <a:r>
              <a:rPr lang="zh-CN" altLang="en-US"/>
              <a:t>1972年，炙手可热的科波拉、彼得•博格丹诺维奇（《最后一场电影》和《纸月亮》）和威廉•弗里德金（《法国贩毒网》和《驱魔人》）合组了挂靠派拉蒙的独立制片公司The Directors Company,并获得了完全自 主的艺术创作权,拍摄出《纸月亮》《驱魔人》《对话》和《黛丝•米勒》。 但是后两者票房失败，导致弗里德金退出，公司遂告解体。而曾经在20世纪70年代如日中天的博格丹诺维奇和弗里德金像彗星一样迅速陨落，只有科波拉作为大师级导演一直活跃到今天。</a:t>
            </a:r>
            <a:endParaRPr lang="zh-CN" altLang="en-US"/>
          </a:p>
          <a:p>
            <a:pPr marL="285750" indent="-285750">
              <a:buFont typeface="Wingdings" panose="05000000000000000000" charset="0"/>
              <a:buChar char="l"/>
            </a:pPr>
            <a:endParaRPr lang="zh-CN" altLang="en-US"/>
          </a:p>
          <a:p>
            <a:pPr marL="285750" indent="-285750">
              <a:buFont typeface="Wingdings" panose="05000000000000000000" charset="0"/>
              <a:buChar char="l"/>
            </a:pPr>
            <a:r>
              <a:rPr lang="zh-CN" altLang="en-US"/>
              <a:t>好莱坞大片一代导演：卡梅隆、斯科特、迈克尔•贝、克里斯托弗•诺兰等。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934845" y="631190"/>
            <a:ext cx="8859520" cy="706755"/>
          </a:xfrm>
          <a:prstGeom prst="rect">
            <a:avLst/>
          </a:prstGeom>
          <a:noFill/>
        </p:spPr>
        <p:txBody>
          <a:bodyPr wrap="square" rtlCol="0">
            <a:spAutoFit/>
          </a:bodyPr>
          <a:p>
            <a:pPr algn="ctr"/>
            <a:r>
              <a:rPr lang="zh-CN" altLang="en-US" sz="4000"/>
              <a:t>第一节</a:t>
            </a:r>
            <a:r>
              <a:rPr lang="en-US" altLang="zh-CN" sz="4000"/>
              <a:t>	</a:t>
            </a:r>
            <a:r>
              <a:rPr lang="zh-CN" altLang="en-US" sz="4000"/>
              <a:t>人际关系与团队合作沟通技巧</a:t>
            </a:r>
            <a:endParaRPr lang="zh-CN" altLang="en-US" sz="4000"/>
          </a:p>
        </p:txBody>
      </p:sp>
      <p:sp>
        <p:nvSpPr>
          <p:cNvPr id="2" name="文本框 1"/>
          <p:cNvSpPr txBox="1"/>
          <p:nvPr/>
        </p:nvSpPr>
        <p:spPr>
          <a:xfrm>
            <a:off x="1428115" y="2225675"/>
            <a:ext cx="9498965" cy="3080385"/>
          </a:xfrm>
          <a:prstGeom prst="rect">
            <a:avLst/>
          </a:prstGeom>
          <a:noFill/>
        </p:spPr>
        <p:txBody>
          <a:bodyPr wrap="square" rtlCol="0">
            <a:spAutoFit/>
          </a:bodyPr>
          <a:p>
            <a:pPr indent="457200" fontAlgn="auto">
              <a:lnSpc>
                <a:spcPct val="120000"/>
              </a:lnSpc>
            </a:pPr>
            <a:r>
              <a:rPr lang="zh-CN" altLang="en-US"/>
              <a:t>精通权术的好莱坞制片人有句名言:“不是你的朋友，就是你的敌人。”</a:t>
            </a:r>
            <a:endParaRPr lang="zh-CN" altLang="en-US"/>
          </a:p>
          <a:p>
            <a:pPr indent="457200" fontAlgn="auto">
              <a:lnSpc>
                <a:spcPct val="120000"/>
              </a:lnSpc>
            </a:pPr>
            <a:endParaRPr lang="zh-CN" altLang="en-US"/>
          </a:p>
          <a:p>
            <a:pPr indent="457200" fontAlgn="auto">
              <a:lnSpc>
                <a:spcPct val="120000"/>
              </a:lnSpc>
            </a:pPr>
            <a:r>
              <a:rPr lang="zh-CN" altLang="en-US"/>
              <a:t>让•雷诺阿说：“导演周围应该是一帮各有所长的同谋，而不是一群唯命是从的 随从。”</a:t>
            </a:r>
            <a:endParaRPr lang="zh-CN" altLang="en-US"/>
          </a:p>
          <a:p>
            <a:pPr indent="457200" fontAlgn="auto">
              <a:lnSpc>
                <a:spcPct val="120000"/>
              </a:lnSpc>
            </a:pPr>
            <a:endParaRPr lang="zh-CN" altLang="en-US"/>
          </a:p>
          <a:p>
            <a:pPr indent="457200" fontAlgn="auto">
              <a:lnSpc>
                <a:spcPct val="120000"/>
              </a:lnSpc>
            </a:pPr>
            <a:r>
              <a:rPr lang="zh-CN" altLang="en-US"/>
              <a:t>卢卡斯说:“（导演）是一份糟糕、吓人的工作，……拍电影你要对付一大群你无法想 象的变态、神经兮兮和难缠的人。”</a:t>
            </a:r>
            <a:endParaRPr lang="zh-CN" altLang="en-US"/>
          </a:p>
          <a:p>
            <a:pPr indent="457200" fontAlgn="auto">
              <a:lnSpc>
                <a:spcPct val="120000"/>
              </a:lnSpc>
            </a:pPr>
            <a:endParaRPr lang="zh-CN" altLang="en-US"/>
          </a:p>
          <a:p>
            <a:pPr indent="457200" fontAlgn="auto">
              <a:lnSpc>
                <a:spcPct val="120000"/>
              </a:lnSpc>
            </a:pPr>
            <a:r>
              <a:rPr lang="zh-CN" altLang="en-US"/>
              <a:t>拉娜•沃卓夫斯基（《黑客帝国》和《云图》）说:“电影是一门有关社交的艺术,最终的 成品往往是大家同心协力的结果。”</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644140" y="620395"/>
            <a:ext cx="6903720" cy="706755"/>
          </a:xfrm>
          <a:prstGeom prst="rect">
            <a:avLst/>
          </a:prstGeom>
          <a:noFill/>
        </p:spPr>
        <p:txBody>
          <a:bodyPr wrap="square" rtlCol="0">
            <a:spAutoFit/>
          </a:bodyPr>
          <a:p>
            <a:pPr algn="ctr"/>
            <a:r>
              <a:rPr lang="zh-CN" altLang="en-US" sz="4000"/>
              <a:t>第二节</a:t>
            </a:r>
            <a:r>
              <a:rPr lang="en-US" altLang="zh-CN" sz="4000"/>
              <a:t>	</a:t>
            </a:r>
            <a:r>
              <a:rPr lang="zh-CN" altLang="en-US" sz="4000"/>
              <a:t>导演与制片人</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1186180" y="1499870"/>
            <a:ext cx="9751695" cy="4523105"/>
          </a:xfrm>
          <a:prstGeom prst="rect">
            <a:avLst/>
          </a:prstGeom>
          <a:noFill/>
        </p:spPr>
        <p:txBody>
          <a:bodyPr wrap="square" rtlCol="0">
            <a:spAutoFit/>
          </a:bodyPr>
          <a:p>
            <a:pPr marL="285750" indent="-285750">
              <a:buFont typeface="Arial" panose="020B0604020202020204" pitchFamily="34" charset="0"/>
              <a:buChar char="•"/>
            </a:pPr>
            <a:r>
              <a:rPr lang="zh-CN" altLang="en-US"/>
              <a:t>电影是团队合作的艺术，电影首先是导演和制片人（兼明星主演）之间的合作。 导演与制片人的关系如同夫妻，影片就是他们的孩子。</a:t>
            </a:r>
            <a:endParaRPr lang="zh-CN" altLang="en-US"/>
          </a:p>
          <a:p>
            <a:pPr marL="285750" indent="-285750">
              <a:buFont typeface="Arial" panose="020B0604020202020204" pitchFamily="34" charset="0"/>
              <a:buChar char="•"/>
            </a:pPr>
            <a:endParaRPr lang="zh-CN" altLang="en-US"/>
          </a:p>
          <a:p>
            <a:pPr marL="285750" indent="-285750">
              <a:buFont typeface="Arial" panose="020B0604020202020204" pitchFamily="34" charset="0"/>
              <a:buChar char="•"/>
            </a:pPr>
            <a:r>
              <a:rPr lang="zh-CN" altLang="en-US"/>
              <a:t>制片人首先应该是精明的商人，其次 是高超的艺术鉴赏者，同时还是敏感的电 影创作者。</a:t>
            </a:r>
            <a:endParaRPr lang="zh-CN" altLang="en-US"/>
          </a:p>
          <a:p>
            <a:pPr marL="285750" indent="-285750">
              <a:buFont typeface="Arial" panose="020B0604020202020204" pitchFamily="34" charset="0"/>
              <a:buChar char="•"/>
            </a:pPr>
            <a:endParaRPr lang="zh-CN" altLang="en-US"/>
          </a:p>
          <a:p>
            <a:pPr marL="285750" indent="-285750">
              <a:buFont typeface="Arial" panose="020B0604020202020204" pitchFamily="34" charset="0"/>
              <a:buChar char="•"/>
            </a:pPr>
            <a:r>
              <a:rPr lang="zh-CN" altLang="en-US"/>
              <a:t>导演最可能的“敌人”当然就是制片人及其代理人（执行制片人或制片主任），还有可 能是想主导拍摄的明星主演或者想保护自己剧本的编剧。</a:t>
            </a:r>
            <a:endParaRPr lang="zh-CN" altLang="en-US"/>
          </a:p>
          <a:p>
            <a:pPr marL="285750" indent="-285750">
              <a:buFont typeface="Arial" panose="020B0604020202020204" pitchFamily="34" charset="0"/>
              <a:buChar char="•"/>
            </a:pPr>
            <a:endParaRPr lang="zh-CN" altLang="en-US"/>
          </a:p>
          <a:p>
            <a:pPr marL="285750" indent="-285750">
              <a:buFont typeface="Arial" panose="020B0604020202020204" pitchFamily="34" charset="0"/>
              <a:buChar char="•"/>
            </a:pPr>
            <a:r>
              <a:rPr lang="zh-CN" altLang="en-US"/>
              <a:t>制片人（监制和管理层）常常指责导演“言行不一”（兜售的是一部片子，而拍出来的 却是另一部片子）；而导演又会抱怨制片人某种程度上的“负面认定”心态，像防贼一样提 防导演。</a:t>
            </a:r>
            <a:endParaRPr lang="zh-CN" altLang="en-US"/>
          </a:p>
          <a:p>
            <a:pPr marL="285750" indent="-285750">
              <a:buFont typeface="Arial" panose="020B0604020202020204" pitchFamily="34" charset="0"/>
              <a:buChar char="•"/>
            </a:pPr>
            <a:endParaRPr lang="zh-CN" altLang="en-US"/>
          </a:p>
          <a:p>
            <a:pPr marL="285750" indent="-285750">
              <a:buFont typeface="Arial" panose="020B0604020202020204" pitchFamily="34" charset="0"/>
              <a:buChar char="•"/>
            </a:pPr>
            <a:r>
              <a:rPr lang="zh-CN" altLang="en-US"/>
              <a:t>好莱坞的老生常谈是:“如果一切顺利，电影就会砸锅。”电影制作无法回避冲突（特 别是导演与制片人之间），而事实上，冲突和争斗会成为一种刺激、一种兴奋剂，反而有利 于创作。好莱坞制片人甚至会故意挑起矛盾冲突，因为他们笃信，“当你遇到麻烦时，你 的脑子会转得更快”。</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120140" y="1268730"/>
            <a:ext cx="9850755" cy="3753485"/>
          </a:xfrm>
          <a:prstGeom prst="rect">
            <a:avLst/>
          </a:prstGeom>
          <a:noFill/>
        </p:spPr>
        <p:txBody>
          <a:bodyPr wrap="square" rtlCol="0">
            <a:spAutoFit/>
          </a:bodyPr>
          <a:p>
            <a:r>
              <a:rPr lang="zh-CN" altLang="en-US" sz="2000" b="1"/>
              <a:t>♦导演兼制片人</a:t>
            </a:r>
            <a:endParaRPr lang="zh-CN" altLang="en-US"/>
          </a:p>
          <a:p>
            <a:r>
              <a:rPr lang="zh-CN" altLang="en-US"/>
              <a:t>自己当老板的导演有:格里菲斯、卓别林、希区柯克、科波拉、卢卡斯、斯皮尔伯格、卡 梅隆和诺兰等。</a:t>
            </a:r>
            <a:endParaRPr lang="zh-CN" altLang="en-US"/>
          </a:p>
          <a:p>
            <a:endParaRPr lang="zh-CN" altLang="en-US"/>
          </a:p>
          <a:p>
            <a:r>
              <a:rPr lang="zh-CN" altLang="en-US" sz="2000" b="1"/>
              <a:t>♦导演人际关系和摄制组权力斗争</a:t>
            </a:r>
            <a:endParaRPr lang="zh-CN" altLang="en-US"/>
          </a:p>
          <a:p>
            <a:pPr indent="457200" fontAlgn="auto"/>
            <a:r>
              <a:rPr lang="zh-CN" altLang="en-US"/>
              <a:t>导演的关系网多数是通过各种聚会活动、吃饭、出游、运动、娱乐等建立的。</a:t>
            </a:r>
            <a:endParaRPr lang="zh-CN" altLang="en-US"/>
          </a:p>
          <a:p>
            <a:pPr indent="457200" fontAlgn="auto"/>
            <a:r>
              <a:rPr lang="zh-CN" altLang="en-US"/>
              <a:t>在导演组、摄制组、项目相关人员、电影圈中，找到导师、发现学徒很重要。</a:t>
            </a:r>
            <a:endParaRPr lang="zh-CN" altLang="en-US"/>
          </a:p>
          <a:p>
            <a:pPr indent="457200" fontAlgn="auto"/>
            <a:r>
              <a:rPr lang="zh-CN" altLang="en-US"/>
              <a:t>电影圈和摄制组不相信眼泪，而是用实力说话。</a:t>
            </a:r>
            <a:endParaRPr lang="zh-CN" altLang="en-US"/>
          </a:p>
          <a:p>
            <a:pPr indent="457200" fontAlgn="auto"/>
            <a:r>
              <a:rPr lang="zh-CN" altLang="en-US"/>
              <a:t>导演、制片人和明星之间的权力斗争：导演相对弱势，在与制片人或明星势不两立 时，导演往往会被炒觥鱼。明星可以推荐导演（《乱世佳人》盖博推荐弗莱明），甚至自带 导演小弟作为跟班。</a:t>
            </a:r>
            <a:endParaRPr lang="zh-CN" altLang="en-US"/>
          </a:p>
          <a:p>
            <a:pPr indent="457200" fontAlgn="auto"/>
            <a:r>
              <a:rPr lang="zh-CN" altLang="en-US"/>
              <a:t>导演必须顶住超时、超期、超预算的压力，顶住来自执行制片人的威胁或哀求，坚持 自己的影片质量底线，因为如果导演屈从于压力或者妇人之仁，不仅没人会因此感谢他, 还要独自或主要承担（烂电影的）罪责。</a:t>
            </a:r>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2644140" y="620395"/>
            <a:ext cx="6903720" cy="706755"/>
          </a:xfrm>
          <a:prstGeom prst="rect">
            <a:avLst/>
          </a:prstGeom>
          <a:noFill/>
        </p:spPr>
        <p:txBody>
          <a:bodyPr wrap="square" rtlCol="0">
            <a:spAutoFit/>
          </a:bodyPr>
          <a:p>
            <a:pPr algn="ctr"/>
            <a:r>
              <a:rPr lang="zh-CN" altLang="en-US" sz="4000"/>
              <a:t>第二节</a:t>
            </a:r>
            <a:r>
              <a:rPr lang="en-US" altLang="zh-CN" sz="4000"/>
              <a:t>	</a:t>
            </a:r>
            <a:r>
              <a:rPr lang="zh-CN" altLang="en-US" sz="4000"/>
              <a:t>导演与制片人</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24535" y="1422400"/>
            <a:ext cx="9542780" cy="4338320"/>
          </a:xfrm>
          <a:prstGeom prst="rect">
            <a:avLst/>
          </a:prstGeom>
          <a:noFill/>
        </p:spPr>
        <p:txBody>
          <a:bodyPr wrap="square" rtlCol="0">
            <a:spAutoFit/>
          </a:bodyPr>
          <a:p>
            <a:r>
              <a:rPr lang="zh-CN" altLang="en-US" sz="2000" b="1"/>
              <a:t>♦导演控制力</a:t>
            </a:r>
            <a:endParaRPr lang="zh-CN" altLang="en-US" sz="2000" b="1"/>
          </a:p>
          <a:p>
            <a:endParaRPr lang="zh-CN" altLang="en-US" sz="2000" b="1"/>
          </a:p>
          <a:p>
            <a:r>
              <a:rPr lang="zh-CN" altLang="en-US" sz="2000" b="1"/>
              <a:t>♦监制与艺术指导</a:t>
            </a:r>
            <a:endParaRPr lang="zh-CN" altLang="en-US"/>
          </a:p>
          <a:p>
            <a:pPr marL="285750" indent="-285750">
              <a:buFont typeface="Arial" panose="020B0604020202020204" pitchFamily="34" charset="0"/>
              <a:buChar char="•"/>
            </a:pPr>
            <a:endParaRPr lang="zh-CN" altLang="en-US"/>
          </a:p>
          <a:p>
            <a:pPr marL="285750" indent="-285750">
              <a:buFont typeface="Arial" panose="020B0604020202020204" pitchFamily="34" charset="0"/>
              <a:buChar char="•"/>
            </a:pPr>
            <a:r>
              <a:rPr lang="zh-CN" altLang="en-US"/>
              <a:t>监制（executive producer）应该是制片方聘请的，是可以从创作到管理上控制导演的 指导型人物。监制的任务包括:把握总体方向、控制预算和周期（保护制片人和投资人的 利益）；过滤和提炼制片人与投资人的要求（捍卫导演等的创作权益）；指导和提携年轻导 演与弱势导演（相当于艺术指导和导师的角色）。</a:t>
            </a:r>
            <a:endParaRPr lang="zh-CN" altLang="en-US"/>
          </a:p>
          <a:p>
            <a:pPr marL="285750" indent="-285750">
              <a:buFont typeface="Arial" panose="020B0604020202020204" pitchFamily="34" charset="0"/>
              <a:buChar char="•"/>
            </a:pPr>
            <a:r>
              <a:rPr lang="zh-CN" altLang="en-US"/>
              <a:t>监制通常由著名的电影导演（或编剧、制片人、演员）担任美国的监制往往就是电影制片人甚至制片公司老板</a:t>
            </a:r>
            <a:endParaRPr lang="zh-CN" altLang="en-US"/>
          </a:p>
          <a:p>
            <a:pPr marL="285750" indent="-285750">
              <a:buFont typeface="Arial" panose="020B0604020202020204" pitchFamily="34" charset="0"/>
              <a:buChar char="•"/>
            </a:pPr>
            <a:r>
              <a:rPr lang="zh-CN" altLang="en-US"/>
              <a:t>艺术指导主要从创作上把握和指导导演的创作，也提携新晋导演，经常由名导演或 名教授担任</a:t>
            </a:r>
            <a:endParaRPr lang="zh-CN" altLang="en-US"/>
          </a:p>
          <a:p>
            <a:pPr marL="285750" indent="-285750">
              <a:buFont typeface="Arial" panose="020B0604020202020204" pitchFamily="34" charset="0"/>
              <a:buChar char="•"/>
            </a:pPr>
            <a:r>
              <a:rPr lang="zh-CN" altLang="en-US"/>
              <a:t>艺术指导是大陆电影界经常釆用的说 法，也是一个与电影监制近似的头衔，而这一头衔正在被电影监制（除艺术上把关外，在 日常拍摄和预算日程管理等方面具有更大的监督权）逐步取代。</a:t>
            </a:r>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2644140" y="620395"/>
            <a:ext cx="6903720" cy="706755"/>
          </a:xfrm>
          <a:prstGeom prst="rect">
            <a:avLst/>
          </a:prstGeom>
          <a:noFill/>
        </p:spPr>
        <p:txBody>
          <a:bodyPr wrap="square" rtlCol="0">
            <a:spAutoFit/>
          </a:bodyPr>
          <a:p>
            <a:pPr algn="ctr"/>
            <a:r>
              <a:rPr lang="zh-CN" altLang="en-US" sz="4000"/>
              <a:t>第二节</a:t>
            </a:r>
            <a:r>
              <a:rPr lang="en-US" altLang="zh-CN" sz="4000"/>
              <a:t>	</a:t>
            </a:r>
            <a:r>
              <a:rPr lang="zh-CN" altLang="en-US" sz="4000"/>
              <a:t>导演与制片人</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219200" y="1345565"/>
            <a:ext cx="9762490" cy="4584700"/>
          </a:xfrm>
          <a:prstGeom prst="rect">
            <a:avLst/>
          </a:prstGeom>
          <a:noFill/>
        </p:spPr>
        <p:txBody>
          <a:bodyPr wrap="square" rtlCol="0">
            <a:spAutoFit/>
          </a:bodyPr>
          <a:p>
            <a:r>
              <a:rPr lang="zh-CN" altLang="en-US" sz="2000" b="1"/>
              <a:t>♦完片担保（completion bond）</a:t>
            </a:r>
            <a:endParaRPr lang="zh-CN" altLang="en-US"/>
          </a:p>
          <a:p>
            <a:pPr indent="457200" fontAlgn="auto"/>
            <a:r>
              <a:rPr lang="zh-CN" altLang="en-US"/>
              <a:t>除制片人和监制以外，电影公司和（或）银行（投资人）往往还会聘用素质高、能力强</a:t>
            </a:r>
            <a:endParaRPr lang="zh-CN" altLang="en-US"/>
          </a:p>
          <a:p>
            <a:pPr indent="457200" fontAlgn="auto"/>
            <a:r>
              <a:rPr lang="zh-CN" altLang="en-US"/>
              <a:t>和经验丰富的“完片担保人”来监督财务预算、人员组成、日程安排、 拍摄过程、剧组管理和劳资谈判等全部过程，万不得已时会辞退工作 不力的剧组成员甚至接管制作过程（不排除自己追加投资），以保证 电影能够按期保质保量完成。完 片担保很可能是制作独立电影（中小成本）的最佳方式，因为独立制 片的监督管理远不如大制片厂那样完善规范。</a:t>
            </a:r>
            <a:endParaRPr lang="zh-CN" altLang="en-US"/>
          </a:p>
          <a:p>
            <a:pPr indent="457200" fontAlgn="auto"/>
            <a:r>
              <a:rPr lang="zh-CN" altLang="en-US"/>
              <a:t>导致电影无法按时保质保量 完成的因素包括：预算可能被低估（外汇利率变化），可能发生无法预料的事件（天气和工会标准薪酬），拍摄进度缓慢，伤 病、意外及不可抗力造成的事故（地震、洪水、风暴等自然灾害），因修改而增加成本等。</a:t>
            </a:r>
            <a:endParaRPr lang="zh-CN" altLang="en-US"/>
          </a:p>
          <a:p>
            <a:pPr indent="457200" fontAlgn="auto"/>
            <a:endParaRPr lang="zh-CN" altLang="en-US"/>
          </a:p>
          <a:p>
            <a:pPr indent="0" fontAlgn="auto"/>
            <a:endParaRPr lang="zh-CN" altLang="en-US"/>
          </a:p>
          <a:p>
            <a:pPr indent="0" fontAlgn="auto"/>
            <a:r>
              <a:rPr lang="zh-CN" altLang="en-US" sz="2000" b="1"/>
              <a:t>♦失控的导演</a:t>
            </a:r>
            <a:endParaRPr lang="zh-CN" altLang="en-US"/>
          </a:p>
          <a:p>
            <a:pPr marL="285750" indent="-285750" fontAlgn="auto">
              <a:buFont typeface="Arial" panose="020B0604020202020204" pitchFamily="34" charset="0"/>
              <a:buChar char="•"/>
            </a:pPr>
            <a:r>
              <a:rPr lang="zh-CN" altLang="en-US"/>
              <a:t>好合作的导演（谦逊厚道）VS.不好合作的导演（强势霸道）。</a:t>
            </a:r>
            <a:endParaRPr lang="zh-CN" altLang="en-US"/>
          </a:p>
          <a:p>
            <a:pPr marL="285750" indent="-285750" fontAlgn="auto">
              <a:buFont typeface="Arial" panose="020B0604020202020204" pitchFamily="34" charset="0"/>
              <a:buChar char="•"/>
            </a:pPr>
            <a:r>
              <a:rPr lang="zh-CN" altLang="en-US"/>
              <a:t>导演与制片人既是“职业天敌”又是“搭档夫妻”，两者之间的争斗与妥协当然是电影 业的常态。由于位置和立场的不同，导演会更多地从影片的艺术创作方面看待问题，而 制片人则会更多地从商业利润方面进行决策。</a:t>
            </a:r>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2644140" y="620395"/>
            <a:ext cx="6903720" cy="706755"/>
          </a:xfrm>
          <a:prstGeom prst="rect">
            <a:avLst/>
          </a:prstGeom>
          <a:noFill/>
        </p:spPr>
        <p:txBody>
          <a:bodyPr wrap="square" rtlCol="0">
            <a:spAutoFit/>
          </a:bodyPr>
          <a:p>
            <a:pPr algn="ctr"/>
            <a:r>
              <a:rPr lang="zh-CN" altLang="en-US" sz="4000"/>
              <a:t>第二节</a:t>
            </a:r>
            <a:r>
              <a:rPr lang="en-US" altLang="zh-CN" sz="4000"/>
              <a:t>	</a:t>
            </a:r>
            <a:r>
              <a:rPr lang="zh-CN" altLang="en-US" sz="4000"/>
              <a:t>导演与制片人</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41120" y="2115185"/>
            <a:ext cx="9509760" cy="3333115"/>
          </a:xfrm>
          <a:prstGeom prst="rect">
            <a:avLst/>
          </a:prstGeom>
          <a:noFill/>
        </p:spPr>
        <p:txBody>
          <a:bodyPr wrap="square" rtlCol="0">
            <a:spAutoFit/>
          </a:bodyPr>
          <a:p>
            <a:r>
              <a:rPr lang="zh-CN" altLang="en-US" sz="2000" b="1"/>
              <a:t>♦导演与经纪人</a:t>
            </a:r>
            <a:endParaRPr lang="zh-CN" altLang="en-US"/>
          </a:p>
          <a:p>
            <a:endParaRPr lang="zh-CN" altLang="en-US"/>
          </a:p>
          <a:p>
            <a:pPr indent="457200" fontAlgn="auto">
              <a:lnSpc>
                <a:spcPct val="240000"/>
              </a:lnSpc>
            </a:pPr>
            <a:r>
              <a:rPr lang="zh-CN" altLang="en-US"/>
              <a:t>经纪人之所以具有强大的影响力，是因为他们代表着（有时甚至是控制着）大明星、 大导演和大制片人等宝贵资源,像创新艺术家（CAA）、威廉•莫里斯（WMA）、国际创新 管理（ICM）、联合精英（UTA）和奋进精英（Endeavor）五大好莱坞经纪公司（经纪人）就经 常与制片人（投资人）一起担当做局者（dealmaker），共同主导建构一个电影项目。</a:t>
            </a:r>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2644140" y="620395"/>
            <a:ext cx="6903720" cy="706755"/>
          </a:xfrm>
          <a:prstGeom prst="rect">
            <a:avLst/>
          </a:prstGeom>
          <a:noFill/>
        </p:spPr>
        <p:txBody>
          <a:bodyPr wrap="square" rtlCol="0">
            <a:spAutoFit/>
          </a:bodyPr>
          <a:p>
            <a:pPr algn="ctr"/>
            <a:r>
              <a:rPr lang="zh-CN" altLang="en-US" sz="4000"/>
              <a:t>第二节</a:t>
            </a:r>
            <a:r>
              <a:rPr lang="en-US" altLang="zh-CN" sz="4000"/>
              <a:t>	</a:t>
            </a:r>
            <a:r>
              <a:rPr lang="zh-CN" altLang="en-US" sz="4000"/>
              <a:t>导演与制片人</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53160" y="1280160"/>
            <a:ext cx="9630410" cy="4739005"/>
          </a:xfrm>
          <a:prstGeom prst="rect">
            <a:avLst/>
          </a:prstGeom>
          <a:noFill/>
        </p:spPr>
        <p:txBody>
          <a:bodyPr wrap="square" rtlCol="0">
            <a:spAutoFit/>
          </a:bodyPr>
          <a:p>
            <a:r>
              <a:rPr lang="zh-CN" altLang="en-US" sz="2000" b="1"/>
              <a:t>♦导演</a:t>
            </a:r>
            <a:endParaRPr lang="zh-CN" altLang="en-US"/>
          </a:p>
          <a:p>
            <a:r>
              <a:rPr lang="zh-CN" altLang="en-US"/>
              <a:t>导演包括联合导演（Co-Director）和总导演。</a:t>
            </a:r>
            <a:endParaRPr lang="zh-CN" altLang="en-US"/>
          </a:p>
          <a:p>
            <a:endParaRPr lang="zh-CN" altLang="en-US" sz="2000" b="1"/>
          </a:p>
          <a:p>
            <a:r>
              <a:rPr lang="zh-CN" altLang="en-US" sz="2000" b="1"/>
              <a:t>♦第一副导演或执行导演（AD,First Assistant Director or Acting Director,一人）</a:t>
            </a:r>
            <a:endParaRPr lang="zh-CN" altLang="en-US" sz="2000" b="1"/>
          </a:p>
          <a:p>
            <a:r>
              <a:rPr lang="zh-CN" altLang="en-US"/>
              <a:t>第一副导演或执行导演是导演的“右手”</a:t>
            </a:r>
            <a:endParaRPr lang="zh-CN" altLang="en-US"/>
          </a:p>
          <a:p>
            <a:endParaRPr lang="zh-CN" altLang="en-US" sz="2000" b="1"/>
          </a:p>
          <a:p>
            <a:r>
              <a:rPr lang="zh-CN" altLang="en-US" sz="2000" b="1"/>
              <a:t>♦副导演或第二副导演(Second AD,一人或多人)</a:t>
            </a:r>
            <a:endParaRPr lang="zh-CN" altLang="en-US"/>
          </a:p>
          <a:p>
            <a:pPr marL="285750" indent="-285750">
              <a:buFont typeface="Arial" panose="020B0604020202020204" pitchFamily="34" charset="0"/>
              <a:buChar char="•"/>
            </a:pPr>
            <a:r>
              <a:rPr lang="zh-CN" altLang="en-US"/>
              <a:t>副导演和第二副导演主要负责较大范围的沟通和准备工作，如安排群众演员，为下 一个镜头、下一场戏和第二天的拍摄做准备等。</a:t>
            </a:r>
            <a:endParaRPr lang="zh-CN" altLang="en-US"/>
          </a:p>
          <a:p>
            <a:pPr marL="285750" indent="-285750">
              <a:buFont typeface="Arial" panose="020B0604020202020204" pitchFamily="34" charset="0"/>
              <a:buChar char="•"/>
            </a:pPr>
            <a:r>
              <a:rPr lang="zh-CN" altLang="en-US"/>
              <a:t>副导演为常务副导演(Key Second AD)与联合副导演(Co-Second AD)</a:t>
            </a:r>
            <a:endParaRPr lang="zh-CN" altLang="en-US"/>
          </a:p>
          <a:p>
            <a:pPr marL="285750" indent="-285750">
              <a:buFont typeface="Arial" panose="020B0604020202020204" pitchFamily="34" charset="0"/>
              <a:buChar char="•"/>
            </a:pPr>
            <a:r>
              <a:rPr lang="zh-CN" altLang="en-US"/>
              <a:t>中国电影摄制组常设的副导演包括:现场副导演、演员副导演和服化道副导演等。</a:t>
            </a:r>
            <a:endParaRPr lang="zh-CN" altLang="en-US"/>
          </a:p>
          <a:p>
            <a:pPr marL="285750" indent="-285750"/>
            <a:endParaRPr lang="zh-CN" altLang="en-US" sz="2000" b="1"/>
          </a:p>
          <a:p>
            <a:pPr marL="285750" indent="-285750"/>
            <a:r>
              <a:rPr lang="zh-CN" altLang="en-US" sz="2000" b="1"/>
              <a:t>♦场记(Script Supervisor)</a:t>
            </a:r>
            <a:endParaRPr lang="zh-CN" altLang="en-US"/>
          </a:p>
          <a:p>
            <a:r>
              <a:rPr lang="zh-CN" altLang="en-US"/>
              <a:t>场记是导演的“左手”场记既是导演绝对的“自己人”(场记经常由女性担任，大约是因为她们比较细心)， 又是导演的一面的“镜子”。</a:t>
            </a:r>
            <a:endParaRPr lang="zh-CN" altLang="en-US"/>
          </a:p>
          <a:p>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2644140" y="620395"/>
            <a:ext cx="6903720" cy="706755"/>
          </a:xfrm>
          <a:prstGeom prst="rect">
            <a:avLst/>
          </a:prstGeom>
          <a:noFill/>
        </p:spPr>
        <p:txBody>
          <a:bodyPr wrap="square" rtlCol="0">
            <a:spAutoFit/>
          </a:bodyPr>
          <a:p>
            <a:pPr algn="ctr"/>
            <a:r>
              <a:rPr lang="zh-CN" altLang="en-US" sz="4000"/>
              <a:t>第二节</a:t>
            </a:r>
            <a:r>
              <a:rPr lang="en-US" altLang="zh-CN" sz="4000"/>
              <a:t>	</a:t>
            </a:r>
            <a:r>
              <a:rPr lang="zh-CN" altLang="en-US" sz="4000"/>
              <a:t>导演与制片人</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53160" y="1327150"/>
            <a:ext cx="9630410" cy="4646295"/>
          </a:xfrm>
          <a:prstGeom prst="rect">
            <a:avLst/>
          </a:prstGeom>
          <a:noFill/>
        </p:spPr>
        <p:txBody>
          <a:bodyPr wrap="square" rtlCol="0">
            <a:spAutoFit/>
          </a:bodyPr>
          <a:p>
            <a:r>
              <a:rPr lang="zh-CN" altLang="en-US" sz="2000" b="1"/>
              <a:t>♦助理</a:t>
            </a:r>
            <a:endParaRPr lang="zh-CN" altLang="en-US" sz="2000" b="1"/>
          </a:p>
          <a:p>
            <a:r>
              <a:rPr lang="zh-CN" altLang="en-US"/>
              <a:t>助理包括：助理导演(Second AD)、场记助理(Assistant Script Supervisor)、助理副 导演(Third AD),(群演)副导演助理[Additional(Crown Third)ADs],导演的(私人)助 理(The Director's Assistant / Assistant to Mr. Spielberg)、制片助理(Production Assistant to Mr. Spielberg)等。</a:t>
            </a:r>
            <a:endParaRPr lang="zh-CN" altLang="en-US"/>
          </a:p>
          <a:p>
            <a:endParaRPr lang="zh-CN" altLang="en-US"/>
          </a:p>
          <a:p>
            <a:r>
              <a:rPr lang="zh-CN" altLang="en-US" sz="2000" b="1"/>
              <a:t>♦ B组导演</a:t>
            </a:r>
            <a:endParaRPr lang="zh-CN" altLang="en-US" sz="2000" b="1"/>
          </a:p>
          <a:p>
            <a:pPr marL="285750" indent="-285750">
              <a:buFont typeface="Arial" panose="020B0604020202020204" pitchFamily="34" charset="0"/>
              <a:buChar char="•"/>
            </a:pPr>
            <a:r>
              <a:rPr lang="zh-CN" altLang="en-US"/>
              <a:t>B组导演可由执行导演兼任或由制片方与导演协商专门雇佣，最好是导演的朋友或 学生之类，否则B组素材使用率会不高甚至很低。B组拍摄主要涉及的相关人物有：武戏导演、武术指导（动作设计）、视觉总监、视觉 效果。</a:t>
            </a:r>
            <a:endParaRPr lang="zh-CN" altLang="en-US"/>
          </a:p>
          <a:p>
            <a:pPr marL="285750" indent="-285750">
              <a:buFont typeface="Arial" panose="020B0604020202020204" pitchFamily="34" charset="0"/>
              <a:buChar char="•"/>
            </a:pPr>
            <a:r>
              <a:rPr lang="zh-CN" altLang="en-US"/>
              <a:t>B组涉及的部门包括:制片、摄影、美术、录音、音乐、剪辑、后期和数字技术等。</a:t>
            </a:r>
            <a:endParaRPr lang="zh-CN" altLang="en-US"/>
          </a:p>
          <a:p>
            <a:endParaRPr lang="zh-CN" altLang="en-US" sz="2000" b="1"/>
          </a:p>
          <a:p>
            <a:r>
              <a:rPr lang="zh-CN" altLang="en-US" sz="2000" b="1"/>
              <a:t>♦统筹（coordinator）</a:t>
            </a:r>
            <a:endParaRPr lang="zh-CN" altLang="en-US" sz="2000" b="1"/>
          </a:p>
          <a:p>
            <a:r>
              <a:rPr lang="zh-CN" altLang="en-US"/>
              <a:t>统筹是连接导演（执行导演）和制片人（执行制片人、现场制片人、制片主任）的纽带， 相当于军队中的参谋长。</a:t>
            </a:r>
            <a:endParaRPr lang="zh-CN" altLang="en-US"/>
          </a:p>
          <a:p>
            <a:endParaRPr lang="zh-CN" altLang="en-US"/>
          </a:p>
          <a:p>
            <a:endParaRPr lang="zh-CN" altLang="en-US"/>
          </a:p>
        </p:txBody>
      </p:sp>
      <p:sp>
        <p:nvSpPr>
          <p:cNvPr id="4" name="文本框 3"/>
          <p:cNvSpPr txBox="1"/>
          <p:nvPr/>
        </p:nvSpPr>
        <p:spPr>
          <a:xfrm>
            <a:off x="2644140" y="620395"/>
            <a:ext cx="6903720" cy="706755"/>
          </a:xfrm>
          <a:prstGeom prst="rect">
            <a:avLst/>
          </a:prstGeom>
          <a:noFill/>
        </p:spPr>
        <p:txBody>
          <a:bodyPr wrap="square" rtlCol="0">
            <a:spAutoFit/>
          </a:bodyPr>
          <a:p>
            <a:pPr algn="ctr"/>
            <a:r>
              <a:rPr lang="zh-CN" altLang="en-US" sz="4000"/>
              <a:t>第二节</a:t>
            </a:r>
            <a:r>
              <a:rPr lang="en-US" altLang="zh-CN" sz="4000"/>
              <a:t>	</a:t>
            </a:r>
            <a:r>
              <a:rPr lang="zh-CN" altLang="en-US" sz="4000"/>
              <a:t>导演与制片人</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53160" y="1280160"/>
            <a:ext cx="9630410" cy="4829810"/>
          </a:xfrm>
          <a:prstGeom prst="rect">
            <a:avLst/>
          </a:prstGeom>
          <a:noFill/>
        </p:spPr>
        <p:txBody>
          <a:bodyPr wrap="square" rtlCol="0">
            <a:spAutoFit/>
          </a:bodyPr>
          <a:p>
            <a:r>
              <a:rPr lang="zh-CN" altLang="en-US" sz="2000" b="1"/>
              <a:t>♦涉及导演组的文字表格</a:t>
            </a:r>
            <a:endParaRPr lang="zh-CN" altLang="en-US"/>
          </a:p>
          <a:p>
            <a:pPr marL="285750" indent="-285750">
              <a:lnSpc>
                <a:spcPct val="160000"/>
              </a:lnSpc>
              <a:buFont typeface="Arial" panose="020B0604020202020204" pitchFamily="34" charset="0"/>
              <a:buChar char="•"/>
            </a:pPr>
            <a:r>
              <a:rPr lang="zh-CN" altLang="en-US"/>
              <a:t>剧本（编剧、导演和制片人）；</a:t>
            </a:r>
            <a:endParaRPr lang="zh-CN" altLang="en-US"/>
          </a:p>
          <a:p>
            <a:pPr marL="285750" indent="-285750">
              <a:lnSpc>
                <a:spcPct val="160000"/>
              </a:lnSpc>
              <a:buFont typeface="Arial" panose="020B0604020202020204" pitchFamily="34" charset="0"/>
              <a:buChar char="•"/>
            </a:pPr>
            <a:r>
              <a:rPr lang="zh-CN" altLang="en-US"/>
              <a:t>分镜头剧本和导演阐述，以及（导演）摄影参与；</a:t>
            </a:r>
            <a:endParaRPr lang="zh-CN" altLang="en-US"/>
          </a:p>
          <a:p>
            <a:pPr marL="285750" indent="-285750">
              <a:lnSpc>
                <a:spcPct val="160000"/>
              </a:lnSpc>
              <a:buFont typeface="Arial" panose="020B0604020202020204" pitchFamily="34" charset="0"/>
              <a:buChar char="•"/>
            </a:pPr>
            <a:r>
              <a:rPr lang="zh-CN" altLang="en-US"/>
              <a:t>总场 景表（统筹：彩色大表，竖格为场景、横格为角色，需导演认可）；</a:t>
            </a:r>
            <a:endParaRPr lang="zh-CN" altLang="en-US"/>
          </a:p>
          <a:p>
            <a:pPr marL="285750" indent="-285750">
              <a:lnSpc>
                <a:spcPct val="160000"/>
              </a:lnSpc>
              <a:buFont typeface="Arial" panose="020B0604020202020204" pitchFamily="34" charset="0"/>
              <a:buChar char="•"/>
            </a:pPr>
            <a:r>
              <a:rPr lang="zh-CN" altLang="en-US"/>
              <a:t>分场景表（场记）；预算 （制片主任，需导演和制片人认可）；</a:t>
            </a:r>
            <a:endParaRPr lang="zh-CN" altLang="en-US"/>
          </a:p>
          <a:p>
            <a:pPr marL="285750" indent="-285750">
              <a:lnSpc>
                <a:spcPct val="160000"/>
              </a:lnSpc>
              <a:buFont typeface="Arial" panose="020B0604020202020204" pitchFamily="34" charset="0"/>
              <a:buChar char="•"/>
            </a:pPr>
            <a:r>
              <a:rPr lang="zh-CN" altLang="en-US"/>
              <a:t>拍摄日程（统筹和制片主任，需导演和制片人认可）；</a:t>
            </a:r>
            <a:endParaRPr lang="zh-CN" altLang="en-US"/>
          </a:p>
          <a:p>
            <a:pPr marL="285750" indent="-285750">
              <a:lnSpc>
                <a:spcPct val="160000"/>
              </a:lnSpc>
              <a:buFont typeface="Arial" panose="020B0604020202020204" pitchFamily="34" charset="0"/>
              <a:buChar char="•"/>
            </a:pPr>
            <a:r>
              <a:rPr lang="zh-CN" altLang="en-US"/>
              <a:t>通告板（统筹和制片组）；</a:t>
            </a:r>
            <a:endParaRPr lang="zh-CN" altLang="en-US"/>
          </a:p>
          <a:p>
            <a:pPr marL="285750" indent="-285750">
              <a:lnSpc>
                <a:spcPct val="160000"/>
              </a:lnSpc>
              <a:buFont typeface="Arial" panose="020B0604020202020204" pitchFamily="34" charset="0"/>
              <a:buChar char="•"/>
            </a:pPr>
            <a:r>
              <a:rPr lang="zh-CN" altLang="en-US"/>
              <a:t>通知单（统筹）；</a:t>
            </a:r>
            <a:endParaRPr lang="zh-CN" altLang="en-US"/>
          </a:p>
          <a:p>
            <a:pPr marL="285750" indent="-285750">
              <a:lnSpc>
                <a:spcPct val="160000"/>
              </a:lnSpc>
              <a:buFont typeface="Arial" panose="020B0604020202020204" pitchFamily="34" charset="0"/>
              <a:buChar char="•"/>
            </a:pPr>
            <a:r>
              <a:rPr lang="zh-CN" altLang="en-US"/>
              <a:t>日报表（助理导演）；</a:t>
            </a:r>
            <a:endParaRPr lang="zh-CN" altLang="en-US"/>
          </a:p>
          <a:p>
            <a:pPr marL="285750" indent="-285750">
              <a:lnSpc>
                <a:spcPct val="160000"/>
              </a:lnSpc>
              <a:buFont typeface="Arial" panose="020B0604020202020204" pitchFamily="34" charset="0"/>
              <a:buChar char="•"/>
            </a:pPr>
            <a:r>
              <a:rPr lang="zh-CN" altLang="en-US"/>
              <a:t>场记单（场记）；</a:t>
            </a:r>
            <a:endParaRPr lang="zh-CN" altLang="en-US"/>
          </a:p>
          <a:p>
            <a:pPr marL="285750" indent="-285750">
              <a:lnSpc>
                <a:spcPct val="160000"/>
              </a:lnSpc>
              <a:buFont typeface="Arial" panose="020B0604020202020204" pitchFamily="34" charset="0"/>
              <a:buChar char="•"/>
            </a:pPr>
            <a:r>
              <a:rPr lang="zh-CN" altLang="en-US"/>
              <a:t>财务报表（制片主任）。</a:t>
            </a:r>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2644140" y="620395"/>
            <a:ext cx="6903720" cy="706755"/>
          </a:xfrm>
          <a:prstGeom prst="rect">
            <a:avLst/>
          </a:prstGeom>
          <a:noFill/>
        </p:spPr>
        <p:txBody>
          <a:bodyPr wrap="square" rtlCol="0">
            <a:spAutoFit/>
          </a:bodyPr>
          <a:p>
            <a:pPr algn="ctr"/>
            <a:r>
              <a:rPr lang="zh-CN" altLang="en-US" sz="4000"/>
              <a:t>第二节</a:t>
            </a:r>
            <a:r>
              <a:rPr lang="en-US" altLang="zh-CN" sz="4000"/>
              <a:t>	</a:t>
            </a:r>
            <a:r>
              <a:rPr lang="zh-CN" altLang="en-US" sz="4000"/>
              <a:t>导演与制片人</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978150" y="532765"/>
            <a:ext cx="6607175" cy="706755"/>
          </a:xfrm>
          <a:prstGeom prst="rect">
            <a:avLst/>
          </a:prstGeom>
          <a:noFill/>
        </p:spPr>
        <p:txBody>
          <a:bodyPr wrap="square" rtlCol="0">
            <a:spAutoFit/>
          </a:bodyPr>
          <a:p>
            <a:pPr algn="ctr"/>
            <a:r>
              <a:rPr lang="zh-CN" altLang="en-US" sz="4000"/>
              <a:t>第四节</a:t>
            </a:r>
            <a:r>
              <a:rPr lang="en-US" altLang="zh-CN" sz="4000"/>
              <a:t>	</a:t>
            </a:r>
            <a:r>
              <a:rPr lang="zh-CN" altLang="en-US" sz="4000"/>
              <a:t>领导能力</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494155" y="1247140"/>
            <a:ext cx="8883015" cy="4307840"/>
          </a:xfrm>
          <a:prstGeom prst="rect">
            <a:avLst/>
          </a:prstGeom>
          <a:noFill/>
        </p:spPr>
        <p:txBody>
          <a:bodyPr wrap="square" rtlCol="0">
            <a:spAutoFit/>
          </a:bodyPr>
          <a:p>
            <a:r>
              <a:rPr lang="zh-CN" altLang="en-US" sz="2000" b="1"/>
              <a:t>♦创作团队</a:t>
            </a:r>
            <a:endParaRPr lang="zh-CN" altLang="en-US"/>
          </a:p>
          <a:p>
            <a:pPr marL="285750" indent="-285750">
              <a:buFont typeface="Arial" panose="020B0604020202020204" pitchFamily="34" charset="0"/>
              <a:buChar char="•"/>
            </a:pPr>
            <a:r>
              <a:rPr lang="zh-CN" altLang="en-US"/>
              <a:t>领导摄制组与主导电影创作的人员包括：制作（项目）董事会（决策会Board Meet- ing）、职业经理（监制或制片人）、老板（投资人或代理人）、导演和明星（经纪人）等。</a:t>
            </a:r>
            <a:endParaRPr lang="zh-CN" altLang="en-US"/>
          </a:p>
          <a:p>
            <a:pPr marL="285750" indent="-285750">
              <a:buFont typeface="Arial" panose="020B0604020202020204" pitchFamily="34" charset="0"/>
              <a:buChar char="•"/>
            </a:pPr>
            <a:r>
              <a:rPr lang="zh-CN" altLang="en-US"/>
              <a:t>主创常委会（管委会，Executive Meeting）成员包括：导演、摄影、美术、录音、制片主 任和执行导演或第一副导演、制片方代表（执行制片人）等。</a:t>
            </a:r>
            <a:endParaRPr lang="zh-CN" altLang="en-US"/>
          </a:p>
          <a:p>
            <a:pPr marL="285750" indent="-285750">
              <a:buFont typeface="Arial" panose="020B0604020202020204" pitchFamily="34" charset="0"/>
              <a:buChar char="•"/>
            </a:pPr>
            <a:r>
              <a:rPr lang="zh-CN" altLang="en-US"/>
              <a:t>创作茶聊会:这应该是主创人员圈子的“神仙会”，大家围绕影片有一句无一句地胡 吹海侃（脑力激荡）。《教父》的低调布光、静止摄影机和40毫米镜头的决策就来自这样 的创作会。</a:t>
            </a:r>
            <a:endParaRPr lang="zh-CN" altLang="en-US"/>
          </a:p>
          <a:p>
            <a:pPr marL="285750" indent="-285750">
              <a:buFont typeface="Arial" panose="020B0604020202020204" pitchFamily="34" charset="0"/>
              <a:buChar char="•"/>
            </a:pPr>
            <a:endParaRPr lang="zh-CN" altLang="en-US"/>
          </a:p>
          <a:p>
            <a:pPr indent="0">
              <a:buFont typeface="Arial" panose="020B0604020202020204" pitchFamily="34" charset="0"/>
              <a:buNone/>
            </a:pPr>
            <a:r>
              <a:rPr lang="zh-CN" altLang="en-US" sz="2000" b="1"/>
              <a:t>♦电影制作团队</a:t>
            </a:r>
            <a:endParaRPr lang="zh-CN" altLang="en-US"/>
          </a:p>
          <a:p>
            <a:pPr indent="0">
              <a:buFont typeface="Arial" panose="020B0604020202020204" pitchFamily="34" charset="0"/>
              <a:buNone/>
            </a:pPr>
            <a:r>
              <a:rPr lang="zh-CN" altLang="en-US"/>
              <a:t>中国特色的电影制作团队包括：出品人（公司老板）、总监制/监制（制作总监）、总策 划/策划（剧本和创意总监）、总顾问/顾问（相关专家）等。</a:t>
            </a:r>
            <a:endParaRPr lang="zh-CN" altLang="en-US"/>
          </a:p>
          <a:p>
            <a:pPr indent="0">
              <a:buFont typeface="Arial" panose="020B0604020202020204" pitchFamily="34" charset="0"/>
              <a:buNone/>
            </a:pPr>
            <a:endParaRPr lang="zh-CN" altLang="en-US"/>
          </a:p>
          <a:p>
            <a:pPr indent="0">
              <a:buFont typeface="Arial" panose="020B0604020202020204" pitchFamily="34" charset="0"/>
              <a:buNone/>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第二节 导演小史</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438785" y="1527810"/>
            <a:ext cx="8188960" cy="521970"/>
          </a:xfrm>
          <a:prstGeom prst="rect">
            <a:avLst/>
          </a:prstGeom>
          <a:noFill/>
        </p:spPr>
        <p:txBody>
          <a:bodyPr wrap="square" rtlCol="0">
            <a:spAutoFit/>
          </a:bodyPr>
          <a:p>
            <a:r>
              <a:rPr sz="2800"/>
              <a:t>♦ 20世纪七八十年代的华语电影代表人物</a:t>
            </a:r>
            <a:endParaRPr sz="2800"/>
          </a:p>
        </p:txBody>
      </p:sp>
      <p:sp>
        <p:nvSpPr>
          <p:cNvPr id="5" name="文本框 4"/>
          <p:cNvSpPr txBox="1"/>
          <p:nvPr/>
        </p:nvSpPr>
        <p:spPr>
          <a:xfrm>
            <a:off x="1016635" y="2814320"/>
            <a:ext cx="10158730" cy="1835785"/>
          </a:xfrm>
          <a:prstGeom prst="rect">
            <a:avLst/>
          </a:prstGeom>
          <a:noFill/>
        </p:spPr>
        <p:txBody>
          <a:bodyPr wrap="square" rtlCol="0">
            <a:spAutoFit/>
          </a:bodyPr>
          <a:p>
            <a:pPr marL="285750" indent="-285750">
              <a:buFont typeface="Wingdings" panose="05000000000000000000" charset="0"/>
              <a:buChar char="l"/>
            </a:pPr>
            <a:r>
              <a:rPr lang="zh-CN" altLang="en-US"/>
              <a:t>台湾新电影:侯孝贤与杨德昌；</a:t>
            </a:r>
            <a:endParaRPr lang="zh-CN" altLang="en-US"/>
          </a:p>
          <a:p>
            <a:pPr marL="285750" indent="-285750">
              <a:lnSpc>
                <a:spcPct val="160000"/>
              </a:lnSpc>
              <a:buFont typeface="Wingdings" panose="05000000000000000000" charset="0"/>
              <a:buChar char="l"/>
            </a:pPr>
            <a:endParaRPr lang="zh-CN" altLang="en-US"/>
          </a:p>
          <a:p>
            <a:pPr marL="285750" indent="-285750">
              <a:buFont typeface="Wingdings" panose="05000000000000000000" charset="0"/>
              <a:buChar char="l"/>
            </a:pPr>
            <a:r>
              <a:rPr lang="zh-CN" altLang="en-US"/>
              <a:t>香港新浪潮:徐克、许鞍华、严浩、谭家明和方育平等；</a:t>
            </a:r>
            <a:endParaRPr lang="zh-CN" altLang="en-US"/>
          </a:p>
          <a:p>
            <a:pPr marL="285750" indent="-285750">
              <a:lnSpc>
                <a:spcPct val="170000"/>
              </a:lnSpc>
              <a:buFont typeface="Wingdings" panose="05000000000000000000" charset="0"/>
              <a:buChar char="l"/>
            </a:pPr>
            <a:endParaRPr lang="zh-CN" altLang="en-US"/>
          </a:p>
          <a:p>
            <a:pPr marL="285750" indent="-285750">
              <a:buFont typeface="Wingdings" panose="05000000000000000000" charset="0"/>
              <a:buChar char="l"/>
            </a:pPr>
            <a:r>
              <a:rPr lang="zh-CN" altLang="en-US"/>
              <a:t>中国第五代导演:陈凯歌、张艺谋和田壮壮等（另一群引领中国电影的"大胡子小孩"）。</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51280" y="1136650"/>
            <a:ext cx="9289415" cy="5139055"/>
          </a:xfrm>
          <a:prstGeom prst="rect">
            <a:avLst/>
          </a:prstGeom>
          <a:noFill/>
        </p:spPr>
        <p:txBody>
          <a:bodyPr wrap="square" rtlCol="0">
            <a:spAutoFit/>
          </a:bodyPr>
          <a:p>
            <a:pPr indent="0">
              <a:buFont typeface="Arial" panose="020B0604020202020204" pitchFamily="34" charset="0"/>
              <a:buNone/>
            </a:pPr>
            <a:r>
              <a:rPr lang="zh-CN" altLang="en-US" sz="2000" b="1">
                <a:sym typeface="+mn-ea"/>
              </a:rPr>
              <a:t>♦制片人组</a:t>
            </a:r>
            <a:endParaRPr lang="zh-CN" altLang="en-US"/>
          </a:p>
          <a:p>
            <a:pPr marL="285750" indent="-285750">
              <a:buFont typeface="Arial" panose="020B0604020202020204" pitchFamily="34" charset="0"/>
              <a:buChar char="•"/>
            </a:pPr>
            <a:r>
              <a:rPr lang="zh-CN" altLang="en-US">
                <a:sym typeface="+mn-ea"/>
              </a:rPr>
              <a:t>制片人组:制片人（董事长）、联合制片人、副制片人、执行制片人（执行董事）。</a:t>
            </a:r>
            <a:endParaRPr lang="zh-CN" altLang="en-US"/>
          </a:p>
          <a:p>
            <a:pPr marL="285750" indent="-285750">
              <a:buFont typeface="Arial" panose="020B0604020202020204" pitchFamily="34" charset="0"/>
              <a:buChar char="•"/>
            </a:pPr>
            <a:r>
              <a:rPr lang="zh-CN" altLang="en-US">
                <a:sym typeface="+mn-ea"/>
              </a:rPr>
              <a:t>制片组:制片主任（Production Manager or UPM,相当于财政后勤部长）、制片组长、 现场制片、外联制片、生活制片、剧务、实习生。</a:t>
            </a:r>
            <a:endParaRPr lang="zh-CN" altLang="en-US"/>
          </a:p>
          <a:p>
            <a:pPr marL="285750" indent="-285750">
              <a:buFont typeface="Arial" panose="020B0604020202020204" pitchFamily="34" charset="0"/>
              <a:buChar char="•"/>
            </a:pPr>
            <a:r>
              <a:rPr lang="zh-CN" altLang="en-US">
                <a:sym typeface="+mn-ea"/>
              </a:rPr>
              <a:t>统筹组：统筹（相当于制片人和导演的 参谋长或作战处长）、统筹助理等。</a:t>
            </a:r>
            <a:endParaRPr lang="zh-CN" altLang="en-US"/>
          </a:p>
          <a:p>
            <a:pPr marL="285750" indent="-285750">
              <a:buFont typeface="Arial" panose="020B0604020202020204" pitchFamily="34" charset="0"/>
              <a:buChar char="•"/>
            </a:pPr>
            <a:r>
              <a:rPr lang="zh-CN" altLang="en-US">
                <a:sym typeface="+mn-ea"/>
              </a:rPr>
              <a:t>宣发组：宣发组长、媒体公关、剧照摄 影、花絮录像。</a:t>
            </a:r>
            <a:endParaRPr lang="zh-CN" altLang="en-US"/>
          </a:p>
          <a:p>
            <a:pPr marL="285750" indent="-285750">
              <a:buFont typeface="Arial" panose="020B0604020202020204" pitchFamily="34" charset="0"/>
              <a:buChar char="•"/>
            </a:pPr>
            <a:r>
              <a:rPr lang="zh-CN" altLang="en-US">
                <a:sym typeface="+mn-ea"/>
              </a:rPr>
              <a:t>运输组:运输组长、司机班长。</a:t>
            </a:r>
            <a:endParaRPr lang="zh-CN" altLang="en-US"/>
          </a:p>
          <a:p>
            <a:pPr marL="285750" indent="-285750">
              <a:buFont typeface="Arial" panose="020B0604020202020204" pitchFamily="34" charset="0"/>
              <a:buChar char="•"/>
            </a:pPr>
            <a:r>
              <a:rPr lang="zh-CN" altLang="en-US">
                <a:sym typeface="+mn-ea"/>
              </a:rPr>
              <a:t>场工组:场工组长。</a:t>
            </a:r>
            <a:endParaRPr lang="zh-CN" altLang="en-US"/>
          </a:p>
          <a:p>
            <a:pPr marL="285750" indent="-285750">
              <a:buFont typeface="Arial" panose="020B0604020202020204" pitchFamily="34" charset="0"/>
              <a:buChar char="•"/>
            </a:pPr>
            <a:r>
              <a:rPr lang="zh-CN" altLang="en-US">
                <a:sym typeface="+mn-ea"/>
              </a:rPr>
              <a:t>另外，制片组还有厨师、茶水等。</a:t>
            </a:r>
            <a:endParaRPr lang="zh-CN" altLang="en-US">
              <a:sym typeface="+mn-ea"/>
            </a:endParaRPr>
          </a:p>
          <a:p>
            <a:pPr marL="285750" indent="-285750">
              <a:buFont typeface="Arial" panose="020B0604020202020204" pitchFamily="34" charset="0"/>
              <a:buChar char="•"/>
            </a:pPr>
            <a:endParaRPr lang="zh-CN" altLang="en-US">
              <a:sym typeface="+mn-ea"/>
            </a:endParaRPr>
          </a:p>
          <a:p>
            <a:pPr indent="0">
              <a:buFont typeface="Arial" panose="020B0604020202020204" pitchFamily="34" charset="0"/>
              <a:buNone/>
            </a:pPr>
            <a:r>
              <a:rPr lang="zh-CN" altLang="en-US" sz="2000" b="1"/>
              <a:t>♦摄影组</a:t>
            </a:r>
            <a:endParaRPr lang="zh-CN" altLang="en-US"/>
          </a:p>
          <a:p>
            <a:pPr marL="285750" indent="-285750">
              <a:buFont typeface="Arial" panose="020B0604020202020204" pitchFamily="34" charset="0"/>
              <a:buChar char="•"/>
            </a:pPr>
            <a:r>
              <a:rPr lang="zh-CN" altLang="en-US"/>
              <a:t>摄影指导（DP）：这是与导演一起决定机 位调度，指导掌镜和布光，并坐在导演旁边</a:t>
            </a:r>
            <a:endParaRPr lang="zh-CN" altLang="en-US"/>
          </a:p>
          <a:p>
            <a:pPr marL="285750" indent="-285750">
              <a:buFont typeface="Arial" panose="020B0604020202020204" pitchFamily="34" charset="0"/>
              <a:buChar char="•"/>
            </a:pPr>
            <a:r>
              <a:rPr lang="zh-CN" altLang="en-US"/>
              <a:t>紧盯监视器的大人物。</a:t>
            </a:r>
            <a:endParaRPr lang="zh-CN" altLang="en-US"/>
          </a:p>
          <a:p>
            <a:pPr marL="285750" indent="-285750">
              <a:buFont typeface="Arial" panose="020B0604020202020204" pitchFamily="34" charset="0"/>
              <a:buChar char="•"/>
            </a:pPr>
            <a:r>
              <a:rPr lang="zh-CN" altLang="en-US"/>
              <a:t>掌机人（Camera Operator）:摄影组二号人物，掌握摄影机的人,也是升任摄影指导的 必由之路。</a:t>
            </a:r>
            <a:endParaRPr lang="zh-CN" altLang="en-US"/>
          </a:p>
          <a:p>
            <a:pPr marL="285750" indent="-285750">
              <a:buFont typeface="Arial" panose="020B0604020202020204" pitchFamily="34" charset="0"/>
              <a:buChar char="•"/>
            </a:pPr>
            <a:r>
              <a:rPr lang="zh-CN" altLang="en-US"/>
              <a:t>此外，摄影组还有大助（焦点）、二助（装胶片、盯机器）、跟机员（机器设备）、（移动车） 推轨员、升降车操作员等。</a:t>
            </a:r>
            <a:endParaRPr lang="zh-CN" altLang="en-US"/>
          </a:p>
          <a:p>
            <a:pPr marL="285750" indent="-285750"/>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978150" y="532765"/>
            <a:ext cx="6607175" cy="706755"/>
          </a:xfrm>
          <a:prstGeom prst="rect">
            <a:avLst/>
          </a:prstGeom>
          <a:noFill/>
        </p:spPr>
        <p:txBody>
          <a:bodyPr wrap="square" rtlCol="0">
            <a:spAutoFit/>
          </a:bodyPr>
          <a:p>
            <a:pPr algn="ctr"/>
            <a:r>
              <a:rPr lang="zh-CN" altLang="en-US" sz="4000"/>
              <a:t>第四节</a:t>
            </a:r>
            <a:r>
              <a:rPr lang="en-US" altLang="zh-CN" sz="4000"/>
              <a:t>	</a:t>
            </a:r>
            <a:r>
              <a:rPr lang="zh-CN" altLang="en-US" sz="4000"/>
              <a:t>领导能力</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44245" y="1071245"/>
            <a:ext cx="9542780" cy="5200650"/>
          </a:xfrm>
          <a:prstGeom prst="rect">
            <a:avLst/>
          </a:prstGeom>
          <a:noFill/>
        </p:spPr>
        <p:txBody>
          <a:bodyPr wrap="square" rtlCol="0">
            <a:spAutoFit/>
          </a:bodyPr>
          <a:p>
            <a:pPr indent="0">
              <a:buFont typeface="Arial" panose="020B0604020202020204" pitchFamily="34" charset="0"/>
              <a:buNone/>
            </a:pPr>
            <a:r>
              <a:rPr lang="zh-CN" altLang="en-US" sz="2000" b="1">
                <a:sym typeface="+mn-ea"/>
              </a:rPr>
              <a:t>♦灯光组</a:t>
            </a:r>
            <a:endParaRPr lang="zh-CN" altLang="en-US"/>
          </a:p>
          <a:p>
            <a:pPr indent="0">
              <a:buFont typeface="Arial" panose="020B0604020202020204" pitchFamily="34" charset="0"/>
              <a:buNone/>
            </a:pPr>
            <a:r>
              <a:rPr lang="zh-CN" altLang="en-US">
                <a:sym typeface="+mn-ea"/>
              </a:rPr>
              <a:t>灯光组包括:灯光师、灯光组长、灯光、发电车等。</a:t>
            </a:r>
            <a:endParaRPr lang="zh-CN" altLang="en-US"/>
          </a:p>
          <a:p>
            <a:pPr indent="0">
              <a:buFont typeface="Arial" panose="020B0604020202020204" pitchFamily="34" charset="0"/>
              <a:buNone/>
            </a:pPr>
            <a:endParaRPr lang="zh-CN" altLang="en-US">
              <a:sym typeface="+mn-ea"/>
            </a:endParaRPr>
          </a:p>
          <a:p>
            <a:pPr indent="0">
              <a:buFont typeface="Arial" panose="020B0604020202020204" pitchFamily="34" charset="0"/>
              <a:buNone/>
            </a:pPr>
            <a:r>
              <a:rPr lang="zh-CN" altLang="en-US" sz="2000" b="1">
                <a:sym typeface="+mn-ea"/>
              </a:rPr>
              <a:t>♦美术组</a:t>
            </a:r>
            <a:endParaRPr lang="zh-CN" altLang="en-US"/>
          </a:p>
          <a:p>
            <a:pPr marL="285750" indent="-285750">
              <a:buFont typeface="Arial" panose="020B0604020202020204" pitchFamily="34" charset="0"/>
              <a:buChar char="•"/>
            </a:pPr>
            <a:r>
              <a:rPr lang="zh-CN" altLang="en-US">
                <a:sym typeface="+mn-ea"/>
              </a:rPr>
              <a:t>美术设计或美术指导（Production Designer）:负责电影的整体美术设计和视觉造型， 在古装片和科幻片中的地位举足轻重，其掌管的预算甚至可能占到总预算的50%。</a:t>
            </a:r>
            <a:endParaRPr lang="zh-CN" altLang="en-US"/>
          </a:p>
          <a:p>
            <a:pPr marL="285750" indent="-285750">
              <a:buFont typeface="Arial" panose="020B0604020202020204" pitchFamily="34" charset="0"/>
              <a:buChar char="•"/>
            </a:pPr>
            <a:r>
              <a:rPr lang="zh-CN" altLang="en-US">
                <a:sym typeface="+mn-ea"/>
              </a:rPr>
              <a:t>造型设计或视觉设计:越来越多的电影摄制组设有这个部门，类似于全面实施导演和 美术指导的总体视觉造型概念的人，以前叫“副美术或美工师”，负责统领场景、造型、服装、 化妆和头饰等的设计与实施。场景设计、造型设计和服装设计等也可能由专人负责。</a:t>
            </a:r>
            <a:endParaRPr lang="zh-CN" altLang="en-US"/>
          </a:p>
          <a:p>
            <a:pPr indent="0">
              <a:buFont typeface="Arial" panose="020B0604020202020204" pitchFamily="34" charset="0"/>
              <a:buNone/>
            </a:pPr>
            <a:endParaRPr lang="zh-CN" altLang="en-US">
              <a:sym typeface="+mn-ea"/>
            </a:endParaRPr>
          </a:p>
          <a:p>
            <a:pPr indent="0">
              <a:buFont typeface="Arial" panose="020B0604020202020204" pitchFamily="34" charset="0"/>
              <a:buNone/>
            </a:pPr>
            <a:r>
              <a:rPr lang="zh-CN" altLang="en-US" sz="2000" b="1">
                <a:sym typeface="+mn-ea"/>
              </a:rPr>
              <a:t>♦录音组</a:t>
            </a:r>
            <a:endParaRPr lang="zh-CN" altLang="en-US"/>
          </a:p>
          <a:p>
            <a:pPr indent="0">
              <a:buFont typeface="Arial" panose="020B0604020202020204" pitchFamily="34" charset="0"/>
              <a:buNone/>
            </a:pPr>
            <a:r>
              <a:rPr lang="zh-CN" altLang="en-US">
                <a:sym typeface="+mn-ea"/>
              </a:rPr>
              <a:t>录音组包含:录音师、混录师、话筒员、录音助理等，以及音效组、动效组、声音特效 组，每个组又都各设有组长。</a:t>
            </a:r>
            <a:endParaRPr lang="zh-CN" altLang="en-US">
              <a:sym typeface="+mn-ea"/>
            </a:endParaRPr>
          </a:p>
          <a:p>
            <a:pPr indent="0">
              <a:buFont typeface="Arial" panose="020B0604020202020204" pitchFamily="34" charset="0"/>
              <a:buNone/>
            </a:pPr>
            <a:endParaRPr lang="zh-CN" altLang="en-US">
              <a:sym typeface="+mn-ea"/>
            </a:endParaRPr>
          </a:p>
          <a:p>
            <a:pPr indent="0">
              <a:buFont typeface="Arial" panose="020B0604020202020204" pitchFamily="34" charset="0"/>
              <a:buNone/>
            </a:pPr>
            <a:r>
              <a:rPr lang="zh-CN" altLang="en-US" sz="2000" b="1"/>
              <a:t>♦音乐组</a:t>
            </a:r>
            <a:endParaRPr lang="zh-CN" altLang="en-US"/>
          </a:p>
          <a:p>
            <a:pPr marL="285750" indent="-285750">
              <a:buFont typeface="Arial" panose="020B0604020202020204" pitchFamily="34" charset="0"/>
              <a:buChar char="•"/>
            </a:pPr>
            <a:r>
              <a:rPr lang="zh-CN" altLang="en-US"/>
              <a:t>电影作曲家或电影配乐师。</a:t>
            </a:r>
            <a:endParaRPr lang="zh-CN" altLang="en-US"/>
          </a:p>
          <a:p>
            <a:pPr marL="285750" indent="-285750">
              <a:buFont typeface="Arial" panose="020B0604020202020204" pitchFamily="34" charset="0"/>
              <a:buChar char="•"/>
            </a:pPr>
            <a:r>
              <a:rPr lang="zh-CN" altLang="en-US"/>
              <a:t>音乐编辑、音乐录音和音乐演奏等。</a:t>
            </a:r>
            <a:endParaRPr lang="zh-CN" altLang="en-US"/>
          </a:p>
          <a:p>
            <a:pPr marL="285750" indent="-285750">
              <a:buFont typeface="Arial" panose="020B0604020202020204" pitchFamily="34" charset="0"/>
              <a:buChar char="•"/>
            </a:pPr>
            <a:endParaRPr lang="zh-CN" altLang="en-US"/>
          </a:p>
        </p:txBody>
      </p:sp>
      <p:sp>
        <p:nvSpPr>
          <p:cNvPr id="3" name="文本框 2"/>
          <p:cNvSpPr txBox="1"/>
          <p:nvPr/>
        </p:nvSpPr>
        <p:spPr>
          <a:xfrm>
            <a:off x="2978150" y="532765"/>
            <a:ext cx="6607175" cy="706755"/>
          </a:xfrm>
          <a:prstGeom prst="rect">
            <a:avLst/>
          </a:prstGeom>
          <a:noFill/>
        </p:spPr>
        <p:txBody>
          <a:bodyPr wrap="square" rtlCol="0">
            <a:spAutoFit/>
          </a:bodyPr>
          <a:p>
            <a:pPr algn="ctr"/>
            <a:r>
              <a:rPr lang="zh-CN" altLang="en-US" sz="4000"/>
              <a:t>第四节</a:t>
            </a:r>
            <a:r>
              <a:rPr lang="en-US" altLang="zh-CN" sz="4000"/>
              <a:t>	</a:t>
            </a:r>
            <a:r>
              <a:rPr lang="zh-CN" altLang="en-US" sz="4000"/>
              <a:t>领导能力</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66470" y="1567815"/>
            <a:ext cx="9817735" cy="4677410"/>
          </a:xfrm>
          <a:prstGeom prst="rect">
            <a:avLst/>
          </a:prstGeom>
          <a:noFill/>
        </p:spPr>
        <p:txBody>
          <a:bodyPr wrap="square" rtlCol="0">
            <a:spAutoFit/>
          </a:bodyPr>
          <a:p>
            <a:r>
              <a:rPr lang="zh-CN" altLang="en-US" sz="2000" b="1"/>
              <a:t>♦剪辑组</a:t>
            </a:r>
            <a:endParaRPr lang="zh-CN" altLang="en-US"/>
          </a:p>
          <a:p>
            <a:r>
              <a:rPr lang="zh-CN" altLang="en-US"/>
              <a:t>剪辑指导、剪辑师、片花剪辑、声音剪辑（音效剪辑）（奥斯卡大奖以及最佳导演奖经 常与最佳剪辑奖重合）。</a:t>
            </a:r>
            <a:endParaRPr lang="zh-CN" altLang="en-US"/>
          </a:p>
          <a:p>
            <a:endParaRPr lang="zh-CN" altLang="en-US"/>
          </a:p>
          <a:p>
            <a:r>
              <a:rPr lang="zh-CN" altLang="en-US" sz="2000" b="1"/>
              <a:t>♦电脑动画组（CGI）</a:t>
            </a:r>
            <a:endParaRPr lang="zh-CN" altLang="en-US"/>
          </a:p>
          <a:p>
            <a:pPr marL="285750" indent="-285750">
              <a:buFont typeface="Arial" panose="020B0604020202020204" pitchFamily="34" charset="0"/>
              <a:buChar char="•"/>
            </a:pPr>
            <a:r>
              <a:rPr lang="zh-CN" altLang="en-US"/>
              <a:t>视效总监（视觉效果指导）：这一岗位在现今的电影中越来越重要，视效总监的名字 已经从电脑动画组成功突围，开始出现在电影片头字幕的主创名单当中（特别是大量使 用视觉特效的科幻、魔怪、动作、歌舞和古装类型电影）。</a:t>
            </a:r>
            <a:endParaRPr lang="zh-CN" altLang="en-US"/>
          </a:p>
          <a:p>
            <a:pPr marL="285750" indent="-285750">
              <a:buFont typeface="Arial" panose="020B0604020202020204" pitchFamily="34" charset="0"/>
              <a:buChar char="•"/>
            </a:pPr>
            <a:r>
              <a:rPr lang="zh-CN" altLang="en-US"/>
              <a:t>除此之外，电脑动画组还有数字效果指导、视觉动画指导、电脑图像指导、动画师等。</a:t>
            </a:r>
            <a:endParaRPr lang="zh-CN" altLang="en-US"/>
          </a:p>
          <a:p>
            <a:pPr marL="285750" indent="-285750"/>
            <a:endParaRPr lang="zh-CN" altLang="en-US" sz="2000" b="1"/>
          </a:p>
          <a:p>
            <a:pPr marL="285750" indent="-285750"/>
            <a:r>
              <a:rPr lang="zh-CN" altLang="en-US" sz="2000" b="1"/>
              <a:t>♦录像组</a:t>
            </a:r>
            <a:endParaRPr lang="zh-CN" altLang="en-US" b="1"/>
          </a:p>
          <a:p>
            <a:r>
              <a:rPr lang="zh-CN" altLang="en-US"/>
              <a:t>录像组的成员有：录像导演、副导演、制片、制作助理。</a:t>
            </a:r>
            <a:endParaRPr lang="zh-CN" altLang="en-US"/>
          </a:p>
          <a:p>
            <a:endParaRPr lang="zh-CN" altLang="en-US"/>
          </a:p>
          <a:p>
            <a:r>
              <a:rPr lang="zh-CN" altLang="en-US" sz="2000" b="1"/>
              <a:t>♦其他</a:t>
            </a:r>
            <a:endParaRPr lang="zh-CN" altLang="en-US"/>
          </a:p>
          <a:p>
            <a:r>
              <a:rPr lang="zh-CN" altLang="en-US"/>
              <a:t>创作团队的组成部分除上述提到的内容外，还有服装组、化妆组、道具组、陈设组、置景组、装饰组、特效组等，每个组都各有组长，此外还有书画、建筑、木工、漆工、机械等工作人员。</a:t>
            </a:r>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978150" y="532765"/>
            <a:ext cx="6607175" cy="706755"/>
          </a:xfrm>
          <a:prstGeom prst="rect">
            <a:avLst/>
          </a:prstGeom>
          <a:noFill/>
        </p:spPr>
        <p:txBody>
          <a:bodyPr wrap="square" rtlCol="0">
            <a:spAutoFit/>
          </a:bodyPr>
          <a:p>
            <a:pPr algn="ctr"/>
            <a:r>
              <a:rPr lang="zh-CN" altLang="en-US" sz="4000"/>
              <a:t>第四节</a:t>
            </a:r>
            <a:r>
              <a:rPr lang="en-US" altLang="zh-CN" sz="4000"/>
              <a:t>	</a:t>
            </a:r>
            <a:r>
              <a:rPr lang="zh-CN" altLang="en-US" sz="4000"/>
              <a:t>领导能力</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97560" y="1334770"/>
            <a:ext cx="10597515" cy="5692775"/>
          </a:xfrm>
          <a:prstGeom prst="rect">
            <a:avLst/>
          </a:prstGeom>
          <a:noFill/>
        </p:spPr>
        <p:txBody>
          <a:bodyPr wrap="square" rtlCol="0">
            <a:spAutoFit/>
          </a:bodyPr>
          <a:p>
            <a:r>
              <a:rPr lang="zh-CN" altLang="en-US" sz="2000" b="1"/>
              <a:t>♦合作还是独裁</a:t>
            </a:r>
            <a:endParaRPr lang="zh-CN" altLang="en-US"/>
          </a:p>
          <a:p>
            <a:pPr marL="285750" indent="-285750">
              <a:buFont typeface="Arial" panose="020B0604020202020204" pitchFamily="34" charset="0"/>
              <a:buChar char="•"/>
            </a:pPr>
            <a:r>
              <a:rPr lang="zh-CN" altLang="en-US"/>
              <a:t>导演就是60%的外交手腕和人际关系加上40%的专业能力。更极端的说法是，导 演80%的精力要用于专业（导演艺术）以外的领域。</a:t>
            </a:r>
            <a:endParaRPr lang="zh-CN" altLang="en-US"/>
          </a:p>
          <a:p>
            <a:pPr marL="285750" indent="-285750">
              <a:buFont typeface="Arial" panose="020B0604020202020204" pitchFamily="34" charset="0"/>
              <a:buChar char="•"/>
            </a:pPr>
            <a:r>
              <a:rPr lang="zh-CN" altLang="en-US"/>
              <a:t>导演必须清晰地知道自己想要什么，并且充分懂得如何获得自己想要的效果，导演 更多地通过合作而非独裁赢得摄制组的信任。</a:t>
            </a:r>
            <a:endParaRPr lang="zh-CN" altLang="en-US"/>
          </a:p>
          <a:p>
            <a:pPr marL="285750" indent="-285750"/>
            <a:endParaRPr lang="zh-CN" altLang="en-US"/>
          </a:p>
          <a:p>
            <a:pPr marL="285750" indent="-285750"/>
            <a:r>
              <a:rPr lang="zh-CN" altLang="en-US" sz="2000" b="1"/>
              <a:t>♦御用班底</a:t>
            </a:r>
            <a:endParaRPr lang="zh-CN" altLang="en-US"/>
          </a:p>
          <a:p>
            <a:pPr marL="285750" indent="-285750">
              <a:buFont typeface="Arial" panose="020B0604020202020204" pitchFamily="34" charset="0"/>
              <a:buChar char="•"/>
            </a:pPr>
            <a:r>
              <a:rPr lang="zh-CN" altLang="en-US"/>
              <a:t>导演和御用编剧的组合有：黑泽明与桥本忍和小国英雄（《罗生门》《生之欲》《七武 士》和《蜘蛛巢城》）、利恩与博尔特（《阿拉伯的劳伦斯》《日瓦戈医生》和《瑞安的女儿》）、 斯科西斯与施拉德（《出租汽车司机》《愤怒的公牛》和《基督最后的诱惑》）、安哲洛普罗斯 与托尼诺•乔艾拉（《永恒的一天》《尤利西斯的凝视》《雾中风景》和《鹦鸟蹦蹦》）、侯孝贤 与朱天文（《风柜来的人》《童年往事》《悲情城市》《海上花》《刺客聂隐娘》）、诺兰与弟弟乔 纳森（从《记忆碎片》到《星际穿越》）。</a:t>
            </a:r>
            <a:endParaRPr lang="zh-CN" altLang="en-US"/>
          </a:p>
          <a:p>
            <a:pPr marL="285750" indent="-285750">
              <a:buFont typeface="Arial" panose="020B0604020202020204" pitchFamily="34" charset="0"/>
              <a:buChar char="•"/>
            </a:pPr>
            <a:r>
              <a:rPr lang="zh-CN" altLang="en-US"/>
              <a:t>导演和御用摄影的组合有:爱森斯坦与基赛、伯格曼与尼克维斯特、特吕弗和侯麦与 阿尔芒都、卡拉托佐夫与乌鲁谢夫斯基（《雁南飞》《没有寄出的情书》《我是古巴》）、利恩与弗拉迪•扬（《阿拉伯的劳伦斯》《日瓦戈医 生》和《瑞安的女儿》）、科波拉和伍迪•艾伦与 戈登•威利斯（《教父》三部曲、《安妮•霍尔》 《曼哈顿》）等。贝托鲁奇与斯特拉罗合作过《蜘 蛛策略》《随波逐流的人》《巴黎最后的探戈》 《1900》和《末代皇帝》等杰作，贝托鲁奇曾说: “我与斯特拉罗拥有一生最漫长的'爱情，关系， 甚至超过我生命中的任何女人! ”</a:t>
            </a:r>
            <a:endParaRPr lang="zh-CN" altLang="en-US"/>
          </a:p>
          <a:p>
            <a:pPr marL="285750" indent="-285750"/>
            <a:endParaRPr lang="zh-CN" altLang="en-US"/>
          </a:p>
        </p:txBody>
      </p:sp>
      <p:sp>
        <p:nvSpPr>
          <p:cNvPr id="3" name="文本框 2"/>
          <p:cNvSpPr txBox="1"/>
          <p:nvPr/>
        </p:nvSpPr>
        <p:spPr>
          <a:xfrm>
            <a:off x="2978150" y="532765"/>
            <a:ext cx="6607175" cy="706755"/>
          </a:xfrm>
          <a:prstGeom prst="rect">
            <a:avLst/>
          </a:prstGeom>
          <a:noFill/>
        </p:spPr>
        <p:txBody>
          <a:bodyPr wrap="square" rtlCol="0">
            <a:spAutoFit/>
          </a:bodyPr>
          <a:p>
            <a:pPr algn="ctr"/>
            <a:r>
              <a:rPr lang="zh-CN" altLang="en-US" sz="4000"/>
              <a:t>第四节</a:t>
            </a:r>
            <a:r>
              <a:rPr lang="en-US" altLang="zh-CN" sz="4000"/>
              <a:t>	</a:t>
            </a:r>
            <a:r>
              <a:rPr lang="zh-CN" altLang="en-US" sz="4000"/>
              <a:t>领导能力</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55675" y="1499870"/>
            <a:ext cx="10597515" cy="4276725"/>
          </a:xfrm>
          <a:prstGeom prst="rect">
            <a:avLst/>
          </a:prstGeom>
          <a:noFill/>
        </p:spPr>
        <p:txBody>
          <a:bodyPr wrap="square" rtlCol="0">
            <a:spAutoFit/>
          </a:bodyPr>
          <a:p>
            <a:r>
              <a:rPr lang="zh-CN" altLang="en-US" sz="2000" b="1">
                <a:sym typeface="+mn-ea"/>
              </a:rPr>
              <a:t>♦御用班底</a:t>
            </a:r>
            <a:endParaRPr lang="zh-CN" altLang="en-US"/>
          </a:p>
          <a:p>
            <a:pPr marL="285750" indent="-285750">
              <a:buFont typeface="Arial" panose="020B0604020202020204" pitchFamily="34" charset="0"/>
              <a:buChar char="•"/>
            </a:pPr>
            <a:r>
              <a:rPr lang="zh-CN" altLang="en-US"/>
              <a:t>导演和御用美术的组合有：科波拉与迪 安•塔沃拉里斯（《教父》三部曲及《谈话》《心上 人》《佩吉•休出嫁了》等）、张艺谋与曹久平 （《菊豆》《大红灯笼高高挂》《秋菊打官司》和《活 着》）等。</a:t>
            </a:r>
            <a:endParaRPr lang="zh-CN" altLang="en-US"/>
          </a:p>
          <a:p>
            <a:pPr marL="285750" indent="-285750">
              <a:buFont typeface="Arial" panose="020B0604020202020204" pitchFamily="34" charset="0"/>
              <a:buChar char="•"/>
            </a:pPr>
            <a:r>
              <a:rPr lang="zh-CN" altLang="en-US"/>
              <a:t>导演和御用剪辑的组合有：斯科西斯与萨</a:t>
            </a:r>
            <a:endParaRPr lang="zh-CN" altLang="en-US"/>
          </a:p>
          <a:p>
            <a:pPr marL="285750" indent="-285750">
              <a:buFont typeface="Arial" panose="020B0604020202020204" pitchFamily="34" charset="0"/>
              <a:buChar char="•"/>
            </a:pPr>
            <a:r>
              <a:rPr lang="zh-CN" altLang="en-US"/>
              <a:t>尔玛•斯昆梅克（自1980年的《愤怒的公牛》开始，二人一直合作），奥森•威尔斯与罗伯 特•怀斯（《公民凯恩》成为电影巅峰之作，但却在接下来的《安倍逊大族》中反目成仇）。</a:t>
            </a:r>
            <a:endParaRPr lang="zh-CN" altLang="en-US"/>
          </a:p>
          <a:p>
            <a:pPr marL="285750" indent="-285750">
              <a:buFont typeface="Arial" panose="020B0604020202020204" pitchFamily="34" charset="0"/>
              <a:buChar char="•"/>
            </a:pPr>
            <a:r>
              <a:rPr lang="zh-CN" altLang="en-US"/>
              <a:t>导演和御用作曲的组合有:爱森斯坦与普罗科菲耶夫、卡普拉与德米特里•迪奥姆 金、希区柯克与亨曼、莱昂内与莫里康尼、尼诺•罗塔与费里尼和科波拉（《教父》）、约翰 •威廉姆斯与卢卡斯和斯皮尔伯格、泽贝纽•普瑞斯纳与基耶斯洛夫斯基、赵季平与第 五代导演（张艺谋和陈凯歌）等。</a:t>
            </a:r>
            <a:endParaRPr lang="zh-CN" altLang="en-US"/>
          </a:p>
          <a:p>
            <a:pPr marL="285750" indent="-285750">
              <a:buFont typeface="Arial" panose="020B0604020202020204" pitchFamily="34" charset="0"/>
              <a:buChar char="•"/>
            </a:pPr>
            <a:r>
              <a:rPr lang="zh-CN" altLang="en-US"/>
              <a:t>导演和御用制片人的组合有：斯皮尔伯格与凯瑟琳•肯尼迪、诺兰与妻子艾玛•托 马斯、李安与舒梅尔。</a:t>
            </a:r>
            <a:endParaRPr lang="zh-CN" altLang="en-US"/>
          </a:p>
          <a:p>
            <a:pPr marL="285750" indent="-285750">
              <a:buFont typeface="Arial" panose="020B0604020202020204" pitchFamily="34" charset="0"/>
              <a:buChar char="•"/>
            </a:pPr>
            <a:r>
              <a:rPr lang="zh-CN" altLang="en-US"/>
              <a:t>导演和御用演员的组合有:奥森•威尔斯与水星剧院的演员们、伊利亚•卡赞与同 仁剧院的演员们、伯格曼与瑞典皇家剧院的演员们、费里尼与马斯特洛亚尼、福特与约 翰•韦恩、黑泽明与三船敏郎、张艺谋与巩俐、贾樟柯与赵涛等。</a:t>
            </a:r>
            <a:endParaRPr lang="zh-CN" altLang="en-US"/>
          </a:p>
          <a:p>
            <a:pPr marL="285750" indent="-285750">
              <a:buFont typeface="Arial" panose="020B0604020202020204" pitchFamily="34" charset="0"/>
              <a:buChar char="•"/>
            </a:pPr>
            <a:r>
              <a:rPr lang="zh-CN" altLang="en-US"/>
              <a:t>摄影、美工、主演、制片和副导演都是导演的核心搭档。</a:t>
            </a:r>
            <a:endParaRPr lang="zh-CN" altLang="en-US"/>
          </a:p>
        </p:txBody>
      </p:sp>
      <p:sp>
        <p:nvSpPr>
          <p:cNvPr id="3" name="文本框 2"/>
          <p:cNvSpPr txBox="1"/>
          <p:nvPr/>
        </p:nvSpPr>
        <p:spPr>
          <a:xfrm>
            <a:off x="2978150" y="532765"/>
            <a:ext cx="6607175" cy="706755"/>
          </a:xfrm>
          <a:prstGeom prst="rect">
            <a:avLst/>
          </a:prstGeom>
          <a:noFill/>
        </p:spPr>
        <p:txBody>
          <a:bodyPr wrap="square" rtlCol="0">
            <a:spAutoFit/>
          </a:bodyPr>
          <a:p>
            <a:pPr algn="ctr"/>
            <a:r>
              <a:rPr lang="zh-CN" altLang="en-US" sz="4000"/>
              <a:t>第四节</a:t>
            </a:r>
            <a:r>
              <a:rPr lang="en-US" altLang="zh-CN" sz="4000"/>
              <a:t>	</a:t>
            </a:r>
            <a:r>
              <a:rPr lang="zh-CN" altLang="en-US" sz="4000"/>
              <a:t>领导能力</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22020" y="2423160"/>
            <a:ext cx="10499090" cy="2338070"/>
          </a:xfrm>
          <a:prstGeom prst="rect">
            <a:avLst/>
          </a:prstGeom>
          <a:noFill/>
        </p:spPr>
        <p:txBody>
          <a:bodyPr wrap="square" rtlCol="0">
            <a:spAutoFit/>
          </a:bodyPr>
          <a:p>
            <a:r>
              <a:rPr lang="zh-CN" altLang="en-US" sz="2000" b="1"/>
              <a:t>♦剧组主导权与权力斗争及其谋略</a:t>
            </a:r>
            <a:endParaRPr lang="zh-CN" altLang="en-US"/>
          </a:p>
          <a:p>
            <a:pPr marL="285750" indent="-285750">
              <a:buFont typeface="Arial" panose="020B0604020202020204" pitchFamily="34" charset="0"/>
              <a:buChar char="•"/>
            </a:pPr>
            <a:r>
              <a:rPr lang="zh-CN" altLang="en-US"/>
              <a:t>导演虽然是摄制组当然的核心，但其主导权也可能受到来自制片人、明星主演、摄 影、制片主任甚至副导演的挑战，导演自己的专业能力、为人处世方式、纵横揮阖、恩威并 重、强悍意志等都是导演掌控剧组、克敌制胜的法宝。</a:t>
            </a:r>
            <a:endParaRPr lang="zh-CN" altLang="en-US"/>
          </a:p>
          <a:p>
            <a:pPr marL="285750" indent="-285750">
              <a:buFont typeface="Arial" panose="020B0604020202020204" pitchFamily="34" charset="0"/>
              <a:buChar char="•"/>
            </a:pPr>
            <a:r>
              <a:rPr lang="zh-CN" altLang="en-US"/>
              <a:t>演员（特别是名演员）经常会借题发挥，利用剧作上的瑕疵发飙，发泄对制片人或导 演的不满,也宣泄自己的压力和怨气。好莱坞某女明星甚至坚决要求在监视器前面竖起 一块巨大的黑板，因为她不愿看到坐在监视器后面的制片人和导演。而一旦制片人和演 员发生冲突，导演就只能充当两头不讨好的中间人角色。</a:t>
            </a:r>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978150" y="532765"/>
            <a:ext cx="6607175" cy="706755"/>
          </a:xfrm>
          <a:prstGeom prst="rect">
            <a:avLst/>
          </a:prstGeom>
          <a:noFill/>
        </p:spPr>
        <p:txBody>
          <a:bodyPr wrap="square" rtlCol="0">
            <a:spAutoFit/>
          </a:bodyPr>
          <a:p>
            <a:pPr algn="ctr"/>
            <a:r>
              <a:rPr lang="zh-CN" altLang="en-US" sz="4000"/>
              <a:t>第四节</a:t>
            </a:r>
            <a:r>
              <a:rPr lang="en-US" altLang="zh-CN" sz="4000"/>
              <a:t>	</a:t>
            </a:r>
            <a:r>
              <a:rPr lang="zh-CN" altLang="en-US" sz="4000"/>
              <a:t>领导能力</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835275" y="411480"/>
            <a:ext cx="6233795" cy="706755"/>
          </a:xfrm>
          <a:prstGeom prst="rect">
            <a:avLst/>
          </a:prstGeom>
          <a:noFill/>
        </p:spPr>
        <p:txBody>
          <a:bodyPr wrap="square" rtlCol="0">
            <a:spAutoFit/>
          </a:bodyPr>
          <a:p>
            <a:pPr algn="ctr"/>
            <a:r>
              <a:rPr lang="zh-CN" altLang="en-US" sz="4000"/>
              <a:t>第五节</a:t>
            </a:r>
            <a:r>
              <a:rPr lang="en-US" altLang="zh-CN" sz="4000"/>
              <a:t>	</a:t>
            </a:r>
            <a:r>
              <a:rPr lang="zh-CN" altLang="en-US" sz="4000"/>
              <a:t>沟通技巧</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966470" y="1411605"/>
            <a:ext cx="9916160" cy="5169535"/>
          </a:xfrm>
          <a:prstGeom prst="rect">
            <a:avLst/>
          </a:prstGeom>
          <a:noFill/>
        </p:spPr>
        <p:txBody>
          <a:bodyPr wrap="square" rtlCol="0">
            <a:spAutoFit/>
          </a:bodyPr>
          <a:p>
            <a:r>
              <a:rPr lang="zh-CN" altLang="en-US" sz="2000" b="1"/>
              <a:t>♦炼丹术和魔术:导演与编剧（演员或其他主创）</a:t>
            </a:r>
            <a:endParaRPr lang="zh-CN" altLang="en-US" sz="2000" b="1"/>
          </a:p>
          <a:p>
            <a:pPr marL="285750" indent="-285750">
              <a:buFont typeface="Arial" panose="020B0604020202020204" pitchFamily="34" charset="0"/>
              <a:buChar char="•"/>
            </a:pPr>
            <a:r>
              <a:rPr lang="zh-CN" altLang="en-US"/>
              <a:t>导演与编剧沟通时要注意：</a:t>
            </a:r>
            <a:endParaRPr lang="zh-CN" altLang="en-US"/>
          </a:p>
          <a:p>
            <a:pPr marL="285750" indent="-285750">
              <a:buFont typeface="Arial" panose="020B0604020202020204" pitchFamily="34" charset="0"/>
              <a:buChar char="•"/>
            </a:pPr>
            <a:r>
              <a:rPr lang="zh-CN" altLang="en-US"/>
              <a:t>尽量表达对故事而非剧本的热情赞扬；</a:t>
            </a:r>
            <a:endParaRPr lang="zh-CN" altLang="en-US"/>
          </a:p>
          <a:p>
            <a:pPr marL="285750" indent="-285750">
              <a:buFont typeface="Arial" panose="020B0604020202020204" pitchFamily="34" charset="0"/>
              <a:buChar char="•"/>
            </a:pPr>
            <a:r>
              <a:rPr lang="zh-CN" altLang="en-US"/>
              <a:t>发现故事的潜质和发现剧本的潜质</a:t>
            </a:r>
            <a:endParaRPr lang="zh-CN" altLang="en-US"/>
          </a:p>
          <a:p>
            <a:pPr marL="285750" indent="-285750">
              <a:buFont typeface="Arial" panose="020B0604020202020204" pitchFamily="34" charset="0"/>
              <a:buChar char="•"/>
            </a:pPr>
            <a:r>
              <a:rPr lang="zh-CN" altLang="en-US"/>
              <a:t>（让编剧将导演的视觉想象当作自己的，或 者让编剧认为导演的视觉想象源于剧本）； 告诉编剧你从剧本故事中看到了什 么（其实是剧本中没有而你想加入剧本 的,将功劳归于编剧）；</a:t>
            </a:r>
            <a:endParaRPr lang="zh-CN" altLang="en-US"/>
          </a:p>
          <a:p>
            <a:pPr marL="285750" indent="-285750">
              <a:buFont typeface="Arial" panose="020B0604020202020204" pitchFamily="34" charset="0"/>
              <a:buChar char="•"/>
            </a:pPr>
            <a:r>
              <a:rPr lang="zh-CN" altLang="en-US"/>
              <a:t>导演与编剧朗读剧本可以让编剧发 现导演所朗读的角色存在的问题（导演故 意在朗读中体现出来的）；</a:t>
            </a:r>
            <a:endParaRPr lang="zh-CN" altLang="en-US"/>
          </a:p>
          <a:p>
            <a:pPr marL="285750" indent="-285750">
              <a:buFont typeface="Arial" panose="020B0604020202020204" pitchFamily="34" charset="0"/>
              <a:buChar char="•"/>
            </a:pPr>
            <a:r>
              <a:rPr lang="zh-CN" altLang="en-US"/>
              <a:t>用赞扬来贬斥：（删掉场景、人物和情 节事件的微观步骤）赞扬、再赞扬、动议、 宰杀、揉一揉（安慰剂）；</a:t>
            </a:r>
            <a:endParaRPr lang="zh-CN" altLang="en-US"/>
          </a:p>
          <a:p>
            <a:pPr marL="285750" indent="-285750">
              <a:buFont typeface="Arial" panose="020B0604020202020204" pitchFamily="34" charset="0"/>
              <a:buChar char="•"/>
            </a:pPr>
            <a:r>
              <a:rPr lang="zh-CN" altLang="en-US"/>
              <a:t>苏格拉底式提问：通过提问（而非声明或建议）挖掘和榨取编剧的潜能（导演也许早 知道答案，但答案却要出自编剧之口）；</a:t>
            </a:r>
            <a:endParaRPr lang="zh-CN" altLang="en-US"/>
          </a:p>
          <a:p>
            <a:pPr marL="285750" indent="-285750">
              <a:buFont typeface="Arial" panose="020B0604020202020204" pitchFamily="34" charset="0"/>
              <a:buChar char="•"/>
            </a:pPr>
            <a:r>
              <a:rPr lang="zh-CN" altLang="en-US"/>
              <a:t>诱导性、孤立性、激发性提问或提建议；</a:t>
            </a:r>
            <a:endParaRPr lang="zh-CN" altLang="en-US"/>
          </a:p>
          <a:p>
            <a:pPr marL="285750" indent="-285750">
              <a:buFont typeface="Arial" panose="020B0604020202020204" pitchFamily="34" charset="0"/>
              <a:buChar char="•"/>
            </a:pPr>
            <a:r>
              <a:rPr lang="zh-CN" altLang="en-US"/>
              <a:t>用肯定来表达否定：当编剧、主演或其他主创提出一个显然不合适的建议时，导演需 要先肯定他（她）的创作热情，再肯定建议的价值，但是与故事不匹配时，导演当然很希望 多听他（她）的创作建议。</a:t>
            </a:r>
            <a:endParaRPr lang="zh-CN" altLang="en-US"/>
          </a:p>
          <a:p>
            <a:pPr marL="342900" indent="-342900"/>
            <a:endParaRPr lang="zh-CN" altLang="en-US" sz="2000" b="1"/>
          </a:p>
          <a:p>
            <a:pPr marL="342900" indent="-342900"/>
            <a:r>
              <a:rPr lang="zh-CN" altLang="en-US" sz="2000" b="1"/>
              <a:t>♦脾气和"诡计”</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835275" y="411480"/>
            <a:ext cx="6233795" cy="706755"/>
          </a:xfrm>
          <a:prstGeom prst="rect">
            <a:avLst/>
          </a:prstGeom>
          <a:noFill/>
        </p:spPr>
        <p:txBody>
          <a:bodyPr wrap="square" rtlCol="0">
            <a:spAutoFit/>
          </a:bodyPr>
          <a:p>
            <a:pPr algn="ctr"/>
            <a:r>
              <a:rPr lang="zh-CN" altLang="en-US" sz="4000"/>
              <a:t>第六节</a:t>
            </a:r>
            <a:r>
              <a:rPr lang="en-US" altLang="zh-CN" sz="4000"/>
              <a:t>	</a:t>
            </a:r>
            <a:r>
              <a:rPr lang="zh-CN" altLang="en-US" sz="4000"/>
              <a:t>导演的私人团队</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686435" y="1026795"/>
            <a:ext cx="10532110" cy="5969635"/>
          </a:xfrm>
          <a:prstGeom prst="rect">
            <a:avLst/>
          </a:prstGeom>
          <a:noFill/>
        </p:spPr>
        <p:txBody>
          <a:bodyPr wrap="square" rtlCol="0">
            <a:spAutoFit/>
          </a:bodyPr>
          <a:p>
            <a:r>
              <a:rPr lang="zh-CN" altLang="en-US" sz="2000" b="1"/>
              <a:t>♦导演组合</a:t>
            </a:r>
            <a:endParaRPr lang="zh-CN" altLang="en-US"/>
          </a:p>
          <a:p>
            <a:r>
              <a:rPr lang="zh-CN" altLang="en-US"/>
              <a:t>导演在起步时往往会经历“联合执导”的一步,但有些合作关系就被长久地坚持下 来，成为一种特殊的优势互补——“导演组合”模式。</a:t>
            </a:r>
            <a:endParaRPr lang="zh-CN" altLang="en-US"/>
          </a:p>
          <a:p>
            <a:r>
              <a:rPr lang="zh-CN" altLang="en-US" sz="2000" b="1"/>
              <a:t>♦"打虎亲兄弟”</a:t>
            </a:r>
            <a:endParaRPr lang="zh-CN" altLang="en-US"/>
          </a:p>
          <a:p>
            <a:pPr marL="285750" indent="-285750">
              <a:buFont typeface="Arial" panose="020B0604020202020204" pitchFamily="34" charset="0"/>
              <a:buChar char="•"/>
            </a:pPr>
            <a:r>
              <a:rPr lang="zh-CN" altLang="en-US"/>
              <a:t>卢米埃尔兄弟算是最早的搭档，他们的作品有:《工厂大门》《婴儿喂食》《火车进站》 和《水浇园丁》等；</a:t>
            </a:r>
            <a:endParaRPr lang="zh-CN" altLang="en-US"/>
          </a:p>
          <a:p>
            <a:pPr marL="285750" indent="-285750">
              <a:buFont typeface="Arial" panose="020B0604020202020204" pitchFamily="34" charset="0"/>
              <a:buChar char="•"/>
            </a:pPr>
            <a:r>
              <a:rPr lang="zh-CN" altLang="en-US"/>
              <a:t>迈克尔•鲍威尔与艾默利•普瑞斯伯格的作品有:《百战将军》《黑水仙》和《红菱艳》 等经典英国名片；</a:t>
            </a:r>
            <a:endParaRPr lang="zh-CN" altLang="en-US"/>
          </a:p>
          <a:p>
            <a:pPr marL="285750" indent="-285750">
              <a:buFont typeface="Arial" panose="020B0604020202020204" pitchFamily="34" charset="0"/>
              <a:buChar char="•"/>
            </a:pPr>
            <a:r>
              <a:rPr lang="zh-CN" altLang="en-US"/>
              <a:t>阿洛夫与瑙莫夫:《任务》《传奇》《德黑兰43年》和《岸》等苏俄名作；</a:t>
            </a:r>
            <a:endParaRPr lang="zh-CN" altLang="en-US"/>
          </a:p>
          <a:p>
            <a:pPr marL="285750" indent="-285750">
              <a:buFont typeface="Arial" panose="020B0604020202020204" pitchFamily="34" charset="0"/>
              <a:buChar char="•"/>
            </a:pPr>
            <a:r>
              <a:rPr lang="zh-CN" altLang="en-US"/>
              <a:t>塔维尼亚兄弟的作品有:《我主，我父》和《凯撒必须死》（曾分别斩获法国戛纳国际电 影节“金棕桐奖”和柏林国际电影节“金熊奖”）；</a:t>
            </a:r>
            <a:endParaRPr lang="zh-CN" altLang="en-US"/>
          </a:p>
          <a:p>
            <a:pPr marL="285750" indent="-285750">
              <a:buFont typeface="Arial" panose="020B0604020202020204" pitchFamily="34" charset="0"/>
              <a:buChar char="•"/>
            </a:pPr>
            <a:r>
              <a:rPr lang="zh-CN" altLang="en-US"/>
              <a:t>科恩兄弟（分别毕业于纽约大学电影系和普林斯顿大学哲学系）的作品有:《冰血暴》 和《巴克芬顿》（法国戛纳国际电影节“金棕桐奖"）；</a:t>
            </a:r>
            <a:endParaRPr lang="zh-CN" altLang="en-US"/>
          </a:p>
          <a:p>
            <a:pPr marL="285750" indent="-285750">
              <a:buFont typeface="Arial" panose="020B0604020202020204" pitchFamily="34" charset="0"/>
              <a:buChar char="•"/>
            </a:pPr>
            <a:r>
              <a:rPr lang="zh-CN" altLang="en-US"/>
              <a:t>达内兄弟（兄学戏剧、弟学哲学，纪录片起步）的作品有：《美丽罗塞塔》和《孩子》（两 座法国戛纳国际电影节“金棕桐奖"）；</a:t>
            </a:r>
            <a:endParaRPr lang="zh-CN" altLang="en-US"/>
          </a:p>
          <a:p>
            <a:pPr marL="285750" indent="-285750">
              <a:buFont typeface="Arial" panose="020B0604020202020204" pitchFamily="34" charset="0"/>
              <a:buChar char="•"/>
            </a:pPr>
            <a:r>
              <a:rPr lang="zh-CN" altLang="en-US"/>
              <a:t>沃卓夫斯基姐妹:《黑客帝国》和《云图》（与汤姆•提克威联合导演）；</a:t>
            </a:r>
            <a:endParaRPr lang="zh-CN" altLang="en-US"/>
          </a:p>
          <a:p>
            <a:pPr marL="285750" indent="-285750">
              <a:buFont typeface="Arial" panose="020B0604020202020204" pitchFamily="34" charset="0"/>
              <a:buChar char="•"/>
            </a:pPr>
            <a:r>
              <a:rPr lang="zh-CN" altLang="en-US"/>
              <a:t>麦兆辉（警察宿舍长大,演艺学院表演系毕业，演员，曾任陈木胜和杜琪峰的副导演, 与叶伟豪、马伟豪和郑宝瑞同辈）与庄文强（影院长大，浸会大学电影系毕业,TVB宣传、</a:t>
            </a:r>
            <a:endParaRPr lang="zh-CN" altLang="en-US"/>
          </a:p>
          <a:p>
            <a:pPr marL="285750" indent="-285750">
              <a:buFont typeface="Arial" panose="020B0604020202020204" pitchFamily="34" charset="0"/>
              <a:buChar char="•"/>
            </a:pPr>
            <a:r>
              <a:rPr lang="zh-CN" altLang="en-US"/>
              <a:t>编剧）：《无间道》（来自麦兆辉父亲讲的一个警察卧底的故事）O</a:t>
            </a:r>
            <a:endParaRPr lang="zh-CN" altLang="en-US"/>
          </a:p>
          <a:p>
            <a:pPr marL="285750" indent="-285750">
              <a:buFont typeface="Arial" panose="020B0604020202020204" pitchFamily="34" charset="0"/>
              <a:buChar char="•"/>
            </a:pPr>
            <a:r>
              <a:rPr lang="zh-CN" altLang="en-US"/>
              <a:t>“双雄对决”模式也与兄弟档联合导演有着某种暗合。</a:t>
            </a:r>
            <a:endParaRPr lang="zh-CN" altLang="en-US"/>
          </a:p>
          <a:p>
            <a:pPr marL="285750" indent="-285750"/>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835275" y="411480"/>
            <a:ext cx="6233795" cy="706755"/>
          </a:xfrm>
          <a:prstGeom prst="rect">
            <a:avLst/>
          </a:prstGeom>
          <a:noFill/>
        </p:spPr>
        <p:txBody>
          <a:bodyPr wrap="square" rtlCol="0">
            <a:spAutoFit/>
          </a:bodyPr>
          <a:p>
            <a:pPr algn="ctr"/>
            <a:r>
              <a:rPr lang="zh-CN" altLang="en-US" sz="4000"/>
              <a:t>第六节</a:t>
            </a:r>
            <a:r>
              <a:rPr lang="en-US" altLang="zh-CN" sz="4000"/>
              <a:t>	</a:t>
            </a:r>
            <a:r>
              <a:rPr lang="zh-CN" altLang="en-US" sz="4000"/>
              <a:t>导演的私人团队</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685800" y="1983105"/>
            <a:ext cx="10532110" cy="3446145"/>
          </a:xfrm>
          <a:prstGeom prst="rect">
            <a:avLst/>
          </a:prstGeom>
          <a:noFill/>
        </p:spPr>
        <p:txBody>
          <a:bodyPr wrap="square" rtlCol="0">
            <a:spAutoFit/>
          </a:bodyPr>
          <a:p>
            <a:r>
              <a:rPr lang="zh-CN" altLang="en-US" sz="2000" b="1"/>
              <a:t>♦ “上阵夫妻档”</a:t>
            </a:r>
            <a:endParaRPr lang="zh-CN" altLang="en-US"/>
          </a:p>
          <a:p>
            <a:pPr marL="285750" indent="-285750">
              <a:buFont typeface="Arial" panose="020B0604020202020204" pitchFamily="34" charset="0"/>
              <a:buChar char="•"/>
            </a:pPr>
            <a:r>
              <a:rPr lang="zh-CN" altLang="en-US"/>
              <a:t>斯特劳布与于耶（法裔德籍）的作品有:《历史课》和《阶级关系》；</a:t>
            </a:r>
            <a:endParaRPr lang="zh-CN" altLang="en-US"/>
          </a:p>
          <a:p>
            <a:pPr marL="285750" indent="-285750">
              <a:buFont typeface="Arial" panose="020B0604020202020204" pitchFamily="34" charset="0"/>
              <a:buChar char="•"/>
            </a:pPr>
            <a:r>
              <a:rPr lang="zh-CN" altLang="en-US"/>
              <a:t>李前宽与肖桂云（主旋律导演）的作品有:《开国大典》和《重庆谈判》；</a:t>
            </a:r>
            <a:endParaRPr lang="zh-CN" altLang="en-US"/>
          </a:p>
          <a:p>
            <a:pPr marL="285750" indent="-285750">
              <a:buFont typeface="Arial" panose="020B0604020202020204" pitchFamily="34" charset="0"/>
              <a:buChar char="•"/>
            </a:pPr>
            <a:r>
              <a:rPr lang="zh-CN" altLang="en-US"/>
              <a:t>塞夫与麦丽丝的作品有:《东归英雄传》和《一代天骄成吉思汗》（少数民族主旋律电影）。</a:t>
            </a:r>
            <a:endParaRPr lang="zh-CN" altLang="en-US"/>
          </a:p>
          <a:p>
            <a:pPr indent="0">
              <a:buFont typeface="Arial" panose="020B0604020202020204" pitchFamily="34" charset="0"/>
              <a:buNone/>
            </a:pPr>
            <a:endParaRPr lang="zh-CN" altLang="en-US"/>
          </a:p>
          <a:p>
            <a:pPr indent="0">
              <a:buFont typeface="Arial" panose="020B0604020202020204" pitchFamily="34" charset="0"/>
              <a:buNone/>
            </a:pPr>
            <a:endParaRPr lang="zh-CN" altLang="en-US"/>
          </a:p>
          <a:p>
            <a:pPr indent="0">
              <a:buFont typeface="Arial" panose="020B0604020202020204" pitchFamily="34" charset="0"/>
              <a:buNone/>
            </a:pPr>
            <a:r>
              <a:rPr lang="zh-CN" altLang="en-US"/>
              <a:t>现在广泛存在的是一个像导演自己家人一样的团队（实际上，有些角色就是导演的 亲友担任的），他们与导演的关系相当亲近和长久,通常以“XXX导演工作室"的名义展 开工作，工作室团队成员包括：</a:t>
            </a:r>
            <a:endParaRPr lang="zh-CN" altLang="en-US"/>
          </a:p>
          <a:p>
            <a:pPr marL="285750" indent="-285750">
              <a:buFont typeface="Arial" panose="020B0604020202020204" pitchFamily="34" charset="0"/>
              <a:buChar char="•"/>
            </a:pPr>
            <a:r>
              <a:rPr lang="zh-CN" altLang="en-US"/>
              <a:t>私人助理（处理日常事务）：处理文件、信函、日程、联络、旅行等事务；</a:t>
            </a:r>
            <a:endParaRPr lang="zh-CN" altLang="en-US"/>
          </a:p>
          <a:p>
            <a:pPr marL="285750" indent="-285750">
              <a:buFont typeface="Arial" panose="020B0604020202020204" pitchFamily="34" charset="0"/>
              <a:buChar char="•"/>
            </a:pPr>
            <a:r>
              <a:rPr lang="zh-CN" altLang="en-US"/>
              <a:t>经纪人（代理创作业务）：处理谈判、推销、争取、交际、合作、打包等事务； 律师（法务、法律文件和条款）：处理导演剪辑权、版权、名誉和肖像权等事务； 会计师或业务经理（财务）:处理酬金、分红、付款方式等事务； 宣传（媒体专员）：处理采访、拍照、记者会、路演等事务。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947036" y="3732380"/>
            <a:ext cx="4297680" cy="645160"/>
          </a:xfrm>
          <a:prstGeom prst="rect">
            <a:avLst/>
          </a:prstGeom>
          <a:noFill/>
        </p:spPr>
        <p:txBody>
          <a:bodyPr wrap="none" rtlCol="0">
            <a:spAutoFit/>
          </a:bodyPr>
          <a:lstStyle/>
          <a:p>
            <a:pPr algn="r"/>
            <a:r>
              <a:rPr kumimoji="1" lang="zh-CN" altLang="en-US" sz="3600" dirty="0">
                <a:solidFill>
                  <a:schemeClr val="tx2">
                    <a:lumMod val="75000"/>
                  </a:schemeClr>
                </a:solidFill>
                <a:latin typeface="Arial" panose="020B0604020202020204"/>
                <a:ea typeface="微软雅黑" panose="020B0503020204020204" charset="-122"/>
                <a:cs typeface="DFPShaoNvW5-GB" charset="-122"/>
                <a:sym typeface="Arial" panose="020B0604020202020204"/>
              </a:rPr>
              <a:t>导演是怎么炼成的？</a:t>
            </a:r>
            <a:endParaRPr kumimoji="1" lang="zh-CN" altLang="en-US" sz="3600" dirty="0">
              <a:solidFill>
                <a:schemeClr val="tx2">
                  <a:lumMod val="75000"/>
                </a:schemeClr>
              </a:solidFill>
              <a:latin typeface="Arial" panose="020B0604020202020204"/>
              <a:ea typeface="微软雅黑" panose="020B0503020204020204" charset="-122"/>
              <a:cs typeface="DFPShaoNvW5-GB" charset="-122"/>
              <a:sym typeface="Arial" panose="020B0604020202020204"/>
            </a:endParaRPr>
          </a:p>
        </p:txBody>
      </p:sp>
      <p:grpSp>
        <p:nvGrpSpPr>
          <p:cNvPr id="31" name="Group 70"/>
          <p:cNvGrpSpPr/>
          <p:nvPr/>
        </p:nvGrpSpPr>
        <p:grpSpPr>
          <a:xfrm>
            <a:off x="2769610" y="795534"/>
            <a:ext cx="6600172" cy="5135635"/>
            <a:chOff x="-1" y="0"/>
            <a:chExt cx="2335461" cy="1802808"/>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panose="020B0604020202020204"/>
                <a:ea typeface="微软雅黑" panose="020B0503020204020204" charset="-122"/>
                <a:sym typeface="Arial" panose="020B0604020202020204"/>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panose="020B0604020202020204"/>
                <a:ea typeface="微软雅黑" panose="020B0503020204020204" charset="-122"/>
                <a:sym typeface="Arial" panose="020B0604020202020204"/>
              </a:endParaRPr>
            </a:p>
          </p:txBody>
        </p:sp>
        <p:sp>
          <p:nvSpPr>
            <p:cNvPr id="34" name="chenying0907 68"/>
            <p:cNvSpPr/>
            <p:nvPr/>
          </p:nvSpPr>
          <p:spPr>
            <a:xfrm>
              <a:off x="1130300" y="1600199"/>
              <a:ext cx="20498" cy="202609"/>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panose="020B0604020202020204"/>
                <a:ea typeface="微软雅黑" panose="020B0503020204020204" charset="-122"/>
                <a:sym typeface="Arial" panose="020B0604020202020204"/>
              </a:endParaRPr>
            </a:p>
          </p:txBody>
        </p:sp>
      </p:grpSp>
      <p:grpSp>
        <p:nvGrpSpPr>
          <p:cNvPr id="21" name="组合 20"/>
          <p:cNvGrpSpPr/>
          <p:nvPr/>
        </p:nvGrpSpPr>
        <p:grpSpPr>
          <a:xfrm>
            <a:off x="4425826" y="4118752"/>
            <a:ext cx="3876891" cy="646273"/>
            <a:chOff x="7637775" y="5530041"/>
            <a:chExt cx="4000129" cy="646029"/>
          </a:xfrm>
        </p:grpSpPr>
        <p:sp>
          <p:nvSpPr>
            <p:cNvPr id="22" name="任意多边形 21"/>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1" fmla="*/ 2541747 w 2541747"/>
                <a:gd name="connsiteY0-2" fmla="*/ 13982 h 95004"/>
                <a:gd name="connsiteX1-3" fmla="*/ 2159783 w 2541747"/>
                <a:gd name="connsiteY1-4" fmla="*/ 13982 h 95004"/>
                <a:gd name="connsiteX2-5" fmla="*/ 2090334 w 2541747"/>
                <a:gd name="connsiteY2-6" fmla="*/ 37131 h 95004"/>
                <a:gd name="connsiteX3-7" fmla="*/ 1453727 w 2541747"/>
                <a:gd name="connsiteY3-8" fmla="*/ 60280 h 95004"/>
                <a:gd name="connsiteX4-9" fmla="*/ 1361129 w 2541747"/>
                <a:gd name="connsiteY4-10" fmla="*/ 71855 h 95004"/>
                <a:gd name="connsiteX5-11" fmla="*/ 1280107 w 2541747"/>
                <a:gd name="connsiteY5-12" fmla="*/ 83430 h 95004"/>
                <a:gd name="connsiteX6-13" fmla="*/ 817119 w 2541747"/>
                <a:gd name="connsiteY6-14" fmla="*/ 71855 h 95004"/>
                <a:gd name="connsiteX7-15" fmla="*/ 747671 w 2541747"/>
                <a:gd name="connsiteY7-16" fmla="*/ 48706 h 95004"/>
                <a:gd name="connsiteX8-17" fmla="*/ 712947 w 2541747"/>
                <a:gd name="connsiteY8-18" fmla="*/ 37131 h 95004"/>
                <a:gd name="connsiteX9-19" fmla="*/ 226810 w 2541747"/>
                <a:gd name="connsiteY9-20" fmla="*/ 48706 h 95004"/>
                <a:gd name="connsiteX10-21" fmla="*/ 192086 w 2541747"/>
                <a:gd name="connsiteY10-22" fmla="*/ 60280 h 95004"/>
                <a:gd name="connsiteX11-23" fmla="*/ 168937 w 2541747"/>
                <a:gd name="connsiteY11-24" fmla="*/ 95004 h 95004"/>
                <a:gd name="connsiteX12-25" fmla="*/ 0 w 2541747"/>
                <a:gd name="connsiteY12-26" fmla="*/ 24815 h 95004"/>
                <a:gd name="connsiteX0-27" fmla="*/ 2541747 w 2541747"/>
                <a:gd name="connsiteY0-28" fmla="*/ 13982 h 95004"/>
                <a:gd name="connsiteX1-29" fmla="*/ 2159783 w 2541747"/>
                <a:gd name="connsiteY1-30" fmla="*/ 13982 h 95004"/>
                <a:gd name="connsiteX2-31" fmla="*/ 2090334 w 2541747"/>
                <a:gd name="connsiteY2-32" fmla="*/ 37131 h 95004"/>
                <a:gd name="connsiteX3-33" fmla="*/ 1453727 w 2541747"/>
                <a:gd name="connsiteY3-34" fmla="*/ 60280 h 95004"/>
                <a:gd name="connsiteX4-35" fmla="*/ 1361129 w 2541747"/>
                <a:gd name="connsiteY4-36" fmla="*/ 71855 h 95004"/>
                <a:gd name="connsiteX5-37" fmla="*/ 1280107 w 2541747"/>
                <a:gd name="connsiteY5-38" fmla="*/ 83430 h 95004"/>
                <a:gd name="connsiteX6-39" fmla="*/ 817119 w 2541747"/>
                <a:gd name="connsiteY6-40" fmla="*/ 71855 h 95004"/>
                <a:gd name="connsiteX7-41" fmla="*/ 747671 w 2541747"/>
                <a:gd name="connsiteY7-42" fmla="*/ 48706 h 95004"/>
                <a:gd name="connsiteX8-43" fmla="*/ 712947 w 2541747"/>
                <a:gd name="connsiteY8-44" fmla="*/ 37131 h 95004"/>
                <a:gd name="connsiteX9-45" fmla="*/ 226810 w 2541747"/>
                <a:gd name="connsiteY9-46" fmla="*/ 48706 h 95004"/>
                <a:gd name="connsiteX10-47" fmla="*/ 192086 w 2541747"/>
                <a:gd name="connsiteY10-48" fmla="*/ 60280 h 95004"/>
                <a:gd name="connsiteX11-49" fmla="*/ 168937 w 2541747"/>
                <a:gd name="connsiteY11-50" fmla="*/ 95004 h 95004"/>
                <a:gd name="connsiteX12-51" fmla="*/ 0 w 2541747"/>
                <a:gd name="connsiteY12-52" fmla="*/ 24815 h 95004"/>
                <a:gd name="connsiteX0-53" fmla="*/ 2537771 w 2537771"/>
                <a:gd name="connsiteY0-54" fmla="*/ 13982 h 95004"/>
                <a:gd name="connsiteX1-55" fmla="*/ 2155807 w 2537771"/>
                <a:gd name="connsiteY1-56" fmla="*/ 13982 h 95004"/>
                <a:gd name="connsiteX2-57" fmla="*/ 2086358 w 2537771"/>
                <a:gd name="connsiteY2-58" fmla="*/ 37131 h 95004"/>
                <a:gd name="connsiteX3-59" fmla="*/ 1449751 w 2537771"/>
                <a:gd name="connsiteY3-60" fmla="*/ 60280 h 95004"/>
                <a:gd name="connsiteX4-61" fmla="*/ 1357153 w 2537771"/>
                <a:gd name="connsiteY4-62" fmla="*/ 71855 h 95004"/>
                <a:gd name="connsiteX5-63" fmla="*/ 1276131 w 2537771"/>
                <a:gd name="connsiteY5-64" fmla="*/ 83430 h 95004"/>
                <a:gd name="connsiteX6-65" fmla="*/ 813143 w 2537771"/>
                <a:gd name="connsiteY6-66" fmla="*/ 71855 h 95004"/>
                <a:gd name="connsiteX7-67" fmla="*/ 743695 w 2537771"/>
                <a:gd name="connsiteY7-68" fmla="*/ 48706 h 95004"/>
                <a:gd name="connsiteX8-69" fmla="*/ 708971 w 2537771"/>
                <a:gd name="connsiteY8-70" fmla="*/ 37131 h 95004"/>
                <a:gd name="connsiteX9-71" fmla="*/ 222834 w 2537771"/>
                <a:gd name="connsiteY9-72" fmla="*/ 48706 h 95004"/>
                <a:gd name="connsiteX10-73" fmla="*/ 188110 w 2537771"/>
                <a:gd name="connsiteY10-74" fmla="*/ 60280 h 95004"/>
                <a:gd name="connsiteX11-75" fmla="*/ 164961 w 2537771"/>
                <a:gd name="connsiteY11-76" fmla="*/ 95004 h 95004"/>
                <a:gd name="connsiteX12-77" fmla="*/ 0 w 2537771"/>
                <a:gd name="connsiteY12-78" fmla="*/ 1369 h 95004"/>
                <a:gd name="connsiteX0-79" fmla="*/ 2537771 w 2537771"/>
                <a:gd name="connsiteY0-80" fmla="*/ 13982 h 83430"/>
                <a:gd name="connsiteX1-81" fmla="*/ 2155807 w 2537771"/>
                <a:gd name="connsiteY1-82" fmla="*/ 13982 h 83430"/>
                <a:gd name="connsiteX2-83" fmla="*/ 2086358 w 2537771"/>
                <a:gd name="connsiteY2-84" fmla="*/ 37131 h 83430"/>
                <a:gd name="connsiteX3-85" fmla="*/ 1449751 w 2537771"/>
                <a:gd name="connsiteY3-86" fmla="*/ 60280 h 83430"/>
                <a:gd name="connsiteX4-87" fmla="*/ 1357153 w 2537771"/>
                <a:gd name="connsiteY4-88" fmla="*/ 71855 h 83430"/>
                <a:gd name="connsiteX5-89" fmla="*/ 1276131 w 2537771"/>
                <a:gd name="connsiteY5-90" fmla="*/ 83430 h 83430"/>
                <a:gd name="connsiteX6-91" fmla="*/ 813143 w 2537771"/>
                <a:gd name="connsiteY6-92" fmla="*/ 71855 h 83430"/>
                <a:gd name="connsiteX7-93" fmla="*/ 743695 w 2537771"/>
                <a:gd name="connsiteY7-94" fmla="*/ 48706 h 83430"/>
                <a:gd name="connsiteX8-95" fmla="*/ 708971 w 2537771"/>
                <a:gd name="connsiteY8-96" fmla="*/ 37131 h 83430"/>
                <a:gd name="connsiteX9-97" fmla="*/ 222834 w 2537771"/>
                <a:gd name="connsiteY9-98" fmla="*/ 48706 h 83430"/>
                <a:gd name="connsiteX10-99" fmla="*/ 188110 w 2537771"/>
                <a:gd name="connsiteY10-100" fmla="*/ 60280 h 83430"/>
                <a:gd name="connsiteX11-101" fmla="*/ 93392 w 2537771"/>
                <a:gd name="connsiteY11-102" fmla="*/ 83281 h 83430"/>
                <a:gd name="connsiteX12-103" fmla="*/ 0 w 2537771"/>
                <a:gd name="connsiteY12-104" fmla="*/ 1369 h 83430"/>
                <a:gd name="connsiteX0-105" fmla="*/ 2537771 w 2537771"/>
                <a:gd name="connsiteY0-106" fmla="*/ 13982 h 83430"/>
                <a:gd name="connsiteX1-107" fmla="*/ 2155807 w 2537771"/>
                <a:gd name="connsiteY1-108" fmla="*/ 13982 h 83430"/>
                <a:gd name="connsiteX2-109" fmla="*/ 2086358 w 2537771"/>
                <a:gd name="connsiteY2-110" fmla="*/ 37131 h 83430"/>
                <a:gd name="connsiteX3-111" fmla="*/ 1449751 w 2537771"/>
                <a:gd name="connsiteY3-112" fmla="*/ 60280 h 83430"/>
                <a:gd name="connsiteX4-113" fmla="*/ 1357153 w 2537771"/>
                <a:gd name="connsiteY4-114" fmla="*/ 71855 h 83430"/>
                <a:gd name="connsiteX5-115" fmla="*/ 1276131 w 2537771"/>
                <a:gd name="connsiteY5-116" fmla="*/ 83430 h 83430"/>
                <a:gd name="connsiteX6-117" fmla="*/ 813143 w 2537771"/>
                <a:gd name="connsiteY6-118" fmla="*/ 71855 h 83430"/>
                <a:gd name="connsiteX7-119" fmla="*/ 743695 w 2537771"/>
                <a:gd name="connsiteY7-120" fmla="*/ 48706 h 83430"/>
                <a:gd name="connsiteX8-121" fmla="*/ 708971 w 2537771"/>
                <a:gd name="connsiteY8-122" fmla="*/ 37131 h 83430"/>
                <a:gd name="connsiteX9-123" fmla="*/ 254643 w 2537771"/>
                <a:gd name="connsiteY9-124" fmla="*/ 72152 h 83430"/>
                <a:gd name="connsiteX10-125" fmla="*/ 188110 w 2537771"/>
                <a:gd name="connsiteY10-126" fmla="*/ 60280 h 83430"/>
                <a:gd name="connsiteX11-127" fmla="*/ 93392 w 2537771"/>
                <a:gd name="connsiteY11-128" fmla="*/ 83281 h 83430"/>
                <a:gd name="connsiteX12-129" fmla="*/ 0 w 2537771"/>
                <a:gd name="connsiteY12-130" fmla="*/ 1369 h 83430"/>
                <a:gd name="connsiteX0-131" fmla="*/ 2537771 w 2537771"/>
                <a:gd name="connsiteY0-132" fmla="*/ 13982 h 83430"/>
                <a:gd name="connsiteX1-133" fmla="*/ 2155807 w 2537771"/>
                <a:gd name="connsiteY1-134" fmla="*/ 13982 h 83430"/>
                <a:gd name="connsiteX2-135" fmla="*/ 2086358 w 2537771"/>
                <a:gd name="connsiteY2-136" fmla="*/ 37131 h 83430"/>
                <a:gd name="connsiteX3-137" fmla="*/ 1449751 w 2537771"/>
                <a:gd name="connsiteY3-138" fmla="*/ 60280 h 83430"/>
                <a:gd name="connsiteX4-139" fmla="*/ 1357153 w 2537771"/>
                <a:gd name="connsiteY4-140" fmla="*/ 71855 h 83430"/>
                <a:gd name="connsiteX5-141" fmla="*/ 1276131 w 2537771"/>
                <a:gd name="connsiteY5-142" fmla="*/ 83430 h 83430"/>
                <a:gd name="connsiteX6-143" fmla="*/ 813143 w 2537771"/>
                <a:gd name="connsiteY6-144" fmla="*/ 71855 h 83430"/>
                <a:gd name="connsiteX7-145" fmla="*/ 743695 w 2537771"/>
                <a:gd name="connsiteY7-146" fmla="*/ 48706 h 83430"/>
                <a:gd name="connsiteX8-147" fmla="*/ 708971 w 2537771"/>
                <a:gd name="connsiteY8-148" fmla="*/ 37131 h 83430"/>
                <a:gd name="connsiteX9-149" fmla="*/ 254643 w 2537771"/>
                <a:gd name="connsiteY9-150" fmla="*/ 72152 h 83430"/>
                <a:gd name="connsiteX10-151" fmla="*/ 180158 w 2537771"/>
                <a:gd name="connsiteY10-152" fmla="*/ 48557 h 83430"/>
                <a:gd name="connsiteX11-153" fmla="*/ 93392 w 2537771"/>
                <a:gd name="connsiteY11-154" fmla="*/ 83281 h 83430"/>
                <a:gd name="connsiteX12-155" fmla="*/ 0 w 2537771"/>
                <a:gd name="connsiteY12-156" fmla="*/ 1369 h 83430"/>
                <a:gd name="connsiteX0-157" fmla="*/ 2537771 w 2537771"/>
                <a:gd name="connsiteY0-158" fmla="*/ 13982 h 83430"/>
                <a:gd name="connsiteX1-159" fmla="*/ 2155807 w 2537771"/>
                <a:gd name="connsiteY1-160" fmla="*/ 13982 h 83430"/>
                <a:gd name="connsiteX2-161" fmla="*/ 2086358 w 2537771"/>
                <a:gd name="connsiteY2-162" fmla="*/ 37131 h 83430"/>
                <a:gd name="connsiteX3-163" fmla="*/ 1449751 w 2537771"/>
                <a:gd name="connsiteY3-164" fmla="*/ 60280 h 83430"/>
                <a:gd name="connsiteX4-165" fmla="*/ 1357153 w 2537771"/>
                <a:gd name="connsiteY4-166" fmla="*/ 71855 h 83430"/>
                <a:gd name="connsiteX5-167" fmla="*/ 1276131 w 2537771"/>
                <a:gd name="connsiteY5-168" fmla="*/ 83430 h 83430"/>
                <a:gd name="connsiteX6-169" fmla="*/ 813143 w 2537771"/>
                <a:gd name="connsiteY6-170" fmla="*/ 71855 h 83430"/>
                <a:gd name="connsiteX7-171" fmla="*/ 743695 w 2537771"/>
                <a:gd name="connsiteY7-172" fmla="*/ 48706 h 83430"/>
                <a:gd name="connsiteX8-173" fmla="*/ 605592 w 2537771"/>
                <a:gd name="connsiteY8-174" fmla="*/ 60577 h 83430"/>
                <a:gd name="connsiteX9-175" fmla="*/ 254643 w 2537771"/>
                <a:gd name="connsiteY9-176" fmla="*/ 72152 h 83430"/>
                <a:gd name="connsiteX10-177" fmla="*/ 180158 w 2537771"/>
                <a:gd name="connsiteY10-178" fmla="*/ 48557 h 83430"/>
                <a:gd name="connsiteX11-179" fmla="*/ 93392 w 2537771"/>
                <a:gd name="connsiteY11-180" fmla="*/ 83281 h 83430"/>
                <a:gd name="connsiteX12-181" fmla="*/ 0 w 2537771"/>
                <a:gd name="connsiteY12-182" fmla="*/ 1369 h 83430"/>
                <a:gd name="connsiteX0-183" fmla="*/ 2537771 w 2537771"/>
                <a:gd name="connsiteY0-184" fmla="*/ 13982 h 83430"/>
                <a:gd name="connsiteX1-185" fmla="*/ 2155807 w 2537771"/>
                <a:gd name="connsiteY1-186" fmla="*/ 13982 h 83430"/>
                <a:gd name="connsiteX2-187" fmla="*/ 2086358 w 2537771"/>
                <a:gd name="connsiteY2-188" fmla="*/ 37131 h 83430"/>
                <a:gd name="connsiteX3-189" fmla="*/ 1449751 w 2537771"/>
                <a:gd name="connsiteY3-190" fmla="*/ 60280 h 83430"/>
                <a:gd name="connsiteX4-191" fmla="*/ 1357153 w 2537771"/>
                <a:gd name="connsiteY4-192" fmla="*/ 71855 h 83430"/>
                <a:gd name="connsiteX5-193" fmla="*/ 1276131 w 2537771"/>
                <a:gd name="connsiteY5-194" fmla="*/ 83430 h 83430"/>
                <a:gd name="connsiteX6-195" fmla="*/ 813143 w 2537771"/>
                <a:gd name="connsiteY6-196" fmla="*/ 71855 h 83430"/>
                <a:gd name="connsiteX7-197" fmla="*/ 747671 w 2537771"/>
                <a:gd name="connsiteY7-198" fmla="*/ 60429 h 83430"/>
                <a:gd name="connsiteX8-199" fmla="*/ 605592 w 2537771"/>
                <a:gd name="connsiteY8-200" fmla="*/ 60577 h 83430"/>
                <a:gd name="connsiteX9-201" fmla="*/ 254643 w 2537771"/>
                <a:gd name="connsiteY9-202" fmla="*/ 72152 h 83430"/>
                <a:gd name="connsiteX10-203" fmla="*/ 180158 w 2537771"/>
                <a:gd name="connsiteY10-204" fmla="*/ 48557 h 83430"/>
                <a:gd name="connsiteX11-205" fmla="*/ 93392 w 2537771"/>
                <a:gd name="connsiteY11-206" fmla="*/ 83281 h 83430"/>
                <a:gd name="connsiteX12-207" fmla="*/ 0 w 2537771"/>
                <a:gd name="connsiteY12-208" fmla="*/ 1369 h 83430"/>
                <a:gd name="connsiteX0-209" fmla="*/ 2537771 w 2537771"/>
                <a:gd name="connsiteY0-210" fmla="*/ 13982 h 83430"/>
                <a:gd name="connsiteX1-211" fmla="*/ 2155807 w 2537771"/>
                <a:gd name="connsiteY1-212" fmla="*/ 13982 h 83430"/>
                <a:gd name="connsiteX2-213" fmla="*/ 2086358 w 2537771"/>
                <a:gd name="connsiteY2-214" fmla="*/ 37131 h 83430"/>
                <a:gd name="connsiteX3-215" fmla="*/ 1449751 w 2537771"/>
                <a:gd name="connsiteY3-216" fmla="*/ 60280 h 83430"/>
                <a:gd name="connsiteX4-217" fmla="*/ 1357153 w 2537771"/>
                <a:gd name="connsiteY4-218" fmla="*/ 71855 h 83430"/>
                <a:gd name="connsiteX5-219" fmla="*/ 1276131 w 2537771"/>
                <a:gd name="connsiteY5-220" fmla="*/ 83430 h 83430"/>
                <a:gd name="connsiteX6-221" fmla="*/ 813143 w 2537771"/>
                <a:gd name="connsiteY6-222" fmla="*/ 71855 h 83430"/>
                <a:gd name="connsiteX7-223" fmla="*/ 747671 w 2537771"/>
                <a:gd name="connsiteY7-224" fmla="*/ 60429 h 83430"/>
                <a:gd name="connsiteX8-225" fmla="*/ 526070 w 2537771"/>
                <a:gd name="connsiteY8-226" fmla="*/ 33224 h 83430"/>
                <a:gd name="connsiteX9-227" fmla="*/ 254643 w 2537771"/>
                <a:gd name="connsiteY9-228" fmla="*/ 72152 h 83430"/>
                <a:gd name="connsiteX10-229" fmla="*/ 180158 w 2537771"/>
                <a:gd name="connsiteY10-230" fmla="*/ 48557 h 83430"/>
                <a:gd name="connsiteX11-231" fmla="*/ 93392 w 2537771"/>
                <a:gd name="connsiteY11-232" fmla="*/ 83281 h 83430"/>
                <a:gd name="connsiteX12-233" fmla="*/ 0 w 2537771"/>
                <a:gd name="connsiteY12-234" fmla="*/ 1369 h 83430"/>
                <a:gd name="connsiteX0-235" fmla="*/ 2537771 w 2537771"/>
                <a:gd name="connsiteY0-236" fmla="*/ 13982 h 83934"/>
                <a:gd name="connsiteX1-237" fmla="*/ 2155807 w 2537771"/>
                <a:gd name="connsiteY1-238" fmla="*/ 13982 h 83934"/>
                <a:gd name="connsiteX2-239" fmla="*/ 2086358 w 2537771"/>
                <a:gd name="connsiteY2-240" fmla="*/ 37131 h 83934"/>
                <a:gd name="connsiteX3-241" fmla="*/ 1449751 w 2537771"/>
                <a:gd name="connsiteY3-242" fmla="*/ 60280 h 83934"/>
                <a:gd name="connsiteX4-243" fmla="*/ 1357153 w 2537771"/>
                <a:gd name="connsiteY4-244" fmla="*/ 71855 h 83934"/>
                <a:gd name="connsiteX5-245" fmla="*/ 1276131 w 2537771"/>
                <a:gd name="connsiteY5-246" fmla="*/ 83430 h 83934"/>
                <a:gd name="connsiteX6-247" fmla="*/ 960259 w 2537771"/>
                <a:gd name="connsiteY6-248" fmla="*/ 79670 h 83934"/>
                <a:gd name="connsiteX7-249" fmla="*/ 747671 w 2537771"/>
                <a:gd name="connsiteY7-250" fmla="*/ 60429 h 83934"/>
                <a:gd name="connsiteX8-251" fmla="*/ 526070 w 2537771"/>
                <a:gd name="connsiteY8-252" fmla="*/ 33224 h 83934"/>
                <a:gd name="connsiteX9-253" fmla="*/ 254643 w 2537771"/>
                <a:gd name="connsiteY9-254" fmla="*/ 72152 h 83934"/>
                <a:gd name="connsiteX10-255" fmla="*/ 180158 w 2537771"/>
                <a:gd name="connsiteY10-256" fmla="*/ 48557 h 83934"/>
                <a:gd name="connsiteX11-257" fmla="*/ 93392 w 2537771"/>
                <a:gd name="connsiteY11-258" fmla="*/ 83281 h 83934"/>
                <a:gd name="connsiteX12-259" fmla="*/ 0 w 2537771"/>
                <a:gd name="connsiteY12-260" fmla="*/ 1369 h 83934"/>
                <a:gd name="connsiteX0-261" fmla="*/ 2537771 w 2537771"/>
                <a:gd name="connsiteY0-262" fmla="*/ 13982 h 83934"/>
                <a:gd name="connsiteX1-263" fmla="*/ 2155807 w 2537771"/>
                <a:gd name="connsiteY1-264" fmla="*/ 13982 h 83934"/>
                <a:gd name="connsiteX2-265" fmla="*/ 2086358 w 2537771"/>
                <a:gd name="connsiteY2-266" fmla="*/ 37131 h 83934"/>
                <a:gd name="connsiteX3-267" fmla="*/ 1449751 w 2537771"/>
                <a:gd name="connsiteY3-268" fmla="*/ 60280 h 83934"/>
                <a:gd name="connsiteX4-269" fmla="*/ 1357153 w 2537771"/>
                <a:gd name="connsiteY4-270" fmla="*/ 71855 h 83934"/>
                <a:gd name="connsiteX5-271" fmla="*/ 1276131 w 2537771"/>
                <a:gd name="connsiteY5-272" fmla="*/ 83430 h 83934"/>
                <a:gd name="connsiteX6-273" fmla="*/ 960259 w 2537771"/>
                <a:gd name="connsiteY6-274" fmla="*/ 79670 h 83934"/>
                <a:gd name="connsiteX7-275" fmla="*/ 747671 w 2537771"/>
                <a:gd name="connsiteY7-276" fmla="*/ 60429 h 83934"/>
                <a:gd name="connsiteX8-277" fmla="*/ 526070 w 2537771"/>
                <a:gd name="connsiteY8-278" fmla="*/ 33224 h 83934"/>
                <a:gd name="connsiteX9-279" fmla="*/ 254643 w 2537771"/>
                <a:gd name="connsiteY9-280" fmla="*/ 72152 h 83934"/>
                <a:gd name="connsiteX10-281" fmla="*/ 180158 w 2537771"/>
                <a:gd name="connsiteY10-282" fmla="*/ 48557 h 83934"/>
                <a:gd name="connsiteX11-283" fmla="*/ 93392 w 2537771"/>
                <a:gd name="connsiteY11-284" fmla="*/ 83281 h 83934"/>
                <a:gd name="connsiteX12-285" fmla="*/ 0 w 2537771"/>
                <a:gd name="connsiteY12-286" fmla="*/ 1369 h 83934"/>
                <a:gd name="connsiteX0-287" fmla="*/ 2537771 w 2537771"/>
                <a:gd name="connsiteY0-288" fmla="*/ 13982 h 85357"/>
                <a:gd name="connsiteX1-289" fmla="*/ 2155807 w 2537771"/>
                <a:gd name="connsiteY1-290" fmla="*/ 13982 h 85357"/>
                <a:gd name="connsiteX2-291" fmla="*/ 2086358 w 2537771"/>
                <a:gd name="connsiteY2-292" fmla="*/ 37131 h 85357"/>
                <a:gd name="connsiteX3-293" fmla="*/ 1449751 w 2537771"/>
                <a:gd name="connsiteY3-294" fmla="*/ 60280 h 85357"/>
                <a:gd name="connsiteX4-295" fmla="*/ 1365106 w 2537771"/>
                <a:gd name="connsiteY4-296" fmla="*/ 52317 h 85357"/>
                <a:gd name="connsiteX5-297" fmla="*/ 1276131 w 2537771"/>
                <a:gd name="connsiteY5-298" fmla="*/ 83430 h 85357"/>
                <a:gd name="connsiteX6-299" fmla="*/ 960259 w 2537771"/>
                <a:gd name="connsiteY6-300" fmla="*/ 79670 h 85357"/>
                <a:gd name="connsiteX7-301" fmla="*/ 747671 w 2537771"/>
                <a:gd name="connsiteY7-302" fmla="*/ 60429 h 85357"/>
                <a:gd name="connsiteX8-303" fmla="*/ 526070 w 2537771"/>
                <a:gd name="connsiteY8-304" fmla="*/ 33224 h 85357"/>
                <a:gd name="connsiteX9-305" fmla="*/ 254643 w 2537771"/>
                <a:gd name="connsiteY9-306" fmla="*/ 72152 h 85357"/>
                <a:gd name="connsiteX10-307" fmla="*/ 180158 w 2537771"/>
                <a:gd name="connsiteY10-308" fmla="*/ 48557 h 85357"/>
                <a:gd name="connsiteX11-309" fmla="*/ 93392 w 2537771"/>
                <a:gd name="connsiteY11-310" fmla="*/ 83281 h 85357"/>
                <a:gd name="connsiteX12-311" fmla="*/ 0 w 2537771"/>
                <a:gd name="connsiteY12-312" fmla="*/ 1369 h 85357"/>
                <a:gd name="connsiteX0-313" fmla="*/ 2537771 w 2537771"/>
                <a:gd name="connsiteY0-314" fmla="*/ 13982 h 85357"/>
                <a:gd name="connsiteX1-315" fmla="*/ 2155807 w 2537771"/>
                <a:gd name="connsiteY1-316" fmla="*/ 13982 h 85357"/>
                <a:gd name="connsiteX2-317" fmla="*/ 2086358 w 2537771"/>
                <a:gd name="connsiteY2-318" fmla="*/ 37131 h 85357"/>
                <a:gd name="connsiteX3-319" fmla="*/ 1604819 w 2537771"/>
                <a:gd name="connsiteY3-320" fmla="*/ 72003 h 85357"/>
                <a:gd name="connsiteX4-321" fmla="*/ 1365106 w 2537771"/>
                <a:gd name="connsiteY4-322" fmla="*/ 52317 h 85357"/>
                <a:gd name="connsiteX5-323" fmla="*/ 1276131 w 2537771"/>
                <a:gd name="connsiteY5-324" fmla="*/ 83430 h 85357"/>
                <a:gd name="connsiteX6-325" fmla="*/ 960259 w 2537771"/>
                <a:gd name="connsiteY6-326" fmla="*/ 79670 h 85357"/>
                <a:gd name="connsiteX7-327" fmla="*/ 747671 w 2537771"/>
                <a:gd name="connsiteY7-328" fmla="*/ 60429 h 85357"/>
                <a:gd name="connsiteX8-329" fmla="*/ 526070 w 2537771"/>
                <a:gd name="connsiteY8-330" fmla="*/ 33224 h 85357"/>
                <a:gd name="connsiteX9-331" fmla="*/ 254643 w 2537771"/>
                <a:gd name="connsiteY9-332" fmla="*/ 72152 h 85357"/>
                <a:gd name="connsiteX10-333" fmla="*/ 180158 w 2537771"/>
                <a:gd name="connsiteY10-334" fmla="*/ 48557 h 85357"/>
                <a:gd name="connsiteX11-335" fmla="*/ 93392 w 2537771"/>
                <a:gd name="connsiteY11-336" fmla="*/ 83281 h 85357"/>
                <a:gd name="connsiteX12-337" fmla="*/ 0 w 2537771"/>
                <a:gd name="connsiteY12-338" fmla="*/ 1369 h 85357"/>
                <a:gd name="connsiteX0-339" fmla="*/ 2537771 w 2537771"/>
                <a:gd name="connsiteY0-340" fmla="*/ 13982 h 83281"/>
                <a:gd name="connsiteX1-341" fmla="*/ 2155807 w 2537771"/>
                <a:gd name="connsiteY1-342" fmla="*/ 13982 h 83281"/>
                <a:gd name="connsiteX2-343" fmla="*/ 2086358 w 2537771"/>
                <a:gd name="connsiteY2-344" fmla="*/ 37131 h 83281"/>
                <a:gd name="connsiteX3-345" fmla="*/ 1604819 w 2537771"/>
                <a:gd name="connsiteY3-346" fmla="*/ 72003 h 83281"/>
                <a:gd name="connsiteX4-347" fmla="*/ 1365106 w 2537771"/>
                <a:gd name="connsiteY4-348" fmla="*/ 52317 h 83281"/>
                <a:gd name="connsiteX5-349" fmla="*/ 1188657 w 2537771"/>
                <a:gd name="connsiteY5-350" fmla="*/ 71707 h 83281"/>
                <a:gd name="connsiteX6-351" fmla="*/ 960259 w 2537771"/>
                <a:gd name="connsiteY6-352" fmla="*/ 79670 h 83281"/>
                <a:gd name="connsiteX7-353" fmla="*/ 747671 w 2537771"/>
                <a:gd name="connsiteY7-354" fmla="*/ 60429 h 83281"/>
                <a:gd name="connsiteX8-355" fmla="*/ 526070 w 2537771"/>
                <a:gd name="connsiteY8-356" fmla="*/ 33224 h 83281"/>
                <a:gd name="connsiteX9-357" fmla="*/ 254643 w 2537771"/>
                <a:gd name="connsiteY9-358" fmla="*/ 72152 h 83281"/>
                <a:gd name="connsiteX10-359" fmla="*/ 180158 w 2537771"/>
                <a:gd name="connsiteY10-360" fmla="*/ 48557 h 83281"/>
                <a:gd name="connsiteX11-361" fmla="*/ 93392 w 2537771"/>
                <a:gd name="connsiteY11-362" fmla="*/ 83281 h 83281"/>
                <a:gd name="connsiteX12-363" fmla="*/ 0 w 2537771"/>
                <a:gd name="connsiteY12-364" fmla="*/ 1369 h 83281"/>
                <a:gd name="connsiteX0-365" fmla="*/ 2537771 w 2537771"/>
                <a:gd name="connsiteY0-366" fmla="*/ 12613 h 81912"/>
                <a:gd name="connsiteX1-367" fmla="*/ 2191592 w 2537771"/>
                <a:gd name="connsiteY1-368" fmla="*/ 39967 h 81912"/>
                <a:gd name="connsiteX2-369" fmla="*/ 2086358 w 2537771"/>
                <a:gd name="connsiteY2-370" fmla="*/ 35762 h 81912"/>
                <a:gd name="connsiteX3-371" fmla="*/ 1604819 w 2537771"/>
                <a:gd name="connsiteY3-372" fmla="*/ 70634 h 81912"/>
                <a:gd name="connsiteX4-373" fmla="*/ 1365106 w 2537771"/>
                <a:gd name="connsiteY4-374" fmla="*/ 50948 h 81912"/>
                <a:gd name="connsiteX5-375" fmla="*/ 1188657 w 2537771"/>
                <a:gd name="connsiteY5-376" fmla="*/ 70338 h 81912"/>
                <a:gd name="connsiteX6-377" fmla="*/ 960259 w 2537771"/>
                <a:gd name="connsiteY6-378" fmla="*/ 78301 h 81912"/>
                <a:gd name="connsiteX7-379" fmla="*/ 747671 w 2537771"/>
                <a:gd name="connsiteY7-380" fmla="*/ 59060 h 81912"/>
                <a:gd name="connsiteX8-381" fmla="*/ 526070 w 2537771"/>
                <a:gd name="connsiteY8-382" fmla="*/ 31855 h 81912"/>
                <a:gd name="connsiteX9-383" fmla="*/ 254643 w 2537771"/>
                <a:gd name="connsiteY9-384" fmla="*/ 70783 h 81912"/>
                <a:gd name="connsiteX10-385" fmla="*/ 180158 w 2537771"/>
                <a:gd name="connsiteY10-386" fmla="*/ 47188 h 81912"/>
                <a:gd name="connsiteX11-387" fmla="*/ 93392 w 2537771"/>
                <a:gd name="connsiteY11-388" fmla="*/ 81912 h 81912"/>
                <a:gd name="connsiteX12-389" fmla="*/ 0 w 2537771"/>
                <a:gd name="connsiteY12-390" fmla="*/ 0 h 81912"/>
                <a:gd name="connsiteX0-391" fmla="*/ 2537771 w 2537771"/>
                <a:gd name="connsiteY0-392" fmla="*/ 12613 h 81912"/>
                <a:gd name="connsiteX1-393" fmla="*/ 2191592 w 2537771"/>
                <a:gd name="connsiteY1-394" fmla="*/ 39967 h 81912"/>
                <a:gd name="connsiteX2-395" fmla="*/ 2054548 w 2537771"/>
                <a:gd name="connsiteY2-396" fmla="*/ 27946 h 81912"/>
                <a:gd name="connsiteX3-397" fmla="*/ 1604819 w 2537771"/>
                <a:gd name="connsiteY3-398" fmla="*/ 70634 h 81912"/>
                <a:gd name="connsiteX4-399" fmla="*/ 1365106 w 2537771"/>
                <a:gd name="connsiteY4-400" fmla="*/ 50948 h 81912"/>
                <a:gd name="connsiteX5-401" fmla="*/ 1188657 w 2537771"/>
                <a:gd name="connsiteY5-402" fmla="*/ 70338 h 81912"/>
                <a:gd name="connsiteX6-403" fmla="*/ 960259 w 2537771"/>
                <a:gd name="connsiteY6-404" fmla="*/ 78301 h 81912"/>
                <a:gd name="connsiteX7-405" fmla="*/ 747671 w 2537771"/>
                <a:gd name="connsiteY7-406" fmla="*/ 59060 h 81912"/>
                <a:gd name="connsiteX8-407" fmla="*/ 526070 w 2537771"/>
                <a:gd name="connsiteY8-408" fmla="*/ 31855 h 81912"/>
                <a:gd name="connsiteX9-409" fmla="*/ 254643 w 2537771"/>
                <a:gd name="connsiteY9-410" fmla="*/ 70783 h 81912"/>
                <a:gd name="connsiteX10-411" fmla="*/ 180158 w 2537771"/>
                <a:gd name="connsiteY10-412" fmla="*/ 47188 h 81912"/>
                <a:gd name="connsiteX11-413" fmla="*/ 93392 w 2537771"/>
                <a:gd name="connsiteY11-414" fmla="*/ 81912 h 81912"/>
                <a:gd name="connsiteX12-415" fmla="*/ 0 w 2537771"/>
                <a:gd name="connsiteY12-416" fmla="*/ 0 h 81912"/>
                <a:gd name="connsiteX0-417" fmla="*/ 2537771 w 2537771"/>
                <a:gd name="connsiteY0-418" fmla="*/ 12613 h 79392"/>
                <a:gd name="connsiteX1-419" fmla="*/ 2191592 w 2537771"/>
                <a:gd name="connsiteY1-420" fmla="*/ 39967 h 79392"/>
                <a:gd name="connsiteX2-421" fmla="*/ 2054548 w 2537771"/>
                <a:gd name="connsiteY2-422" fmla="*/ 27946 h 79392"/>
                <a:gd name="connsiteX3-423" fmla="*/ 1604819 w 2537771"/>
                <a:gd name="connsiteY3-424" fmla="*/ 70634 h 79392"/>
                <a:gd name="connsiteX4-425" fmla="*/ 1365106 w 2537771"/>
                <a:gd name="connsiteY4-426" fmla="*/ 50948 h 79392"/>
                <a:gd name="connsiteX5-427" fmla="*/ 1188657 w 2537771"/>
                <a:gd name="connsiteY5-428" fmla="*/ 70338 h 79392"/>
                <a:gd name="connsiteX6-429" fmla="*/ 960259 w 2537771"/>
                <a:gd name="connsiteY6-430" fmla="*/ 78301 h 79392"/>
                <a:gd name="connsiteX7-431" fmla="*/ 747671 w 2537771"/>
                <a:gd name="connsiteY7-432" fmla="*/ 59060 h 79392"/>
                <a:gd name="connsiteX8-433" fmla="*/ 526070 w 2537771"/>
                <a:gd name="connsiteY8-434" fmla="*/ 31855 h 79392"/>
                <a:gd name="connsiteX9-435" fmla="*/ 254643 w 2537771"/>
                <a:gd name="connsiteY9-436" fmla="*/ 70783 h 79392"/>
                <a:gd name="connsiteX10-437" fmla="*/ 180158 w 2537771"/>
                <a:gd name="connsiteY10-438" fmla="*/ 47188 h 79392"/>
                <a:gd name="connsiteX11-439" fmla="*/ 105320 w 2537771"/>
                <a:gd name="connsiteY11-440" fmla="*/ 62373 h 79392"/>
                <a:gd name="connsiteX12-441" fmla="*/ 0 w 2537771"/>
                <a:gd name="connsiteY12-442" fmla="*/ 0 h 793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charset="-122"/>
                <a:sym typeface="Arial" panose="020B0604020202020204"/>
              </a:endParaRPr>
            </a:p>
          </p:txBody>
        </p:sp>
        <p:sp>
          <p:nvSpPr>
            <p:cNvPr id="23"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grpSp>
      <p:grpSp>
        <p:nvGrpSpPr>
          <p:cNvPr id="24" name="PA_组合 33"/>
          <p:cNvGrpSpPr/>
          <p:nvPr>
            <p:custDataLst>
              <p:tags r:id="rId1"/>
            </p:custDataLst>
          </p:nvPr>
        </p:nvGrpSpPr>
        <p:grpSpPr bwMode="auto">
          <a:xfrm>
            <a:off x="4904734" y="5774235"/>
            <a:ext cx="2142906" cy="1128218"/>
            <a:chOff x="7394576" y="3627438"/>
            <a:chExt cx="1077913" cy="566738"/>
          </a:xfrm>
          <a:solidFill>
            <a:schemeClr val="tx1"/>
          </a:solidFill>
        </p:grpSpPr>
        <p:sp>
          <p:nvSpPr>
            <p:cNvPr id="25" name="Freeform 100"/>
            <p:cNvSpPr/>
            <p:nvPr/>
          </p:nvSpPr>
          <p:spPr bwMode="auto">
            <a:xfrm>
              <a:off x="8122380" y="3680704"/>
              <a:ext cx="97606" cy="1704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6" name="Freeform 101"/>
            <p:cNvSpPr/>
            <p:nvPr/>
          </p:nvSpPr>
          <p:spPr bwMode="auto">
            <a:xfrm>
              <a:off x="8128745" y="3706271"/>
              <a:ext cx="91241" cy="1704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7" name="Freeform 102"/>
            <p:cNvSpPr/>
            <p:nvPr/>
          </p:nvSpPr>
          <p:spPr bwMode="auto">
            <a:xfrm>
              <a:off x="8145720" y="3885241"/>
              <a:ext cx="70023" cy="14913"/>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8" name="Freeform 103"/>
            <p:cNvSpPr/>
            <p:nvPr/>
          </p:nvSpPr>
          <p:spPr bwMode="auto">
            <a:xfrm>
              <a:off x="8145720" y="3900154"/>
              <a:ext cx="72144" cy="21306"/>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9" name="Freeform 104"/>
            <p:cNvSpPr/>
            <p:nvPr/>
          </p:nvSpPr>
          <p:spPr bwMode="auto">
            <a:xfrm>
              <a:off x="8141476" y="4072733"/>
              <a:ext cx="78510" cy="19175"/>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30" name="Freeform 105"/>
            <p:cNvSpPr/>
            <p:nvPr/>
          </p:nvSpPr>
          <p:spPr bwMode="auto">
            <a:xfrm>
              <a:off x="8139355" y="4098300"/>
              <a:ext cx="80631" cy="23436"/>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38"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39" name="Freeform 107"/>
            <p:cNvSpPr>
              <a:spLocks noEditPoints="1"/>
            </p:cNvSpPr>
            <p:nvPr/>
          </p:nvSpPr>
          <p:spPr bwMode="auto">
            <a:xfrm>
              <a:off x="7893218" y="3755274"/>
              <a:ext cx="97606" cy="368593"/>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391535" y="1707515"/>
            <a:ext cx="5266055" cy="829945"/>
          </a:xfrm>
          <a:prstGeom prst="rect">
            <a:avLst/>
          </a:prstGeom>
          <a:noFill/>
        </p:spPr>
        <p:txBody>
          <a:bodyPr wrap="square" rtlCol="0">
            <a:spAutoFit/>
          </a:bodyPr>
          <a:p>
            <a:pPr algn="ctr"/>
            <a:r>
              <a:rPr lang="zh-CN" altLang="en-US" sz="4800"/>
              <a:t>第三部分</a:t>
            </a:r>
            <a:r>
              <a:rPr lang="zh-CN" altLang="en-US"/>
              <a:t>  </a:t>
            </a:r>
            <a:endParaRPr lang="en-US" altLang="zh-CN"/>
          </a:p>
        </p:txBody>
      </p:sp>
      <p:sp>
        <p:nvSpPr>
          <p:cNvPr id="4" name="文本框 3"/>
          <p:cNvSpPr txBox="1"/>
          <p:nvPr/>
        </p:nvSpPr>
        <p:spPr>
          <a:xfrm>
            <a:off x="8288020" y="5413375"/>
            <a:ext cx="3848100" cy="1198880"/>
          </a:xfrm>
          <a:prstGeom prst="rect">
            <a:avLst/>
          </a:prstGeom>
          <a:noFill/>
        </p:spPr>
        <p:txBody>
          <a:bodyPr wrap="square" rtlCol="0">
            <a:spAutoFit/>
          </a:bodyPr>
          <a:p>
            <a:r>
              <a:rPr lang="zh-CN" altLang="en-US"/>
              <a:t>学电影最好的方法是拍电影。</a:t>
            </a:r>
            <a:endParaRPr lang="zh-CN" altLang="en-US"/>
          </a:p>
          <a:p>
            <a:pPr algn="r"/>
            <a:r>
              <a:rPr lang="zh-CN" altLang="en-US"/>
              <a:t>	</a:t>
            </a:r>
            <a:r>
              <a:rPr lang="en-US" altLang="zh-CN"/>
              <a:t>——</a:t>
            </a:r>
            <a:r>
              <a:rPr lang="zh-CN" altLang="en-US"/>
              <a:t>库布里克</a:t>
            </a:r>
            <a:endParaRPr lang="zh-CN" altLang="en-US"/>
          </a:p>
          <a:p>
            <a:r>
              <a:rPr lang="zh-CN" altLang="en-US"/>
              <a:t>电影不是学出来的，是做出来的。</a:t>
            </a:r>
            <a:endParaRPr lang="zh-CN" altLang="en-US"/>
          </a:p>
          <a:p>
            <a:pPr algn="r"/>
            <a:r>
              <a:rPr lang="zh-CN" altLang="en-US"/>
              <a:t>	</a:t>
            </a:r>
            <a:r>
              <a:rPr lang="en-US" altLang="zh-CN"/>
              <a:t>——</a:t>
            </a:r>
            <a:r>
              <a:rPr lang="zh-CN" altLang="en-US"/>
              <a:t>金基德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7"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ppt_h/2"/>
                                          </p:val>
                                        </p:tav>
                                        <p:tav tm="100000">
                                          <p:val>
                                            <p:strVal val="#ppt_y"/>
                                          </p:val>
                                        </p:tav>
                                      </p:tavLst>
                                    </p:anim>
                                    <p:anim calcmode="lin" valueType="num">
                                      <p:cBhvr>
                                        <p:cTn id="15" dur="500" fill="hold"/>
                                        <p:tgtEl>
                                          <p:spTgt spid="31"/>
                                        </p:tgtEl>
                                        <p:attrNameLst>
                                          <p:attrName>ppt_w</p:attrName>
                                        </p:attrNameLst>
                                      </p:cBhvr>
                                      <p:tavLst>
                                        <p:tav tm="0">
                                          <p:val>
                                            <p:strVal val="#ppt_w"/>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第二节 导演小史</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438785" y="1527810"/>
            <a:ext cx="8188960" cy="521970"/>
          </a:xfrm>
          <a:prstGeom prst="rect">
            <a:avLst/>
          </a:prstGeom>
          <a:noFill/>
        </p:spPr>
        <p:txBody>
          <a:bodyPr wrap="square" rtlCol="0">
            <a:spAutoFit/>
          </a:bodyPr>
          <a:p>
            <a:r>
              <a:rPr sz="2800"/>
              <a:t>♦伊斯兰电影、韩国电影和拉美电影的崛起</a:t>
            </a:r>
            <a:endParaRPr sz="2800"/>
          </a:p>
        </p:txBody>
      </p:sp>
      <p:sp>
        <p:nvSpPr>
          <p:cNvPr id="5" name="文本框 4"/>
          <p:cNvSpPr txBox="1"/>
          <p:nvPr/>
        </p:nvSpPr>
        <p:spPr>
          <a:xfrm>
            <a:off x="1016635" y="2814320"/>
            <a:ext cx="10158730" cy="2195830"/>
          </a:xfrm>
          <a:prstGeom prst="rect">
            <a:avLst/>
          </a:prstGeom>
          <a:noFill/>
        </p:spPr>
        <p:txBody>
          <a:bodyPr wrap="square" rtlCol="0">
            <a:spAutoFit/>
          </a:bodyPr>
          <a:p>
            <a:pPr marL="285750" indent="-285750">
              <a:buFont typeface="Wingdings" panose="05000000000000000000" charset="0"/>
              <a:buChar char="l"/>
            </a:pPr>
            <a:r>
              <a:rPr lang="zh-CN" altLang="en-US"/>
              <a:t>20世纪90年代,伊朗的代表导演有阿巴斯。</a:t>
            </a:r>
            <a:endParaRPr lang="zh-CN" altLang="en-US"/>
          </a:p>
          <a:p>
            <a:pPr marL="285750" indent="-285750">
              <a:buFont typeface="Wingdings" panose="05000000000000000000" charset="0"/>
              <a:buChar char="l"/>
            </a:pPr>
            <a:endParaRPr lang="zh-CN" altLang="en-US"/>
          </a:p>
          <a:p>
            <a:pPr marL="285750" indent="-285750">
              <a:lnSpc>
                <a:spcPct val="90000"/>
              </a:lnSpc>
              <a:buFont typeface="Wingdings" panose="05000000000000000000" charset="0"/>
              <a:buChar char="l"/>
            </a:pPr>
            <a:endParaRPr lang="zh-CN" altLang="en-US"/>
          </a:p>
          <a:p>
            <a:pPr marL="285750" indent="-285750">
              <a:buFont typeface="Wingdings" panose="05000000000000000000" charset="0"/>
              <a:buChar char="l"/>
            </a:pPr>
            <a:r>
              <a:rPr lang="zh-CN" altLang="en-US"/>
              <a:t>20世纪90年代末期，韩国电影异军突起，代表导演有:李沧东、金基德、朴赞郁、许秦豪和洪尚秀等。</a:t>
            </a:r>
            <a:endParaRPr lang="zh-CN" altLang="en-US"/>
          </a:p>
          <a:p>
            <a:pPr marL="285750" indent="-285750">
              <a:lnSpc>
                <a:spcPct val="170000"/>
              </a:lnSpc>
              <a:buFont typeface="Wingdings" panose="05000000000000000000" charset="0"/>
              <a:buChar char="l"/>
            </a:pPr>
            <a:endParaRPr lang="zh-CN" altLang="en-US"/>
          </a:p>
          <a:p>
            <a:pPr marL="285750" indent="-285750">
              <a:buFont typeface="Wingdings" panose="05000000000000000000" charset="0"/>
              <a:buChar char="l"/>
            </a:pPr>
            <a:r>
              <a:rPr lang="zh-CN" altLang="en-US"/>
              <a:t>2000年前后，拉美的代表导演有：阿劳、梅瑞尔斯、萨利斯、卡隆和伊纳里多等。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4920615" y="4251960"/>
            <a:ext cx="2888615" cy="1553210"/>
            <a:chOff x="5074097" y="3329133"/>
            <a:chExt cx="2032000" cy="520700"/>
          </a:xfrm>
        </p:grpSpPr>
        <p:sp>
          <p:nvSpPr>
            <p:cNvPr id="35" name="圆角矩形 34"/>
            <p:cNvSpPr/>
            <p:nvPr/>
          </p:nvSpPr>
          <p:spPr>
            <a:xfrm>
              <a:off x="5074097" y="3329133"/>
              <a:ext cx="2032000"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charset="-122"/>
                <a:sym typeface="Arial" panose="020B0604020202020204"/>
              </a:endParaRPr>
            </a:p>
          </p:txBody>
        </p:sp>
        <p:sp>
          <p:nvSpPr>
            <p:cNvPr id="36" name="矩形 35"/>
            <p:cNvSpPr/>
            <p:nvPr/>
          </p:nvSpPr>
          <p:spPr>
            <a:xfrm>
              <a:off x="5394650" y="3491458"/>
              <a:ext cx="1390894" cy="195635"/>
            </a:xfrm>
            <a:prstGeom prst="rect">
              <a:avLst/>
            </a:prstGeom>
          </p:spPr>
          <p:txBody>
            <a:bodyPr wrap="square">
              <a:spAutoFit/>
            </a:bodyPr>
            <a:lstStyle/>
            <a:p>
              <a:pPr algn="ctr"/>
              <a:r>
                <a:rPr lang="zh-CN" altLang="en-US"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rPr>
                <a:t>第十章</a:t>
              </a:r>
              <a:endParaRPr lang="zh-CN" altLang="en-US"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endParaRPr>
            </a:p>
            <a:p>
              <a:pPr algn="ctr"/>
              <a:r>
                <a:rPr lang="zh-CN" altLang="en-US"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rPr>
                <a:t>导演自我定位</a:t>
              </a:r>
              <a:r>
                <a:rPr lang="en-US" altLang="zh-CN"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rPr>
                <a:t> </a:t>
              </a:r>
              <a:endParaRPr lang="en-US" altLang="zh-CN"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endParaRPr>
            </a:p>
          </p:txBody>
        </p:sp>
      </p:grpSp>
      <p:grpSp>
        <p:nvGrpSpPr>
          <p:cNvPr id="37" name="组合 36"/>
          <p:cNvGrpSpPr/>
          <p:nvPr/>
        </p:nvGrpSpPr>
        <p:grpSpPr>
          <a:xfrm>
            <a:off x="4367529" y="757555"/>
            <a:ext cx="3514725" cy="1278255"/>
            <a:chOff x="5030690" y="1769511"/>
            <a:chExt cx="2075180" cy="520700"/>
          </a:xfrm>
        </p:grpSpPr>
        <p:sp>
          <p:nvSpPr>
            <p:cNvPr id="38" name="圆角矩形 37"/>
            <p:cNvSpPr/>
            <p:nvPr/>
          </p:nvSpPr>
          <p:spPr>
            <a:xfrm>
              <a:off x="5073650" y="1769511"/>
              <a:ext cx="2032000"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charset="-122"/>
                <a:sym typeface="Arial" panose="020B0604020202020204"/>
              </a:endParaRPr>
            </a:p>
          </p:txBody>
        </p:sp>
        <p:sp>
          <p:nvSpPr>
            <p:cNvPr id="39" name="矩形 38"/>
            <p:cNvSpPr/>
            <p:nvPr/>
          </p:nvSpPr>
          <p:spPr>
            <a:xfrm>
              <a:off x="5030690" y="1910897"/>
              <a:ext cx="2075180" cy="237716"/>
            </a:xfrm>
            <a:prstGeom prst="rect">
              <a:avLst/>
            </a:prstGeom>
          </p:spPr>
          <p:txBody>
            <a:bodyPr wrap="square">
              <a:spAutoFit/>
            </a:bodyPr>
            <a:lstStyle/>
            <a:p>
              <a:pPr algn="ctr"/>
              <a:r>
                <a:rPr lang="zh-CN" altLang="en-US" sz="3200" dirty="0">
                  <a:solidFill>
                    <a:prstClr val="white"/>
                  </a:solidFill>
                  <a:latin typeface="Arial" panose="020B0604020202020204"/>
                  <a:ea typeface="微软雅黑" panose="020B0503020204020204" charset="-122"/>
                  <a:cs typeface="Arial" panose="020B0604020202020204" pitchFamily="34" charset="0"/>
                  <a:sym typeface="Arial" panose="020B0604020202020204"/>
                </a:rPr>
                <a:t>第三部分主体内容</a:t>
              </a:r>
              <a:r>
                <a:rPr lang="en-US" altLang="zh-CN" sz="3200" dirty="0">
                  <a:solidFill>
                    <a:prstClr val="white"/>
                  </a:solidFill>
                  <a:latin typeface="Arial" panose="020B0604020202020204"/>
                  <a:ea typeface="微软雅黑" panose="020B0503020204020204" charset="-122"/>
                  <a:cs typeface="Arial" panose="020B0604020202020204" pitchFamily="34" charset="0"/>
                  <a:sym typeface="Arial" panose="020B0604020202020204"/>
                </a:rPr>
                <a:t> </a:t>
              </a:r>
              <a:endParaRPr lang="en-US" altLang="zh-CN" sz="3200" dirty="0">
                <a:solidFill>
                  <a:prstClr val="white"/>
                </a:solidFill>
                <a:latin typeface="Arial" panose="020B0604020202020204"/>
                <a:ea typeface="微软雅黑" panose="020B0503020204020204" charset="-122"/>
                <a:cs typeface="Arial" panose="020B0604020202020204" pitchFamily="34" charset="0"/>
                <a:sym typeface="Arial" panose="020B0604020202020204"/>
              </a:endParaRPr>
            </a:p>
          </p:txBody>
        </p:sp>
      </p:grpSp>
      <p:grpSp>
        <p:nvGrpSpPr>
          <p:cNvPr id="40" name="组合 39"/>
          <p:cNvGrpSpPr/>
          <p:nvPr/>
        </p:nvGrpSpPr>
        <p:grpSpPr>
          <a:xfrm>
            <a:off x="979170" y="4251325"/>
            <a:ext cx="3032125" cy="1553845"/>
            <a:chOff x="1628085" y="3329133"/>
            <a:chExt cx="1526595" cy="520700"/>
          </a:xfrm>
        </p:grpSpPr>
        <p:sp>
          <p:nvSpPr>
            <p:cNvPr id="41" name="圆角矩形 40"/>
            <p:cNvSpPr/>
            <p:nvPr/>
          </p:nvSpPr>
          <p:spPr>
            <a:xfrm>
              <a:off x="1628085" y="3329133"/>
              <a:ext cx="1526595"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charset="-122"/>
                <a:sym typeface="Arial" panose="020B0604020202020204"/>
              </a:endParaRPr>
            </a:p>
          </p:txBody>
        </p:sp>
        <p:sp>
          <p:nvSpPr>
            <p:cNvPr id="42" name="矩形 41"/>
            <p:cNvSpPr/>
            <p:nvPr/>
          </p:nvSpPr>
          <p:spPr>
            <a:xfrm>
              <a:off x="1695846" y="3450567"/>
              <a:ext cx="1390894" cy="278118"/>
            </a:xfrm>
            <a:prstGeom prst="rect">
              <a:avLst/>
            </a:prstGeom>
          </p:spPr>
          <p:txBody>
            <a:bodyPr wrap="square">
              <a:spAutoFit/>
            </a:bodyPr>
            <a:lstStyle/>
            <a:p>
              <a:pPr algn="ctr"/>
              <a:r>
                <a:rPr lang="zh-CN" altLang="en-US"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rPr>
                <a:t>第九章</a:t>
              </a:r>
              <a:endParaRPr lang="zh-CN" altLang="en-US"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endParaRPr>
            </a:p>
            <a:p>
              <a:pPr algn="ctr"/>
              <a:r>
                <a:rPr lang="zh-CN" altLang="en-US"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rPr>
                <a:t>导演培养：学徒与科班、机遇与渴望</a:t>
              </a:r>
              <a:endParaRPr lang="zh-CN" altLang="en-US"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endParaRPr>
            </a:p>
          </p:txBody>
        </p:sp>
      </p:grpSp>
      <p:grpSp>
        <p:nvGrpSpPr>
          <p:cNvPr id="43" name="组合 42"/>
          <p:cNvGrpSpPr/>
          <p:nvPr/>
        </p:nvGrpSpPr>
        <p:grpSpPr>
          <a:xfrm>
            <a:off x="8740140" y="4252595"/>
            <a:ext cx="2756535" cy="1551940"/>
            <a:chOff x="9133785" y="3329133"/>
            <a:chExt cx="1526595" cy="520700"/>
          </a:xfrm>
        </p:grpSpPr>
        <p:sp>
          <p:nvSpPr>
            <p:cNvPr id="44" name="圆角矩形 43"/>
            <p:cNvSpPr/>
            <p:nvPr/>
          </p:nvSpPr>
          <p:spPr>
            <a:xfrm>
              <a:off x="9133785" y="3329133"/>
              <a:ext cx="1526595"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charset="-122"/>
                <a:sym typeface="Arial" panose="020B0604020202020204"/>
              </a:endParaRPr>
            </a:p>
          </p:txBody>
        </p:sp>
        <p:sp>
          <p:nvSpPr>
            <p:cNvPr id="45" name="矩形 44"/>
            <p:cNvSpPr/>
            <p:nvPr/>
          </p:nvSpPr>
          <p:spPr>
            <a:xfrm>
              <a:off x="9201706" y="3450410"/>
              <a:ext cx="1390894" cy="195795"/>
            </a:xfrm>
            <a:prstGeom prst="rect">
              <a:avLst/>
            </a:prstGeom>
          </p:spPr>
          <p:txBody>
            <a:bodyPr wrap="square">
              <a:spAutoFit/>
            </a:bodyPr>
            <a:lstStyle/>
            <a:p>
              <a:pPr algn="ctr"/>
              <a:r>
                <a:rPr lang="zh-CN" altLang="en-US"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rPr>
                <a:t>第十一章</a:t>
              </a:r>
              <a:endParaRPr lang="zh-CN" altLang="en-US"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endParaRPr>
            </a:p>
            <a:p>
              <a:pPr algn="ctr"/>
              <a:r>
                <a:rPr lang="zh-CN" altLang="en-US"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rPr>
                <a:t>导演与作品经典案例分析</a:t>
              </a:r>
              <a:endParaRPr lang="zh-CN" altLang="en-US" sz="1600" dirty="0">
                <a:solidFill>
                  <a:prstClr val="white"/>
                </a:solidFill>
                <a:latin typeface="Arial" panose="020B0604020202020204"/>
                <a:ea typeface="微软雅黑" panose="020B0503020204020204" charset="-122"/>
                <a:cs typeface="Arial" panose="020B0604020202020204" pitchFamily="34" charset="0"/>
                <a:sym typeface="Arial" panose="020B0604020202020204"/>
              </a:endParaRPr>
            </a:p>
          </p:txBody>
        </p:sp>
      </p:grpSp>
      <p:grpSp>
        <p:nvGrpSpPr>
          <p:cNvPr id="79" name="组合 78"/>
          <p:cNvGrpSpPr/>
          <p:nvPr/>
        </p:nvGrpSpPr>
        <p:grpSpPr>
          <a:xfrm>
            <a:off x="2403475" y="2108835"/>
            <a:ext cx="7529195" cy="1585595"/>
            <a:chOff x="2392680" y="2348484"/>
            <a:chExt cx="7529195" cy="937292"/>
          </a:xfrm>
        </p:grpSpPr>
        <p:cxnSp>
          <p:nvCxnSpPr>
            <p:cNvPr id="80" name="直接连接符 79"/>
            <p:cNvCxnSpPr/>
            <p:nvPr/>
          </p:nvCxnSpPr>
          <p:spPr>
            <a:xfrm>
              <a:off x="2392680" y="2740914"/>
              <a:ext cx="7529195" cy="0"/>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6096000" y="2348484"/>
              <a:ext cx="0" cy="900000"/>
            </a:xfrm>
            <a:prstGeom prst="line">
              <a:avLst/>
            </a:prstGeom>
            <a:ln>
              <a:solidFill>
                <a:schemeClr val="tx1">
                  <a:lumMod val="85000"/>
                  <a:lumOff val="15000"/>
                </a:schemeClr>
              </a:solidFill>
              <a:prstDash val="sysDash"/>
              <a:headEnd type="triangle"/>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2400245" y="2745774"/>
              <a:ext cx="0" cy="540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V="1">
              <a:off x="9919335" y="2745776"/>
              <a:ext cx="0" cy="540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50"/>
                                        <p:tgtEl>
                                          <p:spTgt spid="37"/>
                                        </p:tgtEl>
                                      </p:cBhvr>
                                    </p:animEffect>
                                    <p:anim calcmode="lin" valueType="num">
                                      <p:cBhvr>
                                        <p:cTn id="8" dur="250" fill="hold"/>
                                        <p:tgtEl>
                                          <p:spTgt spid="37"/>
                                        </p:tgtEl>
                                        <p:attrNameLst>
                                          <p:attrName>ppt_x</p:attrName>
                                        </p:attrNameLst>
                                      </p:cBhvr>
                                      <p:tavLst>
                                        <p:tav tm="0">
                                          <p:val>
                                            <p:strVal val="#ppt_x"/>
                                          </p:val>
                                        </p:tav>
                                        <p:tav tm="100000">
                                          <p:val>
                                            <p:strVal val="#ppt_x"/>
                                          </p:val>
                                        </p:tav>
                                      </p:tavLst>
                                    </p:anim>
                                    <p:anim calcmode="lin" valueType="num">
                                      <p:cBhvr>
                                        <p:cTn id="9" dur="250" fill="hold"/>
                                        <p:tgtEl>
                                          <p:spTgt spid="37"/>
                                        </p:tgtEl>
                                        <p:attrNameLst>
                                          <p:attrName>ppt_y</p:attrName>
                                        </p:attrNameLst>
                                      </p:cBhvr>
                                      <p:tavLst>
                                        <p:tav tm="0">
                                          <p:val>
                                            <p:strVal val="#ppt_y-.1"/>
                                          </p:val>
                                        </p:tav>
                                        <p:tav tm="100000">
                                          <p:val>
                                            <p:strVal val="#ppt_y"/>
                                          </p:val>
                                        </p:tav>
                                      </p:tavLst>
                                    </p:anim>
                                  </p:childTnLst>
                                </p:cTn>
                              </p:par>
                              <p:par>
                                <p:cTn id="10" presetID="22" presetClass="entr" presetSubtype="1" fill="hold" nodeType="with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wipe(up)">
                                      <p:cBhvr>
                                        <p:cTn id="12" dur="350"/>
                                        <p:tgtEl>
                                          <p:spTgt spid="79"/>
                                        </p:tgtEl>
                                      </p:cBhvr>
                                    </p:animEffect>
                                  </p:childTnLst>
                                </p:cTn>
                              </p:par>
                              <p:par>
                                <p:cTn id="13" presetID="47" presetClass="entr" presetSubtype="0" fill="hold" nodeType="withEffect">
                                  <p:stCondLst>
                                    <p:cond delay="25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250"/>
                                        <p:tgtEl>
                                          <p:spTgt spid="40"/>
                                        </p:tgtEl>
                                      </p:cBhvr>
                                    </p:animEffect>
                                    <p:anim calcmode="lin" valueType="num">
                                      <p:cBhvr>
                                        <p:cTn id="16" dur="250" fill="hold"/>
                                        <p:tgtEl>
                                          <p:spTgt spid="40"/>
                                        </p:tgtEl>
                                        <p:attrNameLst>
                                          <p:attrName>ppt_x</p:attrName>
                                        </p:attrNameLst>
                                      </p:cBhvr>
                                      <p:tavLst>
                                        <p:tav tm="0">
                                          <p:val>
                                            <p:strVal val="#ppt_x"/>
                                          </p:val>
                                        </p:tav>
                                        <p:tav tm="100000">
                                          <p:val>
                                            <p:strVal val="#ppt_x"/>
                                          </p:val>
                                        </p:tav>
                                      </p:tavLst>
                                    </p:anim>
                                    <p:anim calcmode="lin" valueType="num">
                                      <p:cBhvr>
                                        <p:cTn id="17" dur="250" fill="hold"/>
                                        <p:tgtEl>
                                          <p:spTgt spid="40"/>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25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250"/>
                                        <p:tgtEl>
                                          <p:spTgt spid="34"/>
                                        </p:tgtEl>
                                      </p:cBhvr>
                                    </p:animEffect>
                                    <p:anim calcmode="lin" valueType="num">
                                      <p:cBhvr>
                                        <p:cTn id="21" dur="250" fill="hold"/>
                                        <p:tgtEl>
                                          <p:spTgt spid="34"/>
                                        </p:tgtEl>
                                        <p:attrNameLst>
                                          <p:attrName>ppt_x</p:attrName>
                                        </p:attrNameLst>
                                      </p:cBhvr>
                                      <p:tavLst>
                                        <p:tav tm="0">
                                          <p:val>
                                            <p:strVal val="#ppt_x"/>
                                          </p:val>
                                        </p:tav>
                                        <p:tav tm="100000">
                                          <p:val>
                                            <p:strVal val="#ppt_x"/>
                                          </p:val>
                                        </p:tav>
                                      </p:tavLst>
                                    </p:anim>
                                    <p:anim calcmode="lin" valueType="num">
                                      <p:cBhvr>
                                        <p:cTn id="22" dur="250" fill="hold"/>
                                        <p:tgtEl>
                                          <p:spTgt spid="34"/>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25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250"/>
                                        <p:tgtEl>
                                          <p:spTgt spid="43"/>
                                        </p:tgtEl>
                                      </p:cBhvr>
                                    </p:animEffect>
                                    <p:anim calcmode="lin" valueType="num">
                                      <p:cBhvr>
                                        <p:cTn id="26" dur="250" fill="hold"/>
                                        <p:tgtEl>
                                          <p:spTgt spid="43"/>
                                        </p:tgtEl>
                                        <p:attrNameLst>
                                          <p:attrName>ppt_x</p:attrName>
                                        </p:attrNameLst>
                                      </p:cBhvr>
                                      <p:tavLst>
                                        <p:tav tm="0">
                                          <p:val>
                                            <p:strVal val="#ppt_x"/>
                                          </p:val>
                                        </p:tav>
                                        <p:tav tm="100000">
                                          <p:val>
                                            <p:strVal val="#ppt_x"/>
                                          </p:val>
                                        </p:tav>
                                      </p:tavLst>
                                    </p:anim>
                                    <p:anim calcmode="lin" valueType="num">
                                      <p:cBhvr>
                                        <p:cTn id="27" dur="25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A_椭圆 31"/>
          <p:cNvSpPr/>
          <p:nvPr>
            <p:custDataLst>
              <p:tags r:id="rId1"/>
            </p:custDataLst>
          </p:nvPr>
        </p:nvSpPr>
        <p:spPr>
          <a:xfrm>
            <a:off x="2341880" y="741680"/>
            <a:ext cx="2300605" cy="10064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600">
              <a:solidFill>
                <a:schemeClr val="tx1"/>
              </a:solidFill>
              <a:latin typeface="Arial" panose="020B0604020202020204"/>
              <a:ea typeface="微软雅黑" panose="020B0503020204020204" charset="-122"/>
              <a:sym typeface="Arial" panose="020B0604020202020204"/>
            </a:endParaRPr>
          </a:p>
        </p:txBody>
      </p:sp>
      <p:sp>
        <p:nvSpPr>
          <p:cNvPr id="21" name="PA_椭圆 31"/>
          <p:cNvSpPr/>
          <p:nvPr>
            <p:custDataLst>
              <p:tags r:id="rId2"/>
            </p:custDataLst>
          </p:nvPr>
        </p:nvSpPr>
        <p:spPr>
          <a:xfrm>
            <a:off x="2343150" y="2810510"/>
            <a:ext cx="2299335" cy="11207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600">
              <a:solidFill>
                <a:schemeClr val="tx1"/>
              </a:solidFill>
              <a:latin typeface="Arial" panose="020B0604020202020204"/>
              <a:ea typeface="微软雅黑" panose="020B0503020204020204" charset="-122"/>
              <a:sym typeface="Arial" panose="020B0604020202020204"/>
            </a:endParaRPr>
          </a:p>
        </p:txBody>
      </p:sp>
      <p:sp>
        <p:nvSpPr>
          <p:cNvPr id="2" name="PA_矩形 1"/>
          <p:cNvSpPr/>
          <p:nvPr>
            <p:custDataLst>
              <p:tags r:id="rId3"/>
            </p:custDataLst>
          </p:nvPr>
        </p:nvSpPr>
        <p:spPr>
          <a:xfrm>
            <a:off x="2621280" y="784225"/>
            <a:ext cx="1955800" cy="922020"/>
          </a:xfrm>
          <a:prstGeom prst="rect">
            <a:avLst/>
          </a:prstGeom>
        </p:spPr>
        <p:txBody>
          <a:bodyPr wrap="square">
            <a:spAutoFit/>
          </a:bodyPr>
          <a:lstStyle/>
          <a:p>
            <a:pPr>
              <a:lnSpc>
                <a:spcPct val="150000"/>
              </a:lnSpc>
            </a:pPr>
            <a:r>
              <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rPr>
              <a:t> 第九章</a:t>
            </a:r>
            <a:endPar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endParaRPr>
          </a:p>
        </p:txBody>
      </p:sp>
      <p:sp>
        <p:nvSpPr>
          <p:cNvPr id="27" name="PA_矩形 26"/>
          <p:cNvSpPr/>
          <p:nvPr>
            <p:custDataLst>
              <p:tags r:id="rId4"/>
            </p:custDataLst>
          </p:nvPr>
        </p:nvSpPr>
        <p:spPr>
          <a:xfrm>
            <a:off x="2587625" y="2910205"/>
            <a:ext cx="2022475" cy="922020"/>
          </a:xfrm>
          <a:prstGeom prst="rect">
            <a:avLst/>
          </a:prstGeom>
        </p:spPr>
        <p:txBody>
          <a:bodyPr wrap="square">
            <a:spAutoFit/>
          </a:bodyPr>
          <a:lstStyle/>
          <a:p>
            <a:pPr>
              <a:lnSpc>
                <a:spcPct val="150000"/>
              </a:lnSpc>
            </a:pPr>
            <a:r>
              <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rPr>
              <a:t> 第十章</a:t>
            </a:r>
            <a:endPar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endParaRPr>
          </a:p>
        </p:txBody>
      </p:sp>
      <p:sp>
        <p:nvSpPr>
          <p:cNvPr id="28" name="PA_椭圆 31"/>
          <p:cNvSpPr/>
          <p:nvPr>
            <p:custDataLst>
              <p:tags r:id="rId5"/>
            </p:custDataLst>
          </p:nvPr>
        </p:nvSpPr>
        <p:spPr>
          <a:xfrm>
            <a:off x="2343150" y="4996815"/>
            <a:ext cx="2300605" cy="10064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600">
              <a:solidFill>
                <a:schemeClr val="tx1"/>
              </a:solidFill>
              <a:latin typeface="Arial" panose="020B0604020202020204"/>
              <a:ea typeface="微软雅黑" panose="020B0503020204020204" charset="-122"/>
              <a:sym typeface="Arial" panose="020B0604020202020204"/>
            </a:endParaRPr>
          </a:p>
        </p:txBody>
      </p:sp>
      <p:sp>
        <p:nvSpPr>
          <p:cNvPr id="30" name="PA_矩形 29"/>
          <p:cNvSpPr/>
          <p:nvPr>
            <p:custDataLst>
              <p:tags r:id="rId6"/>
            </p:custDataLst>
          </p:nvPr>
        </p:nvSpPr>
        <p:spPr>
          <a:xfrm>
            <a:off x="2423160" y="5038725"/>
            <a:ext cx="2153920" cy="922020"/>
          </a:xfrm>
          <a:prstGeom prst="rect">
            <a:avLst/>
          </a:prstGeom>
        </p:spPr>
        <p:txBody>
          <a:bodyPr wrap="square">
            <a:spAutoFit/>
          </a:bodyPr>
          <a:lstStyle/>
          <a:p>
            <a:pPr>
              <a:lnSpc>
                <a:spcPct val="150000"/>
              </a:lnSpc>
            </a:pPr>
            <a:r>
              <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rPr>
              <a:t> 第十一章</a:t>
            </a:r>
            <a:endPar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endParaRPr>
          </a:p>
        </p:txBody>
      </p:sp>
      <p:sp>
        <p:nvSpPr>
          <p:cNvPr id="2050" name=" 2050"/>
          <p:cNvSpPr/>
          <p:nvPr/>
        </p:nvSpPr>
        <p:spPr bwMode="auto">
          <a:xfrm flipH="1">
            <a:off x="5001260" y="216535"/>
            <a:ext cx="296545" cy="20580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1" name=" 2050"/>
          <p:cNvSpPr/>
          <p:nvPr/>
        </p:nvSpPr>
        <p:spPr bwMode="auto">
          <a:xfrm flipH="1">
            <a:off x="5001260" y="2400300"/>
            <a:ext cx="296545" cy="20580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2" name=" 2050"/>
          <p:cNvSpPr/>
          <p:nvPr/>
        </p:nvSpPr>
        <p:spPr bwMode="auto">
          <a:xfrm flipH="1">
            <a:off x="5001260" y="4613275"/>
            <a:ext cx="296545" cy="20580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 name="文本框 3"/>
          <p:cNvSpPr txBox="1"/>
          <p:nvPr/>
        </p:nvSpPr>
        <p:spPr>
          <a:xfrm>
            <a:off x="5396865" y="2494280"/>
            <a:ext cx="6320790" cy="1889760"/>
          </a:xfrm>
          <a:prstGeom prst="rect">
            <a:avLst/>
          </a:prstGeom>
          <a:noFill/>
        </p:spPr>
        <p:txBody>
          <a:bodyPr wrap="square" rtlCol="0">
            <a:spAutoFit/>
          </a:bodyPr>
          <a:p>
            <a:pPr>
              <a:lnSpc>
                <a:spcPct val="130000"/>
              </a:lnSpc>
            </a:pPr>
            <a:r>
              <a:rPr lang="zh-CN" altLang="en-US"/>
              <a:t>第一节</a:t>
            </a:r>
            <a:r>
              <a:rPr lang="en-US" altLang="zh-CN"/>
              <a:t>	</a:t>
            </a:r>
            <a:r>
              <a:rPr lang="zh-CN" altLang="en-US"/>
              <a:t>工匠还是作者</a:t>
            </a:r>
            <a:endParaRPr lang="zh-CN" altLang="en-US"/>
          </a:p>
          <a:p>
            <a:pPr>
              <a:lnSpc>
                <a:spcPct val="130000"/>
              </a:lnSpc>
            </a:pPr>
            <a:r>
              <a:rPr lang="zh-CN" altLang="en-US"/>
              <a:t>第二节</a:t>
            </a:r>
            <a:r>
              <a:rPr lang="en-US" altLang="zh-CN"/>
              <a:t>	</a:t>
            </a:r>
            <a:r>
              <a:rPr lang="zh-CN" altLang="en-US"/>
              <a:t>主流商业大片还是独立制作？</a:t>
            </a:r>
            <a:endParaRPr lang="zh-CN" altLang="en-US"/>
          </a:p>
          <a:p>
            <a:pPr>
              <a:lnSpc>
                <a:spcPct val="130000"/>
              </a:lnSpc>
            </a:pPr>
            <a:r>
              <a:rPr lang="zh-CN" altLang="en-US"/>
              <a:t>第三节</a:t>
            </a:r>
            <a:r>
              <a:rPr lang="en-US" altLang="zh-CN"/>
              <a:t>	</a:t>
            </a:r>
            <a:r>
              <a:rPr lang="zh-CN" altLang="en-US"/>
              <a:t>影片类型与流派</a:t>
            </a:r>
            <a:endParaRPr lang="zh-CN" altLang="en-US"/>
          </a:p>
          <a:p>
            <a:pPr>
              <a:lnSpc>
                <a:spcPct val="130000"/>
              </a:lnSpc>
            </a:pPr>
            <a:r>
              <a:rPr lang="zh-CN" altLang="en-US"/>
              <a:t>第四节</a:t>
            </a:r>
            <a:r>
              <a:rPr lang="en-US" altLang="zh-CN"/>
              <a:t>	</a:t>
            </a:r>
            <a:r>
              <a:rPr lang="zh-CN" altLang="en-US"/>
              <a:t>导演个性艺术风格</a:t>
            </a:r>
            <a:endParaRPr lang="zh-CN" altLang="en-US"/>
          </a:p>
          <a:p>
            <a:pPr>
              <a:lnSpc>
                <a:spcPct val="130000"/>
              </a:lnSpc>
            </a:pPr>
            <a:r>
              <a:rPr lang="zh-CN" altLang="en-US"/>
              <a:t>第五节</a:t>
            </a:r>
            <a:r>
              <a:rPr lang="en-US" altLang="zh-CN"/>
              <a:t>	</a:t>
            </a:r>
            <a:r>
              <a:rPr lang="zh-CN" altLang="en-US"/>
              <a:t>好莱坞之梦（电影梦）</a:t>
            </a:r>
            <a:endParaRPr lang="zh-CN" altLang="en-US"/>
          </a:p>
        </p:txBody>
      </p:sp>
      <p:sp>
        <p:nvSpPr>
          <p:cNvPr id="5" name="文本框 4"/>
          <p:cNvSpPr txBox="1"/>
          <p:nvPr/>
        </p:nvSpPr>
        <p:spPr>
          <a:xfrm>
            <a:off x="5419090" y="4655185"/>
            <a:ext cx="6101080" cy="2359660"/>
          </a:xfrm>
          <a:prstGeom prst="rect">
            <a:avLst/>
          </a:prstGeom>
          <a:noFill/>
        </p:spPr>
        <p:txBody>
          <a:bodyPr wrap="square" rtlCol="0">
            <a:spAutoFit/>
          </a:bodyPr>
          <a:p>
            <a:pPr>
              <a:lnSpc>
                <a:spcPct val="140000"/>
              </a:lnSpc>
            </a:pPr>
            <a:r>
              <a:rPr lang="zh-CN" altLang="en-US"/>
              <a:t>第一节</a:t>
            </a:r>
            <a:r>
              <a:rPr lang="en-US" altLang="zh-CN"/>
              <a:t>	</a:t>
            </a:r>
            <a:r>
              <a:rPr lang="zh-CN" altLang="en-US"/>
              <a:t>导演中的导演</a:t>
            </a:r>
            <a:endParaRPr lang="zh-CN" altLang="en-US"/>
          </a:p>
          <a:p>
            <a:pPr>
              <a:lnSpc>
                <a:spcPct val="140000"/>
              </a:lnSpc>
            </a:pPr>
            <a:r>
              <a:rPr lang="zh-CN" altLang="en-US"/>
              <a:t>第二节</a:t>
            </a:r>
            <a:r>
              <a:rPr lang="en-US" altLang="zh-CN"/>
              <a:t>	</a:t>
            </a:r>
            <a:r>
              <a:rPr lang="zh-CN" altLang="en-US"/>
              <a:t>经典中的经典</a:t>
            </a:r>
            <a:endParaRPr lang="zh-CN" altLang="en-US"/>
          </a:p>
          <a:p>
            <a:pPr>
              <a:lnSpc>
                <a:spcPct val="140000"/>
              </a:lnSpc>
            </a:pPr>
            <a:r>
              <a:rPr lang="zh-CN" altLang="en-US"/>
              <a:t>第三节</a:t>
            </a:r>
            <a:r>
              <a:rPr lang="en-US" altLang="zh-CN"/>
              <a:t>	</a:t>
            </a:r>
            <a:r>
              <a:rPr lang="zh-CN" altLang="en-US"/>
              <a:t>关于拍电影的电影</a:t>
            </a:r>
            <a:endParaRPr lang="zh-CN" altLang="en-US"/>
          </a:p>
          <a:p>
            <a:pPr>
              <a:lnSpc>
                <a:spcPct val="140000"/>
              </a:lnSpc>
            </a:pPr>
            <a:r>
              <a:rPr lang="zh-CN" altLang="en-US"/>
              <a:t>第四节</a:t>
            </a:r>
            <a:r>
              <a:rPr lang="en-US" altLang="zh-CN"/>
              <a:t>	</a:t>
            </a:r>
            <a:r>
              <a:rPr lang="zh-CN" altLang="en-US"/>
              <a:t>导演宝典及其他</a:t>
            </a:r>
            <a:endParaRPr lang="zh-CN" altLang="en-US"/>
          </a:p>
          <a:p>
            <a:pPr>
              <a:lnSpc>
                <a:spcPct val="140000"/>
              </a:lnSpc>
            </a:pPr>
            <a:r>
              <a:rPr lang="zh-CN" altLang="en-US"/>
              <a:t>第五节</a:t>
            </a:r>
            <a:r>
              <a:rPr lang="en-US" altLang="zh-CN"/>
              <a:t>	50</a:t>
            </a:r>
            <a:r>
              <a:rPr lang="zh-CN" altLang="en-US"/>
              <a:t>位大师级导演及其代表作品</a:t>
            </a:r>
            <a:endParaRPr lang="zh-CN" altLang="en-US"/>
          </a:p>
          <a:p>
            <a:pPr>
              <a:lnSpc>
                <a:spcPct val="120000"/>
              </a:lnSpc>
            </a:pPr>
            <a:endParaRPr lang="zh-CN" altLang="en-US"/>
          </a:p>
        </p:txBody>
      </p:sp>
      <p:sp>
        <p:nvSpPr>
          <p:cNvPr id="14" name="文本框 13"/>
          <p:cNvSpPr txBox="1"/>
          <p:nvPr/>
        </p:nvSpPr>
        <p:spPr>
          <a:xfrm>
            <a:off x="5419090" y="235585"/>
            <a:ext cx="4584065" cy="2030095"/>
          </a:xfrm>
          <a:prstGeom prst="rect">
            <a:avLst/>
          </a:prstGeom>
          <a:noFill/>
        </p:spPr>
        <p:txBody>
          <a:bodyPr wrap="square" rtlCol="0">
            <a:spAutoFit/>
          </a:bodyPr>
          <a:p>
            <a:r>
              <a:rPr lang="zh-CN" altLang="en-US"/>
              <a:t>第一节</a:t>
            </a:r>
            <a:r>
              <a:rPr lang="en-US" altLang="zh-CN"/>
              <a:t>	</a:t>
            </a:r>
            <a:r>
              <a:rPr lang="zh-CN" altLang="en-US"/>
              <a:t>导演梦与爱电影</a:t>
            </a:r>
            <a:endParaRPr lang="zh-CN" altLang="en-US"/>
          </a:p>
          <a:p>
            <a:r>
              <a:rPr lang="zh-CN" altLang="en-US"/>
              <a:t>第二节</a:t>
            </a:r>
            <a:r>
              <a:rPr lang="en-US" altLang="zh-CN"/>
              <a:t>	</a:t>
            </a:r>
            <a:r>
              <a:rPr lang="zh-CN" altLang="en-US"/>
              <a:t>学徒预科班</a:t>
            </a:r>
            <a:endParaRPr lang="zh-CN" altLang="en-US"/>
          </a:p>
          <a:p>
            <a:r>
              <a:rPr lang="zh-CN" altLang="en-US"/>
              <a:t>第三节</a:t>
            </a:r>
            <a:r>
              <a:rPr lang="en-US" altLang="zh-CN"/>
              <a:t>	</a:t>
            </a:r>
            <a:r>
              <a:rPr lang="zh-CN" altLang="en-US"/>
              <a:t>学电影与看电影</a:t>
            </a:r>
            <a:endParaRPr lang="zh-CN" altLang="en-US"/>
          </a:p>
          <a:p>
            <a:r>
              <a:rPr lang="zh-CN" altLang="en-US"/>
              <a:t>第四节</a:t>
            </a:r>
            <a:r>
              <a:rPr lang="en-US" altLang="zh-CN"/>
              <a:t>	</a:t>
            </a:r>
            <a:r>
              <a:rPr lang="zh-CN" altLang="en-US"/>
              <a:t>学电影与跟电影</a:t>
            </a:r>
            <a:endParaRPr lang="zh-CN" altLang="en-US"/>
          </a:p>
          <a:p>
            <a:r>
              <a:rPr lang="zh-CN" altLang="en-US"/>
              <a:t>第五节</a:t>
            </a:r>
            <a:r>
              <a:rPr lang="en-US" altLang="zh-CN"/>
              <a:t>	</a:t>
            </a:r>
            <a:r>
              <a:rPr lang="zh-CN" altLang="en-US"/>
              <a:t>学电影与拍电影</a:t>
            </a:r>
            <a:endParaRPr lang="zh-CN" altLang="en-US"/>
          </a:p>
          <a:p>
            <a:r>
              <a:rPr lang="zh-CN" altLang="en-US"/>
              <a:t>第六节</a:t>
            </a:r>
            <a:r>
              <a:rPr lang="en-US" altLang="zh-CN"/>
              <a:t>	</a:t>
            </a:r>
            <a:r>
              <a:rPr lang="zh-CN" altLang="en-US"/>
              <a:t>首部长篇作品</a:t>
            </a:r>
            <a:endParaRPr lang="zh-CN" altLang="en-US"/>
          </a:p>
          <a:p>
            <a:r>
              <a:rPr lang="zh-CN" altLang="en-US"/>
              <a:t>第七节</a:t>
            </a:r>
            <a:r>
              <a:rPr lang="en-US" altLang="zh-CN"/>
              <a:t>	</a:t>
            </a:r>
            <a:r>
              <a:rPr lang="zh-CN" altLang="en-US"/>
              <a:t>过来人忠告</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30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90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22" presetClass="entr" presetSubtype="8" fill="hold" grpId="0" nodeType="withEffect">
                                  <p:stCondLst>
                                    <p:cond delay="240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par>
                                <p:cTn id="18" presetID="22" presetClass="entr" presetSubtype="8" fill="hold" grpId="0" nodeType="withEffect">
                                  <p:stCondLst>
                                    <p:cond delay="270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500"/>
                                        <p:tgtEl>
                                          <p:spTgt spid="27"/>
                                        </p:tgtEl>
                                      </p:cBhvr>
                                    </p:animEffect>
                                  </p:childTnLst>
                                </p:cTn>
                              </p:par>
                              <p:par>
                                <p:cTn id="21" presetID="22" presetClass="entr" presetSubtype="8" fill="hold" grpId="0" nodeType="withEffect">
                                  <p:stCondLst>
                                    <p:cond delay="300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par>
                                <p:cTn id="24" presetID="22" presetClass="entr" presetSubtype="8" fill="hold" grpId="0" nodeType="withEffect">
                                  <p:stCondLst>
                                    <p:cond delay="360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1" grpId="0" bldLvl="0" animBg="1"/>
      <p:bldP spid="2" grpId="0"/>
      <p:bldP spid="27" grpId="0"/>
      <p:bldP spid="28" grpId="0" bldLvl="0" animBg="1" autoUpdateAnimBg="0"/>
      <p:bldP spid="30" grpId="0"/>
    </p:bld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127125" y="2552700"/>
            <a:ext cx="9938385" cy="1753235"/>
          </a:xfrm>
          <a:prstGeom prst="rect">
            <a:avLst/>
          </a:prstGeom>
          <a:noFill/>
        </p:spPr>
        <p:txBody>
          <a:bodyPr wrap="square" rtlCol="0">
            <a:spAutoFit/>
          </a:bodyPr>
          <a:lstStyle/>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第九章 </a:t>
            </a:r>
            <a:r>
              <a:rPr lang="zh-CN" altLang="en-US" sz="5400" dirty="0">
                <a:solidFill>
                  <a:schemeClr val="tx1"/>
                </a:solidFill>
                <a:latin typeface="Arial" panose="020B0604020202020204"/>
                <a:ea typeface="微软雅黑" panose="020B0503020204020204" charset="-122"/>
                <a:cs typeface="Arial" panose="020B0604020202020204" pitchFamily="34" charset="0"/>
                <a:sym typeface="Arial" panose="020B0604020202020204"/>
              </a:rPr>
              <a:t>导演培养：学徒与科班、机遇与渴望</a:t>
            </a:r>
            <a:endParaRPr lang="zh-CN" altLang="en-US" sz="5400" kern="1200" dirty="0">
              <a:solidFill>
                <a:schemeClr val="tx1"/>
              </a:solidFill>
              <a:latin typeface="Arial" panose="020B0604020202020204"/>
              <a:ea typeface="微软雅黑" panose="020B0503020204020204" charset="-122"/>
              <a:cs typeface="Arial" panose="020B0604020202020204" pitchFamily="34" charset="0"/>
              <a:sym typeface="Arial" panose="020B0604020202020204"/>
            </a:endParaRPr>
          </a:p>
        </p:txBody>
      </p:sp>
      <p:grpSp>
        <p:nvGrpSpPr>
          <p:cNvPr id="140" name="组合 139"/>
          <p:cNvGrpSpPr/>
          <p:nvPr/>
        </p:nvGrpSpPr>
        <p:grpSpPr>
          <a:xfrm>
            <a:off x="1429209" y="21464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232785" y="474345"/>
            <a:ext cx="5727065" cy="706755"/>
          </a:xfrm>
          <a:prstGeom prst="rect">
            <a:avLst/>
          </a:prstGeom>
          <a:noFill/>
        </p:spPr>
        <p:txBody>
          <a:bodyPr wrap="square" rtlCol="0">
            <a:spAutoFit/>
          </a:bodyPr>
          <a:p>
            <a:pPr algn="ctr"/>
            <a:r>
              <a:rPr lang="zh-CN" altLang="en-US" sz="4000"/>
              <a:t>第一节</a:t>
            </a:r>
            <a:r>
              <a:rPr lang="en-US" altLang="zh-CN" sz="4000"/>
              <a:t>	</a:t>
            </a:r>
            <a:r>
              <a:rPr lang="zh-CN" altLang="en-US" sz="4000"/>
              <a:t>导演梦与爱电影</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10285" y="1444625"/>
            <a:ext cx="10333990" cy="645160"/>
          </a:xfrm>
          <a:prstGeom prst="rect">
            <a:avLst/>
          </a:prstGeom>
          <a:noFill/>
        </p:spPr>
        <p:txBody>
          <a:bodyPr wrap="square" rtlCol="0">
            <a:spAutoFit/>
          </a:bodyPr>
          <a:p>
            <a:r>
              <a:rPr lang="zh-CN" altLang="en-US"/>
              <a:t>学电影的前提是爱电影。</a:t>
            </a:r>
            <a:endParaRPr lang="zh-CN" altLang="en-US"/>
          </a:p>
          <a:p>
            <a:pPr algn="r"/>
            <a:r>
              <a:rPr lang="zh-CN" altLang="en-US"/>
              <a:t>	</a:t>
            </a:r>
            <a:r>
              <a:rPr lang="en-US" altLang="zh-CN"/>
              <a:t>——</a:t>
            </a:r>
            <a:r>
              <a:rPr lang="zh-CN" altLang="en-US"/>
              <a:t>戈达尔</a:t>
            </a:r>
            <a:endParaRPr lang="zh-CN" altLang="en-US"/>
          </a:p>
        </p:txBody>
      </p:sp>
      <p:sp>
        <p:nvSpPr>
          <p:cNvPr id="4" name="文本框 3"/>
          <p:cNvSpPr txBox="1"/>
          <p:nvPr/>
        </p:nvSpPr>
        <p:spPr>
          <a:xfrm>
            <a:off x="1186180" y="2599055"/>
            <a:ext cx="10235565" cy="2368550"/>
          </a:xfrm>
          <a:prstGeom prst="rect">
            <a:avLst/>
          </a:prstGeom>
          <a:noFill/>
        </p:spPr>
        <p:txBody>
          <a:bodyPr wrap="square" rtlCol="0">
            <a:spAutoFit/>
          </a:bodyPr>
          <a:p>
            <a:r>
              <a:rPr lang="zh-CN" altLang="en-US" sz="2000" b="1"/>
              <a:t>♦学电影的前提是爱电影</a:t>
            </a:r>
            <a:endParaRPr lang="zh-CN" altLang="en-US"/>
          </a:p>
          <a:p>
            <a:endParaRPr lang="zh-CN" altLang="en-US"/>
          </a:p>
          <a:p>
            <a:endParaRPr lang="zh-CN" altLang="en-US"/>
          </a:p>
          <a:p>
            <a:endParaRPr lang="zh-CN" altLang="en-US"/>
          </a:p>
          <a:p>
            <a:endParaRPr lang="zh-CN" altLang="en-US"/>
          </a:p>
          <a:p>
            <a:endParaRPr lang="zh-CN" altLang="en-US"/>
          </a:p>
          <a:p>
            <a:r>
              <a:rPr lang="zh-CN" altLang="en-US" sz="2000" b="1"/>
              <a:t>♦电影梦和导演梦</a:t>
            </a:r>
            <a:endParaRPr lang="zh-CN" altLang="en-US"/>
          </a:p>
          <a:p>
            <a:r>
              <a:rPr lang="zh-CN" altLang="en-US"/>
              <a:t>卢卡斯曾说:“梦想极端重要。你能想象到，你才可能做到。”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232785" y="474345"/>
            <a:ext cx="5727065" cy="706755"/>
          </a:xfrm>
          <a:prstGeom prst="rect">
            <a:avLst/>
          </a:prstGeom>
          <a:noFill/>
        </p:spPr>
        <p:txBody>
          <a:bodyPr wrap="square" rtlCol="0">
            <a:spAutoFit/>
          </a:bodyPr>
          <a:p>
            <a:pPr algn="ctr"/>
            <a:r>
              <a:rPr lang="zh-CN" altLang="en-US" sz="4000"/>
              <a:t>第二节</a:t>
            </a:r>
            <a:r>
              <a:rPr lang="en-US" altLang="zh-CN" sz="4000"/>
              <a:t>	</a:t>
            </a:r>
            <a:r>
              <a:rPr lang="zh-CN" altLang="en-US" sz="4000"/>
              <a:t>学徒与科班</a:t>
            </a:r>
            <a:endParaRPr lang="zh-CN" altLang="en-US" sz="4000"/>
          </a:p>
        </p:txBody>
      </p:sp>
      <p:sp>
        <p:nvSpPr>
          <p:cNvPr id="3" name="文本框 2"/>
          <p:cNvSpPr txBox="1"/>
          <p:nvPr/>
        </p:nvSpPr>
        <p:spPr>
          <a:xfrm>
            <a:off x="856615" y="1181100"/>
            <a:ext cx="10641965" cy="5384800"/>
          </a:xfrm>
          <a:prstGeom prst="rect">
            <a:avLst/>
          </a:prstGeom>
          <a:noFill/>
        </p:spPr>
        <p:txBody>
          <a:bodyPr wrap="square" rtlCol="0">
            <a:spAutoFit/>
          </a:bodyPr>
          <a:p>
            <a:r>
              <a:rPr lang="zh-CN" altLang="en-US" sz="2000"/>
              <a:t>♦世界最好的电影学院</a:t>
            </a:r>
            <a:endParaRPr lang="zh-CN" altLang="en-US"/>
          </a:p>
          <a:p>
            <a:pPr marL="285750" indent="-285750">
              <a:buFont typeface="Arial" panose="020B0604020202020204" pitchFamily="34" charset="0"/>
              <a:buChar char="•"/>
            </a:pPr>
            <a:r>
              <a:rPr lang="zh-CN" altLang="en-US"/>
              <a:t>美国电影学会(AFI):大卫•林奇、特伦斯•马力克和达伦•阿伦诺夫斯基等；</a:t>
            </a:r>
            <a:endParaRPr lang="zh-CN" altLang="en-US"/>
          </a:p>
          <a:p>
            <a:pPr marL="285750" indent="-285750">
              <a:buFont typeface="Arial" panose="020B0604020202020204" pitchFamily="34" charset="0"/>
              <a:buChar char="•"/>
            </a:pPr>
            <a:r>
              <a:rPr lang="zh-CN" altLang="en-US"/>
              <a:t>南加州大学(USC):乔治•卢卡斯、罗伯特•赞米基斯和朗•霍华德等；</a:t>
            </a:r>
            <a:endParaRPr lang="zh-CN" altLang="en-US"/>
          </a:p>
          <a:p>
            <a:pPr marL="285750" indent="-285750">
              <a:buFont typeface="Arial" panose="020B0604020202020204" pitchFamily="34" charset="0"/>
              <a:buChar char="•"/>
            </a:pPr>
            <a:r>
              <a:rPr lang="zh-CN" altLang="en-US"/>
              <a:t>北京电影学院(BFA)：张艺谋、陈凯歌、田壮壮、贾樟柯等；</a:t>
            </a:r>
            <a:endParaRPr lang="zh-CN" altLang="en-US"/>
          </a:p>
          <a:p>
            <a:pPr marL="285750" indent="-285750">
              <a:buFont typeface="Arial" panose="020B0604020202020204" pitchFamily="34" charset="0"/>
              <a:buChar char="•"/>
            </a:pPr>
            <a:r>
              <a:rPr lang="zh-CN" altLang="en-US"/>
              <a:t>纽约大学(NYU):斯科西斯、奥里弗•斯通、斯派克•李、贾木什、李安、乔尔•科 恩等；</a:t>
            </a:r>
            <a:endParaRPr lang="zh-CN" altLang="en-US"/>
          </a:p>
          <a:p>
            <a:pPr marL="285750" indent="-285750">
              <a:buFont typeface="Arial" panose="020B0604020202020204" pitchFamily="34" charset="0"/>
              <a:buChar char="•"/>
            </a:pPr>
            <a:r>
              <a:rPr lang="zh-CN" altLang="en-US"/>
              <a:t>洛杉矶加州大学(UCLA)：科波拉、保罗•施拉德、乔尔•舒马赫、亚历山大•佩恩、 罗伯•瑞纳尔、朱丽亚•达什等；</a:t>
            </a:r>
            <a:endParaRPr lang="zh-CN" altLang="en-US"/>
          </a:p>
          <a:p>
            <a:pPr marL="285750" indent="-285750">
              <a:buFont typeface="Arial" panose="020B0604020202020204" pitchFamily="34" charset="0"/>
              <a:buChar char="•"/>
            </a:pPr>
            <a:r>
              <a:rPr lang="zh-CN" altLang="en-US"/>
              <a:t>加州艺术学院(CalArts,沃尔特•迪斯尼创建)：蒂姆•伯顿等；</a:t>
            </a:r>
            <a:endParaRPr lang="zh-CN" altLang="en-US"/>
          </a:p>
          <a:p>
            <a:pPr marL="285750" indent="-285750">
              <a:buFont typeface="Arial" panose="020B0604020202020204" pitchFamily="34" charset="0"/>
              <a:buChar char="•"/>
            </a:pPr>
            <a:r>
              <a:rPr lang="zh-CN" altLang="en-US"/>
              <a:t>布拉格电影学院(FAMU):米洛斯•福尔曼、米克洛什•扬索和埃米尔•库斯图里 卡等；</a:t>
            </a:r>
            <a:endParaRPr lang="zh-CN" altLang="en-US"/>
          </a:p>
          <a:p>
            <a:pPr marL="285750" indent="-285750">
              <a:buFont typeface="Arial" panose="020B0604020202020204" pitchFamily="34" charset="0"/>
              <a:buChar char="•"/>
            </a:pPr>
            <a:r>
              <a:rPr lang="zh-CN" altLang="en-US"/>
              <a:t>哥伦比亚大学(Columbia University):德•帕尔玛和凯塞琳•比格罗等；</a:t>
            </a:r>
            <a:endParaRPr lang="zh-CN" altLang="en-US"/>
          </a:p>
          <a:p>
            <a:pPr marL="285750" indent="-285750">
              <a:buFont typeface="Arial" panose="020B0604020202020204" pitchFamily="34" charset="0"/>
              <a:buChar char="•"/>
            </a:pPr>
            <a:r>
              <a:rPr lang="zh-CN" altLang="en-US"/>
              <a:t>卫斯理大学(Wesleyan University):迈克尔•贝等；</a:t>
            </a:r>
            <a:endParaRPr lang="zh-CN" altLang="en-US"/>
          </a:p>
          <a:p>
            <a:pPr marL="285750" indent="-285750">
              <a:buFont typeface="Arial" panose="020B0604020202020204" pitchFamily="34" charset="0"/>
              <a:buChar char="•"/>
            </a:pPr>
            <a:r>
              <a:rPr lang="zh-CN" altLang="en-US"/>
              <a:t>英国国立影视学院(NFTS Film School):迈克尔•拉德福和特伦斯•戴维斯等；</a:t>
            </a:r>
            <a:endParaRPr lang="zh-CN" altLang="en-US"/>
          </a:p>
          <a:p>
            <a:pPr marL="285750" indent="-285750">
              <a:buFont typeface="Arial" panose="020B0604020202020204" pitchFamily="34" charset="0"/>
              <a:buChar char="•"/>
            </a:pPr>
            <a:r>
              <a:rPr lang="zh-CN" altLang="en-US"/>
              <a:t>巴黎高等电影学院(La Femis,前IDHEC)：阿兰•雷乃、路易•马勒、亨利•科尔比、 沃尔克•施隆多夫、科斯塔-加夫拉斯、西奥•安哲罗普洛夫(辍学)、让-雅克•阿诺和弗 朗西斯•奥松等；</a:t>
            </a:r>
            <a:endParaRPr lang="zh-CN" altLang="en-US"/>
          </a:p>
          <a:p>
            <a:pPr marL="285750" indent="-285750">
              <a:buFont typeface="Arial" panose="020B0604020202020204" pitchFamily="34" charset="0"/>
              <a:buChar char="•"/>
            </a:pPr>
            <a:r>
              <a:rPr lang="zh-CN" altLang="en-US"/>
              <a:t>波兰洛兹电影学院(Lodz Film School):瓦伊达、波兰斯基和基耶斯洛夫斯基等；</a:t>
            </a:r>
            <a:endParaRPr lang="zh-CN" altLang="en-US"/>
          </a:p>
          <a:p>
            <a:pPr marL="285750" indent="-285750">
              <a:buFont typeface="Arial" panose="020B0604020202020204" pitchFamily="34" charset="0"/>
              <a:buChar char="•"/>
            </a:pPr>
            <a:r>
              <a:rPr lang="zh-CN" altLang="en-US"/>
              <a:t>意大利罗马电影实验中心(Experimental Film Center or Italian National Film School):米开朗基罗•安东尼奥尼、朱塞佩•德•桑提斯、增村保造以及摄影大师斯特拉 罗和阿尔芒都等；</a:t>
            </a:r>
            <a:endParaRPr lang="zh-CN" altLang="en-US"/>
          </a:p>
          <a:p>
            <a:pPr marL="285750" indent="-285750">
              <a:buFont typeface="Arial" panose="020B0604020202020204" pitchFamily="34" charset="0"/>
              <a:buChar char="•"/>
            </a:pPr>
            <a:r>
              <a:rPr lang="zh-CN" altLang="en-US"/>
              <a:t>德国慕尼黑影视大学(University of Television and Film,Munich):维姆•文德斯和 罗兰•艾默里奇等；</a:t>
            </a:r>
            <a:endParaRPr lang="zh-CN" altLang="en-US"/>
          </a:p>
          <a:p>
            <a:pPr marL="285750" indent="-285750">
              <a:buFont typeface="Arial" panose="020B0604020202020204" pitchFamily="34" charset="0"/>
              <a:buChar char="•"/>
            </a:pPr>
            <a:r>
              <a:rPr lang="zh-CN" altLang="en-US"/>
              <a:t>丹麦国立电影学院(National Film School of Denmark):拉斯•冯•提尔等。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232785" y="474345"/>
            <a:ext cx="5727065" cy="706755"/>
          </a:xfrm>
          <a:prstGeom prst="rect">
            <a:avLst/>
          </a:prstGeom>
          <a:noFill/>
        </p:spPr>
        <p:txBody>
          <a:bodyPr wrap="square" rtlCol="0">
            <a:spAutoFit/>
          </a:bodyPr>
          <a:p>
            <a:pPr algn="ctr"/>
            <a:r>
              <a:rPr lang="zh-CN" altLang="en-US" sz="4000"/>
              <a:t>第二节</a:t>
            </a:r>
            <a:r>
              <a:rPr lang="en-US" altLang="zh-CN" sz="4000"/>
              <a:t>	</a:t>
            </a:r>
            <a:r>
              <a:rPr lang="zh-CN" altLang="en-US" sz="4000"/>
              <a:t>学徒与科班</a:t>
            </a:r>
            <a:endParaRPr lang="zh-CN" altLang="en-US" sz="4000"/>
          </a:p>
        </p:txBody>
      </p:sp>
      <p:sp>
        <p:nvSpPr>
          <p:cNvPr id="3" name="文本框 2"/>
          <p:cNvSpPr txBox="1"/>
          <p:nvPr/>
        </p:nvSpPr>
        <p:spPr>
          <a:xfrm>
            <a:off x="1021715" y="1620520"/>
            <a:ext cx="9959975" cy="2891790"/>
          </a:xfrm>
          <a:prstGeom prst="rect">
            <a:avLst/>
          </a:prstGeom>
          <a:noFill/>
        </p:spPr>
        <p:txBody>
          <a:bodyPr wrap="square" rtlCol="0">
            <a:spAutoFit/>
          </a:bodyPr>
          <a:p>
            <a:r>
              <a:rPr lang="zh-CN" altLang="en-US" sz="2000" b="1"/>
              <a:t>♦美国五大电影学府</a:t>
            </a:r>
            <a:endParaRPr lang="zh-CN" altLang="en-US"/>
          </a:p>
          <a:p>
            <a:pPr marL="285750" indent="-285750">
              <a:buFont typeface="Arial" panose="020B0604020202020204" pitchFamily="34" charset="0"/>
              <a:buChar char="•"/>
            </a:pPr>
            <a:r>
              <a:rPr lang="zh-CN" altLang="en-US"/>
              <a:t>美国电影学会电影学院：1969年创立,2011年被《好莱坞记者》评为“世界第一”的电 影学院，并被《普林斯顿评论》和《美国新闻与世界报道》评为“美国五大电影学院”之一 (其他为南加大、洛加大、纽大和加州艺术学院)；著名校友有大卫•林奇、特伦斯•马利 克、保罗•施拉德(首期学员)、爱德华•泽维克、约翰•麦克提南(《虎胆龙威》《猎杀红十 月》)、达伦•阿伦诺夫斯基、罗德里格•加西亚(《九条命》)等。</a:t>
            </a:r>
            <a:endParaRPr lang="zh-CN" altLang="en-US"/>
          </a:p>
          <a:p>
            <a:pPr marL="285750" indent="-285750">
              <a:buFont typeface="Arial" panose="020B0604020202020204" pitchFamily="34" charset="0"/>
              <a:buChar char="•"/>
            </a:pPr>
            <a:endParaRPr lang="zh-CN" altLang="en-US"/>
          </a:p>
          <a:p>
            <a:pPr marL="285750" indent="-285750">
              <a:buFont typeface="Arial" panose="020B0604020202020204" pitchFamily="34" charset="0"/>
              <a:buChar char="•"/>
            </a:pPr>
            <a:r>
              <a:rPr lang="zh-CN" altLang="en-US"/>
              <a:t>南加大、纽约大学、洛杉矶加州大学:据说录取率与哈佛商学院和法学院相当。</a:t>
            </a:r>
            <a:endParaRPr lang="zh-CN" altLang="en-US"/>
          </a:p>
          <a:p>
            <a:pPr marL="285750" indent="-285750">
              <a:buFont typeface="Arial" panose="020B0604020202020204" pitchFamily="34" charset="0"/>
              <a:buChar char="•"/>
            </a:pPr>
            <a:endParaRPr lang="zh-CN" altLang="en-US"/>
          </a:p>
          <a:p>
            <a:pPr marL="285750" indent="-285750">
              <a:buFont typeface="Arial" panose="020B0604020202020204" pitchFamily="34" charset="0"/>
              <a:buChar char="•"/>
            </a:pPr>
            <a:r>
              <a:rPr lang="zh-CN" altLang="en-US"/>
              <a:t>加州艺术学院:位于洛杉矶的顶级艺术学院。</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09345" y="1844675"/>
            <a:ext cx="10311765" cy="3169285"/>
          </a:xfrm>
          <a:prstGeom prst="rect">
            <a:avLst/>
          </a:prstGeom>
          <a:noFill/>
        </p:spPr>
        <p:txBody>
          <a:bodyPr wrap="square" rtlCol="0">
            <a:spAutoFit/>
          </a:bodyPr>
          <a:p>
            <a:r>
              <a:rPr lang="zh-CN" altLang="en-US" sz="2000" b="1"/>
              <a:t>♦导演的出身与短长</a:t>
            </a:r>
            <a:endParaRPr lang="zh-CN" altLang="en-US" sz="2000" b="1"/>
          </a:p>
          <a:p>
            <a:pPr marL="342900" indent="-342900">
              <a:buFont typeface="Wingdings" panose="05000000000000000000" charset="0"/>
              <a:buChar char="Ø"/>
            </a:pPr>
            <a:r>
              <a:rPr lang="zh-CN" altLang="en-US"/>
              <a:t>科班出身：</a:t>
            </a:r>
            <a:endParaRPr lang="zh-CN" altLang="en-US"/>
          </a:p>
          <a:p>
            <a:pPr marL="742950" lvl="1" indent="-285750">
              <a:buFont typeface="Arial" panose="020B0604020202020204" pitchFamily="34" charset="0"/>
              <a:buChar char="•"/>
            </a:pPr>
            <a:r>
              <a:rPr lang="zh-CN" altLang="en-US"/>
              <a:t>弗兰克•卡普拉</a:t>
            </a:r>
            <a:endParaRPr lang="zh-CN" altLang="en-US"/>
          </a:p>
          <a:p>
            <a:pPr marL="742950" lvl="1" indent="-285750">
              <a:buFont typeface="Arial" panose="020B0604020202020204" pitchFamily="34" charset="0"/>
              <a:buChar char="•"/>
            </a:pPr>
            <a:r>
              <a:rPr lang="zh-CN" altLang="en-US"/>
              <a:t>赞米基斯</a:t>
            </a:r>
            <a:endParaRPr lang="zh-CN" altLang="en-US"/>
          </a:p>
          <a:p>
            <a:pPr marL="742950" lvl="1" indent="-285750">
              <a:buFont typeface="Arial" panose="020B0604020202020204" pitchFamily="34" charset="0"/>
              <a:buChar char="•"/>
            </a:pPr>
            <a:r>
              <a:rPr lang="zh-CN" altLang="en-US"/>
              <a:t>奥利弗•斯通</a:t>
            </a:r>
            <a:endParaRPr lang="zh-CN" altLang="en-US"/>
          </a:p>
          <a:p>
            <a:pPr marL="742950" lvl="1" indent="-285750">
              <a:buFont typeface="Arial" panose="020B0604020202020204" pitchFamily="34" charset="0"/>
              <a:buChar char="•"/>
            </a:pPr>
            <a:r>
              <a:rPr lang="zh-CN" altLang="en-US"/>
              <a:t>文德斯</a:t>
            </a:r>
            <a:endParaRPr lang="zh-CN" altLang="en-US"/>
          </a:p>
          <a:p>
            <a:pPr marL="742950" lvl="1" indent="-285750">
              <a:buFont typeface="Arial" panose="020B0604020202020204" pitchFamily="34" charset="0"/>
              <a:buChar char="•"/>
            </a:pPr>
            <a:r>
              <a:rPr lang="zh-CN" altLang="en-US"/>
              <a:t>伍迪•艾伦</a:t>
            </a:r>
            <a:endParaRPr lang="zh-CN" altLang="en-US"/>
          </a:p>
          <a:p>
            <a:pPr marL="742950" lvl="1" indent="-285750">
              <a:buFont typeface="Arial" panose="020B0604020202020204" pitchFamily="34" charset="0"/>
              <a:buChar char="•"/>
            </a:pPr>
            <a:r>
              <a:rPr lang="zh-CN" altLang="en-US"/>
              <a:t>20世纪50年代,北京电影学院对苏俄电影崇拜有加（该校由莫斯科电影学院专家帮 助建立）;20世纪80年代改革开放初期，又对欧洲艺术电影（巴赞和新浪潮）推崇不已；20 世纪90年代以来，第五代导演和美国商业电影又相继成为主流。</a:t>
            </a:r>
            <a:endParaRPr lang="zh-CN" altLang="en-US"/>
          </a:p>
          <a:p>
            <a:pPr marL="742950" lvl="1" indent="-285750">
              <a:buFont typeface="Arial" panose="020B0604020202020204" pitchFamily="34" charset="0"/>
              <a:buChar char="•"/>
            </a:pPr>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32785" y="474345"/>
            <a:ext cx="5727065" cy="706755"/>
          </a:xfrm>
          <a:prstGeom prst="rect">
            <a:avLst/>
          </a:prstGeom>
          <a:noFill/>
        </p:spPr>
        <p:txBody>
          <a:bodyPr wrap="square" rtlCol="0">
            <a:spAutoFit/>
          </a:bodyPr>
          <a:p>
            <a:pPr algn="ctr"/>
            <a:r>
              <a:rPr lang="zh-CN" altLang="en-US" sz="4000"/>
              <a:t>第二节</a:t>
            </a:r>
            <a:r>
              <a:rPr lang="en-US" altLang="zh-CN" sz="4000"/>
              <a:t>	</a:t>
            </a:r>
            <a:r>
              <a:rPr lang="zh-CN" altLang="en-US" sz="4000"/>
              <a:t>学徒与科班</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40435" y="1301750"/>
            <a:ext cx="10311765" cy="5354320"/>
          </a:xfrm>
          <a:prstGeom prst="rect">
            <a:avLst/>
          </a:prstGeom>
          <a:noFill/>
        </p:spPr>
        <p:txBody>
          <a:bodyPr wrap="square" rtlCol="0">
            <a:spAutoFit/>
          </a:bodyPr>
          <a:p>
            <a:pPr marL="285750" indent="-285750">
              <a:buFont typeface="Wingdings" panose="05000000000000000000" charset="0"/>
              <a:buChar char="Ø"/>
            </a:pPr>
            <a:r>
              <a:rPr lang="zh-CN" altLang="en-US"/>
              <a:t>片场（学徒或助理）出身</a:t>
            </a:r>
            <a:endParaRPr lang="zh-CN" altLang="en-US"/>
          </a:p>
          <a:p>
            <a:pPr marL="742950" lvl="1" indent="-285750">
              <a:buFont typeface="Arial" panose="020B0604020202020204" pitchFamily="34" charset="0"/>
              <a:buChar char="•"/>
            </a:pPr>
            <a:r>
              <a:rPr lang="zh-CN" altLang="en-US"/>
              <a:t>在正式的电影高校创立之前，导演只有一种出身一摄制组和片场。</a:t>
            </a:r>
            <a:endParaRPr lang="zh-CN" altLang="en-US"/>
          </a:p>
          <a:p>
            <a:pPr marL="742950" lvl="1" indent="-285750">
              <a:buFont typeface="Arial" panose="020B0604020202020204" pitchFamily="34" charset="0"/>
              <a:buChar char="•"/>
            </a:pPr>
            <a:r>
              <a:rPr lang="zh-CN" altLang="en-US"/>
              <a:t>大卫•格里菲斯约翰•福特</a:t>
            </a:r>
            <a:endParaRPr lang="zh-CN" altLang="en-US"/>
          </a:p>
          <a:p>
            <a:pPr marL="742950" lvl="1" indent="-285750">
              <a:buFont typeface="Arial" panose="020B0604020202020204" pitchFamily="34" charset="0"/>
              <a:buChar char="•"/>
            </a:pPr>
            <a:r>
              <a:rPr lang="zh-CN" altLang="en-US"/>
              <a:t>谢尔盖•爱森斯坦</a:t>
            </a:r>
            <a:endParaRPr lang="zh-CN" altLang="en-US"/>
          </a:p>
          <a:p>
            <a:pPr marL="742950" lvl="1" indent="-285750">
              <a:buFont typeface="Arial" panose="020B0604020202020204" pitchFamily="34" charset="0"/>
              <a:buChar char="•"/>
            </a:pPr>
            <a:r>
              <a:rPr lang="zh-CN" altLang="en-US"/>
              <a:t>阿尔弗雷德•希区柯克</a:t>
            </a:r>
            <a:endParaRPr lang="zh-CN" altLang="en-US"/>
          </a:p>
          <a:p>
            <a:pPr marL="742950" lvl="1" indent="-285750">
              <a:buFont typeface="Arial" panose="020B0604020202020204" pitchFamily="34" charset="0"/>
              <a:buChar char="•"/>
            </a:pPr>
            <a:r>
              <a:rPr lang="zh-CN" altLang="en-US"/>
              <a:t>弗兰克•卡普拉</a:t>
            </a:r>
            <a:endParaRPr lang="zh-CN" altLang="en-US"/>
          </a:p>
          <a:p>
            <a:pPr marL="742950" lvl="1" indent="-285750">
              <a:buFont typeface="Arial" panose="020B0604020202020204" pitchFamily="34" charset="0"/>
              <a:buChar char="•"/>
            </a:pPr>
            <a:r>
              <a:rPr lang="zh-CN" altLang="en-US"/>
              <a:t>霍华德•霍克斯</a:t>
            </a:r>
            <a:endParaRPr lang="zh-CN" altLang="en-US"/>
          </a:p>
          <a:p>
            <a:pPr marL="742950" lvl="1" indent="-285750">
              <a:buFont typeface="Arial" panose="020B0604020202020204" pitchFamily="34" charset="0"/>
              <a:buChar char="•"/>
            </a:pPr>
            <a:r>
              <a:rPr lang="zh-CN" altLang="en-US"/>
              <a:t>马尔文•勒罗伊</a:t>
            </a:r>
            <a:endParaRPr lang="zh-CN" altLang="en-US"/>
          </a:p>
          <a:p>
            <a:pPr marL="742950" lvl="1" indent="-285750">
              <a:buFont typeface="Arial" panose="020B0604020202020204" pitchFamily="34" charset="0"/>
              <a:buChar char="•"/>
            </a:pPr>
            <a:r>
              <a:rPr lang="zh-CN" altLang="en-US"/>
              <a:t>威廉•惠勒</a:t>
            </a:r>
            <a:endParaRPr lang="zh-CN" altLang="en-US"/>
          </a:p>
          <a:p>
            <a:pPr marL="742950" lvl="1" indent="-285750">
              <a:buFont typeface="Arial" panose="020B0604020202020204" pitchFamily="34" charset="0"/>
              <a:buChar char="•"/>
            </a:pPr>
            <a:r>
              <a:rPr lang="zh-CN" altLang="en-US"/>
              <a:t>乔治•斯蒂芬斯</a:t>
            </a:r>
            <a:endParaRPr lang="zh-CN" altLang="en-US"/>
          </a:p>
          <a:p>
            <a:pPr marL="742950" lvl="1" indent="-285750">
              <a:buFont typeface="Arial" panose="020B0604020202020204" pitchFamily="34" charset="0"/>
              <a:buChar char="•"/>
            </a:pPr>
            <a:r>
              <a:rPr lang="zh-CN" altLang="en-US"/>
              <a:t>悉德尼•波拉克</a:t>
            </a:r>
            <a:endParaRPr lang="zh-CN" altLang="en-US"/>
          </a:p>
          <a:p>
            <a:pPr marL="742950" lvl="1" indent="-285750">
              <a:buFont typeface="Arial" panose="020B0604020202020204" pitchFamily="34" charset="0"/>
              <a:buChar char="•"/>
            </a:pPr>
            <a:r>
              <a:rPr lang="zh-CN" altLang="en-US"/>
              <a:t>吴宇森</a:t>
            </a:r>
            <a:endParaRPr lang="zh-CN" altLang="en-US"/>
          </a:p>
          <a:p>
            <a:pPr marL="742950" lvl="1" indent="-285750">
              <a:buFont typeface="Arial" panose="020B0604020202020204" pitchFamily="34" charset="0"/>
              <a:buChar char="•"/>
            </a:pPr>
            <a:r>
              <a:rPr lang="zh-CN" altLang="en-US"/>
              <a:t>弗兰克•达拉邦特</a:t>
            </a:r>
            <a:endParaRPr lang="zh-CN" altLang="en-US"/>
          </a:p>
          <a:p>
            <a:pPr marL="742950" lvl="1" indent="-285750">
              <a:buFont typeface="Arial" panose="020B0604020202020204" pitchFamily="34" charset="0"/>
              <a:buChar char="•"/>
            </a:pPr>
            <a:r>
              <a:rPr lang="zh-CN" altLang="en-US"/>
              <a:t>佩德罗•阿尔莫多瓦</a:t>
            </a:r>
            <a:endParaRPr lang="zh-CN" altLang="en-US"/>
          </a:p>
          <a:p>
            <a:pPr marL="742950" lvl="1" indent="-285750">
              <a:buFont typeface="Arial" panose="020B0604020202020204" pitchFamily="34" charset="0"/>
              <a:buChar char="•"/>
            </a:pPr>
            <a:r>
              <a:rPr lang="zh-CN" altLang="en-US"/>
              <a:t>贝纳尔多•贝托鲁奇</a:t>
            </a:r>
            <a:endParaRPr lang="zh-CN" altLang="en-US"/>
          </a:p>
          <a:p>
            <a:pPr marL="742950" lvl="1" indent="-285750">
              <a:buFont typeface="Arial" panose="020B0604020202020204" pitchFamily="34" charset="0"/>
              <a:buChar char="•"/>
            </a:pPr>
            <a:r>
              <a:rPr lang="zh-CN" altLang="en-US"/>
              <a:t>罗伯•瑞纳尔</a:t>
            </a:r>
            <a:endParaRPr lang="zh-CN" altLang="en-US"/>
          </a:p>
          <a:p>
            <a:pPr marL="285750" lvl="0" indent="-285750">
              <a:buFont typeface="Wingdings" panose="05000000000000000000" charset="0"/>
              <a:buChar char="Ø"/>
            </a:pPr>
            <a:r>
              <a:rPr lang="zh-CN" altLang="en-US"/>
              <a:t>旁门左道（野路子）</a:t>
            </a:r>
            <a:endParaRPr lang="zh-CN" altLang="en-US"/>
          </a:p>
          <a:p>
            <a:pPr marL="742950" lvl="1" indent="-285750">
              <a:buFont typeface="Arial" panose="020B0604020202020204" pitchFamily="34" charset="0"/>
              <a:buChar char="•"/>
            </a:pPr>
            <a:r>
              <a:rPr lang="zh-CN" altLang="en-US"/>
              <a:t>昆廷•塔伦蒂诺</a:t>
            </a:r>
            <a:endParaRPr lang="zh-CN" altLang="en-US"/>
          </a:p>
          <a:p>
            <a:pPr marL="742950" lvl="1" indent="-285750">
              <a:buFont typeface="Arial" panose="020B0604020202020204" pitchFamily="34" charset="0"/>
              <a:buChar char="•"/>
            </a:pPr>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32785" y="474345"/>
            <a:ext cx="5727065" cy="706755"/>
          </a:xfrm>
          <a:prstGeom prst="rect">
            <a:avLst/>
          </a:prstGeom>
          <a:noFill/>
        </p:spPr>
        <p:txBody>
          <a:bodyPr wrap="square" rtlCol="0">
            <a:spAutoFit/>
          </a:bodyPr>
          <a:p>
            <a:pPr algn="ctr"/>
            <a:r>
              <a:rPr lang="zh-CN" altLang="en-US" sz="4000"/>
              <a:t>第二节</a:t>
            </a:r>
            <a:r>
              <a:rPr lang="en-US" altLang="zh-CN" sz="4000"/>
              <a:t>	</a:t>
            </a:r>
            <a:r>
              <a:rPr lang="zh-CN" altLang="en-US" sz="4000"/>
              <a:t>学徒与科班</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9370" y="730250"/>
            <a:ext cx="11927205" cy="5908040"/>
          </a:xfrm>
          <a:prstGeom prst="rect">
            <a:avLst/>
          </a:prstGeom>
          <a:noFill/>
        </p:spPr>
        <p:txBody>
          <a:bodyPr wrap="square" rtlCol="0">
            <a:spAutoFit/>
          </a:bodyPr>
          <a:p>
            <a:pPr marL="285750" indent="-285750">
              <a:buFont typeface="Wingdings" panose="05000000000000000000" charset="0"/>
              <a:buChar char="Ø"/>
            </a:pPr>
            <a:r>
              <a:rPr lang="zh-CN" altLang="en-US"/>
              <a:t>舞台导演出身</a:t>
            </a:r>
            <a:endParaRPr lang="zh-CN" altLang="en-US"/>
          </a:p>
          <a:p>
            <a:pPr lvl="1" indent="0">
              <a:buFont typeface="Arial" panose="020B0604020202020204" pitchFamily="34" charset="0"/>
              <a:buNone/>
            </a:pPr>
            <a:r>
              <a:rPr lang="en-US" altLang="zh-CN"/>
              <a:t>	</a:t>
            </a:r>
            <a:r>
              <a:rPr lang="zh-CN" altLang="en-US"/>
              <a:t>乔治•顾柯（百老汇舞台导演,受聘出任有声片的台词导演，其最佳作品《窈窕淑女》 正好是跟语言有关的浪漫音乐喜剧片）、伊利亚•卡赞（耶鲁戏剧学院）、阿瑟•佩恩、麦 克•尼科尔斯等都是戏剧舞台导演出身。</a:t>
            </a:r>
            <a:endParaRPr lang="zh-CN" altLang="en-US"/>
          </a:p>
          <a:p>
            <a:pPr marL="285750" indent="-285750">
              <a:buFont typeface="Wingdings" panose="05000000000000000000" charset="0"/>
              <a:buChar char="Ø"/>
            </a:pPr>
            <a:r>
              <a:rPr lang="zh-CN" altLang="en-US"/>
              <a:t>电影与舞台双栖</a:t>
            </a:r>
            <a:endParaRPr lang="zh-CN" altLang="en-US"/>
          </a:p>
          <a:p>
            <a:pPr lvl="1"/>
            <a:r>
              <a:rPr lang="en-US" altLang="zh-CN"/>
              <a:t>	</a:t>
            </a:r>
            <a:r>
              <a:rPr lang="zh-CN" altLang="en-US"/>
              <a:t>奥森•威尔斯是纽约水星剧院导演，伊利亚•卡赞是纽约同仁剧院导演,伯格曼（舞 台是妻子、银幕是情人）是瑞典皇家剧院总监，维斯康蒂也是（歌剧与话剧）斯卡拉歌剧院 和考文特花园特邀导演。</a:t>
            </a:r>
            <a:endParaRPr lang="zh-CN" altLang="en-US"/>
          </a:p>
          <a:p>
            <a:pPr marL="285750" indent="-285750">
              <a:buFont typeface="Wingdings" panose="05000000000000000000" charset="0"/>
              <a:buChar char="Ø"/>
            </a:pPr>
            <a:r>
              <a:rPr lang="zh-CN" altLang="en-US"/>
              <a:t>文学编剧出身</a:t>
            </a:r>
            <a:endParaRPr lang="zh-CN" altLang="en-US"/>
          </a:p>
          <a:p>
            <a:pPr marL="742950" lvl="1" indent="-285750">
              <a:buFont typeface="Arial" panose="020B0604020202020204" pitchFamily="34" charset="0"/>
              <a:buChar char="•"/>
            </a:pPr>
            <a:r>
              <a:rPr lang="zh-CN" altLang="en-US"/>
              <a:t>靠剧本起家的大导演们有:普莱斯顿•斯图奇斯（应该是最早获准转行当导演的编 剧，代表作有《苏利文之旅》和《淑女伊芙》）、比利•怀尔德（《双重赔偿》《失去的周末》）、 约瑟夫•曼凯维奇（《彗星美人》和《埃及艳后》）、科波拉（《巴顿将军》）、卢卡斯（《星球大 战》）、卡梅隆（《终结者》）、亚历山大•佩恩（《关于施密特》《杯酒人生》）、克里斯托弗•诺 兰（《记忆碎片》）。其实格里菲斯最初就想当编剧，而西尔维斯特•史泰龙也是靠自己编 剧的《洛奇》才打响超级巨星名头的（主演兼导演）。</a:t>
            </a:r>
            <a:endParaRPr lang="zh-CN" altLang="en-US"/>
          </a:p>
          <a:p>
            <a:pPr marL="742950" lvl="1" indent="-285750">
              <a:buFont typeface="Arial" panose="020B0604020202020204" pitchFamily="34" charset="0"/>
              <a:buChar char="•"/>
            </a:pPr>
            <a:r>
              <a:rPr lang="zh-CN" altLang="en-US"/>
              <a:t>比利•怀尔德自称由于导演和演员极不尊重剧本和编剧，自己出于愤怒才进入导演 领域。他说:“一个编剧想要成为导演是合情合理的，因为他已经在纸上导演了，只要照 原样做就行了。”</a:t>
            </a:r>
            <a:endParaRPr lang="zh-CN" altLang="en-US"/>
          </a:p>
          <a:p>
            <a:pPr marL="742950" lvl="1" indent="-285750">
              <a:buFont typeface="Arial" panose="020B0604020202020204" pitchFamily="34" charset="0"/>
              <a:buChar char="•"/>
            </a:pPr>
            <a:r>
              <a:rPr lang="zh-CN" altLang="en-US"/>
              <a:t>约翰•休斯顿（《红衫泪痕》《呼啸山庄》《崇山峻岭》和《约克军曹》）、阿兰•罗伯-格里 耶（《去年在马里昂巴德》《横贯欧洲的特快列车》和《欲念浮动》）、杜拉斯（《广岛之恋》和 《印度之歌》）、加里•马歇尔（《风月俏佳人》）、约翰•塞勒斯（小说家,并参与《外星人》剧 作）、李沧东（小说家）等导演都曾经是从编剧起步的。</a:t>
            </a:r>
            <a:endParaRPr lang="zh-CN" altLang="en-US"/>
          </a:p>
          <a:p>
            <a:pPr marL="742950" lvl="1" indent="-285750">
              <a:buFont typeface="Arial" panose="020B0604020202020204" pitchFamily="34" charset="0"/>
              <a:buChar char="•"/>
            </a:pPr>
            <a:r>
              <a:rPr lang="zh-CN" altLang="en-US"/>
              <a:t>王家卫5岁随父母从上海移居香港，因为不懂广东话,母亲就经常带他进电影院看 国语电影，从此爱上电影。后来王家卫学图像设计专业进电视台工作，再转行写电影剧 本10年,最终获得执导电影的机会。</a:t>
            </a:r>
            <a:endParaRPr lang="zh-CN" altLang="en-US"/>
          </a:p>
          <a:p>
            <a:pPr marL="742950" lvl="1" indent="-285750">
              <a:buFont typeface="Arial" panose="020B0604020202020204" pitchFamily="34" charset="0"/>
              <a:buChar char="•"/>
            </a:pPr>
            <a:r>
              <a:rPr lang="zh-CN" altLang="en-US"/>
              <a:t>尼尔•乔丹原为小说家,被约翰•布尔曼雇为文学顾问，变成B组导演，之后执导布 尔曼监制的处女作《天使》。</a:t>
            </a:r>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32785" y="274320"/>
            <a:ext cx="5727065" cy="706755"/>
          </a:xfrm>
          <a:prstGeom prst="rect">
            <a:avLst/>
          </a:prstGeom>
          <a:noFill/>
        </p:spPr>
        <p:txBody>
          <a:bodyPr wrap="square" rtlCol="0">
            <a:spAutoFit/>
          </a:bodyPr>
          <a:p>
            <a:pPr algn="ctr"/>
            <a:r>
              <a:rPr lang="zh-CN" altLang="en-US" sz="4000"/>
              <a:t>第二节</a:t>
            </a:r>
            <a:r>
              <a:rPr lang="en-US" altLang="zh-CN" sz="4000"/>
              <a:t>	</a:t>
            </a:r>
            <a:r>
              <a:rPr lang="zh-CN" altLang="en-US" sz="4000"/>
              <a:t>学徒与科班</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33450" y="1125855"/>
            <a:ext cx="10081260" cy="5354320"/>
          </a:xfrm>
          <a:prstGeom prst="rect">
            <a:avLst/>
          </a:prstGeom>
          <a:noFill/>
        </p:spPr>
        <p:txBody>
          <a:bodyPr wrap="square" rtlCol="0">
            <a:spAutoFit/>
          </a:bodyPr>
          <a:p>
            <a:pPr marL="285750" indent="-285750">
              <a:buFont typeface="Wingdings" panose="05000000000000000000" charset="0"/>
              <a:buChar char="Ø"/>
            </a:pPr>
            <a:r>
              <a:rPr lang="zh-CN" altLang="en-US"/>
              <a:t>电影评论者</a:t>
            </a:r>
            <a:endParaRPr lang="zh-CN" altLang="en-US"/>
          </a:p>
          <a:p>
            <a:pPr marL="742950" lvl="1" indent="-285750">
              <a:buFont typeface="Arial" panose="020B0604020202020204" pitchFamily="34" charset="0"/>
              <a:buChar char="•"/>
            </a:pPr>
            <a:r>
              <a:rPr lang="zh-CN" altLang="en-US"/>
              <a:t>戈达尔、特吕弗、侯麦、夏布罗尔和里维特等都是“新浪潮”《电影手册》帮。</a:t>
            </a:r>
            <a:endParaRPr lang="zh-CN" altLang="en-US"/>
          </a:p>
          <a:p>
            <a:pPr marL="742950" lvl="1" indent="-285750">
              <a:buFont typeface="Arial" panose="020B0604020202020204" pitchFamily="34" charset="0"/>
              <a:buChar char="•"/>
            </a:pPr>
            <a:r>
              <a:rPr lang="zh-CN" altLang="en-US"/>
              <a:t>费穆和约翰•布尔曼也是从电影评论起 家的。</a:t>
            </a:r>
            <a:endParaRPr lang="zh-CN" altLang="en-US"/>
          </a:p>
          <a:p>
            <a:pPr marL="285750" indent="-285750">
              <a:buFont typeface="Wingdings" panose="05000000000000000000" charset="0"/>
              <a:buChar char="Ø"/>
            </a:pPr>
            <a:r>
              <a:rPr lang="zh-CN" altLang="en-US"/>
              <a:t>演员出身</a:t>
            </a:r>
            <a:endParaRPr lang="zh-CN" altLang="en-US"/>
          </a:p>
          <a:p>
            <a:pPr marL="742950" lvl="1" indent="-285750">
              <a:buFont typeface="Arial" panose="020B0604020202020204" pitchFamily="34" charset="0"/>
              <a:buChar char="•"/>
            </a:pPr>
            <a:r>
              <a:rPr lang="zh-CN" altLang="en-US"/>
              <a:t>维托尼奥•德•西卡</a:t>
            </a:r>
            <a:endParaRPr lang="zh-CN" altLang="en-US"/>
          </a:p>
          <a:p>
            <a:pPr marL="742950" lvl="1" indent="-285750">
              <a:buFont typeface="Arial" panose="020B0604020202020204" pitchFamily="34" charset="0"/>
              <a:buChar char="•"/>
            </a:pPr>
            <a:r>
              <a:rPr lang="zh-CN" altLang="en-US"/>
              <a:t>克林特•伊斯特伍德</a:t>
            </a:r>
            <a:endParaRPr lang="zh-CN" altLang="en-US"/>
          </a:p>
          <a:p>
            <a:pPr marL="742950" lvl="1" indent="-285750">
              <a:buFont typeface="Arial" panose="020B0604020202020204" pitchFamily="34" charset="0"/>
              <a:buChar char="•"/>
            </a:pPr>
            <a:r>
              <a:rPr lang="zh-CN" altLang="en-US"/>
              <a:t>梅尔•吉普森</a:t>
            </a:r>
            <a:endParaRPr lang="zh-CN" altLang="en-US"/>
          </a:p>
          <a:p>
            <a:pPr marL="742950" lvl="1" indent="-285750">
              <a:buFont typeface="Arial" panose="020B0604020202020204" pitchFamily="34" charset="0"/>
              <a:buChar char="•"/>
            </a:pPr>
            <a:r>
              <a:rPr lang="zh-CN" altLang="en-US"/>
              <a:t>乔治•米勒</a:t>
            </a:r>
            <a:endParaRPr lang="zh-CN" altLang="en-US"/>
          </a:p>
          <a:p>
            <a:pPr marL="742950" lvl="1" indent="-285750">
              <a:buFont typeface="Arial" panose="020B0604020202020204" pitchFamily="34" charset="0"/>
              <a:buChar char="•"/>
            </a:pPr>
            <a:r>
              <a:rPr lang="zh-CN" altLang="en-US"/>
              <a:t>罗伯特•雷德福（《普通人》《马语者》）、沃伦•比提（《赤色分子》）、凯文•科斯纳 （《与狼共舞》）、朗•霍华德（《阿波罗13号》《美丽心灵》和《达•芬奇密码》）、周星驰（《喜 剧之王》《功夫》《西游•降魔篇》《美人鱼》）、姜文（《阳光灿烂的日子》《鬼子来了》和《让子 弹飞》）等导演都是从镜头前转战幕后的范例。</a:t>
            </a:r>
            <a:endParaRPr lang="zh-CN" altLang="en-US"/>
          </a:p>
          <a:p>
            <a:pPr marL="742950" lvl="1" indent="-285750">
              <a:buFont typeface="Arial" panose="020B0604020202020204" pitchFamily="34" charset="0"/>
              <a:buChar char="•"/>
            </a:pPr>
            <a:r>
              <a:rPr lang="zh-CN" altLang="en-US"/>
              <a:t>演员转行者往往可以获得同行明星的鼎力支持，如本•阿弗莱克的《逃离德黑兰》就 集结了罗伯特•雷德福、沃伦•比提和凯文•科斯纳三位转行并获得奥斯卡奖的演员 导演。</a:t>
            </a:r>
            <a:endParaRPr lang="zh-CN" altLang="en-US"/>
          </a:p>
          <a:p>
            <a:pPr marL="285750" lvl="0" indent="-285750">
              <a:buFont typeface="Wingdings" panose="05000000000000000000" charset="0"/>
              <a:buChar char="Ø"/>
            </a:pPr>
            <a:r>
              <a:rPr lang="zh-CN" altLang="en-US"/>
              <a:t>电视出身</a:t>
            </a:r>
            <a:endParaRPr lang="zh-CN" altLang="en-US"/>
          </a:p>
          <a:p>
            <a:pPr lvl="0" indent="457200" fontAlgn="auto">
              <a:buFont typeface="Arial" panose="020B0604020202020204" pitchFamily="34" charset="0"/>
              <a:buNone/>
            </a:pPr>
            <a:r>
              <a:rPr lang="zh-CN" altLang="en-US"/>
              <a:t>电视从20世纪50年代开始兴起，也逐渐培养出一系列著名的电影导演，如阿 瑟•佩恩、西德尼•卢美特、约翰•弗兰肯海默、马丁 •里特、艾伦•帕克等。</a:t>
            </a:r>
            <a:endParaRPr lang="zh-CN" altLang="en-US"/>
          </a:p>
          <a:p>
            <a:pPr lvl="0" indent="457200" fontAlgn="auto">
              <a:buFont typeface="Arial" panose="020B0604020202020204" pitchFamily="34" charset="0"/>
              <a:buNone/>
            </a:pPr>
            <a:r>
              <a:rPr lang="zh-CN" altLang="en-US"/>
              <a:t>卡赞曾说:“电视好像是电影的训练营，虽然是很恐怖的小型训练营。”而现在的训练 营转移到了网络。</a:t>
            </a:r>
            <a:endParaRPr lang="zh-CN" altLang="en-US"/>
          </a:p>
        </p:txBody>
      </p:sp>
      <p:sp>
        <p:nvSpPr>
          <p:cNvPr id="3" name="文本框 2"/>
          <p:cNvSpPr txBox="1"/>
          <p:nvPr/>
        </p:nvSpPr>
        <p:spPr>
          <a:xfrm>
            <a:off x="3232785" y="274320"/>
            <a:ext cx="5727065" cy="706755"/>
          </a:xfrm>
          <a:prstGeom prst="rect">
            <a:avLst/>
          </a:prstGeom>
          <a:noFill/>
        </p:spPr>
        <p:txBody>
          <a:bodyPr wrap="square" rtlCol="0">
            <a:spAutoFit/>
          </a:bodyPr>
          <a:p>
            <a:pPr algn="ctr"/>
            <a:r>
              <a:rPr lang="zh-CN" altLang="en-US" sz="4000"/>
              <a:t>第二节</a:t>
            </a:r>
            <a:r>
              <a:rPr lang="en-US" altLang="zh-CN" sz="4000"/>
              <a:t>	</a:t>
            </a:r>
            <a:r>
              <a:rPr lang="zh-CN" altLang="en-US" sz="4000"/>
              <a:t>学徒与科班</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第三节 导演素质</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438785" y="1527810"/>
            <a:ext cx="11222355" cy="953135"/>
          </a:xfrm>
          <a:prstGeom prst="rect">
            <a:avLst/>
          </a:prstGeom>
          <a:noFill/>
        </p:spPr>
        <p:txBody>
          <a:bodyPr wrap="square" rtlCol="0">
            <a:spAutoFit/>
          </a:bodyPr>
          <a:p>
            <a:r>
              <a:rPr sz="2800"/>
              <a:t>♦卡赞在1973年的一次讲学中曾列出了他认为导演应该具备的知识和素质：</a:t>
            </a:r>
            <a:endParaRPr sz="2800"/>
          </a:p>
        </p:txBody>
      </p:sp>
      <p:sp>
        <p:nvSpPr>
          <p:cNvPr id="5" name="文本框 4"/>
          <p:cNvSpPr txBox="1"/>
          <p:nvPr/>
        </p:nvSpPr>
        <p:spPr>
          <a:xfrm>
            <a:off x="1016635" y="2814320"/>
            <a:ext cx="10158730" cy="3387090"/>
          </a:xfrm>
          <a:prstGeom prst="rect">
            <a:avLst/>
          </a:prstGeom>
          <a:noFill/>
        </p:spPr>
        <p:txBody>
          <a:bodyPr wrap="square" rtlCol="0">
            <a:spAutoFit/>
          </a:bodyPr>
          <a:p>
            <a:pPr indent="0">
              <a:buFont typeface="Wingdings" panose="05000000000000000000" charset="0"/>
              <a:buNone/>
            </a:pPr>
            <a:r>
              <a:rPr lang="en-US" altLang="zh-CN"/>
              <a:t>1</a:t>
            </a:r>
            <a:r>
              <a:rPr lang="zh-CN" altLang="en-US"/>
              <a:t>、文学。比如自称“我拍西部片”的约翰•福特（《关山飞渡》《搜索者》和《愤怒的葡萄》）就是一个极爱读文学作品的人。</a:t>
            </a:r>
            <a:endParaRPr lang="zh-CN" altLang="en-US"/>
          </a:p>
          <a:p>
            <a:pPr marL="285750" indent="-285750">
              <a:buFont typeface="Wingdings" panose="05000000000000000000" charset="0"/>
              <a:buChar char="l"/>
            </a:pPr>
            <a:endParaRPr lang="zh-CN" altLang="en-US"/>
          </a:p>
          <a:p>
            <a:pPr marL="285750" indent="-285750">
              <a:lnSpc>
                <a:spcPct val="90000"/>
              </a:lnSpc>
              <a:buFont typeface="Wingdings" panose="05000000000000000000" charset="0"/>
              <a:buChar char="l"/>
            </a:pPr>
            <a:endParaRPr lang="zh-CN" altLang="en-US"/>
          </a:p>
          <a:p>
            <a:pPr indent="0">
              <a:buFont typeface="Wingdings" panose="05000000000000000000" charset="0"/>
              <a:buNone/>
            </a:pPr>
            <a:r>
              <a:rPr lang="en-US" altLang="zh-CN"/>
              <a:t>2</a:t>
            </a:r>
            <a:r>
              <a:rPr lang="zh-CN" altLang="en-US"/>
              <a:t>、戏剧。古典戏剧的结构、主题阐释、人物性格、戏剧化诗意、元素组合、推向高潮的创造性组合，以及高潮作为本质和最终的主题的体现在电影中同样需要。</a:t>
            </a:r>
            <a:endParaRPr lang="zh-CN" altLang="en-US"/>
          </a:p>
          <a:p>
            <a:pPr marL="285750" indent="-285750">
              <a:buFont typeface="Wingdings" panose="05000000000000000000" charset="0"/>
              <a:buChar char="l"/>
            </a:pPr>
            <a:endParaRPr lang="zh-CN" altLang="en-US"/>
          </a:p>
          <a:p>
            <a:pPr indent="0">
              <a:buFont typeface="Wingdings" panose="05000000000000000000" charset="0"/>
              <a:buNone/>
            </a:pPr>
            <a:endParaRPr lang="zh-CN" altLang="en-US"/>
          </a:p>
          <a:p>
            <a:pPr indent="0">
              <a:buFont typeface="Wingdings" panose="05000000000000000000" charset="0"/>
              <a:buNone/>
            </a:pPr>
            <a:r>
              <a:rPr lang="en-US" altLang="zh-CN"/>
              <a:t>3</a:t>
            </a:r>
            <a:r>
              <a:rPr lang="zh-CN" altLang="en-US"/>
              <a:t>、喜剧才能。美国的杂耍（马戏、魔术、杂技、柔术）传统对电影的影响，如谢尔盖•爱 森斯坦（《战舰波将金号》《伊凡雷帝》和《墨西哥万岁》）运用“杂耍蒙太奇”的手法,《公民 凯恩》中很多绝妙剪辑点都跟威尔斯耍过魔术有关（理解戏剧性突变和出人意料），伯格 曼电影中出现过很多魔术师和耍花招，再如费里尼电影中出现的小丑和马戏团等。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23595" y="949960"/>
            <a:ext cx="10553700" cy="5631180"/>
          </a:xfrm>
          <a:prstGeom prst="rect">
            <a:avLst/>
          </a:prstGeom>
          <a:noFill/>
        </p:spPr>
        <p:txBody>
          <a:bodyPr wrap="square" rtlCol="0">
            <a:spAutoFit/>
          </a:bodyPr>
          <a:p>
            <a:pPr marL="285750" indent="-285750">
              <a:buFont typeface="Wingdings" panose="05000000000000000000" charset="0"/>
              <a:buChar char="Ø"/>
            </a:pPr>
            <a:r>
              <a:rPr lang="zh-CN" altLang="en-US"/>
              <a:t>摄影（广告）出身</a:t>
            </a:r>
            <a:endParaRPr lang="zh-CN" altLang="en-US"/>
          </a:p>
          <a:p>
            <a:pPr lvl="1" indent="457200" fontAlgn="auto">
              <a:buNone/>
            </a:pPr>
            <a:r>
              <a:rPr lang="zh-CN" altLang="en-US"/>
              <a:t>摄影出身的导演当然更注重视觉造型，而广告出身的导演似乎也更容易理解客户 （观众）的需求，如乔治•斯蒂芬斯、艾伦•帕克、张艺谋、刘伟强和宁浩等。</a:t>
            </a:r>
            <a:endParaRPr lang="zh-CN" altLang="en-US"/>
          </a:p>
          <a:p>
            <a:pPr marL="285750" indent="-285750">
              <a:buFont typeface="Wingdings" panose="05000000000000000000" charset="0"/>
              <a:buChar char="Ø"/>
            </a:pPr>
            <a:r>
              <a:rPr lang="zh-CN" altLang="en-US"/>
              <a:t>美工（画家）出身</a:t>
            </a:r>
            <a:endParaRPr lang="zh-CN" altLang="en-US"/>
          </a:p>
          <a:p>
            <a:pPr marL="742950" lvl="1" indent="-285750">
              <a:buFont typeface="Arial" panose="020B0604020202020204" pitchFamily="34" charset="0"/>
              <a:buChar char="•"/>
            </a:pPr>
            <a:r>
              <a:rPr lang="zh-CN" altLang="en-US"/>
              <a:t>美工出身的导演有爱森斯坦、朗格、希区柯克、休斯顿、吴永刚和格林纳威等。</a:t>
            </a:r>
            <a:endParaRPr lang="zh-CN" altLang="en-US"/>
          </a:p>
          <a:p>
            <a:pPr marL="742950" lvl="1" indent="-285750">
              <a:buFont typeface="Arial" panose="020B0604020202020204" pitchFamily="34" charset="0"/>
              <a:buChar char="•"/>
            </a:pPr>
            <a:r>
              <a:rPr lang="zh-CN" altLang="en-US"/>
              <a:t>电影的视觉艺术属性造就了大量美术、舞美和摄影出身的导演，而电影学院也更倾 向于招收具有美术基础的学生（如库布里克、张艺谋、王小帅和乌尔善）。莫斯科电影学 院的招生考试干脆就把俄罗斯名画作为创意部分的自选题。爱森斯坦、塔尔科夫斯基和 贝托鲁奇等也经常谈及绘画对自己的重要影响。</a:t>
            </a:r>
            <a:endParaRPr lang="zh-CN" altLang="en-US"/>
          </a:p>
          <a:p>
            <a:pPr marL="285750" indent="-285750">
              <a:buFont typeface="Wingdings" panose="05000000000000000000" charset="0"/>
              <a:buChar char="Ø"/>
            </a:pPr>
            <a:r>
              <a:rPr lang="zh-CN" altLang="en-US"/>
              <a:t>剪辑出身</a:t>
            </a:r>
            <a:endParaRPr lang="zh-CN" altLang="en-US"/>
          </a:p>
          <a:p>
            <a:pPr lvl="1" indent="457200" fontAlgn="auto"/>
            <a:r>
              <a:rPr lang="zh-CN" altLang="en-US"/>
              <a:t>剪辑出身的代表人物有:希区柯克、大卫•利恩、罗伯特•怀斯、约翰•司图奇斯（威 廉•惠勒剪辑）、哈尔•阿什比等。由于剪辑在导演艺术中的极端重要性（奥斯卡大奖与 剪辑奖的重合率也是最高的），剪辑师出身的电影导演在导演队伍中占有相当大的比例。</a:t>
            </a:r>
            <a:endParaRPr lang="zh-CN" altLang="en-US"/>
          </a:p>
          <a:p>
            <a:pPr marL="285750" indent="-285750">
              <a:buFont typeface="Wingdings" panose="05000000000000000000" charset="0"/>
              <a:buChar char="Ø"/>
            </a:pPr>
            <a:r>
              <a:rPr lang="zh-CN" altLang="en-US"/>
              <a:t>制片人出身</a:t>
            </a:r>
            <a:endParaRPr lang="zh-CN" altLang="en-US"/>
          </a:p>
          <a:p>
            <a:pPr marL="742950" lvl="1" indent="-285750">
              <a:buFont typeface="Arial" panose="020B0604020202020204" pitchFamily="34" charset="0"/>
              <a:buChar char="•"/>
            </a:pPr>
            <a:r>
              <a:rPr lang="zh-CN" altLang="en-US"/>
              <a:t>斯坦利•克雷默：少有的制片人转行当导演的执导过《猜猜谁来吃晚餐》《挣脱锁 链》《疯狂世界》和《纽伦堡大审判》，并制作过《正午》等社会现实片，是好莱坞少有的毕生 致力于拍摄社会政治题材的好莱坞大导演。</a:t>
            </a:r>
            <a:endParaRPr lang="zh-CN" altLang="en-US"/>
          </a:p>
          <a:p>
            <a:pPr marL="742950" lvl="1" indent="-285750">
              <a:buFont typeface="Arial" panose="020B0604020202020204" pitchFamily="34" charset="0"/>
              <a:buChar char="•"/>
            </a:pPr>
            <a:r>
              <a:rPr lang="zh-CN" altLang="en-US"/>
              <a:t>艾伦•帕库拉（《总统班底》和《苏菲的选择》）：耶鲁戏剧系、百老汇舞台、好莱坞派拉 蒙制作总监助理，观察学习希区柯克、斯蒂芬斯、惠勒和怀尔德等后自组影片公司并获奥 斯卡制片人奖，最终成为导演和编剧。</a:t>
            </a:r>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32785" y="274320"/>
            <a:ext cx="5727065" cy="706755"/>
          </a:xfrm>
          <a:prstGeom prst="rect">
            <a:avLst/>
          </a:prstGeom>
          <a:noFill/>
        </p:spPr>
        <p:txBody>
          <a:bodyPr wrap="square" rtlCol="0">
            <a:spAutoFit/>
          </a:bodyPr>
          <a:p>
            <a:pPr algn="ctr"/>
            <a:r>
              <a:rPr lang="zh-CN" altLang="en-US" sz="4000"/>
              <a:t>第二节</a:t>
            </a:r>
            <a:r>
              <a:rPr lang="en-US" altLang="zh-CN" sz="4000"/>
              <a:t>	</a:t>
            </a:r>
            <a:r>
              <a:rPr lang="zh-CN" altLang="en-US" sz="4000"/>
              <a:t>学徒与科班</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92455" y="1334770"/>
            <a:ext cx="10873105" cy="5631180"/>
          </a:xfrm>
          <a:prstGeom prst="rect">
            <a:avLst/>
          </a:prstGeom>
          <a:noFill/>
        </p:spPr>
        <p:txBody>
          <a:bodyPr wrap="square" rtlCol="0">
            <a:spAutoFit/>
          </a:bodyPr>
          <a:p>
            <a:pPr marL="285750" indent="-285750">
              <a:buFont typeface="Wingdings" panose="05000000000000000000" charset="0"/>
              <a:buChar char="Ø"/>
            </a:pPr>
            <a:r>
              <a:rPr lang="zh-CN" altLang="en-US"/>
              <a:t>同窗帮助</a:t>
            </a:r>
            <a:endParaRPr lang="zh-CN" altLang="en-US"/>
          </a:p>
          <a:p>
            <a:pPr marL="742950" lvl="1" indent="-285750">
              <a:buFont typeface="Arial" panose="020B0604020202020204" pitchFamily="34" charset="0"/>
              <a:buChar char="•"/>
            </a:pPr>
            <a:r>
              <a:rPr lang="zh-CN" altLang="en-US"/>
              <a:t>马克•雷戴尔（《金色池塘》）本是爵士乐手，进入演员工作室成为悉德尼•波拉克和 斯蒂夫•麦昆的同学，前者介绍他到好莱坞拍电视剧,后者则出演他的早期电影。</a:t>
            </a:r>
            <a:endParaRPr lang="zh-CN" altLang="en-US"/>
          </a:p>
          <a:p>
            <a:pPr marL="742950" lvl="1" indent="-285750">
              <a:buFont typeface="Arial" panose="020B0604020202020204" pitchFamily="34" charset="0"/>
              <a:buChar char="•"/>
            </a:pPr>
            <a:r>
              <a:rPr lang="zh-CN" altLang="en-US"/>
              <a:t>迈克尔•贝（《珍珠港》和《变形金刚》系列）曾就读于洛杉矶艺术中心电影学校，从 MTV起步创立了自己的视听风格，并将自己最好的作品剪辑成片花，CAA遂带他求见 杰瑞•布鲁克海默和唐•辛普森，遭盘问6小时后获得执导《绝地战警》的机会。</a:t>
            </a:r>
            <a:endParaRPr lang="zh-CN" altLang="en-US"/>
          </a:p>
          <a:p>
            <a:pPr marL="285750" indent="-285750">
              <a:buFont typeface="Wingdings" panose="05000000000000000000" charset="0"/>
              <a:buChar char="Ø"/>
            </a:pPr>
            <a:r>
              <a:rPr lang="zh-CN" altLang="en-US"/>
              <a:t>行会扶持</a:t>
            </a:r>
            <a:endParaRPr lang="zh-CN" altLang="en-US"/>
          </a:p>
          <a:p>
            <a:pPr marL="285750" indent="-285750">
              <a:buFont typeface="Wingdings" panose="05000000000000000000" charset="0"/>
              <a:buChar char="Ø"/>
            </a:pPr>
            <a:r>
              <a:rPr lang="zh-CN" altLang="en-US"/>
              <a:t>师承关系</a:t>
            </a:r>
            <a:endParaRPr lang="zh-CN" altLang="en-US"/>
          </a:p>
          <a:p>
            <a:pPr lvl="1"/>
            <a:r>
              <a:rPr lang="zh-CN" altLang="en-US"/>
              <a:t>电影的师承关系极为重要，师傅带徒弟、子承父业,甚至家族裙带关系层出不穷。</a:t>
            </a:r>
            <a:endParaRPr lang="zh-CN" altLang="en-US"/>
          </a:p>
          <a:p>
            <a:pPr lvl="1"/>
            <a:r>
              <a:rPr lang="zh-CN" altLang="en-US"/>
              <a:t>著名的师徒关系包括：</a:t>
            </a:r>
            <a:endParaRPr lang="zh-CN" altLang="en-US"/>
          </a:p>
          <a:p>
            <a:pPr marL="742950" lvl="1" indent="-285750">
              <a:buFont typeface="Arial" panose="020B0604020202020204" pitchFamily="34" charset="0"/>
              <a:buChar char="•"/>
            </a:pPr>
            <a:r>
              <a:rPr lang="zh-CN" altLang="en-US"/>
              <a:t>刘别谦-比利•怀尔德（他在工作室门上挂着“刘别谦会怎么做?”）</a:t>
            </a:r>
            <a:endParaRPr lang="zh-CN" altLang="en-US"/>
          </a:p>
          <a:p>
            <a:pPr marL="742950" lvl="1" indent="-285750">
              <a:buFont typeface="Arial" panose="020B0604020202020204" pitchFamily="34" charset="0"/>
              <a:buChar char="•"/>
            </a:pPr>
            <a:r>
              <a:rPr lang="zh-CN" altLang="en-US"/>
              <a:t>马塞尔•卡尔内—安东尼奥尼</a:t>
            </a:r>
            <a:endParaRPr lang="zh-CN" altLang="en-US"/>
          </a:p>
          <a:p>
            <a:pPr marL="742950" lvl="1" indent="-285750">
              <a:buFont typeface="Arial" panose="020B0604020202020204" pitchFamily="34" charset="0"/>
              <a:buChar char="•"/>
            </a:pPr>
            <a:r>
              <a:rPr lang="zh-CN" altLang="en-US"/>
              <a:t>雷诺阿和卓别林-罗伯特•奥尔德里奇</a:t>
            </a:r>
            <a:endParaRPr lang="zh-CN" altLang="en-US"/>
          </a:p>
          <a:p>
            <a:pPr marL="742950" lvl="1" indent="-285750">
              <a:buFont typeface="Arial" panose="020B0604020202020204" pitchFamily="34" charset="0"/>
              <a:buChar char="•"/>
            </a:pPr>
            <a:r>
              <a:rPr lang="zh-CN" altLang="en-US"/>
              <a:t>沟口健二-新藤兼人和增村保造</a:t>
            </a:r>
            <a:endParaRPr lang="zh-CN" altLang="en-US"/>
          </a:p>
          <a:p>
            <a:pPr marL="742950" lvl="1" indent="-285750">
              <a:buFont typeface="Arial" panose="020B0604020202020204" pitchFamily="34" charset="0"/>
              <a:buChar char="•"/>
            </a:pPr>
            <a:r>
              <a:rPr lang="zh-CN" altLang="en-US"/>
              <a:t>帕索里尼-贝托鲁奇</a:t>
            </a:r>
            <a:endParaRPr lang="zh-CN" altLang="en-US"/>
          </a:p>
          <a:p>
            <a:pPr marL="742950" lvl="1" indent="-285750">
              <a:buFont typeface="Arial" panose="020B0604020202020204" pitchFamily="34" charset="0"/>
              <a:buChar char="•"/>
            </a:pPr>
            <a:r>
              <a:rPr lang="zh-CN" altLang="en-US"/>
              <a:t>雷内•克莱尔-科斯塔-加夫拉斯</a:t>
            </a:r>
            <a:endParaRPr lang="zh-CN" altLang="en-US"/>
          </a:p>
          <a:p>
            <a:pPr marL="742950" lvl="1" indent="-285750">
              <a:buFont typeface="Arial" panose="020B0604020202020204" pitchFamily="34" charset="0"/>
              <a:buChar char="•"/>
            </a:pPr>
            <a:r>
              <a:rPr lang="zh-CN" altLang="en-US"/>
              <a:t>希区柯克和克鲁佐—德帕尔玛和弗里德金</a:t>
            </a:r>
            <a:endParaRPr lang="zh-CN" altLang="en-US"/>
          </a:p>
          <a:p>
            <a:pPr marL="742950" lvl="1" indent="-285750">
              <a:buFont typeface="Arial" panose="020B0604020202020204" pitchFamily="34" charset="0"/>
              <a:buChar char="•"/>
            </a:pPr>
            <a:r>
              <a:rPr lang="zh-CN" altLang="en-US"/>
              <a:t>维斯康蒂-弗朗哥•泽菲雷里（《罗密欧与朱丽叶》）</a:t>
            </a:r>
            <a:endParaRPr lang="zh-CN" altLang="en-US"/>
          </a:p>
          <a:p>
            <a:pPr marL="742950" lvl="1" indent="-285750">
              <a:buFont typeface="Arial" panose="020B0604020202020204" pitchFamily="34" charset="0"/>
              <a:buChar char="•"/>
            </a:pPr>
            <a:r>
              <a:rPr lang="zh-CN" altLang="en-US"/>
              <a:t>维斯康蒂和安东尼奥尼-弗朗西斯科•罗西（《控制城市的黑手》和《马泰伊案件》）</a:t>
            </a:r>
            <a:endParaRPr lang="zh-CN" altLang="en-US"/>
          </a:p>
          <a:p>
            <a:endParaRPr lang="zh-CN" altLang="en-US"/>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32785" y="274320"/>
            <a:ext cx="5727065" cy="706755"/>
          </a:xfrm>
          <a:prstGeom prst="rect">
            <a:avLst/>
          </a:prstGeom>
          <a:noFill/>
        </p:spPr>
        <p:txBody>
          <a:bodyPr wrap="square" rtlCol="0">
            <a:spAutoFit/>
          </a:bodyPr>
          <a:p>
            <a:pPr algn="ctr"/>
            <a:r>
              <a:rPr lang="zh-CN" altLang="en-US" sz="4000"/>
              <a:t>第二节</a:t>
            </a:r>
            <a:r>
              <a:rPr lang="en-US" altLang="zh-CN" sz="4000"/>
              <a:t>	</a:t>
            </a:r>
            <a:r>
              <a:rPr lang="zh-CN" altLang="en-US" sz="4000"/>
              <a:t>学徒与科班</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92455" y="873760"/>
            <a:ext cx="9608820" cy="6185535"/>
          </a:xfrm>
          <a:prstGeom prst="rect">
            <a:avLst/>
          </a:prstGeom>
          <a:noFill/>
        </p:spPr>
        <p:txBody>
          <a:bodyPr wrap="square" rtlCol="0">
            <a:spAutoFit/>
          </a:bodyPr>
          <a:p>
            <a:pPr marL="285750" indent="-285750">
              <a:buFont typeface="Wingdings" panose="05000000000000000000" charset="0"/>
              <a:buChar char="Ø"/>
            </a:pPr>
            <a:r>
              <a:rPr lang="zh-CN" altLang="en-US">
                <a:sym typeface="+mn-ea"/>
              </a:rPr>
              <a:t>师承关系</a:t>
            </a:r>
            <a:endParaRPr lang="zh-CN" altLang="en-US">
              <a:sym typeface="+mn-ea"/>
            </a:endParaRPr>
          </a:p>
          <a:p>
            <a:pPr marL="742950" lvl="1" indent="-285750">
              <a:buFont typeface="Arial" panose="020B0604020202020204" pitchFamily="34" charset="0"/>
              <a:buChar char="•"/>
            </a:pPr>
            <a:r>
              <a:rPr lang="zh-CN" altLang="en-US">
                <a:sym typeface="+mn-ea"/>
              </a:rPr>
              <a:t>戈达尔、费里尼、黑泽明-科波拉和卢卡斯</a:t>
            </a:r>
            <a:endParaRPr lang="zh-CN" altLang="en-US"/>
          </a:p>
          <a:p>
            <a:pPr marL="742950" lvl="1" indent="-285750">
              <a:buFont typeface="Arial" panose="020B0604020202020204" pitchFamily="34" charset="0"/>
              <a:buChar char="•"/>
            </a:pPr>
            <a:r>
              <a:rPr lang="zh-CN" altLang="en-US">
                <a:sym typeface="+mn-ea"/>
              </a:rPr>
              <a:t>黑泽明-中平康</a:t>
            </a:r>
            <a:endParaRPr lang="zh-CN" altLang="en-US"/>
          </a:p>
          <a:p>
            <a:pPr marL="742950" lvl="1" indent="-285750">
              <a:buFont typeface="Arial" panose="020B0604020202020204" pitchFamily="34" charset="0"/>
              <a:buChar char="•"/>
            </a:pPr>
            <a:r>
              <a:rPr lang="zh-CN" altLang="en-US">
                <a:sym typeface="+mn-ea"/>
              </a:rPr>
              <a:t>费里尼—丽娜•维尔特米勒（《七美人》）</a:t>
            </a:r>
            <a:endParaRPr lang="zh-CN" altLang="en-US"/>
          </a:p>
          <a:p>
            <a:pPr marL="742950" lvl="1" indent="-285750">
              <a:buFont typeface="Arial" panose="020B0604020202020204" pitchFamily="34" charset="0"/>
              <a:buChar char="•"/>
            </a:pPr>
            <a:r>
              <a:rPr lang="zh-CN" altLang="en-US">
                <a:sym typeface="+mn-ea"/>
              </a:rPr>
              <a:t>李翰祥一胡金盈</a:t>
            </a:r>
            <a:endParaRPr lang="zh-CN" altLang="en-US"/>
          </a:p>
          <a:p>
            <a:pPr marL="742950" lvl="1" indent="-285750">
              <a:buFont typeface="Arial" panose="020B0604020202020204" pitchFamily="34" charset="0"/>
              <a:buChar char="•"/>
            </a:pPr>
            <a:r>
              <a:rPr lang="zh-CN" altLang="en-US">
                <a:sym typeface="+mn-ea"/>
              </a:rPr>
              <a:t>罗杰•科尔曼一科波拉、斯科西斯和卡梅隆等</a:t>
            </a:r>
            <a:endParaRPr lang="zh-CN" altLang="en-US"/>
          </a:p>
          <a:p>
            <a:pPr marL="742950" lvl="1" indent="-285750">
              <a:buFont typeface="Arial" panose="020B0604020202020204" pitchFamily="34" charset="0"/>
              <a:buChar char="•"/>
            </a:pPr>
            <a:r>
              <a:rPr lang="zh-CN" altLang="en-US">
                <a:sym typeface="+mn-ea"/>
              </a:rPr>
              <a:t>路易•马勒-施隆托夫</a:t>
            </a:r>
            <a:endParaRPr lang="zh-CN" altLang="en-US"/>
          </a:p>
          <a:p>
            <a:pPr marL="742950" lvl="1" indent="-285750">
              <a:buFont typeface="Arial" panose="020B0604020202020204" pitchFamily="34" charset="0"/>
              <a:buChar char="•"/>
            </a:pPr>
            <a:r>
              <a:rPr lang="zh-CN" altLang="en-US">
                <a:sym typeface="+mn-ea"/>
              </a:rPr>
              <a:t>今村昌平-三池崇史</a:t>
            </a:r>
            <a:endParaRPr lang="zh-CN" altLang="en-US"/>
          </a:p>
          <a:p>
            <a:pPr marL="742950" lvl="1" indent="-285750">
              <a:buFont typeface="Arial" panose="020B0604020202020204" pitchFamily="34" charset="0"/>
              <a:buChar char="•"/>
            </a:pPr>
            <a:r>
              <a:rPr lang="zh-CN" altLang="en-US">
                <a:sym typeface="+mn-ea"/>
              </a:rPr>
              <a:t>莱昂内和西格尔-伊斯特伍德</a:t>
            </a:r>
            <a:endParaRPr lang="zh-CN" altLang="en-US"/>
          </a:p>
          <a:p>
            <a:pPr marL="742950" lvl="1" indent="-285750">
              <a:buFont typeface="Arial" panose="020B0604020202020204" pitchFamily="34" charset="0"/>
              <a:buChar char="•"/>
            </a:pPr>
            <a:r>
              <a:rPr lang="zh-CN" altLang="en-US">
                <a:sym typeface="+mn-ea"/>
              </a:rPr>
              <a:t>罗伯特•奥尔德曼-保罗-托马斯•安德森</a:t>
            </a:r>
            <a:endParaRPr lang="zh-CN" altLang="en-US"/>
          </a:p>
          <a:p>
            <a:pPr marL="742950" lvl="1" indent="-285750">
              <a:buFont typeface="Arial" panose="020B0604020202020204" pitchFamily="34" charset="0"/>
              <a:buChar char="•"/>
            </a:pPr>
            <a:r>
              <a:rPr lang="zh-CN" altLang="en-US">
                <a:sym typeface="+mn-ea"/>
              </a:rPr>
              <a:t>文德斯f克莱尔•丹尼斯（《35杯朗姆酒》）</a:t>
            </a:r>
            <a:endParaRPr lang="zh-CN" altLang="en-US"/>
          </a:p>
          <a:p>
            <a:pPr marL="742950" lvl="1" indent="-285750">
              <a:buFont typeface="Arial" panose="020B0604020202020204" pitchFamily="34" charset="0"/>
              <a:buChar char="•"/>
            </a:pPr>
            <a:r>
              <a:rPr lang="zh-CN" altLang="en-US">
                <a:sym typeface="+mn-ea"/>
              </a:rPr>
              <a:t>阿巴斯•基亚洛斯塔米-贾法•帕纳西</a:t>
            </a:r>
            <a:endParaRPr lang="zh-CN" altLang="en-US"/>
          </a:p>
          <a:p>
            <a:pPr marL="742950" lvl="1" indent="-285750">
              <a:buFont typeface="Arial" panose="020B0604020202020204" pitchFamily="34" charset="0"/>
              <a:buChar char="•"/>
            </a:pPr>
            <a:r>
              <a:rPr lang="zh-CN" altLang="en-US">
                <a:sym typeface="+mn-ea"/>
              </a:rPr>
              <a:t>著名的世家子弟：</a:t>
            </a:r>
            <a:endParaRPr lang="zh-CN" altLang="en-US"/>
          </a:p>
          <a:p>
            <a:pPr marL="742950" lvl="1" indent="-285750">
              <a:buFont typeface="Arial" panose="020B0604020202020204" pitchFamily="34" charset="0"/>
              <a:buChar char="•"/>
            </a:pPr>
            <a:r>
              <a:rPr lang="zh-CN" altLang="en-US">
                <a:sym typeface="+mn-ea"/>
              </a:rPr>
              <a:t>文森佐•莱昂内—赛尔乔•莱昂内</a:t>
            </a:r>
            <a:endParaRPr lang="zh-CN" altLang="en-US"/>
          </a:p>
          <a:p>
            <a:pPr marL="742950" lvl="1" indent="-285750">
              <a:buFont typeface="Arial" panose="020B0604020202020204" pitchFamily="34" charset="0"/>
              <a:buChar char="•"/>
            </a:pPr>
            <a:r>
              <a:rPr lang="zh-CN" altLang="en-US">
                <a:sym typeface="+mn-ea"/>
              </a:rPr>
              <a:t>弗朗西斯•科波拉-索菲亚•科波拉</a:t>
            </a:r>
            <a:endParaRPr lang="zh-CN" altLang="en-US"/>
          </a:p>
          <a:p>
            <a:pPr marL="742950" lvl="1" indent="-285750">
              <a:buFont typeface="Arial" panose="020B0604020202020204" pitchFamily="34" charset="0"/>
              <a:buChar char="•"/>
            </a:pPr>
            <a:r>
              <a:rPr lang="zh-CN" altLang="en-US">
                <a:sym typeface="+mn-ea"/>
              </a:rPr>
              <a:t>谢尔盖•邦达尔丘克—费奥多尔•邦达尔丘克（《斯大林格勒》）</a:t>
            </a:r>
            <a:endParaRPr lang="zh-CN" altLang="en-US"/>
          </a:p>
          <a:p>
            <a:pPr marL="742950" lvl="1" indent="-285750">
              <a:buFont typeface="Arial" panose="020B0604020202020204" pitchFamily="34" charset="0"/>
              <a:buChar char="•"/>
            </a:pPr>
            <a:r>
              <a:rPr lang="zh-CN" altLang="en-US">
                <a:sym typeface="+mn-ea"/>
              </a:rPr>
              <a:t>黄佐临-黄蜀芹</a:t>
            </a:r>
            <a:endParaRPr lang="zh-CN" altLang="en-US"/>
          </a:p>
          <a:p>
            <a:pPr marL="742950" lvl="1" indent="-285750">
              <a:buFont typeface="Arial" panose="020B0604020202020204" pitchFamily="34" charset="0"/>
              <a:buChar char="•"/>
            </a:pPr>
            <a:r>
              <a:rPr lang="zh-CN" altLang="en-US">
                <a:sym typeface="+mn-ea"/>
              </a:rPr>
              <a:t>王天林f王晶</a:t>
            </a:r>
            <a:endParaRPr lang="zh-CN" altLang="en-US"/>
          </a:p>
          <a:p>
            <a:pPr marL="742950" lvl="1" indent="-285750">
              <a:buFont typeface="Arial" panose="020B0604020202020204" pitchFamily="34" charset="0"/>
              <a:buChar char="•"/>
            </a:pPr>
            <a:r>
              <a:rPr lang="zh-CN" altLang="en-US">
                <a:sym typeface="+mn-ea"/>
              </a:rPr>
              <a:t>伊丹万作-伊丹十三</a:t>
            </a:r>
            <a:endParaRPr lang="zh-CN" altLang="en-US"/>
          </a:p>
          <a:p>
            <a:pPr marL="742950" lvl="1" indent="-285750">
              <a:buFont typeface="Arial" panose="020B0604020202020204" pitchFamily="34" charset="0"/>
              <a:buChar char="•"/>
            </a:pPr>
            <a:r>
              <a:rPr lang="zh-CN" altLang="en-US">
                <a:sym typeface="+mn-ea"/>
              </a:rPr>
              <a:t>陈怀恺f陈凯歌</a:t>
            </a:r>
            <a:endParaRPr lang="zh-CN" altLang="en-US"/>
          </a:p>
          <a:p>
            <a:pPr marL="742950" lvl="1" indent="-285750">
              <a:buFont typeface="Arial" panose="020B0604020202020204" pitchFamily="34" charset="0"/>
              <a:buChar char="•"/>
            </a:pPr>
            <a:r>
              <a:rPr lang="zh-CN" altLang="en-US">
                <a:sym typeface="+mn-ea"/>
              </a:rPr>
              <a:t>莫森•马克哈玛巴夫—萨米拉•马克哈玛巴夫和汉娜•马克哈玛巴夫</a:t>
            </a:r>
            <a:endParaRPr lang="zh-CN" altLang="en-US"/>
          </a:p>
          <a:p>
            <a:pPr marL="742950" lvl="1" indent="-285750">
              <a:buFont typeface="Arial" panose="020B0604020202020204" pitchFamily="34" charset="0"/>
              <a:buChar char="•"/>
            </a:pPr>
            <a:endParaRPr lang="zh-CN" altLang="en-US"/>
          </a:p>
        </p:txBody>
      </p:sp>
      <p:sp>
        <p:nvSpPr>
          <p:cNvPr id="3" name="文本框 2"/>
          <p:cNvSpPr txBox="1"/>
          <p:nvPr/>
        </p:nvSpPr>
        <p:spPr>
          <a:xfrm>
            <a:off x="3232785" y="274320"/>
            <a:ext cx="5727065" cy="706755"/>
          </a:xfrm>
          <a:prstGeom prst="rect">
            <a:avLst/>
          </a:prstGeom>
          <a:noFill/>
        </p:spPr>
        <p:txBody>
          <a:bodyPr wrap="square" rtlCol="0">
            <a:spAutoFit/>
          </a:bodyPr>
          <a:p>
            <a:pPr algn="ctr"/>
            <a:r>
              <a:rPr lang="zh-CN" altLang="en-US" sz="4000"/>
              <a:t>第二节</a:t>
            </a:r>
            <a:r>
              <a:rPr lang="en-US" altLang="zh-CN" sz="4000"/>
              <a:t>	</a:t>
            </a:r>
            <a:r>
              <a:rPr lang="zh-CN" altLang="en-US" sz="4000"/>
              <a:t>学徒与科班</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232785" y="274320"/>
            <a:ext cx="5727065" cy="706755"/>
          </a:xfrm>
          <a:prstGeom prst="rect">
            <a:avLst/>
          </a:prstGeom>
          <a:noFill/>
        </p:spPr>
        <p:txBody>
          <a:bodyPr wrap="square" rtlCol="0">
            <a:spAutoFit/>
          </a:bodyPr>
          <a:p>
            <a:pPr algn="ctr"/>
            <a:r>
              <a:rPr lang="zh-CN" altLang="en-US" sz="4000"/>
              <a:t>第二节</a:t>
            </a:r>
            <a:r>
              <a:rPr lang="en-US" altLang="zh-CN" sz="4000"/>
              <a:t>	</a:t>
            </a:r>
            <a:r>
              <a:rPr lang="zh-CN" altLang="en-US" sz="4000"/>
              <a:t>学徒与科班</a:t>
            </a:r>
            <a:endParaRPr lang="zh-CN" altLang="en-US" sz="4000"/>
          </a:p>
        </p:txBody>
      </p:sp>
      <p:sp>
        <p:nvSpPr>
          <p:cNvPr id="2" name="文本框 1"/>
          <p:cNvSpPr txBox="1"/>
          <p:nvPr/>
        </p:nvSpPr>
        <p:spPr>
          <a:xfrm>
            <a:off x="988695" y="972185"/>
            <a:ext cx="10114280" cy="5631180"/>
          </a:xfrm>
          <a:prstGeom prst="rect">
            <a:avLst/>
          </a:prstGeom>
          <a:noFill/>
        </p:spPr>
        <p:txBody>
          <a:bodyPr wrap="square" rtlCol="0">
            <a:spAutoFit/>
          </a:bodyPr>
          <a:p>
            <a:pPr marL="285750" indent="-285750">
              <a:buFont typeface="Wingdings" panose="05000000000000000000" charset="0"/>
              <a:buChar char="Ø"/>
            </a:pPr>
            <a:r>
              <a:rPr lang="zh-CN" altLang="en-US"/>
              <a:t>家族裙带关系</a:t>
            </a:r>
            <a:endParaRPr lang="zh-CN" altLang="en-US"/>
          </a:p>
          <a:p>
            <a:pPr marL="742950" lvl="1" indent="-285750">
              <a:buFont typeface="Arial" panose="020B0604020202020204" pitchFamily="34" charset="0"/>
              <a:buChar char="•"/>
            </a:pPr>
            <a:r>
              <a:rPr lang="zh-CN" altLang="en-US"/>
              <a:t>环球老板莱默尔与大导演威廉•惠勒是姻 亲关系。</a:t>
            </a:r>
            <a:endParaRPr lang="zh-CN" altLang="en-US"/>
          </a:p>
          <a:p>
            <a:pPr marL="742950" lvl="1" indent="-285750">
              <a:buFont typeface="Arial" panose="020B0604020202020204" pitchFamily="34" charset="0"/>
              <a:buChar char="•"/>
            </a:pPr>
            <a:r>
              <a:rPr lang="zh-CN" altLang="en-US"/>
              <a:t>华纳老板哈里与大导演马尔文•勒罗伊是 翁婿关系。</a:t>
            </a:r>
            <a:endParaRPr lang="zh-CN" altLang="en-US"/>
          </a:p>
          <a:p>
            <a:pPr marL="742950" lvl="1" indent="-285750">
              <a:buFont typeface="Arial" panose="020B0604020202020204" pitchFamily="34" charset="0"/>
              <a:buChar char="•"/>
            </a:pPr>
            <a:r>
              <a:rPr lang="zh-CN" altLang="en-US"/>
              <a:t>米高梅老板梅耶与大制片人塞尔兹尼克 （他是《乱世佳人》幕后的总导演，还是希区柯克 的伯乐）也是翁婿关系。</a:t>
            </a:r>
            <a:endParaRPr lang="zh-CN" altLang="en-US"/>
          </a:p>
          <a:p>
            <a:pPr marL="285750" indent="-285750">
              <a:buFont typeface="Wingdings" panose="05000000000000000000" charset="0"/>
              <a:buChar char="Ø"/>
            </a:pPr>
            <a:r>
              <a:rPr lang="zh-CN" altLang="en-US"/>
              <a:t>正牌导师</a:t>
            </a:r>
            <a:endParaRPr lang="zh-CN" altLang="en-US"/>
          </a:p>
          <a:p>
            <a:pPr marL="800100" lvl="1" indent="-342900">
              <a:buFont typeface="Arial" panose="020B0604020202020204" pitchFamily="34" charset="0"/>
              <a:buChar char="•"/>
            </a:pPr>
            <a:r>
              <a:rPr lang="zh-CN" altLang="en-US"/>
              <a:t>电影学院的师承关系在莫斯科电影学院的 “导师工作室”模式中表现得最为抢眼，这些工 作室如下：</a:t>
            </a:r>
            <a:endParaRPr lang="zh-CN" altLang="en-US"/>
          </a:p>
          <a:p>
            <a:pPr marL="800100" lvl="1" indent="-342900">
              <a:buFont typeface="Arial" panose="020B0604020202020204" pitchFamily="34" charset="0"/>
              <a:buChar char="•"/>
            </a:pPr>
            <a:r>
              <a:rPr lang="zh-CN" altLang="en-US"/>
              <a:t>罗姆工作室，主要成员有：塔尔科夫斯基 （父亲为著名诗人，学过音乐、绘画和阿拉伯</a:t>
            </a:r>
            <a:endParaRPr lang="zh-CN" altLang="en-US"/>
          </a:p>
          <a:p>
            <a:pPr marL="800100" lvl="1" indent="-342900">
              <a:buFont typeface="Arial" panose="020B0604020202020204" pitchFamily="34" charset="0"/>
              <a:buChar char="•"/>
            </a:pPr>
            <a:r>
              <a:rPr lang="zh-CN" altLang="en-US"/>
              <a:t>语）、舒克申（《红莓》）、阿布拉泽（格鲁吉亚裔，《悔悟》和《愿望树》）、索科洛夫《俄罗斯方 舟》、康査洛夫斯基和米哈尔科夫兄弟（曾外祖父为苏里科夫、父母均为诗人及作家）。</a:t>
            </a:r>
            <a:endParaRPr lang="zh-CN" altLang="en-US"/>
          </a:p>
          <a:p>
            <a:pPr marL="800100" lvl="1" indent="-342900">
              <a:buFont typeface="Arial" panose="020B0604020202020204" pitchFamily="34" charset="0"/>
              <a:buChar char="•"/>
            </a:pPr>
            <a:r>
              <a:rPr lang="zh-CN" altLang="en-US"/>
              <a:t>杜甫仁科（乌克兰裔）工作室，主要成员有：帕拉杰诺夫（亚美尼亚裔）和奥塔•埃索 里亚尼（格鲁吉亚裔）。</a:t>
            </a:r>
            <a:endParaRPr lang="zh-CN" altLang="en-US"/>
          </a:p>
          <a:p>
            <a:pPr marL="800100" lvl="1" indent="-342900">
              <a:buFont typeface="Arial" panose="020B0604020202020204" pitchFamily="34" charset="0"/>
              <a:buChar char="•"/>
            </a:pPr>
            <a:r>
              <a:rPr lang="zh-CN" altLang="en-US"/>
              <a:t>格拉西莫夫工作室，主要成员是:邦达尔丘克。</a:t>
            </a:r>
            <a:endParaRPr lang="zh-CN" altLang="en-US"/>
          </a:p>
          <a:p>
            <a:pPr marL="800100" lvl="1" indent="-342900">
              <a:buFont typeface="Arial" panose="020B0604020202020204" pitchFamily="34" charset="0"/>
              <a:buChar char="•"/>
            </a:pPr>
            <a:r>
              <a:rPr lang="zh-CN" altLang="en-US"/>
              <a:t>罗伊•安德森在20世纪60年代末就读于瑞典电影学院时，经常热衷于反战游行等 政治活动，而右倾保守派的学院监事英格玛•伯格曼曾当面威胁要开除他。这样的代沟 和对立并未影响他们的师承关系，安德森承认伯格曼最好的作品是《犹在镜中》《沉默》和 《假面》，而从他著名的“生活三部曲”（《二楼传来的歌声》《你还活着》和《寒枝雀静》）中可 以明显地看出伯格曼影子。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232785" y="274320"/>
            <a:ext cx="5727065" cy="706755"/>
          </a:xfrm>
          <a:prstGeom prst="rect">
            <a:avLst/>
          </a:prstGeom>
          <a:noFill/>
        </p:spPr>
        <p:txBody>
          <a:bodyPr wrap="square" rtlCol="0">
            <a:spAutoFit/>
          </a:bodyPr>
          <a:p>
            <a:pPr algn="ctr"/>
            <a:r>
              <a:rPr lang="zh-CN" altLang="en-US" sz="4000"/>
              <a:t>第三节</a:t>
            </a:r>
            <a:r>
              <a:rPr lang="en-US" altLang="zh-CN" sz="4000"/>
              <a:t>	</a:t>
            </a:r>
            <a:r>
              <a:rPr lang="zh-CN" altLang="en-US" sz="4000"/>
              <a:t>学电影与看电影</a:t>
            </a:r>
            <a:endParaRPr lang="zh-CN" altLang="en-US" sz="4000"/>
          </a:p>
        </p:txBody>
      </p:sp>
      <p:grpSp>
        <p:nvGrpSpPr>
          <p:cNvPr id="140" name="组合 139"/>
          <p:cNvGrpSpPr/>
          <p:nvPr/>
        </p:nvGrpSpPr>
        <p:grpSpPr>
          <a:xfrm>
            <a:off x="2851609" y="203984"/>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131570" y="1312545"/>
            <a:ext cx="9553575" cy="3753485"/>
          </a:xfrm>
          <a:prstGeom prst="rect">
            <a:avLst/>
          </a:prstGeom>
          <a:noFill/>
        </p:spPr>
        <p:txBody>
          <a:bodyPr wrap="square" rtlCol="0">
            <a:spAutoFit/>
          </a:bodyPr>
          <a:p>
            <a:r>
              <a:rPr lang="zh-CN" altLang="en-US" sz="2000" b="1"/>
              <a:t>♦看电影看什么</a:t>
            </a:r>
            <a:endParaRPr lang="zh-CN" altLang="en-US"/>
          </a:p>
          <a:p>
            <a:pPr marL="285750" indent="-285750">
              <a:buFont typeface="Arial" panose="020B0604020202020204" pitchFamily="34" charset="0"/>
              <a:buChar char="•"/>
            </a:pPr>
            <a:r>
              <a:rPr lang="zh-CN" altLang="en-US"/>
              <a:t>像观众一样还是像电影人一样看电影？</a:t>
            </a:r>
            <a:endParaRPr lang="zh-CN" altLang="en-US"/>
          </a:p>
          <a:p>
            <a:pPr marL="285750" indent="-285750">
              <a:buFont typeface="Arial" panose="020B0604020202020204" pitchFamily="34" charset="0"/>
              <a:buChar char="•"/>
            </a:pPr>
            <a:r>
              <a:rPr lang="zh-CN" altLang="en-US"/>
              <a:t>电影人看电影时往往处于分裂状态（一半是观众和一半是专家），而正是这种分裂状态让学电影的人拥有了旁观和反省的“第三只眼"，可以看穿导演的“把戏"，也可能学到 有用的方法与技巧（就像前面朗格所说的）。</a:t>
            </a:r>
            <a:endParaRPr lang="zh-CN" altLang="en-US"/>
          </a:p>
          <a:p>
            <a:pPr marL="285750" indent="-285750">
              <a:buFont typeface="Arial" panose="020B0604020202020204" pitchFamily="34" charset="0"/>
              <a:buChar char="•"/>
            </a:pPr>
            <a:r>
              <a:rPr lang="zh-CN" altLang="en-US"/>
              <a:t>看电影无非从故事、人物、主旨、调性、视听、细节等角度去体味和剖析影片，进而把 握电影的各种元素及其作用。</a:t>
            </a:r>
            <a:endParaRPr lang="zh-CN" altLang="en-US"/>
          </a:p>
          <a:p>
            <a:pPr marL="285750" indent="-285750">
              <a:buFont typeface="Arial" panose="020B0604020202020204" pitchFamily="34" charset="0"/>
              <a:buChar char="•"/>
            </a:pPr>
            <a:endParaRPr lang="zh-CN" altLang="en-US"/>
          </a:p>
          <a:p>
            <a:pPr indent="0">
              <a:buFont typeface="Arial" panose="020B0604020202020204" pitchFamily="34" charset="0"/>
              <a:buNone/>
            </a:pPr>
            <a:r>
              <a:rPr lang="zh-CN" altLang="en-US" sz="2000" b="1"/>
              <a:t>♦影评和拉片</a:t>
            </a:r>
            <a:endParaRPr lang="zh-CN" altLang="en-US"/>
          </a:p>
          <a:p>
            <a:pPr marL="285750" indent="-285750">
              <a:buFont typeface="Arial" panose="020B0604020202020204" pitchFamily="34" charset="0"/>
              <a:buChar char="•"/>
            </a:pPr>
            <a:r>
              <a:rPr lang="zh-CN" altLang="en-US"/>
              <a:t>往往从影片的第一个镜头你就可以大致判断出它的基本水准 和性质，因为导演常常会在开场镜头中拿出自己的看家本领来吸引观众。</a:t>
            </a:r>
            <a:endParaRPr lang="zh-CN" altLang="en-US"/>
          </a:p>
          <a:p>
            <a:pPr marL="285750" indent="-285750">
              <a:buFont typeface="Arial" panose="020B0604020202020204" pitchFamily="34" charset="0"/>
              <a:buChar char="•"/>
            </a:pPr>
            <a:r>
              <a:rPr lang="zh-CN" altLang="en-US"/>
              <a:t>威尔斯的《历 劫佳人》、费里尼的《甜蜜的生活》、库布里克的《全金属外壳》和沙夫纳的《巴顿将军》等开 场镜头都让人难以忘怀。</a:t>
            </a:r>
            <a:endParaRPr lang="zh-CN" altLang="en-US"/>
          </a:p>
        </p:txBody>
      </p:sp>
      <p:sp>
        <p:nvSpPr>
          <p:cNvPr id="4" name="文本框 3"/>
          <p:cNvSpPr txBox="1"/>
          <p:nvPr/>
        </p:nvSpPr>
        <p:spPr>
          <a:xfrm>
            <a:off x="1391285" y="5255260"/>
            <a:ext cx="9410065" cy="706755"/>
          </a:xfrm>
          <a:prstGeom prst="rect">
            <a:avLst/>
          </a:prstGeom>
          <a:noFill/>
        </p:spPr>
        <p:txBody>
          <a:bodyPr wrap="square" rtlCol="0">
            <a:spAutoFit/>
          </a:bodyPr>
          <a:p>
            <a:pPr algn="ctr"/>
            <a:r>
              <a:rPr lang="zh-CN" altLang="en-US" sz="4000"/>
              <a:t>第四节</a:t>
            </a:r>
            <a:r>
              <a:rPr lang="en-US" altLang="zh-CN" sz="4000"/>
              <a:t>	</a:t>
            </a:r>
            <a:r>
              <a:rPr lang="zh-CN" altLang="en-US" sz="4000"/>
              <a:t>学电影与跟电影</a:t>
            </a:r>
            <a:endParaRPr lang="zh-CN" altLang="en-US" sz="4000"/>
          </a:p>
        </p:txBody>
      </p:sp>
      <p:grpSp>
        <p:nvGrpSpPr>
          <p:cNvPr id="5" name="组合 4"/>
          <p:cNvGrpSpPr/>
          <p:nvPr/>
        </p:nvGrpSpPr>
        <p:grpSpPr>
          <a:xfrm>
            <a:off x="2978609" y="4984899"/>
            <a:ext cx="636853" cy="393183"/>
            <a:chOff x="3610120" y="261689"/>
            <a:chExt cx="636853" cy="393183"/>
          </a:xfrm>
        </p:grpSpPr>
        <p:pic>
          <p:nvPicPr>
            <p:cNvPr id="6" name="图片 5"/>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7"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8" name="文本框 7"/>
          <p:cNvSpPr txBox="1"/>
          <p:nvPr/>
        </p:nvSpPr>
        <p:spPr>
          <a:xfrm>
            <a:off x="1021715" y="5999480"/>
            <a:ext cx="10367010" cy="398780"/>
          </a:xfrm>
          <a:prstGeom prst="rect">
            <a:avLst/>
          </a:prstGeom>
          <a:noFill/>
        </p:spPr>
        <p:txBody>
          <a:bodyPr wrap="square" rtlCol="0">
            <a:spAutoFit/>
          </a:bodyPr>
          <a:p>
            <a:r>
              <a:rPr lang="zh-CN" altLang="en-US" sz="2000" b="1"/>
              <a:t>♦ “跟组”（剧组学徒）</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3060524" y="25414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7" name="文本框 6"/>
          <p:cNvSpPr txBox="1"/>
          <p:nvPr/>
        </p:nvSpPr>
        <p:spPr>
          <a:xfrm>
            <a:off x="2616835" y="524510"/>
            <a:ext cx="7376795" cy="706755"/>
          </a:xfrm>
          <a:prstGeom prst="rect">
            <a:avLst/>
          </a:prstGeom>
          <a:noFill/>
        </p:spPr>
        <p:txBody>
          <a:bodyPr wrap="square" rtlCol="0">
            <a:spAutoFit/>
          </a:bodyPr>
          <a:p>
            <a:pPr algn="ctr"/>
            <a:r>
              <a:rPr lang="zh-CN" altLang="en-US" sz="4000"/>
              <a:t>第五节</a:t>
            </a:r>
            <a:r>
              <a:rPr lang="en-US" altLang="zh-CN" sz="4000"/>
              <a:t>	</a:t>
            </a:r>
            <a:r>
              <a:rPr lang="zh-CN" altLang="en-US" sz="4000"/>
              <a:t>学电影与拍电影</a:t>
            </a:r>
            <a:endParaRPr lang="zh-CN" altLang="en-US" sz="4000"/>
          </a:p>
        </p:txBody>
      </p:sp>
      <p:sp>
        <p:nvSpPr>
          <p:cNvPr id="8" name="文本框 7"/>
          <p:cNvSpPr txBox="1"/>
          <p:nvPr/>
        </p:nvSpPr>
        <p:spPr>
          <a:xfrm>
            <a:off x="841375" y="1642110"/>
            <a:ext cx="10927715" cy="4461510"/>
          </a:xfrm>
          <a:prstGeom prst="rect">
            <a:avLst/>
          </a:prstGeom>
          <a:noFill/>
        </p:spPr>
        <p:txBody>
          <a:bodyPr wrap="square" rtlCol="0">
            <a:spAutoFit/>
          </a:bodyPr>
          <a:p>
            <a:r>
              <a:rPr lang="zh-CN" altLang="en-US" sz="2000" b="1"/>
              <a:t>♦创造机会（渴望、机遇和能力）：短片和剧本</a:t>
            </a:r>
            <a:endParaRPr lang="zh-CN" altLang="en-US" sz="2000" b="1"/>
          </a:p>
          <a:p>
            <a:r>
              <a:rPr lang="zh-CN" altLang="en-US" sz="2000" b="1"/>
              <a:t>♦想表达的强烈愿望：有话要说和不拍片毋宁死</a:t>
            </a:r>
            <a:endParaRPr lang="zh-CN" altLang="en-US" sz="2000" b="1"/>
          </a:p>
          <a:p>
            <a:r>
              <a:rPr lang="zh-CN" altLang="en-US" sz="2000" b="1"/>
              <a:t>♦学习、借鉴和剽窃</a:t>
            </a:r>
            <a:endParaRPr lang="zh-CN" altLang="en-US" sz="2000" b="1"/>
          </a:p>
          <a:p>
            <a:r>
              <a:rPr lang="zh-CN" altLang="en-US" sz="2000" b="1"/>
              <a:t>♦短片训练</a:t>
            </a:r>
            <a:endParaRPr lang="zh-CN" altLang="en-US" sz="2000" b="1"/>
          </a:p>
          <a:p>
            <a:r>
              <a:rPr lang="zh-CN" altLang="en-US"/>
              <a:t>短片训练包括:单一镜头，默片（无声 或无台词），规定画面和声音，浪漫、危险、 快乐、悲伤、惊悚、悬念等情境氛围,夫妻、 父子、对手，以及难以接受的真相、反目成 仇的兄弟、出人意料的恋人、歪打正着的 冤家等人物关系设定。</a:t>
            </a:r>
            <a:endParaRPr lang="zh-CN" altLang="en-US"/>
          </a:p>
          <a:p>
            <a:r>
              <a:rPr lang="zh-CN" altLang="en-US" sz="2000" b="1"/>
              <a:t>♦剧作训练："编导合一”观念</a:t>
            </a:r>
            <a:endParaRPr lang="zh-CN" altLang="en-US" sz="2000" b="1"/>
          </a:p>
          <a:p>
            <a:pPr marL="285750" indent="-285750">
              <a:buFont typeface="Arial" panose="020B0604020202020204" pitchFamily="34" charset="0"/>
              <a:buChar char="•"/>
            </a:pPr>
            <a:r>
              <a:rPr lang="zh-CN" altLang="en-US"/>
              <a:t>这是全球电影学院都接受的理念:导演可以不写剧本，但必须会写剧本。</a:t>
            </a:r>
            <a:endParaRPr lang="zh-CN" altLang="en-US"/>
          </a:p>
          <a:p>
            <a:pPr marL="285750" indent="-285750">
              <a:buFont typeface="Arial" panose="020B0604020202020204" pitchFamily="34" charset="0"/>
              <a:buChar char="•"/>
            </a:pPr>
            <a:r>
              <a:rPr lang="zh-CN" altLang="en-US"/>
              <a:t>剧作三要素:人物（《八部半》）、环境（《楚门的世界》）和主题《红》《白》《蓝》。</a:t>
            </a:r>
            <a:endParaRPr lang="zh-CN" altLang="en-US"/>
          </a:p>
          <a:p>
            <a:pPr marL="285750" indent="-285750">
              <a:buFont typeface="Arial" panose="020B0604020202020204" pitchFamily="34" charset="0"/>
              <a:buChar char="•"/>
            </a:pPr>
            <a:r>
              <a:rPr lang="zh-CN" altLang="en-US"/>
              <a:t>剧本包含:剧本创意、故事梗概、分场大纲、人物性格、对白表达、场景动作说明、视听 化问题等。</a:t>
            </a:r>
            <a:endParaRPr lang="zh-CN" altLang="en-US"/>
          </a:p>
          <a:p>
            <a:pPr marL="285750" indent="-285750">
              <a:buFont typeface="Arial" panose="020B0604020202020204" pitchFamily="34" charset="0"/>
              <a:buChar char="•"/>
            </a:pPr>
            <a:r>
              <a:rPr lang="zh-CN" altLang="en-US"/>
              <a:t>保罗•施拉德说:“编剧不是写作，而是编造。”编剧能够讲述45分钟（影片长度的一 半）精彩故事,方才可以开始写作。</a:t>
            </a:r>
            <a:endParaRPr lang="zh-CN" altLang="en-US"/>
          </a:p>
          <a:p>
            <a:pPr marL="285750" indent="-285750"/>
            <a:r>
              <a:rPr lang="zh-CN" altLang="en-US" sz="2000" b="1"/>
              <a:t>♦导演大师班</a:t>
            </a:r>
            <a:endParaRPr lang="zh-CN" altLang="en-US" sz="2000" b="1"/>
          </a:p>
          <a:p>
            <a:r>
              <a:rPr lang="zh-CN" altLang="en-US" sz="2000" b="1"/>
              <a:t>♦ “导演梦”</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文本框 6"/>
          <p:cNvSpPr txBox="1"/>
          <p:nvPr/>
        </p:nvSpPr>
        <p:spPr>
          <a:xfrm>
            <a:off x="2638425" y="324485"/>
            <a:ext cx="7376795" cy="706755"/>
          </a:xfrm>
          <a:prstGeom prst="rect">
            <a:avLst/>
          </a:prstGeom>
          <a:noFill/>
        </p:spPr>
        <p:txBody>
          <a:bodyPr wrap="square" rtlCol="0">
            <a:spAutoFit/>
          </a:bodyPr>
          <a:p>
            <a:pPr algn="ctr"/>
            <a:r>
              <a:rPr lang="zh-CN" altLang="en-US" sz="4000"/>
              <a:t>第六节</a:t>
            </a:r>
            <a:r>
              <a:rPr lang="en-US" altLang="zh-CN" sz="4000"/>
              <a:t>	</a:t>
            </a:r>
            <a:r>
              <a:rPr lang="zh-CN" altLang="en-US" sz="4000"/>
              <a:t>首部长片作品</a:t>
            </a:r>
            <a:endParaRPr lang="zh-CN" altLang="en-US" sz="4000"/>
          </a:p>
        </p:txBody>
      </p:sp>
      <p:grpSp>
        <p:nvGrpSpPr>
          <p:cNvPr id="4" name="组合 3"/>
          <p:cNvGrpSpPr/>
          <p:nvPr/>
        </p:nvGrpSpPr>
        <p:grpSpPr>
          <a:xfrm>
            <a:off x="3060524" y="25414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31445" y="1022350"/>
            <a:ext cx="11982450" cy="5846445"/>
          </a:xfrm>
          <a:prstGeom prst="rect">
            <a:avLst/>
          </a:prstGeom>
          <a:noFill/>
        </p:spPr>
        <p:txBody>
          <a:bodyPr wrap="square" rtlCol="0">
            <a:spAutoFit/>
          </a:bodyPr>
          <a:p>
            <a:r>
              <a:rPr lang="zh-CN" altLang="en-US" sz="2000" b="1"/>
              <a:t>♦导演起步："敲门砖”和"第22条军规”</a:t>
            </a:r>
            <a:endParaRPr lang="zh-CN" altLang="en-US"/>
          </a:p>
          <a:p>
            <a:r>
              <a:rPr lang="zh-CN" altLang="en-US" sz="2000" b="1"/>
              <a:t>♦努力、能力、决心</a:t>
            </a:r>
            <a:endParaRPr lang="zh-CN" altLang="en-US"/>
          </a:p>
          <a:p>
            <a:r>
              <a:rPr lang="zh-CN" altLang="en-US" sz="2000" b="1"/>
              <a:t>♦机遇、偶然和幸运（大气候和小环境）</a:t>
            </a:r>
            <a:endParaRPr lang="zh-CN" altLang="en-US"/>
          </a:p>
          <a:p>
            <a:r>
              <a:rPr lang="zh-CN" altLang="en-US" sz="2000" b="1"/>
              <a:t>♦ “兜售”的技巧</a:t>
            </a:r>
            <a:endParaRPr lang="zh-CN" altLang="en-US"/>
          </a:p>
          <a:p>
            <a:r>
              <a:rPr lang="zh-CN" altLang="en-US" sz="2000" b="1"/>
              <a:t>♦融资方法（吸引投资）</a:t>
            </a:r>
            <a:endParaRPr lang="zh-CN" altLang="en-US"/>
          </a:p>
          <a:p>
            <a:pPr marL="285750" indent="-285750">
              <a:buFont typeface="Arial" panose="020B0604020202020204" pitchFamily="34" charset="0"/>
              <a:buChar char="•"/>
            </a:pPr>
            <a:r>
              <a:rPr lang="zh-CN" altLang="en-US"/>
              <a:t>干股:导演和主创、主演等以才能贡 献入股，不拿酬金,但后期分红。</a:t>
            </a:r>
            <a:endParaRPr lang="zh-CN" altLang="en-US"/>
          </a:p>
          <a:p>
            <a:pPr marL="285750" indent="-285750">
              <a:buFont typeface="Arial" panose="020B0604020202020204" pitchFamily="34" charset="0"/>
              <a:buChar char="•"/>
            </a:pPr>
            <a:r>
              <a:rPr lang="zh-CN" altLang="en-US"/>
              <a:t>缓付：酬金缓付（协商）以换取特定 百分比的后期红利（时间可以限制在7 年之内）。</a:t>
            </a:r>
            <a:endParaRPr lang="zh-CN" altLang="en-US"/>
          </a:p>
          <a:p>
            <a:pPr marL="285750" indent="-285750">
              <a:buFont typeface="Arial" panose="020B0604020202020204" pitchFamily="34" charset="0"/>
              <a:buChar char="•"/>
            </a:pPr>
            <a:r>
              <a:rPr lang="zh-CN" altLang="en-US"/>
              <a:t>成本先付：电影收入首先支付成本，新人导演不拿酬金的后期分红其实是相当冒险 的,但有时根本没得选。</a:t>
            </a:r>
            <a:endParaRPr lang="zh-CN" altLang="en-US"/>
          </a:p>
          <a:p>
            <a:pPr marL="285750" indent="-285750"/>
            <a:r>
              <a:rPr lang="zh-CN" altLang="en-US" sz="2000" b="1"/>
              <a:t>♦剧本和短片</a:t>
            </a:r>
            <a:endParaRPr lang="zh-CN" altLang="en-US"/>
          </a:p>
          <a:p>
            <a:pPr indent="457200" fontAlgn="auto"/>
            <a:r>
              <a:rPr lang="zh-CN" altLang="en-US"/>
              <a:t>完整、像样的剧本和短小精悍且获过奖的短片（广告、MV或电视短剧）是踏入电影 导演圈的两块"敲门砖”。</a:t>
            </a:r>
            <a:endParaRPr lang="zh-CN" altLang="en-US"/>
          </a:p>
          <a:p>
            <a:pPr indent="457200" fontAlgn="auto"/>
            <a:r>
              <a:rPr lang="zh-CN" altLang="en-US"/>
              <a:t>由于能够看到故事、表演和执导的质量，自筹资金拍摄低成本故事长片初剪版（或者 30,45,60分钟小样）比剧本和短片更容易说服制片人或发行商。</a:t>
            </a:r>
            <a:endParaRPr lang="zh-CN" altLang="en-US"/>
          </a:p>
          <a:p>
            <a:r>
              <a:rPr lang="zh-CN" altLang="en-US" sz="2000" b="1"/>
              <a:t>♦经典励志案例</a:t>
            </a:r>
            <a:endParaRPr lang="zh-CN" altLang="en-US"/>
          </a:p>
          <a:p>
            <a:pPr marL="285750" indent="-285750">
              <a:buFont typeface="Arial" panose="020B0604020202020204" pitchFamily="34" charset="0"/>
              <a:buChar char="•"/>
            </a:pPr>
            <a:r>
              <a:rPr lang="zh-CN" altLang="en-US"/>
              <a:t>斯坦利•克雷默罗伯特•怀斯</a:t>
            </a:r>
            <a:endParaRPr lang="zh-CN" altLang="en-US"/>
          </a:p>
          <a:p>
            <a:pPr marL="285750" indent="-285750">
              <a:buFont typeface="Arial" panose="020B0604020202020204" pitchFamily="34" charset="0"/>
              <a:buChar char="•"/>
            </a:pPr>
            <a:r>
              <a:rPr lang="zh-CN" altLang="en-US"/>
              <a:t>雷诺阿</a:t>
            </a:r>
            <a:endParaRPr lang="zh-CN" altLang="en-US"/>
          </a:p>
          <a:p>
            <a:pPr marL="285750" indent="-285750">
              <a:buFont typeface="Arial" panose="020B0604020202020204" pitchFamily="34" charset="0"/>
              <a:buChar char="•"/>
            </a:pPr>
            <a:r>
              <a:rPr lang="zh-CN" altLang="en-US"/>
              <a:t>彼得•博格丹诺维奇</a:t>
            </a:r>
            <a:endParaRPr lang="zh-CN" altLang="en-US"/>
          </a:p>
          <a:p>
            <a:pPr marL="285750" indent="-285750">
              <a:buFont typeface="Arial" panose="020B0604020202020204" pitchFamily="34" charset="0"/>
              <a:buChar char="•"/>
            </a:pPr>
            <a:r>
              <a:rPr lang="zh-CN" altLang="en-US"/>
              <a:t>威廉•弗里德金</a:t>
            </a:r>
            <a:endParaRPr lang="zh-CN" altLang="en-US"/>
          </a:p>
          <a:p>
            <a:pPr marL="285750" indent="-285750">
              <a:buFont typeface="Arial" panose="020B0604020202020204" pitchFamily="34" charset="0"/>
              <a:buChar char="•"/>
            </a:pPr>
            <a:r>
              <a:rPr lang="zh-CN" altLang="en-US"/>
              <a:t>乔治•卢卡斯</a:t>
            </a:r>
            <a:endParaRPr lang="zh-CN" altLang="en-US"/>
          </a:p>
          <a:p>
            <a:pPr marL="285750" indent="-285750">
              <a:buFont typeface="Arial" panose="020B0604020202020204" pitchFamily="34" charset="0"/>
              <a:buChar char="•"/>
            </a:pPr>
            <a:r>
              <a:rPr lang="zh-CN" altLang="en-US"/>
              <a:t>査尔斯•威尔金森</a:t>
            </a:r>
            <a:endParaRPr lang="zh-CN" altLang="en-US"/>
          </a:p>
          <a:p>
            <a:pPr marL="285750" indent="-285750">
              <a:buFont typeface="Arial" panose="020B0604020202020204" pitchFamily="34" charset="0"/>
              <a:buChar char="•"/>
            </a:pPr>
            <a:r>
              <a:rPr lang="zh-CN" altLang="en-US"/>
              <a:t>诺拉•艾芙隆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文本框 6"/>
          <p:cNvSpPr txBox="1"/>
          <p:nvPr/>
        </p:nvSpPr>
        <p:spPr>
          <a:xfrm>
            <a:off x="2638425" y="324485"/>
            <a:ext cx="7376795" cy="706755"/>
          </a:xfrm>
          <a:prstGeom prst="rect">
            <a:avLst/>
          </a:prstGeom>
          <a:noFill/>
        </p:spPr>
        <p:txBody>
          <a:bodyPr wrap="square" rtlCol="0">
            <a:spAutoFit/>
          </a:bodyPr>
          <a:p>
            <a:pPr algn="ctr"/>
            <a:r>
              <a:rPr lang="zh-CN" altLang="en-US" sz="4000"/>
              <a:t>第六节</a:t>
            </a:r>
            <a:r>
              <a:rPr lang="en-US" altLang="zh-CN" sz="4000"/>
              <a:t>	</a:t>
            </a:r>
            <a:r>
              <a:rPr lang="zh-CN" altLang="en-US" sz="4000"/>
              <a:t>首部长片作品</a:t>
            </a:r>
            <a:endParaRPr lang="zh-CN" altLang="en-US" sz="4000"/>
          </a:p>
        </p:txBody>
      </p:sp>
      <p:grpSp>
        <p:nvGrpSpPr>
          <p:cNvPr id="4" name="组合 3"/>
          <p:cNvGrpSpPr/>
          <p:nvPr/>
        </p:nvGrpSpPr>
        <p:grpSpPr>
          <a:xfrm>
            <a:off x="3060524" y="25414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642620" y="1384935"/>
            <a:ext cx="11223625" cy="4276725"/>
          </a:xfrm>
          <a:prstGeom prst="rect">
            <a:avLst/>
          </a:prstGeom>
          <a:noFill/>
        </p:spPr>
        <p:txBody>
          <a:bodyPr wrap="square" rtlCol="0">
            <a:spAutoFit/>
          </a:bodyPr>
          <a:p>
            <a:pPr>
              <a:lnSpc>
                <a:spcPct val="170000"/>
              </a:lnSpc>
            </a:pPr>
            <a:r>
              <a:rPr lang="zh-CN" altLang="en-US" sz="2000" b="1"/>
              <a:t>♦小本生意起家</a:t>
            </a:r>
            <a:endParaRPr lang="zh-CN" altLang="en-US" sz="2000" b="1"/>
          </a:p>
          <a:p>
            <a:pPr>
              <a:lnSpc>
                <a:spcPct val="170000"/>
              </a:lnSpc>
            </a:pPr>
            <a:r>
              <a:rPr lang="zh-CN" altLang="en-US" sz="2000" b="1"/>
              <a:t>♦避免急于求成</a:t>
            </a:r>
            <a:endParaRPr lang="zh-CN" altLang="en-US" sz="2000" b="1"/>
          </a:p>
          <a:p>
            <a:pPr>
              <a:lnSpc>
                <a:spcPct val="170000"/>
              </a:lnSpc>
            </a:pPr>
            <a:r>
              <a:rPr lang="zh-CN" altLang="en-US" sz="2000" b="1"/>
              <a:t>♦精心和充分的准备</a:t>
            </a:r>
            <a:endParaRPr lang="zh-CN" altLang="en-US" sz="2000" b="1"/>
          </a:p>
          <a:p>
            <a:pPr>
              <a:lnSpc>
                <a:spcPct val="170000"/>
              </a:lnSpc>
            </a:pPr>
            <a:r>
              <a:rPr lang="zh-CN" altLang="en-US" sz="2000" b="1"/>
              <a:t>♦把握好首次执导的机会</a:t>
            </a:r>
            <a:endParaRPr lang="zh-CN" altLang="en-US" sz="2000" b="1"/>
          </a:p>
          <a:p>
            <a:pPr>
              <a:lnSpc>
                <a:spcPct val="170000"/>
              </a:lnSpc>
            </a:pPr>
            <a:r>
              <a:rPr lang="zh-CN" altLang="en-US" sz="2000" b="1"/>
              <a:t>♦第一天当导演（紧张与发颤）</a:t>
            </a:r>
            <a:endParaRPr lang="zh-CN" altLang="en-US" sz="2000" b="1"/>
          </a:p>
          <a:p>
            <a:pPr>
              <a:lnSpc>
                <a:spcPct val="170000"/>
              </a:lnSpc>
            </a:pPr>
            <a:r>
              <a:rPr lang="zh-CN" altLang="en-US" sz="2000" b="1"/>
              <a:t>♦首次执导建立权威</a:t>
            </a:r>
            <a:endParaRPr lang="zh-CN" altLang="en-US" sz="2000" b="1"/>
          </a:p>
          <a:p>
            <a:pPr>
              <a:lnSpc>
                <a:spcPct val="170000"/>
              </a:lnSpc>
            </a:pPr>
            <a:r>
              <a:rPr lang="zh-CN" altLang="en-US" sz="2000" b="1"/>
              <a:t>♦独立电影是进入好莱坞的敲门砖</a:t>
            </a:r>
            <a:endParaRPr lang="zh-CN" altLang="en-US" sz="2000" b="1"/>
          </a:p>
          <a:p>
            <a:pPr>
              <a:lnSpc>
                <a:spcPct val="170000"/>
              </a:lnSpc>
            </a:pPr>
            <a:r>
              <a:rPr lang="zh-CN" altLang="en-US" sz="2000" b="1"/>
              <a:t>♦获得支持</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3060524" y="25414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7" name="文本框 6"/>
          <p:cNvSpPr txBox="1"/>
          <p:nvPr/>
        </p:nvSpPr>
        <p:spPr>
          <a:xfrm>
            <a:off x="2660015" y="423545"/>
            <a:ext cx="7376795" cy="706755"/>
          </a:xfrm>
          <a:prstGeom prst="rect">
            <a:avLst/>
          </a:prstGeom>
          <a:noFill/>
        </p:spPr>
        <p:txBody>
          <a:bodyPr wrap="square" rtlCol="0">
            <a:spAutoFit/>
          </a:bodyPr>
          <a:p>
            <a:pPr algn="ctr"/>
            <a:r>
              <a:rPr lang="zh-CN" altLang="en-US" sz="4000"/>
              <a:t>第七节</a:t>
            </a:r>
            <a:r>
              <a:rPr lang="en-US" altLang="zh-CN" sz="4000"/>
              <a:t>	</a:t>
            </a:r>
            <a:r>
              <a:rPr lang="zh-CN" altLang="en-US" sz="4000"/>
              <a:t>过来人的忠告</a:t>
            </a:r>
            <a:endParaRPr lang="zh-CN" altLang="en-US" sz="4000"/>
          </a:p>
        </p:txBody>
      </p:sp>
      <p:sp>
        <p:nvSpPr>
          <p:cNvPr id="2" name="文本框 1"/>
          <p:cNvSpPr txBox="1"/>
          <p:nvPr/>
        </p:nvSpPr>
        <p:spPr>
          <a:xfrm>
            <a:off x="1626235" y="1423035"/>
            <a:ext cx="9223375" cy="3753485"/>
          </a:xfrm>
          <a:prstGeom prst="rect">
            <a:avLst/>
          </a:prstGeom>
          <a:noFill/>
        </p:spPr>
        <p:txBody>
          <a:bodyPr wrap="square" rtlCol="0">
            <a:spAutoFit/>
          </a:bodyPr>
          <a:p>
            <a:pPr>
              <a:lnSpc>
                <a:spcPct val="170000"/>
              </a:lnSpc>
            </a:pPr>
            <a:r>
              <a:rPr lang="zh-CN" altLang="en-US" sz="2000" b="1"/>
              <a:t>♦来自电影大师和导演名师的逆耳忠言</a:t>
            </a:r>
            <a:endParaRPr lang="zh-CN" altLang="en-US" sz="2000" b="1"/>
          </a:p>
          <a:p>
            <a:pPr>
              <a:lnSpc>
                <a:spcPct val="170000"/>
              </a:lnSpc>
            </a:pPr>
            <a:r>
              <a:rPr lang="zh-CN" altLang="en-US" sz="2000" b="1"/>
              <a:t>♦志同道合的搭档和团队</a:t>
            </a:r>
            <a:endParaRPr lang="zh-CN" altLang="en-US" sz="2000" b="1"/>
          </a:p>
          <a:p>
            <a:pPr>
              <a:lnSpc>
                <a:spcPct val="170000"/>
              </a:lnSpc>
            </a:pPr>
            <a:r>
              <a:rPr lang="zh-CN" altLang="en-US" sz="2000" b="1"/>
              <a:t>♦为我所用与特立独行</a:t>
            </a:r>
            <a:endParaRPr lang="zh-CN" altLang="en-US" sz="2000" b="1"/>
          </a:p>
          <a:p>
            <a:pPr>
              <a:lnSpc>
                <a:spcPct val="170000"/>
              </a:lnSpc>
            </a:pPr>
            <a:r>
              <a:rPr lang="zh-CN" altLang="en-US" sz="2000" b="1"/>
              <a:t>♦绝不放弃（坚持与执着）</a:t>
            </a:r>
            <a:endParaRPr lang="zh-CN" altLang="en-US" sz="2000" b="1"/>
          </a:p>
          <a:p>
            <a:pPr>
              <a:lnSpc>
                <a:spcPct val="170000"/>
              </a:lnSpc>
            </a:pPr>
            <a:r>
              <a:rPr lang="zh-CN" altLang="en-US" sz="2000" b="1"/>
              <a:t>♦"舍不得孩子套不住狼”</a:t>
            </a:r>
            <a:endParaRPr lang="zh-CN" altLang="en-US" sz="2000" b="1"/>
          </a:p>
          <a:p>
            <a:pPr>
              <a:lnSpc>
                <a:spcPct val="170000"/>
              </a:lnSpc>
            </a:pPr>
            <a:r>
              <a:rPr lang="zh-CN" altLang="en-US" sz="2000" b="1"/>
              <a:t>♦小的也可以是好的</a:t>
            </a:r>
            <a:endParaRPr lang="zh-CN" altLang="en-US" sz="2000" b="1"/>
          </a:p>
          <a:p>
            <a:pPr>
              <a:lnSpc>
                <a:spcPct val="170000"/>
              </a:lnSpc>
            </a:pPr>
            <a:r>
              <a:rPr lang="zh-CN" altLang="en-US" sz="2000" b="1"/>
              <a:t>♦推销自己和参加电影节</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127125" y="2552700"/>
            <a:ext cx="9938385" cy="1753235"/>
          </a:xfrm>
          <a:prstGeom prst="rect">
            <a:avLst/>
          </a:prstGeom>
          <a:noFill/>
        </p:spPr>
        <p:txBody>
          <a:bodyPr wrap="square" rtlCol="0">
            <a:spAutoFit/>
          </a:bodyPr>
          <a:lstStyle/>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第十章 </a:t>
            </a:r>
            <a:endParaRPr lang="zh-CN" altLang="en-US" sz="5400" dirty="0">
              <a:solidFill>
                <a:prstClr val="white"/>
              </a:solidFill>
              <a:latin typeface="Arial" panose="020B0604020202020204"/>
              <a:ea typeface="微软雅黑" panose="020B0503020204020204" charset="-122"/>
              <a:cs typeface="Arial" panose="020B0604020202020204" pitchFamily="34" charset="0"/>
              <a:sym typeface="Arial" panose="020B0604020202020204"/>
            </a:endParaRPr>
          </a:p>
          <a:p>
            <a:pPr algn="ctr"/>
            <a:r>
              <a:rPr lang="zh-CN" altLang="en-US" sz="5400" dirty="0">
                <a:solidFill>
                  <a:schemeClr val="tx1"/>
                </a:solidFill>
                <a:latin typeface="Arial" panose="020B0604020202020204"/>
                <a:ea typeface="微软雅黑" panose="020B0503020204020204" charset="-122"/>
                <a:cs typeface="Arial" panose="020B0604020202020204" pitchFamily="34" charset="0"/>
                <a:sym typeface="Arial" panose="020B0604020202020204"/>
              </a:rPr>
              <a:t>导演自我定位</a:t>
            </a:r>
            <a:r>
              <a:rPr lang="en-US" altLang="zh-CN" sz="5400" dirty="0">
                <a:solidFill>
                  <a:schemeClr val="tx1"/>
                </a:solidFill>
                <a:latin typeface="Arial" panose="020B0604020202020204"/>
                <a:ea typeface="微软雅黑" panose="020B0503020204020204" charset="-122"/>
                <a:cs typeface="Arial" panose="020B0604020202020204" pitchFamily="34" charset="0"/>
                <a:sym typeface="Arial" panose="020B0604020202020204"/>
              </a:rPr>
              <a:t> </a:t>
            </a:r>
            <a:endParaRPr lang="en-US" altLang="zh-CN" sz="5400" kern="1200" dirty="0">
              <a:solidFill>
                <a:schemeClr val="tx1"/>
              </a:solidFill>
              <a:latin typeface="Arial" panose="020B0604020202020204"/>
              <a:ea typeface="微软雅黑" panose="020B0503020204020204" charset="-122"/>
              <a:cs typeface="Arial" panose="020B0604020202020204" pitchFamily="34" charset="0"/>
              <a:sym typeface="Arial" panose="020B0604020202020204"/>
            </a:endParaRPr>
          </a:p>
        </p:txBody>
      </p:sp>
      <p:grpSp>
        <p:nvGrpSpPr>
          <p:cNvPr id="140" name="组合 139"/>
          <p:cNvGrpSpPr/>
          <p:nvPr/>
        </p:nvGrpSpPr>
        <p:grpSpPr>
          <a:xfrm>
            <a:off x="1429209" y="21464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第三节 导演素质</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5" name="文本框 4"/>
          <p:cNvSpPr txBox="1"/>
          <p:nvPr/>
        </p:nvSpPr>
        <p:spPr>
          <a:xfrm>
            <a:off x="1082675" y="1583055"/>
            <a:ext cx="10158730" cy="4495165"/>
          </a:xfrm>
          <a:prstGeom prst="rect">
            <a:avLst/>
          </a:prstGeom>
          <a:noFill/>
        </p:spPr>
        <p:txBody>
          <a:bodyPr wrap="square" rtlCol="0">
            <a:spAutoFit/>
          </a:bodyPr>
          <a:p>
            <a:pPr indent="0">
              <a:buFont typeface="Wingdings" panose="05000000000000000000" charset="0"/>
              <a:buNone/>
            </a:pPr>
            <a:r>
              <a:rPr lang="en-US" altLang="zh-CN"/>
              <a:t>4</a:t>
            </a:r>
            <a:r>
              <a:rPr lang="zh-CN" altLang="en-US"/>
              <a:t>、绘画与雕塑、舞台美术（美术范畴）、建筑（传统上，电影场景的设计建造属于建筑艺 术范畴）、照相、素描、服装。</a:t>
            </a:r>
            <a:endParaRPr lang="zh-CN" altLang="en-US"/>
          </a:p>
          <a:p>
            <a:pPr marL="285750" indent="-285750">
              <a:lnSpc>
                <a:spcPct val="90000"/>
              </a:lnSpc>
              <a:buFont typeface="Wingdings" panose="05000000000000000000" charset="0"/>
              <a:buChar char="l"/>
            </a:pPr>
            <a:endParaRPr lang="zh-CN" altLang="en-US"/>
          </a:p>
          <a:p>
            <a:pPr indent="0">
              <a:buFont typeface="Wingdings" panose="05000000000000000000" charset="0"/>
              <a:buNone/>
            </a:pPr>
            <a:r>
              <a:rPr lang="en-US" altLang="zh-CN"/>
              <a:t>5</a:t>
            </a:r>
            <a:r>
              <a:rPr lang="zh-CN" altLang="en-US"/>
              <a:t>、舞蹈和身体运动。卡赞认为，如果一个导演能够跳几下，将受益无穷，它不光可以让你调动演员，而且还能让你调动摄影机。理想的状态是电影导演应该是一位舞蹈编导。 我的意思不是说贝托鲁奇《巴黎最后的探戈》中的探戈或者《美国风情画》中的高中啦啦 队舞蹈（这些纯粹的编舞也很美妙），我指的是格里菲斯《一个国家的诞生》中的战斗场 面——约翰•福特处理骑兵冲锋的手法，还有吉姆•卡尼格在《私枭血》大阶梯上的死亡之舞。”</a:t>
            </a:r>
            <a:endParaRPr lang="zh-CN" altLang="en-US"/>
          </a:p>
          <a:p>
            <a:pPr indent="0">
              <a:buFont typeface="Wingdings" panose="05000000000000000000" charset="0"/>
              <a:buNone/>
            </a:pPr>
            <a:endParaRPr lang="zh-CN" altLang="en-US"/>
          </a:p>
          <a:p>
            <a:pPr indent="0">
              <a:buFont typeface="Wingdings" panose="05000000000000000000" charset="0"/>
              <a:buNone/>
            </a:pPr>
            <a:r>
              <a:rPr lang="en-US" altLang="zh-CN"/>
              <a:t>6</a:t>
            </a:r>
            <a:r>
              <a:rPr lang="zh-CN" altLang="en-US"/>
              <a:t>、了解城市、乡村和国家的人文和自然环境（地理地质学家）。热爱自己的基地，如德•西卡的那不勒斯、费里尼的里米尼、伯格曼的法罗岛、雷伊的加尔各答、雷诺阿的 国乡村、克莱尔的巴黎、伍迪•艾伦的曼哈顿、库斯图里卡的萨拉热窝、胡金铃的江湖客栈、贾樟柯的汾阳等。</a:t>
            </a:r>
            <a:endParaRPr lang="zh-CN" altLang="en-US"/>
          </a:p>
          <a:p>
            <a:pPr marL="285750" indent="-285750">
              <a:buFont typeface="Wingdings" panose="05000000000000000000" charset="0"/>
              <a:buChar char="l"/>
            </a:pPr>
            <a:endParaRPr lang="zh-CN" altLang="en-US"/>
          </a:p>
          <a:p>
            <a:pPr indent="0">
              <a:buFont typeface="Wingdings" panose="05000000000000000000" charset="0"/>
              <a:buNone/>
            </a:pPr>
            <a:r>
              <a:rPr lang="en-US" altLang="zh-CN"/>
              <a:t>7</a:t>
            </a:r>
            <a:r>
              <a:rPr lang="zh-CN" altLang="en-US"/>
              <a:t>、了解地形、植物、动物。如猫、马、狮子、牛等动物的象征意义。</a:t>
            </a:r>
            <a:endParaRPr lang="zh-CN" altLang="en-US"/>
          </a:p>
          <a:p>
            <a:pPr marL="285750" indent="-285750">
              <a:buFont typeface="Wingdings" panose="05000000000000000000" charset="0"/>
              <a:buChar char="l"/>
            </a:pPr>
            <a:endParaRPr lang="zh-CN" altLang="en-US"/>
          </a:p>
          <a:p>
            <a:pPr indent="0">
              <a:buFont typeface="Wingdings" panose="05000000000000000000" charset="0"/>
              <a:buNone/>
            </a:pPr>
            <a:r>
              <a:rPr lang="en-US" altLang="zh-CN"/>
              <a:t>8</a:t>
            </a:r>
            <a:r>
              <a:rPr lang="zh-CN" altLang="en-US"/>
              <a:t>、具有表演经验，能够刺激和启发演员，指导演员丢掉做戏感，还能指导口音和方言。</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文本框 6"/>
          <p:cNvSpPr txBox="1"/>
          <p:nvPr/>
        </p:nvSpPr>
        <p:spPr>
          <a:xfrm>
            <a:off x="2638425" y="324485"/>
            <a:ext cx="7376795" cy="706755"/>
          </a:xfrm>
          <a:prstGeom prst="rect">
            <a:avLst/>
          </a:prstGeom>
          <a:noFill/>
        </p:spPr>
        <p:txBody>
          <a:bodyPr wrap="square" rtlCol="0">
            <a:spAutoFit/>
          </a:bodyPr>
          <a:p>
            <a:pPr algn="ctr"/>
            <a:r>
              <a:rPr lang="zh-CN" altLang="en-US" sz="4000"/>
              <a:t>第一节</a:t>
            </a:r>
            <a:r>
              <a:rPr lang="en-US" altLang="zh-CN" sz="4000"/>
              <a:t>	</a:t>
            </a:r>
            <a:r>
              <a:rPr lang="zh-CN" altLang="en-US" sz="4000"/>
              <a:t>工匠还是作者</a:t>
            </a:r>
            <a:endParaRPr lang="zh-CN" altLang="en-US" sz="4000"/>
          </a:p>
        </p:txBody>
      </p:sp>
      <p:grpSp>
        <p:nvGrpSpPr>
          <p:cNvPr id="4" name="组合 3"/>
          <p:cNvGrpSpPr/>
          <p:nvPr/>
        </p:nvGrpSpPr>
        <p:grpSpPr>
          <a:xfrm>
            <a:off x="3060524" y="25414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8" name="文本框 7"/>
          <p:cNvSpPr txBox="1"/>
          <p:nvPr/>
        </p:nvSpPr>
        <p:spPr>
          <a:xfrm>
            <a:off x="1186180" y="1367790"/>
            <a:ext cx="9762490" cy="4369435"/>
          </a:xfrm>
          <a:prstGeom prst="rect">
            <a:avLst/>
          </a:prstGeom>
          <a:noFill/>
        </p:spPr>
        <p:txBody>
          <a:bodyPr wrap="square" rtlCol="0">
            <a:spAutoFit/>
          </a:bodyPr>
          <a:p>
            <a:r>
              <a:rPr lang="zh-CN" altLang="en-US" sz="2000" b="1"/>
              <a:t>♦导演的选择</a:t>
            </a:r>
            <a:endParaRPr lang="zh-CN" altLang="en-US"/>
          </a:p>
          <a:p>
            <a:r>
              <a:rPr lang="zh-CN" altLang="en-US"/>
              <a:t>制片厂电影还是独立制作？</a:t>
            </a:r>
            <a:endParaRPr lang="zh-CN" altLang="en-US"/>
          </a:p>
          <a:p>
            <a:pPr marL="285750" indent="-285750">
              <a:buFont typeface="Arial" panose="020B0604020202020204" pitchFamily="34" charset="0"/>
              <a:buChar char="•"/>
            </a:pPr>
            <a:r>
              <a:rPr lang="zh-CN" altLang="en-US"/>
              <a:t>独立制作电影是进入好莱坞的敲门砖，而地下电影则是进入中国主流公司（国营或 私营）的敲门砖（“第六代导演”及其影片）。</a:t>
            </a:r>
            <a:endParaRPr lang="zh-CN" altLang="en-US"/>
          </a:p>
          <a:p>
            <a:pPr marL="285750" indent="-285750">
              <a:buFont typeface="Arial" panose="020B0604020202020204" pitchFamily="34" charset="0"/>
              <a:buChar char="•"/>
            </a:pPr>
            <a:r>
              <a:rPr lang="zh-CN" altLang="en-US"/>
              <a:t>洛杉矶经常被视为好莱坞主 流商业电影的代表地，而纽约则更 倾向于个人表达的独立电影的发 源地。南加大（USC）主张好莱坞 的商业共性（卢卡斯和斯皮尔伯 格），纽约大学（NYU）强调艺术个 性（斯科西斯），洛加大（UCLA）则 是比较中立的公立大学（科波拉）。 罗杰•科尔曼、约翰•卡萨维茨、大卫•林奇、斯派克•李、奥利弗•斯通、张艺谋（早期）和贾樟柯都可以算作独立制作范畴内的导演。</a:t>
            </a:r>
            <a:endParaRPr lang="zh-CN" altLang="en-US"/>
          </a:p>
          <a:p>
            <a:pPr marL="285750" indent="-285750">
              <a:buFont typeface="Arial" panose="020B0604020202020204" pitchFamily="34" charset="0"/>
              <a:buChar char="•"/>
            </a:pPr>
            <a:r>
              <a:rPr lang="zh-CN" altLang="en-US"/>
              <a:t>好莱坞主流大片导演有：斯皮尔伯格、卢卡斯、卡梅隆、莱德利•斯科特、迈克 尔•贝、罗兰•艾默瑞奇、大卫•芬奇、克里斯托弗•诺兰和J.J.艾布拉姆斯等。</a:t>
            </a:r>
            <a:endParaRPr lang="zh-CN" altLang="en-US"/>
          </a:p>
          <a:p>
            <a:pPr marL="285750" indent="-285750">
              <a:buFont typeface="Arial" panose="020B0604020202020204" pitchFamily="34" charset="0"/>
              <a:buChar char="•"/>
            </a:pPr>
            <a:endParaRPr lang="zh-CN" altLang="en-US"/>
          </a:p>
          <a:p>
            <a:pPr indent="0">
              <a:buFont typeface="Arial" panose="020B0604020202020204" pitchFamily="34" charset="0"/>
              <a:buNone/>
            </a:pPr>
            <a:r>
              <a:rPr lang="zh-CN" altLang="en-US" sz="2000" b="1"/>
              <a:t>♦导演人格与电影作者</a:t>
            </a:r>
            <a:endParaRPr lang="zh-CN" altLang="en-US" sz="2000" b="1"/>
          </a:p>
          <a:p>
            <a:pPr indent="0">
              <a:buFont typeface="Arial" panose="020B0604020202020204" pitchFamily="34" charset="0"/>
              <a:buNone/>
            </a:pPr>
            <a:endParaRPr lang="zh-CN" altLang="en-US" sz="2000" b="1"/>
          </a:p>
          <a:p>
            <a:pPr indent="0">
              <a:buFont typeface="Arial" panose="020B0604020202020204" pitchFamily="34" charset="0"/>
              <a:buNone/>
            </a:pPr>
            <a:r>
              <a:rPr lang="zh-CN" altLang="en-US" sz="2000" b="1"/>
              <a:t>♦电影艺术之梦</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1850849" y="27319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823720" y="543560"/>
            <a:ext cx="8760460" cy="706755"/>
          </a:xfrm>
          <a:prstGeom prst="rect">
            <a:avLst/>
          </a:prstGeom>
          <a:noFill/>
        </p:spPr>
        <p:txBody>
          <a:bodyPr wrap="square" rtlCol="0">
            <a:spAutoFit/>
          </a:bodyPr>
          <a:p>
            <a:pPr algn="ctr"/>
            <a:r>
              <a:rPr lang="zh-CN" altLang="en-US" sz="4000"/>
              <a:t>第二节</a:t>
            </a:r>
            <a:r>
              <a:rPr lang="en-US" altLang="zh-CN" sz="4000"/>
              <a:t>	</a:t>
            </a:r>
            <a:r>
              <a:rPr lang="zh-CN" altLang="en-US" sz="4000"/>
              <a:t>主流商业大片还是独立制作？</a:t>
            </a:r>
            <a:endParaRPr lang="zh-CN" altLang="en-US" sz="4000"/>
          </a:p>
        </p:txBody>
      </p:sp>
      <p:sp>
        <p:nvSpPr>
          <p:cNvPr id="3" name="文本框 2"/>
          <p:cNvSpPr txBox="1"/>
          <p:nvPr/>
        </p:nvSpPr>
        <p:spPr>
          <a:xfrm>
            <a:off x="713740" y="1312545"/>
            <a:ext cx="10542905" cy="5415915"/>
          </a:xfrm>
          <a:prstGeom prst="rect">
            <a:avLst/>
          </a:prstGeom>
          <a:noFill/>
        </p:spPr>
        <p:txBody>
          <a:bodyPr wrap="square" rtlCol="0">
            <a:spAutoFit/>
          </a:bodyPr>
          <a:p>
            <a:r>
              <a:rPr lang="zh-CN" altLang="en-US" sz="2000" b="1"/>
              <a:t>♦大有大的难处</a:t>
            </a:r>
            <a:endParaRPr lang="zh-CN" altLang="en-US" sz="2000" b="1"/>
          </a:p>
          <a:p>
            <a:pPr indent="457200" fontAlgn="auto"/>
            <a:r>
              <a:rPr lang="zh-CN" altLang="en-US"/>
              <a:t>从表面上看，预算越大，导演可以动用的资 源（主演、主创、设备、场景、高科技等）也就越多、 越好。但实际上，预算越大，导演创作的自由空 间也就越小,因为你必须顾及最大面积观众群的 兴趣，而观众越多，他们的共同兴趣点就会越少 （导演无疑就走在了最纤细的钢丝绳上）。</a:t>
            </a:r>
            <a:endParaRPr lang="zh-CN" altLang="en-US"/>
          </a:p>
          <a:p>
            <a:pPr indent="457200" fontAlgn="auto"/>
            <a:r>
              <a:rPr lang="zh-CN" altLang="en-US"/>
              <a:t>《一个国家的诞生》《乱世佳人》和《阿凡达》 都把战争和爱情两大主题结合在一起，分别针 对男人和女人这两个最大的观众群。性和暴 力、社会政治性的诉求、类型电影的吸引力等虽 然都被加入影片当中，但占据次要地位。</a:t>
            </a:r>
            <a:endParaRPr lang="zh-CN" altLang="en-US"/>
          </a:p>
          <a:p>
            <a:pPr indent="457200" fontAlgn="auto"/>
            <a:r>
              <a:rPr lang="zh-CN" altLang="en-US"/>
              <a:t>喜剧片《热情似火》（反串的乐师既要逃避 黑帮的追杀，还要本能地追逐爱情）、黑帮片《教 父》（男人以杀人为职业，同时又想拯救自己的</a:t>
            </a:r>
            <a:endParaRPr lang="zh-CN" altLang="en-US"/>
          </a:p>
          <a:p>
            <a:pPr indent="457200" fontAlgn="auto"/>
            <a:r>
              <a:rPr lang="zh-CN" altLang="en-US"/>
              <a:t>家庭）和恐怖片《阴阳大法师》（女孩受到恶魔蛊惑作孽，而母亲则要挽救女儿）都将暴力 （生死）和情爱（家庭）综合进同一部电影，都是为了讨好不同的观众群体。</a:t>
            </a:r>
            <a:endParaRPr lang="zh-CN" altLang="en-US"/>
          </a:p>
          <a:p>
            <a:pPr indent="457200" fontAlgn="auto"/>
            <a:r>
              <a:rPr lang="zh-CN" altLang="en-US"/>
              <a:t>一般来说，综合性越强、跨类型越多，影片获得成功的可能性就越大,票房数据也就 越高，如《泰坦尼克号》。</a:t>
            </a:r>
            <a:endParaRPr lang="zh-CN" altLang="en-US"/>
          </a:p>
          <a:p>
            <a:pPr indent="457200" fontAlgn="auto"/>
            <a:r>
              <a:rPr lang="zh-CN" altLang="en-US"/>
              <a:t>美国电影协会多年的数据显示，电影院最大的观众群来自16-27岁的年轻人群。 同样，中国电影最具影响力的观众群也恰恰是中学生、大学生和社会青年。所以,13-25 岁年轻群体的思想、趣味和心态就成为大片的首要考量因素，他们也是很多暑期大片最 重要的目标观众群。</a:t>
            </a:r>
            <a:endParaRPr lang="zh-CN" altLang="en-US"/>
          </a:p>
          <a:p>
            <a:pPr indent="0" fontAlgn="auto"/>
            <a:r>
              <a:rPr lang="zh-CN" altLang="en-US" sz="2000" b="1"/>
              <a:t>♦越小越自由</a:t>
            </a:r>
            <a:endParaRPr lang="zh-CN" altLang="en-US"/>
          </a:p>
          <a:p>
            <a:pPr marL="285750" indent="-285750" fontAlgn="auto">
              <a:buFont typeface="Arial" panose="020B0604020202020204" pitchFamily="34" charset="0"/>
              <a:buChar char="•"/>
            </a:pPr>
            <a:r>
              <a:rPr lang="zh-CN" altLang="en-US"/>
              <a:t>如果是自掏腰包（如学生短片作业），你就拥有完全的自由。</a:t>
            </a:r>
            <a:endParaRPr lang="zh-CN" altLang="en-US"/>
          </a:p>
          <a:p>
            <a:pPr marL="285750" indent="-285750" fontAlgn="auto">
              <a:buFont typeface="Arial" panose="020B0604020202020204" pitchFamily="34" charset="0"/>
              <a:buChar char="•"/>
            </a:pPr>
            <a:r>
              <a:rPr lang="zh-CN" altLang="en-US"/>
              <a:t>初学者与起步者当然需要“四两拨千斤”（以小博大）与“出奇制胜”（创意取胜）。</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90575" y="1587500"/>
            <a:ext cx="10147300" cy="2922905"/>
          </a:xfrm>
          <a:prstGeom prst="rect">
            <a:avLst/>
          </a:prstGeom>
          <a:noFill/>
        </p:spPr>
        <p:txBody>
          <a:bodyPr wrap="square" rtlCol="0">
            <a:spAutoFit/>
          </a:bodyPr>
          <a:p>
            <a:r>
              <a:rPr lang="zh-CN" altLang="en-US" sz="2000" b="1"/>
              <a:t>♦简单与深刻的辩证法</a:t>
            </a:r>
            <a:endParaRPr lang="zh-CN" altLang="en-US"/>
          </a:p>
          <a:p>
            <a:r>
              <a:rPr lang="zh-CN" altLang="en-US"/>
              <a:t>最深刻的往往是最简单的，能用最简单的视听传达最深刻的思想，应该是电影艺术 的最高境界。</a:t>
            </a:r>
            <a:endParaRPr lang="zh-CN" altLang="en-US"/>
          </a:p>
          <a:p>
            <a:endParaRPr lang="zh-CN" altLang="en-US"/>
          </a:p>
          <a:p>
            <a:r>
              <a:rPr lang="zh-CN" altLang="en-US" sz="2000" b="1"/>
              <a:t>♦小成本电影大师</a:t>
            </a:r>
            <a:endParaRPr lang="zh-CN" altLang="en-US"/>
          </a:p>
          <a:p>
            <a:pPr marL="285750" indent="-285750">
              <a:buFont typeface="Arial" panose="020B0604020202020204" pitchFamily="34" charset="0"/>
              <a:buChar char="•"/>
            </a:pPr>
            <a:r>
              <a:rPr lang="zh-CN" altLang="en-US"/>
              <a:t>“罗杰•科尔曼神话”</a:t>
            </a:r>
            <a:endParaRPr lang="zh-CN" altLang="en-US"/>
          </a:p>
          <a:p>
            <a:pPr marL="285750" indent="-285750">
              <a:buFont typeface="Arial" panose="020B0604020202020204" pitchFamily="34" charset="0"/>
              <a:buChar char="•"/>
            </a:pPr>
            <a:r>
              <a:rPr lang="zh-CN" altLang="en-US"/>
              <a:t>拉尔夫•尼尔森</a:t>
            </a:r>
            <a:endParaRPr lang="zh-CN" altLang="en-US"/>
          </a:p>
          <a:p>
            <a:pPr marL="285750" indent="-285750">
              <a:buFont typeface="Arial" panose="020B0604020202020204" pitchFamily="34" charset="0"/>
              <a:buChar char="•"/>
            </a:pPr>
            <a:r>
              <a:rPr lang="zh-CN" altLang="en-US"/>
              <a:t>类似的小成本大师还有约翰•卡萨维茨、丹尼斯•霍普、大卫•林奇、约翰•塞利 斯、斯派克•李、罗伯特•罗德里格斯、斯蒂芬•索德伯格、昆廷•塔伦蒂诺、达伦•阿伦 诺夫斯基、克里斯托弗•诺兰等。</a:t>
            </a:r>
            <a:endParaRPr lang="zh-CN" altLang="en-US"/>
          </a:p>
          <a:p>
            <a:pPr indent="0">
              <a:buFont typeface="Arial" panose="020B0604020202020204" pitchFamily="34" charset="0"/>
              <a:buNone/>
            </a:pPr>
            <a:endParaRPr lang="zh-CN" altLang="en-US"/>
          </a:p>
          <a:p>
            <a:pPr indent="0">
              <a:buFont typeface="Arial" panose="020B0604020202020204" pitchFamily="34" charset="0"/>
              <a:buNone/>
            </a:pPr>
            <a:r>
              <a:rPr lang="zh-CN" altLang="en-US"/>
              <a:t>就像大制作经常出烂片 一样，小制作也不乏杰出的作品，所以预算大小与影片好坏并不一定成正比。</a:t>
            </a:r>
            <a:endParaRPr lang="zh-CN" altLang="en-US"/>
          </a:p>
        </p:txBody>
      </p:sp>
      <p:sp>
        <p:nvSpPr>
          <p:cNvPr id="3" name="文本框 2"/>
          <p:cNvSpPr txBox="1"/>
          <p:nvPr/>
        </p:nvSpPr>
        <p:spPr>
          <a:xfrm>
            <a:off x="1823720" y="543560"/>
            <a:ext cx="8760460" cy="706755"/>
          </a:xfrm>
          <a:prstGeom prst="rect">
            <a:avLst/>
          </a:prstGeom>
          <a:noFill/>
        </p:spPr>
        <p:txBody>
          <a:bodyPr wrap="square" rtlCol="0">
            <a:spAutoFit/>
          </a:bodyPr>
          <a:p>
            <a:pPr algn="ctr"/>
            <a:r>
              <a:rPr lang="zh-CN" altLang="en-US" sz="4000"/>
              <a:t>第二节</a:t>
            </a:r>
            <a:r>
              <a:rPr lang="en-US" altLang="zh-CN" sz="4000"/>
              <a:t>	</a:t>
            </a:r>
            <a:r>
              <a:rPr lang="zh-CN" altLang="en-US" sz="4000"/>
              <a:t>主流商业大片还是独立制作？</a:t>
            </a:r>
            <a:endParaRPr lang="zh-CN" altLang="en-US" sz="4000"/>
          </a:p>
        </p:txBody>
      </p:sp>
      <p:grpSp>
        <p:nvGrpSpPr>
          <p:cNvPr id="4" name="组合 3"/>
          <p:cNvGrpSpPr/>
          <p:nvPr/>
        </p:nvGrpSpPr>
        <p:grpSpPr>
          <a:xfrm>
            <a:off x="1850849" y="27319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1850849" y="27319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2649220" y="543560"/>
            <a:ext cx="6892925" cy="706755"/>
          </a:xfrm>
          <a:prstGeom prst="rect">
            <a:avLst/>
          </a:prstGeom>
          <a:noFill/>
        </p:spPr>
        <p:txBody>
          <a:bodyPr wrap="square" rtlCol="0">
            <a:spAutoFit/>
          </a:bodyPr>
          <a:p>
            <a:pPr algn="ctr"/>
            <a:r>
              <a:rPr lang="zh-CN" altLang="en-US" sz="4000"/>
              <a:t>第三节</a:t>
            </a:r>
            <a:r>
              <a:rPr lang="en-US" altLang="zh-CN" sz="4000"/>
              <a:t>	</a:t>
            </a:r>
            <a:r>
              <a:rPr lang="zh-CN" altLang="en-US" sz="4000"/>
              <a:t>影片类型与流派</a:t>
            </a:r>
            <a:endParaRPr lang="zh-CN" altLang="en-US" sz="4000"/>
          </a:p>
        </p:txBody>
      </p:sp>
      <p:sp>
        <p:nvSpPr>
          <p:cNvPr id="3" name="文本框 2"/>
          <p:cNvSpPr txBox="1"/>
          <p:nvPr/>
        </p:nvSpPr>
        <p:spPr>
          <a:xfrm>
            <a:off x="1197610" y="1422400"/>
            <a:ext cx="9795510" cy="4461510"/>
          </a:xfrm>
          <a:prstGeom prst="rect">
            <a:avLst/>
          </a:prstGeom>
          <a:noFill/>
        </p:spPr>
        <p:txBody>
          <a:bodyPr wrap="square" rtlCol="0">
            <a:spAutoFit/>
          </a:bodyPr>
          <a:p>
            <a:r>
              <a:rPr lang="zh-CN" altLang="en-US" sz="2000" b="1"/>
              <a:t>♦文艺片（艺术片）</a:t>
            </a:r>
            <a:endParaRPr lang="zh-CN" altLang="en-US"/>
          </a:p>
          <a:p>
            <a:r>
              <a:rPr lang="zh-CN" altLang="en-US"/>
              <a:t>从广义上来说，大部分学生作业和创意短片都是艺术片，艺术片的优势有三个:第 一，预算成本很低;第二，可以做出极致的个人艺术风格;第三，可以展示编导独特的创意 能力。</a:t>
            </a:r>
            <a:endParaRPr lang="zh-CN" altLang="en-US"/>
          </a:p>
          <a:p>
            <a:pPr marL="285750" indent="-285750">
              <a:buFont typeface="Arial" panose="020B0604020202020204" pitchFamily="34" charset="0"/>
              <a:buChar char="•"/>
            </a:pPr>
            <a:r>
              <a:rPr lang="zh-CN" altLang="en-US"/>
              <a:t>贾樟柯</a:t>
            </a:r>
            <a:endParaRPr lang="zh-CN" altLang="en-US"/>
          </a:p>
          <a:p>
            <a:endParaRPr lang="zh-CN" altLang="en-US" sz="2000" b="1"/>
          </a:p>
          <a:p>
            <a:r>
              <a:rPr lang="zh-CN" altLang="en-US" sz="2000" b="1"/>
              <a:t>♦喜剧片（浪漫喜剧）</a:t>
            </a:r>
            <a:endParaRPr lang="zh-CN" altLang="en-US" sz="2000" b="1"/>
          </a:p>
          <a:p>
            <a:endParaRPr lang="zh-CN" altLang="en-US" sz="2000" b="1"/>
          </a:p>
          <a:p>
            <a:r>
              <a:rPr lang="zh-CN" altLang="en-US" sz="2000" b="1"/>
              <a:t>♦惊悚（恐怖）片</a:t>
            </a:r>
            <a:endParaRPr lang="zh-CN" altLang="en-US"/>
          </a:p>
          <a:p>
            <a:pPr indent="457200" fontAlgn="auto"/>
            <a:r>
              <a:rPr lang="zh-CN" altLang="en-US"/>
              <a:t>惊悚（恐怖）片讲究创意逻辑的缜密,成本可以很低（简单场景甚至单一场景,人物可以很少），视听效果也可以非常独特和惊人，就像《女巫布莱尔》和《灵动:鬼影实录》一样,它们依靠创意和机巧取胜,这也是初学者和起步者唯一可以依赖的。</a:t>
            </a:r>
            <a:endParaRPr lang="zh-CN" altLang="en-US"/>
          </a:p>
          <a:p>
            <a:endParaRPr lang="zh-CN" altLang="en-US" sz="2000" b="1"/>
          </a:p>
          <a:p>
            <a:r>
              <a:rPr lang="zh-CN" altLang="en-US" sz="2000" b="1"/>
              <a:t>♦剧情片（情节剧）</a:t>
            </a:r>
            <a:endParaRPr lang="zh-CN" altLang="en-US"/>
          </a:p>
          <a:p>
            <a:r>
              <a:rPr lang="zh-CN" altLang="en-US"/>
              <a:t>剧情片需要借鉴舞台剧（甚至独幕剧）的“三一律”模式，最大限度地限制时间、地点 和人物，真正做到效益最大化。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571750" y="598170"/>
            <a:ext cx="7046595" cy="706755"/>
          </a:xfrm>
          <a:prstGeom prst="rect">
            <a:avLst/>
          </a:prstGeom>
          <a:noFill/>
        </p:spPr>
        <p:txBody>
          <a:bodyPr wrap="square" rtlCol="0">
            <a:spAutoFit/>
          </a:bodyPr>
          <a:p>
            <a:pPr algn="ctr"/>
            <a:r>
              <a:rPr lang="zh-CN" altLang="en-US" sz="4000"/>
              <a:t>第四节</a:t>
            </a:r>
            <a:r>
              <a:rPr lang="en-US" altLang="zh-CN" sz="4000"/>
              <a:t>	</a:t>
            </a:r>
            <a:r>
              <a:rPr lang="zh-CN" altLang="en-US" sz="4000"/>
              <a:t>导演个性艺术风格</a:t>
            </a:r>
            <a:endParaRPr lang="zh-CN" altLang="en-US" sz="4000"/>
          </a:p>
        </p:txBody>
      </p:sp>
      <p:grpSp>
        <p:nvGrpSpPr>
          <p:cNvPr id="4" name="组合 3"/>
          <p:cNvGrpSpPr/>
          <p:nvPr/>
        </p:nvGrpSpPr>
        <p:grpSpPr>
          <a:xfrm>
            <a:off x="2364564" y="32780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527175" y="1378585"/>
            <a:ext cx="9311640" cy="3169285"/>
          </a:xfrm>
          <a:prstGeom prst="rect">
            <a:avLst/>
          </a:prstGeom>
          <a:noFill/>
        </p:spPr>
        <p:txBody>
          <a:bodyPr wrap="square" rtlCol="0">
            <a:spAutoFit/>
          </a:bodyPr>
          <a:p>
            <a:r>
              <a:rPr lang="zh-CN" altLang="en-US" sz="2000" b="1"/>
              <a:t>♦个性与人格</a:t>
            </a:r>
            <a:endParaRPr lang="zh-CN" altLang="en-US"/>
          </a:p>
          <a:p>
            <a:r>
              <a:rPr lang="zh-CN" altLang="en-US"/>
              <a:t>导演也和普通人一样拥有不同的个性人格，但与普通人不一样的是,他们的个性人 格会严重影响他们的电影作品。</a:t>
            </a:r>
            <a:endParaRPr lang="zh-CN" altLang="en-US"/>
          </a:p>
          <a:p>
            <a:pPr marL="285750" indent="-285750">
              <a:buFont typeface="Arial" panose="020B0604020202020204" pitchFamily="34" charset="0"/>
              <a:buChar char="•"/>
            </a:pPr>
            <a:r>
              <a:rPr lang="zh-CN" altLang="en-US"/>
              <a:t>拥有外向型（霸气、活泼，表现欲很强）人格的导演:威尔斯、费里尼、黑泽明、科波拉、 斯科西斯（连珠炮口才和电影百科全书）、姜文等；</a:t>
            </a:r>
            <a:endParaRPr lang="zh-CN" altLang="en-US"/>
          </a:p>
          <a:p>
            <a:pPr marL="285750" indent="-285750">
              <a:buFont typeface="Arial" panose="020B0604020202020204" pitchFamily="34" charset="0"/>
              <a:buChar char="•"/>
            </a:pPr>
            <a:r>
              <a:rPr lang="zh-CN" altLang="en-US"/>
              <a:t>拥有内向型（内敛、忧郁、哲思、自省）人格的导演:布列松、安东尼奥尼、伯格曼、塔尔 科夫斯基、马利克等；</a:t>
            </a:r>
            <a:endParaRPr lang="zh-CN" altLang="en-US"/>
          </a:p>
          <a:p>
            <a:pPr marL="285750" indent="-285750">
              <a:buFont typeface="Arial" panose="020B0604020202020204" pitchFamily="34" charset="0"/>
              <a:buChar char="•"/>
            </a:pPr>
            <a:r>
              <a:rPr lang="zh-CN" altLang="en-US"/>
              <a:t>拥有均衡型（谦逊、亲和、学者风范）人格的导演：费穆、大卫•利恩、雷乃、肯•洛奇、 李安、李沧东等；</a:t>
            </a:r>
            <a:endParaRPr lang="zh-CN" altLang="en-US"/>
          </a:p>
          <a:p>
            <a:pPr marL="285750" indent="-285750">
              <a:buFont typeface="Arial" panose="020B0604020202020204" pitchFamily="34" charset="0"/>
              <a:buChar char="•"/>
            </a:pPr>
            <a:r>
              <a:rPr lang="zh-CN" altLang="en-US"/>
              <a:t>拥有偏执型（疯狂、极端、怪才）人格的导演：戈达尔、赫尔佐格、塔伦蒂诺、拉斯• 冯•提尔（没有“妥协”这个词语）等。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66165" y="2092960"/>
            <a:ext cx="10059670" cy="3446145"/>
          </a:xfrm>
          <a:prstGeom prst="rect">
            <a:avLst/>
          </a:prstGeom>
          <a:noFill/>
        </p:spPr>
        <p:txBody>
          <a:bodyPr wrap="square" rtlCol="0">
            <a:spAutoFit/>
          </a:bodyPr>
          <a:p>
            <a:r>
              <a:rPr lang="zh-CN" altLang="en-US" sz="2000" b="1"/>
              <a:t>♦民族性格</a:t>
            </a:r>
            <a:endParaRPr lang="zh-CN" altLang="en-US"/>
          </a:p>
          <a:p>
            <a:r>
              <a:rPr lang="zh-CN" altLang="en-US"/>
              <a:t>民族性格同样是构成导演艺术个性非常重要的部分，也是被无数导演和影片证明的 事实。譬如说，西方人比较外向和直接,东方人则比较内向和含蓄;南欧人比较热情和聒 噪,北欧人则显得沉着和安静;美国人比较活泼阳光，俄罗斯人则比较深沉阴郁。</a:t>
            </a:r>
            <a:endParaRPr lang="zh-CN" altLang="en-US"/>
          </a:p>
          <a:p>
            <a:pPr marL="285750" indent="-285750">
              <a:buFont typeface="Arial" panose="020B0604020202020204" pitchFamily="34" charset="0"/>
              <a:buChar char="•"/>
            </a:pPr>
            <a:r>
              <a:rPr lang="zh-CN" altLang="en-US"/>
              <a:t>“意大利帮”导演</a:t>
            </a:r>
            <a:endParaRPr lang="zh-CN" altLang="en-US"/>
          </a:p>
          <a:p>
            <a:pPr marL="285750" indent="-285750">
              <a:buFont typeface="Arial" panose="020B0604020202020204" pitchFamily="34" charset="0"/>
              <a:buChar char="•"/>
            </a:pPr>
            <a:r>
              <a:rPr lang="zh-CN" altLang="en-US"/>
              <a:t>德国北欧帮”导演</a:t>
            </a:r>
            <a:endParaRPr lang="zh-CN" altLang="en-US"/>
          </a:p>
          <a:p>
            <a:pPr marL="285750" indent="-285750">
              <a:buFont typeface="Arial" panose="020B0604020202020204" pitchFamily="34" charset="0"/>
              <a:buChar char="•"/>
            </a:pPr>
            <a:r>
              <a:rPr lang="zh-CN" altLang="en-US"/>
              <a:t>处于南北欧之间的西欧，特别是电影大国一法国的导演们则又是一种中和的优雅 矜持、感性温婉和细腻精致，雷诺阿、特吕弗、奥松等执导的作品就很典型。</a:t>
            </a:r>
            <a:endParaRPr lang="zh-CN" altLang="en-US"/>
          </a:p>
          <a:p>
            <a:pPr marL="285750" indent="-285750">
              <a:buFont typeface="Arial" panose="020B0604020202020204" pitchFamily="34" charset="0"/>
              <a:buChar char="•"/>
            </a:pPr>
            <a:r>
              <a:rPr lang="zh-CN" altLang="en-US"/>
              <a:t>作为民族大熔炉的美国，好莱坞汇聚了来自世界各地（主要还是欧洲后裔）的 电影导演，他们也把自己的民族文化烙印带到了好莱坞，尽管他们都必须在总体上适应 美国主流电影的商业化法则。</a:t>
            </a:r>
            <a:endParaRPr lang="zh-CN" altLang="en-US"/>
          </a:p>
          <a:p>
            <a:pPr marL="285750" indent="-285750">
              <a:buFont typeface="Arial" panose="020B0604020202020204" pitchFamily="34" charset="0"/>
              <a:buChar char="•"/>
            </a:pPr>
            <a:r>
              <a:rPr lang="zh-CN" altLang="en-US"/>
              <a:t>在全球导演光谱上,来自东方世界的含蓄、内敛、舒缓、意蕴和散淡也是不容忽视的 力量。</a:t>
            </a:r>
            <a:endParaRPr lang="zh-CN" altLang="en-US"/>
          </a:p>
        </p:txBody>
      </p:sp>
      <p:grpSp>
        <p:nvGrpSpPr>
          <p:cNvPr id="4" name="组合 3"/>
          <p:cNvGrpSpPr/>
          <p:nvPr/>
        </p:nvGrpSpPr>
        <p:grpSpPr>
          <a:xfrm>
            <a:off x="2364564" y="32780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571750" y="598170"/>
            <a:ext cx="7046595" cy="706755"/>
          </a:xfrm>
          <a:prstGeom prst="rect">
            <a:avLst/>
          </a:prstGeom>
          <a:noFill/>
        </p:spPr>
        <p:txBody>
          <a:bodyPr wrap="square" rtlCol="0">
            <a:spAutoFit/>
          </a:bodyPr>
          <a:p>
            <a:pPr algn="ctr"/>
            <a:r>
              <a:rPr lang="zh-CN" altLang="en-US" sz="4000"/>
              <a:t>第四节</a:t>
            </a:r>
            <a:r>
              <a:rPr lang="en-US" altLang="zh-CN" sz="4000"/>
              <a:t>	</a:t>
            </a:r>
            <a:r>
              <a:rPr lang="zh-CN" altLang="en-US" sz="4000"/>
              <a:t>导演个性艺术风格</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593215" y="1983740"/>
            <a:ext cx="9014460" cy="3476625"/>
          </a:xfrm>
          <a:prstGeom prst="rect">
            <a:avLst/>
          </a:prstGeom>
          <a:noFill/>
        </p:spPr>
        <p:txBody>
          <a:bodyPr wrap="square" rtlCol="0">
            <a:spAutoFit/>
          </a:bodyPr>
          <a:p>
            <a:r>
              <a:rPr lang="zh-CN" altLang="en-US" sz="2000" b="1"/>
              <a:t>♦背景出身</a:t>
            </a:r>
            <a:endParaRPr lang="zh-CN" altLang="en-US"/>
          </a:p>
          <a:p>
            <a:pPr indent="457200" fontAlgn="auto"/>
            <a:r>
              <a:rPr lang="zh-CN" altLang="en-US"/>
              <a:t>虽说英雄不问出处，但出处会对英雄产生很大的影响则是不争的事实。背景（基因 时代、阶层、家庭、教育和专业等）也会对导演个性和艺术风格的形成起到重要作用。</a:t>
            </a:r>
            <a:endParaRPr lang="zh-CN" altLang="en-US"/>
          </a:p>
          <a:p>
            <a:pPr indent="457200" fontAlgn="auto"/>
            <a:r>
              <a:rPr lang="zh-CN" altLang="en-US"/>
              <a:t>帕索里尼（《十日谈》和《索多玛的 120天》）是诗人出身；特伦斯•马利克 （《天堂的日子》和《生命之树》）是哲学教 授出身；艾伦•帕克（《迷墙》和《贝隆夫 人》）是广告人出身；蒂姆•波顿是做动画 出身；彼得•格林纳威（《画师的合同》和 《枕边书》）是画家出身；张艺谋是摄影师 出身。</a:t>
            </a:r>
            <a:endParaRPr lang="zh-CN" altLang="en-US"/>
          </a:p>
          <a:p>
            <a:pPr indent="0" fontAlgn="auto"/>
            <a:endParaRPr lang="zh-CN" altLang="en-US"/>
          </a:p>
          <a:p>
            <a:pPr indent="0" fontAlgn="auto"/>
            <a:r>
              <a:rPr lang="zh-CN" altLang="en-US" sz="2000" b="1"/>
              <a:t>♦异类口味</a:t>
            </a:r>
            <a:endParaRPr lang="zh-CN" altLang="en-US"/>
          </a:p>
          <a:p>
            <a:pPr indent="457200" fontAlgn="auto"/>
            <a:r>
              <a:rPr lang="zh-CN" altLang="en-US"/>
              <a:t>科恩兄弟自认口味异类,经常喜欢写 莫名其妙的电影。“记得与尼古拉斯•凯奇合作《抚养亚利桑纳》时，我们聊起他叔叔科 波拉，谈到科波拉早期那部没什么人看过的《彩虹仙子》是我们最喜欢的电影之一。凯奇 转告了他叔叔,我想科波拉一定以为我们是疯子。”</a:t>
            </a:r>
            <a:endParaRPr lang="zh-CN" altLang="en-US"/>
          </a:p>
        </p:txBody>
      </p:sp>
      <p:grpSp>
        <p:nvGrpSpPr>
          <p:cNvPr id="4" name="组合 3"/>
          <p:cNvGrpSpPr/>
          <p:nvPr/>
        </p:nvGrpSpPr>
        <p:grpSpPr>
          <a:xfrm>
            <a:off x="2364564" y="32780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571750" y="598170"/>
            <a:ext cx="7046595" cy="706755"/>
          </a:xfrm>
          <a:prstGeom prst="rect">
            <a:avLst/>
          </a:prstGeom>
          <a:noFill/>
        </p:spPr>
        <p:txBody>
          <a:bodyPr wrap="square" rtlCol="0">
            <a:spAutoFit/>
          </a:bodyPr>
          <a:p>
            <a:pPr algn="ctr"/>
            <a:r>
              <a:rPr lang="zh-CN" altLang="en-US" sz="4000"/>
              <a:t>第四节</a:t>
            </a:r>
            <a:r>
              <a:rPr lang="en-US" altLang="zh-CN" sz="4000"/>
              <a:t>	</a:t>
            </a:r>
            <a:r>
              <a:rPr lang="zh-CN" altLang="en-US" sz="4000"/>
              <a:t>导演个性艺术风格</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593215" y="1983740"/>
            <a:ext cx="9014460" cy="3446145"/>
          </a:xfrm>
          <a:prstGeom prst="rect">
            <a:avLst/>
          </a:prstGeom>
          <a:noFill/>
        </p:spPr>
        <p:txBody>
          <a:bodyPr wrap="square" rtlCol="0">
            <a:spAutoFit/>
          </a:bodyPr>
          <a:p>
            <a:r>
              <a:rPr lang="zh-CN" altLang="en-US" sz="2000" b="1"/>
              <a:t>♦导演的迷恋</a:t>
            </a:r>
            <a:endParaRPr lang="zh-CN" altLang="en-US" sz="2000" b="1"/>
          </a:p>
          <a:p>
            <a:pPr indent="457200" fontAlgn="auto"/>
            <a:r>
              <a:rPr lang="zh-CN" altLang="en-US"/>
              <a:t>大卫•林奇说:“导演或多或少总会迷恋某种故事或某种人物,就像有人会有意识或 无意识地喜欢金发女郎，而有人又会偏爱黑发女郎一样。导演必须接受甚至去探究这个 事实，但又要避免堕入迷狂的陷阱。”</a:t>
            </a:r>
            <a:endParaRPr lang="zh-CN" altLang="en-US"/>
          </a:p>
          <a:p>
            <a:pPr indent="457200" fontAlgn="auto"/>
            <a:r>
              <a:rPr lang="zh-CN" altLang="en-US"/>
              <a:t>希区柯克对恐怖惊悚的迷恋就跟幼时被警察关黑屋子有关，而他对金发女主演的迷 恋则捧红了格雷丝•凯丽（后成为摩纳哥王妃）、金•诺瓦克和蒂波•赫德伦，当然他也 差点吃上性骚扰女主演的官司。</a:t>
            </a:r>
            <a:endParaRPr lang="zh-CN" altLang="en-US"/>
          </a:p>
          <a:p>
            <a:pPr indent="457200" fontAlgn="auto"/>
            <a:r>
              <a:rPr lang="zh-CN" altLang="en-US"/>
              <a:t>伯格曼（上帝与人）、费里尼（小丑和纵欲狂欢）、阿兰•雷乃（时间与记忆）、帕拉杰诺 夫（民间艺术与神话）、伍迪•艾伦（犹太知识分子的神经兮兮）、赫尔佐格（野蛮和救赎）、 林奇（怪异与梦魇）、柯南伯格（生理与心理的虐待和畸变）、格林纳威（绘画与情感）、吴宇 森（暴力美学和男人情谊）、诺兰（迷梦与失忆）等各自都有特殊的迷恋，这也成就了他们 对于迷恋主题的电影化精彩表达。</a:t>
            </a:r>
            <a:endParaRPr lang="zh-CN" altLang="en-US"/>
          </a:p>
        </p:txBody>
      </p:sp>
      <p:grpSp>
        <p:nvGrpSpPr>
          <p:cNvPr id="4" name="组合 3"/>
          <p:cNvGrpSpPr/>
          <p:nvPr/>
        </p:nvGrpSpPr>
        <p:grpSpPr>
          <a:xfrm>
            <a:off x="2364564" y="32780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571750" y="598170"/>
            <a:ext cx="7046595" cy="706755"/>
          </a:xfrm>
          <a:prstGeom prst="rect">
            <a:avLst/>
          </a:prstGeom>
          <a:noFill/>
        </p:spPr>
        <p:txBody>
          <a:bodyPr wrap="square" rtlCol="0">
            <a:spAutoFit/>
          </a:bodyPr>
          <a:p>
            <a:pPr algn="ctr"/>
            <a:r>
              <a:rPr lang="zh-CN" altLang="en-US" sz="4000"/>
              <a:t>第四节</a:t>
            </a:r>
            <a:r>
              <a:rPr lang="en-US" altLang="zh-CN" sz="4000"/>
              <a:t>	</a:t>
            </a:r>
            <a:r>
              <a:rPr lang="zh-CN" altLang="en-US" sz="4000"/>
              <a:t>导演个性艺术风格</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41375" y="1304925"/>
            <a:ext cx="10509250" cy="4584700"/>
          </a:xfrm>
          <a:prstGeom prst="rect">
            <a:avLst/>
          </a:prstGeom>
          <a:noFill/>
        </p:spPr>
        <p:txBody>
          <a:bodyPr wrap="square" rtlCol="0">
            <a:spAutoFit/>
          </a:bodyPr>
          <a:p>
            <a:r>
              <a:rPr lang="zh-CN" altLang="en-US" sz="2000" b="1"/>
              <a:t>♦导演风格:个性与流派</a:t>
            </a:r>
            <a:endParaRPr lang="zh-CN" altLang="en-US" sz="2000" b="1"/>
          </a:p>
          <a:p>
            <a:r>
              <a:rPr lang="zh-CN" altLang="en-US" b="1"/>
              <a:t>创作个性与艺术风格存在于许多导演的电影作品中，尽管好莱坞主流并不鼓励导演 的个性风格。导演可以大致分为以下六大流派（这并非精确的量化分析，当然艺术本来 就是无法量化分析的）：</a:t>
            </a:r>
            <a:endParaRPr lang="zh-CN" altLang="en-US" sz="2000" b="1"/>
          </a:p>
          <a:p>
            <a:pPr marL="285750" indent="-285750">
              <a:buFont typeface="Arial" panose="020B0604020202020204" pitchFamily="34" charset="0"/>
              <a:buChar char="•"/>
            </a:pPr>
            <a:r>
              <a:rPr lang="zh-CN" altLang="en-US"/>
              <a:t>视觉造型派:这类导演强调画面（也包括声音）的造型效果、伦勃朗光效，多为美术、 摄影和广告专业出身，如爱森斯坦（精神领袖）、希区柯克、大卫•利恩、库布里克、科波 拉、马利克、张艺谋、柯南伯格、韦斯•安德森等。社会纪实派：意大利新现实主义和好莱坞 部分经典大师被奉为先驱，笃信巴赞（导师）的 “渐近线”理论，如法国“新浪潮”、英国社会派、 沟口健二、小津安二郎、雷伊、阿巴斯、李沧东、 侯孝贤、贾樟柯，以及Dogma 95、叙事电影纪录 化（沃特金斯《巴黎公社》）和纪录电影叙事化 （《哭泣的骆驼》和《海豚湾》）等。极简主义可以 算作纪实派的某种极致一词曲白描（不着一 字，尽得风流）、留白的国画和枝节的浮世绘，代 表作包括《乡村牧师日记》《让娜•迪尔曼》《裸 岛》《天堂陌影》《圣女特莱斯》《小武》《橄榄树下 的情人》《日日夜夜》《你还活着》和《安纳托利亚 往事》等。</a:t>
            </a:r>
            <a:endParaRPr lang="zh-CN" altLang="en-US"/>
          </a:p>
          <a:p>
            <a:pPr marL="285750" indent="-285750">
              <a:buFont typeface="Arial" panose="020B0604020202020204" pitchFamily="34" charset="0"/>
              <a:buChar char="•"/>
            </a:pPr>
            <a:r>
              <a:rPr lang="zh-CN" altLang="en-US"/>
              <a:t>戏剧舞台派:强调戏剧的冲突和舞台的“三 一律”及经典戏剧结构和人物关系，包括希腊戏 剧系列、莎士比亚系列，代表人物有契诃夫、尤 金•奥尼尔和田纳西•威廉斯等。梅里爱、伊 利亚•卡赞、奥森•威尔斯、劳伦斯•奥利弗、 西德尼•卢美特、马梅特、斯派克•李、山姆•门德斯等。</a:t>
            </a:r>
            <a:endParaRPr lang="zh-CN" altLang="en-US"/>
          </a:p>
          <a:p>
            <a:pPr marL="342900" indent="-342900"/>
            <a:endParaRPr lang="zh-CN" altLang="en-US" sz="2000" b="1"/>
          </a:p>
        </p:txBody>
      </p:sp>
      <p:grpSp>
        <p:nvGrpSpPr>
          <p:cNvPr id="4" name="组合 3"/>
          <p:cNvGrpSpPr/>
          <p:nvPr/>
        </p:nvGrpSpPr>
        <p:grpSpPr>
          <a:xfrm>
            <a:off x="2364564" y="32780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571750" y="598170"/>
            <a:ext cx="7046595" cy="706755"/>
          </a:xfrm>
          <a:prstGeom prst="rect">
            <a:avLst/>
          </a:prstGeom>
          <a:noFill/>
        </p:spPr>
        <p:txBody>
          <a:bodyPr wrap="square" rtlCol="0">
            <a:spAutoFit/>
          </a:bodyPr>
          <a:p>
            <a:pPr algn="ctr"/>
            <a:r>
              <a:rPr lang="zh-CN" altLang="en-US" sz="4000"/>
              <a:t>第四节</a:t>
            </a:r>
            <a:r>
              <a:rPr lang="en-US" altLang="zh-CN" sz="4000"/>
              <a:t>	</a:t>
            </a:r>
            <a:r>
              <a:rPr lang="zh-CN" altLang="en-US" sz="4000"/>
              <a:t>导演个性艺术风格</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41375" y="1304925"/>
            <a:ext cx="10509250" cy="4554220"/>
          </a:xfrm>
          <a:prstGeom prst="rect">
            <a:avLst/>
          </a:prstGeom>
          <a:noFill/>
        </p:spPr>
        <p:txBody>
          <a:bodyPr wrap="square" rtlCol="0">
            <a:spAutoFit/>
          </a:bodyPr>
          <a:p>
            <a:r>
              <a:rPr lang="zh-CN" altLang="en-US" sz="2000" b="1"/>
              <a:t>♦导演风格:个性与流派</a:t>
            </a:r>
            <a:endParaRPr lang="zh-CN" altLang="en-US" sz="2000" b="1"/>
          </a:p>
          <a:p>
            <a:r>
              <a:rPr lang="zh-CN" altLang="en-US" b="1"/>
              <a:t>创作个性与艺术风格存在于许多导演的电影作品中，尽管好莱坞主流并不鼓励导演 的个性风格。导演可以大致分为以下六大流派（这并非精确的量化分析，当然艺术本来 就是无法量化分析的）：</a:t>
            </a:r>
            <a:endParaRPr lang="zh-CN" altLang="en-US" sz="2000" b="1"/>
          </a:p>
          <a:p>
            <a:pPr marL="342900" indent="-342900">
              <a:buFont typeface="Arial" panose="020B0604020202020204" pitchFamily="34" charset="0"/>
              <a:buChar char="•"/>
            </a:pPr>
            <a:r>
              <a:rPr lang="zh-CN" altLang="en-US"/>
              <a:t>饶舌台词派（话痔片、知性片）：也可以算作戏剧派的一种，代表人物是比利•怀尔德 和伍迪•艾伦（喜剧片），代表作品有《十二怒汉》《当哈里遇到莎莉》《与安德鲁晚餐》《杀 戮》和《穿裘皮的维纳斯》《爱在》三部曲等。</a:t>
            </a:r>
            <a:endParaRPr lang="zh-CN" altLang="en-US"/>
          </a:p>
          <a:p>
            <a:pPr marL="285750" indent="-285750">
              <a:buFont typeface="Arial" panose="020B0604020202020204" pitchFamily="34" charset="0"/>
              <a:buChar char="•"/>
            </a:pPr>
            <a:r>
              <a:rPr lang="zh-CN" altLang="en-US"/>
              <a:t>诗意哲理派:代表人物有苏联“诗电影”大师电影导演杜甫仁科（《土地》和《海之诗》） 代表作品则有《伊万的童年》《幼儿园》《愿望树》《这里的黎明静悄悄》和《镜子》等，以及法 国诗意现实主义电影导演，如雷诺阿、伯格曼、安哲洛普罗斯等。代表作品还有《乡村一 日》《假面》《天堂的日子》《碧海情天》《雾中风景》《柏林苍穹下》《忧郁症》《蜂蜜》《生命的 四段旅程》《青木瓜之味》《情书》和《八月照相馆》《小城之春》《城南旧事》和《花样年 华》等。</a:t>
            </a:r>
            <a:endParaRPr lang="zh-CN" altLang="en-US"/>
          </a:p>
          <a:p>
            <a:pPr marL="285750" indent="-285750">
              <a:buFont typeface="Arial" panose="020B0604020202020204" pitchFamily="34" charset="0"/>
              <a:buChar char="•"/>
            </a:pPr>
            <a:r>
              <a:rPr lang="zh-CN" altLang="en-US"/>
              <a:t>主观表现派：表现主义、超现实主义和主观现实主义，还包括哥特式表现主义（《卡里 加里博士》《剪刀手爱德华》和《浮士德》）和魔幻表现主义（《地下》和《潘神的迷宫》）、巴洛 克风格和洛可可风格（华丽幻想的《卡萨诺瓦》《惊情四百年》《绝代艳后》及后现代版《罗 密欧与朱丽叶》）等，代表人物有费里尼、伯格曼、塔尔科夫斯基、雷乃、基耶斯洛夫斯基、 安哲罗普洛夫、索科洛夫等。</a:t>
            </a:r>
            <a:endParaRPr lang="zh-CN" altLang="en-US"/>
          </a:p>
        </p:txBody>
      </p:sp>
      <p:grpSp>
        <p:nvGrpSpPr>
          <p:cNvPr id="4" name="组合 3"/>
          <p:cNvGrpSpPr/>
          <p:nvPr/>
        </p:nvGrpSpPr>
        <p:grpSpPr>
          <a:xfrm>
            <a:off x="2364564" y="32780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571750" y="598170"/>
            <a:ext cx="7046595" cy="706755"/>
          </a:xfrm>
          <a:prstGeom prst="rect">
            <a:avLst/>
          </a:prstGeom>
          <a:noFill/>
        </p:spPr>
        <p:txBody>
          <a:bodyPr wrap="square" rtlCol="0">
            <a:spAutoFit/>
          </a:bodyPr>
          <a:p>
            <a:pPr algn="ctr"/>
            <a:r>
              <a:rPr lang="zh-CN" altLang="en-US" sz="4000"/>
              <a:t>第四节</a:t>
            </a:r>
            <a:r>
              <a:rPr lang="en-US" altLang="zh-CN" sz="4000"/>
              <a:t>	</a:t>
            </a:r>
            <a:r>
              <a:rPr lang="zh-CN" altLang="en-US" sz="4000"/>
              <a:t>导演个性艺术风格</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第三节 导演素质</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5" name="文本框 4"/>
          <p:cNvSpPr txBox="1"/>
          <p:nvPr/>
        </p:nvSpPr>
        <p:spPr>
          <a:xfrm>
            <a:off x="1082675" y="1388110"/>
            <a:ext cx="10158730" cy="5326380"/>
          </a:xfrm>
          <a:prstGeom prst="rect">
            <a:avLst/>
          </a:prstGeom>
          <a:noFill/>
        </p:spPr>
        <p:txBody>
          <a:bodyPr wrap="square" rtlCol="0">
            <a:spAutoFit/>
          </a:bodyPr>
          <a:p>
            <a:pPr indent="0">
              <a:buFont typeface="Wingdings" panose="05000000000000000000" charset="0"/>
              <a:buNone/>
            </a:pPr>
            <a:r>
              <a:rPr lang="en-US" altLang="zh-CN"/>
              <a:t>9</a:t>
            </a:r>
            <a:r>
              <a:rPr lang="zh-CN" altLang="en-US"/>
              <a:t>、心理学。卡赞认为:“电影导演当然必须精通心理行为，他必须懂得'正常，和'变态，，这 两者是相通的，在导演创造的特定场景和特定的压力之下，正常的东西可以延伸或衍化成 变态的东西，反之亦然，而这就是戏。”导演也必须学会对付“变态的疯子们”（演员）。</a:t>
            </a:r>
            <a:endParaRPr lang="zh-CN" altLang="en-US"/>
          </a:p>
          <a:p>
            <a:pPr marL="285750" indent="-285750">
              <a:lnSpc>
                <a:spcPct val="90000"/>
              </a:lnSpc>
              <a:buFont typeface="Wingdings" panose="05000000000000000000" charset="0"/>
              <a:buChar char="l"/>
            </a:pPr>
            <a:endParaRPr lang="zh-CN" altLang="en-US"/>
          </a:p>
          <a:p>
            <a:pPr indent="0">
              <a:buFont typeface="Wingdings" panose="05000000000000000000" charset="0"/>
              <a:buNone/>
            </a:pPr>
            <a:r>
              <a:rPr lang="en-US" altLang="zh-CN"/>
              <a:t>10</a:t>
            </a:r>
            <a:r>
              <a:rPr lang="zh-CN" altLang="en-US"/>
              <a:t>、音乐。包括了解甚至熟知古典、现代和当代等各种风格的音乐。</a:t>
            </a:r>
            <a:endParaRPr lang="zh-CN" altLang="en-US"/>
          </a:p>
          <a:p>
            <a:pPr indent="0">
              <a:buFont typeface="Wingdings" panose="05000000000000000000" charset="0"/>
              <a:buNone/>
            </a:pPr>
            <a:endParaRPr lang="zh-CN" altLang="en-US"/>
          </a:p>
          <a:p>
            <a:pPr indent="0">
              <a:buFont typeface="Wingdings" panose="05000000000000000000" charset="0"/>
              <a:buNone/>
            </a:pPr>
            <a:r>
              <a:rPr lang="en-US" altLang="zh-CN"/>
              <a:t>11</a:t>
            </a:r>
            <a:r>
              <a:rPr lang="zh-CN" altLang="en-US"/>
              <a:t>、光线、布光和色彩。</a:t>
            </a:r>
            <a:endParaRPr lang="zh-CN" altLang="en-US"/>
          </a:p>
          <a:p>
            <a:pPr indent="0">
              <a:buFont typeface="Wingdings" panose="05000000000000000000" charset="0"/>
              <a:buNone/>
            </a:pPr>
            <a:endParaRPr lang="zh-CN" altLang="en-US"/>
          </a:p>
          <a:p>
            <a:pPr indent="0">
              <a:buFont typeface="Wingdings" panose="05000000000000000000" charset="0"/>
              <a:buNone/>
            </a:pPr>
            <a:r>
              <a:rPr lang="en-US" altLang="zh-CN"/>
              <a:t>12</a:t>
            </a:r>
            <a:r>
              <a:rPr lang="zh-CN" altLang="en-US"/>
              <a:t>、摄影机、镜头、滤色镜、变焦、升降机、移动车、录音机。</a:t>
            </a:r>
            <a:endParaRPr lang="zh-CN" altLang="en-US"/>
          </a:p>
          <a:p>
            <a:pPr marL="285750" indent="-285750">
              <a:buFont typeface="Wingdings" panose="05000000000000000000" charset="0"/>
              <a:buChar char="l"/>
            </a:pPr>
            <a:endParaRPr lang="zh-CN" altLang="en-US"/>
          </a:p>
          <a:p>
            <a:pPr indent="0">
              <a:buFont typeface="Wingdings" panose="05000000000000000000" charset="0"/>
              <a:buNone/>
            </a:pPr>
            <a:r>
              <a:rPr lang="en-US" altLang="zh-CN"/>
              <a:t>13</a:t>
            </a:r>
            <a:r>
              <a:rPr lang="zh-CN" altLang="en-US"/>
              <a:t>、天气。导演应该是气象学家，掌握各种天气的表现力及天气条件对剧组的影响。</a:t>
            </a:r>
            <a:endParaRPr lang="zh-CN" altLang="en-US"/>
          </a:p>
          <a:p>
            <a:pPr marL="285750" indent="-285750">
              <a:buFont typeface="Wingdings" panose="05000000000000000000" charset="0"/>
              <a:buChar char="l"/>
            </a:pPr>
            <a:endParaRPr lang="zh-CN" altLang="en-US"/>
          </a:p>
          <a:p>
            <a:pPr indent="0">
              <a:buFont typeface="Wingdings" panose="05000000000000000000" charset="0"/>
              <a:buNone/>
            </a:pPr>
            <a:r>
              <a:rPr lang="en-US" altLang="zh-CN"/>
              <a:t>14</a:t>
            </a:r>
            <a:r>
              <a:rPr lang="zh-CN" altLang="en-US"/>
              <a:t>、对情色和色情有深入的思考。</a:t>
            </a:r>
            <a:endParaRPr lang="zh-CN" altLang="en-US"/>
          </a:p>
          <a:p>
            <a:pPr marL="285750" indent="-285750">
              <a:buFont typeface="Wingdings" panose="05000000000000000000" charset="0"/>
              <a:buChar char="l"/>
            </a:pPr>
            <a:endParaRPr lang="zh-CN" altLang="en-US"/>
          </a:p>
          <a:p>
            <a:pPr indent="0">
              <a:buFont typeface="Wingdings" panose="05000000000000000000" charset="0"/>
              <a:buNone/>
            </a:pPr>
            <a:r>
              <a:rPr lang="en-US" altLang="zh-CN"/>
              <a:t>15</a:t>
            </a:r>
            <a:r>
              <a:rPr lang="zh-CN" altLang="en-US"/>
              <a:t>、了解战争、武器、技术、战术等。</a:t>
            </a:r>
            <a:endParaRPr lang="zh-CN" altLang="en-US"/>
          </a:p>
          <a:p>
            <a:pPr marL="285750" indent="-285750">
              <a:buFont typeface="Wingdings" panose="05000000000000000000" charset="0"/>
              <a:buChar char="l"/>
            </a:pPr>
            <a:endParaRPr lang="zh-CN" altLang="en-US"/>
          </a:p>
          <a:p>
            <a:pPr indent="0">
              <a:buFont typeface="Wingdings" panose="05000000000000000000" charset="0"/>
              <a:buNone/>
            </a:pPr>
            <a:r>
              <a:rPr lang="en-US" altLang="zh-CN"/>
              <a:t>16</a:t>
            </a:r>
            <a:r>
              <a:rPr lang="zh-CN" altLang="en-US"/>
              <a:t>、了解历史、经济、政治、旅行、体育等。</a:t>
            </a:r>
            <a:endParaRPr lang="zh-CN" altLang="en-US"/>
          </a:p>
          <a:p>
            <a:pPr marL="285750" indent="-285750">
              <a:buFont typeface="Wingdings" panose="05000000000000000000" charset="0"/>
              <a:buChar char="l"/>
            </a:pPr>
            <a:endParaRPr lang="zh-CN" altLang="en-US"/>
          </a:p>
          <a:p>
            <a:pPr indent="0">
              <a:buFont typeface="Wingdings" panose="05000000000000000000" charset="0"/>
              <a:buNone/>
            </a:pPr>
            <a:r>
              <a:rPr lang="en-US" altLang="zh-CN"/>
              <a:t>17</a:t>
            </a:r>
            <a:r>
              <a:rPr lang="zh-CN" altLang="en-US"/>
              <a:t>、懂得电影剧本创作方法和剧本潜文本（潜台词）。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41375" y="1429385"/>
            <a:ext cx="10509250" cy="3999865"/>
          </a:xfrm>
          <a:prstGeom prst="rect">
            <a:avLst/>
          </a:prstGeom>
          <a:noFill/>
        </p:spPr>
        <p:txBody>
          <a:bodyPr wrap="square" rtlCol="0">
            <a:spAutoFit/>
          </a:bodyPr>
          <a:p>
            <a:r>
              <a:rPr lang="zh-CN" altLang="en-US" sz="2000" b="1"/>
              <a:t>♦导演风格:个性与流派</a:t>
            </a:r>
            <a:endParaRPr lang="zh-CN" altLang="en-US" sz="2000" b="1"/>
          </a:p>
          <a:p>
            <a:pPr marL="342900" indent="-342900">
              <a:buFont typeface="Arial" panose="020B0604020202020204" pitchFamily="34" charset="0"/>
              <a:buChar char="•"/>
            </a:pPr>
            <a:r>
              <a:rPr lang="zh-CN" altLang="en-US"/>
              <a:t>饶舌台词派（话痔片、知性片）：也可以算作戏剧派的一种，代表人物是比利•怀尔德 和伍迪•艾伦（喜剧片），代表作品有《十二怒汉》《当哈里遇到莎莉》《与安德鲁晚餐》《杀 戮》和《穿裘皮的维纳斯》《爱在》三部曲等。</a:t>
            </a:r>
            <a:endParaRPr lang="zh-CN" altLang="en-US"/>
          </a:p>
          <a:p>
            <a:pPr marL="342900" indent="-342900">
              <a:buFont typeface="Arial" panose="020B0604020202020204" pitchFamily="34" charset="0"/>
              <a:buChar char="•"/>
            </a:pPr>
            <a:r>
              <a:rPr lang="zh-CN" altLang="en-US"/>
              <a:t>诗意哲理派:代表人物有苏联“诗电影”大师电影导演杜甫仁科（《土地》和《海之诗》） 代表作品则有《伊万的童年》《幼儿园》《愿望树》《这里的黎明静悄悄》和《镜子》等，以及法 国诗意现实主义电影导演，如雷诺阿、伯格曼、安哲洛普罗斯等。代表作品还有《乡村一 日》《假面》《天堂的日子》《碧海情天》《雾中风景》《柏林苍穹下》《忧郁症》《蜂蜜》《生命的 四段旅程》《青木瓜之味》《情书》和《八月照相馆》《小城之春》《城南旧事》和《花样年 华》等。</a:t>
            </a:r>
            <a:endParaRPr lang="zh-CN" altLang="en-US"/>
          </a:p>
          <a:p>
            <a:pPr marL="342900" indent="-342900">
              <a:buFont typeface="Arial" panose="020B0604020202020204" pitchFamily="34" charset="0"/>
              <a:buChar char="•"/>
            </a:pPr>
            <a:r>
              <a:rPr lang="zh-CN" altLang="en-US"/>
              <a:t>主观表现派：表现主义、超现实主义和主观现实主义，还包括哥特式表现主义（《卡里 加里博士》《剪刀手爱德华》和《浮士德》）和魔幻表现主义（《地下》和《潘神的迷宫》）、巴洛 克风格和洛可可风格（华丽幻想的《卡萨诺瓦》《惊情四百年》《绝代艳后》及后现代版《罗 密欧与朱丽叶》）等，代表人物有费里尼、伯格曼、塔尔科夫斯基、雷乃、基耶斯洛夫斯基、 安哲罗普洛夫、索科洛夫等。</a:t>
            </a:r>
            <a:endParaRPr lang="zh-CN" altLang="en-US"/>
          </a:p>
        </p:txBody>
      </p:sp>
      <p:grpSp>
        <p:nvGrpSpPr>
          <p:cNvPr id="4" name="组合 3"/>
          <p:cNvGrpSpPr/>
          <p:nvPr/>
        </p:nvGrpSpPr>
        <p:grpSpPr>
          <a:xfrm>
            <a:off x="2364564" y="32780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571750" y="598170"/>
            <a:ext cx="7046595" cy="706755"/>
          </a:xfrm>
          <a:prstGeom prst="rect">
            <a:avLst/>
          </a:prstGeom>
          <a:noFill/>
        </p:spPr>
        <p:txBody>
          <a:bodyPr wrap="square" rtlCol="0">
            <a:spAutoFit/>
          </a:bodyPr>
          <a:p>
            <a:pPr algn="ctr"/>
            <a:r>
              <a:rPr lang="zh-CN" altLang="en-US" sz="4000"/>
              <a:t>第四节</a:t>
            </a:r>
            <a:r>
              <a:rPr lang="en-US" altLang="zh-CN" sz="4000"/>
              <a:t>	</a:t>
            </a:r>
            <a:r>
              <a:rPr lang="zh-CN" altLang="en-US" sz="4000"/>
              <a:t>导演个性艺术风格</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41375" y="1429385"/>
            <a:ext cx="10509250" cy="3569335"/>
          </a:xfrm>
          <a:prstGeom prst="rect">
            <a:avLst/>
          </a:prstGeom>
          <a:noFill/>
        </p:spPr>
        <p:txBody>
          <a:bodyPr wrap="square" rtlCol="0">
            <a:spAutoFit/>
          </a:bodyPr>
          <a:p>
            <a:r>
              <a:rPr lang="zh-CN" altLang="en-US" sz="2000" b="1"/>
              <a:t>♦故事、人物和主题的选择</a:t>
            </a:r>
            <a:endParaRPr lang="zh-CN" altLang="en-US" sz="2000" b="1"/>
          </a:p>
          <a:p>
            <a:pPr marL="285750" indent="-285750">
              <a:buFont typeface="Arial" panose="020B0604020202020204" pitchFamily="34" charset="0"/>
              <a:buChar char="•"/>
            </a:pPr>
            <a:r>
              <a:rPr lang="zh-CN" altLang="en-US"/>
              <a:t>商业导演倾向于选择自己擅长的电影类型或赚钱的电影类型。</a:t>
            </a:r>
            <a:endParaRPr lang="zh-CN" altLang="en-US"/>
          </a:p>
          <a:p>
            <a:pPr marL="285750" indent="-285750">
              <a:buFont typeface="Arial" panose="020B0604020202020204" pitchFamily="34" charset="0"/>
              <a:buChar char="•"/>
            </a:pPr>
            <a:r>
              <a:rPr lang="zh-CN" altLang="en-US"/>
              <a:t>艺术导演则倾向于反复拍摄相同或相似的故事和主题，如“圣三位一体”。</a:t>
            </a:r>
            <a:endParaRPr lang="zh-CN" altLang="en-US"/>
          </a:p>
          <a:p>
            <a:pPr marL="285750" indent="-285750">
              <a:buFont typeface="Arial" panose="020B0604020202020204" pitchFamily="34" charset="0"/>
              <a:buChar char="•"/>
            </a:pPr>
            <a:endParaRPr lang="zh-CN" altLang="en-US"/>
          </a:p>
          <a:p>
            <a:pPr indent="0">
              <a:buFont typeface="Arial" panose="020B0604020202020204" pitchFamily="34" charset="0"/>
              <a:buNone/>
            </a:pPr>
            <a:r>
              <a:rPr lang="zh-CN" altLang="en-US" sz="2000" b="1"/>
              <a:t>♦类型、风格和手法的选择</a:t>
            </a:r>
            <a:endParaRPr lang="zh-CN" altLang="en-US"/>
          </a:p>
          <a:p>
            <a:pPr indent="0">
              <a:buFont typeface="Arial" panose="020B0604020202020204" pitchFamily="34" charset="0"/>
              <a:buNone/>
            </a:pPr>
            <a:r>
              <a:rPr lang="zh-CN" altLang="en-US"/>
              <a:t>德国表现主义、法国超现实主义、爱森斯坦“蒙太奇”和意大利新现实主义、雷乃的 “时间与记忆”和诺兰的“迷梦电影”等都可以算作对风格化手段的坚持。</a:t>
            </a:r>
            <a:endParaRPr lang="zh-CN" altLang="en-US"/>
          </a:p>
          <a:p>
            <a:pPr indent="0">
              <a:buFont typeface="Arial" panose="020B0604020202020204" pitchFamily="34" charset="0"/>
              <a:buNone/>
            </a:pPr>
            <a:endParaRPr lang="zh-CN" altLang="en-US"/>
          </a:p>
          <a:p>
            <a:pPr indent="0">
              <a:buFont typeface="Arial" panose="020B0604020202020204" pitchFamily="34" charset="0"/>
              <a:buNone/>
            </a:pPr>
            <a:r>
              <a:rPr lang="zh-CN" altLang="en-US" sz="2000" b="1">
                <a:sym typeface="+mn-ea"/>
              </a:rPr>
              <a:t>♦哲学、心理和形式的选择</a:t>
            </a:r>
            <a:endParaRPr lang="zh-CN" altLang="en-US" sz="2000" b="1">
              <a:sym typeface="+mn-ea"/>
            </a:endParaRPr>
          </a:p>
          <a:p>
            <a:pPr indent="0">
              <a:buFont typeface="Arial" panose="020B0604020202020204" pitchFamily="34" charset="0"/>
              <a:buNone/>
            </a:pPr>
            <a:endParaRPr lang="zh-CN" altLang="en-US" sz="2000" b="1">
              <a:sym typeface="+mn-ea"/>
            </a:endParaRPr>
          </a:p>
          <a:p>
            <a:pPr indent="0">
              <a:buFont typeface="Arial" panose="020B0604020202020204" pitchFamily="34" charset="0"/>
              <a:buNone/>
            </a:pPr>
            <a:r>
              <a:rPr lang="zh-CN" altLang="en-US" sz="2000" b="1">
                <a:sym typeface="+mn-ea"/>
              </a:rPr>
              <a:t>♦总结性电影</a:t>
            </a:r>
            <a:endParaRPr lang="zh-CN" altLang="en-US" sz="2000" b="1">
              <a:sym typeface="+mn-ea"/>
            </a:endParaRPr>
          </a:p>
          <a:p>
            <a:pPr indent="0">
              <a:buFont typeface="Arial" panose="020B0604020202020204" pitchFamily="34" charset="0"/>
              <a:buNone/>
            </a:pPr>
            <a:r>
              <a:rPr lang="zh-CN" altLang="en-US">
                <a:sym typeface="+mn-ea"/>
              </a:rPr>
              <a:t>奥尔特曼说:“其实我就只有一部电影，只不过章节不同罢了。”</a:t>
            </a:r>
            <a:endParaRPr lang="zh-CN" altLang="en-US">
              <a:sym typeface="+mn-ea"/>
            </a:endParaRPr>
          </a:p>
        </p:txBody>
      </p:sp>
      <p:grpSp>
        <p:nvGrpSpPr>
          <p:cNvPr id="4" name="组合 3"/>
          <p:cNvGrpSpPr/>
          <p:nvPr/>
        </p:nvGrpSpPr>
        <p:grpSpPr>
          <a:xfrm>
            <a:off x="2364564" y="32780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571750" y="598170"/>
            <a:ext cx="7046595" cy="706755"/>
          </a:xfrm>
          <a:prstGeom prst="rect">
            <a:avLst/>
          </a:prstGeom>
          <a:noFill/>
        </p:spPr>
        <p:txBody>
          <a:bodyPr wrap="square" rtlCol="0">
            <a:spAutoFit/>
          </a:bodyPr>
          <a:p>
            <a:pPr algn="ctr"/>
            <a:r>
              <a:rPr lang="zh-CN" altLang="en-US" sz="4000"/>
              <a:t>第四节</a:t>
            </a:r>
            <a:r>
              <a:rPr lang="en-US" altLang="zh-CN" sz="4000"/>
              <a:t>	</a:t>
            </a:r>
            <a:r>
              <a:rPr lang="zh-CN" altLang="en-US" sz="4000"/>
              <a:t>导演个性艺术风格</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41120" y="598170"/>
            <a:ext cx="9509125" cy="706755"/>
          </a:xfrm>
          <a:prstGeom prst="rect">
            <a:avLst/>
          </a:prstGeom>
          <a:noFill/>
        </p:spPr>
        <p:txBody>
          <a:bodyPr wrap="square" rtlCol="0">
            <a:spAutoFit/>
          </a:bodyPr>
          <a:p>
            <a:pPr algn="ctr"/>
            <a:r>
              <a:rPr lang="zh-CN" altLang="en-US" sz="4000"/>
              <a:t>第五节</a:t>
            </a:r>
            <a:r>
              <a:rPr lang="en-US" altLang="zh-CN" sz="4000"/>
              <a:t>	</a:t>
            </a:r>
            <a:r>
              <a:rPr lang="zh-CN" altLang="en-US" sz="4000"/>
              <a:t>好莱坞之路（电影梦）</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417320" y="1521460"/>
            <a:ext cx="9399270" cy="4307840"/>
          </a:xfrm>
          <a:prstGeom prst="rect">
            <a:avLst/>
          </a:prstGeom>
          <a:noFill/>
        </p:spPr>
        <p:txBody>
          <a:bodyPr wrap="square" rtlCol="0">
            <a:spAutoFit/>
          </a:bodyPr>
          <a:p>
            <a:r>
              <a:rPr lang="zh-CN" altLang="en-US" sz="2000" b="1"/>
              <a:t>♦每个导演都有一个"好莱坞梦”</a:t>
            </a:r>
            <a:endParaRPr lang="zh-CN" altLang="en-US"/>
          </a:p>
          <a:p>
            <a:endParaRPr lang="zh-CN" altLang="en-US"/>
          </a:p>
          <a:p>
            <a:r>
              <a:rPr lang="zh-CN" altLang="en-US" sz="2000" b="1"/>
              <a:t>♦好莱坞（电影圈）是个名利场</a:t>
            </a:r>
            <a:endParaRPr lang="zh-CN" altLang="en-US" sz="2000" b="1"/>
          </a:p>
          <a:p>
            <a:pPr marL="285750" indent="-285750">
              <a:buFont typeface="Arial" panose="020B0604020202020204" pitchFamily="34" charset="0"/>
              <a:buChar char="•"/>
            </a:pPr>
            <a:r>
              <a:rPr lang="zh-CN" altLang="en-US"/>
              <a:t>好莱坞充斥着名利、虚荣、势利、浮华和谎言，是一个争相作秀、争相吸引眼球、无所 不用其极的名利场和大染缸。玛丽•福特（约翰•福特之妻）曾说:“在好莱坞，亲眼所见 的也只能相信一半。”</a:t>
            </a:r>
            <a:endParaRPr lang="zh-CN" altLang="en-US"/>
          </a:p>
          <a:p>
            <a:pPr marL="285750" indent="-285750">
              <a:buFont typeface="Arial" panose="020B0604020202020204" pitchFamily="34" charset="0"/>
              <a:buChar char="•"/>
            </a:pPr>
            <a:r>
              <a:rPr lang="zh-CN" altLang="en-US"/>
              <a:t>好莱坞是一个波涛汹涌、杀机四伏的开阔水域，就看你愿不愿和敢不敢与鲨鱼同游。 老板、制片人、导演、明星、经纪人、捐客、律师、经理、财务和公关等在一瞬间就可能完成从鲨鱼到小鱼、绵羊到饿狼的转变。</a:t>
            </a:r>
            <a:endParaRPr lang="zh-CN" altLang="en-US"/>
          </a:p>
          <a:p>
            <a:pPr marL="285750" indent="-285750">
              <a:buFont typeface="Arial" panose="020B0604020202020204" pitchFamily="34" charset="0"/>
              <a:buChar char="•"/>
            </a:pPr>
            <a:r>
              <a:rPr lang="zh-CN" altLang="en-US"/>
              <a:t>所谓旦夕祸福，你可以一夜成名，蹿红到你自己都不认识自己的地步;但你也可能瞬间翻船， 成为无人问津的垃圾导演。比利•怀尔 德的《日落大道》中就有很多被遗忘的大 导演、过气的大明星和落魄的小编剧等。</a:t>
            </a:r>
            <a:endParaRPr lang="zh-CN" altLang="en-US"/>
          </a:p>
          <a:p>
            <a:pPr marL="285750" indent="-285750">
              <a:buFont typeface="Arial" panose="020B0604020202020204" pitchFamily="34" charset="0"/>
              <a:buChar char="•"/>
            </a:pPr>
            <a:r>
              <a:rPr lang="zh-CN" altLang="en-US"/>
              <a:t>有钱能使鬼推磨，好莱坞将美国式的势利眼发挥到极致，你的价值就是你上一部电影的票房。金钱、名声、享乐、心机和成败纠集成巨大的压力，难怪有些电影人经常会在酒精、毒品、暴力中寻求解压和解脱。</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127125" y="2552700"/>
            <a:ext cx="9938385" cy="1753235"/>
          </a:xfrm>
          <a:prstGeom prst="rect">
            <a:avLst/>
          </a:prstGeom>
          <a:noFill/>
        </p:spPr>
        <p:txBody>
          <a:bodyPr wrap="square" rtlCol="0">
            <a:spAutoFit/>
          </a:bodyPr>
          <a:lstStyle/>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第十一章 导演与作品经典案例分析</a:t>
            </a:r>
            <a:endPar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1429209" y="21464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813685" y="334645"/>
            <a:ext cx="6276975" cy="706755"/>
          </a:xfrm>
          <a:prstGeom prst="rect">
            <a:avLst/>
          </a:prstGeom>
          <a:noFill/>
        </p:spPr>
        <p:txBody>
          <a:bodyPr wrap="square" rtlCol="0">
            <a:spAutoFit/>
          </a:bodyPr>
          <a:p>
            <a:pPr algn="ctr"/>
            <a:r>
              <a:rPr lang="zh-CN" altLang="en-US" sz="4000"/>
              <a:t>第一节</a:t>
            </a:r>
            <a:r>
              <a:rPr lang="en-US" altLang="zh-CN" sz="4000"/>
              <a:t>	</a:t>
            </a:r>
            <a:r>
              <a:rPr lang="zh-CN" altLang="en-US" sz="4000"/>
              <a:t>导演中的导演</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219200" y="1071245"/>
            <a:ext cx="9663430" cy="5939155"/>
          </a:xfrm>
          <a:prstGeom prst="rect">
            <a:avLst/>
          </a:prstGeom>
          <a:noFill/>
        </p:spPr>
        <p:txBody>
          <a:bodyPr wrap="square" rtlCol="0">
            <a:spAutoFit/>
          </a:bodyPr>
          <a:p>
            <a:r>
              <a:rPr lang="zh-CN" altLang="en-US" sz="2000" b="1"/>
              <a:t>♦先圣（级）导演（大师）</a:t>
            </a:r>
            <a:endParaRPr lang="zh-CN" altLang="en-US" sz="2000" b="1"/>
          </a:p>
          <a:p>
            <a:pPr marL="285750" indent="-285750">
              <a:buFont typeface="Wingdings" panose="05000000000000000000" charset="0"/>
              <a:buChar char="Ø"/>
            </a:pPr>
            <a:r>
              <a:rPr lang="zh-CN" altLang="en-US" b="1"/>
              <a:t>戛纳国际电影节双金棕桐奖得主（戛纳国际电影节被公认为是最具权威性和影响力 的国际电影节，作为电影艺术的最高殿堂，她的名号大约只有商业电影最高平台的奥斯 卡奖可以匹敌）：</a:t>
            </a:r>
            <a:endParaRPr lang="zh-CN" altLang="en-US" b="1"/>
          </a:p>
          <a:p>
            <a:pPr marL="285750" indent="-285750">
              <a:buFont typeface="Arial" panose="020B0604020202020204" pitchFamily="34" charset="0"/>
              <a:buChar char="•"/>
            </a:pPr>
            <a:r>
              <a:rPr lang="zh-CN" altLang="en-US"/>
              <a:t>（瑞典）阿尔夫•斯约堡:《伊丽斯和上尉的心》（1946）和《朱丽小姐》（1951）</a:t>
            </a:r>
            <a:endParaRPr lang="zh-CN" altLang="en-US"/>
          </a:p>
          <a:p>
            <a:pPr marL="285750" indent="-285750">
              <a:buFont typeface="Arial" panose="020B0604020202020204" pitchFamily="34" charset="0"/>
              <a:buChar char="•"/>
            </a:pPr>
            <a:r>
              <a:rPr lang="zh-CN" altLang="en-US"/>
              <a:t>（美国）弗拉西斯•科波拉:《对话》（1974）和《现代启示录》（1979）</a:t>
            </a:r>
            <a:endParaRPr lang="zh-CN" altLang="en-US"/>
          </a:p>
          <a:p>
            <a:pPr marL="285750" indent="-285750">
              <a:buFont typeface="Arial" panose="020B0604020202020204" pitchFamily="34" charset="0"/>
              <a:buChar char="•"/>
            </a:pPr>
            <a:r>
              <a:rPr lang="zh-CN" altLang="en-US"/>
              <a:t>（日本）今村昌平:《槽山节考》（1983）和《鳗鱼》（1997）</a:t>
            </a:r>
            <a:endParaRPr lang="zh-CN" altLang="en-US"/>
          </a:p>
          <a:p>
            <a:pPr marL="285750" indent="-285750">
              <a:buFont typeface="Arial" panose="020B0604020202020204" pitchFamily="34" charset="0"/>
              <a:buChar char="•"/>
            </a:pPr>
            <a:r>
              <a:rPr lang="zh-CN" altLang="en-US"/>
              <a:t>（南斯拉夫）埃朱尔•库斯图里卡:《爸爸出差时》（1985）和《地下》（1995）</a:t>
            </a:r>
            <a:endParaRPr lang="zh-CN" altLang="en-US"/>
          </a:p>
          <a:p>
            <a:pPr marL="285750" indent="-285750">
              <a:buFont typeface="Arial" panose="020B0604020202020204" pitchFamily="34" charset="0"/>
              <a:buChar char="•"/>
            </a:pPr>
            <a:r>
              <a:rPr lang="zh-CN" altLang="en-US"/>
              <a:t>（丹麦）比尔•奥古斯特:《征服者佩利》（1987）和《最美好的愿望》（1992）</a:t>
            </a:r>
            <a:endParaRPr lang="zh-CN" altLang="en-US"/>
          </a:p>
          <a:p>
            <a:pPr marL="285750" indent="-285750">
              <a:buFont typeface="Arial" panose="020B0604020202020204" pitchFamily="34" charset="0"/>
              <a:buChar char="•"/>
            </a:pPr>
            <a:r>
              <a:rPr lang="zh-CN" altLang="en-US"/>
              <a:t>（比利时）达内兄弟《美丽罗塞塔》（1999）和《孩子》（2005）</a:t>
            </a:r>
            <a:endParaRPr lang="zh-CN" altLang="en-US"/>
          </a:p>
          <a:p>
            <a:pPr marL="285750" indent="-285750">
              <a:buFont typeface="Arial" panose="020B0604020202020204" pitchFamily="34" charset="0"/>
              <a:buChar char="•"/>
            </a:pPr>
            <a:r>
              <a:rPr lang="zh-CN" altLang="en-US"/>
              <a:t>（奥地利）迈克尔•哈内克:《白丝带》（2009）和《爱》（2012）</a:t>
            </a:r>
            <a:endParaRPr lang="zh-CN" altLang="en-US"/>
          </a:p>
          <a:p>
            <a:pPr marL="285750" indent="-285750">
              <a:buFont typeface="Wingdings" panose="05000000000000000000" charset="0"/>
              <a:buChar char="Ø"/>
            </a:pPr>
            <a:r>
              <a:rPr lang="zh-CN" altLang="en-US" b="1"/>
              <a:t>奥斯卡导演奖得主和提名者：</a:t>
            </a:r>
            <a:endParaRPr lang="zh-CN" altLang="en-US" b="1"/>
          </a:p>
          <a:p>
            <a:pPr marL="285750" indent="-285750">
              <a:buFont typeface="Arial" panose="020B0604020202020204" pitchFamily="34" charset="0"/>
              <a:buChar char="•"/>
            </a:pPr>
            <a:r>
              <a:rPr lang="zh-CN" altLang="en-US"/>
              <a:t>约翰•福特（4次获奖、5次提名）</a:t>
            </a:r>
            <a:endParaRPr lang="zh-CN" altLang="en-US"/>
          </a:p>
          <a:p>
            <a:pPr marL="285750" indent="-285750">
              <a:buFont typeface="Arial" panose="020B0604020202020204" pitchFamily="34" charset="0"/>
              <a:buChar char="•"/>
            </a:pPr>
            <a:r>
              <a:rPr lang="zh-CN" altLang="en-US"/>
              <a:t>威廉•惠勒（3次获奖、12次提名）</a:t>
            </a:r>
            <a:endParaRPr lang="zh-CN" altLang="en-US"/>
          </a:p>
          <a:p>
            <a:pPr marL="285750" indent="-285750">
              <a:buFont typeface="Arial" panose="020B0604020202020204" pitchFamily="34" charset="0"/>
              <a:buChar char="•"/>
            </a:pPr>
            <a:r>
              <a:rPr lang="zh-CN" altLang="en-US"/>
              <a:t>弗兰克•卡普拉（3次获奖、6次提名）</a:t>
            </a:r>
            <a:endParaRPr lang="zh-CN" altLang="en-US"/>
          </a:p>
          <a:p>
            <a:pPr marL="285750" indent="-285750">
              <a:buFont typeface="Arial" panose="020B0604020202020204" pitchFamily="34" charset="0"/>
              <a:buChar char="•"/>
            </a:pPr>
            <a:r>
              <a:rPr lang="zh-CN" altLang="en-US"/>
              <a:t>比利•怀尔德（2次获奖、8次提名）</a:t>
            </a:r>
            <a:endParaRPr lang="zh-CN" altLang="en-US"/>
          </a:p>
          <a:p>
            <a:pPr marL="285750" indent="-285750">
              <a:buFont typeface="Arial" panose="020B0604020202020204" pitchFamily="34" charset="0"/>
              <a:buChar char="•"/>
            </a:pPr>
            <a:r>
              <a:rPr lang="zh-CN" altLang="en-US"/>
              <a:t>大卫•利恩（2次获奖、7次提名）</a:t>
            </a:r>
            <a:endParaRPr lang="zh-CN" altLang="en-US"/>
          </a:p>
          <a:p>
            <a:pPr marL="285750" indent="-285750">
              <a:buFont typeface="Arial" panose="020B0604020202020204" pitchFamily="34" charset="0"/>
              <a:buChar char="•"/>
            </a:pPr>
            <a:r>
              <a:rPr lang="zh-CN" altLang="en-US"/>
              <a:t>弗雷德•津纳曼（2次获奖、7次提名）</a:t>
            </a:r>
            <a:endParaRPr lang="zh-CN" altLang="en-US"/>
          </a:p>
          <a:p>
            <a:pPr marL="285750" indent="-285750">
              <a:buFont typeface="Arial" panose="020B0604020202020204" pitchFamily="34" charset="0"/>
              <a:buChar char="•"/>
            </a:pPr>
            <a:r>
              <a:rPr lang="zh-CN" altLang="en-US"/>
              <a:t>斯蒂芬•斯皮尔伯格（2次获奖、6次提名）</a:t>
            </a:r>
            <a:endParaRPr lang="zh-CN" altLang="en-US"/>
          </a:p>
          <a:p>
            <a:pPr marL="285750" indent="-285750">
              <a:buFont typeface="Arial" panose="020B0604020202020204" pitchFamily="34" charset="0"/>
              <a:buChar char="•"/>
            </a:pPr>
            <a:r>
              <a:rPr lang="zh-CN" altLang="en-US"/>
              <a:t>伊利亚•卡赞（2次获奖、5次提名）</a:t>
            </a:r>
            <a:endParaRPr lang="zh-CN" altLang="en-US"/>
          </a:p>
          <a:p>
            <a:pPr marL="285750" indent="-285750"/>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813685" y="334645"/>
            <a:ext cx="6276975" cy="706755"/>
          </a:xfrm>
          <a:prstGeom prst="rect">
            <a:avLst/>
          </a:prstGeom>
          <a:noFill/>
        </p:spPr>
        <p:txBody>
          <a:bodyPr wrap="square" rtlCol="0">
            <a:spAutoFit/>
          </a:bodyPr>
          <a:p>
            <a:pPr algn="ctr"/>
            <a:r>
              <a:rPr lang="zh-CN" altLang="en-US" sz="4000"/>
              <a:t>第一节</a:t>
            </a:r>
            <a:r>
              <a:rPr lang="en-US" altLang="zh-CN" sz="4000"/>
              <a:t>	</a:t>
            </a:r>
            <a:r>
              <a:rPr lang="zh-CN" altLang="en-US" sz="4000"/>
              <a:t>导演中的导演</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264285" y="1939290"/>
            <a:ext cx="9663430" cy="3846195"/>
          </a:xfrm>
          <a:prstGeom prst="rect">
            <a:avLst/>
          </a:prstGeom>
          <a:noFill/>
        </p:spPr>
        <p:txBody>
          <a:bodyPr wrap="square" rtlCol="0">
            <a:spAutoFit/>
          </a:bodyPr>
          <a:p>
            <a:pPr marL="285750" indent="-285750">
              <a:buFont typeface="Wingdings" panose="05000000000000000000" charset="0"/>
              <a:buChar char="Ø"/>
            </a:pPr>
            <a:r>
              <a:rPr lang="zh-CN" altLang="en-US" b="1"/>
              <a:t>奥斯卡导演奖得主和提名者：</a:t>
            </a:r>
            <a:endParaRPr lang="zh-CN" altLang="en-US" b="1"/>
          </a:p>
          <a:p>
            <a:pPr marL="285750" indent="-285750">
              <a:buFont typeface="Arial" panose="020B0604020202020204" pitchFamily="34" charset="0"/>
              <a:buChar char="•"/>
            </a:pPr>
            <a:r>
              <a:rPr lang="zh-CN" altLang="en-US"/>
              <a:t>乔治•斯蒂芬斯（2次获奖、5次提名）</a:t>
            </a:r>
            <a:endParaRPr lang="zh-CN" altLang="en-US"/>
          </a:p>
          <a:p>
            <a:pPr marL="285750" indent="-285750">
              <a:buFont typeface="Arial" panose="020B0604020202020204" pitchFamily="34" charset="0"/>
              <a:buChar char="•"/>
            </a:pPr>
            <a:r>
              <a:rPr lang="zh-CN" altLang="en-US"/>
              <a:t>马丁 •斯科西斯（1次获奖、7次提名）</a:t>
            </a:r>
            <a:endParaRPr lang="zh-CN" altLang="en-US"/>
          </a:p>
          <a:p>
            <a:pPr marL="285750" indent="-285750">
              <a:buFont typeface="Arial" panose="020B0604020202020204" pitchFamily="34" charset="0"/>
              <a:buChar char="•"/>
            </a:pPr>
            <a:r>
              <a:rPr lang="zh-CN" altLang="en-US"/>
              <a:t>伍迪•艾伦（1次获奖、7次提名）。</a:t>
            </a:r>
            <a:endParaRPr lang="zh-CN" altLang="en-US"/>
          </a:p>
          <a:p>
            <a:pPr marL="285750" indent="-285750">
              <a:buFont typeface="Arial" panose="020B0604020202020204" pitchFamily="34" charset="0"/>
              <a:buChar char="•"/>
            </a:pPr>
            <a:r>
              <a:rPr lang="zh-CN" altLang="en-US"/>
              <a:t>而希区柯克（5次提名）、库布里克和费里尼（4次提名）和伯格曼（3次提名）最终却都颗粒无收。</a:t>
            </a:r>
            <a:endParaRPr lang="zh-CN" altLang="en-US"/>
          </a:p>
          <a:p>
            <a:pPr marL="285750" indent="-285750"/>
            <a:endParaRPr lang="zh-CN" altLang="en-US"/>
          </a:p>
          <a:p>
            <a:r>
              <a:rPr lang="zh-CN" altLang="en-US" sz="2000" b="1"/>
              <a:t>♦比利•怀尔德</a:t>
            </a:r>
            <a:endParaRPr lang="zh-CN" altLang="en-US" sz="2000" b="1"/>
          </a:p>
          <a:p>
            <a:r>
              <a:rPr lang="zh-CN" altLang="en-US" sz="2000" b="1"/>
              <a:t>♦奥森•威尔斯</a:t>
            </a:r>
            <a:endParaRPr lang="zh-CN" altLang="en-US" sz="2000" b="1"/>
          </a:p>
          <a:p>
            <a:r>
              <a:rPr lang="zh-CN" altLang="en-US" sz="2000" b="1"/>
              <a:t>♦英格玛•伯格曼</a:t>
            </a:r>
            <a:endParaRPr lang="zh-CN" altLang="en-US" sz="2000" b="1"/>
          </a:p>
          <a:p>
            <a:r>
              <a:rPr lang="zh-CN" altLang="en-US" sz="2000" b="1"/>
              <a:t>♦费里尼</a:t>
            </a:r>
            <a:endParaRPr lang="zh-CN" altLang="en-US" sz="2000" b="1"/>
          </a:p>
          <a:p>
            <a:r>
              <a:rPr lang="zh-CN" altLang="en-US" sz="2000" b="1"/>
              <a:t>♦科波拉</a:t>
            </a:r>
            <a:endParaRPr lang="zh-CN" altLang="en-US" sz="2000" b="1"/>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06830" y="1664335"/>
            <a:ext cx="9300845" cy="4061460"/>
          </a:xfrm>
          <a:prstGeom prst="rect">
            <a:avLst/>
          </a:prstGeom>
          <a:noFill/>
        </p:spPr>
        <p:txBody>
          <a:bodyPr wrap="square" rtlCol="0">
            <a:spAutoFit/>
          </a:bodyPr>
          <a:p>
            <a:r>
              <a:rPr lang="zh-CN" altLang="en-US" sz="2000" b="1">
                <a:sym typeface="+mn-ea"/>
              </a:rPr>
              <a:t>♦导演大师：案例与灵感</a:t>
            </a:r>
            <a:endParaRPr lang="zh-CN" altLang="en-US"/>
          </a:p>
          <a:p>
            <a:pPr marL="285750" indent="-285750">
              <a:buFont typeface="Arial" panose="020B0604020202020204" pitchFamily="34" charset="0"/>
              <a:buChar char="•"/>
            </a:pPr>
            <a:r>
              <a:rPr lang="zh-CN" altLang="en-US">
                <a:sym typeface="+mn-ea"/>
              </a:rPr>
              <a:t>主流商业导演有：希区柯克（《美人计》）、比利•怀尔德（《热情似火》）、斯皮尔伯格 （《E. T.外星人》）等。</a:t>
            </a:r>
            <a:endParaRPr lang="zh-CN" altLang="en-US"/>
          </a:p>
          <a:p>
            <a:pPr marL="285750" indent="-285750">
              <a:buFont typeface="Arial" panose="020B0604020202020204" pitchFamily="34" charset="0"/>
              <a:buChar char="•"/>
            </a:pPr>
            <a:r>
              <a:rPr lang="zh-CN" altLang="en-US">
                <a:sym typeface="+mn-ea"/>
              </a:rPr>
              <a:t>个性艺术导演有：奥森•威尔斯（《公民凯恩》）、戈达尔（《筋疲力尽》）、科波拉（《教 父》）、彼得•威尔（《楚门的世界》）等。</a:t>
            </a:r>
            <a:endParaRPr lang="zh-CN" altLang="en-US"/>
          </a:p>
          <a:p>
            <a:pPr marL="285750" indent="-285750">
              <a:buFont typeface="Arial" panose="020B0604020202020204" pitchFamily="34" charset="0"/>
              <a:buChar char="•"/>
            </a:pPr>
            <a:r>
              <a:rPr lang="zh-CN" altLang="en-US">
                <a:sym typeface="+mn-ea"/>
              </a:rPr>
              <a:t>“圣三位一体”是指：伯格曼（《野草莓》）、费里尼（《八部半》）和塔尔科夫斯基（《乡 愁》）。</a:t>
            </a:r>
            <a:endParaRPr lang="zh-CN" altLang="en-US"/>
          </a:p>
          <a:p>
            <a:pPr marL="285750" indent="-285750">
              <a:buFont typeface="Arial" panose="020B0604020202020204" pitchFamily="34" charset="0"/>
              <a:buChar char="•"/>
            </a:pPr>
            <a:r>
              <a:rPr lang="zh-CN" altLang="en-US">
                <a:sym typeface="+mn-ea"/>
              </a:rPr>
              <a:t>东方导演的代表性人物有：费穆（《小城之春》）、黑泽明（《七武士》）、阿巴斯（《樱桃的 滋味》）和李沧东（《燃烧》）等。</a:t>
            </a:r>
            <a:endParaRPr lang="zh-CN" altLang="en-US"/>
          </a:p>
          <a:p>
            <a:pPr marL="285750" indent="-285750"/>
            <a:endParaRPr lang="zh-CN" altLang="en-US" sz="2000" b="1">
              <a:sym typeface="+mn-ea"/>
            </a:endParaRPr>
          </a:p>
          <a:p>
            <a:pPr marL="285750" indent="-285750"/>
            <a:r>
              <a:rPr lang="zh-CN" altLang="en-US" sz="2000" b="1">
                <a:sym typeface="+mn-ea"/>
              </a:rPr>
              <a:t>♦商业元素和艺术个性完美结合的导演</a:t>
            </a:r>
            <a:endParaRPr lang="zh-CN" altLang="en-US" sz="2000" b="1"/>
          </a:p>
          <a:p>
            <a:r>
              <a:rPr lang="zh-CN" altLang="en-US">
                <a:sym typeface="+mn-ea"/>
              </a:rPr>
              <a:t>大卫•利恩、库布里克、莱昂内、斯科西斯、吕克•贝松、克里斯托弗•诺兰和朴赞郁 等都是商业元素和艺术个性完美结合的导演。</a:t>
            </a:r>
            <a:endParaRPr lang="zh-CN" altLang="en-US"/>
          </a:p>
          <a:p>
            <a:endParaRPr lang="zh-CN" altLang="en-US"/>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2813685" y="334645"/>
            <a:ext cx="6276975" cy="706755"/>
          </a:xfrm>
          <a:prstGeom prst="rect">
            <a:avLst/>
          </a:prstGeom>
          <a:noFill/>
        </p:spPr>
        <p:txBody>
          <a:bodyPr wrap="square" rtlCol="0">
            <a:spAutoFit/>
          </a:bodyPr>
          <a:p>
            <a:pPr algn="ctr"/>
            <a:r>
              <a:rPr lang="zh-CN" altLang="en-US" sz="4000"/>
              <a:t>第一节</a:t>
            </a:r>
            <a:r>
              <a:rPr lang="en-US" altLang="zh-CN" sz="4000"/>
              <a:t>	</a:t>
            </a:r>
            <a:r>
              <a:rPr lang="zh-CN" altLang="en-US" sz="4000"/>
              <a:t>导演中的导演</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813685" y="334645"/>
            <a:ext cx="6276975" cy="706755"/>
          </a:xfrm>
          <a:prstGeom prst="rect">
            <a:avLst/>
          </a:prstGeom>
          <a:noFill/>
        </p:spPr>
        <p:txBody>
          <a:bodyPr wrap="square" rtlCol="0">
            <a:spAutoFit/>
          </a:bodyPr>
          <a:p>
            <a:pPr algn="ctr"/>
            <a:r>
              <a:rPr lang="zh-CN" altLang="en-US" sz="4000"/>
              <a:t>第二节</a:t>
            </a:r>
            <a:r>
              <a:rPr lang="en-US" altLang="zh-CN" sz="4000"/>
              <a:t>	</a:t>
            </a:r>
            <a:r>
              <a:rPr lang="zh-CN" altLang="en-US" sz="4000"/>
              <a:t>经典中的经典</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164590" y="2038985"/>
            <a:ext cx="9993630" cy="2922905"/>
          </a:xfrm>
          <a:prstGeom prst="rect">
            <a:avLst/>
          </a:prstGeom>
          <a:noFill/>
        </p:spPr>
        <p:txBody>
          <a:bodyPr wrap="square" rtlCol="0">
            <a:spAutoFit/>
          </a:bodyPr>
          <a:p>
            <a:r>
              <a:rPr lang="zh-CN" altLang="en-US" sz="2000" b="1"/>
              <a:t>♦哈佛案例教学法</a:t>
            </a:r>
            <a:endParaRPr lang="zh-CN" altLang="en-US" sz="2000" b="1"/>
          </a:p>
          <a:p>
            <a:r>
              <a:rPr lang="zh-CN" altLang="en-US"/>
              <a:t>哈佛案例教学法是1870-1895年哈佛法学院院长克里斯托弗•朗代尔（Christopher Langdell）创建的庭审案件实战型教学法，之后被广泛应用于法律、工商管理、公共 政策和教育等领域。其实这种类似于解剖麻雀的“名片解读”和“大师研究”方法，对于学 习和培养电影导演也是行之有效的。当然确定何为“名片”、何为“大师”，是案例教学法 最重要的前提。</a:t>
            </a:r>
            <a:endParaRPr lang="zh-CN" altLang="en-US"/>
          </a:p>
          <a:p>
            <a:endParaRPr lang="zh-CN" altLang="en-US"/>
          </a:p>
          <a:p>
            <a:r>
              <a:rPr lang="zh-CN" altLang="en-US" sz="2000" b="1"/>
              <a:t>♦全球最伟大的十位导演大师（《视与听》杂志权威评选）</a:t>
            </a:r>
            <a:endParaRPr lang="zh-CN" altLang="en-US" sz="2000" b="1"/>
          </a:p>
          <a:p>
            <a:r>
              <a:rPr lang="zh-CN" altLang="en-US" b="1"/>
              <a:t>导演之选：</a:t>
            </a:r>
            <a:endParaRPr lang="zh-CN" altLang="en-US" b="1"/>
          </a:p>
          <a:p>
            <a:r>
              <a:rPr lang="zh-CN" altLang="en-US"/>
              <a:t>奥森•威尔斯、费德里科•费里尼、 黑泽明、弗朗西斯科•科波拉、阿尔弗雷 德•希区柯克、斯坦利•库布里克、比 利•怀尔德、英格玛•伯格曼、马丁 •斯 科西斯、大卫•利恩。</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813685" y="334645"/>
            <a:ext cx="6276975" cy="706755"/>
          </a:xfrm>
          <a:prstGeom prst="rect">
            <a:avLst/>
          </a:prstGeom>
          <a:noFill/>
        </p:spPr>
        <p:txBody>
          <a:bodyPr wrap="square" rtlCol="0">
            <a:spAutoFit/>
          </a:bodyPr>
          <a:p>
            <a:pPr algn="ctr"/>
            <a:r>
              <a:rPr lang="zh-CN" altLang="en-US" sz="4000"/>
              <a:t>第二节</a:t>
            </a:r>
            <a:r>
              <a:rPr lang="en-US" altLang="zh-CN" sz="4000"/>
              <a:t>	</a:t>
            </a:r>
            <a:r>
              <a:rPr lang="zh-CN" altLang="en-US" sz="4000"/>
              <a:t>经典中的经典</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7" name="文本框 6"/>
          <p:cNvSpPr txBox="1"/>
          <p:nvPr/>
        </p:nvSpPr>
        <p:spPr>
          <a:xfrm>
            <a:off x="868045" y="1191895"/>
            <a:ext cx="9872345" cy="5662295"/>
          </a:xfrm>
          <a:prstGeom prst="rect">
            <a:avLst/>
          </a:prstGeom>
          <a:noFill/>
        </p:spPr>
        <p:txBody>
          <a:bodyPr wrap="square" rtlCol="0">
            <a:spAutoFit/>
          </a:bodyPr>
          <a:p>
            <a:r>
              <a:rPr lang="zh-CN" altLang="en-US" sz="2000" b="1"/>
              <a:t>♦ 35部学导演最该熟读的超级经典</a:t>
            </a:r>
            <a:r>
              <a:rPr lang="zh-CN" altLang="en-US"/>
              <a:t> </a:t>
            </a:r>
            <a:endParaRPr lang="zh-CN" altLang="en-US"/>
          </a:p>
          <a:p>
            <a:r>
              <a:rPr lang="zh-CN" altLang="en-US" b="1"/>
              <a:t>英国《视与听》杂志从1952年起每 10年评选一次“世界电影十佳”，截至 2012年总共7次，评选（影评人版）的总 体排名如下：</a:t>
            </a:r>
            <a:endParaRPr lang="zh-CN" altLang="en-US" b="1"/>
          </a:p>
          <a:p>
            <a:pPr marL="285750" indent="-285750">
              <a:buFont typeface="Arial" panose="020B0604020202020204" pitchFamily="34" charset="0"/>
              <a:buChar char="•"/>
            </a:pPr>
            <a:r>
              <a:rPr lang="zh-CN" altLang="en-US"/>
              <a:t>唯一7次全部上榜者：</a:t>
            </a:r>
            <a:endParaRPr lang="zh-CN" altLang="en-US"/>
          </a:p>
          <a:p>
            <a:r>
              <a:rPr lang="zh-CN" altLang="en-US"/>
              <a:t>《游戏的规则》（1939）法国：让•雷诺阿（多次名列亚军）</a:t>
            </a:r>
            <a:endParaRPr lang="zh-CN" altLang="en-US"/>
          </a:p>
          <a:p>
            <a:pPr marL="285750" indent="-285750">
              <a:buFont typeface="Arial" panose="020B0604020202020204" pitchFamily="34" charset="0"/>
              <a:buChar char="•"/>
            </a:pPr>
            <a:r>
              <a:rPr lang="zh-CN" altLang="en-US"/>
              <a:t>上榜6次者：</a:t>
            </a:r>
            <a:endParaRPr lang="zh-CN" altLang="en-US"/>
          </a:p>
          <a:p>
            <a:r>
              <a:rPr lang="zh-CN" altLang="en-US"/>
              <a:t>《公民凯恩》（1941）美国：奥森•威尔斯（1952年落榜,1962-2002年5度蝉联冠军）</a:t>
            </a:r>
            <a:endParaRPr lang="zh-CN" altLang="en-US"/>
          </a:p>
          <a:p>
            <a:r>
              <a:rPr lang="zh-CN" altLang="en-US"/>
              <a:t>《战舰波将金号》（1925）苏联:谢尔盖•爱森斯坦（2012年落选）</a:t>
            </a:r>
            <a:endParaRPr lang="zh-CN" altLang="en-US"/>
          </a:p>
          <a:p>
            <a:pPr marL="285750" indent="-285750">
              <a:buFont typeface="Arial" panose="020B0604020202020204" pitchFamily="34" charset="0"/>
              <a:buChar char="•"/>
            </a:pPr>
            <a:r>
              <a:rPr lang="zh-CN" altLang="en-US"/>
              <a:t>上榜5次者：</a:t>
            </a:r>
            <a:endParaRPr lang="zh-CN" altLang="en-US"/>
          </a:p>
          <a:p>
            <a:r>
              <a:rPr lang="zh-CN" altLang="en-US"/>
              <a:t>《迷魂记》（1958）美国：阿尔弗雷德•希区柯克（2002年亚军、2012年夺冠）</a:t>
            </a:r>
            <a:endParaRPr lang="zh-CN" altLang="en-US"/>
          </a:p>
          <a:p>
            <a:r>
              <a:rPr lang="zh-CN" altLang="en-US"/>
              <a:t>《八部半》（1963）意大利、法国：费德里科•费里尼</a:t>
            </a:r>
            <a:endParaRPr lang="zh-CN" altLang="en-US"/>
          </a:p>
          <a:p>
            <a:pPr marL="285750" indent="-285750">
              <a:buFont typeface="Arial" panose="020B0604020202020204" pitchFamily="34" charset="0"/>
              <a:buChar char="•"/>
            </a:pPr>
            <a:r>
              <a:rPr lang="zh-CN" altLang="en-US"/>
              <a:t>上榜4次者：</a:t>
            </a:r>
            <a:endParaRPr lang="zh-CN" altLang="en-US"/>
          </a:p>
          <a:p>
            <a:r>
              <a:rPr lang="zh-CN" altLang="en-US"/>
              <a:t>《圣女贞德》（1928）法国：卡尔•德莱叶</a:t>
            </a:r>
            <a:endParaRPr lang="zh-CN" altLang="en-US"/>
          </a:p>
          <a:p>
            <a:pPr marL="285750" indent="-285750">
              <a:buFont typeface="Arial" panose="020B0604020202020204" pitchFamily="34" charset="0"/>
              <a:buChar char="•"/>
            </a:pPr>
            <a:r>
              <a:rPr lang="zh-CN" altLang="en-US"/>
              <a:t>上榜3次者：</a:t>
            </a:r>
            <a:endParaRPr lang="zh-CN" altLang="en-US"/>
          </a:p>
          <a:p>
            <a:r>
              <a:rPr lang="zh-CN" altLang="en-US"/>
              <a:t>《教父》（1972）和《教父续集》（1974）美国：弗朗西斯•科波拉</a:t>
            </a:r>
            <a:endParaRPr lang="zh-CN" altLang="en-US"/>
          </a:p>
          <a:p>
            <a:r>
              <a:rPr lang="zh-CN" altLang="en-US"/>
              <a:t>《奇遇》（1960）意大利、法国：米开朗基罗•安东尼奥尼</a:t>
            </a:r>
            <a:endParaRPr lang="zh-CN" altLang="en-US"/>
          </a:p>
          <a:p>
            <a:r>
              <a:rPr lang="zh-CN" altLang="en-US"/>
              <a:t>《偷自行车的人》（1948）意大利：维托里奥•德•西卡（1952年夺冠）</a:t>
            </a:r>
            <a:endParaRPr lang="zh-CN" altLang="en-US"/>
          </a:p>
          <a:p>
            <a:r>
              <a:rPr lang="zh-CN" altLang="en-US"/>
              <a:t>《亚特兰大号》（1934）法国：让•维果</a:t>
            </a:r>
            <a:endParaRPr lang="zh-CN" altLang="en-US"/>
          </a:p>
          <a:p>
            <a:r>
              <a:rPr lang="zh-CN" altLang="en-US"/>
              <a:t>《七武士》（1954）日本:黑泽明</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813685" y="334645"/>
            <a:ext cx="6276975" cy="706755"/>
          </a:xfrm>
          <a:prstGeom prst="rect">
            <a:avLst/>
          </a:prstGeom>
          <a:noFill/>
        </p:spPr>
        <p:txBody>
          <a:bodyPr wrap="square" rtlCol="0">
            <a:spAutoFit/>
          </a:bodyPr>
          <a:p>
            <a:pPr algn="ctr"/>
            <a:r>
              <a:rPr lang="zh-CN" altLang="en-US" sz="4000"/>
              <a:t>第二节</a:t>
            </a:r>
            <a:r>
              <a:rPr lang="en-US" altLang="zh-CN" sz="4000"/>
              <a:t>	</a:t>
            </a:r>
            <a:r>
              <a:rPr lang="zh-CN" altLang="en-US" sz="4000"/>
              <a:t>经典中的经典</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7" name="文本框 6"/>
          <p:cNvSpPr txBox="1"/>
          <p:nvPr/>
        </p:nvSpPr>
        <p:spPr>
          <a:xfrm>
            <a:off x="868045" y="1191895"/>
            <a:ext cx="9872345" cy="4554220"/>
          </a:xfrm>
          <a:prstGeom prst="rect">
            <a:avLst/>
          </a:prstGeom>
          <a:noFill/>
        </p:spPr>
        <p:txBody>
          <a:bodyPr wrap="square" rtlCol="0">
            <a:spAutoFit/>
          </a:bodyPr>
          <a:p>
            <a:r>
              <a:rPr lang="zh-CN" altLang="en-US" sz="2000" b="1"/>
              <a:t>♦ 35部学导演最该熟读的超级经典</a:t>
            </a:r>
            <a:r>
              <a:rPr lang="zh-CN" altLang="en-US"/>
              <a:t> </a:t>
            </a:r>
            <a:endParaRPr lang="zh-CN" altLang="en-US"/>
          </a:p>
          <a:p>
            <a:r>
              <a:rPr lang="zh-CN" altLang="en-US" b="1"/>
              <a:t>英国《视与听》杂志从1952年起每 10年评选一次“世界电影十佳”，截至 2012年总共7次，评选（影评人版）的总 体排名如下：</a:t>
            </a:r>
            <a:endParaRPr lang="zh-CN" altLang="en-US" b="1"/>
          </a:p>
          <a:p>
            <a:pPr marL="285750" indent="-285750">
              <a:buFont typeface="Arial" panose="020B0604020202020204" pitchFamily="34" charset="0"/>
              <a:buChar char="•"/>
            </a:pPr>
            <a:r>
              <a:rPr lang="zh-CN" altLang="en-US"/>
              <a:t>上榜2次者：</a:t>
            </a:r>
            <a:endParaRPr lang="zh-CN" altLang="en-US"/>
          </a:p>
          <a:p>
            <a:r>
              <a:rPr lang="zh-CN" altLang="en-US"/>
              <a:t>《东京物语》（1953）日本:小津安二郎</a:t>
            </a:r>
            <a:endParaRPr lang="zh-CN" altLang="en-US"/>
          </a:p>
          <a:p>
            <a:r>
              <a:rPr lang="zh-CN" altLang="en-US"/>
              <a:t>《愤怒的公牛》（1980》美国：马丁 •斯科西斯</a:t>
            </a:r>
            <a:endParaRPr lang="zh-CN" altLang="en-US"/>
          </a:p>
          <a:p>
            <a:r>
              <a:rPr lang="zh-CN" altLang="en-US"/>
              <a:t>《贪婪》（1924》美国：埃里克•冯•斯特劳亨</a:t>
            </a:r>
            <a:endParaRPr lang="zh-CN" altLang="en-US"/>
          </a:p>
          <a:p>
            <a:r>
              <a:rPr lang="zh-CN" altLang="en-US"/>
              <a:t>《雨中曲》（1952》美国：斯坦利•多南、金•凯利</a:t>
            </a:r>
            <a:endParaRPr lang="zh-CN" altLang="en-US"/>
          </a:p>
          <a:p>
            <a:r>
              <a:rPr lang="zh-CN" altLang="en-US"/>
              <a:t>《雨月物语》（1953》日本：沟口健二</a:t>
            </a:r>
            <a:endParaRPr lang="zh-CN" altLang="en-US"/>
          </a:p>
          <a:p>
            <a:r>
              <a:rPr lang="zh-CN" altLang="en-US"/>
              <a:t>《搜索者》（1956》美国：约翰•福特</a:t>
            </a:r>
            <a:endParaRPr lang="zh-CN" altLang="en-US"/>
          </a:p>
          <a:p>
            <a:r>
              <a:rPr lang="zh-CN" altLang="en-US"/>
              <a:t>《安伯逊大族》（1942）美国：奥森•威尔斯</a:t>
            </a:r>
            <a:endParaRPr lang="zh-CN" altLang="en-US"/>
          </a:p>
          <a:p>
            <a:r>
              <a:rPr lang="zh-CN" altLang="en-US"/>
              <a:t>《2001：太空漫游》（1968）英国、美国：斯坦利•库布里克</a:t>
            </a:r>
            <a:endParaRPr lang="zh-CN" altLang="en-US"/>
          </a:p>
          <a:p>
            <a:r>
              <a:rPr lang="zh-CN" altLang="en-US"/>
              <a:t>《将军号》（1926）美国：克莱德•布鲁克曼、巴斯特•基顿</a:t>
            </a:r>
            <a:endParaRPr lang="zh-CN" altLang="en-US"/>
          </a:p>
          <a:p>
            <a:r>
              <a:rPr lang="zh-CN" altLang="en-US"/>
              <a:t>《罗生门》（195O）日本:黑泽明</a:t>
            </a:r>
            <a:endParaRPr lang="zh-CN" altLang="en-US"/>
          </a:p>
          <a:p>
            <a:r>
              <a:rPr lang="zh-CN" altLang="en-US"/>
              <a:t>《日出》（1927）德国：茂瑙</a:t>
            </a:r>
            <a:endParaRPr lang="zh-CN" altLang="en-US"/>
          </a:p>
          <a:p>
            <a:pPr indent="0">
              <a:buFont typeface="Arial" panose="020B0604020202020204" pitchFamily="34" charset="0"/>
              <a:buNone/>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第三节 导演素质</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922655" y="1593215"/>
            <a:ext cx="8937625" cy="521970"/>
          </a:xfrm>
          <a:prstGeom prst="rect">
            <a:avLst/>
          </a:prstGeom>
          <a:noFill/>
        </p:spPr>
        <p:txBody>
          <a:bodyPr wrap="square" rtlCol="0">
            <a:spAutoFit/>
          </a:bodyPr>
          <a:p>
            <a:r>
              <a:rPr lang="zh-CN" altLang="en-US" sz="2800"/>
              <a:t>♦好莱坞一直强调“导演首先是一个讲故事的人”</a:t>
            </a:r>
            <a:endParaRPr lang="zh-CN" altLang="en-US" sz="2800"/>
          </a:p>
        </p:txBody>
      </p:sp>
      <p:sp>
        <p:nvSpPr>
          <p:cNvPr id="4" name="文本框 3"/>
          <p:cNvSpPr txBox="1"/>
          <p:nvPr/>
        </p:nvSpPr>
        <p:spPr>
          <a:xfrm>
            <a:off x="1263015" y="2835910"/>
            <a:ext cx="9300845" cy="1753235"/>
          </a:xfrm>
          <a:prstGeom prst="rect">
            <a:avLst/>
          </a:prstGeom>
          <a:noFill/>
        </p:spPr>
        <p:txBody>
          <a:bodyPr wrap="square" rtlCol="0">
            <a:spAutoFit/>
          </a:bodyPr>
          <a:p>
            <a:r>
              <a:rPr lang="en-US" altLang="zh-CN"/>
              <a:t>       </a:t>
            </a:r>
            <a:r>
              <a:rPr lang="zh-CN" altLang="en-US"/>
              <a:t>库布里克说:“一个导演的品位以及想象力才是制作一部电影的最关键因素。” </a:t>
            </a:r>
            <a:endParaRPr lang="zh-CN" altLang="en-US"/>
          </a:p>
          <a:p>
            <a:endParaRPr lang="zh-CN" altLang="en-US"/>
          </a:p>
          <a:p>
            <a:r>
              <a:rPr lang="zh-CN" altLang="en-US"/>
              <a:t>       导演的生活阅历和生命体验（直接的和间接的），也是电影能够成功的关键因素。</a:t>
            </a:r>
            <a:endParaRPr lang="zh-CN" altLang="en-US"/>
          </a:p>
          <a:p>
            <a:endParaRPr lang="zh-CN" altLang="en-US"/>
          </a:p>
          <a:p>
            <a:r>
              <a:rPr lang="zh-CN" altLang="en-US"/>
              <a:t>       吴宇森认为《英雄本色》中周润发和狄龙的生死情谊就是他与徐克彼此扶持、惺惺相惜的银幕体现。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813685" y="334645"/>
            <a:ext cx="6276975" cy="706755"/>
          </a:xfrm>
          <a:prstGeom prst="rect">
            <a:avLst/>
          </a:prstGeom>
          <a:noFill/>
        </p:spPr>
        <p:txBody>
          <a:bodyPr wrap="square" rtlCol="0">
            <a:spAutoFit/>
          </a:bodyPr>
          <a:p>
            <a:pPr algn="ctr"/>
            <a:r>
              <a:rPr lang="zh-CN" altLang="en-US" sz="4000"/>
              <a:t>第二节</a:t>
            </a:r>
            <a:r>
              <a:rPr lang="en-US" altLang="zh-CN" sz="4000"/>
              <a:t>	</a:t>
            </a:r>
            <a:r>
              <a:rPr lang="zh-CN" altLang="en-US" sz="4000"/>
              <a:t>经典中的经典</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7" name="文本框 6"/>
          <p:cNvSpPr txBox="1"/>
          <p:nvPr/>
        </p:nvSpPr>
        <p:spPr>
          <a:xfrm>
            <a:off x="868045" y="1191895"/>
            <a:ext cx="9872345" cy="5107940"/>
          </a:xfrm>
          <a:prstGeom prst="rect">
            <a:avLst/>
          </a:prstGeom>
          <a:noFill/>
        </p:spPr>
        <p:txBody>
          <a:bodyPr wrap="square" rtlCol="0">
            <a:spAutoFit/>
          </a:bodyPr>
          <a:p>
            <a:r>
              <a:rPr lang="zh-CN" altLang="en-US" sz="2000" b="1"/>
              <a:t>♦ 35部学导演最该熟读的超级经典</a:t>
            </a:r>
            <a:r>
              <a:rPr lang="zh-CN" altLang="en-US"/>
              <a:t> </a:t>
            </a:r>
            <a:endParaRPr lang="zh-CN" altLang="en-US"/>
          </a:p>
          <a:p>
            <a:r>
              <a:rPr lang="zh-CN" altLang="en-US" b="1"/>
              <a:t>英国《视与听》杂志从1952年起每 10年评选一次“世界电影十佳”，截至 2012年总共7次，评选（影评人版）的总 体排名如下：</a:t>
            </a:r>
            <a:endParaRPr lang="zh-CN" altLang="en-US" b="1"/>
          </a:p>
          <a:p>
            <a:pPr marL="285750" indent="-285750">
              <a:buFont typeface="Arial" panose="020B0604020202020204" pitchFamily="34" charset="0"/>
              <a:buChar char="•"/>
            </a:pPr>
            <a:r>
              <a:rPr lang="zh-CN" altLang="en-US"/>
              <a:t>上榜1次者：</a:t>
            </a:r>
            <a:endParaRPr lang="zh-CN" altLang="en-US"/>
          </a:p>
          <a:p>
            <a:r>
              <a:rPr lang="zh-CN" altLang="en-US"/>
              <a:t>《城市之光</a:t>
            </a:r>
            <a:r>
              <a:rPr lang="zh-CN" altLang="en-US">
                <a:sym typeface="+mn-ea"/>
              </a:rPr>
              <a:t>》（</a:t>
            </a:r>
            <a:r>
              <a:rPr lang="zh-CN" altLang="en-US"/>
              <a:t>1931）美国：卓别林</a:t>
            </a:r>
            <a:endParaRPr lang="zh-CN" altLang="en-US"/>
          </a:p>
          <a:p>
            <a:r>
              <a:rPr lang="zh-CN" altLang="en-US"/>
              <a:t>《淘金热</a:t>
            </a:r>
            <a:r>
              <a:rPr lang="zh-CN" altLang="en-US">
                <a:sym typeface="+mn-ea"/>
              </a:rPr>
              <a:t>》（</a:t>
            </a:r>
            <a:r>
              <a:rPr lang="zh-CN" altLang="en-US"/>
              <a:t>925）美国：卓别林</a:t>
            </a:r>
            <a:endParaRPr lang="zh-CN" altLang="en-US"/>
          </a:p>
          <a:p>
            <a:r>
              <a:rPr lang="zh-CN" altLang="en-US"/>
              <a:t>《党同伐异</a:t>
            </a:r>
            <a:r>
              <a:rPr lang="zh-CN" altLang="en-US">
                <a:sym typeface="+mn-ea"/>
              </a:rPr>
              <a:t>》（</a:t>
            </a:r>
            <a:r>
              <a:rPr lang="zh-CN" altLang="en-US"/>
              <a:t>1916）美国：格里菲斯</a:t>
            </a:r>
            <a:endParaRPr lang="zh-CN" altLang="en-US"/>
          </a:p>
          <a:p>
            <a:r>
              <a:rPr lang="zh-CN" altLang="en-US"/>
              <a:t>《路易斯安娜故事</a:t>
            </a:r>
            <a:r>
              <a:rPr lang="zh-CN" altLang="en-US">
                <a:sym typeface="+mn-ea"/>
              </a:rPr>
              <a:t>》（</a:t>
            </a:r>
            <a:r>
              <a:rPr lang="zh-CN" altLang="en-US"/>
              <a:t>1948）美国：弗拉哈迪</a:t>
            </a:r>
            <a:endParaRPr lang="zh-CN" altLang="en-US"/>
          </a:p>
          <a:p>
            <a:r>
              <a:rPr lang="zh-CN" altLang="en-US"/>
              <a:t>《雾码头</a:t>
            </a:r>
            <a:r>
              <a:rPr lang="zh-CN" altLang="en-US">
                <a:sym typeface="+mn-ea"/>
              </a:rPr>
              <a:t>》（</a:t>
            </a:r>
            <a:r>
              <a:rPr lang="zh-CN" altLang="en-US"/>
              <a:t>1939）法国：马赛尔•卡尔内</a:t>
            </a:r>
            <a:endParaRPr lang="zh-CN" altLang="en-US"/>
          </a:p>
          <a:p>
            <a:r>
              <a:rPr lang="zh-CN" altLang="en-US"/>
              <a:t>《相见恨晚</a:t>
            </a:r>
            <a:r>
              <a:rPr lang="zh-CN" altLang="en-US">
                <a:sym typeface="+mn-ea"/>
              </a:rPr>
              <a:t>》（</a:t>
            </a:r>
            <a:r>
              <a:rPr lang="zh-CN" altLang="en-US"/>
              <a:t>1946）英国：大卫•里恩</a:t>
            </a:r>
            <a:endParaRPr lang="zh-CN" altLang="en-US"/>
          </a:p>
          <a:p>
            <a:r>
              <a:rPr lang="zh-CN" altLang="en-US"/>
              <a:t>《百万法郎</a:t>
            </a:r>
            <a:r>
              <a:rPr lang="zh-CN" altLang="en-US">
                <a:sym typeface="+mn-ea"/>
              </a:rPr>
              <a:t>》（</a:t>
            </a:r>
            <a:r>
              <a:rPr lang="zh-CN" altLang="en-US"/>
              <a:t>193</a:t>
            </a:r>
            <a:r>
              <a:rPr lang="en-US" altLang="zh-CN"/>
              <a:t>1</a:t>
            </a:r>
            <a:r>
              <a:rPr lang="zh-CN" altLang="en-US"/>
              <a:t>）法国：雷内•克莱尔</a:t>
            </a:r>
            <a:endParaRPr lang="zh-CN" altLang="en-US"/>
          </a:p>
          <a:p>
            <a:r>
              <a:rPr lang="zh-CN" altLang="en-US"/>
              <a:t>《伊凡雷帝</a:t>
            </a:r>
            <a:r>
              <a:rPr lang="zh-CN" altLang="en-US">
                <a:sym typeface="+mn-ea"/>
              </a:rPr>
              <a:t>》（</a:t>
            </a:r>
            <a:r>
              <a:rPr lang="zh-CN" altLang="en-US"/>
              <a:t>1945）苏联:爱森斯坦</a:t>
            </a:r>
            <a:endParaRPr lang="zh-CN" altLang="en-US"/>
          </a:p>
          <a:p>
            <a:r>
              <a:rPr lang="zh-CN" altLang="en-US"/>
              <a:t>《大地在波动</a:t>
            </a:r>
            <a:r>
              <a:rPr lang="zh-CN" altLang="en-US">
                <a:sym typeface="+mn-ea"/>
              </a:rPr>
              <a:t>》（</a:t>
            </a:r>
            <a:r>
              <a:rPr lang="zh-CN" altLang="en-US"/>
              <a:t>1948）意大利：维斯康蒂</a:t>
            </a:r>
            <a:endParaRPr lang="zh-CN" altLang="en-US"/>
          </a:p>
          <a:p>
            <a:r>
              <a:rPr lang="zh-CN" altLang="en-US"/>
              <a:t>《假面</a:t>
            </a:r>
            <a:r>
              <a:rPr lang="zh-CN" altLang="en-US">
                <a:sym typeface="+mn-ea"/>
              </a:rPr>
              <a:t>》（</a:t>
            </a:r>
            <a:r>
              <a:rPr lang="zh-CN" altLang="en-US"/>
              <a:t>1966）瑞典:伯格曼</a:t>
            </a:r>
            <a:endParaRPr lang="zh-CN" altLang="en-US"/>
          </a:p>
          <a:p>
            <a:r>
              <a:rPr lang="zh-CN" altLang="en-US"/>
              <a:t>《野草莓</a:t>
            </a:r>
            <a:r>
              <a:rPr lang="zh-CN" altLang="en-US">
                <a:sym typeface="+mn-ea"/>
              </a:rPr>
              <a:t>》（</a:t>
            </a:r>
            <a:r>
              <a:rPr lang="zh-CN" altLang="en-US"/>
              <a:t>1957）瑞典:伯格曼</a:t>
            </a:r>
            <a:endParaRPr lang="zh-CN" altLang="en-US"/>
          </a:p>
          <a:p>
            <a:r>
              <a:rPr lang="zh-CN" altLang="en-US"/>
              <a:t>《大地之歌</a:t>
            </a:r>
            <a:r>
              <a:rPr lang="zh-CN" altLang="en-US">
                <a:sym typeface="+mn-ea"/>
              </a:rPr>
              <a:t>》（</a:t>
            </a:r>
            <a:r>
              <a:rPr lang="zh-CN" altLang="en-US"/>
              <a:t>1955）印度：萨伊吉特•雷伊</a:t>
            </a:r>
            <a:endParaRPr lang="zh-CN" altLang="en-US"/>
          </a:p>
          <a:p>
            <a:r>
              <a:rPr lang="zh-CN" altLang="en-US"/>
              <a:t>《带摄影机的人</a:t>
            </a:r>
            <a:r>
              <a:rPr lang="zh-CN" altLang="en-US">
                <a:sym typeface="+mn-ea"/>
              </a:rPr>
              <a:t>》（</a:t>
            </a:r>
            <a:r>
              <a:rPr lang="zh-CN" altLang="en-US"/>
              <a:t>1929）苏联:维尔托夫</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813685" y="334645"/>
            <a:ext cx="6276975" cy="706755"/>
          </a:xfrm>
          <a:prstGeom prst="rect">
            <a:avLst/>
          </a:prstGeom>
          <a:noFill/>
        </p:spPr>
        <p:txBody>
          <a:bodyPr wrap="square" rtlCol="0">
            <a:spAutoFit/>
          </a:bodyPr>
          <a:p>
            <a:pPr algn="ctr"/>
            <a:r>
              <a:rPr lang="zh-CN" altLang="en-US" sz="4000"/>
              <a:t>第二节</a:t>
            </a:r>
            <a:r>
              <a:rPr lang="en-US" altLang="zh-CN" sz="4000"/>
              <a:t>	</a:t>
            </a:r>
            <a:r>
              <a:rPr lang="zh-CN" altLang="en-US" sz="4000"/>
              <a:t>经典中的经典</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362075" y="1429385"/>
            <a:ext cx="9674860" cy="3999865"/>
          </a:xfrm>
          <a:prstGeom prst="rect">
            <a:avLst/>
          </a:prstGeom>
          <a:noFill/>
        </p:spPr>
        <p:txBody>
          <a:bodyPr wrap="square" rtlCol="0">
            <a:spAutoFit/>
          </a:bodyPr>
          <a:p>
            <a:r>
              <a:rPr lang="zh-CN" altLang="en-US" sz="2000" b="1"/>
              <a:t>♦全球导演评选的"十佳电影"（2012年）：</a:t>
            </a:r>
            <a:endParaRPr lang="zh-CN" altLang="en-US"/>
          </a:p>
          <a:p>
            <a:pPr marL="285750" indent="-285750">
              <a:buFont typeface="Arial" panose="020B0604020202020204" pitchFamily="34" charset="0"/>
              <a:buChar char="•"/>
            </a:pPr>
            <a:r>
              <a:rPr lang="zh-CN" altLang="en-US"/>
              <a:t>《东京物语》（小津安二郎）；</a:t>
            </a:r>
            <a:endParaRPr lang="zh-CN" altLang="en-US"/>
          </a:p>
          <a:p>
            <a:pPr marL="285750" indent="-285750">
              <a:buFont typeface="Arial" panose="020B0604020202020204" pitchFamily="34" charset="0"/>
              <a:buChar char="•"/>
            </a:pPr>
            <a:r>
              <a:rPr lang="zh-CN" altLang="en-US"/>
              <a:t>《2001：太空漫游》（库布里克）；</a:t>
            </a:r>
            <a:endParaRPr lang="zh-CN" altLang="en-US"/>
          </a:p>
          <a:p>
            <a:pPr marL="285750" indent="-285750">
              <a:buFont typeface="Arial" panose="020B0604020202020204" pitchFamily="34" charset="0"/>
              <a:buChar char="•"/>
            </a:pPr>
            <a:r>
              <a:rPr lang="zh-CN" altLang="en-US"/>
              <a:t>《公民凯恩》（威尔斯）；</a:t>
            </a:r>
            <a:endParaRPr lang="zh-CN" altLang="en-US"/>
          </a:p>
          <a:p>
            <a:pPr marL="285750" indent="-285750">
              <a:buFont typeface="Arial" panose="020B0604020202020204" pitchFamily="34" charset="0"/>
              <a:buChar char="•"/>
            </a:pPr>
            <a:r>
              <a:rPr lang="zh-CN" altLang="en-US"/>
              <a:t>《八部半》（费里尼）；</a:t>
            </a:r>
            <a:endParaRPr lang="zh-CN" altLang="en-US"/>
          </a:p>
          <a:p>
            <a:pPr marL="285750" indent="-285750">
              <a:buFont typeface="Arial" panose="020B0604020202020204" pitchFamily="34" charset="0"/>
              <a:buChar char="•"/>
            </a:pPr>
            <a:r>
              <a:rPr lang="zh-CN" altLang="en-US"/>
              <a:t>《出租汽车司机》（斯科西斯）；</a:t>
            </a:r>
            <a:endParaRPr lang="zh-CN" altLang="en-US"/>
          </a:p>
          <a:p>
            <a:pPr marL="285750" indent="-285750">
              <a:buFont typeface="Arial" panose="020B0604020202020204" pitchFamily="34" charset="0"/>
              <a:buChar char="•"/>
            </a:pPr>
            <a:r>
              <a:rPr lang="zh-CN" altLang="en-US"/>
              <a:t>《现代启示录》（科波拉）；</a:t>
            </a:r>
            <a:endParaRPr lang="zh-CN" altLang="en-US"/>
          </a:p>
          <a:p>
            <a:pPr marL="285750" indent="-285750">
              <a:buFont typeface="Arial" panose="020B0604020202020204" pitchFamily="34" charset="0"/>
              <a:buChar char="•"/>
            </a:pPr>
            <a:r>
              <a:rPr lang="zh-CN" altLang="en-US"/>
              <a:t>《教父》（科波拉）；</a:t>
            </a:r>
            <a:endParaRPr lang="zh-CN" altLang="en-US"/>
          </a:p>
          <a:p>
            <a:pPr marL="285750" indent="-285750">
              <a:buFont typeface="Arial" panose="020B0604020202020204" pitchFamily="34" charset="0"/>
              <a:buChar char="•"/>
            </a:pPr>
            <a:r>
              <a:rPr lang="zh-CN" altLang="en-US"/>
              <a:t>《迷魂记》（希区柯克）；</a:t>
            </a:r>
            <a:endParaRPr lang="zh-CN" altLang="en-US"/>
          </a:p>
          <a:p>
            <a:pPr marL="285750" indent="-285750">
              <a:buFont typeface="Arial" panose="020B0604020202020204" pitchFamily="34" charset="0"/>
              <a:buChar char="•"/>
            </a:pPr>
            <a:r>
              <a:rPr lang="zh-CN" altLang="en-US"/>
              <a:t>《镜子》（塔尔科夫斯基）；</a:t>
            </a:r>
            <a:endParaRPr lang="zh-CN" altLang="en-US"/>
          </a:p>
          <a:p>
            <a:pPr marL="285750" indent="-285750">
              <a:buFont typeface="Arial" panose="020B0604020202020204" pitchFamily="34" charset="0"/>
              <a:buChar char="•"/>
            </a:pPr>
            <a:r>
              <a:rPr lang="zh-CN" altLang="en-US"/>
              <a:t>《偷自行车的人》（德•西卡）。</a:t>
            </a:r>
            <a:endParaRPr lang="zh-CN" altLang="en-US"/>
          </a:p>
          <a:p>
            <a:pPr marL="285750" indent="-285750"/>
            <a:endParaRPr lang="zh-CN" altLang="en-US"/>
          </a:p>
          <a:p>
            <a:pPr indent="0">
              <a:buNone/>
            </a:pPr>
            <a:r>
              <a:rPr lang="zh-CN" altLang="en-US"/>
              <a:t>注意:弗朗西斯•科波拉是唯一独中两元者。悉德尼•卢美特曾说他非常嫉妒科波 拉，因为如果评选世界电影前5强，科波拉的电影可能占到2-3部。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813685" y="334645"/>
            <a:ext cx="6276975" cy="706755"/>
          </a:xfrm>
          <a:prstGeom prst="rect">
            <a:avLst/>
          </a:prstGeom>
          <a:noFill/>
        </p:spPr>
        <p:txBody>
          <a:bodyPr wrap="square" rtlCol="0">
            <a:spAutoFit/>
          </a:bodyPr>
          <a:p>
            <a:pPr algn="ctr"/>
            <a:r>
              <a:rPr lang="zh-CN" altLang="en-US" sz="4000"/>
              <a:t>第二节</a:t>
            </a:r>
            <a:r>
              <a:rPr lang="en-US" altLang="zh-CN" sz="4000"/>
              <a:t>	</a:t>
            </a:r>
            <a:r>
              <a:rPr lang="zh-CN" altLang="en-US" sz="4000"/>
              <a:t>经典中的经典</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362075" y="1429385"/>
            <a:ext cx="9674860" cy="4307840"/>
          </a:xfrm>
          <a:prstGeom prst="rect">
            <a:avLst/>
          </a:prstGeom>
          <a:noFill/>
        </p:spPr>
        <p:txBody>
          <a:bodyPr wrap="square" rtlCol="0">
            <a:spAutoFit/>
          </a:bodyPr>
          <a:p>
            <a:r>
              <a:rPr lang="zh-CN" altLang="en-US" sz="2000" b="1"/>
              <a:t>♦各导演心目中的世界“十佳电影”</a:t>
            </a:r>
            <a:endParaRPr lang="zh-CN" altLang="en-US" sz="2000" b="1"/>
          </a:p>
          <a:p>
            <a:pPr marL="285750" indent="-285750">
              <a:buFont typeface="Arial" panose="020B0604020202020204" pitchFamily="34" charset="0"/>
              <a:buChar char="•"/>
            </a:pPr>
            <a:r>
              <a:rPr lang="zh-CN" altLang="en-US"/>
              <a:t>斯科西斯:《八部半X2001：太空漫游》《灰烬与钻石》《公民凯恩》《豹》《游击队》《红菱 艳》《大河》《龙头之死》《搜索者》。</a:t>
            </a:r>
            <a:endParaRPr lang="zh-CN" altLang="en-US"/>
          </a:p>
          <a:p>
            <a:pPr marL="285750" indent="-285750">
              <a:buFont typeface="Arial" panose="020B0604020202020204" pitchFamily="34" charset="0"/>
              <a:buChar char="•"/>
            </a:pPr>
            <a:r>
              <a:rPr lang="zh-CN" altLang="en-US"/>
              <a:t>基耶斯洛夫斯基:《乡村牧师日记》《冬日之 光》《纳萨林》《野草莓》《城市之光》《雨月物语》 《七武士》《假面》《穆谢特》《砂之女》。</a:t>
            </a:r>
            <a:endParaRPr lang="zh-CN" altLang="en-US"/>
          </a:p>
          <a:p>
            <a:pPr marL="285750" indent="-285750">
              <a:buFont typeface="Arial" panose="020B0604020202020204" pitchFamily="34" charset="0"/>
              <a:buChar char="•"/>
            </a:pPr>
            <a:r>
              <a:rPr lang="zh-CN" altLang="en-US"/>
              <a:t>贝托鲁奇:《游戏规则》《山椒大夫》《德意志 零年》《精疲力尽》《关山飞注渡》《蓝丝绒》《城市 之光》《艳贼》《历劫佳人》。</a:t>
            </a:r>
            <a:endParaRPr lang="zh-CN" altLang="en-US"/>
          </a:p>
          <a:p>
            <a:pPr marL="285750" indent="-285750">
              <a:buFont typeface="Arial" panose="020B0604020202020204" pitchFamily="34" charset="0"/>
              <a:buChar char="•"/>
            </a:pPr>
            <a:r>
              <a:rPr lang="zh-CN" altLang="en-US"/>
              <a:t>克里斯托弗•诺兰:«2001：太空漫游》《黑 洞》《银翼杀手》《唐人街》《幽灵终结者》《阿拉伯 的劳伦斯》《女王密使》《星球大战》《霸王铁金 刚》《通天大盗》。</a:t>
            </a:r>
            <a:endParaRPr lang="zh-CN" altLang="en-US"/>
          </a:p>
          <a:p>
            <a:pPr marL="285750" indent="-285750">
              <a:buFont typeface="Arial" panose="020B0604020202020204" pitchFamily="34" charset="0"/>
              <a:buChar char="•"/>
            </a:pPr>
            <a:r>
              <a:rPr lang="zh-CN" altLang="en-US"/>
              <a:t>贾樟柯:《死囚越狱》《偷自行车的人》《大路》《东京物语》《游戏规则》《风柜来的人》 《北方的纳努克》《龙门客栈》《马路天使》《黄土地》。</a:t>
            </a:r>
            <a:endParaRPr lang="zh-CN" altLang="en-US"/>
          </a:p>
          <a:p>
            <a:pPr marL="342900" indent="-342900"/>
            <a:endParaRPr lang="zh-CN" altLang="en-US" sz="2000" b="1"/>
          </a:p>
          <a:p>
            <a:pPr indent="0">
              <a:buNone/>
            </a:pPr>
            <a:r>
              <a:rPr lang="zh-CN" altLang="en-US"/>
              <a:t>俗话说，物以类聚，人以群分。除去民族文化和社会时代的特殊因素，我们可以从上 面的片单间明显看出不同导演的人格个性、审美趣味和电影追求，同样也可以清晰地发 现不同导演间的学艺和传承关系。</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813685" y="334645"/>
            <a:ext cx="6276975" cy="706755"/>
          </a:xfrm>
          <a:prstGeom prst="rect">
            <a:avLst/>
          </a:prstGeom>
          <a:noFill/>
        </p:spPr>
        <p:txBody>
          <a:bodyPr wrap="square" rtlCol="0">
            <a:spAutoFit/>
          </a:bodyPr>
          <a:p>
            <a:pPr algn="ctr"/>
            <a:r>
              <a:rPr lang="zh-CN" altLang="en-US" sz="4000"/>
              <a:t>第二节</a:t>
            </a:r>
            <a:r>
              <a:rPr lang="en-US" altLang="zh-CN" sz="4000"/>
              <a:t>	</a:t>
            </a:r>
            <a:r>
              <a:rPr lang="zh-CN" altLang="en-US" sz="4000"/>
              <a:t>经典中的经典</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668655" y="1041400"/>
            <a:ext cx="11147425" cy="6000750"/>
          </a:xfrm>
          <a:prstGeom prst="rect">
            <a:avLst/>
          </a:prstGeom>
          <a:noFill/>
        </p:spPr>
        <p:txBody>
          <a:bodyPr wrap="square" rtlCol="0">
            <a:spAutoFit/>
          </a:bodyPr>
          <a:p>
            <a:r>
              <a:rPr lang="zh-CN" altLang="en-US" sz="2000" b="1"/>
              <a:t>♦殿堂级经典</a:t>
            </a:r>
            <a:endParaRPr lang="zh-CN" altLang="en-US" sz="2000" b="1"/>
          </a:p>
          <a:p>
            <a:pPr marL="285750" indent="-285750">
              <a:buFont typeface="Arial" panose="020B0604020202020204" pitchFamily="34" charset="0"/>
              <a:buChar char="•"/>
            </a:pPr>
            <a:r>
              <a:rPr lang="zh-CN" altLang="en-US"/>
              <a:t>《公民凯恩》（奥森•威尔斯对《关山飞渡》推崇备至）</a:t>
            </a:r>
            <a:endParaRPr lang="zh-CN" altLang="en-US" sz="2000"/>
          </a:p>
          <a:p>
            <a:pPr marL="285750" indent="-285750">
              <a:buFont typeface="Arial" panose="020B0604020202020204" pitchFamily="34" charset="0"/>
              <a:buChar char="•"/>
            </a:pPr>
            <a:r>
              <a:rPr lang="zh-CN" altLang="en-US"/>
              <a:t>《游戏规则》</a:t>
            </a:r>
            <a:endParaRPr lang="zh-CN" altLang="en-US"/>
          </a:p>
          <a:p>
            <a:pPr marL="342900" indent="-342900">
              <a:buFont typeface="Arial" panose="020B0604020202020204" pitchFamily="34" charset="0"/>
              <a:buChar char="•"/>
            </a:pPr>
            <a:r>
              <a:rPr lang="zh-CN" altLang="en-US" sz="2000" b="1"/>
              <a:t>《</a:t>
            </a:r>
            <a:r>
              <a:rPr lang="zh-CN" altLang="en-US"/>
              <a:t>战舰波将金号》（是爱森斯坦“蒙太奇理论”的开山之作，其中“敖德萨阶梯”段落是蒙太奇剪 辑的头号经典镜头。）</a:t>
            </a:r>
            <a:endParaRPr lang="zh-CN" altLang="en-US"/>
          </a:p>
          <a:p>
            <a:pPr marL="285750" indent="-285750">
              <a:buFont typeface="Arial" panose="020B0604020202020204" pitchFamily="34" charset="0"/>
              <a:buChar char="•"/>
            </a:pPr>
            <a:r>
              <a:rPr lang="zh-CN" altLang="en-US"/>
              <a:t>《迷魂记》</a:t>
            </a:r>
            <a:endParaRPr lang="zh-CN" altLang="en-US"/>
          </a:p>
          <a:p>
            <a:pPr marL="285750" indent="-285750">
              <a:buFont typeface="Arial" panose="020B0604020202020204" pitchFamily="34" charset="0"/>
              <a:buChar char="•"/>
            </a:pPr>
            <a:r>
              <a:rPr lang="zh-CN" altLang="en-US"/>
              <a:t>《八部半》</a:t>
            </a:r>
            <a:endParaRPr lang="zh-CN" altLang="en-US"/>
          </a:p>
          <a:p>
            <a:pPr marL="285750" indent="-285750">
              <a:buFont typeface="Arial" panose="020B0604020202020204" pitchFamily="34" charset="0"/>
              <a:buChar char="•"/>
            </a:pPr>
            <a:r>
              <a:rPr lang="zh-CN" altLang="en-US"/>
              <a:t>《东京物语》</a:t>
            </a:r>
            <a:endParaRPr lang="zh-CN" altLang="en-US"/>
          </a:p>
          <a:p>
            <a:pPr marL="285750" indent="-285750">
              <a:buFont typeface="Arial" panose="020B0604020202020204" pitchFamily="34" charset="0"/>
              <a:buChar char="•"/>
            </a:pPr>
            <a:r>
              <a:rPr lang="zh-CN" altLang="en-US"/>
              <a:t>《日落大道》</a:t>
            </a:r>
            <a:endParaRPr lang="zh-CN" altLang="en-US"/>
          </a:p>
          <a:p>
            <a:pPr marL="285750" indent="-285750">
              <a:buFont typeface="Arial" panose="020B0604020202020204" pitchFamily="34" charset="0"/>
              <a:buChar char="•"/>
            </a:pPr>
            <a:r>
              <a:rPr lang="zh-CN" altLang="en-US"/>
              <a:t>《广岛之恋》</a:t>
            </a:r>
            <a:endParaRPr lang="zh-CN" altLang="en-US"/>
          </a:p>
          <a:p>
            <a:pPr marL="285750" indent="-285750">
              <a:buFont typeface="Arial" panose="020B0604020202020204" pitchFamily="34" charset="0"/>
              <a:buChar char="•"/>
            </a:pPr>
            <a:r>
              <a:rPr lang="zh-CN" altLang="en-US"/>
              <a:t>《卑贱的人》</a:t>
            </a:r>
            <a:endParaRPr lang="zh-CN" altLang="en-US"/>
          </a:p>
          <a:p>
            <a:pPr marL="285750" indent="-285750">
              <a:buFont typeface="Arial" panose="020B0604020202020204" pitchFamily="34" charset="0"/>
              <a:buChar char="•"/>
            </a:pPr>
            <a:r>
              <a:rPr lang="zh-CN" altLang="en-US"/>
              <a:t>《后窗》</a:t>
            </a:r>
            <a:endParaRPr lang="zh-CN" altLang="en-US"/>
          </a:p>
          <a:p>
            <a:pPr marL="285750" indent="-285750">
              <a:buFont typeface="Arial" panose="020B0604020202020204" pitchFamily="34" charset="0"/>
              <a:buChar char="•"/>
            </a:pPr>
            <a:r>
              <a:rPr lang="zh-CN" altLang="en-US"/>
              <a:t>《阿拉伯的劳伦斯》</a:t>
            </a:r>
            <a:endParaRPr lang="zh-CN" altLang="en-US"/>
          </a:p>
          <a:p>
            <a:pPr marL="285750" indent="-285750">
              <a:buFont typeface="Arial" panose="020B0604020202020204" pitchFamily="34" charset="0"/>
              <a:buChar char="•"/>
            </a:pPr>
            <a:r>
              <a:rPr lang="zh-CN" altLang="en-US"/>
              <a:t>《以日为夜》</a:t>
            </a:r>
            <a:endParaRPr lang="zh-CN" altLang="en-US"/>
          </a:p>
          <a:p>
            <a:pPr marL="285750" indent="-285750">
              <a:buFont typeface="Arial" panose="020B0604020202020204" pitchFamily="34" charset="0"/>
              <a:buChar char="•"/>
            </a:pPr>
            <a:r>
              <a:rPr lang="zh-CN" altLang="en-US"/>
              <a:t>《星期五女郎》</a:t>
            </a:r>
            <a:endParaRPr lang="zh-CN" altLang="en-US"/>
          </a:p>
          <a:p>
            <a:pPr marL="285750" indent="-285750">
              <a:buFont typeface="Arial" panose="020B0604020202020204" pitchFamily="34" charset="0"/>
              <a:buChar char="•"/>
            </a:pPr>
            <a:r>
              <a:rPr lang="zh-CN" altLang="en-US"/>
              <a:t>《西部往事》</a:t>
            </a:r>
            <a:endParaRPr lang="zh-CN" altLang="en-US"/>
          </a:p>
          <a:p>
            <a:pPr marL="285750" indent="-285750">
              <a:buFont typeface="Arial" panose="020B0604020202020204" pitchFamily="34" charset="0"/>
              <a:buChar char="•"/>
            </a:pPr>
            <a:r>
              <a:rPr lang="zh-CN" altLang="en-US"/>
              <a:t>《意志的胜利》（里芬斯塔尔）</a:t>
            </a:r>
            <a:endParaRPr lang="zh-CN" altLang="en-US"/>
          </a:p>
          <a:p>
            <a:pPr marL="285750" indent="-285750">
              <a:buFont typeface="Arial" panose="020B0604020202020204" pitchFamily="34" charset="0"/>
              <a:buChar char="•"/>
            </a:pPr>
            <a:r>
              <a:rPr lang="zh-CN" altLang="en-US"/>
              <a:t>《现代启示录》</a:t>
            </a:r>
            <a:endParaRPr lang="zh-CN" altLang="en-US"/>
          </a:p>
          <a:p>
            <a:pPr marL="285750" indent="-285750">
              <a:buFont typeface="Arial" panose="020B0604020202020204" pitchFamily="34" charset="0"/>
              <a:buChar char="•"/>
            </a:pPr>
            <a:r>
              <a:rPr lang="zh-CN" altLang="en-US"/>
              <a:t>《假面》</a:t>
            </a:r>
            <a:endParaRPr lang="zh-CN" altLang="en-US"/>
          </a:p>
          <a:p>
            <a:pPr marL="285750" indent="-285750">
              <a:buFont typeface="Arial" panose="020B0604020202020204" pitchFamily="34" charset="0"/>
              <a:buChar char="•"/>
            </a:pPr>
            <a:r>
              <a:rPr lang="zh-CN" altLang="en-US"/>
              <a:t>《花样年华》</a:t>
            </a:r>
            <a:endParaRPr lang="zh-CN" altLang="en-US"/>
          </a:p>
          <a:p>
            <a:pPr marL="342900" indent="-342900"/>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813685" y="334645"/>
            <a:ext cx="6276975" cy="706755"/>
          </a:xfrm>
          <a:prstGeom prst="rect">
            <a:avLst/>
          </a:prstGeom>
          <a:noFill/>
        </p:spPr>
        <p:txBody>
          <a:bodyPr wrap="square" rtlCol="0">
            <a:spAutoFit/>
          </a:bodyPr>
          <a:p>
            <a:pPr algn="ctr"/>
            <a:r>
              <a:rPr lang="zh-CN" altLang="en-US" sz="4000"/>
              <a:t>第二节</a:t>
            </a:r>
            <a:r>
              <a:rPr lang="en-US" altLang="zh-CN" sz="4000"/>
              <a:t>	</a:t>
            </a:r>
            <a:r>
              <a:rPr lang="zh-CN" altLang="en-US" sz="4000"/>
              <a:t>经典中的经典</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258570" y="1659890"/>
            <a:ext cx="9674860" cy="2891790"/>
          </a:xfrm>
          <a:prstGeom prst="rect">
            <a:avLst/>
          </a:prstGeom>
          <a:noFill/>
        </p:spPr>
        <p:txBody>
          <a:bodyPr wrap="square" rtlCol="0">
            <a:spAutoFit/>
          </a:bodyPr>
          <a:p>
            <a:r>
              <a:rPr lang="zh-CN" altLang="en-US" sz="2000" b="1"/>
              <a:t>♦殿堂级经典</a:t>
            </a:r>
            <a:endParaRPr lang="zh-CN" altLang="en-US" sz="2000" b="1"/>
          </a:p>
          <a:p>
            <a:pPr marL="285750" indent="-285750">
              <a:buFont typeface="Arial" panose="020B0604020202020204" pitchFamily="34" charset="0"/>
              <a:buChar char="•"/>
            </a:pPr>
            <a:r>
              <a:rPr lang="zh-CN" altLang="en-US"/>
              <a:t>比利•怀尔德强力推荐《战舰 波将金号》（爱森斯坦）、《黄金时代》（威廉-惠勒）、《郎心似铁》（斯蒂芬斯）和《巴黎最后 的探戈》（贝托鲁奇）。</a:t>
            </a:r>
            <a:endParaRPr lang="zh-CN" altLang="en-US"/>
          </a:p>
          <a:p>
            <a:pPr marL="285750" indent="-285750">
              <a:buFont typeface="Arial" panose="020B0604020202020204" pitchFamily="34" charset="0"/>
              <a:buChar char="•"/>
            </a:pPr>
            <a:endParaRPr lang="zh-CN" altLang="en-US"/>
          </a:p>
          <a:p>
            <a:pPr marL="285750" indent="-285750">
              <a:buFont typeface="Arial" panose="020B0604020202020204" pitchFamily="34" charset="0"/>
              <a:buChar char="•"/>
            </a:pPr>
            <a:r>
              <a:rPr lang="zh-CN" altLang="en-US"/>
              <a:t>吴宇森非常喜爱特吕弗的《朱尔与吉姆》和格斯•范•桑特的《精神病患者》。</a:t>
            </a:r>
            <a:endParaRPr lang="zh-CN" altLang="en-US"/>
          </a:p>
          <a:p>
            <a:pPr marL="285750" indent="-285750">
              <a:buFont typeface="Arial" panose="020B0604020202020204" pitchFamily="34" charset="0"/>
              <a:buChar char="•"/>
            </a:pPr>
            <a:endParaRPr lang="zh-CN" altLang="en-US"/>
          </a:p>
          <a:p>
            <a:pPr marL="285750" indent="-285750">
              <a:buFont typeface="Arial" panose="020B0604020202020204" pitchFamily="34" charset="0"/>
              <a:buChar char="•"/>
            </a:pPr>
            <a:r>
              <a:rPr lang="zh-CN" altLang="en-US"/>
              <a:t>伍迪-艾伦最推崇比利-怀尔德的《双重赔偿》。</a:t>
            </a:r>
            <a:endParaRPr lang="zh-CN" altLang="en-US"/>
          </a:p>
          <a:p>
            <a:pPr marL="285750" indent="-285750">
              <a:buFont typeface="Arial" panose="020B0604020202020204" pitchFamily="34" charset="0"/>
              <a:buChar char="•"/>
            </a:pPr>
            <a:endParaRPr lang="zh-CN" altLang="en-US"/>
          </a:p>
          <a:p>
            <a:pPr marL="285750" indent="-285750">
              <a:buFont typeface="Arial" panose="020B0604020202020204" pitchFamily="34" charset="0"/>
              <a:buChar char="•"/>
            </a:pPr>
            <a:r>
              <a:rPr lang="zh-CN" altLang="en-US"/>
              <a:t>《小城之春》被认为是中国电影和东方美学的典范，受到中外电影人的一致推崇，以 至于田壮壮还专门翻拍过《小城之春》。</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813685" y="334645"/>
            <a:ext cx="6276975" cy="706755"/>
          </a:xfrm>
          <a:prstGeom prst="rect">
            <a:avLst/>
          </a:prstGeom>
          <a:noFill/>
        </p:spPr>
        <p:txBody>
          <a:bodyPr wrap="square" rtlCol="0">
            <a:spAutoFit/>
          </a:bodyPr>
          <a:p>
            <a:pPr algn="ctr"/>
            <a:r>
              <a:rPr lang="zh-CN" altLang="en-US" sz="4000"/>
              <a:t>第三节</a:t>
            </a:r>
            <a:r>
              <a:rPr lang="en-US" altLang="zh-CN" sz="4000"/>
              <a:t>	</a:t>
            </a:r>
            <a:r>
              <a:rPr lang="zh-CN" altLang="en-US" sz="4000"/>
              <a:t>关于拍电影的电影</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258570" y="1659890"/>
            <a:ext cx="9674860" cy="3476625"/>
          </a:xfrm>
          <a:prstGeom prst="rect">
            <a:avLst/>
          </a:prstGeom>
          <a:noFill/>
        </p:spPr>
        <p:txBody>
          <a:bodyPr wrap="square" rtlCol="0">
            <a:spAutoFit/>
          </a:bodyPr>
          <a:p>
            <a:r>
              <a:rPr lang="zh-CN" altLang="en-US" sz="2000" b="1"/>
              <a:t>♦《日落大道》（1950）</a:t>
            </a:r>
            <a:endParaRPr lang="zh-CN" altLang="en-US" sz="2000" b="1"/>
          </a:p>
          <a:p>
            <a:r>
              <a:rPr lang="zh-CN" altLang="en-US" sz="2000" b="1"/>
              <a:t>♦《八部半》（1963）</a:t>
            </a:r>
            <a:endParaRPr lang="zh-CN" altLang="en-US" sz="2000" b="1"/>
          </a:p>
          <a:p>
            <a:r>
              <a:rPr lang="zh-CN" altLang="en-US" sz="2000" b="1"/>
              <a:t>♦《轻蔑》（1963）</a:t>
            </a:r>
            <a:endParaRPr lang="zh-CN" altLang="en-US" sz="2000" b="1"/>
          </a:p>
          <a:p>
            <a:r>
              <a:rPr lang="zh-CN" altLang="en-US" sz="2000" b="1"/>
              <a:t>♦《以日为夜》（1973）</a:t>
            </a:r>
            <a:endParaRPr lang="zh-CN" altLang="en-US" sz="2000" b="1"/>
          </a:p>
          <a:p>
            <a:r>
              <a:rPr lang="zh-CN" altLang="en-US" sz="2000" b="1"/>
              <a:t>♦《影迷》（1979）</a:t>
            </a:r>
            <a:endParaRPr lang="zh-CN" altLang="en-US" sz="2000" b="1"/>
          </a:p>
          <a:p>
            <a:r>
              <a:rPr lang="zh-CN" altLang="en-US" sz="2000" b="1"/>
              <a:t>♦《蒲田进行曲》（1982）</a:t>
            </a:r>
            <a:endParaRPr lang="zh-CN" altLang="en-US" sz="2000" b="1"/>
          </a:p>
          <a:p>
            <a:r>
              <a:rPr lang="zh-CN" altLang="en-US" sz="2000" b="1"/>
              <a:t>♦《开麦拉狂想曲》（1995）</a:t>
            </a:r>
            <a:endParaRPr lang="zh-CN" altLang="en-US" sz="2000" b="1"/>
          </a:p>
          <a:p>
            <a:endParaRPr lang="zh-CN" altLang="en-US" sz="2000" b="1"/>
          </a:p>
          <a:p>
            <a:r>
              <a:rPr lang="zh-CN" altLang="en-US" sz="2000" b="1"/>
              <a:t>此外，《雨中曲》、《特技替身》（彼得•奥图尔扮演“导演上帝"）、《法国中尉的女人》 《不羁夜》和《艺术家》等名片也都涉及“戏中戏”的内容，但它们并未对电影拍摄本身有足 够的反省与审视,所以不应算作“关于拍电影的电影</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813685" y="334645"/>
            <a:ext cx="6276975" cy="706755"/>
          </a:xfrm>
          <a:prstGeom prst="rect">
            <a:avLst/>
          </a:prstGeom>
          <a:noFill/>
        </p:spPr>
        <p:txBody>
          <a:bodyPr wrap="square" rtlCol="0">
            <a:spAutoFit/>
          </a:bodyPr>
          <a:p>
            <a:pPr algn="ctr"/>
            <a:r>
              <a:rPr lang="zh-CN" altLang="en-US" sz="4000"/>
              <a:t>第四节</a:t>
            </a:r>
            <a:r>
              <a:rPr lang="en-US" altLang="zh-CN" sz="4000"/>
              <a:t>	</a:t>
            </a:r>
            <a:r>
              <a:rPr lang="zh-CN" altLang="en-US" sz="4000"/>
              <a:t>导演宝典及其他</a:t>
            </a:r>
            <a:endParaRPr lang="zh-CN" altLang="en-US" sz="4000"/>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1258570" y="1659890"/>
            <a:ext cx="9674860" cy="3169285"/>
          </a:xfrm>
          <a:prstGeom prst="rect">
            <a:avLst/>
          </a:prstGeom>
          <a:noFill/>
        </p:spPr>
        <p:txBody>
          <a:bodyPr wrap="square" rtlCol="0">
            <a:spAutoFit/>
          </a:bodyPr>
          <a:p>
            <a:r>
              <a:rPr lang="zh-CN" altLang="en-US" sz="2000" b="1"/>
              <a:t>♦《希区柯克与特吕弗对话录》</a:t>
            </a:r>
            <a:endParaRPr lang="zh-CN" altLang="en-US" sz="2000" b="1"/>
          </a:p>
          <a:p>
            <a:r>
              <a:rPr lang="zh-CN" altLang="en-US" sz="2000" b="1"/>
              <a:t>♦《对话比利•怀尔德》</a:t>
            </a:r>
            <a:endParaRPr lang="zh-CN" altLang="en-US" sz="2000" b="1"/>
          </a:p>
          <a:p>
            <a:r>
              <a:rPr lang="zh-CN" altLang="en-US" sz="2000" b="1"/>
              <a:t>♦《摄影机背后的魔鬼：对话传奇导演们》（Who The Devil Made It: Conversations with Legendary Film Directors）</a:t>
            </a:r>
            <a:endParaRPr lang="zh-CN" altLang="en-US" sz="2000" b="1"/>
          </a:p>
          <a:p>
            <a:r>
              <a:rPr lang="zh-CN" altLang="en-US" sz="2000" b="1"/>
              <a:t>♦《这是奥森•威尔斯》（This Is Orson Welles）</a:t>
            </a:r>
            <a:endParaRPr lang="zh-CN" altLang="en-US" sz="2000" b="1"/>
          </a:p>
          <a:p>
            <a:r>
              <a:rPr lang="zh-CN" altLang="en-US" sz="2000" b="1"/>
              <a:t>♦《对话经典好莱坞电影大师》（Conversations with the Great Moviemakers of Hollywood's Golden Age at The American Film Institute） 和《对话下一代好莱坞电影大 师》（ Conversations at the American Film Institute with the Great Moviemakers : The Next Generation）</a:t>
            </a:r>
            <a:endParaRPr lang="zh-CN" altLang="en-US" sz="2000" b="1"/>
          </a:p>
          <a:p>
            <a:endParaRPr lang="zh-CN" altLang="en-US" sz="2000" b="1"/>
          </a:p>
        </p:txBody>
      </p:sp>
      <p:sp>
        <p:nvSpPr>
          <p:cNvPr id="7" name="文本框 6"/>
          <p:cNvSpPr txBox="1"/>
          <p:nvPr/>
        </p:nvSpPr>
        <p:spPr>
          <a:xfrm>
            <a:off x="2825115" y="335280"/>
            <a:ext cx="6276975" cy="706755"/>
          </a:xfrm>
          <a:prstGeom prst="rect">
            <a:avLst/>
          </a:prstGeom>
          <a:noFill/>
        </p:spPr>
        <p:txBody>
          <a:bodyPr wrap="square" rtlCol="0">
            <a:spAutoFit/>
          </a:bodyPr>
          <a:p>
            <a:pPr algn="ctr"/>
            <a:r>
              <a:rPr lang="zh-CN" altLang="en-US" sz="4000"/>
              <a:t>第四节</a:t>
            </a:r>
            <a:r>
              <a:rPr lang="en-US" altLang="zh-CN" sz="4000"/>
              <a:t>	</a:t>
            </a:r>
            <a:r>
              <a:rPr lang="zh-CN" altLang="en-US" sz="4000"/>
              <a:t>导演宝典及其他</a:t>
            </a:r>
            <a:endParaRPr lang="zh-CN" altLang="en-US" sz="4000"/>
          </a:p>
        </p:txBody>
      </p:sp>
      <p:grpSp>
        <p:nvGrpSpPr>
          <p:cNvPr id="8" name="组合 7"/>
          <p:cNvGrpSpPr/>
          <p:nvPr/>
        </p:nvGrpSpPr>
        <p:grpSpPr>
          <a:xfrm>
            <a:off x="2441399" y="240179"/>
            <a:ext cx="636853" cy="393183"/>
            <a:chOff x="3610120" y="261689"/>
            <a:chExt cx="636853" cy="393183"/>
          </a:xfrm>
        </p:grpSpPr>
        <p:pic>
          <p:nvPicPr>
            <p:cNvPr id="9" name="图片 8"/>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0"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40485" y="1224915"/>
            <a:ext cx="9905365" cy="5631180"/>
          </a:xfrm>
          <a:prstGeom prst="rect">
            <a:avLst/>
          </a:prstGeom>
          <a:noFill/>
        </p:spPr>
        <p:txBody>
          <a:bodyPr wrap="square" rtlCol="0">
            <a:spAutoFit/>
          </a:bodyPr>
          <a:p>
            <a:r>
              <a:rPr lang="zh-CN" altLang="en-US" b="1">
                <a:sym typeface="+mn-ea"/>
              </a:rPr>
              <a:t>♦其他</a:t>
            </a:r>
            <a:endParaRPr lang="zh-CN" altLang="en-US" b="1"/>
          </a:p>
          <a:p>
            <a:r>
              <a:rPr lang="zh-CN" altLang="en-US">
                <a:sym typeface="+mn-ea"/>
              </a:rPr>
              <a:t>《电影的元素》（李-R.波尔克）</a:t>
            </a:r>
            <a:endParaRPr lang="zh-CN" altLang="en-US"/>
          </a:p>
          <a:p>
            <a:r>
              <a:rPr lang="zh-CN" altLang="en-US">
                <a:sym typeface="+mn-ea"/>
              </a:rPr>
              <a:t>《电影的观念》（斯坦利•所罗门）</a:t>
            </a:r>
            <a:endParaRPr lang="zh-CN" altLang="en-US"/>
          </a:p>
          <a:p>
            <a:r>
              <a:rPr lang="zh-CN" altLang="en-US">
                <a:sym typeface="+mn-ea"/>
              </a:rPr>
              <a:t>《电影的创作过程》（约翰-霍华德-劳逊）</a:t>
            </a:r>
            <a:endParaRPr lang="zh-CN" altLang="en-US"/>
          </a:p>
          <a:p>
            <a:r>
              <a:rPr lang="zh-CN" altLang="en-US">
                <a:sym typeface="+mn-ea"/>
              </a:rPr>
              <a:t>《电影导演工作》（A.J,雷纳逊，北京电影学院1979年内部教学版）</a:t>
            </a:r>
            <a:endParaRPr lang="zh-CN" altLang="en-US"/>
          </a:p>
          <a:p>
            <a:r>
              <a:rPr lang="zh-CN" altLang="en-US">
                <a:sym typeface="+mn-ea"/>
              </a:rPr>
              <a:t>《蒙太奇论》和《电影形式：电影理论文集》（F</a:t>
            </a:r>
            <a:r>
              <a:rPr lang="en-US" altLang="zh-CN">
                <a:sym typeface="+mn-ea"/>
              </a:rPr>
              <a:t>il</a:t>
            </a:r>
            <a:r>
              <a:rPr lang="zh-CN" altLang="en-US">
                <a:sym typeface="+mn-ea"/>
              </a:rPr>
              <a:t>m Form : Essays in Film Theory ）（谢 尔盖-爱森斯坦）</a:t>
            </a:r>
            <a:endParaRPr lang="zh-CN" altLang="en-US"/>
          </a:p>
          <a:p>
            <a:r>
              <a:rPr lang="zh-CN" altLang="en-US">
                <a:sym typeface="+mn-ea"/>
              </a:rPr>
              <a:t>《论电影的编剧、导演和演员》（费谢沃洛德- 伊拉里昂诺维奇-普多夫金）</a:t>
            </a:r>
            <a:endParaRPr lang="zh-CN" altLang="en-US"/>
          </a:p>
          <a:p>
            <a:r>
              <a:rPr lang="zh-CN" altLang="en-US">
                <a:sym typeface="+mn-ea"/>
              </a:rPr>
              <a:t>《电影语言》（马塞尔-马尔丹）</a:t>
            </a:r>
            <a:endParaRPr lang="zh-CN" altLang="en-US"/>
          </a:p>
          <a:p>
            <a:r>
              <a:rPr lang="zh-CN" altLang="en-US">
                <a:sym typeface="+mn-ea"/>
              </a:rPr>
              <a:t>《雕刻时光》（安德烈-塔尔科夫斯基）</a:t>
            </a:r>
            <a:endParaRPr lang="zh-CN" altLang="en-US"/>
          </a:p>
          <a:p>
            <a:r>
              <a:rPr lang="zh-CN" altLang="en-US">
                <a:sym typeface="+mn-ea"/>
              </a:rPr>
              <a:t>《电影导演的培养》（谢尔盖-格拉西莫夫）</a:t>
            </a:r>
            <a:endParaRPr lang="zh-CN" altLang="en-US"/>
          </a:p>
          <a:p>
            <a:r>
              <a:rPr lang="zh-CN" altLang="en-US">
                <a:sym typeface="+mn-ea"/>
              </a:rPr>
              <a:t>《电影导演津梁》（米尔伊尔-罗姆）</a:t>
            </a:r>
            <a:endParaRPr lang="zh-CN" altLang="en-US"/>
          </a:p>
          <a:p>
            <a:r>
              <a:rPr lang="zh-CN" altLang="en-US">
                <a:sym typeface="+mn-ea"/>
              </a:rPr>
              <a:t>《电影语言的语法》（丹尼尔-阿里洪）</a:t>
            </a:r>
            <a:endParaRPr lang="zh-CN" altLang="en-US"/>
          </a:p>
          <a:p>
            <a:r>
              <a:rPr lang="zh-CN" altLang="en-US">
                <a:sym typeface="+mn-ea"/>
              </a:rPr>
              <a:t>《电影剪辑技巧》（卡雷尔-赖兹、盖文-米勒）</a:t>
            </a:r>
            <a:endParaRPr lang="zh-CN" altLang="en-US"/>
          </a:p>
          <a:p>
            <a:r>
              <a:rPr lang="zh-CN" altLang="en-US">
                <a:sym typeface="+mn-ea"/>
              </a:rPr>
              <a:t>《认识电影》（路易斯-贾内梯）</a:t>
            </a:r>
            <a:endParaRPr lang="zh-CN" altLang="en-US"/>
          </a:p>
          <a:p>
            <a:r>
              <a:rPr lang="zh-CN" altLang="en-US">
                <a:sym typeface="+mn-ea"/>
              </a:rPr>
              <a:t>《故事：材质、结构、风格和银幕剧作的原理》 （罗伯特-麦基）</a:t>
            </a:r>
            <a:endParaRPr lang="zh-CN" altLang="en-US"/>
          </a:p>
          <a:p>
            <a:r>
              <a:rPr lang="zh-CN" altLang="en-US">
                <a:sym typeface="+mn-ea"/>
              </a:rPr>
              <a:t>《电影剧本写作基础》（悉德-菲尔德）</a:t>
            </a:r>
            <a:endParaRPr lang="zh-CN" altLang="en-US"/>
          </a:p>
          <a:p>
            <a:r>
              <a:rPr lang="zh-CN" altLang="en-US">
                <a:sym typeface="+mn-ea"/>
              </a:rPr>
              <a:t>《电影的力量》（霍华德-苏伯）</a:t>
            </a:r>
            <a:endParaRPr lang="zh-CN" altLang="en-US"/>
          </a:p>
          <a:p>
            <a:r>
              <a:rPr lang="zh-CN" altLang="en-US">
                <a:sym typeface="+mn-ea"/>
              </a:rPr>
              <a:t>《电影艺术词典》（导演部分）</a:t>
            </a:r>
            <a:endParaRPr lang="zh-CN" altLang="en-US"/>
          </a:p>
          <a:p>
            <a:endParaRPr lang="zh-CN" altLang="en-US"/>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7" name="文本框 6"/>
          <p:cNvSpPr txBox="1"/>
          <p:nvPr/>
        </p:nvSpPr>
        <p:spPr>
          <a:xfrm>
            <a:off x="2825115" y="335280"/>
            <a:ext cx="6276975" cy="706755"/>
          </a:xfrm>
          <a:prstGeom prst="rect">
            <a:avLst/>
          </a:prstGeom>
          <a:noFill/>
        </p:spPr>
        <p:txBody>
          <a:bodyPr wrap="square" rtlCol="0">
            <a:spAutoFit/>
          </a:bodyPr>
          <a:p>
            <a:pPr algn="ctr"/>
            <a:r>
              <a:rPr lang="zh-CN" altLang="en-US" sz="4000"/>
              <a:t>第四节</a:t>
            </a:r>
            <a:r>
              <a:rPr lang="en-US" altLang="zh-CN" sz="4000"/>
              <a:t>	</a:t>
            </a:r>
            <a:r>
              <a:rPr lang="zh-CN" altLang="en-US" sz="4000"/>
              <a:t>导演宝典及其他</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38480" y="826770"/>
            <a:ext cx="10740390" cy="5908040"/>
          </a:xfrm>
          <a:prstGeom prst="rect">
            <a:avLst/>
          </a:prstGeom>
          <a:noFill/>
        </p:spPr>
        <p:txBody>
          <a:bodyPr wrap="square" rtlCol="0" anchor="t">
            <a:spAutoFit/>
          </a:bodyPr>
          <a:p>
            <a:r>
              <a:rPr lang="zh-CN" altLang="en-US">
                <a:sym typeface="+mn-ea"/>
              </a:rPr>
              <a:t>《电影导演的艺术世界》（郑洞天）</a:t>
            </a:r>
            <a:endParaRPr lang="zh-CN" altLang="en-US"/>
          </a:p>
          <a:p>
            <a:r>
              <a:rPr lang="zh-CN" altLang="en-US">
                <a:sym typeface="+mn-ea"/>
              </a:rPr>
              <a:t>《导演思维》（肯-丹西格）</a:t>
            </a:r>
            <a:endParaRPr lang="zh-CN" altLang="en-US"/>
          </a:p>
          <a:p>
            <a:r>
              <a:rPr lang="zh-CN" altLang="en-US">
                <a:sym typeface="+mn-ea"/>
              </a:rPr>
              <a:t>《影视导演》（阿伦-A.阿莫尔）</a:t>
            </a:r>
            <a:endParaRPr lang="zh-CN" altLang="en-US"/>
          </a:p>
          <a:p>
            <a:r>
              <a:rPr lang="zh-CN" altLang="en-US">
                <a:sym typeface="+mn-ea"/>
              </a:rPr>
              <a:t>《电影导演完全手册》（迈克尔-拉毕格）</a:t>
            </a:r>
            <a:endParaRPr lang="zh-CN" altLang="en-US"/>
          </a:p>
          <a:p>
            <a:r>
              <a:rPr lang="zh-CN" altLang="en-US">
                <a:sym typeface="+mn-ea"/>
              </a:rPr>
              <a:t>《导演电影：电影导演的艺术》（Directing the Film，埃里克•舍曼）</a:t>
            </a:r>
            <a:endParaRPr lang="zh-CN" altLang="en-US"/>
          </a:p>
          <a:p>
            <a:r>
              <a:rPr lang="zh-CN" altLang="en-US">
                <a:sym typeface="+mn-ea"/>
              </a:rPr>
              <a:t>《电影化的叙事》（Cinematic Storytelling ,詹妮弗•范茜秋）</a:t>
            </a:r>
            <a:endParaRPr lang="zh-CN" altLang="en-US"/>
          </a:p>
          <a:p>
            <a:r>
              <a:rPr lang="zh-CN" altLang="en-US">
                <a:sym typeface="+mn-ea"/>
              </a:rPr>
              <a:t>《电影镜头设计：从构思到银幕 》（Film Directing Shot by Shot: Visualizing from Concept to Screen ,史蒂文•卡茨）</a:t>
            </a:r>
            <a:endParaRPr lang="zh-CN" altLang="en-US"/>
          </a:p>
          <a:p>
            <a:r>
              <a:rPr lang="zh-CN" altLang="en-US">
                <a:sym typeface="+mn-ea"/>
              </a:rPr>
              <a:t>《眨眼之间：电影剪辑的奥秘》（沃尔特・默奇,好莱坞传奇剪辑大师和声效大师） </a:t>
            </a:r>
            <a:endParaRPr lang="zh-CN" altLang="en-US">
              <a:sym typeface="+mn-ea"/>
            </a:endParaRPr>
          </a:p>
          <a:p>
            <a:r>
              <a:rPr lang="zh-CN" altLang="en-US">
                <a:sym typeface="+mn-ea"/>
              </a:rPr>
              <a:t>《导演功课》（大卫-马梅）</a:t>
            </a:r>
            <a:endParaRPr lang="zh-CN" altLang="en-US"/>
          </a:p>
          <a:p>
            <a:r>
              <a:rPr lang="zh-CN" altLang="en-US">
                <a:sym typeface="+mn-ea"/>
              </a:rPr>
              <a:t>《盗梦空间》（诺兰著，胡坤译）</a:t>
            </a:r>
            <a:endParaRPr lang="zh-CN" altLang="en-US"/>
          </a:p>
          <a:p>
            <a:r>
              <a:rPr lang="zh-CN" altLang="en-US">
                <a:sym typeface="+mn-ea"/>
              </a:rPr>
              <a:t>《影视短片的制片与导演》（Producing and Directing the Short Film and Video 纽 约大学教授彼得・雷伊、大卫-艾尔文）</a:t>
            </a:r>
            <a:endParaRPr lang="zh-CN" altLang="en-US"/>
          </a:p>
          <a:p>
            <a:r>
              <a:rPr lang="zh-CN" altLang="en-US">
                <a:sym typeface="+mn-ea"/>
              </a:rPr>
              <a:t>《电影导演方法——开拍前“看见”你的 电影》（Film Directing Fundamentals : See Your Film Before Shooting 尼古拉斯•普 洛菲利斯）</a:t>
            </a:r>
            <a:endParaRPr lang="zh-CN" altLang="en-US"/>
          </a:p>
          <a:p>
            <a:r>
              <a:rPr lang="zh-CN" altLang="en-US" i="1">
                <a:sym typeface="+mn-ea"/>
              </a:rPr>
              <a:t>Directors Close Up</a:t>
            </a:r>
            <a:r>
              <a:rPr lang="zh-CN" altLang="en-US">
                <a:sym typeface="+mn-ea"/>
              </a:rPr>
              <a:t>: Interviews with Directors Nominated for Best Film by the Directors Guild of America , Moderated and edited by Jeremy Kagan,Focal Press,2006.</a:t>
            </a:r>
            <a:endParaRPr lang="zh-CN" altLang="en-US"/>
          </a:p>
          <a:p>
            <a:r>
              <a:rPr lang="zh-CN" altLang="en-US" i="1">
                <a:sym typeface="+mn-ea"/>
              </a:rPr>
              <a:t>Directing（Film Craft）</a:t>
            </a:r>
            <a:r>
              <a:rPr lang="zh-CN" altLang="en-US">
                <a:sym typeface="+mn-ea"/>
              </a:rPr>
              <a:t> ,Mike Goodridge, Focal Press, 2012.</a:t>
            </a:r>
            <a:endParaRPr lang="zh-CN" altLang="en-US"/>
          </a:p>
          <a:p>
            <a:r>
              <a:rPr lang="zh-CN" altLang="en-US" i="1">
                <a:sym typeface="+mn-ea"/>
              </a:rPr>
              <a:t>Dreaming/Creating/Receiving/Filmmaking </a:t>
            </a:r>
            <a:r>
              <a:rPr lang="zh-CN" altLang="en-US">
                <a:sym typeface="+mn-ea"/>
              </a:rPr>
              <a:t>： An Interview with Writer 一 Director Christopher Nolan ,Preface of Inception：The Shooting Script,Insight Edition,2010.</a:t>
            </a:r>
            <a:endParaRPr lang="zh-CN" altLang="en-US"/>
          </a:p>
          <a:p>
            <a:endParaRPr lang="zh-CN" altLang="en-US"/>
          </a:p>
        </p:txBody>
      </p:sp>
      <p:grpSp>
        <p:nvGrpSpPr>
          <p:cNvPr id="4" name="组合 3"/>
          <p:cNvGrpSpPr/>
          <p:nvPr/>
        </p:nvGrpSpPr>
        <p:grpSpPr>
          <a:xfrm>
            <a:off x="2429969" y="239544"/>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7" name="文本框 6"/>
          <p:cNvSpPr txBox="1"/>
          <p:nvPr/>
        </p:nvSpPr>
        <p:spPr>
          <a:xfrm>
            <a:off x="2770505" y="215900"/>
            <a:ext cx="6276975" cy="706755"/>
          </a:xfrm>
          <a:prstGeom prst="rect">
            <a:avLst/>
          </a:prstGeom>
          <a:noFill/>
        </p:spPr>
        <p:txBody>
          <a:bodyPr wrap="square" rtlCol="0">
            <a:spAutoFit/>
          </a:bodyPr>
          <a:p>
            <a:pPr algn="ctr"/>
            <a:r>
              <a:rPr lang="zh-CN" altLang="en-US" sz="4000"/>
              <a:t>第四节</a:t>
            </a:r>
            <a:r>
              <a:rPr lang="en-US" altLang="zh-CN" sz="4000"/>
              <a:t>	</a:t>
            </a:r>
            <a:r>
              <a:rPr lang="zh-CN" altLang="en-US" sz="4000"/>
              <a:t>导演宝典及其他</a:t>
            </a:r>
            <a:endParaRPr lang="zh-CN" altLang="en-US" sz="4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14450" y="509905"/>
            <a:ext cx="9563100" cy="706755"/>
          </a:xfrm>
          <a:prstGeom prst="rect">
            <a:avLst/>
          </a:prstGeom>
          <a:noFill/>
        </p:spPr>
        <p:txBody>
          <a:bodyPr wrap="square" rtlCol="0">
            <a:spAutoFit/>
          </a:bodyPr>
          <a:p>
            <a:pPr algn="ctr"/>
            <a:r>
              <a:rPr lang="zh-CN" altLang="en-US" sz="4000"/>
              <a:t>第五节</a:t>
            </a:r>
            <a:r>
              <a:rPr lang="en-US" altLang="zh-CN" sz="4000"/>
              <a:t>	50</a:t>
            </a:r>
            <a:r>
              <a:rPr lang="zh-CN" altLang="en-US" sz="4000"/>
              <a:t>位大师级导演及其代表作品</a:t>
            </a:r>
            <a:endParaRPr lang="zh-CN" altLang="en-US" sz="4000"/>
          </a:p>
        </p:txBody>
      </p:sp>
      <p:grpSp>
        <p:nvGrpSpPr>
          <p:cNvPr id="4" name="组合 3"/>
          <p:cNvGrpSpPr/>
          <p:nvPr/>
        </p:nvGrpSpPr>
        <p:grpSpPr>
          <a:xfrm>
            <a:off x="1429209" y="28335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746760" y="1543685"/>
            <a:ext cx="10619740" cy="5139055"/>
          </a:xfrm>
          <a:prstGeom prst="rect">
            <a:avLst/>
          </a:prstGeom>
          <a:noFill/>
        </p:spPr>
        <p:txBody>
          <a:bodyPr wrap="square" rtlCol="0">
            <a:spAutoFit/>
          </a:bodyPr>
          <a:p>
            <a:r>
              <a:rPr lang="zh-CN" altLang="en-US" sz="2000" b="1"/>
              <a:t>♦ 50位大导演及其代表作品</a:t>
            </a:r>
            <a:endParaRPr lang="zh-CN" altLang="en-US" sz="2000" b="1"/>
          </a:p>
          <a:p>
            <a:r>
              <a:rPr lang="zh-CN" altLang="en-US"/>
              <a:t>本排名依据2015年7月9日“豆瓣电影”发布的“TSPDT”（根据全球各地上千张专业电影榜单统计拟定），代表作品90%以上来自世界电影100强。</a:t>
            </a:r>
            <a:endParaRPr lang="zh-CN" altLang="en-US"/>
          </a:p>
          <a:p>
            <a:r>
              <a:rPr lang="zh-CN" altLang="en-US" sz="2000" b="1"/>
              <a:t>♦全球十大导演</a:t>
            </a:r>
            <a:endParaRPr lang="zh-CN" altLang="en-US" sz="2000" b="1"/>
          </a:p>
          <a:p>
            <a:pPr marL="285750" indent="-285750">
              <a:buFont typeface="Arial" panose="020B0604020202020204" pitchFamily="34" charset="0"/>
              <a:buChar char="•"/>
            </a:pPr>
            <a:r>
              <a:rPr lang="zh-CN" altLang="en-US"/>
              <a:t>奥森•威尔斯:《公民凯恩》（1941）、《安倍逊大族》（1942）、《历劫佳人》（1958）</a:t>
            </a:r>
            <a:endParaRPr lang="zh-CN" altLang="en-US"/>
          </a:p>
          <a:p>
            <a:pPr marL="285750" indent="-285750">
              <a:buFont typeface="Arial" panose="020B0604020202020204" pitchFamily="34" charset="0"/>
              <a:buChar char="•"/>
            </a:pPr>
            <a:r>
              <a:rPr lang="zh-CN" altLang="en-US"/>
              <a:t>阿尔弗雷德•希区柯克:《后窗》（1954）、《迷魂记》（1958）、《西北偏北》（1959）、《精神病患者》1960）</a:t>
            </a:r>
            <a:endParaRPr lang="zh-CN" altLang="en-US"/>
          </a:p>
          <a:p>
            <a:pPr marL="285750" indent="-285750">
              <a:buFont typeface="Arial" panose="020B0604020202020204" pitchFamily="34" charset="0"/>
              <a:buChar char="•"/>
            </a:pPr>
            <a:r>
              <a:rPr lang="zh-CN" altLang="en-US"/>
              <a:t>斯坦利•库布里克:《奇爱博士》（1964）、《2001：太空漫游》（1968）、《发条橙》（1972）、 《乱世儿女》（1975）</a:t>
            </a:r>
            <a:endParaRPr lang="zh-CN" altLang="en-US"/>
          </a:p>
          <a:p>
            <a:pPr marL="285750" indent="-285750">
              <a:buFont typeface="Arial" panose="020B0604020202020204" pitchFamily="34" charset="0"/>
              <a:buChar char="•"/>
            </a:pPr>
            <a:r>
              <a:rPr lang="zh-CN" altLang="en-US"/>
              <a:t>小津安二郎:《晩春》（1949）、《东京物语》（1953）、《秋刀鱼之味》（1962）</a:t>
            </a:r>
            <a:endParaRPr lang="zh-CN" altLang="en-US"/>
          </a:p>
          <a:p>
            <a:pPr marL="285750" indent="-285750">
              <a:buFont typeface="Arial" panose="020B0604020202020204" pitchFamily="34" charset="0"/>
              <a:buChar char="•"/>
            </a:pPr>
            <a:r>
              <a:rPr lang="zh-CN" altLang="en-US"/>
              <a:t>让</a:t>
            </a:r>
            <a:r>
              <a:rPr lang="en-US" altLang="zh-CN"/>
              <a:t>·</a:t>
            </a:r>
            <a:r>
              <a:rPr lang="zh-CN" altLang="en-US"/>
              <a:t>雷诺阿:《大幻灭》（1937）、《游戏的规则》（1939）</a:t>
            </a:r>
            <a:endParaRPr lang="zh-CN" altLang="en-US"/>
          </a:p>
          <a:p>
            <a:pPr marL="285750" indent="-285750">
              <a:buFont typeface="Arial" panose="020B0604020202020204" pitchFamily="34" charset="0"/>
              <a:buChar char="•"/>
            </a:pPr>
            <a:r>
              <a:rPr lang="zh-CN" altLang="en-US"/>
              <a:t>费德里科•费里尼：《大路》（1954）、《甜蜜的生活》（1960）、《八部半》（1963）、《我记得 》（1973)</a:t>
            </a:r>
            <a:endParaRPr lang="zh-CN" altLang="en-US"/>
          </a:p>
          <a:p>
            <a:pPr marL="285750" indent="-285750">
              <a:buFont typeface="Arial" panose="020B0604020202020204" pitchFamily="34" charset="0"/>
              <a:buChar char="•"/>
            </a:pPr>
            <a:r>
              <a:rPr lang="zh-CN" altLang="en-US"/>
              <a:t>弗朗西斯•科波拉:《教父》(1972)、《对话》(1974)、《现代启示录》（1979)</a:t>
            </a:r>
            <a:endParaRPr lang="zh-CN" altLang="en-US"/>
          </a:p>
          <a:p>
            <a:pPr marL="285750" indent="-285750">
              <a:buFont typeface="Arial" panose="020B0604020202020204" pitchFamily="34" charset="0"/>
              <a:buChar char="•"/>
            </a:pPr>
            <a:r>
              <a:rPr lang="zh-CN" altLang="en-US"/>
              <a:t>谢尔盖•爱森斯坦:《战舰波将金号》(1925)、《伊凡雷帝》(1945)</a:t>
            </a:r>
            <a:endParaRPr lang="zh-CN" altLang="en-US"/>
          </a:p>
          <a:p>
            <a:pPr marL="285750" indent="-285750">
              <a:buFont typeface="Arial" panose="020B0604020202020204" pitchFamily="34" charset="0"/>
              <a:buChar char="•"/>
            </a:pPr>
            <a:r>
              <a:rPr lang="zh-CN" altLang="en-US"/>
              <a:t>黑泽明：《罗生门》(1950)、《七武士》(1954)</a:t>
            </a:r>
            <a:endParaRPr lang="zh-CN" altLang="en-US"/>
          </a:p>
          <a:p>
            <a:pPr marL="285750" indent="-285750">
              <a:buFont typeface="Arial" panose="020B0604020202020204" pitchFamily="34" charset="0"/>
              <a:buChar char="•"/>
            </a:pPr>
            <a:r>
              <a:rPr lang="zh-CN" altLang="en-US"/>
              <a:t>英格玛•伯格曼:《第七封印》(1957)、《野草莓》(1957)、《假面》(1966)、《芬妮与亚历山大》（1982)</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第三节 导演素质</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922655" y="1593215"/>
            <a:ext cx="8937625" cy="521970"/>
          </a:xfrm>
          <a:prstGeom prst="rect">
            <a:avLst/>
          </a:prstGeom>
          <a:noFill/>
        </p:spPr>
        <p:txBody>
          <a:bodyPr wrap="square" rtlCol="0">
            <a:spAutoFit/>
          </a:bodyPr>
          <a:p>
            <a:r>
              <a:rPr lang="zh-CN" altLang="en-US" sz="2800"/>
              <a:t>♦对人性的深刻理解</a:t>
            </a:r>
            <a:endParaRPr lang="zh-CN" altLang="en-US" sz="2800"/>
          </a:p>
        </p:txBody>
      </p:sp>
      <p:sp>
        <p:nvSpPr>
          <p:cNvPr id="4" name="文本框 3"/>
          <p:cNvSpPr txBox="1"/>
          <p:nvPr/>
        </p:nvSpPr>
        <p:spPr>
          <a:xfrm>
            <a:off x="1263015" y="2835910"/>
            <a:ext cx="9904730" cy="2861310"/>
          </a:xfrm>
          <a:prstGeom prst="rect">
            <a:avLst/>
          </a:prstGeom>
          <a:noFill/>
        </p:spPr>
        <p:txBody>
          <a:bodyPr wrap="square" rtlCol="0">
            <a:spAutoFit/>
          </a:bodyPr>
          <a:p>
            <a:r>
              <a:rPr lang="en-US" altLang="zh-CN"/>
              <a:t>       </a:t>
            </a:r>
            <a:r>
              <a:rPr lang="zh-CN" altLang="en-US"/>
              <a:t>弗朗茨•朗格（《大都会》和《被诅咒的人》）说:“一个导演不仅要研究人，而且要以某 种方式热爱人。我所说热爱人的意思是理解他们，理解他们为什么要做那些特定的 事情。“</a:t>
            </a:r>
            <a:endParaRPr lang="zh-CN" altLang="en-US"/>
          </a:p>
          <a:p>
            <a:endParaRPr lang="zh-CN" altLang="en-US"/>
          </a:p>
          <a:p>
            <a:r>
              <a:rPr lang="zh-CN" altLang="en-US"/>
              <a:t>        博格丹诺维奇认为导演最核心的三大技能依次是:执导演员、镜头感（知道摄影机架 哪儿）和剪辑点。而导演最重要的工具则是“好演员”。</a:t>
            </a:r>
            <a:endParaRPr lang="zh-CN" altLang="en-US"/>
          </a:p>
          <a:p>
            <a:endParaRPr lang="zh-CN" altLang="en-US"/>
          </a:p>
          <a:p>
            <a:r>
              <a:rPr lang="zh-CN" altLang="en-US"/>
              <a:t>        对艺术的敏感也应该是导演具备的技能：同性恋因为超常的敏感往往跟艺术挂钩，同性恋电影导演当然也常见，如爱森斯坦、乔治•顾柯、维斯康蒂、帕索里尼（他大约就是为此丧命的）、帕拉杰诺夫（遭苏联长期监禁）、贾曼、阿尔莫多瓦、范•桑特、蔡明亮等，而变性导演也并非绝无仅有（迈克尔•西米诺、沃卓夫斯基姐妹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14450" y="509905"/>
            <a:ext cx="9563100" cy="706755"/>
          </a:xfrm>
          <a:prstGeom prst="rect">
            <a:avLst/>
          </a:prstGeom>
          <a:noFill/>
        </p:spPr>
        <p:txBody>
          <a:bodyPr wrap="square" rtlCol="0">
            <a:spAutoFit/>
          </a:bodyPr>
          <a:p>
            <a:pPr algn="ctr"/>
            <a:r>
              <a:rPr lang="zh-CN" altLang="en-US" sz="4000"/>
              <a:t>第五节</a:t>
            </a:r>
            <a:r>
              <a:rPr lang="en-US" altLang="zh-CN" sz="4000"/>
              <a:t>	50</a:t>
            </a:r>
            <a:r>
              <a:rPr lang="zh-CN" altLang="en-US" sz="4000"/>
              <a:t>位大师级导演及其代表作品</a:t>
            </a:r>
            <a:endParaRPr lang="zh-CN" altLang="en-US" sz="4000"/>
          </a:p>
        </p:txBody>
      </p:sp>
      <p:grpSp>
        <p:nvGrpSpPr>
          <p:cNvPr id="4" name="组合 3"/>
          <p:cNvGrpSpPr/>
          <p:nvPr/>
        </p:nvGrpSpPr>
        <p:grpSpPr>
          <a:xfrm>
            <a:off x="1429209" y="28335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746760" y="1543685"/>
            <a:ext cx="10619740" cy="4276725"/>
          </a:xfrm>
          <a:prstGeom prst="rect">
            <a:avLst/>
          </a:prstGeom>
          <a:noFill/>
        </p:spPr>
        <p:txBody>
          <a:bodyPr wrap="square" rtlCol="0">
            <a:spAutoFit/>
          </a:bodyPr>
          <a:p>
            <a:r>
              <a:rPr lang="zh-CN" altLang="en-US" sz="2000" b="1"/>
              <a:t>♦全球排名第11至50位的导演</a:t>
            </a:r>
            <a:endParaRPr lang="zh-CN" altLang="en-US" sz="2000" b="1"/>
          </a:p>
          <a:p>
            <a:pPr marL="342900" indent="-342900">
              <a:buFont typeface="Arial" panose="020B0604020202020204" pitchFamily="34" charset="0"/>
              <a:buChar char="•"/>
            </a:pPr>
            <a:r>
              <a:rPr lang="zh-CN" altLang="en-US"/>
              <a:t>F. W.茂瑙：《日出》（1927)</a:t>
            </a:r>
            <a:endParaRPr lang="zh-CN" altLang="en-US"/>
          </a:p>
          <a:p>
            <a:pPr marL="342900" indent="-342900">
              <a:buFont typeface="Arial" panose="020B0604020202020204" pitchFamily="34" charset="0"/>
              <a:buChar char="•"/>
            </a:pPr>
            <a:r>
              <a:rPr lang="zh-CN" altLang="en-US"/>
              <a:t>维托里奥•德•西卡:《偷自行车的人》(1948)</a:t>
            </a:r>
            <a:endParaRPr lang="zh-CN" altLang="en-US"/>
          </a:p>
          <a:p>
            <a:pPr marL="342900" indent="-342900">
              <a:buFont typeface="Arial" panose="020B0604020202020204" pitchFamily="34" charset="0"/>
              <a:buChar char="•"/>
            </a:pPr>
            <a:r>
              <a:rPr lang="zh-CN" altLang="en-US"/>
              <a:t>让-吕克•戈达尔:《精疲力尽》(1960)、《轻蔑》(1963)、《狂人皮埃罗</a:t>
            </a:r>
            <a:r>
              <a:rPr lang="zh-CN" altLang="en-US">
                <a:sym typeface="+mn-ea"/>
              </a:rPr>
              <a:t>》（</a:t>
            </a:r>
            <a:r>
              <a:rPr lang="zh-CN" altLang="en-US"/>
              <a:t>1965)</a:t>
            </a:r>
            <a:endParaRPr lang="zh-CN" altLang="en-US"/>
          </a:p>
          <a:p>
            <a:pPr marL="342900" indent="-342900">
              <a:buFont typeface="Arial" panose="020B0604020202020204" pitchFamily="34" charset="0"/>
              <a:buChar char="•"/>
            </a:pPr>
            <a:r>
              <a:rPr lang="zh-CN" altLang="en-US"/>
              <a:t>马丁 •斯科西斯:《出租车司机》(1976)、《愤怒的公牛》(1980)、《好家伙</a:t>
            </a:r>
            <a:r>
              <a:rPr lang="zh-CN" altLang="en-US">
                <a:sym typeface="+mn-ea"/>
              </a:rPr>
              <a:t>》（</a:t>
            </a:r>
            <a:r>
              <a:rPr lang="zh-CN" altLang="en-US"/>
              <a:t>199O)</a:t>
            </a:r>
            <a:endParaRPr lang="zh-CN" altLang="en-US"/>
          </a:p>
          <a:p>
            <a:pPr marL="342900" indent="-342900">
              <a:buFont typeface="Arial" panose="020B0604020202020204" pitchFamily="34" charset="0"/>
              <a:buChar char="•"/>
            </a:pPr>
            <a:r>
              <a:rPr lang="zh-CN" altLang="en-US"/>
              <a:t>约翰.福特:《关山飞渡》(1939)、《搜索者》(1956)、《双虎屠龙</a:t>
            </a:r>
            <a:r>
              <a:rPr lang="zh-CN" altLang="en-US">
                <a:sym typeface="+mn-ea"/>
              </a:rPr>
              <a:t>》（</a:t>
            </a:r>
            <a:r>
              <a:rPr lang="zh-CN" altLang="en-US"/>
              <a:t>1962)</a:t>
            </a:r>
            <a:endParaRPr lang="zh-CN" altLang="en-US"/>
          </a:p>
          <a:p>
            <a:pPr marL="342900" indent="-342900">
              <a:buFont typeface="Arial" panose="020B0604020202020204" pitchFamily="34" charset="0"/>
              <a:buChar char="•"/>
            </a:pPr>
            <a:r>
              <a:rPr lang="zh-CN" altLang="en-US"/>
              <a:t>大卫•利恩:《相见恨晩》(1945)、《阿拉伯的劳伦斯</a:t>
            </a:r>
            <a:r>
              <a:rPr lang="zh-CN" altLang="en-US">
                <a:sym typeface="+mn-ea"/>
              </a:rPr>
              <a:t>》（</a:t>
            </a:r>
            <a:r>
              <a:rPr lang="zh-CN" altLang="en-US"/>
              <a:t>1962)</a:t>
            </a:r>
            <a:endParaRPr lang="zh-CN" altLang="en-US"/>
          </a:p>
          <a:p>
            <a:pPr marL="342900" indent="-342900">
              <a:buFont typeface="Arial" panose="020B0604020202020204" pitchFamily="34" charset="0"/>
              <a:buChar char="•"/>
            </a:pPr>
            <a:r>
              <a:rPr lang="zh-CN" altLang="en-US"/>
              <a:t>弗朗索瓦•特吕弗:《四百下》(1959)、《朱尔与吉姆</a:t>
            </a:r>
            <a:r>
              <a:rPr lang="zh-CN" altLang="en-US">
                <a:sym typeface="+mn-ea"/>
              </a:rPr>
              <a:t>》（</a:t>
            </a:r>
            <a:r>
              <a:rPr lang="zh-CN" altLang="en-US"/>
              <a:t>1962)</a:t>
            </a:r>
            <a:endParaRPr lang="zh-CN" altLang="en-US"/>
          </a:p>
          <a:p>
            <a:pPr marL="342900" indent="-342900">
              <a:buFont typeface="Arial" panose="020B0604020202020204" pitchFamily="34" charset="0"/>
              <a:buChar char="•"/>
            </a:pPr>
            <a:r>
              <a:rPr lang="zh-CN" altLang="en-US"/>
              <a:t>安德烈•塔尔科夫斯基:《安德烈•鲁勃廖夫》(1966)、《镜子》(1975)、《乡愁</a:t>
            </a:r>
            <a:r>
              <a:rPr lang="zh-CN" altLang="en-US">
                <a:sym typeface="+mn-ea"/>
              </a:rPr>
              <a:t>》（</a:t>
            </a:r>
            <a:r>
              <a:rPr lang="zh-CN" altLang="en-US"/>
              <a:t>1983) </a:t>
            </a:r>
            <a:endParaRPr lang="zh-CN" altLang="en-US"/>
          </a:p>
          <a:p>
            <a:pPr marL="342900" indent="-342900">
              <a:buFont typeface="Arial" panose="020B0604020202020204" pitchFamily="34" charset="0"/>
              <a:buChar char="•"/>
            </a:pPr>
            <a:r>
              <a:rPr lang="zh-CN" altLang="en-US"/>
              <a:t>比利•怀尔德:《热情似火》(1959)、《日落大道》(1950)、《双重赔偿</a:t>
            </a:r>
            <a:r>
              <a:rPr lang="zh-CN" altLang="en-US">
                <a:sym typeface="+mn-ea"/>
              </a:rPr>
              <a:t>》（</a:t>
            </a:r>
            <a:r>
              <a:rPr lang="zh-CN" altLang="en-US"/>
              <a:t>1944) </a:t>
            </a:r>
            <a:endParaRPr lang="zh-CN" altLang="en-US"/>
          </a:p>
          <a:p>
            <a:pPr marL="342900" indent="-342900">
              <a:buFont typeface="Arial" panose="020B0604020202020204" pitchFamily="34" charset="0"/>
              <a:buChar char="•"/>
            </a:pPr>
            <a:r>
              <a:rPr lang="zh-CN" altLang="en-US"/>
              <a:t>米开朗基罗•安东尼奥尼:《奇遇》(1960)、《红色沙漠》(1964)</a:t>
            </a:r>
            <a:endParaRPr lang="zh-CN" altLang="en-US"/>
          </a:p>
          <a:p>
            <a:pPr marL="342900" indent="-342900">
              <a:buFont typeface="Arial" panose="020B0604020202020204" pitchFamily="34" charset="0"/>
              <a:buChar char="•"/>
            </a:pPr>
            <a:r>
              <a:rPr lang="zh-CN" altLang="en-US"/>
              <a:t>赛尔乔•莱昂内：《西部往事》(1968)、《美国往事</a:t>
            </a:r>
            <a:r>
              <a:rPr lang="zh-CN" altLang="en-US">
                <a:sym typeface="+mn-ea"/>
              </a:rPr>
              <a:t>》（</a:t>
            </a:r>
            <a:r>
              <a:rPr lang="zh-CN" altLang="en-US"/>
              <a:t>1984)</a:t>
            </a:r>
            <a:endParaRPr lang="zh-CN" altLang="en-US"/>
          </a:p>
          <a:p>
            <a:pPr marL="342900" indent="-342900">
              <a:buFont typeface="Arial" panose="020B0604020202020204" pitchFamily="34" charset="0"/>
              <a:buChar char="•"/>
            </a:pPr>
            <a:r>
              <a:rPr lang="zh-CN" altLang="en-US"/>
              <a:t>莱妮•里芬斯塔尔:《意志的胜利》(1935)、《奥林匹亚</a:t>
            </a:r>
            <a:r>
              <a:rPr lang="zh-CN" altLang="en-US">
                <a:sym typeface="+mn-ea"/>
              </a:rPr>
              <a:t>》（</a:t>
            </a:r>
            <a:r>
              <a:rPr lang="zh-CN" altLang="en-US"/>
              <a:t>1938)</a:t>
            </a:r>
            <a:endParaRPr lang="zh-CN" altLang="en-US"/>
          </a:p>
          <a:p>
            <a:pPr marL="342900" indent="-342900">
              <a:buFont typeface="Arial" panose="020B0604020202020204" pitchFamily="34" charset="0"/>
              <a:buChar char="•"/>
            </a:pPr>
            <a:r>
              <a:rPr lang="zh-CN" altLang="en-US"/>
              <a:t>昆廷•塔伦蒂诺:《低俗小说</a:t>
            </a:r>
            <a:r>
              <a:rPr lang="zh-CN" altLang="en-US">
                <a:sym typeface="+mn-ea"/>
              </a:rPr>
              <a:t>》（</a:t>
            </a:r>
            <a:r>
              <a:rPr lang="zh-CN" altLang="en-US"/>
              <a:t>1994)</a:t>
            </a:r>
            <a:endParaRPr lang="zh-CN" altLang="en-US"/>
          </a:p>
          <a:p>
            <a:pPr marL="342900" indent="-342900">
              <a:buFont typeface="Arial" panose="020B0604020202020204" pitchFamily="34" charset="0"/>
              <a:buChar cha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67740" y="1432560"/>
            <a:ext cx="8552815" cy="4276725"/>
          </a:xfrm>
          <a:prstGeom prst="rect">
            <a:avLst/>
          </a:prstGeom>
          <a:noFill/>
        </p:spPr>
        <p:txBody>
          <a:bodyPr wrap="square" rtlCol="0" anchor="t">
            <a:spAutoFit/>
          </a:bodyPr>
          <a:p>
            <a:pPr indent="0">
              <a:buFont typeface="Arial" panose="020B0604020202020204" pitchFamily="34" charset="0"/>
              <a:buNone/>
            </a:pPr>
            <a:r>
              <a:rPr lang="zh-CN" altLang="en-US" sz="2000" b="1">
                <a:sym typeface="+mn-ea"/>
              </a:rPr>
              <a:t>♦全球排名第11至50位的导演</a:t>
            </a:r>
            <a:endParaRPr lang="zh-CN" altLang="en-US" sz="2000">
              <a:sym typeface="+mn-ea"/>
            </a:endParaRPr>
          </a:p>
          <a:p>
            <a:pPr marL="342900" indent="-342900">
              <a:buFont typeface="Arial" panose="020B0604020202020204" pitchFamily="34" charset="0"/>
              <a:buChar char="•"/>
            </a:pPr>
            <a:r>
              <a:rPr lang="zh-CN" altLang="en-US">
                <a:sym typeface="+mn-ea"/>
              </a:rPr>
              <a:t>路易斯•布纽埃尔:《维莉迪安娜》(1961)、《欲望的阴暗目的》（1977)</a:t>
            </a:r>
            <a:endParaRPr lang="zh-CN" altLang="en-US"/>
          </a:p>
          <a:p>
            <a:pPr marL="342900" indent="-342900">
              <a:buFont typeface="Arial" panose="020B0604020202020204" pitchFamily="34" charset="0"/>
              <a:buChar char="•"/>
            </a:pPr>
            <a:r>
              <a:rPr lang="zh-CN" altLang="en-US">
                <a:sym typeface="+mn-ea"/>
              </a:rPr>
              <a:t>阿兰•雷乃：《去年在马里昂巴德》(1961)、《广岛之恋》（1959)</a:t>
            </a:r>
            <a:endParaRPr lang="zh-CN" altLang="en-US"/>
          </a:p>
          <a:p>
            <a:pPr marL="342900" indent="-342900">
              <a:buFont typeface="Arial" panose="020B0604020202020204" pitchFamily="34" charset="0"/>
              <a:buChar char="•"/>
            </a:pPr>
            <a:r>
              <a:rPr lang="zh-CN" altLang="en-US">
                <a:sym typeface="+mn-ea"/>
              </a:rPr>
              <a:t>D. W.格里菲斯:《党同伐异》（1916)、《凋谢的花朵》（1919)</a:t>
            </a:r>
            <a:endParaRPr lang="zh-CN" altLang="en-US"/>
          </a:p>
          <a:p>
            <a:pPr marL="342900" indent="-342900">
              <a:buFont typeface="Arial" panose="020B0604020202020204" pitchFamily="34" charset="0"/>
              <a:buChar char="•"/>
            </a:pPr>
            <a:r>
              <a:rPr lang="zh-CN" altLang="en-US">
                <a:sym typeface="+mn-ea"/>
              </a:rPr>
              <a:t>査理•卓别林:《城市之光》(1931)、《摩登时代》(1936)、《淘金记》（1925)</a:t>
            </a:r>
            <a:endParaRPr lang="zh-CN" altLang="en-US"/>
          </a:p>
          <a:p>
            <a:pPr marL="342900" indent="-342900">
              <a:buFont typeface="Arial" panose="020B0604020202020204" pitchFamily="34" charset="0"/>
              <a:buChar char="•"/>
            </a:pPr>
            <a:r>
              <a:rPr lang="zh-CN" altLang="en-US">
                <a:sym typeface="+mn-ea"/>
              </a:rPr>
              <a:t>卡尔•德莱叶:《圣女贞德》(1928)、《诺言》（1955)</a:t>
            </a:r>
            <a:endParaRPr lang="zh-CN" altLang="en-US"/>
          </a:p>
          <a:p>
            <a:pPr marL="342900" indent="-342900">
              <a:buFont typeface="Arial" panose="020B0604020202020204" pitchFamily="34" charset="0"/>
              <a:buChar char="•"/>
            </a:pPr>
            <a:r>
              <a:rPr lang="zh-CN" altLang="en-US">
                <a:sym typeface="+mn-ea"/>
              </a:rPr>
              <a:t>罗伯特•布列松:《乡村牧师日记》(1951)、《死囚越狱》（1956)</a:t>
            </a:r>
            <a:endParaRPr lang="zh-CN" altLang="en-US"/>
          </a:p>
          <a:p>
            <a:pPr marL="342900" indent="-342900">
              <a:buFont typeface="Arial" panose="020B0604020202020204" pitchFamily="34" charset="0"/>
              <a:buChar char="•"/>
            </a:pPr>
            <a:r>
              <a:rPr lang="zh-CN" altLang="en-US">
                <a:sym typeface="+mn-ea"/>
              </a:rPr>
              <a:t>弗朗茨•朗格:《大都会》(1927)、《被诅咒的人》(1931)</a:t>
            </a:r>
            <a:endParaRPr lang="zh-CN" altLang="en-US"/>
          </a:p>
          <a:p>
            <a:pPr marL="342900" indent="-342900">
              <a:buFont typeface="Arial" panose="020B0604020202020204" pitchFamily="34" charset="0"/>
              <a:buChar char="•"/>
            </a:pPr>
            <a:r>
              <a:rPr lang="zh-CN" altLang="en-US">
                <a:sym typeface="+mn-ea"/>
              </a:rPr>
              <a:t>沃纳•赫尔佐格:《无谴》(1972)、《陆上行舟》（1982)</a:t>
            </a:r>
            <a:endParaRPr lang="zh-CN" altLang="en-US"/>
          </a:p>
          <a:p>
            <a:pPr marL="342900" indent="-342900">
              <a:buFont typeface="Arial" panose="020B0604020202020204" pitchFamily="34" charset="0"/>
              <a:buChar char="•"/>
            </a:pPr>
            <a:r>
              <a:rPr lang="zh-CN" altLang="en-US">
                <a:sym typeface="+mn-ea"/>
              </a:rPr>
              <a:t>卢奇诺•维斯康蒂:《豹》(1963)、《魂断威尼斯》（1971)</a:t>
            </a:r>
            <a:endParaRPr lang="zh-CN" altLang="en-US"/>
          </a:p>
          <a:p>
            <a:pPr marL="342900" indent="-342900">
              <a:buFont typeface="Arial" panose="020B0604020202020204" pitchFamily="34" charset="0"/>
              <a:buChar char="•"/>
            </a:pPr>
            <a:r>
              <a:rPr lang="zh-CN" altLang="en-US">
                <a:sym typeface="+mn-ea"/>
              </a:rPr>
              <a:t>霍华德•霍克斯:《赤胆屠龙》（1959)</a:t>
            </a:r>
            <a:endParaRPr lang="zh-CN" altLang="en-US"/>
          </a:p>
          <a:p>
            <a:pPr marL="342900" indent="-342900">
              <a:buFont typeface="Arial" panose="020B0604020202020204" pitchFamily="34" charset="0"/>
              <a:buChar char="•"/>
            </a:pPr>
            <a:r>
              <a:rPr lang="zh-CN" altLang="en-US">
                <a:sym typeface="+mn-ea"/>
              </a:rPr>
              <a:t>罗伯托•罗西里尼:《意大利之旅》(1954)</a:t>
            </a:r>
            <a:endParaRPr lang="zh-CN" altLang="en-US"/>
          </a:p>
          <a:p>
            <a:pPr marL="342900" indent="-342900">
              <a:buFont typeface="Arial" panose="020B0604020202020204" pitchFamily="34" charset="0"/>
              <a:buChar char="•"/>
            </a:pPr>
            <a:r>
              <a:rPr lang="zh-CN" altLang="en-US">
                <a:sym typeface="+mn-ea"/>
              </a:rPr>
              <a:t>贝纳尔多•贝托鲁奇:《随波逐流的人》（1970)</a:t>
            </a:r>
            <a:endParaRPr lang="zh-CN" altLang="en-US"/>
          </a:p>
          <a:p>
            <a:pPr marL="342900" indent="-342900">
              <a:buFont typeface="Arial" panose="020B0604020202020204" pitchFamily="34" charset="0"/>
              <a:buChar char="•"/>
            </a:pPr>
            <a:r>
              <a:rPr lang="zh-CN" altLang="en-US">
                <a:sym typeface="+mn-ea"/>
              </a:rPr>
              <a:t>伍迪•艾伦:《安妮•霍尔》(1977)</a:t>
            </a:r>
            <a:endParaRPr lang="zh-CN" altLang="en-US"/>
          </a:p>
          <a:p>
            <a:pPr marL="342900" indent="-342900">
              <a:buFont typeface="Arial" panose="020B0604020202020204" pitchFamily="34" charset="0"/>
              <a:buChar char="•"/>
            </a:pPr>
            <a:r>
              <a:rPr lang="zh-CN" altLang="en-US">
                <a:sym typeface="+mn-ea"/>
              </a:rPr>
              <a:t>弗兰克•卡普拉:《生活多美好》（1946)</a:t>
            </a:r>
            <a:endParaRPr lang="zh-CN" altLang="en-US"/>
          </a:p>
        </p:txBody>
      </p:sp>
      <p:sp>
        <p:nvSpPr>
          <p:cNvPr id="3" name="文本框 2"/>
          <p:cNvSpPr txBox="1"/>
          <p:nvPr/>
        </p:nvSpPr>
        <p:spPr>
          <a:xfrm>
            <a:off x="1314450" y="509905"/>
            <a:ext cx="9563100" cy="706755"/>
          </a:xfrm>
          <a:prstGeom prst="rect">
            <a:avLst/>
          </a:prstGeom>
          <a:noFill/>
        </p:spPr>
        <p:txBody>
          <a:bodyPr wrap="square" rtlCol="0">
            <a:spAutoFit/>
          </a:bodyPr>
          <a:p>
            <a:pPr algn="ctr"/>
            <a:r>
              <a:rPr lang="zh-CN" altLang="en-US" sz="4000"/>
              <a:t>第五节</a:t>
            </a:r>
            <a:r>
              <a:rPr lang="en-US" altLang="zh-CN" sz="4000"/>
              <a:t>	50</a:t>
            </a:r>
            <a:r>
              <a:rPr lang="zh-CN" altLang="en-US" sz="4000"/>
              <a:t>位大师级导演及其代表作品</a:t>
            </a:r>
            <a:endParaRPr lang="zh-CN" altLang="en-US" sz="4000"/>
          </a:p>
        </p:txBody>
      </p:sp>
      <p:grpSp>
        <p:nvGrpSpPr>
          <p:cNvPr id="4" name="组合 3"/>
          <p:cNvGrpSpPr/>
          <p:nvPr/>
        </p:nvGrpSpPr>
        <p:grpSpPr>
          <a:xfrm>
            <a:off x="1429209" y="28335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67740" y="1432560"/>
            <a:ext cx="8552815" cy="4831080"/>
          </a:xfrm>
          <a:prstGeom prst="rect">
            <a:avLst/>
          </a:prstGeom>
          <a:noFill/>
        </p:spPr>
        <p:txBody>
          <a:bodyPr wrap="square" rtlCol="0" anchor="t">
            <a:spAutoFit/>
          </a:bodyPr>
          <a:p>
            <a:pPr indent="0">
              <a:buFont typeface="Arial" panose="020B0604020202020204" pitchFamily="34" charset="0"/>
              <a:buNone/>
            </a:pPr>
            <a:r>
              <a:rPr lang="zh-CN" altLang="en-US" sz="2000" b="1">
                <a:sym typeface="+mn-ea"/>
              </a:rPr>
              <a:t>♦全球排名第11至50位的导演</a:t>
            </a:r>
            <a:endParaRPr lang="zh-CN" altLang="en-US" sz="2000">
              <a:sym typeface="+mn-ea"/>
            </a:endParaRPr>
          </a:p>
          <a:p>
            <a:pPr marL="342900" indent="-342900">
              <a:buFont typeface="Arial" panose="020B0604020202020204" pitchFamily="34" charset="0"/>
              <a:buChar char="•"/>
            </a:pPr>
            <a:r>
              <a:rPr lang="zh-CN" altLang="en-US">
                <a:sym typeface="+mn-ea"/>
              </a:rPr>
              <a:t>莱妮•里芬斯塔尔:《意志的胜利》(1935)、《奥林匹亚》（1938)</a:t>
            </a:r>
            <a:endParaRPr lang="zh-CN" altLang="en-US"/>
          </a:p>
          <a:p>
            <a:pPr marL="342900" indent="-342900">
              <a:buFont typeface="Arial" panose="020B0604020202020204" pitchFamily="34" charset="0"/>
              <a:buChar char="•"/>
            </a:pPr>
            <a:r>
              <a:rPr lang="zh-CN" altLang="en-US">
                <a:sym typeface="+mn-ea"/>
              </a:rPr>
              <a:t>昆廷•塔伦蒂诺:《低俗小说》（1994)</a:t>
            </a:r>
            <a:endParaRPr lang="zh-CN" altLang="en-US"/>
          </a:p>
          <a:p>
            <a:pPr marL="342900" indent="-342900">
              <a:buFont typeface="Arial" panose="020B0604020202020204" pitchFamily="34" charset="0"/>
              <a:buChar char="•"/>
            </a:pPr>
            <a:r>
              <a:rPr lang="zh-CN" altLang="en-US">
                <a:sym typeface="+mn-ea"/>
              </a:rPr>
              <a:t>罗曼•波兰斯基:《唐人街》(1974)</a:t>
            </a:r>
            <a:endParaRPr lang="zh-CN" altLang="en-US"/>
          </a:p>
          <a:p>
            <a:pPr marL="342900" indent="-342900">
              <a:buFont typeface="Arial" panose="020B0604020202020204" pitchFamily="34" charset="0"/>
              <a:buChar char="•"/>
            </a:pPr>
            <a:r>
              <a:rPr lang="zh-CN" altLang="en-US">
                <a:sym typeface="+mn-ea"/>
              </a:rPr>
              <a:t>埃里克•冯•斯特劳亨:《贪婪》（1924)</a:t>
            </a:r>
            <a:endParaRPr lang="zh-CN" altLang="en-US"/>
          </a:p>
          <a:p>
            <a:pPr marL="342900" indent="-342900">
              <a:buFont typeface="Arial" panose="020B0604020202020204" pitchFamily="34" charset="0"/>
              <a:buChar char="•"/>
            </a:pPr>
            <a:r>
              <a:rPr lang="zh-CN" altLang="en-US">
                <a:sym typeface="+mn-ea"/>
              </a:rPr>
              <a:t>吉加•维尔托夫:《带摄影机的人》（1929)</a:t>
            </a:r>
            <a:endParaRPr lang="zh-CN" altLang="en-US"/>
          </a:p>
          <a:p>
            <a:pPr marL="342900" indent="-342900">
              <a:buFont typeface="Arial" panose="020B0604020202020204" pitchFamily="34" charset="0"/>
              <a:buChar char="•"/>
            </a:pPr>
            <a:r>
              <a:rPr lang="zh-CN" altLang="en-US">
                <a:sym typeface="+mn-ea"/>
              </a:rPr>
              <a:t>让•维果:《亚特兰大号》（1934)</a:t>
            </a:r>
            <a:endParaRPr lang="zh-CN" altLang="en-US"/>
          </a:p>
          <a:p>
            <a:pPr marL="342900" indent="-342900">
              <a:buFont typeface="Arial" panose="020B0604020202020204" pitchFamily="34" charset="0"/>
              <a:buChar char="•"/>
            </a:pPr>
            <a:r>
              <a:rPr lang="zh-CN" altLang="en-US">
                <a:sym typeface="+mn-ea"/>
              </a:rPr>
              <a:t>大卫•林奇:《穆赫兰大道》(2001)、《蓝丝绒》（1986)</a:t>
            </a:r>
            <a:endParaRPr lang="zh-CN" altLang="en-US"/>
          </a:p>
          <a:p>
            <a:pPr marL="342900" indent="-342900">
              <a:buFont typeface="Arial" panose="020B0604020202020204" pitchFamily="34" charset="0"/>
              <a:buChar char="•"/>
            </a:pPr>
            <a:r>
              <a:rPr lang="zh-CN" altLang="en-US">
                <a:sym typeface="+mn-ea"/>
              </a:rPr>
              <a:t>欧内斯特•刘别谦:《你逃我也逃》(1942)、《天堂里的烦恼》（1932)</a:t>
            </a:r>
            <a:endParaRPr lang="zh-CN" altLang="en-US"/>
          </a:p>
          <a:p>
            <a:pPr marL="342900" indent="-342900">
              <a:buFont typeface="Arial" panose="020B0604020202020204" pitchFamily="34" charset="0"/>
              <a:buChar char="•"/>
            </a:pPr>
            <a:r>
              <a:rPr lang="zh-CN" altLang="en-US">
                <a:sym typeface="+mn-ea"/>
              </a:rPr>
              <a:t>约瑟夫•冯•斯登堡:《蓝天使》(1930)、《放荡的女皇》(1934)、《上海快车》（1932)</a:t>
            </a:r>
            <a:endParaRPr lang="zh-CN" altLang="en-US"/>
          </a:p>
          <a:p>
            <a:pPr marL="342900" indent="-342900">
              <a:buFont typeface="Arial" panose="020B0604020202020204" pitchFamily="34" charset="0"/>
              <a:buChar char="•"/>
            </a:pPr>
            <a:r>
              <a:rPr lang="zh-CN" altLang="en-US">
                <a:sym typeface="+mn-ea"/>
              </a:rPr>
              <a:t>迈克尔•柯蒂斯:《北非谍影》（1942)</a:t>
            </a:r>
            <a:endParaRPr lang="zh-CN" altLang="en-US"/>
          </a:p>
          <a:p>
            <a:pPr marL="342900" indent="-342900">
              <a:buFont typeface="Arial" panose="020B0604020202020204" pitchFamily="34" charset="0"/>
              <a:buChar char="•"/>
            </a:pPr>
            <a:r>
              <a:rPr lang="zh-CN" altLang="en-US">
                <a:sym typeface="+mn-ea"/>
              </a:rPr>
              <a:t>沟口健二:《雨月物语》(1953)、《山椒大夫》(1954)</a:t>
            </a:r>
            <a:endParaRPr lang="zh-CN" altLang="en-US"/>
          </a:p>
          <a:p>
            <a:pPr marL="342900" indent="-342900">
              <a:buFont typeface="Arial" panose="020B0604020202020204" pitchFamily="34" charset="0"/>
              <a:buChar char="•"/>
            </a:pPr>
            <a:r>
              <a:rPr lang="zh-CN" altLang="en-US">
                <a:sym typeface="+mn-ea"/>
              </a:rPr>
              <a:t>马塞尔•卡尔内：《天堂的孩子》（1945)</a:t>
            </a:r>
            <a:endParaRPr lang="zh-CN" altLang="en-US"/>
          </a:p>
          <a:p>
            <a:pPr marL="342900" indent="-342900">
              <a:buFont typeface="Arial" panose="020B0604020202020204" pitchFamily="34" charset="0"/>
              <a:buChar char="•"/>
            </a:pPr>
            <a:r>
              <a:rPr lang="zh-CN" altLang="en-US">
                <a:sym typeface="+mn-ea"/>
              </a:rPr>
              <a:t>萨蒂亚吉特•雷伊:《道路之歌》（1955)</a:t>
            </a:r>
            <a:endParaRPr lang="zh-CN" altLang="en-US"/>
          </a:p>
          <a:p>
            <a:pPr marL="342900" indent="-342900">
              <a:buFont typeface="Arial" panose="020B0604020202020204" pitchFamily="34" charset="0"/>
              <a:buChar char="•"/>
            </a:pPr>
            <a:r>
              <a:rPr lang="zh-CN" altLang="en-US">
                <a:sym typeface="+mn-ea"/>
              </a:rPr>
              <a:t>维克多•弗莱明：《乱世佳人》(1940)、《绿野仙踪》（1939)</a:t>
            </a:r>
            <a:endParaRPr lang="zh-CN" altLang="en-US"/>
          </a:p>
          <a:p>
            <a:pPr marL="342900" indent="-342900">
              <a:buFont typeface="Arial" panose="020B0604020202020204" pitchFamily="34" charset="0"/>
              <a:buChar char="•"/>
            </a:pPr>
            <a:r>
              <a:rPr lang="zh-CN" altLang="en-US">
                <a:sym typeface="+mn-ea"/>
              </a:rPr>
              <a:t>香特尔•阿克曼:《让娜•迪尔曼》（1975)</a:t>
            </a:r>
            <a:endParaRPr lang="zh-CN" altLang="en-US"/>
          </a:p>
        </p:txBody>
      </p:sp>
      <p:sp>
        <p:nvSpPr>
          <p:cNvPr id="3" name="文本框 2"/>
          <p:cNvSpPr txBox="1"/>
          <p:nvPr/>
        </p:nvSpPr>
        <p:spPr>
          <a:xfrm>
            <a:off x="1314450" y="509905"/>
            <a:ext cx="9563100" cy="706755"/>
          </a:xfrm>
          <a:prstGeom prst="rect">
            <a:avLst/>
          </a:prstGeom>
          <a:noFill/>
        </p:spPr>
        <p:txBody>
          <a:bodyPr wrap="square" rtlCol="0">
            <a:spAutoFit/>
          </a:bodyPr>
          <a:p>
            <a:pPr algn="ctr"/>
            <a:r>
              <a:rPr lang="zh-CN" altLang="en-US" sz="4000"/>
              <a:t>第五节</a:t>
            </a:r>
            <a:r>
              <a:rPr lang="en-US" altLang="zh-CN" sz="4000"/>
              <a:t>	50</a:t>
            </a:r>
            <a:r>
              <a:rPr lang="zh-CN" altLang="en-US" sz="4000"/>
              <a:t>位大师级导演及其代表作品</a:t>
            </a:r>
            <a:endParaRPr lang="zh-CN" altLang="en-US" sz="4000"/>
          </a:p>
        </p:txBody>
      </p:sp>
      <p:grpSp>
        <p:nvGrpSpPr>
          <p:cNvPr id="4" name="组合 3"/>
          <p:cNvGrpSpPr/>
          <p:nvPr/>
        </p:nvGrpSpPr>
        <p:grpSpPr>
          <a:xfrm>
            <a:off x="1429209" y="28335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67740" y="1432560"/>
            <a:ext cx="8552815" cy="5415915"/>
          </a:xfrm>
          <a:prstGeom prst="rect">
            <a:avLst/>
          </a:prstGeom>
          <a:noFill/>
        </p:spPr>
        <p:txBody>
          <a:bodyPr wrap="square" rtlCol="0" anchor="t">
            <a:spAutoFit/>
          </a:bodyPr>
          <a:p>
            <a:pPr indent="0">
              <a:buFont typeface="Arial" panose="020B0604020202020204" pitchFamily="34" charset="0"/>
              <a:buNone/>
            </a:pPr>
            <a:r>
              <a:rPr lang="zh-CN" altLang="en-US" sz="2000" b="1">
                <a:sym typeface="+mn-ea"/>
              </a:rPr>
              <a:t>♦其他杰出导演</a:t>
            </a:r>
            <a:endParaRPr lang="zh-CN" altLang="en-US" sz="2000" b="1">
              <a:sym typeface="+mn-ea"/>
            </a:endParaRPr>
          </a:p>
          <a:p>
            <a:pPr marL="285750" indent="-285750">
              <a:buFont typeface="Arial" panose="020B0604020202020204" pitchFamily="34" charset="0"/>
              <a:buChar char="•"/>
            </a:pPr>
            <a:r>
              <a:rPr lang="zh-CN" altLang="en-US">
                <a:sym typeface="+mn-ea"/>
              </a:rPr>
              <a:t>巴斯特•基顿:《将军号》（1926)</a:t>
            </a:r>
            <a:endParaRPr lang="zh-CN" altLang="en-US">
              <a:sym typeface="+mn-ea"/>
            </a:endParaRPr>
          </a:p>
          <a:p>
            <a:pPr marL="285750" indent="-285750">
              <a:buFont typeface="Arial" panose="020B0604020202020204" pitchFamily="34" charset="0"/>
              <a:buChar char="•"/>
            </a:pPr>
            <a:r>
              <a:rPr lang="zh-CN" altLang="en-US">
                <a:sym typeface="+mn-ea"/>
              </a:rPr>
              <a:t>卡罗尔•里德:《第三个人》(1949)</a:t>
            </a:r>
            <a:endParaRPr lang="zh-CN" altLang="en-US">
              <a:sym typeface="+mn-ea"/>
            </a:endParaRPr>
          </a:p>
          <a:p>
            <a:pPr marL="285750" indent="-285750">
              <a:buFont typeface="Arial" panose="020B0604020202020204" pitchFamily="34" charset="0"/>
              <a:buChar char="•"/>
            </a:pPr>
            <a:r>
              <a:rPr lang="zh-CN" altLang="en-US">
                <a:sym typeface="+mn-ea"/>
              </a:rPr>
              <a:t>斯坦利•多南和金•凯利:《雨中曲》（11952)</a:t>
            </a:r>
            <a:endParaRPr lang="zh-CN" altLang="en-US">
              <a:sym typeface="+mn-ea"/>
            </a:endParaRPr>
          </a:p>
          <a:p>
            <a:pPr marL="285750" indent="-285750">
              <a:buFont typeface="Arial" panose="020B0604020202020204" pitchFamily="34" charset="0"/>
              <a:buChar char="•"/>
            </a:pPr>
            <a:r>
              <a:rPr lang="zh-CN" altLang="en-US">
                <a:sym typeface="+mn-ea"/>
              </a:rPr>
              <a:t>査尔斯•劳顿:《猎人之夜》（11955)</a:t>
            </a:r>
            <a:endParaRPr lang="zh-CN" altLang="en-US">
              <a:sym typeface="+mn-ea"/>
            </a:endParaRPr>
          </a:p>
          <a:p>
            <a:pPr marL="285750" indent="-285750">
              <a:buFont typeface="Arial" panose="020B0604020202020204" pitchFamily="34" charset="0"/>
              <a:buChar char="•"/>
            </a:pPr>
            <a:r>
              <a:rPr lang="zh-CN" altLang="en-US">
                <a:sym typeface="+mn-ea"/>
              </a:rPr>
              <a:t>克里斯•马克:《堤》(1962)、《日月无光》（11983)</a:t>
            </a:r>
            <a:endParaRPr lang="zh-CN" altLang="en-US">
              <a:sym typeface="+mn-ea"/>
            </a:endParaRPr>
          </a:p>
          <a:p>
            <a:pPr marL="285750" indent="-285750">
              <a:buFont typeface="Arial" panose="020B0604020202020204" pitchFamily="34" charset="0"/>
              <a:buChar char="•"/>
            </a:pPr>
            <a:r>
              <a:rPr lang="zh-CN" altLang="en-US">
                <a:sym typeface="+mn-ea"/>
              </a:rPr>
              <a:t>吉洛•彭特克沃:《阿尔及尔之战》（1966) </a:t>
            </a:r>
            <a:endParaRPr lang="zh-CN" altLang="en-US">
              <a:sym typeface="+mn-ea"/>
            </a:endParaRPr>
          </a:p>
          <a:p>
            <a:pPr marL="285750" indent="-285750">
              <a:buFont typeface="Arial" panose="020B0604020202020204" pitchFamily="34" charset="0"/>
              <a:buChar char="•"/>
            </a:pPr>
            <a:r>
              <a:rPr lang="zh-CN" altLang="en-US">
                <a:sym typeface="+mn-ea"/>
              </a:rPr>
              <a:t>雅克•塔蒂:《玩乐时间》（1967) </a:t>
            </a:r>
            <a:endParaRPr lang="zh-CN" altLang="en-US">
              <a:sym typeface="+mn-ea"/>
            </a:endParaRPr>
          </a:p>
          <a:p>
            <a:pPr marL="285750" indent="-285750">
              <a:buFont typeface="Arial" panose="020B0604020202020204" pitchFamily="34" charset="0"/>
              <a:buChar char="•"/>
            </a:pPr>
            <a:r>
              <a:rPr lang="zh-CN" altLang="en-US">
                <a:sym typeface="+mn-ea"/>
              </a:rPr>
              <a:t>萨姆•佩金帕:《日落黄沙》（1969) </a:t>
            </a:r>
            <a:endParaRPr lang="zh-CN" altLang="en-US">
              <a:sym typeface="+mn-ea"/>
            </a:endParaRPr>
          </a:p>
          <a:p>
            <a:pPr marL="285750" indent="-285750">
              <a:buFont typeface="Arial" panose="020B0604020202020204" pitchFamily="34" charset="0"/>
              <a:buChar char="•"/>
            </a:pPr>
            <a:r>
              <a:rPr lang="zh-CN" altLang="en-US">
                <a:sym typeface="+mn-ea"/>
              </a:rPr>
              <a:t>罗伯特•奥尔特曼:《纳什维尔》（1975) </a:t>
            </a:r>
            <a:endParaRPr lang="zh-CN" altLang="en-US">
              <a:sym typeface="+mn-ea"/>
            </a:endParaRPr>
          </a:p>
          <a:p>
            <a:pPr marL="285750" indent="-285750">
              <a:buFont typeface="Arial" panose="020B0604020202020204" pitchFamily="34" charset="0"/>
              <a:buChar char="•"/>
            </a:pPr>
            <a:r>
              <a:rPr lang="zh-CN" altLang="en-US">
                <a:sym typeface="+mn-ea"/>
              </a:rPr>
              <a:t>斯蒂芬•斯皮尔伯格:《大白鲨》（1975) </a:t>
            </a:r>
            <a:endParaRPr lang="zh-CN" altLang="en-US">
              <a:sym typeface="+mn-ea"/>
            </a:endParaRPr>
          </a:p>
          <a:p>
            <a:pPr marL="285750" indent="-285750">
              <a:buFont typeface="Arial" panose="020B0604020202020204" pitchFamily="34" charset="0"/>
              <a:buChar char="•"/>
            </a:pPr>
            <a:r>
              <a:rPr lang="zh-CN" altLang="en-US">
                <a:sym typeface="+mn-ea"/>
              </a:rPr>
              <a:t>乔治•卢卡斯:《星球大战》(1977) </a:t>
            </a:r>
            <a:endParaRPr lang="zh-CN" altLang="en-US">
              <a:sym typeface="+mn-ea"/>
            </a:endParaRPr>
          </a:p>
          <a:p>
            <a:pPr marL="285750" indent="-285750">
              <a:buFont typeface="Arial" panose="020B0604020202020204" pitchFamily="34" charset="0"/>
              <a:buChar char="•"/>
            </a:pPr>
            <a:r>
              <a:rPr lang="zh-CN" altLang="en-US">
                <a:sym typeface="+mn-ea"/>
              </a:rPr>
              <a:t>莱德利•斯科特:《银翼杀手》(1982) </a:t>
            </a:r>
            <a:endParaRPr lang="zh-CN" altLang="en-US">
              <a:sym typeface="+mn-ea"/>
            </a:endParaRPr>
          </a:p>
          <a:p>
            <a:pPr marL="285750" indent="-285750">
              <a:buFont typeface="Arial" panose="020B0604020202020204" pitchFamily="34" charset="0"/>
              <a:buChar char="•"/>
            </a:pPr>
            <a:r>
              <a:rPr lang="zh-CN" altLang="en-US">
                <a:sym typeface="+mn-ea"/>
              </a:rPr>
              <a:t>克劳德•朗兹曼:《浩劫》（1985) </a:t>
            </a:r>
            <a:endParaRPr lang="zh-CN" altLang="en-US">
              <a:sym typeface="+mn-ea"/>
            </a:endParaRPr>
          </a:p>
          <a:p>
            <a:pPr marL="285750" indent="-285750">
              <a:buFont typeface="Arial" panose="020B0604020202020204" pitchFamily="34" charset="0"/>
              <a:buChar char="•"/>
            </a:pPr>
            <a:r>
              <a:rPr lang="zh-CN" altLang="en-US">
                <a:sym typeface="+mn-ea"/>
              </a:rPr>
              <a:t>阿巴斯•基亚罗斯塔米:《特写》（1990) </a:t>
            </a:r>
            <a:endParaRPr lang="zh-CN" altLang="en-US">
              <a:sym typeface="+mn-ea"/>
            </a:endParaRPr>
          </a:p>
          <a:p>
            <a:pPr marL="285750" indent="-285750">
              <a:buFont typeface="Arial" panose="020B0604020202020204" pitchFamily="34" charset="0"/>
              <a:buChar char="•"/>
            </a:pPr>
            <a:r>
              <a:rPr lang="zh-CN" altLang="en-US">
                <a:sym typeface="+mn-ea"/>
              </a:rPr>
              <a:t>杨德昌：《牯岭街少年杀人事件》（1991)</a:t>
            </a:r>
            <a:endParaRPr lang="zh-CN" altLang="en-US">
              <a:sym typeface="+mn-ea"/>
            </a:endParaRPr>
          </a:p>
          <a:p>
            <a:pPr marL="285750" indent="-285750">
              <a:buFont typeface="Arial" panose="020B0604020202020204" pitchFamily="34" charset="0"/>
              <a:buChar char="•"/>
            </a:pPr>
            <a:r>
              <a:rPr lang="zh-CN" altLang="en-US">
                <a:sym typeface="+mn-ea"/>
              </a:rPr>
              <a:t>贝拉•塔尔：《撒旦探戈》（1994)</a:t>
            </a:r>
            <a:endParaRPr lang="zh-CN" altLang="en-US">
              <a:sym typeface="+mn-ea"/>
            </a:endParaRPr>
          </a:p>
          <a:p>
            <a:pPr marL="285750" indent="-285750">
              <a:buFont typeface="Arial" panose="020B0604020202020204" pitchFamily="34" charset="0"/>
              <a:buChar char="•"/>
            </a:pPr>
            <a:r>
              <a:rPr lang="zh-CN" altLang="en-US">
                <a:sym typeface="+mn-ea"/>
              </a:rPr>
              <a:t>王家卫:《花样年华》（2000)</a:t>
            </a:r>
            <a:endParaRPr lang="zh-CN" altLang="en-US">
              <a:sym typeface="+mn-ea"/>
            </a:endParaRPr>
          </a:p>
          <a:p>
            <a:pPr marL="342900" indent="-342900">
              <a:buFont typeface="Arial" panose="020B0604020202020204" pitchFamily="34" charset="0"/>
              <a:buNone/>
            </a:pPr>
            <a:endParaRPr lang="zh-CN" altLang="en-US" sz="2000" b="1">
              <a:sym typeface="+mn-ea"/>
            </a:endParaRPr>
          </a:p>
        </p:txBody>
      </p:sp>
      <p:sp>
        <p:nvSpPr>
          <p:cNvPr id="3" name="文本框 2"/>
          <p:cNvSpPr txBox="1"/>
          <p:nvPr/>
        </p:nvSpPr>
        <p:spPr>
          <a:xfrm>
            <a:off x="1314450" y="509905"/>
            <a:ext cx="9563100" cy="706755"/>
          </a:xfrm>
          <a:prstGeom prst="rect">
            <a:avLst/>
          </a:prstGeom>
          <a:noFill/>
        </p:spPr>
        <p:txBody>
          <a:bodyPr wrap="square" rtlCol="0">
            <a:spAutoFit/>
          </a:bodyPr>
          <a:p>
            <a:pPr algn="ctr"/>
            <a:r>
              <a:rPr lang="zh-CN" altLang="en-US" sz="4000"/>
              <a:t>第五节</a:t>
            </a:r>
            <a:r>
              <a:rPr lang="en-US" altLang="zh-CN" sz="4000"/>
              <a:t>	50</a:t>
            </a:r>
            <a:r>
              <a:rPr lang="zh-CN" altLang="en-US" sz="4000"/>
              <a:t>位大师级导演及其代表作品</a:t>
            </a:r>
            <a:endParaRPr lang="zh-CN" altLang="en-US" sz="4000"/>
          </a:p>
        </p:txBody>
      </p:sp>
      <p:grpSp>
        <p:nvGrpSpPr>
          <p:cNvPr id="4" name="组合 3"/>
          <p:cNvGrpSpPr/>
          <p:nvPr/>
        </p:nvGrpSpPr>
        <p:grpSpPr>
          <a:xfrm>
            <a:off x="1429209" y="28335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47090" y="1070610"/>
            <a:ext cx="10498455" cy="5107940"/>
          </a:xfrm>
          <a:prstGeom prst="rect">
            <a:avLst/>
          </a:prstGeom>
          <a:noFill/>
        </p:spPr>
        <p:txBody>
          <a:bodyPr wrap="square" rtlCol="0" anchor="t">
            <a:spAutoFit/>
          </a:bodyPr>
          <a:p>
            <a:pPr marL="342900" indent="-342900">
              <a:buFont typeface="Arial" panose="020B0604020202020204" pitchFamily="34" charset="0"/>
              <a:buNone/>
            </a:pPr>
            <a:r>
              <a:rPr lang="zh-CN" altLang="en-US" sz="2000" b="1">
                <a:sym typeface="+mn-ea"/>
              </a:rPr>
              <a:t>♦华语导演排行榜</a:t>
            </a:r>
            <a:endParaRPr lang="zh-CN" altLang="en-US" b="1">
              <a:sym typeface="+mn-ea"/>
            </a:endParaRPr>
          </a:p>
          <a:p>
            <a:pPr indent="0">
              <a:buFont typeface="Arial" panose="020B0604020202020204" pitchFamily="34" charset="0"/>
              <a:buNone/>
            </a:pPr>
            <a:r>
              <a:rPr lang="zh-CN" altLang="en-US" b="1">
                <a:sym typeface="+mn-ea"/>
              </a:rPr>
              <a:t>(全球1 000佳片排名，仅王家卫《花样年华》和杨德昌《牯岭街少年杀人事件》 进入前100名)</a:t>
            </a:r>
            <a:endParaRPr lang="zh-CN" altLang="en-US" b="1">
              <a:sym typeface="+mn-ea"/>
            </a:endParaRPr>
          </a:p>
          <a:p>
            <a:pPr marL="285750" indent="-285750">
              <a:buFont typeface="Arial" panose="020B0604020202020204" pitchFamily="34" charset="0"/>
              <a:buChar char="•"/>
            </a:pPr>
            <a:r>
              <a:rPr lang="zh-CN" altLang="en-US">
                <a:sym typeface="+mn-ea"/>
              </a:rPr>
              <a:t>王家卫：《花样年华》(55)、《重庆森 林》(188)、《阿飞正传》(314)、《春光乍泄》 (397)、《东邪西毒》（631)</a:t>
            </a:r>
            <a:endParaRPr lang="zh-CN" altLang="en-US">
              <a:sym typeface="+mn-ea"/>
            </a:endParaRPr>
          </a:p>
          <a:p>
            <a:pPr marL="285750" indent="-285750">
              <a:buFont typeface="Arial" panose="020B0604020202020204" pitchFamily="34" charset="0"/>
              <a:buChar char="•"/>
            </a:pPr>
            <a:r>
              <a:rPr lang="zh-CN" altLang="en-US">
                <a:sym typeface="+mn-ea"/>
              </a:rPr>
              <a:t>杨德昌：《牯岭街少年杀人事件》(89)、《一一《（123)、《青梅竹马》(832)</a:t>
            </a:r>
            <a:endParaRPr lang="zh-CN" altLang="en-US">
              <a:sym typeface="+mn-ea"/>
            </a:endParaRPr>
          </a:p>
          <a:p>
            <a:pPr marL="285750" indent="-285750">
              <a:buFont typeface="Arial" panose="020B0604020202020204" pitchFamily="34" charset="0"/>
              <a:buChar char="•"/>
            </a:pPr>
            <a:r>
              <a:rPr lang="zh-CN" altLang="en-US">
                <a:sym typeface="+mn-ea"/>
              </a:rPr>
              <a:t>费穆:《小城之春》(129)</a:t>
            </a:r>
            <a:endParaRPr lang="zh-CN" altLang="en-US">
              <a:sym typeface="+mn-ea"/>
            </a:endParaRPr>
          </a:p>
          <a:p>
            <a:pPr marL="285750" indent="-285750">
              <a:buFont typeface="Arial" panose="020B0604020202020204" pitchFamily="34" charset="0"/>
              <a:buChar char="•"/>
            </a:pPr>
            <a:r>
              <a:rPr lang="zh-CN" altLang="en-US">
                <a:sym typeface="+mn-ea"/>
              </a:rPr>
              <a:t>侯孝贤:《悲情城市》(150)、《童年往事》(298)、《戏梦人生》(306)、《海上花》(446)、</a:t>
            </a:r>
            <a:endParaRPr lang="zh-CN" altLang="en-US">
              <a:sym typeface="+mn-ea"/>
            </a:endParaRPr>
          </a:p>
          <a:p>
            <a:pPr marL="285750" indent="-285750">
              <a:buFont typeface="Arial" panose="020B0604020202020204" pitchFamily="34" charset="0"/>
              <a:buChar char="•"/>
            </a:pPr>
            <a:r>
              <a:rPr lang="zh-CN" altLang="en-US">
                <a:sym typeface="+mn-ea"/>
              </a:rPr>
              <a:t>《恋恋风尘》(711)、《南国再见》（964)</a:t>
            </a:r>
            <a:endParaRPr lang="zh-CN" altLang="en-US">
              <a:sym typeface="+mn-ea"/>
            </a:endParaRPr>
          </a:p>
          <a:p>
            <a:pPr marL="285750" indent="-285750">
              <a:buFont typeface="Arial" panose="020B0604020202020204" pitchFamily="34" charset="0"/>
              <a:buChar char="•"/>
            </a:pPr>
            <a:r>
              <a:rPr lang="zh-CN" altLang="en-US">
                <a:sym typeface="+mn-ea"/>
              </a:rPr>
              <a:t>胡金镣:《侠女》（269)</a:t>
            </a:r>
            <a:endParaRPr lang="zh-CN" altLang="en-US">
              <a:sym typeface="+mn-ea"/>
            </a:endParaRPr>
          </a:p>
          <a:p>
            <a:pPr marL="285750" indent="-285750">
              <a:buFont typeface="Arial" panose="020B0604020202020204" pitchFamily="34" charset="0"/>
              <a:buChar char="•"/>
            </a:pPr>
            <a:r>
              <a:rPr lang="zh-CN" altLang="en-US">
                <a:sym typeface="+mn-ea"/>
              </a:rPr>
              <a:t>王兵：《铁西区》（410)</a:t>
            </a:r>
            <a:endParaRPr lang="zh-CN" altLang="en-US">
              <a:sym typeface="+mn-ea"/>
            </a:endParaRPr>
          </a:p>
          <a:p>
            <a:pPr marL="285750" indent="-285750">
              <a:buFont typeface="Arial" panose="020B0604020202020204" pitchFamily="34" charset="0"/>
              <a:buChar char="•"/>
            </a:pPr>
            <a:r>
              <a:rPr lang="zh-CN" altLang="en-US">
                <a:sym typeface="+mn-ea"/>
              </a:rPr>
              <a:t>李安:《卧虎藏龙》(420)</a:t>
            </a:r>
            <a:endParaRPr lang="zh-CN" altLang="en-US">
              <a:sym typeface="+mn-ea"/>
            </a:endParaRPr>
          </a:p>
          <a:p>
            <a:pPr marL="285750" indent="-285750">
              <a:buFont typeface="Arial" panose="020B0604020202020204" pitchFamily="34" charset="0"/>
              <a:buChar char="•"/>
            </a:pPr>
            <a:r>
              <a:rPr lang="zh-CN" altLang="en-US">
                <a:sym typeface="+mn-ea"/>
              </a:rPr>
              <a:t>陈凯歌:《黄土地》(435)、《霸王别姬》(462)</a:t>
            </a:r>
            <a:endParaRPr lang="zh-CN" altLang="en-US">
              <a:sym typeface="+mn-ea"/>
            </a:endParaRPr>
          </a:p>
          <a:p>
            <a:pPr marL="285750" indent="-285750">
              <a:buFont typeface="Arial" panose="020B0604020202020204" pitchFamily="34" charset="0"/>
              <a:buChar char="•"/>
            </a:pPr>
            <a:r>
              <a:rPr lang="zh-CN" altLang="en-US">
                <a:sym typeface="+mn-ea"/>
              </a:rPr>
              <a:t>贾樟柯:《站台》(469)、《小武》(748)、《三峡好人》（983)</a:t>
            </a:r>
            <a:endParaRPr lang="zh-CN" altLang="en-US">
              <a:sym typeface="+mn-ea"/>
            </a:endParaRPr>
          </a:p>
          <a:p>
            <a:pPr marL="285750" indent="-285750">
              <a:buFont typeface="Arial" panose="020B0604020202020204" pitchFamily="34" charset="0"/>
              <a:buChar char="•"/>
            </a:pPr>
            <a:r>
              <a:rPr lang="zh-CN" altLang="en-US">
                <a:sym typeface="+mn-ea"/>
              </a:rPr>
              <a:t>张艺谋:《大红灯笼高高挂》(539)、《红高粱》(605)、《活着》(809)、《菊豆》（905)</a:t>
            </a:r>
            <a:endParaRPr lang="zh-CN" altLang="en-US">
              <a:sym typeface="+mn-ea"/>
            </a:endParaRPr>
          </a:p>
          <a:p>
            <a:pPr marL="285750" indent="-285750">
              <a:buFont typeface="Arial" panose="020B0604020202020204" pitchFamily="34" charset="0"/>
              <a:buChar char="•"/>
            </a:pPr>
            <a:r>
              <a:rPr lang="zh-CN" altLang="en-US">
                <a:sym typeface="+mn-ea"/>
              </a:rPr>
              <a:t>吴宇森:《喋血双雄》(606)、《英雄本色》(877)、《辣手神探》（965)</a:t>
            </a:r>
            <a:endParaRPr lang="zh-CN" altLang="en-US">
              <a:sym typeface="+mn-ea"/>
            </a:endParaRPr>
          </a:p>
          <a:p>
            <a:pPr marL="285750" indent="-285750">
              <a:buFont typeface="Arial" panose="020B0604020202020204" pitchFamily="34" charset="0"/>
              <a:buChar char="•"/>
            </a:pPr>
            <a:r>
              <a:rPr lang="zh-CN" altLang="en-US">
                <a:sym typeface="+mn-ea"/>
              </a:rPr>
              <a:t>蔡明亮：《爱情万岁》(627)、《不散》(701)、《河流》（784)</a:t>
            </a:r>
            <a:endParaRPr lang="zh-CN" altLang="en-US">
              <a:sym typeface="+mn-ea"/>
            </a:endParaRPr>
          </a:p>
          <a:p>
            <a:pPr marL="285750" indent="-285750">
              <a:buFont typeface="Arial" panose="020B0604020202020204" pitchFamily="34" charset="0"/>
              <a:buChar char="•"/>
            </a:pPr>
            <a:r>
              <a:rPr lang="zh-CN" altLang="en-US">
                <a:sym typeface="+mn-ea"/>
              </a:rPr>
              <a:t>袁牧之:《马路天使》(709)</a:t>
            </a:r>
            <a:endParaRPr lang="zh-CN" altLang="en-US">
              <a:sym typeface="+mn-ea"/>
            </a:endParaRPr>
          </a:p>
          <a:p>
            <a:pPr marL="285750" indent="-285750">
              <a:buFont typeface="Arial" panose="020B0604020202020204" pitchFamily="34" charset="0"/>
              <a:buChar char="•"/>
            </a:pPr>
            <a:r>
              <a:rPr lang="zh-CN" altLang="en-US">
                <a:sym typeface="+mn-ea"/>
              </a:rPr>
              <a:t>吴永刚：《神女》（859)</a:t>
            </a:r>
            <a:endParaRPr lang="zh-CN" altLang="en-US"/>
          </a:p>
        </p:txBody>
      </p:sp>
      <p:sp>
        <p:nvSpPr>
          <p:cNvPr id="3" name="文本框 2"/>
          <p:cNvSpPr txBox="1"/>
          <p:nvPr/>
        </p:nvSpPr>
        <p:spPr>
          <a:xfrm>
            <a:off x="1314450" y="509905"/>
            <a:ext cx="9563100" cy="706755"/>
          </a:xfrm>
          <a:prstGeom prst="rect">
            <a:avLst/>
          </a:prstGeom>
          <a:noFill/>
        </p:spPr>
        <p:txBody>
          <a:bodyPr wrap="square" rtlCol="0">
            <a:spAutoFit/>
          </a:bodyPr>
          <a:p>
            <a:pPr algn="ctr"/>
            <a:r>
              <a:rPr lang="zh-CN" altLang="en-US" sz="4000"/>
              <a:t>第五节</a:t>
            </a:r>
            <a:r>
              <a:rPr lang="en-US" altLang="zh-CN" sz="4000"/>
              <a:t>	50</a:t>
            </a:r>
            <a:r>
              <a:rPr lang="zh-CN" altLang="en-US" sz="4000"/>
              <a:t>位大师级导演及其代表作品</a:t>
            </a:r>
            <a:endParaRPr lang="zh-CN" altLang="en-US" sz="4000"/>
          </a:p>
        </p:txBody>
      </p:sp>
      <p:grpSp>
        <p:nvGrpSpPr>
          <p:cNvPr id="4" name="组合 3"/>
          <p:cNvGrpSpPr/>
          <p:nvPr/>
        </p:nvGrpSpPr>
        <p:grpSpPr>
          <a:xfrm>
            <a:off x="1429209" y="283359"/>
            <a:ext cx="636853" cy="393183"/>
            <a:chOff x="3610120" y="261689"/>
            <a:chExt cx="636853" cy="393183"/>
          </a:xfrm>
        </p:grpSpPr>
        <p:pic>
          <p:nvPicPr>
            <p:cNvPr id="5" name="图片 4"/>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6"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PA_图片 259"/>
          <p:cNvPicPr>
            <a:picLocks noChangeAspect="1"/>
          </p:cNvPicPr>
          <p:nvPr>
            <p:custDataLst>
              <p:tags r:id="rId1"/>
            </p:custDataLst>
          </p:nvPr>
        </p:nvPicPr>
        <p:blipFill>
          <a:blip r:embed="rId2" cstate="print">
            <a:biLevel thresh="75000"/>
            <a:extLst>
              <a:ext uri="{BEBA8EAE-BF5A-486C-A8C5-ECC9F3942E4B}">
                <a14:imgProps xmlns:a14="http://schemas.microsoft.com/office/drawing/2010/main">
                  <a14:imgLayer r:embed="rId3">
                    <a14:imgEffect>
                      <a14:brightnessContrast bright="-40000" contrast="40000"/>
                    </a14:imgEffect>
                  </a14:imgLayer>
                </a14:imgProps>
              </a:ext>
            </a:extLst>
          </a:blip>
          <a:stretch>
            <a:fillRect/>
          </a:stretch>
        </p:blipFill>
        <p:spPr>
          <a:xfrm flipH="1">
            <a:off x="322610" y="1640445"/>
            <a:ext cx="7547473" cy="4757066"/>
          </a:xfrm>
          <a:prstGeom prst="rect">
            <a:avLst/>
          </a:prstGeom>
        </p:spPr>
      </p:pic>
      <p:sp>
        <p:nvSpPr>
          <p:cNvPr id="7" name="PA_文本框 2"/>
          <p:cNvSpPr txBox="1"/>
          <p:nvPr>
            <p:custDataLst>
              <p:tags r:id="rId4"/>
            </p:custDataLst>
          </p:nvPr>
        </p:nvSpPr>
        <p:spPr>
          <a:xfrm>
            <a:off x="6389370" y="2158365"/>
            <a:ext cx="5564505" cy="2122805"/>
          </a:xfrm>
          <a:prstGeom prst="rect">
            <a:avLst/>
          </a:prstGeom>
          <a:noFill/>
        </p:spPr>
        <p:txBody>
          <a:bodyPr wrap="square" rtlCol="0">
            <a:spAutoFit/>
          </a:bodyPr>
          <a:lstStyle/>
          <a:p>
            <a:pPr algn="ctr"/>
            <a:r>
              <a:rPr lang="zh-CN" altLang="en-US" sz="4800" b="1" dirty="0" smtClean="0">
                <a:latin typeface="Arial" panose="020B0604020202020204"/>
                <a:ea typeface="微软雅黑" panose="020B0503020204020204" charset="-122"/>
                <a:cs typeface="方正苏新诗柳楷简体-yolan" panose="02000000000000000000" pitchFamily="2" charset="-122"/>
                <a:sym typeface="Arial" panose="020B0604020202020204"/>
              </a:rPr>
              <a:t>电影是遗憾的艺术</a:t>
            </a:r>
            <a:endParaRPr lang="zh-CN" altLang="en-US" sz="4800" b="1" dirty="0" smtClean="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r>
              <a:rPr lang="zh-CN" altLang="en-US" sz="4800" b="1" dirty="0" smtClean="0">
                <a:latin typeface="Arial" panose="020B0604020202020204"/>
                <a:ea typeface="微软雅黑" panose="020B0503020204020204" charset="-122"/>
                <a:cs typeface="方正苏新诗柳楷简体-yolan" panose="02000000000000000000" pitchFamily="2" charset="-122"/>
                <a:sym typeface="Arial" panose="020B0604020202020204"/>
              </a:rPr>
              <a:t>导演是职业的宿命</a:t>
            </a:r>
            <a:endParaRPr lang="zh-CN" altLang="en-US" sz="4800" b="1" dirty="0" smtClean="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r>
              <a:rPr lang="zh-CN" altLang="en-US" dirty="0" smtClean="0">
                <a:latin typeface="Arial" panose="020B0604020202020204"/>
                <a:ea typeface="微软雅黑" panose="020B0503020204020204" charset="-122"/>
                <a:cs typeface="方正苏新诗柳楷简体-yolan" panose="02000000000000000000" pitchFamily="2" charset="-122"/>
                <a:sym typeface="Arial" panose="020B0604020202020204"/>
              </a:rPr>
              <a:t>导演是通往天堂之旅，但地狱之门却是它必经之地。</a:t>
            </a:r>
            <a:endParaRPr lang="zh-CN" altLang="en-US" dirty="0" smtClean="0">
              <a:latin typeface="Arial" panose="020B0604020202020204"/>
              <a:ea typeface="微软雅黑" panose="020B0503020204020204" charset="-122"/>
              <a:cs typeface="方正苏新诗柳楷简体-yolan" panose="02000000000000000000" pitchFamily="2" charset="-122"/>
              <a:sym typeface="Arial" panose="020B0604020202020204"/>
            </a:endParaRPr>
          </a:p>
          <a:p>
            <a:pPr algn="ctr"/>
            <a:r>
              <a:rPr lang="zh-CN" altLang="en-US" dirty="0" smtClean="0">
                <a:latin typeface="Arial" panose="020B0604020202020204"/>
                <a:ea typeface="微软雅黑" panose="020B0503020204020204" charset="-122"/>
                <a:cs typeface="方正苏新诗柳楷简体-yolan" panose="02000000000000000000" pitchFamily="2" charset="-122"/>
                <a:sym typeface="Arial" panose="020B0604020202020204"/>
              </a:rPr>
              <a:t>如果你真爱导演这个行业，那就准备穿越地狱吧！</a:t>
            </a:r>
            <a:endParaRPr lang="zh-CN" altLang="en-US" dirty="0" smtClean="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1000"/>
                                        <p:tgtEl>
                                          <p:spTgt spid="113"/>
                                        </p:tgtEl>
                                      </p:cBhvr>
                                    </p:animEffect>
                                    <p:anim calcmode="lin" valueType="num">
                                      <p:cBhvr>
                                        <p:cTn id="8" dur="1000" fill="hold"/>
                                        <p:tgtEl>
                                          <p:spTgt spid="113"/>
                                        </p:tgtEl>
                                        <p:attrNameLst>
                                          <p:attrName>ppt_x</p:attrName>
                                        </p:attrNameLst>
                                      </p:cBhvr>
                                      <p:tavLst>
                                        <p:tav tm="0">
                                          <p:val>
                                            <p:strVal val="#ppt_x"/>
                                          </p:val>
                                        </p:tav>
                                        <p:tav tm="100000">
                                          <p:val>
                                            <p:strVal val="#ppt_x"/>
                                          </p:val>
                                        </p:tav>
                                      </p:tavLst>
                                    </p:anim>
                                    <p:anim calcmode="lin" valueType="num">
                                      <p:cBhvr>
                                        <p:cTn id="9" dur="1000" fill="hold"/>
                                        <p:tgtEl>
                                          <p:spTgt spid="1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PA_图片 259"/>
          <p:cNvPicPr>
            <a:picLocks noChangeAspect="1"/>
          </p:cNvPicPr>
          <p:nvPr>
            <p:custDataLst>
              <p:tags r:id="rId1"/>
            </p:custDataLst>
          </p:nvPr>
        </p:nvPicPr>
        <p:blipFill>
          <a:blip r:embed="rId2" cstate="print">
            <a:biLevel thresh="75000"/>
            <a:extLst>
              <a:ext uri="{BEBA8EAE-BF5A-486C-A8C5-ECC9F3942E4B}">
                <a14:imgProps xmlns:a14="http://schemas.microsoft.com/office/drawing/2010/main">
                  <a14:imgLayer r:embed="rId3">
                    <a14:imgEffect>
                      <a14:brightnessContrast bright="-40000" contrast="40000"/>
                    </a14:imgEffect>
                  </a14:imgLayer>
                </a14:imgProps>
              </a:ext>
            </a:extLst>
          </a:blip>
          <a:stretch>
            <a:fillRect/>
          </a:stretch>
        </p:blipFill>
        <p:spPr>
          <a:xfrm flipH="1">
            <a:off x="322610" y="1640445"/>
            <a:ext cx="7547473" cy="4757066"/>
          </a:xfrm>
          <a:prstGeom prst="rect">
            <a:avLst/>
          </a:prstGeom>
        </p:spPr>
      </p:pic>
      <p:sp>
        <p:nvSpPr>
          <p:cNvPr id="7" name="PA_文本框 2"/>
          <p:cNvSpPr txBox="1"/>
          <p:nvPr>
            <p:custDataLst>
              <p:tags r:id="rId4"/>
            </p:custDataLst>
          </p:nvPr>
        </p:nvSpPr>
        <p:spPr>
          <a:xfrm>
            <a:off x="6389370" y="2158365"/>
            <a:ext cx="5564505" cy="1445260"/>
          </a:xfrm>
          <a:prstGeom prst="rect">
            <a:avLst/>
          </a:prstGeom>
          <a:noFill/>
        </p:spPr>
        <p:txBody>
          <a:bodyPr wrap="square" rtlCol="0">
            <a:spAutoFit/>
          </a:bodyPr>
          <a:lstStyle/>
          <a:p>
            <a:pPr algn="ctr"/>
            <a:r>
              <a:rPr lang="zh-CN" altLang="en-US" sz="8800" b="1" dirty="0" smtClean="0">
                <a:latin typeface="Arial" panose="020B0604020202020204"/>
                <a:ea typeface="微软雅黑" panose="020B0503020204020204" charset="-122"/>
                <a:cs typeface="方正苏新诗柳楷简体-yolan" panose="02000000000000000000" pitchFamily="2" charset="-122"/>
                <a:sym typeface="Arial" panose="020B0604020202020204"/>
              </a:rPr>
              <a:t>谢谢观看！</a:t>
            </a:r>
            <a:endParaRPr lang="zh-CN" altLang="en-US" sz="8800" b="1" dirty="0" smtClean="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1000"/>
                                        <p:tgtEl>
                                          <p:spTgt spid="113"/>
                                        </p:tgtEl>
                                      </p:cBhvr>
                                    </p:animEffect>
                                    <p:anim calcmode="lin" valueType="num">
                                      <p:cBhvr>
                                        <p:cTn id="8" dur="1000" fill="hold"/>
                                        <p:tgtEl>
                                          <p:spTgt spid="113"/>
                                        </p:tgtEl>
                                        <p:attrNameLst>
                                          <p:attrName>ppt_x</p:attrName>
                                        </p:attrNameLst>
                                      </p:cBhvr>
                                      <p:tavLst>
                                        <p:tav tm="0">
                                          <p:val>
                                            <p:strVal val="#ppt_x"/>
                                          </p:val>
                                        </p:tav>
                                        <p:tav tm="100000">
                                          <p:val>
                                            <p:strVal val="#ppt_x"/>
                                          </p:val>
                                        </p:tav>
                                      </p:tavLst>
                                    </p:anim>
                                    <p:anim calcmode="lin" valueType="num">
                                      <p:cBhvr>
                                        <p:cTn id="9" dur="1000" fill="hold"/>
                                        <p:tgtEl>
                                          <p:spTgt spid="1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第三节 导演素质</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922655" y="1593215"/>
            <a:ext cx="8937625" cy="3507740"/>
          </a:xfrm>
          <a:prstGeom prst="rect">
            <a:avLst/>
          </a:prstGeom>
          <a:noFill/>
        </p:spPr>
        <p:txBody>
          <a:bodyPr wrap="square" rtlCol="0">
            <a:spAutoFit/>
          </a:bodyPr>
          <a:p>
            <a:r>
              <a:rPr lang="zh-CN" altLang="en-US" sz="2800"/>
              <a:t>♦创作激情</a:t>
            </a:r>
            <a:endParaRPr lang="zh-CN" altLang="en-US" sz="2800"/>
          </a:p>
          <a:p>
            <a:r>
              <a:rPr lang="zh-CN" altLang="en-US" sz="2800"/>
              <a:t>       </a:t>
            </a:r>
            <a:r>
              <a:rPr lang="zh-CN" altLang="en-US"/>
              <a:t>克林特•伊斯特伍德（《杀无赦》和《百万宝贝》）曾说:“一个导演就像野战排的老大, 你要鼓励全组人带着激情向山头发起冲锋。”</a:t>
            </a:r>
            <a:endParaRPr lang="zh-CN" altLang="en-US" sz="2800"/>
          </a:p>
          <a:p>
            <a:endParaRPr lang="zh-CN" altLang="en-US" sz="2800"/>
          </a:p>
          <a:p>
            <a:endParaRPr lang="zh-CN" altLang="en-US" sz="2800"/>
          </a:p>
          <a:p>
            <a:r>
              <a:rPr lang="zh-CN" altLang="en-US" sz="2800"/>
              <a:t>♦判断力与决断力</a:t>
            </a:r>
            <a:endParaRPr lang="zh-CN" altLang="en-US" sz="2800"/>
          </a:p>
          <a:p>
            <a:r>
              <a:rPr lang="zh-CN" altLang="en-US" sz="2800"/>
              <a:t>       </a:t>
            </a:r>
            <a:r>
              <a:rPr lang="zh-CN" altLang="en-US"/>
              <a:t>伊斯特伍德认为:“当导演最要命的就是每天要面对无数的提问，你要想怎么回答这 些问题。你必须突破自己的心理障碍，即便你的回答未必正确，你也必须坚定地给出 答案。“</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第三节 导演素质</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4" name="文本框 3"/>
          <p:cNvSpPr txBox="1"/>
          <p:nvPr/>
        </p:nvSpPr>
        <p:spPr>
          <a:xfrm>
            <a:off x="1142365" y="1714500"/>
            <a:ext cx="10257155" cy="4892675"/>
          </a:xfrm>
          <a:prstGeom prst="rect">
            <a:avLst/>
          </a:prstGeom>
          <a:noFill/>
        </p:spPr>
        <p:txBody>
          <a:bodyPr wrap="square" rtlCol="0">
            <a:spAutoFit/>
          </a:bodyPr>
          <a:p>
            <a:r>
              <a:rPr lang="zh-CN" altLang="en-US" sz="2400"/>
              <a:t>♦导演的操控能力（控制欲）</a:t>
            </a:r>
            <a:endParaRPr lang="zh-CN" altLang="en-US" sz="2400"/>
          </a:p>
          <a:p>
            <a:endParaRPr lang="zh-CN" altLang="en-US" sz="2400"/>
          </a:p>
          <a:p>
            <a:r>
              <a:rPr lang="zh-CN" altLang="en-US" sz="2400"/>
              <a:t>♦领导能力和沟通能力（激发力和说服力）</a:t>
            </a:r>
            <a:endParaRPr lang="zh-CN" altLang="en-US" sz="2400"/>
          </a:p>
          <a:p>
            <a:endParaRPr lang="zh-CN" altLang="en-US" sz="2400"/>
          </a:p>
          <a:p>
            <a:r>
              <a:rPr lang="zh-CN" altLang="en-US" sz="2400"/>
              <a:t>♦控制权问题</a:t>
            </a:r>
            <a:endParaRPr lang="zh-CN" altLang="en-US" sz="2400"/>
          </a:p>
          <a:p>
            <a:endParaRPr lang="zh-CN" altLang="en-US" sz="2400"/>
          </a:p>
          <a:p>
            <a:r>
              <a:rPr lang="zh-CN" altLang="en-US" sz="2400"/>
              <a:t>♦智慧与小聪明（street wise）和诡计</a:t>
            </a:r>
            <a:endParaRPr lang="zh-CN" altLang="en-US" sz="2400"/>
          </a:p>
          <a:p>
            <a:r>
              <a:rPr lang="zh-CN" altLang="en-US" sz="2400"/>
              <a:t> </a:t>
            </a:r>
            <a:endParaRPr lang="zh-CN" altLang="en-US" sz="2400"/>
          </a:p>
          <a:p>
            <a:r>
              <a:rPr lang="zh-CN" altLang="en-US" sz="2400"/>
              <a:t>♦心理素质（意志力、毅力、抗压力和抗干扰能力）</a:t>
            </a:r>
            <a:endParaRPr lang="zh-CN" altLang="en-US" sz="2400"/>
          </a:p>
          <a:p>
            <a:endParaRPr lang="zh-CN" altLang="en-US" sz="2400"/>
          </a:p>
          <a:p>
            <a:r>
              <a:rPr lang="zh-CN" altLang="en-US" sz="2400"/>
              <a:t>♦身体素质、体力和耐力</a:t>
            </a:r>
            <a:endParaRPr lang="zh-CN" altLang="en-US" sz="2400"/>
          </a:p>
          <a:p>
            <a:endParaRPr lang="zh-CN" altLang="en-US" sz="2400"/>
          </a:p>
          <a:p>
            <a:r>
              <a:rPr lang="zh-CN" altLang="en-US" sz="2400"/>
              <a:t>♦导演的抗压能力</a:t>
            </a:r>
            <a:endParaRPr lang="zh-CN" altLang="en-US" sz="24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PA_chenying0907 4"/>
          <p:cNvGrpSpPr/>
          <p:nvPr>
            <p:custDataLst>
              <p:tags r:id="rId1"/>
            </p:custDataLst>
          </p:nvPr>
        </p:nvGrpSpPr>
        <p:grpSpPr>
          <a:xfrm>
            <a:off x="1719580" y="1764665"/>
            <a:ext cx="3403600" cy="3026410"/>
            <a:chOff x="3246438" y="1068388"/>
            <a:chExt cx="5711825" cy="4678363"/>
          </a:xfrm>
          <a:solidFill>
            <a:schemeClr val="tx1"/>
          </a:solidFill>
        </p:grpSpPr>
        <p:sp>
          <p:nvSpPr>
            <p:cNvPr id="233" name="chenying0907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34" name="chenying0907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35" name="chenying0907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36" name="chenying0907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37" name="chenying0907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38" name="chenying0907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39" name="chenying0907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grpSp>
          <p:nvGrpSpPr>
            <p:cNvPr id="240" name="chenying0907 239"/>
            <p:cNvGrpSpPr/>
            <p:nvPr/>
          </p:nvGrpSpPr>
          <p:grpSpPr>
            <a:xfrm>
              <a:off x="3517901" y="1225551"/>
              <a:ext cx="5260975" cy="4090987"/>
              <a:chOff x="3517901" y="1225551"/>
              <a:chExt cx="5260975" cy="4090987"/>
            </a:xfrm>
            <a:grpFill/>
          </p:grpSpPr>
          <p:sp>
            <p:nvSpPr>
              <p:cNvPr id="241" name="chenying0907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42" name="chenying0907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43" name="chenying0907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44" name="chenying0907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45" name="chenying0907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46" name="chenying0907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47" name="chenying0907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48" name="chenying0907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49" name="chenying0907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50" name="chenying0907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51" name="chenying0907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52" name="chenying0907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53" name="chenying0907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54" name="chenying0907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55" name="chenying0907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56" name="chenying0907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57" name="chenying0907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58" name="chenying0907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59" name="chenying0907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60" name="chenying0907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61" name="chenying0907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62" name="chenying0907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63" name="chenying0907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64" name="chenying0907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65" name="chenying0907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66" name="chenying0907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67" name="chenying0907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68" name="chenying0907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69" name="chenying0907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70" name="chenying0907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71" name="chenying0907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72" name="chenying0907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73" name="chenying0907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74" name="chenying0907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75" name="chenying0907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76" name="chenying0907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77" name="chenying0907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78" name="chenying0907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79" name="chenying0907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80" name="chenying0907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81" name="chenying0907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82" name="chenying0907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83" name="chenying0907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84" name="chenying0907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85" name="chenying0907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86" name="chenying0907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87" name="chenying0907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88" name="chenying0907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89" name="chenying0907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90" name="chenying0907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91" name="chenying0907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92" name="chenying0907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93" name="chenying0907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94" name="chenying0907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95" name="chenying0907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96" name="chenying0907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97" name="chenying0907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98" name="chenying0907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99" name="chenying0907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00" name="chenying0907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01" name="chenying0907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02" name="chenying0907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03" name="chenying0907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04" name="chenying0907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05" name="chenying0907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06" name="chenying0907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07" name="chenying0907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08" name="chenying0907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09" name="chenying0907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10" name="chenying0907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11" name="chenying0907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12" name="chenying0907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13" name="chenying0907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14" name="chenying0907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15" name="chenying0907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16" name="chenying0907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17" name="chenying0907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18" name="chenying0907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19" name="chenying0907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20" name="chenying0907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321" name="chenying0907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grpSp>
      </p:grpSp>
      <p:grpSp>
        <p:nvGrpSpPr>
          <p:cNvPr id="6" name="PA_chenying0907 5"/>
          <p:cNvGrpSpPr/>
          <p:nvPr>
            <p:custDataLst>
              <p:tags r:id="rId2"/>
            </p:custDataLst>
          </p:nvPr>
        </p:nvGrpSpPr>
        <p:grpSpPr>
          <a:xfrm flipH="1">
            <a:off x="7317740" y="765175"/>
            <a:ext cx="3208655" cy="2966720"/>
            <a:chOff x="3246438" y="1068388"/>
            <a:chExt cx="5711825" cy="4678363"/>
          </a:xfrm>
          <a:solidFill>
            <a:schemeClr val="tx1"/>
          </a:solidFill>
        </p:grpSpPr>
        <p:sp>
          <p:nvSpPr>
            <p:cNvPr id="144" name="chenying0907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45" name="chenying0907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46" name="chenying0907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47" name="chenying0907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48" name="chenying0907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49" name="chenying0907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50" name="chenying0907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grpSp>
          <p:nvGrpSpPr>
            <p:cNvPr id="151" name="chenying0907 150"/>
            <p:cNvGrpSpPr/>
            <p:nvPr/>
          </p:nvGrpSpPr>
          <p:grpSpPr>
            <a:xfrm>
              <a:off x="3517901" y="1225551"/>
              <a:ext cx="5260975" cy="4090987"/>
              <a:chOff x="3517901" y="1225551"/>
              <a:chExt cx="5260975" cy="4090987"/>
            </a:xfrm>
            <a:grpFill/>
          </p:grpSpPr>
          <p:sp>
            <p:nvSpPr>
              <p:cNvPr id="152" name="chenying0907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53" name="chenying0907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54" name="chenying0907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55" name="chenying0907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56" name="chenying0907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57" name="chenying0907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58" name="chenying0907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59" name="chenying0907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60" name="chenying0907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61" name="chenying0907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62" name="chenying0907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63" name="chenying0907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64" name="chenying0907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65" name="chenying0907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66" name="chenying0907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67" name="chenying0907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68" name="chenying0907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69" name="chenying0907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70" name="chenying0907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71" name="chenying0907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72" name="chenying0907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73" name="chenying0907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74" name="chenying0907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75" name="chenying0907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76" name="chenying0907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77" name="chenying0907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78" name="chenying0907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79" name="chenying0907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80" name="chenying0907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81" name="chenying0907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82" name="chenying0907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83" name="chenying0907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84" name="chenying0907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85" name="chenying0907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86" name="chenying0907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87" name="chenying0907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88" name="chenying0907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89" name="chenying0907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90" name="chenying0907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91" name="chenying0907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92" name="chenying0907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93" name="chenying0907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94" name="chenying0907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95" name="chenying0907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96" name="chenying0907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97" name="chenying0907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98" name="chenying0907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99" name="chenying0907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00" name="chenying0907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01" name="chenying0907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02" name="chenying0907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03" name="chenying0907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04" name="chenying0907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05" name="chenying0907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06" name="chenying0907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07" name="chenying0907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08" name="chenying0907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09" name="chenying0907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10" name="chenying0907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11" name="chenying0907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12" name="chenying0907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13" name="chenying0907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14" name="chenying0907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15" name="chenying0907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16" name="chenying0907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17" name="chenying0907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18" name="chenying0907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19" name="chenying0907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20" name="chenying0907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21" name="chenying0907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22" name="chenying0907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23" name="chenying0907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24" name="chenying0907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25" name="chenying0907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26" name="chenying0907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27" name="chenying0907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28" name="chenying0907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29" name="chenying0907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30" name="chenying0907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31" name="chenying0907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232" name="chenying0907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grpSp>
      </p:grpSp>
      <p:grpSp>
        <p:nvGrpSpPr>
          <p:cNvPr id="7" name="PA_chenying0907 6"/>
          <p:cNvGrpSpPr/>
          <p:nvPr>
            <p:custDataLst>
              <p:tags r:id="rId3"/>
            </p:custDataLst>
          </p:nvPr>
        </p:nvGrpSpPr>
        <p:grpSpPr>
          <a:xfrm rot="626096" flipH="1">
            <a:off x="7238365" y="3803015"/>
            <a:ext cx="2733040" cy="2731135"/>
            <a:chOff x="3246438" y="1068388"/>
            <a:chExt cx="5711825" cy="4678363"/>
          </a:xfrm>
          <a:solidFill>
            <a:schemeClr val="tx1"/>
          </a:solidFill>
        </p:grpSpPr>
        <p:sp>
          <p:nvSpPr>
            <p:cNvPr id="55" name="chenying0907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56" name="chenying0907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57" name="chenying0907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58" name="chenying0907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59" name="chenying0907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60" name="chenying0907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61" name="chenying0907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grpSp>
          <p:nvGrpSpPr>
            <p:cNvPr id="62" name="chenying0907 61"/>
            <p:cNvGrpSpPr/>
            <p:nvPr/>
          </p:nvGrpSpPr>
          <p:grpSpPr>
            <a:xfrm>
              <a:off x="3517901" y="1225551"/>
              <a:ext cx="5260975" cy="4090987"/>
              <a:chOff x="3517901" y="1225551"/>
              <a:chExt cx="5260975" cy="4090987"/>
            </a:xfrm>
            <a:grpFill/>
          </p:grpSpPr>
          <p:sp>
            <p:nvSpPr>
              <p:cNvPr id="63" name="chenying0907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64" name="chenying0907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65" name="chenying0907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66" name="chenying0907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67" name="chenying0907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68" name="chenying0907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69" name="chenying0907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70" name="chenying0907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71" name="chenying0907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72" name="chenying0907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73" name="chenying0907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74" name="chenying0907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75" name="chenying0907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76" name="chenying0907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77" name="chenying0907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78" name="chenying0907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79" name="chenying0907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80" name="chenying0907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81" name="chenying0907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82" name="chenying0907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83" name="chenying0907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84" name="chenying0907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85" name="chenying0907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86" name="chenying0907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87" name="chenying0907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88" name="chenying0907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89" name="chenying0907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90" name="chenying0907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91" name="chenying0907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92" name="chenying0907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93" name="chenying0907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94" name="chenying0907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95" name="chenying0907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96" name="chenying0907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97" name="chenying0907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98" name="chenying0907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99" name="chenying0907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00" name="chenying0907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01" name="chenying0907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02" name="chenying0907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03" name="chenying0907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04" name="chenying0907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05" name="chenying0907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06" name="chenying0907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07" name="chenying0907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08" name="chenying0907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09" name="chenying0907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10" name="chenying0907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11" name="chenying0907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12" name="chenying0907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13" name="chenying0907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14" name="chenying0907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15" name="chenying0907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16" name="chenying0907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17" name="chenying0907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18" name="chenying0907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19" name="chenying0907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20" name="chenying0907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21" name="chenying0907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22" name="chenying0907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23" name="chenying0907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24" name="chenying0907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25" name="chenying0907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26" name="chenying0907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27" name="chenying0907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28" name="chenying0907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29" name="chenying0907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30" name="chenying0907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31" name="chenying0907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32" name="chenying0907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33" name="chenying0907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34" name="chenying0907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35" name="chenying0907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36" name="chenying0907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37" name="chenying0907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38" name="chenying0907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39" name="chenying0907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40" name="chenying0907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41" name="chenying0907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42" name="chenying0907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sp>
            <p:nvSpPr>
              <p:cNvPr id="143" name="chenying0907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panose="020B0604020202020204"/>
                  <a:ea typeface="微软雅黑" panose="020B0503020204020204" charset="-122"/>
                  <a:sym typeface="Arial" panose="020B0604020202020204"/>
                </a:endParaRPr>
              </a:p>
            </p:txBody>
          </p:sp>
        </p:grpSp>
      </p:grpSp>
      <p:sp>
        <p:nvSpPr>
          <p:cNvPr id="2" name="PA_矩形 1"/>
          <p:cNvSpPr/>
          <p:nvPr>
            <p:custDataLst>
              <p:tags r:id="rId4"/>
            </p:custDataLst>
          </p:nvPr>
        </p:nvSpPr>
        <p:spPr>
          <a:xfrm>
            <a:off x="2351585" y="2347950"/>
            <a:ext cx="2242207" cy="1568450"/>
          </a:xfrm>
          <a:prstGeom prst="rect">
            <a:avLst/>
          </a:prstGeom>
        </p:spPr>
        <p:txBody>
          <a:bodyPr wrap="square">
            <a:spAutoFit/>
          </a:bodyPr>
          <a:lstStyle/>
          <a:p>
            <a:pPr>
              <a:lnSpc>
                <a:spcPct val="150000"/>
              </a:lnSpc>
            </a:pPr>
            <a:r>
              <a:rPr lang="zh-CN" altLang="en-US" sz="2400" dirty="0">
                <a:solidFill>
                  <a:schemeClr val="tx1">
                    <a:lumMod val="75000"/>
                    <a:lumOff val="25000"/>
                  </a:schemeClr>
                </a:solidFill>
                <a:latin typeface="Arial" panose="020B0604020202020204"/>
                <a:ea typeface="微软雅黑" panose="020B0503020204020204" charset="-122"/>
                <a:sym typeface="Arial" panose="020B0604020202020204"/>
              </a:rPr>
              <a:t> </a:t>
            </a:r>
            <a:r>
              <a:rPr lang="zh-CN" altLang="en-US" sz="2000" dirty="0">
                <a:solidFill>
                  <a:schemeClr val="tx1">
                    <a:lumMod val="75000"/>
                    <a:lumOff val="25000"/>
                  </a:schemeClr>
                </a:solidFill>
                <a:latin typeface="Arial" panose="020B0604020202020204"/>
                <a:ea typeface="微软雅黑" panose="020B0503020204020204" charset="-122"/>
                <a:sym typeface="Arial" panose="020B0604020202020204"/>
              </a:rPr>
              <a:t>第一章</a:t>
            </a:r>
            <a:endParaRPr lang="zh-CN" altLang="en-US" sz="2000" dirty="0">
              <a:solidFill>
                <a:schemeClr val="tx1">
                  <a:lumMod val="75000"/>
                  <a:lumOff val="25000"/>
                </a:schemeClr>
              </a:solidFill>
              <a:latin typeface="Arial" panose="020B0604020202020204"/>
              <a:ea typeface="微软雅黑" panose="020B0503020204020204" charset="-122"/>
              <a:sym typeface="Arial" panose="020B0604020202020204"/>
            </a:endParaRPr>
          </a:p>
          <a:p>
            <a:pPr>
              <a:lnSpc>
                <a:spcPct val="150000"/>
              </a:lnSpc>
            </a:pPr>
            <a:r>
              <a:rPr lang="zh-CN" altLang="en-US" sz="2000" dirty="0">
                <a:latin typeface="Arial" panose="020B0604020202020204"/>
                <a:ea typeface="微软雅黑" panose="020B0503020204020204" charset="-122"/>
                <a:sym typeface="Arial" panose="020B0604020202020204"/>
              </a:rPr>
              <a:t>导演定义</a:t>
            </a:r>
            <a:r>
              <a:rPr lang="en-US" altLang="zh-CN" sz="2000" dirty="0">
                <a:latin typeface="Arial" panose="020B0604020202020204"/>
                <a:ea typeface="微软雅黑" panose="020B0503020204020204" charset="-122"/>
                <a:sym typeface="Arial" panose="020B0604020202020204"/>
              </a:rPr>
              <a:t>:</a:t>
            </a:r>
            <a:r>
              <a:rPr lang="zh-CN" altLang="en-US" sz="2000" dirty="0">
                <a:latin typeface="Arial" panose="020B0604020202020204"/>
                <a:ea typeface="微软雅黑" panose="020B0503020204020204" charset="-122"/>
                <a:sym typeface="Arial" panose="020B0604020202020204"/>
              </a:rPr>
              <a:t>界定与概说</a:t>
            </a:r>
            <a:endParaRPr lang="zh-CN" altLang="en-US" sz="2000" dirty="0">
              <a:latin typeface="Arial" panose="020B0604020202020204"/>
              <a:ea typeface="微软雅黑" panose="020B0503020204020204" charset="-122"/>
              <a:sym typeface="Arial" panose="020B0604020202020204"/>
            </a:endParaRPr>
          </a:p>
        </p:txBody>
      </p:sp>
      <p:sp>
        <p:nvSpPr>
          <p:cNvPr id="471" name="PA_矩形 470"/>
          <p:cNvSpPr/>
          <p:nvPr>
            <p:custDataLst>
              <p:tags r:id="rId5"/>
            </p:custDataLst>
          </p:nvPr>
        </p:nvSpPr>
        <p:spPr>
          <a:xfrm>
            <a:off x="8174355" y="1538605"/>
            <a:ext cx="1826895" cy="1476375"/>
          </a:xfrm>
          <a:prstGeom prst="rect">
            <a:avLst/>
          </a:prstGeom>
        </p:spPr>
        <p:txBody>
          <a:bodyPr wrap="square">
            <a:spAutoFit/>
          </a:bodyPr>
          <a:lstStyle/>
          <a:p>
            <a:pPr>
              <a:lnSpc>
                <a:spcPct val="150000"/>
              </a:lnSpc>
            </a:pPr>
            <a:r>
              <a:rPr lang="zh-CN" altLang="en-US" sz="1335" dirty="0">
                <a:solidFill>
                  <a:schemeClr val="tx1">
                    <a:lumMod val="75000"/>
                    <a:lumOff val="25000"/>
                  </a:schemeClr>
                </a:solidFill>
                <a:latin typeface="Arial" panose="020B0604020202020204"/>
                <a:ea typeface="微软雅黑" panose="020B0503020204020204" charset="-122"/>
                <a:sym typeface="Arial" panose="020B0604020202020204"/>
              </a:rPr>
              <a:t> </a:t>
            </a:r>
            <a:r>
              <a:rPr lang="zh-CN" altLang="en-US" sz="2000" dirty="0">
                <a:solidFill>
                  <a:schemeClr val="tx1">
                    <a:lumMod val="75000"/>
                    <a:lumOff val="25000"/>
                  </a:schemeClr>
                </a:solidFill>
                <a:latin typeface="Arial" panose="020B0604020202020204"/>
                <a:ea typeface="微软雅黑" panose="020B0503020204020204" charset="-122"/>
                <a:sym typeface="Arial" panose="020B0604020202020204"/>
              </a:rPr>
              <a:t>第二章：</a:t>
            </a:r>
            <a:endParaRPr lang="zh-CN" altLang="en-US" sz="2000" dirty="0">
              <a:solidFill>
                <a:schemeClr val="tx1">
                  <a:lumMod val="75000"/>
                  <a:lumOff val="25000"/>
                </a:schemeClr>
              </a:solidFill>
              <a:latin typeface="Arial" panose="020B0604020202020204"/>
              <a:ea typeface="微软雅黑" panose="020B0503020204020204" charset="-122"/>
              <a:sym typeface="Arial" panose="020B0604020202020204"/>
            </a:endParaRPr>
          </a:p>
          <a:p>
            <a:pPr>
              <a:lnSpc>
                <a:spcPct val="150000"/>
              </a:lnSpc>
            </a:pPr>
            <a:r>
              <a:rPr lang="zh-CN" altLang="en-US" sz="2000" dirty="0">
                <a:latin typeface="Arial" panose="020B0604020202020204"/>
                <a:ea typeface="微软雅黑" panose="020B0503020204020204" charset="-122"/>
                <a:sym typeface="Arial" panose="020B0604020202020204"/>
              </a:rPr>
              <a:t>导演意识：观念与方法</a:t>
            </a:r>
            <a:endParaRPr lang="zh-CN" altLang="en-US" sz="2000" dirty="0">
              <a:latin typeface="Arial" panose="020B0604020202020204"/>
              <a:ea typeface="微软雅黑" panose="020B0503020204020204" charset="-122"/>
              <a:sym typeface="Arial" panose="020B0604020202020204"/>
            </a:endParaRPr>
          </a:p>
        </p:txBody>
      </p:sp>
      <p:sp>
        <p:nvSpPr>
          <p:cNvPr id="473" name="PA_矩形 472"/>
          <p:cNvSpPr/>
          <p:nvPr>
            <p:custDataLst>
              <p:tags r:id="rId6"/>
            </p:custDataLst>
          </p:nvPr>
        </p:nvSpPr>
        <p:spPr>
          <a:xfrm>
            <a:off x="7958098" y="4525765"/>
            <a:ext cx="1703065" cy="147637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latin typeface="Arial" panose="020B0604020202020204"/>
                <a:ea typeface="微软雅黑" panose="020B0503020204020204" charset="-122"/>
                <a:sym typeface="Arial" panose="020B0604020202020204"/>
              </a:rPr>
              <a:t> 第三章：</a:t>
            </a:r>
            <a:endParaRPr lang="zh-CN" altLang="en-US" sz="2000" dirty="0">
              <a:solidFill>
                <a:schemeClr val="tx1">
                  <a:lumMod val="75000"/>
                  <a:lumOff val="25000"/>
                </a:schemeClr>
              </a:solidFill>
              <a:latin typeface="Arial" panose="020B0604020202020204"/>
              <a:ea typeface="微软雅黑" panose="020B0503020204020204" charset="-122"/>
              <a:sym typeface="Arial" panose="020B0604020202020204"/>
            </a:endParaRPr>
          </a:p>
          <a:p>
            <a:pPr>
              <a:lnSpc>
                <a:spcPct val="150000"/>
              </a:lnSpc>
            </a:pPr>
            <a:r>
              <a:rPr lang="zh-CN" altLang="en-US" sz="2000" dirty="0">
                <a:latin typeface="Arial" panose="020B0604020202020204"/>
                <a:ea typeface="微软雅黑" panose="020B0503020204020204" charset="-122"/>
                <a:sym typeface="Arial" panose="020B0604020202020204"/>
              </a:rPr>
              <a:t>导演术语：概念与行话</a:t>
            </a:r>
            <a:endParaRPr lang="zh-CN" altLang="en-US" sz="2000" dirty="0">
              <a:latin typeface="Arial" panose="020B0604020202020204"/>
              <a:ea typeface="微软雅黑" panose="020B0503020204020204" charset="-122"/>
              <a:sym typeface="Arial" panose="020B0604020202020204"/>
            </a:endParaRPr>
          </a:p>
        </p:txBody>
      </p:sp>
      <p:pic>
        <p:nvPicPr>
          <p:cNvPr id="413" name="PA_图片 412"/>
          <p:cNvPicPr>
            <a:picLocks noChangeAspect="1"/>
          </p:cNvPicPr>
          <p:nvPr>
            <p:custDataLst>
              <p:tags r:id="rId7"/>
            </p:custDataLst>
          </p:nvPr>
        </p:nvPicPr>
        <p:blipFill rotWithShape="1">
          <a:blip r:embed="rId8" cstate="screen">
            <a:grayscl/>
          </a:blip>
          <a:srcRect t="25626"/>
          <a:stretch>
            <a:fillRect/>
          </a:stretch>
        </p:blipFill>
        <p:spPr>
          <a:xfrm>
            <a:off x="4590318" y="1412928"/>
            <a:ext cx="3221369" cy="4311787"/>
          </a:xfrm>
          <a:prstGeom prst="rect">
            <a:avLst/>
          </a:prstGeom>
        </p:spPr>
      </p:pic>
      <p:sp>
        <p:nvSpPr>
          <p:cNvPr id="416" name="文本框 415"/>
          <p:cNvSpPr txBox="1"/>
          <p:nvPr/>
        </p:nvSpPr>
        <p:spPr>
          <a:xfrm>
            <a:off x="3953104" y="527521"/>
            <a:ext cx="424688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第一部分主要内容</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417" name="组合 416"/>
          <p:cNvGrpSpPr/>
          <p:nvPr/>
        </p:nvGrpSpPr>
        <p:grpSpPr>
          <a:xfrm>
            <a:off x="3543759" y="266849"/>
            <a:ext cx="636853" cy="393183"/>
            <a:chOff x="3610120" y="261689"/>
            <a:chExt cx="636853" cy="393183"/>
          </a:xfrm>
        </p:grpSpPr>
        <p:pic>
          <p:nvPicPr>
            <p:cNvPr id="418" name="图片 417"/>
            <p:cNvPicPr>
              <a:picLocks noChangeAspect="1"/>
            </p:cNvPicPr>
            <p:nvPr userDrawn="1"/>
          </p:nvPicPr>
          <p:blipFill>
            <a:blip r:embed="rId9" cstate="screen">
              <a:extLst>
                <a:ext uri="{BEBA8EAE-BF5A-486C-A8C5-ECC9F3942E4B}">
                  <a14:imgProps xmlns:a14="http://schemas.microsoft.com/office/drawing/2010/main">
                    <a14:imgLayer r:embed="rId10">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419"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cxnSp>
        <p:nvCxnSpPr>
          <p:cNvPr id="8" name="直接连接符 7"/>
          <p:cNvCxnSpPr/>
          <p:nvPr/>
        </p:nvCxnSpPr>
        <p:spPr>
          <a:xfrm>
            <a:off x="4690099" y="1379908"/>
            <a:ext cx="2755942" cy="0"/>
          </a:xfrm>
          <a:prstGeom prst="line">
            <a:avLst/>
          </a:prstGeom>
          <a:ln w="2413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413"/>
                                        </p:tgtEl>
                                        <p:attrNameLst>
                                          <p:attrName>style.visibility</p:attrName>
                                        </p:attrNameLst>
                                      </p:cBhvr>
                                      <p:to>
                                        <p:strVal val="visible"/>
                                      </p:to>
                                    </p:set>
                                    <p:animEffect transition="in" filter="wipe(left)">
                                      <p:cBhvr>
                                        <p:cTn id="10" dur="500"/>
                                        <p:tgtEl>
                                          <p:spTgt spid="413"/>
                                        </p:tgtEl>
                                      </p:cBhvr>
                                    </p:animEffect>
                                  </p:childTnLst>
                                </p:cTn>
                              </p:par>
                              <p:par>
                                <p:cTn id="11" presetID="22" presetClass="entr" presetSubtype="8" fill="hold" nodeType="withEffect">
                                  <p:stCondLst>
                                    <p:cond delay="60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8" fill="hold" nodeType="withEffect">
                                  <p:stCondLst>
                                    <p:cond delay="90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8" fill="hold" nodeType="withEffect">
                                  <p:stCondLst>
                                    <p:cond delay="120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22" presetClass="entr" presetSubtype="8" fill="hold" grpId="0" nodeType="withEffect">
                                  <p:stCondLst>
                                    <p:cond delay="180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par>
                                <p:cTn id="23" presetID="22" presetClass="entr" presetSubtype="8" fill="hold" grpId="0" nodeType="withEffect">
                                  <p:stCondLst>
                                    <p:cond delay="2100"/>
                                  </p:stCondLst>
                                  <p:childTnLst>
                                    <p:set>
                                      <p:cBhvr>
                                        <p:cTn id="24" dur="1" fill="hold">
                                          <p:stCondLst>
                                            <p:cond delay="0"/>
                                          </p:stCondLst>
                                        </p:cTn>
                                        <p:tgtEl>
                                          <p:spTgt spid="471"/>
                                        </p:tgtEl>
                                        <p:attrNameLst>
                                          <p:attrName>style.visibility</p:attrName>
                                        </p:attrNameLst>
                                      </p:cBhvr>
                                      <p:to>
                                        <p:strVal val="visible"/>
                                      </p:to>
                                    </p:set>
                                    <p:animEffect transition="in" filter="wipe(left)">
                                      <p:cBhvr>
                                        <p:cTn id="25" dur="500"/>
                                        <p:tgtEl>
                                          <p:spTgt spid="471"/>
                                        </p:tgtEl>
                                      </p:cBhvr>
                                    </p:animEffect>
                                  </p:childTnLst>
                                </p:cTn>
                              </p:par>
                              <p:par>
                                <p:cTn id="26" presetID="22" presetClass="entr" presetSubtype="8" fill="hold" grpId="0" nodeType="withEffect">
                                  <p:stCondLst>
                                    <p:cond delay="2400"/>
                                  </p:stCondLst>
                                  <p:childTnLst>
                                    <p:set>
                                      <p:cBhvr>
                                        <p:cTn id="27" dur="1" fill="hold">
                                          <p:stCondLst>
                                            <p:cond delay="0"/>
                                          </p:stCondLst>
                                        </p:cTn>
                                        <p:tgtEl>
                                          <p:spTgt spid="473"/>
                                        </p:tgtEl>
                                        <p:attrNameLst>
                                          <p:attrName>style.visibility</p:attrName>
                                        </p:attrNameLst>
                                      </p:cBhvr>
                                      <p:to>
                                        <p:strVal val="visible"/>
                                      </p:to>
                                    </p:set>
                                    <p:animEffect transition="in" filter="wipe(left)">
                                      <p:cBhvr>
                                        <p:cTn id="28" dur="500"/>
                                        <p:tgtEl>
                                          <p:spTgt spid="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471" grpId="0" animBg="1" autoUpdateAnimBg="0"/>
      <p:bldP spid="47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第三节 导演素质</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54100" y="1928495"/>
            <a:ext cx="8937625" cy="4799965"/>
          </a:xfrm>
          <a:prstGeom prst="rect">
            <a:avLst/>
          </a:prstGeom>
          <a:noFill/>
        </p:spPr>
        <p:txBody>
          <a:bodyPr wrap="square" rtlCol="0">
            <a:spAutoFit/>
          </a:bodyPr>
          <a:p>
            <a:r>
              <a:rPr lang="zh-CN" altLang="en-US"/>
              <a:t>♦做导演是一辈子的苦役</a:t>
            </a:r>
            <a:endParaRPr lang="zh-CN" altLang="en-US"/>
          </a:p>
          <a:p>
            <a:r>
              <a:rPr lang="zh-CN" altLang="en-US"/>
              <a:t>        卡赞认为:“电影导演的一生是个整体，他活到老学到老。所有一切都是相关的，没 有关联或鸡毛蒜皮的事不存在。拥有这样的职业真是太幸运啦！经历过的每件事都会 留下印记,我们读过的每本书都有用。不管我们喜欢与否，看到和听到的一切，我们都据 为己有。没有不相关的事，所有一切都属于我们。”</a:t>
            </a:r>
            <a:endParaRPr lang="zh-CN" altLang="en-US"/>
          </a:p>
          <a:p>
            <a:endParaRPr lang="zh-CN" altLang="en-US"/>
          </a:p>
          <a:p>
            <a:r>
              <a:rPr lang="zh-CN" altLang="en-US"/>
              <a:t>♦导演的职业寿命</a:t>
            </a:r>
            <a:endParaRPr lang="zh-CN" altLang="en-US"/>
          </a:p>
          <a:p>
            <a:r>
              <a:rPr lang="zh-CN" altLang="en-US"/>
              <a:t>       弗里德金说:“一个导演的职业寿命大约比一个职业橄榄球运动员都短。一个导演 真正能够为观众拍出好电影的时间也就七八年。”</a:t>
            </a:r>
            <a:endParaRPr lang="zh-CN" altLang="en-US"/>
          </a:p>
          <a:p>
            <a:endParaRPr lang="zh-CN" altLang="en-US"/>
          </a:p>
          <a:p>
            <a:r>
              <a:rPr lang="zh-CN" altLang="en-US"/>
              <a:t>♦导演作为明星一导演的魅力</a:t>
            </a:r>
            <a:endParaRPr lang="zh-CN" altLang="en-US"/>
          </a:p>
          <a:p>
            <a:r>
              <a:rPr lang="zh-CN" altLang="en-US"/>
              <a:t>        格里菲斯、希区柯克（以每部片子都会露面的胖子作为宣传噱头）、怀尔德、科波拉、 斯皮尔伯格、卡梅隆、诺兰、张艺谋、冯小刚……这些导演本身就是拥有明星效应的金字招牌。</a:t>
            </a:r>
            <a:endParaRPr lang="zh-CN" altLang="en-US"/>
          </a:p>
          <a:p>
            <a:r>
              <a:rPr lang="zh-CN" altLang="en-US"/>
              <a:t>       在好莱坞，每年都有最具商业价值导演的排行榜，一线导演俱乐部大约有10人:诺 兰、卡梅隆、斯皮尔伯格、迈克尔•贝、JJ艾布拉姆斯、彼得•杰克森、罗兰•艾默里奇、蒂姆•波顿、沃卓夫斯基姐妹、大卫•芬奇、莱德利•斯科特等。</a:t>
            </a:r>
            <a:endParaRPr lang="zh-CN" altLang="en-US"/>
          </a:p>
        </p:txBody>
      </p:sp>
      <p:sp>
        <p:nvSpPr>
          <p:cNvPr id="4" name="文本框 3"/>
          <p:cNvSpPr txBox="1"/>
          <p:nvPr/>
        </p:nvSpPr>
        <p:spPr>
          <a:xfrm>
            <a:off x="900430" y="1406525"/>
            <a:ext cx="3935730" cy="521970"/>
          </a:xfrm>
          <a:prstGeom prst="rect">
            <a:avLst/>
          </a:prstGeom>
          <a:noFill/>
        </p:spPr>
        <p:txBody>
          <a:bodyPr wrap="square" rtlCol="0">
            <a:spAutoFit/>
          </a:bodyPr>
          <a:p>
            <a:r>
              <a:rPr lang="zh-CN" altLang="en-US" sz="2800"/>
              <a:t>作为一名导演的苦与乐</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726815" y="681355"/>
            <a:ext cx="4738370" cy="706755"/>
          </a:xfrm>
          <a:prstGeom prst="rect">
            <a:avLst/>
          </a:prstGeom>
          <a:noFill/>
        </p:spPr>
        <p:txBody>
          <a:bodyPr wrap="square" rtlCol="0">
            <a:spAutoFit/>
          </a:bodyPr>
          <a:p>
            <a:pPr algn="ctr"/>
            <a:r>
              <a:rPr lang="zh-CN" altLang="en-US" sz="4000"/>
              <a:t>第三节 导演素质</a:t>
            </a:r>
            <a:endParaRPr lang="en-US" altLang="zh-CN" sz="4000"/>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p>
              <a:endParaRPr lang="en-US" sz="240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1054100" y="1928495"/>
            <a:ext cx="8937625" cy="3415030"/>
          </a:xfrm>
          <a:prstGeom prst="rect">
            <a:avLst/>
          </a:prstGeom>
          <a:noFill/>
        </p:spPr>
        <p:txBody>
          <a:bodyPr wrap="square" rtlCol="0">
            <a:spAutoFit/>
          </a:bodyPr>
          <a:p>
            <a:r>
              <a:rPr lang="zh-CN" altLang="en-US"/>
              <a:t>♦导演甘苦谈</a:t>
            </a:r>
            <a:endParaRPr lang="zh-CN" altLang="en-US"/>
          </a:p>
          <a:p>
            <a:r>
              <a:rPr lang="zh-CN" altLang="en-US"/>
              <a:t>       做导演的幸福和痛苦基本是成正比的，算是“痛并快乐着”。</a:t>
            </a:r>
            <a:endParaRPr lang="zh-CN" altLang="en-US"/>
          </a:p>
          <a:p>
            <a:endParaRPr lang="zh-CN" altLang="en-US"/>
          </a:p>
          <a:p>
            <a:r>
              <a:rPr lang="zh-CN" altLang="en-US"/>
              <a:t>♦做导演的“瘾”</a:t>
            </a:r>
            <a:endParaRPr lang="zh-CN" altLang="en-US"/>
          </a:p>
          <a:p>
            <a:r>
              <a:rPr lang="zh-CN" altLang="en-US"/>
              <a:t>       丹尼斯•霍普（《逍遥骑士》）说:“唯一比拍电影更糟的就是不拍电影。”</a:t>
            </a:r>
            <a:endParaRPr lang="zh-CN" altLang="en-US"/>
          </a:p>
          <a:p>
            <a:endParaRPr lang="zh-CN" altLang="en-US"/>
          </a:p>
          <a:p>
            <a:r>
              <a:rPr lang="zh-CN" altLang="en-US"/>
              <a:t>♦导演与风险</a:t>
            </a:r>
            <a:endParaRPr lang="zh-CN" altLang="en-US"/>
          </a:p>
          <a:p>
            <a:r>
              <a:rPr lang="zh-CN" altLang="en-US"/>
              <a:t>        电影既是创造也是冒险。</a:t>
            </a:r>
            <a:endParaRPr lang="zh-CN" altLang="en-US"/>
          </a:p>
          <a:p>
            <a:r>
              <a:rPr lang="zh-CN" altLang="en-US"/>
              <a:t>        卢卡斯说:“拍电影基本上就是赌博,你们将成为职业赌徒。”</a:t>
            </a:r>
            <a:endParaRPr lang="zh-CN" altLang="en-US"/>
          </a:p>
          <a:p>
            <a:r>
              <a:rPr lang="zh-CN" altLang="en-US"/>
              <a:t>        科波拉拍《现代启示录》的时候不但变卖家产、抵押房产，还将主演搞得心脏病发作差点死掉，而他自己也濒临发疯的边缘。之后的《心上人》和《棉花俱乐部》，科波拉基本 上也是靠砸锅卖铁外加打工还债完成拍摄的。</a:t>
            </a:r>
            <a:endParaRPr lang="zh-CN" altLang="en-US"/>
          </a:p>
        </p:txBody>
      </p:sp>
      <p:sp>
        <p:nvSpPr>
          <p:cNvPr id="4" name="文本框 3"/>
          <p:cNvSpPr txBox="1"/>
          <p:nvPr/>
        </p:nvSpPr>
        <p:spPr>
          <a:xfrm>
            <a:off x="900430" y="1406525"/>
            <a:ext cx="3935730" cy="521970"/>
          </a:xfrm>
          <a:prstGeom prst="rect">
            <a:avLst/>
          </a:prstGeom>
          <a:noFill/>
        </p:spPr>
        <p:txBody>
          <a:bodyPr wrap="square" rtlCol="0">
            <a:spAutoFit/>
          </a:bodyPr>
          <a:p>
            <a:r>
              <a:rPr lang="zh-CN" altLang="en-US" sz="2800"/>
              <a:t>作为一名导演的苦与乐</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627505" y="2900045"/>
            <a:ext cx="9938385" cy="922020"/>
          </a:xfrm>
          <a:prstGeom prst="rect">
            <a:avLst/>
          </a:prstGeom>
          <a:noFill/>
        </p:spPr>
        <p:txBody>
          <a:bodyPr wrap="square" rtlCol="0">
            <a:spAutoFit/>
          </a:bodyPr>
          <a:lstStyle/>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第二章 导演意识：观念与方法</a:t>
            </a:r>
            <a:endPar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1627329" y="26417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第一节 电影观念</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2097405" y="2538730"/>
            <a:ext cx="8126095" cy="2245360"/>
          </a:xfrm>
          <a:prstGeom prst="rect">
            <a:avLst/>
          </a:prstGeom>
          <a:noFill/>
        </p:spPr>
        <p:txBody>
          <a:bodyPr wrap="square" rtlCol="0">
            <a:spAutoFit/>
          </a:bodyPr>
          <a:p>
            <a:pPr indent="0">
              <a:buFont typeface="Wingdings" panose="05000000000000000000" charset="0"/>
              <a:buNone/>
            </a:pPr>
            <a:r>
              <a:rPr lang="en-US" altLang="zh-CN" sz="2000"/>
              <a:t>          </a:t>
            </a:r>
            <a:r>
              <a:rPr lang="zh-CN" altLang="en-US" sz="2800"/>
              <a:t>电影离不开商业、艺术以及宣传（服务于政治意识形态）三大范畴。欧洲电影（特别是法国电影）强调艺术的个性化表达，美国电影（主要是好莱坞电影）强调商业性，而有些 国家则更注重电影的社会教化功能。</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电影观念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602740" y="1747520"/>
            <a:ext cx="8126095" cy="398780"/>
          </a:xfrm>
          <a:prstGeom prst="rect">
            <a:avLst/>
          </a:prstGeom>
          <a:noFill/>
        </p:spPr>
        <p:txBody>
          <a:bodyPr wrap="square" rtlCol="0">
            <a:spAutoFit/>
          </a:bodyPr>
          <a:p>
            <a:pPr indent="0">
              <a:buFont typeface="Wingdings" panose="05000000000000000000" charset="0"/>
              <a:buNone/>
            </a:pPr>
            <a:r>
              <a:rPr lang="en-US" altLang="zh-CN" sz="2000"/>
              <a:t>♦电影的艺术、个性与自我表达</a:t>
            </a:r>
            <a:endParaRPr lang="en-US" altLang="zh-CN" sz="2000"/>
          </a:p>
        </p:txBody>
      </p:sp>
      <p:sp>
        <p:nvSpPr>
          <p:cNvPr id="100" name="文本框 99"/>
          <p:cNvSpPr txBox="1"/>
          <p:nvPr/>
        </p:nvSpPr>
        <p:spPr>
          <a:xfrm>
            <a:off x="1962785" y="2270125"/>
            <a:ext cx="7399020" cy="3969385"/>
          </a:xfrm>
          <a:prstGeom prst="rect">
            <a:avLst/>
          </a:prstGeom>
          <a:noFill/>
          <a:ln w="9525">
            <a:noFill/>
          </a:ln>
        </p:spPr>
        <p:txBody>
          <a:bodyPr wrap="square">
            <a:spAutoFit/>
          </a:bodyPr>
          <a:p>
            <a:pPr indent="266700"/>
            <a:r>
              <a:rPr lang="en-US" altLang="zh-CN" b="0">
                <a:solidFill>
                  <a:srgbClr val="000000"/>
                </a:solidFill>
                <a:ea typeface="宋体" panose="02010600030101010101" pitchFamily="2" charset="-122"/>
              </a:rPr>
              <a:t>  </a:t>
            </a:r>
            <a:r>
              <a:rPr lang="zh-CN" b="0">
                <a:solidFill>
                  <a:srgbClr val="000000"/>
                </a:solidFill>
                <a:ea typeface="宋体" panose="02010600030101010101" pitchFamily="2" charset="-122"/>
              </a:rPr>
              <a:t>“圣三位一体（艺术电影圈的圣父、圣子与圣灵）”如是说：       伯格曼说</a:t>
            </a:r>
            <a:r>
              <a:rPr lang="en-US" b="0">
                <a:solidFill>
                  <a:srgbClr val="000000"/>
                </a:solidFill>
                <a:latin typeface="宋体" panose="02010600030101010101" pitchFamily="2" charset="-122"/>
              </a:rPr>
              <a:t>:</a:t>
            </a:r>
            <a:r>
              <a:rPr lang="zh-CN" b="0">
                <a:solidFill>
                  <a:srgbClr val="000000"/>
                </a:solidFill>
                <a:ea typeface="宋体" panose="02010600030101010101" pitchFamily="2" charset="-122"/>
              </a:rPr>
              <a:t>“电影是我与上帝之间的私语。</a:t>
            </a:r>
            <a:r>
              <a:rPr lang="en-US" b="0">
                <a:solidFill>
                  <a:srgbClr val="000000"/>
                </a:solidFill>
                <a:latin typeface="宋体" panose="02010600030101010101" pitchFamily="2" charset="-122"/>
              </a:rPr>
              <a:t>"</a:t>
            </a:r>
            <a:r>
              <a:rPr lang="zh-CN" b="0">
                <a:solidFill>
                  <a:srgbClr val="000000"/>
                </a:solidFill>
                <a:ea typeface="宋体" panose="02010600030101010101" pitchFamily="2" charset="-122"/>
              </a:rPr>
              <a:t>       塔尔科夫斯基说过</a:t>
            </a:r>
            <a:r>
              <a:rPr lang="en-US" b="0">
                <a:solidFill>
                  <a:srgbClr val="000000"/>
                </a:solidFill>
                <a:latin typeface="宋体" panose="02010600030101010101" pitchFamily="2" charset="-122"/>
              </a:rPr>
              <a:t>:</a:t>
            </a:r>
            <a:r>
              <a:rPr lang="zh-CN" b="0">
                <a:solidFill>
                  <a:srgbClr val="000000"/>
                </a:solidFill>
                <a:ea typeface="宋体" panose="02010600030101010101" pitchFamily="2" charset="-122"/>
              </a:rPr>
              <a:t>“电影是我的祈祷。</a:t>
            </a:r>
            <a:r>
              <a:rPr lang="en-US" b="0">
                <a:solidFill>
                  <a:srgbClr val="000000"/>
                </a:solidFill>
                <a:latin typeface="宋体" panose="02010600030101010101" pitchFamily="2" charset="-122"/>
              </a:rPr>
              <a:t>”</a:t>
            </a:r>
            <a:r>
              <a:rPr lang="zh-CN" b="0">
                <a:solidFill>
                  <a:srgbClr val="000000"/>
                </a:solidFill>
                <a:ea typeface="宋体" panose="02010600030101010101" pitchFamily="2" charset="-122"/>
              </a:rPr>
              <a:t>       费里尼说得更极端：“我认为它（电影）绝对不可能不是自传性的。我认为《爱情神</a:t>
            </a:r>
            <a:r>
              <a:rPr lang="en-US" b="0">
                <a:solidFill>
                  <a:srgbClr val="000000"/>
                </a:solidFill>
                <a:latin typeface="宋体" panose="02010600030101010101" pitchFamily="2" charset="-122"/>
              </a:rPr>
              <a:t> </a:t>
            </a:r>
            <a:r>
              <a:rPr lang="zh-CN" b="0">
                <a:solidFill>
                  <a:srgbClr val="000000"/>
                </a:solidFill>
                <a:ea typeface="宋体" panose="02010600030101010101" pitchFamily="2" charset="-122"/>
              </a:rPr>
              <a:t>话》也许比《八部半》更具自传意味，因为它不是一部改编传记。《爱情神话》中的烦闷、恐</a:t>
            </a:r>
            <a:r>
              <a:rPr lang="en-US" b="0">
                <a:solidFill>
                  <a:srgbClr val="000000"/>
                </a:solidFill>
                <a:latin typeface="宋体" panose="02010600030101010101" pitchFamily="2" charset="-122"/>
              </a:rPr>
              <a:t> </a:t>
            </a:r>
            <a:r>
              <a:rPr lang="zh-CN" b="0">
                <a:solidFill>
                  <a:srgbClr val="000000"/>
                </a:solidFill>
                <a:ea typeface="宋体" panose="02010600030101010101" pitchFamily="2" charset="-122"/>
              </a:rPr>
              <a:t>惧、信念和氛围也许跟我有着更直接的关联。</a:t>
            </a:r>
            <a:r>
              <a:rPr lang="en-US" b="0">
                <a:solidFill>
                  <a:srgbClr val="000000"/>
                </a:solidFill>
                <a:latin typeface="宋体" panose="02010600030101010101" pitchFamily="2" charset="-122"/>
              </a:rPr>
              <a:t>”</a:t>
            </a:r>
            <a:r>
              <a:rPr lang="zh-CN" b="0">
                <a:solidFill>
                  <a:srgbClr val="000000"/>
                </a:solidFill>
                <a:ea typeface="宋体" panose="02010600030101010101" pitchFamily="2" charset="-122"/>
              </a:rPr>
              <a:t>       连弗朗索瓦</a:t>
            </a:r>
            <a:r>
              <a:rPr lang="en-US" b="0">
                <a:solidFill>
                  <a:srgbClr val="000000"/>
                </a:solidFill>
                <a:latin typeface="宋体" panose="02010600030101010101" pitchFamily="2" charset="-122"/>
              </a:rPr>
              <a:t>•</a:t>
            </a:r>
            <a:r>
              <a:rPr lang="zh-CN" b="0">
                <a:solidFill>
                  <a:srgbClr val="000000"/>
                </a:solidFill>
                <a:ea typeface="宋体" panose="02010600030101010101" pitchFamily="2" charset="-122"/>
              </a:rPr>
              <a:t>特吕弗（《四百下》《朱尔与吉姆》《最后一班地铁》）也说</a:t>
            </a:r>
            <a:r>
              <a:rPr lang="en-US" b="0">
                <a:solidFill>
                  <a:srgbClr val="000000"/>
                </a:solidFill>
                <a:latin typeface="宋体" panose="02010600030101010101" pitchFamily="2" charset="-122"/>
              </a:rPr>
              <a:t>:“……</a:t>
            </a:r>
            <a:r>
              <a:rPr lang="zh-CN" b="0">
                <a:solidFill>
                  <a:srgbClr val="000000"/>
                </a:solidFill>
                <a:ea typeface="宋体" panose="02010600030101010101" pitchFamily="2" charset="-122"/>
              </a:rPr>
              <a:t>对我来</a:t>
            </a:r>
            <a:r>
              <a:rPr lang="en-US" b="0">
                <a:solidFill>
                  <a:srgbClr val="000000"/>
                </a:solidFill>
                <a:latin typeface="宋体" panose="02010600030101010101" pitchFamily="2" charset="-122"/>
              </a:rPr>
              <a:t> </a:t>
            </a:r>
            <a:r>
              <a:rPr lang="zh-CN" b="0">
                <a:solidFill>
                  <a:srgbClr val="000000"/>
                </a:solidFill>
                <a:ea typeface="宋体" panose="02010600030101010101" pitchFamily="2" charset="-122"/>
              </a:rPr>
              <a:t>说，电影是比个体化的自传体小说更个人化的东西，就像一场忏悔和一篇日记。</a:t>
            </a:r>
            <a:r>
              <a:rPr lang="en-US" b="0">
                <a:solidFill>
                  <a:srgbClr val="000000"/>
                </a:solidFill>
                <a:latin typeface="宋体" panose="02010600030101010101" pitchFamily="2" charset="-122"/>
              </a:rPr>
              <a:t>”</a:t>
            </a:r>
            <a:r>
              <a:rPr lang="zh-CN" b="0">
                <a:solidFill>
                  <a:srgbClr val="000000"/>
                </a:solidFill>
                <a:ea typeface="宋体" panose="02010600030101010101" pitchFamily="2" charset="-122"/>
              </a:rPr>
              <a:t>        带有自传和自恋性质的电影有：《四百下》（特吕弗）、《八部半》（费里尼）、《好奇心》</a:t>
            </a:r>
            <a:r>
              <a:rPr lang="en-US" b="0">
                <a:solidFill>
                  <a:srgbClr val="000000"/>
                </a:solidFill>
                <a:latin typeface="宋体" panose="02010600030101010101" pitchFamily="2" charset="-122"/>
              </a:rPr>
              <a:t> </a:t>
            </a:r>
            <a:r>
              <a:rPr lang="zh-CN" b="0">
                <a:solidFill>
                  <a:srgbClr val="000000"/>
                </a:solidFill>
                <a:ea typeface="宋体" panose="02010600030101010101" pitchFamily="2" charset="-122"/>
              </a:rPr>
              <a:t>（路易</a:t>
            </a:r>
            <a:r>
              <a:rPr lang="en-US" b="0">
                <a:solidFill>
                  <a:srgbClr val="000000"/>
                </a:solidFill>
                <a:latin typeface="宋体" panose="02010600030101010101" pitchFamily="2" charset="-122"/>
              </a:rPr>
              <a:t>•</a:t>
            </a:r>
            <a:r>
              <a:rPr lang="zh-CN" b="0">
                <a:solidFill>
                  <a:srgbClr val="000000"/>
                </a:solidFill>
                <a:ea typeface="宋体" panose="02010600030101010101" pitchFamily="2" charset="-122"/>
              </a:rPr>
              <a:t>马勒）、《镜子》（塔尔科夫斯基）、《美国风情画》（卢卡斯）、《童年往事》（侯孝贤）、《阳光灿烂的日子》（姜文）、《天堂电影院》（托纳托雷）等。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电影观念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603375" y="1604645"/>
            <a:ext cx="8126095" cy="398780"/>
          </a:xfrm>
          <a:prstGeom prst="rect">
            <a:avLst/>
          </a:prstGeom>
          <a:noFill/>
        </p:spPr>
        <p:txBody>
          <a:bodyPr wrap="square" rtlCol="0">
            <a:spAutoFit/>
          </a:bodyPr>
          <a:p>
            <a:pPr indent="0">
              <a:buFont typeface="Wingdings" panose="05000000000000000000" charset="0"/>
              <a:buNone/>
            </a:pPr>
            <a:r>
              <a:rPr lang="en-US" altLang="zh-CN" sz="2000"/>
              <a:t>♦产品、项目与IP品牌</a:t>
            </a:r>
            <a:endParaRPr lang="en-US" altLang="zh-CN" sz="2000"/>
          </a:p>
        </p:txBody>
      </p:sp>
      <p:sp>
        <p:nvSpPr>
          <p:cNvPr id="100" name="文本框 99"/>
          <p:cNvSpPr txBox="1"/>
          <p:nvPr/>
        </p:nvSpPr>
        <p:spPr>
          <a:xfrm>
            <a:off x="2087880" y="2072640"/>
            <a:ext cx="7399020" cy="3291840"/>
          </a:xfrm>
          <a:prstGeom prst="rect">
            <a:avLst/>
          </a:prstGeom>
          <a:noFill/>
          <a:ln w="9525">
            <a:noFill/>
          </a:ln>
        </p:spPr>
        <p:txBody>
          <a:bodyPr wrap="square">
            <a:spAutoFit/>
          </a:bodyPr>
          <a:p>
            <a:pPr marL="285750" indent="-285750">
              <a:buFont typeface="Wingdings" panose="05000000000000000000" charset="0"/>
              <a:buChar char="l"/>
            </a:pPr>
            <a:r>
              <a:rPr lang="zh-CN" sz="1600">
                <a:solidFill>
                  <a:srgbClr val="000000"/>
                </a:solidFill>
                <a:latin typeface="+mn-ea"/>
                <a:cs typeface="+mn-ea"/>
              </a:rPr>
              <a:t>好莱坞有个习惯说法:好莱坞的产品不是电影，而是利润。电影是获利的手段，追求艺术就是本末倒置。</a:t>
            </a:r>
            <a:endParaRPr lang="zh-CN" sz="1600" b="1">
              <a:solidFill>
                <a:srgbClr val="000000"/>
              </a:solidFill>
              <a:ea typeface="宋体" panose="02010600030101010101" pitchFamily="2" charset="-122"/>
            </a:endParaRPr>
          </a:p>
          <a:p>
            <a:pPr marL="285750" indent="-285750">
              <a:buFont typeface="Wingdings" panose="05000000000000000000" charset="0"/>
              <a:buChar char="l"/>
            </a:pPr>
            <a:r>
              <a:rPr lang="zh-CN" sz="1600" b="0">
                <a:solidFill>
                  <a:srgbClr val="000000"/>
                </a:solidFill>
                <a:ea typeface="宋体" panose="02010600030101010101" pitchFamily="2" charset="-122"/>
              </a:rPr>
              <a:t>       </a:t>
            </a:r>
            <a:endParaRPr lang="zh-CN" sz="1600" b="0">
              <a:solidFill>
                <a:srgbClr val="000000"/>
              </a:solidFill>
              <a:ea typeface="宋体" panose="02010600030101010101" pitchFamily="2" charset="-122"/>
            </a:endParaRPr>
          </a:p>
          <a:p>
            <a:pPr marL="285750" indent="-285750">
              <a:buFont typeface="Wingdings" panose="05000000000000000000" charset="0"/>
              <a:buChar char="l"/>
            </a:pPr>
            <a:r>
              <a:rPr sz="1600" b="0">
                <a:solidFill>
                  <a:srgbClr val="000000"/>
                </a:solidFill>
                <a:latin typeface="+mn-ea"/>
                <a:cs typeface="+mn-ea"/>
              </a:rPr>
              <a:t>项目：剧本（故事）+明星+导演+热点话题（产品植入）成为最主要的“一揽子交易 项目”。好莱坞一直是世界电影王国，它也一直实行全球战略，即海外票房大于美国票 房，而好莱坞电影在中国的票房也已经超越北美票房。</a:t>
            </a:r>
            <a:r>
              <a:rPr lang="zh-CN" sz="1600" b="0">
                <a:solidFill>
                  <a:srgbClr val="000000"/>
                </a:solidFill>
                <a:latin typeface="+mn-ea"/>
                <a:cs typeface="+mn-ea"/>
              </a:rPr>
              <a:t>   </a:t>
            </a:r>
            <a:endParaRPr lang="zh-CN" sz="1600" b="0">
              <a:solidFill>
                <a:srgbClr val="000000"/>
              </a:solidFill>
              <a:latin typeface="+mn-ea"/>
              <a:cs typeface="+mn-ea"/>
            </a:endParaRPr>
          </a:p>
          <a:p>
            <a:pPr marL="285750" indent="-285750">
              <a:buFont typeface="Wingdings" panose="05000000000000000000" charset="0"/>
              <a:buChar char="l"/>
            </a:pPr>
            <a:endParaRPr lang="zh-CN" altLang="en-US" sz="1600"/>
          </a:p>
          <a:p>
            <a:pPr marL="285750" indent="-285750">
              <a:buFont typeface="Wingdings" panose="05000000000000000000" charset="0"/>
              <a:buChar char="l"/>
            </a:pPr>
            <a:r>
              <a:rPr lang="zh-CN" altLang="en-US" sz="1600"/>
              <a:t>李• G</a:t>
            </a:r>
            <a:r>
              <a:rPr lang="zh-CN" altLang="en-US" sz="1600">
                <a:sym typeface="+mn-ea"/>
              </a:rPr>
              <a:t>•</a:t>
            </a:r>
            <a:r>
              <a:rPr lang="zh-CN" altLang="en-US" sz="1600"/>
              <a:t>罗森伯格（三艺经纪公司创始人）说:“一揽子交易就是将一些创造性元素（导 演、制片人、明星，或者三者任意组合）与剧本捆绑在一起，并将之递交给融资对象，以便 为交易加码。”实力强大的经纪公司占有优势，因为它们拥有更多更大的人才资源，而握 有剧本版权的制片人也可以自主“打包兜售”项目。</a:t>
            </a:r>
            <a:endParaRPr lang="zh-CN" altLang="en-US" sz="1600"/>
          </a:p>
          <a:p>
            <a:pPr indent="0">
              <a:buFont typeface="Wingdings" panose="05000000000000000000" charset="0"/>
              <a:buNone/>
            </a:pPr>
            <a:r>
              <a:rPr lang="en-US" altLang="zh-CN" sz="1600"/>
              <a:t>   </a:t>
            </a:r>
            <a:r>
              <a:rPr lang="en-US" altLang="zh-CN" sz="1600" b="1"/>
              <a:t>  </a:t>
            </a:r>
            <a:r>
              <a:rPr lang="zh-CN" altLang="en-US" sz="1600" b="1"/>
              <a:t>案例：《遥远的桥》、《建国大业》</a:t>
            </a:r>
            <a:endParaRPr lang="en-US" altLang="zh-CN" sz="16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电影观念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603375" y="1604645"/>
            <a:ext cx="8126095" cy="398780"/>
          </a:xfrm>
          <a:prstGeom prst="rect">
            <a:avLst/>
          </a:prstGeom>
          <a:noFill/>
        </p:spPr>
        <p:txBody>
          <a:bodyPr wrap="square" rtlCol="0">
            <a:spAutoFit/>
          </a:bodyPr>
          <a:p>
            <a:pPr indent="0">
              <a:buFont typeface="Wingdings" panose="05000000000000000000" charset="0"/>
              <a:buNone/>
            </a:pPr>
            <a:r>
              <a:rPr lang="en-US" altLang="zh-CN" sz="2000"/>
              <a:t>♦产品、项目与IP品牌</a:t>
            </a:r>
            <a:endParaRPr lang="en-US" altLang="zh-CN" sz="2000"/>
          </a:p>
        </p:txBody>
      </p:sp>
      <p:sp>
        <p:nvSpPr>
          <p:cNvPr id="100" name="文本框 99"/>
          <p:cNvSpPr txBox="1"/>
          <p:nvPr/>
        </p:nvSpPr>
        <p:spPr>
          <a:xfrm>
            <a:off x="2087880" y="2072640"/>
            <a:ext cx="7399020" cy="4030980"/>
          </a:xfrm>
          <a:prstGeom prst="rect">
            <a:avLst/>
          </a:prstGeom>
          <a:noFill/>
          <a:ln w="9525">
            <a:noFill/>
          </a:ln>
        </p:spPr>
        <p:txBody>
          <a:bodyPr wrap="square">
            <a:spAutoFit/>
          </a:bodyPr>
          <a:p>
            <a:pPr indent="0">
              <a:buFont typeface="Wingdings" panose="05000000000000000000" charset="0"/>
              <a:buNone/>
            </a:pPr>
            <a:endParaRPr lang="zh-CN" altLang="en-US" sz="1600"/>
          </a:p>
          <a:p>
            <a:pPr marL="285750" indent="-285750">
              <a:buFont typeface="Wingdings" panose="05000000000000000000" charset="0"/>
              <a:buChar char="l"/>
            </a:pPr>
            <a:r>
              <a:rPr lang="zh-CN" altLang="en-US" sz="1600"/>
              <a:t>IP：“知识产权"（Intellectual Property），这一概念在西方已经存在了近400年，20世 纪80年代进入中国，近几年随着网络小说版权的蹿红，IP成为炙手可热的时髦词。IP 包括著作权、专利权、商标权及一切相关产品的开发权，来源于小说、游戏、漫画、音乐、人 物/卡通形象、热播节目、网络视频，甚至某个流行概念（语汇）等。</a:t>
            </a:r>
            <a:endParaRPr lang="zh-CN" altLang="en-US" sz="1600"/>
          </a:p>
          <a:p>
            <a:pPr marL="285750" indent="-285750">
              <a:buFont typeface="Wingdings" panose="05000000000000000000" charset="0"/>
              <a:buChar char="l"/>
            </a:pPr>
            <a:endParaRPr lang="zh-CN" altLang="en-US" sz="1600"/>
          </a:p>
          <a:p>
            <a:pPr marL="285750" indent="-285750">
              <a:buFont typeface="Wingdings" panose="05000000000000000000" charset="0"/>
              <a:buChar char="l"/>
            </a:pPr>
            <a:r>
              <a:rPr lang="zh-CN" altLang="en-US" sz="1600"/>
              <a:t>IP品牌:就是榨取某个电影品牌的所有剩余价值,包括但不限于：（1）电影的系列、续 集、前传、翻拍、重拍、戏仿、颠覆、移植等；（2）电视剧、网络剧、舞台剧、音乐剧、歌曲、视 频、网络、游戏、DVD、电视版权、动漫、图书、小说等；（3）后产品开发的主题公园、人物形 象、场景、Logo、礼品、纪念品、玩具、海报等。</a:t>
            </a:r>
            <a:endParaRPr lang="zh-CN" altLang="en-US" sz="1600"/>
          </a:p>
          <a:p>
            <a:pPr marL="285750" indent="-285750">
              <a:buFont typeface="Wingdings" panose="05000000000000000000" charset="0"/>
              <a:buChar char="l"/>
            </a:pPr>
            <a:endParaRPr lang="zh-CN" altLang="en-US" sz="1600"/>
          </a:p>
          <a:p>
            <a:pPr marL="285750" indent="-285750">
              <a:buFont typeface="Wingdings" panose="05000000000000000000" charset="0"/>
              <a:buChar char="l"/>
            </a:pPr>
            <a:r>
              <a:rPr lang="zh-CN" altLang="en-US" sz="1600"/>
              <a:t>电影相关产品的特许授权和电影后产品包括：（1）玩具商品许可（风靡全球的电影形 象:超人、蝙蝠侠、蜘蛛侠、哈利•波特和变形金刚等）；（2）电子游戏互动式许可；（3）其他许可（服装、家居、装饰、学生用品等）。</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电影观念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680210" y="2187575"/>
            <a:ext cx="8126095" cy="891540"/>
          </a:xfrm>
          <a:prstGeom prst="rect">
            <a:avLst/>
          </a:prstGeom>
          <a:noFill/>
        </p:spPr>
        <p:txBody>
          <a:bodyPr wrap="square" rtlCol="0">
            <a:spAutoFit/>
          </a:bodyPr>
          <a:p>
            <a:pPr indent="0">
              <a:buFont typeface="Wingdings" panose="05000000000000000000" charset="0"/>
              <a:buNone/>
            </a:pPr>
            <a:r>
              <a:rPr lang="en-US" altLang="zh-CN" sz="3200"/>
              <a:t>♦</a:t>
            </a:r>
            <a:r>
              <a:rPr lang="zh-CN" altLang="en-US" sz="3200"/>
              <a:t>娱乐和观众</a:t>
            </a:r>
            <a:endParaRPr lang="zh-CN" altLang="en-US" sz="2000"/>
          </a:p>
          <a:p>
            <a:pPr indent="0">
              <a:buFont typeface="Wingdings" panose="05000000000000000000" charset="0"/>
              <a:buNone/>
            </a:pPr>
            <a:r>
              <a:rPr lang="zh-CN" altLang="en-US" sz="2000"/>
              <a:t>   </a:t>
            </a:r>
            <a:r>
              <a:rPr lang="zh-CN" altLang="en-US" sz="2000" b="1"/>
              <a:t>例子：比利</a:t>
            </a:r>
            <a:r>
              <a:rPr lang="en-US" altLang="zh-CN" sz="2000" b="1"/>
              <a:t>·</a:t>
            </a:r>
            <a:r>
              <a:rPr lang="zh-CN" altLang="en-US" sz="2000" b="1"/>
              <a:t>怀尔德</a:t>
            </a:r>
            <a:endParaRPr lang="zh-CN" altLang="en-US" sz="2000" b="1"/>
          </a:p>
        </p:txBody>
      </p:sp>
      <p:sp>
        <p:nvSpPr>
          <p:cNvPr id="100" name="文本框 99"/>
          <p:cNvSpPr txBox="1"/>
          <p:nvPr/>
        </p:nvSpPr>
        <p:spPr>
          <a:xfrm>
            <a:off x="1680210" y="3765550"/>
            <a:ext cx="7399020" cy="1137285"/>
          </a:xfrm>
          <a:prstGeom prst="rect">
            <a:avLst/>
          </a:prstGeom>
          <a:noFill/>
          <a:ln w="9525">
            <a:noFill/>
          </a:ln>
        </p:spPr>
        <p:txBody>
          <a:bodyPr wrap="square">
            <a:spAutoFit/>
          </a:bodyPr>
          <a:p>
            <a:pPr indent="0">
              <a:buFont typeface="Wingdings" panose="05000000000000000000" charset="0"/>
              <a:buNone/>
            </a:pPr>
            <a:endParaRPr lang="zh-CN" altLang="en-US" sz="1600"/>
          </a:p>
          <a:p>
            <a:pPr indent="0">
              <a:buFont typeface="Wingdings" panose="05000000000000000000" charset="0"/>
              <a:buNone/>
            </a:pPr>
            <a:r>
              <a:rPr lang="zh-CN" altLang="en-US" sz="3200"/>
              <a:t>♦追求时尚与追求永恒</a:t>
            </a:r>
            <a:endParaRPr lang="zh-CN" altLang="en-US" sz="3200"/>
          </a:p>
          <a:p>
            <a:pPr indent="0">
              <a:buFont typeface="Wingdings" panose="05000000000000000000" charset="0"/>
              <a:buNone/>
            </a:pPr>
            <a:r>
              <a:rPr lang="zh-CN" altLang="en-US" sz="2000"/>
              <a:t>   </a:t>
            </a:r>
            <a:r>
              <a:rPr lang="zh-CN" altLang="en-US" sz="2000" b="1"/>
              <a:t>例子：小津安二郎</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779270" y="1638300"/>
            <a:ext cx="8126095" cy="4554220"/>
          </a:xfrm>
          <a:prstGeom prst="rect">
            <a:avLst/>
          </a:prstGeom>
          <a:noFill/>
        </p:spPr>
        <p:txBody>
          <a:bodyPr wrap="square" rtlCol="0">
            <a:spAutoFit/>
          </a:bodyPr>
          <a:p>
            <a:pPr indent="0">
              <a:buFont typeface="Wingdings" panose="05000000000000000000" charset="0"/>
              <a:buNone/>
            </a:pPr>
            <a:r>
              <a:rPr sz="3200"/>
              <a:t>♦本能与直觉：艺术敏感、想象力与创造力</a:t>
            </a:r>
            <a:r>
              <a:rPr lang="zh-CN" altLang="en-US" sz="2000"/>
              <a:t>             </a:t>
            </a:r>
            <a:endParaRPr lang="zh-CN" altLang="en-US" sz="2000"/>
          </a:p>
          <a:p>
            <a:pPr indent="0">
              <a:buFont typeface="Wingdings" panose="05000000000000000000" charset="0"/>
              <a:buNone/>
            </a:pPr>
            <a:r>
              <a:rPr lang="zh-CN" altLang="en-US" sz="2000" b="1"/>
              <a:t>      </a:t>
            </a:r>
            <a:r>
              <a:rPr lang="zh-CN" altLang="en-US" sz="2000"/>
              <a:t>电影语言和语法包含的元素有:镜头、轴线、场景、段落、银幕方向、电影时空等。</a:t>
            </a:r>
            <a:endParaRPr lang="zh-CN" altLang="en-US" sz="2000"/>
          </a:p>
          <a:p>
            <a:pPr indent="0">
              <a:buFont typeface="Wingdings" panose="05000000000000000000" charset="0"/>
              <a:buNone/>
            </a:pPr>
            <a:r>
              <a:rPr lang="zh-CN" altLang="en-US" sz="2000"/>
              <a:t>      </a:t>
            </a:r>
            <a:r>
              <a:rPr lang="zh-CN" altLang="en-US" b="1"/>
              <a:t>举例：希区柯克:《战舰波将金号》《卑贱的人》《公民凯恩》和  </a:t>
            </a:r>
            <a:endParaRPr lang="zh-CN" altLang="en-US" b="1"/>
          </a:p>
          <a:p>
            <a:pPr indent="0">
              <a:buFont typeface="Wingdings" panose="05000000000000000000" charset="0"/>
              <a:buNone/>
            </a:pPr>
            <a:r>
              <a:rPr lang="zh-CN" altLang="en-US" b="1"/>
              <a:t>              《精神病患者》。</a:t>
            </a:r>
            <a:endParaRPr lang="zh-CN" altLang="en-US" b="1"/>
          </a:p>
          <a:p>
            <a:pPr indent="0">
              <a:buFont typeface="Wingdings" panose="05000000000000000000" charset="0"/>
              <a:buNone/>
            </a:pPr>
            <a:r>
              <a:rPr lang="zh-CN" altLang="en-US" b="1"/>
              <a:t>               雷诺阿</a:t>
            </a:r>
            <a:endParaRPr lang="zh-CN" altLang="en-US" b="1"/>
          </a:p>
          <a:p>
            <a:pPr indent="0">
              <a:buFont typeface="Wingdings" panose="05000000000000000000" charset="0"/>
              <a:buNone/>
            </a:pPr>
            <a:r>
              <a:rPr lang="zh-CN" altLang="en-US" b="1"/>
              <a:t>               卡普拉</a:t>
            </a:r>
            <a:endParaRPr lang="zh-CN" altLang="en-US" b="1"/>
          </a:p>
          <a:p>
            <a:pPr indent="0">
              <a:buFont typeface="Wingdings" panose="05000000000000000000" charset="0"/>
              <a:buNone/>
            </a:pPr>
            <a:r>
              <a:rPr lang="zh-CN" altLang="en-US" b="1"/>
              <a:t>               伯格曼：《野草莓》《假面》和《呼喊与细语》等。</a:t>
            </a:r>
            <a:endParaRPr lang="zh-CN" altLang="en-US" b="1"/>
          </a:p>
          <a:p>
            <a:pPr indent="0">
              <a:buFont typeface="Wingdings" panose="05000000000000000000" charset="0"/>
              <a:buNone/>
            </a:pPr>
            <a:r>
              <a:rPr lang="zh-CN" altLang="en-US" b="1"/>
              <a:t>               科波拉</a:t>
            </a:r>
            <a:endParaRPr lang="zh-CN" altLang="en-US" b="1"/>
          </a:p>
          <a:p>
            <a:pPr indent="0">
              <a:buFont typeface="Wingdings" panose="05000000000000000000" charset="0"/>
              <a:buNone/>
            </a:pPr>
            <a:r>
              <a:rPr lang="zh-CN" altLang="en-US" b="1"/>
              <a:t>               伍迪•艾伦在主持的哈佛大学电影专业学生上课回答学生提问</a:t>
            </a:r>
            <a:endParaRPr lang="zh-CN" altLang="en-US" b="1"/>
          </a:p>
          <a:p>
            <a:pPr indent="0">
              <a:buFont typeface="Wingdings" panose="05000000000000000000" charset="0"/>
              <a:buNone/>
            </a:pPr>
            <a:r>
              <a:rPr lang="zh-CN" altLang="en-US" b="1"/>
              <a:t>               的话</a:t>
            </a:r>
            <a:endParaRPr lang="zh-CN" altLang="en-US" b="1"/>
          </a:p>
          <a:p>
            <a:pPr indent="0">
              <a:buFont typeface="Wingdings" panose="05000000000000000000" charset="0"/>
              <a:buNone/>
            </a:pPr>
            <a:r>
              <a:rPr lang="zh-CN" altLang="en-US" b="1"/>
              <a:t>               罗伯托•贝尼尼</a:t>
            </a:r>
            <a:endParaRPr lang="zh-CN" altLang="en-US" b="1"/>
          </a:p>
          <a:p>
            <a:pPr indent="0">
              <a:buFont typeface="Wingdings" panose="05000000000000000000" charset="0"/>
              <a:buNone/>
            </a:pPr>
            <a:r>
              <a:rPr lang="zh-CN" altLang="en-US" b="1"/>
              <a:t>               克洛德•苏台（《生活琐事》《简单的故事》）</a:t>
            </a:r>
            <a:endParaRPr lang="zh-CN" altLang="en-US" b="1"/>
          </a:p>
          <a:p>
            <a:pPr indent="0">
              <a:buFont typeface="Wingdings" panose="05000000000000000000" charset="0"/>
              <a:buNone/>
            </a:pPr>
            <a:r>
              <a:rPr lang="zh-CN" altLang="en-US" b="1"/>
              <a:t>               大卫•林奇（《蓝丝绒》《穆赫兰大道》）</a:t>
            </a:r>
            <a:endParaRPr lang="zh-CN" altLang="en-US" b="1"/>
          </a:p>
          <a:p>
            <a:pPr indent="0">
              <a:buFont typeface="Wingdings" panose="05000000000000000000" charset="0"/>
              <a:buNone/>
            </a:pPr>
            <a:r>
              <a:rPr lang="zh-CN" altLang="en-US" b="1"/>
              <a:t>               奥利弗•斯通（《野战排》《天生杀人狂》）</a:t>
            </a:r>
            <a:endParaRPr lang="zh-CN" altLang="en-US"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833880" y="1704340"/>
            <a:ext cx="8126095" cy="4739005"/>
          </a:xfrm>
          <a:prstGeom prst="rect">
            <a:avLst/>
          </a:prstGeom>
          <a:noFill/>
        </p:spPr>
        <p:txBody>
          <a:bodyPr wrap="square" rtlCol="0">
            <a:spAutoFit/>
          </a:bodyPr>
          <a:p>
            <a:pPr indent="0">
              <a:buFont typeface="Wingdings" panose="05000000000000000000" charset="0"/>
              <a:buNone/>
            </a:pPr>
            <a:r>
              <a:rPr sz="2800"/>
              <a:t>♦</a:t>
            </a:r>
            <a:r>
              <a:rPr lang="zh-CN" sz="2800"/>
              <a:t>想象力</a:t>
            </a:r>
            <a:r>
              <a:rPr lang="zh-CN" altLang="en-US" sz="2800"/>
              <a:t>   </a:t>
            </a:r>
            <a:r>
              <a:rPr lang="zh-CN" altLang="en-US" sz="2000"/>
              <a:t>       </a:t>
            </a:r>
            <a:endParaRPr lang="zh-CN" altLang="en-US" sz="2000"/>
          </a:p>
          <a:p>
            <a:pPr indent="0">
              <a:buFont typeface="Wingdings" panose="05000000000000000000" charset="0"/>
              <a:buNone/>
            </a:pPr>
            <a:r>
              <a:rPr lang="zh-CN" altLang="en-US" sz="2000" b="1"/>
              <a:t>      </a:t>
            </a:r>
            <a:r>
              <a:rPr lang="zh-CN" altLang="en-US" sz="2000"/>
              <a:t>      </a:t>
            </a:r>
            <a:r>
              <a:rPr lang="zh-CN" altLang="en-US" b="1"/>
              <a:t>举例：卢卡斯谈《星球大战》创作。</a:t>
            </a:r>
            <a:endParaRPr lang="zh-CN" altLang="en-US" b="1"/>
          </a:p>
          <a:p>
            <a:pPr indent="0">
              <a:buFont typeface="Wingdings" panose="05000000000000000000" charset="0"/>
              <a:buNone/>
            </a:pPr>
            <a:endParaRPr lang="zh-CN" altLang="en-US" b="1"/>
          </a:p>
          <a:p>
            <a:pPr indent="0">
              <a:buFont typeface="Wingdings" panose="05000000000000000000" charset="0"/>
              <a:buNone/>
            </a:pPr>
            <a:r>
              <a:rPr sz="2800">
                <a:sym typeface="+mn-ea"/>
              </a:rPr>
              <a:t>♦</a:t>
            </a:r>
            <a:r>
              <a:rPr lang="zh-CN" sz="2800">
                <a:sym typeface="+mn-ea"/>
              </a:rPr>
              <a:t>电影的梦幻特质</a:t>
            </a:r>
            <a:endParaRPr lang="zh-CN" sz="2800">
              <a:sym typeface="+mn-ea"/>
            </a:endParaRPr>
          </a:p>
          <a:p>
            <a:pPr indent="0">
              <a:buFont typeface="Wingdings" panose="05000000000000000000" charset="0"/>
              <a:buNone/>
            </a:pPr>
            <a:r>
              <a:rPr lang="zh-CN" sz="2800" b="1">
                <a:sym typeface="+mn-ea"/>
              </a:rPr>
              <a:t>     </a:t>
            </a:r>
            <a:r>
              <a:rPr lang="zh-CN">
                <a:sym typeface="+mn-ea"/>
              </a:rPr>
              <a:t>电影就是造梦，电影也确实是伴随弗洛伊德的“释梦”一起产生的。</a:t>
            </a:r>
            <a:endParaRPr lang="zh-CN">
              <a:sym typeface="+mn-ea"/>
            </a:endParaRPr>
          </a:p>
          <a:p>
            <a:pPr indent="0">
              <a:buFont typeface="Wingdings" panose="05000000000000000000" charset="0"/>
              <a:buNone/>
            </a:pPr>
            <a:endParaRPr lang="zh-CN">
              <a:sym typeface="+mn-ea"/>
            </a:endParaRPr>
          </a:p>
          <a:p>
            <a:pPr indent="0">
              <a:buFont typeface="Wingdings" panose="05000000000000000000" charset="0"/>
              <a:buNone/>
            </a:pPr>
            <a:r>
              <a:rPr lang="zh-CN" b="1">
                <a:sym typeface="+mn-ea"/>
              </a:rPr>
              <a:t> 举例：</a:t>
            </a:r>
            <a:endParaRPr lang="zh-CN" b="1">
              <a:sym typeface="+mn-ea"/>
            </a:endParaRPr>
          </a:p>
          <a:p>
            <a:pPr marL="285750" indent="-285750">
              <a:buFont typeface="Wingdings" panose="05000000000000000000" charset="0"/>
              <a:buChar char="l"/>
            </a:pPr>
            <a:r>
              <a:rPr lang="zh-CN" b="1">
                <a:sym typeface="+mn-ea"/>
              </a:rPr>
              <a:t>好莱坞被称为 “梦幻工场”，是因为好莱坞所在的美国就一直被称为“美梦成真的地方”。</a:t>
            </a:r>
            <a:endParaRPr lang="zh-CN" b="1">
              <a:sym typeface="+mn-ea"/>
            </a:endParaRPr>
          </a:p>
          <a:p>
            <a:pPr marL="285750" indent="-285750">
              <a:buFont typeface="Wingdings" panose="05000000000000000000" charset="0"/>
              <a:buChar char="l"/>
            </a:pPr>
            <a:r>
              <a:rPr lang="zh-CN" b="1">
                <a:sym typeface="+mn-ea"/>
              </a:rPr>
              <a:t>斯皮尔伯格与别人合组的电影公司干脆就被命名为“梦工厂”。</a:t>
            </a:r>
            <a:endParaRPr lang="zh-CN" b="1">
              <a:sym typeface="+mn-ea"/>
            </a:endParaRPr>
          </a:p>
          <a:p>
            <a:pPr marL="285750" indent="-285750">
              <a:buFont typeface="Wingdings" panose="05000000000000000000" charset="0"/>
              <a:buChar char="l"/>
            </a:pPr>
            <a:r>
              <a:rPr lang="zh-CN" b="1">
                <a:sym typeface="+mn-ea"/>
              </a:rPr>
              <a:t>伯格曼说:“电影非常接近梦的状态。……作为导演和电影创造者，你就像一个做梦 的人。”《野草莓》和《裸夜》就是他最经典的梦境电影。</a:t>
            </a:r>
            <a:endParaRPr lang="zh-CN" b="1">
              <a:sym typeface="+mn-ea"/>
            </a:endParaRPr>
          </a:p>
          <a:p>
            <a:pPr marL="285750" indent="-285750">
              <a:buFont typeface="Wingdings" panose="05000000000000000000" charset="0"/>
              <a:buChar char="l"/>
            </a:pPr>
            <a:r>
              <a:rPr lang="zh-CN" b="1">
                <a:sym typeface="+mn-ea"/>
              </a:rPr>
              <a:t>赛尔乔•莱昂内（《西部往事》《美国往事》）说：“我一直认为真正的电影是想象的 电影。”</a:t>
            </a:r>
            <a:endParaRPr lang="zh-CN" b="1">
              <a:sym typeface="+mn-ea"/>
            </a:endParaRPr>
          </a:p>
          <a:p>
            <a:pPr indent="0">
              <a:buFont typeface="Wingdings" panose="05000000000000000000" charset="0"/>
              <a:buNone/>
            </a:pPr>
            <a:endParaRPr lang="zh-CN" b="1">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A_椭圆 31"/>
          <p:cNvSpPr/>
          <p:nvPr>
            <p:custDataLst>
              <p:tags r:id="rId1"/>
            </p:custDataLst>
          </p:nvPr>
        </p:nvSpPr>
        <p:spPr>
          <a:xfrm>
            <a:off x="2762885" y="742315"/>
            <a:ext cx="2300605" cy="10064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600">
              <a:solidFill>
                <a:schemeClr val="tx1"/>
              </a:solidFill>
              <a:latin typeface="Arial" panose="020B0604020202020204"/>
              <a:ea typeface="微软雅黑" panose="020B0503020204020204" charset="-122"/>
              <a:sym typeface="Arial" panose="020B0604020202020204"/>
            </a:endParaRPr>
          </a:p>
        </p:txBody>
      </p:sp>
      <p:sp>
        <p:nvSpPr>
          <p:cNvPr id="21" name="PA_椭圆 31"/>
          <p:cNvSpPr/>
          <p:nvPr>
            <p:custDataLst>
              <p:tags r:id="rId2"/>
            </p:custDataLst>
          </p:nvPr>
        </p:nvSpPr>
        <p:spPr>
          <a:xfrm>
            <a:off x="2764155" y="2811145"/>
            <a:ext cx="2299335" cy="11207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600">
              <a:solidFill>
                <a:schemeClr val="tx1"/>
              </a:solidFill>
              <a:latin typeface="Arial" panose="020B0604020202020204"/>
              <a:ea typeface="微软雅黑" panose="020B0503020204020204" charset="-122"/>
              <a:sym typeface="Arial" panose="020B0604020202020204"/>
            </a:endParaRPr>
          </a:p>
        </p:txBody>
      </p:sp>
      <p:sp>
        <p:nvSpPr>
          <p:cNvPr id="2" name="PA_矩形 1"/>
          <p:cNvSpPr/>
          <p:nvPr>
            <p:custDataLst>
              <p:tags r:id="rId3"/>
            </p:custDataLst>
          </p:nvPr>
        </p:nvSpPr>
        <p:spPr>
          <a:xfrm>
            <a:off x="2917825" y="784225"/>
            <a:ext cx="1955800" cy="922020"/>
          </a:xfrm>
          <a:prstGeom prst="rect">
            <a:avLst/>
          </a:prstGeom>
        </p:spPr>
        <p:txBody>
          <a:bodyPr wrap="square">
            <a:spAutoFit/>
          </a:bodyPr>
          <a:lstStyle/>
          <a:p>
            <a:pPr>
              <a:lnSpc>
                <a:spcPct val="150000"/>
              </a:lnSpc>
            </a:pPr>
            <a:r>
              <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rPr>
              <a:t> 第一章</a:t>
            </a:r>
            <a:endPar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endParaRPr>
          </a:p>
        </p:txBody>
      </p:sp>
      <p:sp>
        <p:nvSpPr>
          <p:cNvPr id="27" name="PA_矩形 26"/>
          <p:cNvSpPr/>
          <p:nvPr>
            <p:custDataLst>
              <p:tags r:id="rId4"/>
            </p:custDataLst>
          </p:nvPr>
        </p:nvSpPr>
        <p:spPr>
          <a:xfrm>
            <a:off x="2917825" y="2910205"/>
            <a:ext cx="2022475" cy="922020"/>
          </a:xfrm>
          <a:prstGeom prst="rect">
            <a:avLst/>
          </a:prstGeom>
        </p:spPr>
        <p:txBody>
          <a:bodyPr wrap="square">
            <a:spAutoFit/>
          </a:bodyPr>
          <a:lstStyle/>
          <a:p>
            <a:pPr>
              <a:lnSpc>
                <a:spcPct val="150000"/>
              </a:lnSpc>
            </a:pPr>
            <a:r>
              <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rPr>
              <a:t> 第二章</a:t>
            </a:r>
            <a:endPar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endParaRPr>
          </a:p>
        </p:txBody>
      </p:sp>
      <p:sp>
        <p:nvSpPr>
          <p:cNvPr id="28" name="PA_椭圆 31"/>
          <p:cNvSpPr/>
          <p:nvPr>
            <p:custDataLst>
              <p:tags r:id="rId5"/>
            </p:custDataLst>
          </p:nvPr>
        </p:nvSpPr>
        <p:spPr>
          <a:xfrm>
            <a:off x="2778760" y="5038725"/>
            <a:ext cx="2300605" cy="10064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600">
              <a:solidFill>
                <a:schemeClr val="tx1"/>
              </a:solidFill>
              <a:latin typeface="Arial" panose="020B0604020202020204"/>
              <a:ea typeface="微软雅黑" panose="020B0503020204020204" charset="-122"/>
              <a:sym typeface="Arial" panose="020B0604020202020204"/>
            </a:endParaRPr>
          </a:p>
        </p:txBody>
      </p:sp>
      <p:sp>
        <p:nvSpPr>
          <p:cNvPr id="30" name="PA_矩形 29"/>
          <p:cNvSpPr/>
          <p:nvPr>
            <p:custDataLst>
              <p:tags r:id="rId6"/>
            </p:custDataLst>
          </p:nvPr>
        </p:nvSpPr>
        <p:spPr>
          <a:xfrm>
            <a:off x="2852420" y="5038725"/>
            <a:ext cx="2153920" cy="922020"/>
          </a:xfrm>
          <a:prstGeom prst="rect">
            <a:avLst/>
          </a:prstGeom>
        </p:spPr>
        <p:txBody>
          <a:bodyPr wrap="square">
            <a:spAutoFit/>
          </a:bodyPr>
          <a:lstStyle/>
          <a:p>
            <a:pPr>
              <a:lnSpc>
                <a:spcPct val="150000"/>
              </a:lnSpc>
            </a:pPr>
            <a:r>
              <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rPr>
              <a:t> 第三章</a:t>
            </a:r>
            <a:endPar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endParaRPr>
          </a:p>
        </p:txBody>
      </p:sp>
      <p:sp>
        <p:nvSpPr>
          <p:cNvPr id="2050" name=" 2050"/>
          <p:cNvSpPr/>
          <p:nvPr/>
        </p:nvSpPr>
        <p:spPr bwMode="auto">
          <a:xfrm flipH="1">
            <a:off x="5715635" y="216535"/>
            <a:ext cx="296545" cy="20580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8" name="文本框 7"/>
          <p:cNvSpPr txBox="1"/>
          <p:nvPr/>
        </p:nvSpPr>
        <p:spPr>
          <a:xfrm>
            <a:off x="6101080" y="202565"/>
            <a:ext cx="2198370" cy="368300"/>
          </a:xfrm>
          <a:prstGeom prst="rect">
            <a:avLst/>
          </a:prstGeom>
          <a:noFill/>
        </p:spPr>
        <p:txBody>
          <a:bodyPr wrap="square" rtlCol="0">
            <a:spAutoFit/>
          </a:bodyPr>
          <a:p>
            <a:r>
              <a:rPr lang="zh-CN" altLang="en-US"/>
              <a:t>第一节</a:t>
            </a:r>
            <a:r>
              <a:rPr lang="en-US" altLang="zh-CN"/>
              <a:t>	</a:t>
            </a:r>
            <a:r>
              <a:rPr lang="zh-CN" altLang="en-US"/>
              <a:t>导演定义</a:t>
            </a:r>
            <a:endParaRPr lang="zh-CN" altLang="en-US"/>
          </a:p>
        </p:txBody>
      </p:sp>
      <p:sp>
        <p:nvSpPr>
          <p:cNvPr id="9" name="文本框 8"/>
          <p:cNvSpPr txBox="1"/>
          <p:nvPr/>
        </p:nvSpPr>
        <p:spPr>
          <a:xfrm>
            <a:off x="6101080" y="1061720"/>
            <a:ext cx="2198370" cy="368300"/>
          </a:xfrm>
          <a:prstGeom prst="rect">
            <a:avLst/>
          </a:prstGeom>
          <a:noFill/>
        </p:spPr>
        <p:txBody>
          <a:bodyPr wrap="square" rtlCol="0">
            <a:spAutoFit/>
          </a:bodyPr>
          <a:p>
            <a:r>
              <a:rPr lang="zh-CN" altLang="en-US"/>
              <a:t>第二节</a:t>
            </a:r>
            <a:r>
              <a:rPr lang="en-US" altLang="zh-CN"/>
              <a:t>	</a:t>
            </a:r>
            <a:r>
              <a:rPr lang="zh-CN" altLang="en-US"/>
              <a:t>导演小史</a:t>
            </a:r>
            <a:endParaRPr lang="zh-CN" altLang="en-US"/>
          </a:p>
        </p:txBody>
      </p:sp>
      <p:sp>
        <p:nvSpPr>
          <p:cNvPr id="10" name="文本框 9"/>
          <p:cNvSpPr txBox="1"/>
          <p:nvPr/>
        </p:nvSpPr>
        <p:spPr>
          <a:xfrm>
            <a:off x="6101080" y="1906270"/>
            <a:ext cx="2325370" cy="368300"/>
          </a:xfrm>
          <a:prstGeom prst="rect">
            <a:avLst/>
          </a:prstGeom>
          <a:noFill/>
        </p:spPr>
        <p:txBody>
          <a:bodyPr wrap="square" rtlCol="0">
            <a:spAutoFit/>
          </a:bodyPr>
          <a:p>
            <a:r>
              <a:rPr lang="zh-CN" altLang="en-US"/>
              <a:t>第三节</a:t>
            </a:r>
            <a:r>
              <a:rPr lang="en-US" altLang="zh-CN"/>
              <a:t>	</a:t>
            </a:r>
            <a:r>
              <a:rPr lang="zh-CN" altLang="en-US"/>
              <a:t>导演素质</a:t>
            </a:r>
            <a:endParaRPr lang="zh-CN" altLang="en-US"/>
          </a:p>
        </p:txBody>
      </p:sp>
      <p:sp>
        <p:nvSpPr>
          <p:cNvPr id="11" name=" 2050"/>
          <p:cNvSpPr/>
          <p:nvPr/>
        </p:nvSpPr>
        <p:spPr bwMode="auto">
          <a:xfrm flipH="1">
            <a:off x="5715635" y="2400300"/>
            <a:ext cx="296545" cy="20580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2" name=" 2050"/>
          <p:cNvSpPr/>
          <p:nvPr/>
        </p:nvSpPr>
        <p:spPr bwMode="auto">
          <a:xfrm flipH="1">
            <a:off x="5715635" y="4657090"/>
            <a:ext cx="296545" cy="20580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3" name="文本框 12"/>
          <p:cNvSpPr txBox="1"/>
          <p:nvPr/>
        </p:nvSpPr>
        <p:spPr>
          <a:xfrm>
            <a:off x="6117590" y="4657090"/>
            <a:ext cx="2292985" cy="368300"/>
          </a:xfrm>
          <a:prstGeom prst="rect">
            <a:avLst/>
          </a:prstGeom>
          <a:noFill/>
        </p:spPr>
        <p:txBody>
          <a:bodyPr wrap="square" rtlCol="0">
            <a:spAutoFit/>
          </a:bodyPr>
          <a:p>
            <a:r>
              <a:rPr lang="zh-CN" altLang="en-US"/>
              <a:t>第一节</a:t>
            </a:r>
            <a:r>
              <a:rPr lang="en-US" altLang="zh-CN"/>
              <a:t>	</a:t>
            </a:r>
            <a:r>
              <a:rPr lang="zh-CN" altLang="en-US"/>
              <a:t>基本概念</a:t>
            </a:r>
            <a:endParaRPr lang="zh-CN" altLang="en-US"/>
          </a:p>
        </p:txBody>
      </p:sp>
      <p:sp>
        <p:nvSpPr>
          <p:cNvPr id="14" name="文本框 13"/>
          <p:cNvSpPr txBox="1"/>
          <p:nvPr/>
        </p:nvSpPr>
        <p:spPr>
          <a:xfrm>
            <a:off x="6101080" y="5025390"/>
            <a:ext cx="2165985" cy="368300"/>
          </a:xfrm>
          <a:prstGeom prst="rect">
            <a:avLst/>
          </a:prstGeom>
          <a:noFill/>
        </p:spPr>
        <p:txBody>
          <a:bodyPr wrap="square" rtlCol="0">
            <a:spAutoFit/>
          </a:bodyPr>
          <a:p>
            <a:r>
              <a:rPr lang="zh-CN" altLang="en-US"/>
              <a:t>第二节</a:t>
            </a:r>
            <a:r>
              <a:rPr lang="en-US" altLang="zh-CN"/>
              <a:t>	</a:t>
            </a:r>
            <a:r>
              <a:rPr lang="zh-CN" altLang="en-US"/>
              <a:t>关键词汇</a:t>
            </a:r>
            <a:endParaRPr lang="zh-CN" altLang="en-US"/>
          </a:p>
        </p:txBody>
      </p:sp>
      <p:sp>
        <p:nvSpPr>
          <p:cNvPr id="15" name="文本框 14"/>
          <p:cNvSpPr txBox="1"/>
          <p:nvPr/>
        </p:nvSpPr>
        <p:spPr>
          <a:xfrm>
            <a:off x="6101080" y="5960745"/>
            <a:ext cx="5711190" cy="368300"/>
          </a:xfrm>
          <a:prstGeom prst="rect">
            <a:avLst/>
          </a:prstGeom>
          <a:noFill/>
        </p:spPr>
        <p:txBody>
          <a:bodyPr wrap="square" rtlCol="0">
            <a:spAutoFit/>
          </a:bodyPr>
          <a:p>
            <a:r>
              <a:rPr lang="zh-CN" altLang="en-US"/>
              <a:t>第四节</a:t>
            </a:r>
            <a:r>
              <a:rPr lang="en-US" altLang="zh-CN"/>
              <a:t>	</a:t>
            </a:r>
            <a:r>
              <a:rPr lang="zh-CN" altLang="en-US"/>
              <a:t>导演语法（字素、词法、句法与章法）</a:t>
            </a:r>
            <a:endParaRPr lang="zh-CN" altLang="en-US"/>
          </a:p>
        </p:txBody>
      </p:sp>
      <p:sp>
        <p:nvSpPr>
          <p:cNvPr id="16" name="文本框 15"/>
          <p:cNvSpPr txBox="1"/>
          <p:nvPr/>
        </p:nvSpPr>
        <p:spPr>
          <a:xfrm>
            <a:off x="6101080" y="5501640"/>
            <a:ext cx="2602230" cy="368300"/>
          </a:xfrm>
          <a:prstGeom prst="rect">
            <a:avLst/>
          </a:prstGeom>
          <a:noFill/>
        </p:spPr>
        <p:txBody>
          <a:bodyPr wrap="square" rtlCol="0">
            <a:spAutoFit/>
          </a:bodyPr>
          <a:p>
            <a:r>
              <a:rPr lang="zh-CN" altLang="en-US"/>
              <a:t>第三节</a:t>
            </a:r>
            <a:r>
              <a:rPr lang="en-US" altLang="zh-CN"/>
              <a:t>	</a:t>
            </a:r>
            <a:r>
              <a:rPr lang="zh-CN" altLang="en-US"/>
              <a:t>术语与行话</a:t>
            </a:r>
            <a:endParaRPr lang="zh-CN" altLang="en-US"/>
          </a:p>
        </p:txBody>
      </p:sp>
      <p:sp>
        <p:nvSpPr>
          <p:cNvPr id="17" name="文本框 16"/>
          <p:cNvSpPr txBox="1"/>
          <p:nvPr/>
        </p:nvSpPr>
        <p:spPr>
          <a:xfrm>
            <a:off x="6101080" y="3563620"/>
            <a:ext cx="3507105" cy="368300"/>
          </a:xfrm>
          <a:prstGeom prst="rect">
            <a:avLst/>
          </a:prstGeom>
          <a:noFill/>
        </p:spPr>
        <p:txBody>
          <a:bodyPr wrap="square" rtlCol="0">
            <a:spAutoFit/>
          </a:bodyPr>
          <a:p>
            <a:r>
              <a:rPr lang="zh-CN" altLang="en-US"/>
              <a:t>第五节</a:t>
            </a:r>
            <a:r>
              <a:rPr lang="en-US" altLang="zh-CN"/>
              <a:t>	</a:t>
            </a:r>
            <a:r>
              <a:rPr lang="zh-CN" altLang="en-US"/>
              <a:t>视听化思维方式</a:t>
            </a:r>
            <a:endParaRPr lang="zh-CN" altLang="en-US"/>
          </a:p>
        </p:txBody>
      </p:sp>
      <p:sp>
        <p:nvSpPr>
          <p:cNvPr id="18" name="文本框 17"/>
          <p:cNvSpPr txBox="1"/>
          <p:nvPr/>
        </p:nvSpPr>
        <p:spPr>
          <a:xfrm>
            <a:off x="6101080" y="4135120"/>
            <a:ext cx="3848100" cy="368300"/>
          </a:xfrm>
          <a:prstGeom prst="rect">
            <a:avLst/>
          </a:prstGeom>
          <a:noFill/>
        </p:spPr>
        <p:txBody>
          <a:bodyPr wrap="square" rtlCol="0">
            <a:spAutoFit/>
          </a:bodyPr>
          <a:p>
            <a:r>
              <a:rPr lang="zh-CN" altLang="en-US"/>
              <a:t>第七节</a:t>
            </a:r>
            <a:r>
              <a:rPr lang="en-US" altLang="zh-CN"/>
              <a:t>	</a:t>
            </a:r>
            <a:r>
              <a:rPr lang="zh-CN" altLang="en-US"/>
              <a:t>导演常见的失误</a:t>
            </a:r>
            <a:endParaRPr lang="zh-CN" altLang="en-US"/>
          </a:p>
        </p:txBody>
      </p:sp>
      <p:sp>
        <p:nvSpPr>
          <p:cNvPr id="20" name="文本框 19"/>
          <p:cNvSpPr txBox="1"/>
          <p:nvPr/>
        </p:nvSpPr>
        <p:spPr>
          <a:xfrm>
            <a:off x="6101715" y="3854450"/>
            <a:ext cx="4589145" cy="368300"/>
          </a:xfrm>
          <a:prstGeom prst="rect">
            <a:avLst/>
          </a:prstGeom>
          <a:noFill/>
        </p:spPr>
        <p:txBody>
          <a:bodyPr wrap="square" rtlCol="0">
            <a:spAutoFit/>
          </a:bodyPr>
          <a:p>
            <a:r>
              <a:rPr lang="zh-CN" altLang="en-US"/>
              <a:t>第六节</a:t>
            </a:r>
            <a:r>
              <a:rPr lang="en-US" altLang="zh-CN"/>
              <a:t>	</a:t>
            </a:r>
            <a:r>
              <a:rPr lang="zh-CN" altLang="en-US"/>
              <a:t>经济头脑、科技意识和准备行头</a:t>
            </a:r>
            <a:endParaRPr lang="zh-CN" altLang="en-US"/>
          </a:p>
        </p:txBody>
      </p:sp>
      <p:sp>
        <p:nvSpPr>
          <p:cNvPr id="24" name="文本框 23"/>
          <p:cNvSpPr txBox="1"/>
          <p:nvPr/>
        </p:nvSpPr>
        <p:spPr>
          <a:xfrm>
            <a:off x="6101080" y="2713355"/>
            <a:ext cx="2165985" cy="368300"/>
          </a:xfrm>
          <a:prstGeom prst="rect">
            <a:avLst/>
          </a:prstGeom>
          <a:noFill/>
        </p:spPr>
        <p:txBody>
          <a:bodyPr wrap="square" rtlCol="0">
            <a:spAutoFit/>
          </a:bodyPr>
          <a:p>
            <a:r>
              <a:rPr lang="zh-CN" altLang="en-US"/>
              <a:t>第二节</a:t>
            </a:r>
            <a:r>
              <a:rPr lang="en-US" altLang="zh-CN"/>
              <a:t>	</a:t>
            </a:r>
            <a:r>
              <a:rPr lang="zh-CN" altLang="en-US"/>
              <a:t>导演观念</a:t>
            </a:r>
            <a:endParaRPr lang="zh-CN" altLang="en-US"/>
          </a:p>
        </p:txBody>
      </p:sp>
      <p:sp>
        <p:nvSpPr>
          <p:cNvPr id="25" name="文本框 24"/>
          <p:cNvSpPr txBox="1"/>
          <p:nvPr/>
        </p:nvSpPr>
        <p:spPr>
          <a:xfrm>
            <a:off x="6101080" y="2442845"/>
            <a:ext cx="2165985" cy="368300"/>
          </a:xfrm>
          <a:prstGeom prst="rect">
            <a:avLst/>
          </a:prstGeom>
          <a:noFill/>
        </p:spPr>
        <p:txBody>
          <a:bodyPr wrap="square" rtlCol="0">
            <a:spAutoFit/>
          </a:bodyPr>
          <a:p>
            <a:r>
              <a:rPr lang="zh-CN" altLang="en-US"/>
              <a:t>第一节</a:t>
            </a:r>
            <a:r>
              <a:rPr lang="en-US" altLang="zh-CN"/>
              <a:t>	</a:t>
            </a:r>
            <a:r>
              <a:rPr lang="zh-CN" altLang="en-US"/>
              <a:t>电影观念</a:t>
            </a:r>
            <a:endParaRPr lang="zh-CN" altLang="en-US"/>
          </a:p>
        </p:txBody>
      </p:sp>
      <p:sp>
        <p:nvSpPr>
          <p:cNvPr id="35" name="文本框 34"/>
          <p:cNvSpPr txBox="1"/>
          <p:nvPr/>
        </p:nvSpPr>
        <p:spPr>
          <a:xfrm>
            <a:off x="6101080" y="3244850"/>
            <a:ext cx="3738245" cy="368300"/>
          </a:xfrm>
          <a:prstGeom prst="rect">
            <a:avLst/>
          </a:prstGeom>
          <a:noFill/>
        </p:spPr>
        <p:txBody>
          <a:bodyPr wrap="square" rtlCol="0">
            <a:spAutoFit/>
          </a:bodyPr>
          <a:p>
            <a:r>
              <a:rPr lang="zh-CN" altLang="en-US"/>
              <a:t>第四节</a:t>
            </a:r>
            <a:r>
              <a:rPr lang="en-US" altLang="zh-CN"/>
              <a:t>	</a:t>
            </a:r>
            <a:r>
              <a:rPr lang="zh-CN" altLang="en-US"/>
              <a:t>故事、人物和主题</a:t>
            </a:r>
            <a:endParaRPr lang="zh-CN" altLang="en-US"/>
          </a:p>
        </p:txBody>
      </p:sp>
      <p:sp>
        <p:nvSpPr>
          <p:cNvPr id="39" name="文本框 38"/>
          <p:cNvSpPr txBox="1"/>
          <p:nvPr/>
        </p:nvSpPr>
        <p:spPr>
          <a:xfrm>
            <a:off x="6117590" y="6346825"/>
            <a:ext cx="2165985" cy="368300"/>
          </a:xfrm>
          <a:prstGeom prst="rect">
            <a:avLst/>
          </a:prstGeom>
          <a:noFill/>
        </p:spPr>
        <p:txBody>
          <a:bodyPr wrap="square" rtlCol="0">
            <a:spAutoFit/>
          </a:bodyPr>
          <a:p>
            <a:r>
              <a:rPr lang="zh-CN" altLang="en-US"/>
              <a:t>第五节</a:t>
            </a:r>
            <a:r>
              <a:rPr lang="en-US" altLang="zh-CN"/>
              <a:t>	</a:t>
            </a:r>
            <a:r>
              <a:rPr lang="zh-CN" altLang="en-US"/>
              <a:t>导演绝招</a:t>
            </a:r>
            <a:endParaRPr lang="zh-CN" altLang="en-US"/>
          </a:p>
        </p:txBody>
      </p:sp>
      <p:sp>
        <p:nvSpPr>
          <p:cNvPr id="40" name="文本框 39"/>
          <p:cNvSpPr txBox="1"/>
          <p:nvPr/>
        </p:nvSpPr>
        <p:spPr>
          <a:xfrm>
            <a:off x="6101080" y="2964815"/>
            <a:ext cx="2291715" cy="368300"/>
          </a:xfrm>
          <a:prstGeom prst="rect">
            <a:avLst/>
          </a:prstGeom>
          <a:noFill/>
        </p:spPr>
        <p:txBody>
          <a:bodyPr wrap="square" rtlCol="0">
            <a:spAutoFit/>
          </a:bodyPr>
          <a:p>
            <a:r>
              <a:rPr lang="zh-CN" altLang="en-US"/>
              <a:t>第三节</a:t>
            </a:r>
            <a:r>
              <a:rPr lang="en-US" altLang="zh-CN"/>
              <a:t>	</a:t>
            </a:r>
            <a:r>
              <a:rPr lang="zh-CN" altLang="en-US"/>
              <a:t>导演方法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30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90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22" presetClass="entr" presetSubtype="8" fill="hold" grpId="0" nodeType="withEffect">
                                  <p:stCondLst>
                                    <p:cond delay="240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par>
                                <p:cTn id="18" presetID="22" presetClass="entr" presetSubtype="8" fill="hold" grpId="0" nodeType="withEffect">
                                  <p:stCondLst>
                                    <p:cond delay="270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500"/>
                                        <p:tgtEl>
                                          <p:spTgt spid="27"/>
                                        </p:tgtEl>
                                      </p:cBhvr>
                                    </p:animEffect>
                                  </p:childTnLst>
                                </p:cTn>
                              </p:par>
                              <p:par>
                                <p:cTn id="21" presetID="22" presetClass="entr" presetSubtype="8" fill="hold" grpId="0" nodeType="withEffect">
                                  <p:stCondLst>
                                    <p:cond delay="300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par>
                                <p:cTn id="24" presetID="22" presetClass="entr" presetSubtype="8" fill="hold" grpId="0" nodeType="withEffect">
                                  <p:stCondLst>
                                    <p:cond delay="360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1" grpId="0" bldLvl="0" animBg="1"/>
      <p:bldP spid="2" grpId="0"/>
      <p:bldP spid="27" grpId="0"/>
      <p:bldP spid="28" grpId="0" bldLvl="0" animBg="1" autoUpdateAnimBg="0"/>
      <p:bldP spid="3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833880" y="1704340"/>
            <a:ext cx="8126095" cy="4677410"/>
          </a:xfrm>
          <a:prstGeom prst="rect">
            <a:avLst/>
          </a:prstGeom>
          <a:noFill/>
        </p:spPr>
        <p:txBody>
          <a:bodyPr wrap="square" rtlCol="0">
            <a:spAutoFit/>
          </a:bodyPr>
          <a:p>
            <a:pPr indent="0">
              <a:buFont typeface="Wingdings" panose="05000000000000000000" charset="0"/>
              <a:buNone/>
            </a:pPr>
            <a:r>
              <a:rPr sz="2800"/>
              <a:t>♦</a:t>
            </a:r>
            <a:r>
              <a:rPr lang="zh-CN" sz="2800"/>
              <a:t>传统保守派与现代激进派</a:t>
            </a:r>
            <a:r>
              <a:rPr lang="zh-CN" altLang="en-US" sz="2800"/>
              <a:t>   </a:t>
            </a:r>
            <a:r>
              <a:rPr lang="zh-CN" altLang="en-US" sz="2000"/>
              <a:t>       </a:t>
            </a:r>
            <a:endParaRPr lang="zh-CN" altLang="en-US" sz="2000"/>
          </a:p>
          <a:p>
            <a:pPr marL="342900" indent="-342900">
              <a:buFont typeface="Wingdings" panose="05000000000000000000" charset="0"/>
              <a:buChar char="l"/>
            </a:pPr>
            <a:endParaRPr lang="zh-CN" altLang="en-US"/>
          </a:p>
          <a:p>
            <a:pPr marL="342900" indent="-342900">
              <a:buFont typeface="Wingdings" panose="05000000000000000000" charset="0"/>
              <a:buChar char="l"/>
            </a:pPr>
            <a:endParaRPr lang="zh-CN" altLang="en-US"/>
          </a:p>
          <a:p>
            <a:pPr marL="342900" indent="-342900">
              <a:buFont typeface="Wingdings" panose="05000000000000000000" charset="0"/>
              <a:buChar char="l"/>
            </a:pPr>
            <a:r>
              <a:rPr lang="zh-CN" altLang="en-US"/>
              <a:t>传统保守派的代表有:被“新浪潮”批判的法国优质电影、被“新好莱坞”批判的经典 好莱坞电影，还有小津安二郎、斯皮尔伯格、伊斯特伍德等。</a:t>
            </a:r>
            <a:endParaRPr lang="zh-CN" altLang="en-US"/>
          </a:p>
          <a:p>
            <a:pPr marL="342900" indent="-342900">
              <a:buFont typeface="Wingdings" panose="05000000000000000000" charset="0"/>
              <a:buChar char="l"/>
            </a:pPr>
            <a:endParaRPr lang="zh-CN" altLang="en-US"/>
          </a:p>
          <a:p>
            <a:pPr marL="342900" indent="-342900">
              <a:buFont typeface="Wingdings" panose="05000000000000000000" charset="0"/>
              <a:buChar char="l"/>
            </a:pPr>
            <a:endParaRPr lang="zh-CN" altLang="en-US"/>
          </a:p>
          <a:p>
            <a:pPr marL="342900" indent="-342900">
              <a:buFont typeface="Wingdings" panose="05000000000000000000" charset="0"/>
              <a:buChar char="l"/>
            </a:pPr>
            <a:r>
              <a:rPr lang="zh-CN" altLang="en-US"/>
              <a:t>现代激进派的代表有:爱森斯坦（《战舰波将金号》）、布努埃尔（《一条安达鲁狗》）、里 芬斯塔尔、“文革"样板戏、戈达尔（《周末》）、帕索里尼（《索多玛的120天》）、贝托鲁奇 （《巴黎最后的探戈》）、大岛渚（《官能的王国》）、科波拉（《现代启示录》）、奥利弗•斯通 （《天生杀人狂》）、塔伦蒂诺（杂糅亚洲武侠片、意大利西部片和欧美黑帮片，如《低俗小 说》）和凯赛琳•布蕾亚（《罗曼史》）等。</a:t>
            </a:r>
            <a:endParaRPr lang="zh-CN" altLang="en-US"/>
          </a:p>
          <a:p>
            <a:pPr indent="0">
              <a:buFont typeface="Wingdings" panose="05000000000000000000" charset="0"/>
              <a:buNone/>
            </a:pPr>
            <a:endParaRPr lang="zh-CN" altLang="en-US"/>
          </a:p>
          <a:p>
            <a:pPr marL="342900" indent="-342900">
              <a:buFont typeface="Wingdings" panose="05000000000000000000" charset="0"/>
              <a:buChar char="l"/>
            </a:pPr>
            <a:endParaRPr lang="zh-CN" altLang="en-US"/>
          </a:p>
          <a:p>
            <a:pPr marL="342900" indent="-342900">
              <a:buFont typeface="Wingdings" panose="05000000000000000000" charset="0"/>
              <a:buChar char="l"/>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导演观念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833880" y="1704340"/>
            <a:ext cx="8126095" cy="3014980"/>
          </a:xfrm>
          <a:prstGeom prst="rect">
            <a:avLst/>
          </a:prstGeom>
          <a:noFill/>
        </p:spPr>
        <p:txBody>
          <a:bodyPr wrap="square" rtlCol="0">
            <a:spAutoFit/>
          </a:bodyPr>
          <a:p>
            <a:pPr indent="0">
              <a:buFont typeface="Wingdings" panose="05000000000000000000" charset="0"/>
              <a:buNone/>
            </a:pPr>
            <a:r>
              <a:rPr sz="2800"/>
              <a:t>♦</a:t>
            </a:r>
            <a:r>
              <a:rPr lang="zh-CN" sz="2800"/>
              <a:t>讲什么</a:t>
            </a:r>
            <a:r>
              <a:rPr lang="en-US" altLang="zh-CN" sz="2800"/>
              <a:t>VS.</a:t>
            </a:r>
            <a:r>
              <a:rPr lang="zh-CN" altLang="en-US" sz="2800"/>
              <a:t>怎么讲 </a:t>
            </a:r>
            <a:r>
              <a:rPr lang="zh-CN" altLang="en-US" sz="2000"/>
              <a:t>       </a:t>
            </a:r>
            <a:endParaRPr lang="zh-CN" altLang="en-US" sz="2000"/>
          </a:p>
          <a:p>
            <a:pPr marL="342900" indent="-342900">
              <a:buFont typeface="Wingdings" panose="05000000000000000000" charset="0"/>
              <a:buChar char="l"/>
            </a:pPr>
            <a:endParaRPr lang="zh-CN" altLang="en-US"/>
          </a:p>
          <a:p>
            <a:pPr marL="342900" indent="-342900">
              <a:buFont typeface="Wingdings" panose="05000000000000000000" charset="0"/>
              <a:buChar char="l"/>
            </a:pPr>
            <a:endParaRPr lang="zh-CN" altLang="en-US"/>
          </a:p>
          <a:p>
            <a:pPr indent="0">
              <a:buFont typeface="Wingdings" panose="05000000000000000000" charset="0"/>
              <a:buNone/>
            </a:pPr>
            <a:r>
              <a:rPr lang="zh-CN" altLang="en-US"/>
              <a:t>“怎么讲”如果不是比“讲什么”更重要的话，至少两者同样重要。内容决定形式，形 式服务于内容，因此形式不如内容重要的说法不实。因为形式本身就是内容，“怎么讲” 跟“讲什么”也很难绝对区分。</a:t>
            </a:r>
            <a:endParaRPr lang="zh-CN" altLang="en-US"/>
          </a:p>
          <a:p>
            <a:pPr indent="0">
              <a:buFont typeface="Wingdings" panose="05000000000000000000" charset="0"/>
              <a:buNone/>
            </a:pPr>
            <a:endParaRPr lang="zh-CN" altLang="en-US"/>
          </a:p>
          <a:p>
            <a:pPr indent="0">
              <a:buFont typeface="Wingdings" panose="05000000000000000000" charset="0"/>
              <a:buNone/>
            </a:pPr>
            <a:r>
              <a:rPr lang="zh-CN" altLang="en-US" b="1"/>
              <a:t>举例：故事为王：罗伯特•麦基的“电影剧作圣经”干脆就叫《故事》。</a:t>
            </a:r>
            <a:endParaRPr lang="zh-CN" altLang="en-US" b="1"/>
          </a:p>
          <a:p>
            <a:pPr indent="0">
              <a:buFont typeface="Wingdings" panose="05000000000000000000" charset="0"/>
              <a:buNone/>
            </a:pPr>
            <a:r>
              <a:rPr lang="zh-CN" altLang="en-US"/>
              <a:t>          </a:t>
            </a:r>
            <a:r>
              <a:rPr lang="zh-CN" altLang="en-US" b="1"/>
              <a:t>希区柯克</a:t>
            </a:r>
            <a:endParaRPr lang="zh-CN" altLang="en-US"/>
          </a:p>
          <a:p>
            <a:pPr indent="0">
              <a:buFont typeface="Wingdings" panose="05000000000000000000" charset="0"/>
              <a:buNone/>
            </a:pPr>
            <a:r>
              <a:rPr lang="zh-CN" altLang="en-US"/>
              <a:t>          </a:t>
            </a:r>
            <a:r>
              <a:rPr lang="zh-CN" altLang="en-US" b="1"/>
              <a:t>理查德•林克莱特     《爱在》三部曲和《少年时代》</a:t>
            </a:r>
            <a:endParaRPr lang="zh-CN" altLang="en-US"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导演方法</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833880" y="1704340"/>
            <a:ext cx="8126095" cy="368300"/>
          </a:xfrm>
          <a:prstGeom prst="rect">
            <a:avLst/>
          </a:prstGeom>
          <a:noFill/>
        </p:spPr>
        <p:txBody>
          <a:bodyPr wrap="square" rtlCol="0">
            <a:spAutoFit/>
          </a:bodyPr>
          <a:p>
            <a:pPr indent="0">
              <a:buFont typeface="Wingdings" panose="05000000000000000000" charset="0"/>
              <a:buNone/>
            </a:pPr>
            <a:r>
              <a:rPr lang="zh-CN" altLang="en-US" b="1"/>
              <a:t>导演方法从导演观念中产生，是指导演执导拍摄电影的整体策略和基本手段。</a:t>
            </a:r>
            <a:endParaRPr lang="zh-CN" altLang="en-US" b="1"/>
          </a:p>
        </p:txBody>
      </p:sp>
      <p:sp>
        <p:nvSpPr>
          <p:cNvPr id="2" name="文本框 1"/>
          <p:cNvSpPr txBox="1"/>
          <p:nvPr/>
        </p:nvSpPr>
        <p:spPr>
          <a:xfrm>
            <a:off x="2153920" y="2143125"/>
            <a:ext cx="8388350" cy="3692525"/>
          </a:xfrm>
          <a:prstGeom prst="rect">
            <a:avLst/>
          </a:prstGeom>
          <a:noFill/>
        </p:spPr>
        <p:txBody>
          <a:bodyPr wrap="square" rtlCol="0">
            <a:spAutoFit/>
          </a:bodyPr>
          <a:p>
            <a:r>
              <a:rPr lang="zh-CN" altLang="en-US"/>
              <a:t>♦常规与创新</a:t>
            </a:r>
            <a:endParaRPr lang="zh-CN" altLang="en-US"/>
          </a:p>
          <a:p>
            <a:r>
              <a:rPr lang="zh-CN" altLang="en-US"/>
              <a:t>常规方法包括好莱坞经典以及斯皮尔伯格和迈克尔•贝导演电影的方法。创新方 法包括爱森斯坦、威尔斯、戈达尔、安东尼奥尼、林奇等导演的执导方法，以及独立地下电 影的执导方法。</a:t>
            </a:r>
            <a:endParaRPr lang="zh-CN" altLang="en-US"/>
          </a:p>
          <a:p>
            <a:r>
              <a:rPr lang="zh-CN" altLang="en-US"/>
              <a:t>♦借助拐杖（文学、绘画、音乐等）</a:t>
            </a:r>
            <a:endParaRPr lang="zh-CN" altLang="en-US"/>
          </a:p>
          <a:p>
            <a:r>
              <a:rPr lang="zh-CN" altLang="en-US"/>
              <a:t>♦整体和有机</a:t>
            </a:r>
            <a:endParaRPr lang="zh-CN" altLang="en-US"/>
          </a:p>
          <a:p>
            <a:r>
              <a:rPr lang="zh-CN" altLang="en-US"/>
              <a:t>电影创作（执导电影）是一个整体（集体合作）和有机（和谐生命体）相结合的过程。 导演对于整体的把握与对于细节的选择应该是相互作用的。</a:t>
            </a:r>
            <a:endParaRPr lang="zh-CN" altLang="en-US"/>
          </a:p>
          <a:p>
            <a:r>
              <a:rPr lang="zh-CN" altLang="en-US"/>
              <a:t>♦简与繁、多与少、大与小</a:t>
            </a:r>
            <a:endParaRPr lang="zh-CN" altLang="en-US"/>
          </a:p>
          <a:p>
            <a:r>
              <a:rPr lang="zh-CN" altLang="en-US"/>
              <a:t>与所有艺术相同，电影导演存在着两种不同的追求:第一种是简约、空灵和小巧的倾 向（元曲与小品风格）；第二种是繁复、奢华和宏大的倾向（汉赋与巴洛克风格）。</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导演方法</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833880" y="1704340"/>
            <a:ext cx="8126095" cy="368300"/>
          </a:xfrm>
          <a:prstGeom prst="rect">
            <a:avLst/>
          </a:prstGeom>
          <a:noFill/>
        </p:spPr>
        <p:txBody>
          <a:bodyPr wrap="square" rtlCol="0">
            <a:spAutoFit/>
          </a:bodyPr>
          <a:p>
            <a:pPr indent="0">
              <a:buFont typeface="Wingdings" panose="05000000000000000000" charset="0"/>
              <a:buNone/>
            </a:pPr>
            <a:r>
              <a:rPr lang="zh-CN" altLang="en-US" b="1"/>
              <a:t>导演方法从导演观念中产生，是指导演执导拍摄电影的整体策略和基本手段。</a:t>
            </a:r>
            <a:endParaRPr lang="zh-CN" altLang="en-US" b="1"/>
          </a:p>
        </p:txBody>
      </p:sp>
      <p:sp>
        <p:nvSpPr>
          <p:cNvPr id="2" name="文本框 1"/>
          <p:cNvSpPr txBox="1"/>
          <p:nvPr/>
        </p:nvSpPr>
        <p:spPr>
          <a:xfrm>
            <a:off x="2120265" y="2517140"/>
            <a:ext cx="8388350" cy="3080385"/>
          </a:xfrm>
          <a:prstGeom prst="rect">
            <a:avLst/>
          </a:prstGeom>
          <a:noFill/>
        </p:spPr>
        <p:txBody>
          <a:bodyPr wrap="square" rtlCol="0">
            <a:spAutoFit/>
          </a:bodyPr>
          <a:p>
            <a:pPr>
              <a:lnSpc>
                <a:spcPct val="180000"/>
              </a:lnSpc>
            </a:pPr>
            <a:r>
              <a:rPr lang="zh-CN" altLang="en-US">
                <a:sym typeface="+mn-ea"/>
              </a:rPr>
              <a:t>♦潜文本</a:t>
            </a:r>
            <a:endParaRPr lang="zh-CN" altLang="en-US"/>
          </a:p>
          <a:p>
            <a:pPr>
              <a:lnSpc>
                <a:spcPct val="180000"/>
              </a:lnSpc>
            </a:pPr>
            <a:r>
              <a:rPr lang="zh-CN" altLang="en-US">
                <a:sym typeface="+mn-ea"/>
              </a:rPr>
              <a:t>♦完美主义者、偏执狂、强迫症、细节控</a:t>
            </a:r>
            <a:endParaRPr lang="zh-CN" altLang="en-US"/>
          </a:p>
          <a:p>
            <a:pPr>
              <a:lnSpc>
                <a:spcPct val="180000"/>
              </a:lnSpc>
            </a:pPr>
            <a:r>
              <a:rPr lang="zh-CN" altLang="en-US">
                <a:sym typeface="+mn-ea"/>
              </a:rPr>
              <a:t>♦为谁拍片？观众还是自己，娱乐观众还是表达自我</a:t>
            </a:r>
            <a:endParaRPr lang="zh-CN" altLang="en-US"/>
          </a:p>
          <a:p>
            <a:pPr>
              <a:lnSpc>
                <a:spcPct val="180000"/>
              </a:lnSpc>
            </a:pPr>
            <a:r>
              <a:rPr lang="zh-CN" altLang="en-US">
                <a:sym typeface="+mn-ea"/>
              </a:rPr>
              <a:t>♦电影传达理念</a:t>
            </a:r>
            <a:endParaRPr lang="zh-CN" altLang="en-US"/>
          </a:p>
          <a:p>
            <a:pPr>
              <a:lnSpc>
                <a:spcPct val="180000"/>
              </a:lnSpc>
            </a:pPr>
            <a:r>
              <a:rPr lang="zh-CN" altLang="en-US">
                <a:sym typeface="+mn-ea"/>
              </a:rPr>
              <a:t>♦高屋建令瓦（宏大叙事）与见微知著（以小见大）</a:t>
            </a:r>
            <a:endParaRPr lang="zh-CN" altLang="en-US"/>
          </a:p>
          <a:p>
            <a:pPr>
              <a:lnSpc>
                <a:spcPct val="180000"/>
              </a:lnSpc>
            </a:pPr>
            <a:r>
              <a:rPr lang="zh-CN" altLang="en-US">
                <a:sym typeface="+mn-ea"/>
              </a:rPr>
              <a:t>♦社会运动和花招</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3140304" y="693891"/>
            <a:ext cx="591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第四节 故事、人物和主题</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833880" y="1704340"/>
            <a:ext cx="8126095" cy="3138170"/>
          </a:xfrm>
          <a:prstGeom prst="rect">
            <a:avLst/>
          </a:prstGeom>
          <a:noFill/>
        </p:spPr>
        <p:txBody>
          <a:bodyPr wrap="square" rtlCol="0">
            <a:spAutoFit/>
          </a:bodyPr>
          <a:p>
            <a:pPr indent="0">
              <a:buFont typeface="Wingdings" panose="05000000000000000000" charset="0"/>
              <a:buNone/>
            </a:pPr>
            <a:r>
              <a:rPr lang="zh-CN" altLang="en-US"/>
              <a:t>多次实地调査证明：观众首先是冲着故事去看电影的，电影类型、明星、导演和特效 等次之，所以导演必须是会讲故事的人，而好导演（大导演）一定是讲故事的能手。</a:t>
            </a:r>
            <a:endParaRPr lang="zh-CN" altLang="en-US"/>
          </a:p>
          <a:p>
            <a:pPr indent="0">
              <a:buFont typeface="Wingdings" panose="05000000000000000000" charset="0"/>
              <a:buNone/>
            </a:pPr>
            <a:r>
              <a:rPr lang="zh-CN" altLang="en-US"/>
              <a:t>电影中的故事不体现在摄影、美工、特效和电脑合成图像上，而体现在电影的人物身 上:人物的需求、欲望、梦想和行动，以及人物的失望、痛苦和挣扎等。“非常情景下的常 人”是最准确的定义。</a:t>
            </a:r>
            <a:endParaRPr lang="zh-CN" altLang="en-US"/>
          </a:p>
          <a:p>
            <a:pPr indent="0">
              <a:buFont typeface="Wingdings" panose="05000000000000000000" charset="0"/>
              <a:buNone/>
            </a:pPr>
            <a:r>
              <a:rPr lang="zh-CN" altLang="en-US"/>
              <a:t>所有故事和人物都会传达出一个或多个主题和观念，导演如何将故事人物与主题观 念契合起来，应该是最大的挑战之一。</a:t>
            </a:r>
            <a:endParaRPr lang="zh-CN" altLang="en-US"/>
          </a:p>
          <a:p>
            <a:pPr indent="0">
              <a:buFont typeface="Wingdings" panose="05000000000000000000" charset="0"/>
              <a:buNone/>
            </a:pPr>
            <a:endParaRPr lang="zh-CN" altLang="en-US"/>
          </a:p>
          <a:p>
            <a:pPr indent="0">
              <a:buFont typeface="Wingdings" panose="05000000000000000000" charset="0"/>
              <a:buNone/>
            </a:pPr>
            <a:r>
              <a:rPr lang="zh-CN" altLang="en-US" b="1"/>
              <a:t>电影史上的成功案例：《公民凯恩》《迷魂记》《七武士》《小城之春》《现代启示录》《这个杀手不太冷》和 《阿凡达》等。</a:t>
            </a:r>
            <a:endParaRPr lang="zh-CN" altLang="en-US"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3140304" y="693891"/>
            <a:ext cx="591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第四节 故事、人物和主题</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2372995" y="1979295"/>
            <a:ext cx="7479030" cy="3322955"/>
          </a:xfrm>
          <a:prstGeom prst="rect">
            <a:avLst/>
          </a:prstGeom>
          <a:noFill/>
        </p:spPr>
        <p:txBody>
          <a:bodyPr wrap="square" rtlCol="0">
            <a:spAutoFit/>
          </a:bodyPr>
          <a:p>
            <a:pPr indent="0">
              <a:lnSpc>
                <a:spcPct val="150000"/>
              </a:lnSpc>
              <a:buFont typeface="Wingdings" panose="05000000000000000000" charset="0"/>
              <a:buNone/>
            </a:pPr>
            <a:r>
              <a:rPr lang="zh-CN" altLang="en-US" sz="2000"/>
              <a:t>♦人物</a:t>
            </a:r>
            <a:endParaRPr lang="zh-CN" altLang="en-US" sz="2000"/>
          </a:p>
          <a:p>
            <a:pPr indent="0">
              <a:lnSpc>
                <a:spcPct val="150000"/>
              </a:lnSpc>
              <a:buFont typeface="Wingdings" panose="05000000000000000000" charset="0"/>
              <a:buNone/>
            </a:pPr>
            <a:endParaRPr lang="zh-CN" altLang="en-US" sz="2000" b="1"/>
          </a:p>
          <a:p>
            <a:pPr indent="0">
              <a:lnSpc>
                <a:spcPct val="150000"/>
              </a:lnSpc>
              <a:buFont typeface="Wingdings" panose="05000000000000000000" charset="0"/>
              <a:buNone/>
            </a:pPr>
            <a:r>
              <a:rPr lang="zh-CN" altLang="en-US" sz="2000" b="1"/>
              <a:t>成功案例：《公民凯恩》《巴顿将军》《阿甘正传》和《这个杀手不太冷》等影片都有深入人心的经 典人物形象，也为导演的人物形象塑造树立了光辉的榜样。</a:t>
            </a:r>
            <a:endParaRPr lang="zh-CN" altLang="en-US" sz="2000" b="1"/>
          </a:p>
          <a:p>
            <a:pPr indent="0">
              <a:lnSpc>
                <a:spcPct val="150000"/>
              </a:lnSpc>
              <a:buFont typeface="Wingdings" panose="05000000000000000000" charset="0"/>
              <a:buNone/>
            </a:pPr>
            <a:endParaRPr lang="zh-CN" altLang="en-US" sz="2000" b="1"/>
          </a:p>
          <a:p>
            <a:pPr indent="0">
              <a:lnSpc>
                <a:spcPct val="150000"/>
              </a:lnSpc>
              <a:buFont typeface="Wingdings" panose="05000000000000000000" charset="0"/>
              <a:buNone/>
            </a:pPr>
            <a:r>
              <a:rPr lang="zh-CN" altLang="en-US" sz="2000"/>
              <a:t>♦故事与影像</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3394304" y="693891"/>
            <a:ext cx="540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第五节 视听化思维方式</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833880" y="1704340"/>
            <a:ext cx="8126095" cy="4030980"/>
          </a:xfrm>
          <a:prstGeom prst="rect">
            <a:avLst/>
          </a:prstGeom>
          <a:noFill/>
        </p:spPr>
        <p:txBody>
          <a:bodyPr wrap="square" rtlCol="0">
            <a:spAutoFit/>
          </a:bodyPr>
          <a:p>
            <a:pPr indent="0">
              <a:buFont typeface="Wingdings" panose="05000000000000000000" charset="0"/>
              <a:buNone/>
            </a:pPr>
            <a:r>
              <a:rPr lang="zh-CN" altLang="en-US" sz="2000" b="1"/>
              <a:t>♦电影思维与视听思维</a:t>
            </a:r>
            <a:endParaRPr lang="zh-CN" altLang="en-US" b="1"/>
          </a:p>
          <a:p>
            <a:pPr indent="0">
              <a:buFont typeface="Wingdings" panose="05000000000000000000" charset="0"/>
              <a:buNone/>
            </a:pPr>
            <a:r>
              <a:rPr lang="zh-CN" altLang="en-US"/>
              <a:t>        </a:t>
            </a:r>
            <a:endParaRPr lang="zh-CN" altLang="en-US"/>
          </a:p>
          <a:p>
            <a:pPr indent="0">
              <a:buFont typeface="Wingdings" panose="05000000000000000000" charset="0"/>
              <a:buNone/>
            </a:pPr>
            <a:r>
              <a:rPr lang="zh-CN" altLang="en-US"/>
              <a:t>       电影思维与视听思维：电影是形象化的艺术，也是视听化的思维。从创意观念到银 幕形象，视听形象既是电影创作（制作）的手段，也是银幕视听的呈现方式，创作（制作）者 的立场、思想和意图当然还是通过视听形象表达出来，所以电影化的视听思维怎么强调 都不为过，而电影导演的主要工作可以说就是“如何实现视听化的呈现”。</a:t>
            </a:r>
            <a:endParaRPr lang="zh-CN" altLang="en-US"/>
          </a:p>
          <a:p>
            <a:pPr indent="0">
              <a:buFont typeface="Wingdings" panose="05000000000000000000" charset="0"/>
              <a:buNone/>
            </a:pPr>
            <a:endParaRPr lang="zh-CN" altLang="en-US"/>
          </a:p>
          <a:p>
            <a:pPr indent="0">
              <a:buFont typeface="Wingdings" panose="05000000000000000000" charset="0"/>
              <a:buNone/>
            </a:pPr>
            <a:r>
              <a:rPr lang="zh-CN" altLang="en-US" sz="2000" b="1"/>
              <a:t>♦导演法则</a:t>
            </a:r>
            <a:endParaRPr lang="zh-CN" altLang="en-US" sz="2000" b="1"/>
          </a:p>
          <a:p>
            <a:pPr indent="0">
              <a:buFont typeface="Wingdings" panose="05000000000000000000" charset="0"/>
              <a:buNone/>
            </a:pPr>
            <a:endParaRPr lang="zh-CN" altLang="en-US"/>
          </a:p>
          <a:p>
            <a:pPr indent="0">
              <a:buFont typeface="Wingdings" panose="05000000000000000000" charset="0"/>
              <a:buNone/>
            </a:pPr>
            <a:r>
              <a:rPr lang="zh-CN" altLang="en-US"/>
              <a:t>       必须遵循的若干法则有:轴线、匹配、视线、时空连续性幻觉、保持观众的方向感和身 临其境感等。</a:t>
            </a:r>
            <a:endParaRPr lang="zh-CN" altLang="en-US"/>
          </a:p>
          <a:p>
            <a:pPr indent="0">
              <a:buFont typeface="Wingdings" panose="05000000000000000000" charset="0"/>
              <a:buNone/>
            </a:pPr>
            <a:endParaRPr lang="zh-CN" altLang="en-US"/>
          </a:p>
          <a:p>
            <a:pPr indent="0">
              <a:buFont typeface="Wingdings" panose="05000000000000000000" charset="0"/>
              <a:buNone/>
            </a:pPr>
            <a:r>
              <a:rPr lang="zh-CN" altLang="en-US"/>
              <a:t>       法则与反法则（打破法则的前提是深刻地懂得和理解法则）</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3394304" y="693891"/>
            <a:ext cx="540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第五节 视听化思维方式</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833880" y="1704340"/>
            <a:ext cx="8126095" cy="4030980"/>
          </a:xfrm>
          <a:prstGeom prst="rect">
            <a:avLst/>
          </a:prstGeom>
          <a:noFill/>
        </p:spPr>
        <p:txBody>
          <a:bodyPr wrap="square" rtlCol="0">
            <a:spAutoFit/>
          </a:bodyPr>
          <a:p>
            <a:pPr indent="0">
              <a:buFont typeface="Wingdings" panose="05000000000000000000" charset="0"/>
              <a:buNone/>
            </a:pPr>
            <a:r>
              <a:rPr lang="zh-CN" altLang="en-US" sz="2000" b="1"/>
              <a:t>♦视觉冲击力</a:t>
            </a:r>
            <a:endParaRPr lang="zh-CN" altLang="en-US" sz="2000" b="1"/>
          </a:p>
          <a:p>
            <a:pPr indent="0">
              <a:buFont typeface="Wingdings" panose="05000000000000000000" charset="0"/>
              <a:buNone/>
            </a:pPr>
            <a:r>
              <a:rPr lang="zh-CN" altLang="en-US"/>
              <a:t>        </a:t>
            </a:r>
            <a:endParaRPr lang="zh-CN" altLang="en-US"/>
          </a:p>
          <a:p>
            <a:pPr indent="0">
              <a:buFont typeface="Wingdings" panose="05000000000000000000" charset="0"/>
              <a:buNone/>
            </a:pPr>
            <a:r>
              <a:rPr lang="zh-CN" altLang="en-US"/>
              <a:t>       案例：《火车进站》中火车进站时的镜头</a:t>
            </a:r>
            <a:endParaRPr lang="zh-CN" altLang="en-US"/>
          </a:p>
          <a:p>
            <a:pPr indent="0">
              <a:buFont typeface="Wingdings" panose="05000000000000000000" charset="0"/>
              <a:buNone/>
            </a:pPr>
            <a:r>
              <a:rPr lang="zh-CN" altLang="en-US"/>
              <a:t>                  《火车大劫案》的片尾</a:t>
            </a:r>
            <a:endParaRPr lang="zh-CN" altLang="en-US"/>
          </a:p>
          <a:p>
            <a:pPr indent="0">
              <a:buFont typeface="Wingdings" panose="05000000000000000000" charset="0"/>
              <a:buNone/>
            </a:pPr>
            <a:r>
              <a:rPr lang="zh-CN" altLang="en-US"/>
              <a:t>                  《战舰波将金号》中的敖德萨阶梯屠杀段落</a:t>
            </a:r>
            <a:endParaRPr lang="zh-CN" altLang="en-US"/>
          </a:p>
          <a:p>
            <a:pPr indent="0">
              <a:buFont typeface="Wingdings" panose="05000000000000000000" charset="0"/>
              <a:buNone/>
            </a:pPr>
            <a:r>
              <a:rPr lang="zh-CN" altLang="en-US"/>
              <a:t>                  《邦妮与克莱德》结尾</a:t>
            </a:r>
            <a:endParaRPr lang="zh-CN" altLang="en-US"/>
          </a:p>
          <a:p>
            <a:pPr indent="0">
              <a:buFont typeface="Wingdings" panose="05000000000000000000" charset="0"/>
              <a:buNone/>
            </a:pPr>
            <a:r>
              <a:rPr lang="zh-CN" altLang="en-US"/>
              <a:t>                  《迷魂记》 中教堂钟楼的变形镜头（变焦与升降的结合运用）、                              </a:t>
            </a:r>
            <a:endParaRPr lang="zh-CN" altLang="en-US"/>
          </a:p>
          <a:p>
            <a:pPr indent="0">
              <a:buFont typeface="Wingdings" panose="05000000000000000000" charset="0"/>
              <a:buNone/>
            </a:pPr>
            <a:r>
              <a:rPr lang="zh-CN" altLang="en-US"/>
              <a:t>                  《乱》中从空中凝视城堡大火的“上帝 视角”、《泰坦尼克号》中 </a:t>
            </a:r>
            <a:endParaRPr lang="zh-CN" altLang="en-US"/>
          </a:p>
          <a:p>
            <a:pPr indent="0">
              <a:buFont typeface="Wingdings" panose="05000000000000000000" charset="0"/>
              <a:buNone/>
            </a:pPr>
            <a:r>
              <a:rPr lang="zh-CN" altLang="en-US"/>
              <a:t>                   从船头和大烟囱上空掠过的不可思议的俯瞰镜头等</a:t>
            </a:r>
            <a:endParaRPr lang="zh-CN" altLang="en-US"/>
          </a:p>
          <a:p>
            <a:pPr indent="0">
              <a:buFont typeface="Wingdings" panose="05000000000000000000" charset="0"/>
              <a:buNone/>
            </a:pPr>
            <a:r>
              <a:rPr lang="zh-CN" altLang="en-US" sz="2000" b="1"/>
              <a:t>♦视听化的对比（冲突）</a:t>
            </a:r>
            <a:endParaRPr lang="zh-CN" altLang="en-US" sz="2000" b="1"/>
          </a:p>
          <a:p>
            <a:pPr indent="0">
              <a:buFont typeface="Wingdings" panose="05000000000000000000" charset="0"/>
              <a:buNone/>
            </a:pPr>
            <a:r>
              <a:rPr lang="zh-CN" altLang="en-US"/>
              <a:t>       必须遵循的若干法则有:轴线、匹配、视线、时空连续性幻觉、保持观众的方向感和身 临其境感等。</a:t>
            </a:r>
            <a:endParaRPr lang="zh-CN" altLang="en-US"/>
          </a:p>
          <a:p>
            <a:pPr indent="0">
              <a:buFont typeface="Wingdings" panose="05000000000000000000" charset="0"/>
              <a:buNone/>
            </a:pPr>
            <a:endParaRPr lang="zh-CN" altLang="en-US"/>
          </a:p>
          <a:p>
            <a:pPr indent="0">
              <a:buFont typeface="Wingdings" panose="05000000000000000000" charset="0"/>
              <a:buNone/>
            </a:pPr>
            <a:r>
              <a:rPr lang="zh-CN" altLang="en-US"/>
              <a:t>       法则与反法则（打破法则的前提是深刻地懂得和理解法则）</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3394304" y="693891"/>
            <a:ext cx="540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第五节 视听化思维方式</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1844675" y="1473835"/>
            <a:ext cx="8126095" cy="4831080"/>
          </a:xfrm>
          <a:prstGeom prst="rect">
            <a:avLst/>
          </a:prstGeom>
          <a:noFill/>
        </p:spPr>
        <p:txBody>
          <a:bodyPr wrap="square" rtlCol="0">
            <a:spAutoFit/>
          </a:bodyPr>
          <a:p>
            <a:pPr indent="0">
              <a:buFont typeface="Wingdings" panose="05000000000000000000" charset="0"/>
              <a:buNone/>
            </a:pPr>
            <a:r>
              <a:rPr lang="zh-CN" altLang="en-US" sz="2000" b="1"/>
              <a:t>♦视听化的对比（冲突）</a:t>
            </a:r>
            <a:endParaRPr lang="zh-CN" altLang="en-US" sz="2000" b="1"/>
          </a:p>
          <a:p>
            <a:pPr marL="285750" indent="-285750">
              <a:buFont typeface="Wingdings" panose="05000000000000000000" charset="0"/>
              <a:buChar char="l"/>
            </a:pPr>
            <a:r>
              <a:rPr lang="zh-CN" altLang="en-US" sz="1600"/>
              <a:t>镜头之间的对比（冲突）：爱森斯坦的“蒙太奇”效应（1 + 1&gt;D实现了质的飞跃;《阿拉伯的劳伦斯》阿里海市蜃楼般出场的大全景长镜头，恰恰被几个插入的近景反应镜头 极大地强化了。</a:t>
            </a:r>
            <a:endParaRPr lang="zh-CN" altLang="en-US" sz="1600"/>
          </a:p>
          <a:p>
            <a:pPr marL="285750" indent="-285750">
              <a:buFont typeface="Wingdings" panose="05000000000000000000" charset="0"/>
              <a:buChar char="l"/>
            </a:pPr>
            <a:r>
              <a:rPr lang="zh-CN" altLang="en-US" sz="1600"/>
              <a:t>场景之间的对比（冲突）：斯蒂芬斯（《郎心似铁》）说:“电影的最大效应就在于一场戏 有效地替代另一场戏。……我希望场景的剪辑不仅仅是一场戏简单地加上另一场戏，我 想要某种能量充盈在不同的场戏之间。我真正感兴趣的是一个影像与另一个影像之间 的关系。秀兰•温特斯半裸在床吃着融化的冰激凌和身着白色礼服的伊丽莎白•泰勒 牵着空中的气球，自然就是一种失衡，这种失衡就创造出戏剧感。”再如,《热情似火》游艇 上的极尽浪漫幸福与舞厅的极端尴尬不爽，形成强烈的对比。《日瓦戈医生》为了突出春 天的水仙花，大卫•利恩不惜将前一场冬天的家庭室内戏的色调衰减成平淡的灰色，两 个场景色调的对比更好地突出了前者。</a:t>
            </a:r>
            <a:endParaRPr lang="zh-CN" altLang="en-US" sz="1600"/>
          </a:p>
          <a:p>
            <a:pPr marL="285750" indent="-285750">
              <a:buFont typeface="Wingdings" panose="05000000000000000000" charset="0"/>
              <a:buChar char="l"/>
            </a:pPr>
            <a:r>
              <a:rPr lang="zh-CN" altLang="en-US" sz="1600"/>
              <a:t>段落之间的对比（冲突）：如《蚀》尾声的空镜头蒙太奇段落、《猎鹿人》的婚礼与越战、 《拯救大兵瑞恩》的诺曼底登陆与寻找拯救瑞恩等,都是典型的段落对比例证。时空（情节线索）之间的对比（冲突）：如《党同伐异》的四个时空、《广岛之恋》    的交叉 </a:t>
            </a:r>
            <a:endParaRPr lang="zh-CN" altLang="en-US" sz="1600"/>
          </a:p>
          <a:p>
            <a:pPr marL="285750" indent="-285750">
              <a:buFont typeface="Wingdings" panose="05000000000000000000" charset="0"/>
              <a:buChar char="l"/>
            </a:pPr>
            <a:r>
              <a:rPr lang="zh-CN" altLang="en-US" sz="1600"/>
              <a:t>时空（情节线索）之间的对比（冲突）：如《党同伐异》的四个时空、《广岛之恋》的交叉 时空、《教父续集》的两代教父、《美国往事》的三个时代、《地球这一夜》的五个空间、《云 图》的不同时空和不同故事等，都是巧妙运用时空对比进行叙事的。</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616304" y="693891"/>
            <a:ext cx="895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第六节 经济头脑、科技意识和准备行头</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1400810"/>
            <a:ext cx="11203305" cy="5139055"/>
          </a:xfrm>
          <a:prstGeom prst="rect">
            <a:avLst/>
          </a:prstGeom>
          <a:noFill/>
        </p:spPr>
        <p:txBody>
          <a:bodyPr wrap="square" rtlCol="0">
            <a:spAutoFit/>
          </a:bodyPr>
          <a:p>
            <a:pPr indent="0">
              <a:buFont typeface="Wingdings" panose="05000000000000000000" charset="0"/>
              <a:buNone/>
            </a:pPr>
            <a:r>
              <a:rPr lang="zh-CN" altLang="en-US" sz="2000" b="1"/>
              <a:t>♦导演的经济头脑</a:t>
            </a:r>
            <a:endParaRPr lang="zh-CN" altLang="en-US" sz="2000" b="1"/>
          </a:p>
          <a:p>
            <a:pPr indent="0">
              <a:buFont typeface="Wingdings" panose="05000000000000000000" charset="0"/>
              <a:buNone/>
            </a:pPr>
            <a:r>
              <a:rPr lang="zh-CN" altLang="en-US" sz="1600"/>
              <a:t>电影是金钱的艺术。金钱和艺术缺一不可，就像导演和制片人缺一不可一样。</a:t>
            </a:r>
            <a:endParaRPr lang="zh-CN" altLang="en-US" sz="1600"/>
          </a:p>
          <a:p>
            <a:pPr indent="0">
              <a:buFont typeface="Wingdings" panose="05000000000000000000" charset="0"/>
              <a:buNone/>
            </a:pPr>
            <a:endParaRPr lang="zh-CN" altLang="en-US" sz="1600"/>
          </a:p>
          <a:p>
            <a:pPr indent="0">
              <a:buFont typeface="Wingdings" panose="05000000000000000000" charset="0"/>
              <a:buNone/>
            </a:pPr>
            <a:r>
              <a:rPr lang="zh-CN" altLang="en-US" sz="1600"/>
              <a:t>导演的经济头脑（就像制片人的艺术头脑一样）：必须懂得和尊重电影制作的经济规 律，并准备做出必要的让步和妥协。</a:t>
            </a:r>
            <a:endParaRPr lang="zh-CN" altLang="en-US" sz="1600"/>
          </a:p>
          <a:p>
            <a:pPr indent="0">
              <a:buFont typeface="Wingdings" panose="05000000000000000000" charset="0"/>
              <a:buNone/>
            </a:pPr>
            <a:r>
              <a:rPr lang="zh-CN" altLang="en-US" sz="1600"/>
              <a:t>通常来说，预算越大，自由越小。所以超低成本的实习作品或低成本的独立制作拥 有较大的创作自由，而高成本院线电影或超高成本的大片则会受到较大的创作限制（尽管它在技术质量和制作规模上拥有坚实的保障）。</a:t>
            </a:r>
            <a:endParaRPr lang="zh-CN" altLang="en-US" sz="1600"/>
          </a:p>
          <a:p>
            <a:pPr indent="0">
              <a:buFont typeface="Wingdings" panose="05000000000000000000" charset="0"/>
              <a:buNone/>
            </a:pPr>
            <a:endParaRPr lang="zh-CN" altLang="en-US" sz="1600"/>
          </a:p>
          <a:p>
            <a:pPr indent="0">
              <a:buFont typeface="Wingdings" panose="05000000000000000000" charset="0"/>
              <a:buNone/>
            </a:pPr>
            <a:r>
              <a:rPr lang="zh-CN" altLang="en-US" b="1"/>
              <a:t>预算三三制:前期筹备、中期拍摄和后期制作各占三分之一。大卫•利恩拍摄《阿拉 伯的劳伦斯》的前、中、后期正好也各花费一年时间。</a:t>
            </a:r>
            <a:endParaRPr lang="zh-CN" altLang="en-US" b="1"/>
          </a:p>
          <a:p>
            <a:pPr indent="0">
              <a:buFont typeface="Wingdings" panose="05000000000000000000" charset="0"/>
              <a:buNone/>
            </a:pPr>
            <a:r>
              <a:rPr lang="zh-CN" altLang="en-US" b="1"/>
              <a:t>总支出：线上支出（包括剧作版权、编剧、导演、演员、制片和作曲等公会会员酬金）和 线下支出（包括日常开支、摄制组工资、机器设备、录音、剪辑、后期制作、音乐制作、食宿 交通、医疗保险、法务财会和办公费用等）。</a:t>
            </a:r>
            <a:endParaRPr lang="zh-CN" altLang="en-US" b="1"/>
          </a:p>
          <a:p>
            <a:pPr indent="0">
              <a:buFont typeface="Wingdings" panose="05000000000000000000" charset="0"/>
              <a:buNone/>
            </a:pPr>
            <a:r>
              <a:rPr lang="zh-CN" altLang="en-US" b="1"/>
              <a:t>毛收入（gross profits）:票房总收入。</a:t>
            </a:r>
            <a:endParaRPr lang="zh-CN" altLang="en-US" b="1"/>
          </a:p>
          <a:p>
            <a:pPr indent="0">
              <a:buFont typeface="Wingdings" panose="05000000000000000000" charset="0"/>
              <a:buNone/>
            </a:pPr>
            <a:r>
              <a:rPr lang="zh-CN" altLang="en-US" b="1"/>
              <a:t>纯利润（net profits）:扣除拍摄费、发行费、滞后费和减免费等之后的数额。 打包价（flat）:角色打包、时间打包或集数打包。</a:t>
            </a:r>
            <a:endParaRPr lang="zh-CN" altLang="en-US" b="1"/>
          </a:p>
          <a:p>
            <a:pPr indent="0">
              <a:buFont typeface="Wingdings" panose="05000000000000000000" charset="0"/>
              <a:buNone/>
            </a:pPr>
            <a:r>
              <a:rPr lang="zh-CN" altLang="en-US" b="1"/>
              <a:t>完片担保:保险公司担保影片按预算、按时和按质完成，收取制片方一定数额的保 费，同时派出懂行的专家跟组监管。</a:t>
            </a:r>
            <a:endParaRPr lang="zh-CN" altLang="en-US" sz="1600"/>
          </a:p>
          <a:p>
            <a:pPr indent="0">
              <a:buFont typeface="Wingdings" panose="05000000000000000000" charset="0"/>
              <a:buNone/>
            </a:pPr>
            <a:endParaRPr lang="zh-CN" altLang="en-US" sz="1600"/>
          </a:p>
          <a:p>
            <a:pPr indent="0">
              <a:buFont typeface="Wingdings" panose="05000000000000000000" charset="0"/>
              <a:buNone/>
            </a:pPr>
            <a:r>
              <a:rPr lang="zh-CN" altLang="en-US" sz="1600"/>
              <a:t>经济、日程、后勤和人力往往是最让艺术家（导演）感到头痛和恼火的领域，但这又是 导演每时每刻都无法回避的问题。</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627505" y="2900045"/>
            <a:ext cx="9938385" cy="922020"/>
          </a:xfrm>
          <a:prstGeom prst="rect">
            <a:avLst/>
          </a:prstGeom>
          <a:noFill/>
        </p:spPr>
        <p:txBody>
          <a:bodyPr wrap="square" rtlCol="0">
            <a:spAutoFit/>
          </a:bodyPr>
          <a:lstStyle/>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第一章 导演定义：界定与概说</a:t>
            </a:r>
            <a:endPar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1627329" y="26417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616304" y="693891"/>
            <a:ext cx="895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第六节 经济头脑、科技意识和准备行头</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1477645"/>
            <a:ext cx="11203305" cy="4615815"/>
          </a:xfrm>
          <a:prstGeom prst="rect">
            <a:avLst/>
          </a:prstGeom>
          <a:noFill/>
        </p:spPr>
        <p:txBody>
          <a:bodyPr wrap="square" rtlCol="0">
            <a:spAutoFit/>
          </a:bodyPr>
          <a:p>
            <a:pPr indent="0">
              <a:buFont typeface="Wingdings" panose="05000000000000000000" charset="0"/>
              <a:buNone/>
            </a:pPr>
            <a:r>
              <a:rPr lang="zh-CN" altLang="en-US" sz="2000" b="1"/>
              <a:t>♦导演酬金</a:t>
            </a:r>
            <a:endParaRPr lang="zh-CN" altLang="en-US" sz="2000" b="1"/>
          </a:p>
          <a:p>
            <a:pPr indent="0">
              <a:buFont typeface="Wingdings" panose="05000000000000000000" charset="0"/>
              <a:buNone/>
            </a:pPr>
            <a:endParaRPr lang="zh-CN" altLang="en-US" sz="2000" b="1"/>
          </a:p>
          <a:p>
            <a:pPr indent="0">
              <a:buFont typeface="Wingdings" panose="05000000000000000000" charset="0"/>
              <a:buNone/>
            </a:pPr>
            <a:r>
              <a:rPr lang="zh-CN" altLang="en-US" sz="2000" b="1"/>
              <a:t>普通导演一般底线在总预算的5%（约编剧的两倍），名导演可以高达10% —20%, 明星导演可以在酬金之外参与利润分成（无名导演也可能不拿酬金而只参加利润分成， 前提是如果实现利润的话），最高级别的导演（如兼任制片人的斯皮尔伯格在《拯救大兵 瑞恩》中拿到17. 5%的毛收入分成）与一线明星汤姆•汉克斯相当。</a:t>
            </a:r>
            <a:endParaRPr lang="zh-CN" altLang="en-US" sz="2000" b="1"/>
          </a:p>
          <a:p>
            <a:pPr indent="0">
              <a:buFont typeface="Wingdings" panose="05000000000000000000" charset="0"/>
              <a:buNone/>
            </a:pPr>
            <a:endParaRPr lang="zh-CN" altLang="en-US" sz="2000" b="1"/>
          </a:p>
          <a:p>
            <a:pPr indent="0">
              <a:buFont typeface="Wingdings" panose="05000000000000000000" charset="0"/>
              <a:buNone/>
            </a:pPr>
            <a:r>
              <a:rPr lang="zh-CN" altLang="en-US" sz="2000" b="1"/>
              <a:t>1950年，约翰•史都华首次采用票房分成（拉长付款时间并可以减免个税）的方式， 这一方式后迅速成为电影圈惯例。1977年,新手导演乔治•卢卡斯执导《星球大战》时被 迫接受不拿酬金而只给影片后产品授权的近乎羞辱性的条件，但就是当时几乎等于零的 后产品授权让卢卡斯获利10亿美元以上。</a:t>
            </a:r>
            <a:endParaRPr lang="zh-CN" altLang="en-US" sz="2000" b="1"/>
          </a:p>
          <a:p>
            <a:pPr indent="0">
              <a:buFont typeface="Wingdings" panose="05000000000000000000" charset="0"/>
              <a:buNone/>
            </a:pPr>
            <a:endParaRPr lang="zh-CN" altLang="en-US" sz="2000" b="1"/>
          </a:p>
          <a:p>
            <a:pPr indent="0">
              <a:buFont typeface="Wingdings" panose="05000000000000000000" charset="0"/>
              <a:buNone/>
            </a:pPr>
            <a:r>
              <a:rPr lang="zh-CN" altLang="en-US"/>
              <a:t>导演经常会降低（甚至不拿）酬金以换取影片的所有权股份，这既可减少预算费用， 又可强化导演的投入和决心。但合同会注明导演超预算（或超周期）就会减少一定比例 的股权。所以，导演如果不精打细算的话，很快就会输得精光。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616304" y="693891"/>
            <a:ext cx="895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第六节 经济头脑、科技意识和准备行头</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1477645"/>
            <a:ext cx="11203305" cy="4677410"/>
          </a:xfrm>
          <a:prstGeom prst="rect">
            <a:avLst/>
          </a:prstGeom>
          <a:noFill/>
        </p:spPr>
        <p:txBody>
          <a:bodyPr wrap="square" rtlCol="0">
            <a:spAutoFit/>
          </a:bodyPr>
          <a:p>
            <a:pPr indent="0">
              <a:buFont typeface="Wingdings" panose="05000000000000000000" charset="0"/>
              <a:buNone/>
            </a:pPr>
            <a:r>
              <a:rPr lang="zh-CN" altLang="en-US" sz="2000" b="1"/>
              <a:t>♦导演署名</a:t>
            </a:r>
            <a:endParaRPr lang="zh-CN" altLang="en-US" sz="2000" b="1"/>
          </a:p>
          <a:p>
            <a:pPr indent="0">
              <a:buFont typeface="Wingdings" panose="05000000000000000000" charset="0"/>
              <a:buNone/>
            </a:pPr>
            <a:endParaRPr lang="zh-CN" altLang="en-US"/>
          </a:p>
          <a:p>
            <a:pPr indent="0">
              <a:buFont typeface="Wingdings" panose="05000000000000000000" charset="0"/>
              <a:buNone/>
            </a:pPr>
            <a:r>
              <a:rPr lang="zh-CN" altLang="en-US"/>
              <a:t>唯一导演、联合导演（排名先后）。导演名字出现的具体位置是片名之前（“X X X导 演作品”）。导演名字（片头最后单幅字幕）和（或）导演名字（片尾首位单幅字幕）。导演 名字要用最大和有强调性的字体。</a:t>
            </a:r>
            <a:endParaRPr lang="zh-CN" altLang="en-US"/>
          </a:p>
          <a:p>
            <a:pPr indent="0">
              <a:buFont typeface="Wingdings" panose="05000000000000000000" charset="0"/>
              <a:buNone/>
            </a:pPr>
            <a:endParaRPr lang="zh-CN" altLang="en-US" sz="2000" b="1"/>
          </a:p>
          <a:p>
            <a:pPr indent="0">
              <a:buFont typeface="Wingdings" panose="05000000000000000000" charset="0"/>
              <a:buNone/>
            </a:pPr>
            <a:r>
              <a:rPr lang="zh-CN" altLang="en-US" sz="2000" b="1"/>
              <a:t>♦自我品牌意识</a:t>
            </a:r>
            <a:endParaRPr lang="zh-CN" altLang="en-US" sz="2000" b="1"/>
          </a:p>
          <a:p>
            <a:pPr indent="0">
              <a:buFont typeface="Wingdings" panose="05000000000000000000" charset="0"/>
              <a:buNone/>
            </a:pPr>
            <a:endParaRPr lang="zh-CN" altLang="en-US" sz="2000" b="1"/>
          </a:p>
          <a:p>
            <a:pPr indent="0">
              <a:buFont typeface="Wingdings" panose="05000000000000000000" charset="0"/>
              <a:buNone/>
            </a:pPr>
            <a:r>
              <a:rPr lang="zh-CN" altLang="en-US" sz="2000" b="1"/>
              <a:t>♦导演的科技意识</a:t>
            </a:r>
            <a:endParaRPr lang="zh-CN" altLang="en-US" sz="2000" b="1"/>
          </a:p>
          <a:p>
            <a:pPr indent="0">
              <a:buFont typeface="Wingdings" panose="05000000000000000000" charset="0"/>
              <a:buNone/>
            </a:pPr>
            <a:endParaRPr lang="zh-CN" altLang="en-US"/>
          </a:p>
          <a:p>
            <a:pPr indent="0">
              <a:buFont typeface="Wingdings" panose="05000000000000000000" charset="0"/>
              <a:buNone/>
            </a:pPr>
            <a:r>
              <a:rPr lang="zh-CN" altLang="en-US"/>
              <a:t>电影是现代科技的产物，电影科技手段与艺术表达密不可分。</a:t>
            </a:r>
            <a:endParaRPr lang="zh-CN" altLang="en-US"/>
          </a:p>
          <a:p>
            <a:pPr indent="0">
              <a:buFont typeface="Wingdings" panose="05000000000000000000" charset="0"/>
              <a:buNone/>
            </a:pPr>
            <a:r>
              <a:rPr lang="zh-CN" altLang="en-US"/>
              <a:t>电影会涉及的学科包括：光学、声学、化学、机械物理学、电子工程学、建筑学、生理 学、心理学等。</a:t>
            </a:r>
            <a:endParaRPr lang="zh-CN" altLang="en-US"/>
          </a:p>
          <a:p>
            <a:pPr indent="0">
              <a:buFont typeface="Wingdings" panose="05000000000000000000" charset="0"/>
              <a:buNone/>
            </a:pPr>
            <a:r>
              <a:rPr lang="zh-CN" altLang="en-US"/>
              <a:t>电影会运用的技术有:数字技术和电脑技术。</a:t>
            </a:r>
            <a:endParaRPr lang="zh-CN" altLang="en-US"/>
          </a:p>
          <a:p>
            <a:pPr indent="0">
              <a:buFont typeface="Wingdings" panose="05000000000000000000" charset="0"/>
              <a:buNone/>
            </a:pPr>
            <a:r>
              <a:rPr lang="zh-CN" altLang="en-US"/>
              <a:t>此外，导演还需要了解摄影设备（光学镜头）、摄影辅助设备、录音设备、灯光设备、洗 印设备、剪辑设备、后期光学和数字设备、放映和播出设备等。</a:t>
            </a:r>
            <a:endParaRPr lang="zh-CN" altLang="en-US"/>
          </a:p>
          <a:p>
            <a:pPr indent="0">
              <a:buFont typeface="Wingdings" panose="05000000000000000000" charset="0"/>
              <a:buNone/>
            </a:pPr>
            <a:r>
              <a:rPr lang="zh-CN" altLang="en-US"/>
              <a:t>重视技术的导演有:卢卡斯和卡梅隆等出身摄影和视觉的新技术主义导演。</a:t>
            </a:r>
            <a:endParaRPr lang="zh-CN" altLang="en-US"/>
          </a:p>
          <a:p>
            <a:pPr indent="0">
              <a:buFont typeface="Wingdings" panose="05000000000000000000" charset="0"/>
              <a:buNone/>
            </a:pPr>
            <a:r>
              <a:rPr lang="zh-CN" altLang="en-US"/>
              <a:t>轻视技术的导演有：费里尼（喜欢后期配音）、伍迪•艾伦和阿尔莫多瓦等。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616304" y="693891"/>
            <a:ext cx="895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第六节 经济头脑、科技意识和准备行头</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2544445"/>
            <a:ext cx="11203305" cy="1938020"/>
          </a:xfrm>
          <a:prstGeom prst="rect">
            <a:avLst/>
          </a:prstGeom>
          <a:noFill/>
        </p:spPr>
        <p:txBody>
          <a:bodyPr wrap="square" rtlCol="0">
            <a:spAutoFit/>
          </a:bodyPr>
          <a:p>
            <a:pPr indent="0">
              <a:buFont typeface="Wingdings" panose="05000000000000000000" charset="0"/>
              <a:buNone/>
            </a:pPr>
            <a:r>
              <a:rPr lang="zh-CN" altLang="en-US" sz="2000" b="1"/>
              <a:t>♦准备行头（百宝囊）</a:t>
            </a:r>
            <a:endParaRPr lang="zh-CN" altLang="en-US" sz="2000" b="1"/>
          </a:p>
          <a:p>
            <a:pPr indent="0">
              <a:buFont typeface="Wingdings" panose="05000000000000000000" charset="0"/>
              <a:buNone/>
            </a:pPr>
            <a:endParaRPr lang="zh-CN" altLang="en-US" sz="2000"/>
          </a:p>
          <a:p>
            <a:pPr indent="0">
              <a:buFont typeface="Wingdings" panose="05000000000000000000" charset="0"/>
              <a:buNone/>
            </a:pPr>
            <a:endParaRPr lang="zh-CN" altLang="en-US" sz="2000"/>
          </a:p>
          <a:p>
            <a:pPr indent="0">
              <a:buFont typeface="Wingdings" panose="05000000000000000000" charset="0"/>
              <a:buNone/>
            </a:pPr>
            <a:r>
              <a:rPr lang="zh-CN" altLang="en-US" sz="2000"/>
              <a:t>       导演包（挎包或双肩背）、无线快速网络的掌中宝笔记本电脑（与家中和办公室台式 电脑连接）、手机、数字照相机、GPS、取景器、雨具、帽子、保暖服、太阳镜、笔记本、笔、录 音笔和自备药品等，还有导演椅、大阳伞……</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3394304" y="693891"/>
            <a:ext cx="540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第七节 导演常见的失误</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1642745"/>
            <a:ext cx="11203305" cy="4584700"/>
          </a:xfrm>
          <a:prstGeom prst="rect">
            <a:avLst/>
          </a:prstGeom>
          <a:noFill/>
        </p:spPr>
        <p:txBody>
          <a:bodyPr wrap="square" rtlCol="0">
            <a:spAutoFit/>
          </a:bodyPr>
          <a:p>
            <a:pPr indent="0">
              <a:buFont typeface="Wingdings" panose="05000000000000000000" charset="0"/>
              <a:buNone/>
            </a:pPr>
            <a:r>
              <a:rPr lang="zh-CN" altLang="en-US" sz="2000" b="1"/>
              <a:t>♦冗长：失控导演（膨胀的自我）</a:t>
            </a:r>
            <a:endParaRPr lang="zh-CN" altLang="en-US" sz="2000" b="1"/>
          </a:p>
          <a:p>
            <a:pPr indent="0">
              <a:buFont typeface="Wingdings" panose="05000000000000000000" charset="0"/>
              <a:buNone/>
            </a:pPr>
            <a:endParaRPr lang="zh-CN" altLang="en-US"/>
          </a:p>
          <a:p>
            <a:pPr indent="0">
              <a:buFont typeface="Wingdings" panose="05000000000000000000" charset="0"/>
              <a:buNone/>
            </a:pPr>
            <a:r>
              <a:rPr lang="zh-CN" altLang="en-US"/>
              <a:t>最典型的例证是《天堂之门》（迈克尔•西米诺），其他的还包括《安倍逊大族》（威尔 斯）、《现代启示录》（科波拉）、《美国往事》（莱昂内）和《水世界》（凯文•科斯纳）等，它们 无一例外都是在巨大成功</a:t>
            </a:r>
            <a:endParaRPr lang="zh-CN" altLang="en-US"/>
          </a:p>
          <a:p>
            <a:pPr indent="0">
              <a:buFont typeface="Wingdings" panose="05000000000000000000" charset="0"/>
              <a:buNone/>
            </a:pPr>
            <a:r>
              <a:rPr lang="zh-CN" altLang="en-US"/>
              <a:t>（《公民凯恩》《教父》《西部往事》《猎鹿人》和《与狼共舞》）之后 形成毫无节制的失控的。</a:t>
            </a:r>
            <a:endParaRPr lang="zh-CN" altLang="en-US"/>
          </a:p>
          <a:p>
            <a:pPr indent="0">
              <a:buFont typeface="Wingdings" panose="05000000000000000000" charset="0"/>
              <a:buNone/>
            </a:pPr>
            <a:endParaRPr lang="zh-CN" altLang="en-US" sz="2000" b="1"/>
          </a:p>
          <a:p>
            <a:pPr indent="0">
              <a:buFont typeface="Wingdings" panose="05000000000000000000" charset="0"/>
              <a:buNone/>
            </a:pPr>
            <a:r>
              <a:rPr lang="zh-CN" altLang="en-US" sz="2000" b="1"/>
              <a:t>♦过分:观点的表达</a:t>
            </a:r>
            <a:endParaRPr lang="zh-CN" altLang="en-US" sz="2000" b="1"/>
          </a:p>
          <a:p>
            <a:pPr indent="0">
              <a:buFont typeface="Wingdings" panose="05000000000000000000" charset="0"/>
              <a:buNone/>
            </a:pPr>
            <a:endParaRPr lang="zh-CN" altLang="en-US" sz="2000" b="1"/>
          </a:p>
          <a:p>
            <a:pPr indent="0">
              <a:buFont typeface="Wingdings" panose="05000000000000000000" charset="0"/>
              <a:buNone/>
            </a:pPr>
            <a:r>
              <a:rPr lang="zh-CN" altLang="en-US" sz="2000" b="1"/>
              <a:t>♦贪心:说得太多太复杂</a:t>
            </a:r>
            <a:endParaRPr lang="zh-CN" altLang="en-US" sz="2000" b="1"/>
          </a:p>
          <a:p>
            <a:pPr indent="0">
              <a:buFont typeface="Wingdings" panose="05000000000000000000" charset="0"/>
              <a:buNone/>
            </a:pPr>
            <a:endParaRPr lang="zh-CN" altLang="en-US" sz="2000" b="1"/>
          </a:p>
          <a:p>
            <a:pPr indent="0">
              <a:buFont typeface="Wingdings" panose="05000000000000000000" charset="0"/>
              <a:buNone/>
            </a:pPr>
            <a:r>
              <a:rPr lang="zh-CN" altLang="en-US" sz="2000" b="1"/>
              <a:t>♦枝蔓:坚决实施相关性</a:t>
            </a:r>
            <a:endParaRPr lang="zh-CN" altLang="en-US" sz="2000" b="1"/>
          </a:p>
          <a:p>
            <a:pPr indent="0">
              <a:buFont typeface="Wingdings" panose="05000000000000000000" charset="0"/>
              <a:buNone/>
            </a:pPr>
            <a:endParaRPr lang="zh-CN" altLang="en-US" sz="2000" b="1"/>
          </a:p>
          <a:p>
            <a:pPr indent="0">
              <a:buFont typeface="Wingdings" panose="05000000000000000000" charset="0"/>
              <a:buNone/>
            </a:pPr>
            <a:r>
              <a:rPr lang="zh-CN" altLang="en-US" sz="2000" b="1"/>
              <a:t>♦控制权：宁愿不拍也不能放弃</a:t>
            </a:r>
            <a:endParaRPr lang="zh-CN" altLang="en-US" sz="2000" b="1"/>
          </a:p>
          <a:p>
            <a:pPr indent="0">
              <a:buFont typeface="Wingdings" panose="05000000000000000000" charset="0"/>
              <a:buNone/>
            </a:pPr>
            <a:endParaRPr lang="zh-CN" altLang="en-US" sz="2000" b="1"/>
          </a:p>
          <a:p>
            <a:pPr indent="0">
              <a:buFont typeface="Wingdings" panose="05000000000000000000" charset="0"/>
              <a:buNone/>
            </a:pPr>
            <a:r>
              <a:rPr lang="zh-CN" altLang="en-US" sz="2000" b="1"/>
              <a:t>♦主观性</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627505" y="2900045"/>
            <a:ext cx="9938385" cy="922020"/>
          </a:xfrm>
          <a:prstGeom prst="rect">
            <a:avLst/>
          </a:prstGeom>
          <a:noFill/>
        </p:spPr>
        <p:txBody>
          <a:bodyPr wrap="square" rtlCol="0">
            <a:spAutoFit/>
          </a:bodyPr>
          <a:lstStyle/>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第三章 导演术语：概念与行话</a:t>
            </a:r>
            <a:endPar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1627329" y="26417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基本概念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1642745"/>
            <a:ext cx="11203305" cy="5015865"/>
          </a:xfrm>
          <a:prstGeom prst="rect">
            <a:avLst/>
          </a:prstGeom>
          <a:noFill/>
        </p:spPr>
        <p:txBody>
          <a:bodyPr wrap="square" rtlCol="0">
            <a:spAutoFit/>
          </a:bodyPr>
          <a:p>
            <a:pPr indent="0">
              <a:buFont typeface="Wingdings" panose="05000000000000000000" charset="0"/>
              <a:buNone/>
            </a:pPr>
            <a:r>
              <a:rPr sz="2000" b="1"/>
              <a:t>♦蒙太奇（Montage）</a:t>
            </a:r>
            <a:endParaRPr sz="2000" b="1"/>
          </a:p>
          <a:p>
            <a:pPr indent="0">
              <a:buFont typeface="Wingdings" panose="05000000000000000000" charset="0"/>
              <a:buNone/>
            </a:pPr>
            <a:r>
              <a:rPr sz="2000" b="1"/>
              <a:t>♦场面调度（Mise en scene）</a:t>
            </a:r>
            <a:endParaRPr sz="2000" b="1"/>
          </a:p>
          <a:p>
            <a:pPr indent="0">
              <a:buFont typeface="Wingdings" panose="05000000000000000000" charset="0"/>
              <a:buNone/>
            </a:pPr>
            <a:r>
              <a:rPr sz="2000" b="1"/>
              <a:t>♦分镜头剧本、拍摄台本或导演工作台本（shooting script）</a:t>
            </a:r>
            <a:endParaRPr sz="2000" b="1"/>
          </a:p>
          <a:p>
            <a:pPr indent="0">
              <a:buFont typeface="Wingdings" panose="05000000000000000000" charset="0"/>
              <a:buNone/>
            </a:pPr>
            <a:r>
              <a:rPr sz="2000" b="1"/>
              <a:t>♦故事板（画面草图、镜头草图.storyboard）</a:t>
            </a:r>
            <a:endParaRPr sz="2000" b="1"/>
          </a:p>
          <a:p>
            <a:pPr indent="0">
              <a:buFont typeface="Wingdings" panose="05000000000000000000" charset="0"/>
              <a:buNone/>
            </a:pPr>
            <a:r>
              <a:rPr sz="2000" b="1"/>
              <a:t>♦镜头(shot)</a:t>
            </a:r>
            <a:endParaRPr sz="2000" b="1"/>
          </a:p>
          <a:p>
            <a:pPr indent="0">
              <a:buFont typeface="Wingdings" panose="05000000000000000000" charset="0"/>
              <a:buNone/>
            </a:pPr>
            <a:r>
              <a:rPr sz="2000" b="1"/>
              <a:t>♦条(take)</a:t>
            </a:r>
            <a:endParaRPr sz="2000" b="1"/>
          </a:p>
          <a:p>
            <a:pPr indent="0">
              <a:buFont typeface="Wingdings" panose="05000000000000000000" charset="0"/>
              <a:buNone/>
            </a:pPr>
            <a:r>
              <a:rPr sz="2000" b="1"/>
              <a:t>♦景别</a:t>
            </a:r>
            <a:endParaRPr sz="2000" b="1"/>
          </a:p>
          <a:p>
            <a:pPr indent="0">
              <a:buFont typeface="Wingdings" panose="05000000000000000000" charset="0"/>
              <a:buNone/>
            </a:pPr>
            <a:r>
              <a:rPr sz="2000" b="1"/>
              <a:t>♦场景图(floor plan)</a:t>
            </a:r>
            <a:endParaRPr sz="2000" b="1"/>
          </a:p>
          <a:p>
            <a:pPr indent="0">
              <a:buFont typeface="Wingdings" panose="05000000000000000000" charset="0"/>
              <a:buNone/>
            </a:pPr>
            <a:r>
              <a:rPr sz="2000" b="1"/>
              <a:t>♦试镜(audition)</a:t>
            </a:r>
            <a:endParaRPr sz="2000" b="1"/>
          </a:p>
          <a:p>
            <a:pPr indent="0">
              <a:buFont typeface="Wingdings" panose="05000000000000000000" charset="0"/>
              <a:buNone/>
            </a:pPr>
            <a:r>
              <a:rPr sz="2000" b="1"/>
              <a:t>♦通读剧本(reading)</a:t>
            </a:r>
            <a:endParaRPr sz="2000" b="1"/>
          </a:p>
          <a:p>
            <a:pPr indent="0">
              <a:buFont typeface="Wingdings" panose="05000000000000000000" charset="0"/>
              <a:buNone/>
            </a:pPr>
            <a:r>
              <a:rPr sz="2000" b="1"/>
              <a:t>♦戏中戏</a:t>
            </a:r>
            <a:endParaRPr sz="2000" b="1"/>
          </a:p>
          <a:p>
            <a:pPr indent="0">
              <a:buFont typeface="Wingdings" panose="05000000000000000000" charset="0"/>
              <a:buNone/>
            </a:pPr>
            <a:r>
              <a:rPr sz="2000" b="1"/>
              <a:t>♦构图(composition)</a:t>
            </a:r>
            <a:endParaRPr sz="2000" b="1"/>
          </a:p>
          <a:p>
            <a:pPr indent="0">
              <a:buFont typeface="Wingdings" panose="05000000000000000000" charset="0"/>
              <a:buNone/>
            </a:pPr>
            <a:r>
              <a:rPr sz="2000" b="1"/>
              <a:t>♦场戏(scene)</a:t>
            </a:r>
            <a:endParaRPr sz="2000" b="1"/>
          </a:p>
          <a:p>
            <a:pPr indent="0">
              <a:buFont typeface="Wingdings" panose="05000000000000000000" charset="0"/>
              <a:buNone/>
            </a:pPr>
            <a:r>
              <a:rPr sz="2000" b="1"/>
              <a:t>♦段落(sequence)</a:t>
            </a:r>
            <a:endParaRPr sz="2000" b="1"/>
          </a:p>
          <a:p>
            <a:pPr indent="0">
              <a:buFont typeface="Wingdings" panose="05000000000000000000" charset="0"/>
              <a:buNone/>
            </a:pPr>
            <a:r>
              <a:rPr sz="2000" b="1"/>
              <a:t>♦全片</a:t>
            </a:r>
            <a:endParaRPr sz="2000" b="1"/>
          </a:p>
          <a:p>
            <a:pPr indent="0">
              <a:buFont typeface="Wingdings" panose="05000000000000000000" charset="0"/>
              <a:buNone/>
            </a:pPr>
            <a:r>
              <a:rPr sz="2000" b="1"/>
              <a:t>♦跳轴(jump the axis)和轴线问题</a:t>
            </a:r>
            <a:endParaRPr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基本概念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1642745"/>
            <a:ext cx="11203305" cy="3322955"/>
          </a:xfrm>
          <a:prstGeom prst="rect">
            <a:avLst/>
          </a:prstGeom>
          <a:noFill/>
        </p:spPr>
        <p:txBody>
          <a:bodyPr wrap="square" rtlCol="0">
            <a:spAutoFit/>
          </a:bodyPr>
          <a:p>
            <a:pPr indent="0">
              <a:buFont typeface="Wingdings" panose="05000000000000000000" charset="0"/>
              <a:buNone/>
            </a:pPr>
            <a:r>
              <a:rPr sz="2000" b="1"/>
              <a:t>♦蒙太奇（Montage）</a:t>
            </a:r>
            <a:endParaRPr sz="2000" b="1"/>
          </a:p>
          <a:p>
            <a:pPr indent="0">
              <a:buFont typeface="Wingdings" panose="05000000000000000000" charset="0"/>
              <a:buNone/>
            </a:pPr>
            <a:r>
              <a:t>爱森斯坦坚信，两个镜头的冲突性剪辑能够而且应该超越简单相加，从而产生全新 的效果，这就是蒙太奇理论的核心（普多夫金却坚持剪接的叠加和累积效果）。</a:t>
            </a:r>
            <a:endParaRPr sz="2000" b="1"/>
          </a:p>
          <a:p>
            <a:pPr indent="0">
              <a:buFont typeface="Wingdings" panose="05000000000000000000" charset="0"/>
              <a:buNone/>
            </a:pPr>
            <a:endParaRPr sz="2000" b="1"/>
          </a:p>
          <a:p>
            <a:pPr indent="0">
              <a:buFont typeface="Wingdings" panose="05000000000000000000" charset="0"/>
              <a:buNone/>
            </a:pPr>
            <a:r>
              <a:rPr sz="2000" b="1"/>
              <a:t>♦场面调度（Mise en scene）</a:t>
            </a:r>
            <a:endParaRPr sz="2000" b="1"/>
          </a:p>
          <a:p>
            <a:pPr indent="0">
              <a:buFont typeface="Wingdings" panose="05000000000000000000" charset="0"/>
              <a:buNone/>
            </a:pPr>
            <a:r>
              <a:t>巴赞长镜头学派强调镜头和被摄物体交互运动所产生的单一镜头时空统一体，即所谓现实生活的“渐近线”。</a:t>
            </a:r>
          </a:p>
          <a:p>
            <a:pPr indent="0">
              <a:buFont typeface="Wingdings" panose="05000000000000000000" charset="0"/>
              <a:buNone/>
            </a:pPr>
            <a:endParaRPr sz="2000" b="1"/>
          </a:p>
          <a:p>
            <a:pPr indent="0">
              <a:buFont typeface="Wingdings" panose="05000000000000000000" charset="0"/>
              <a:buNone/>
            </a:pPr>
            <a:r>
              <a:rPr sz="2000" b="1"/>
              <a:t>♦分镜头剧本、拍摄台本或导演工作台本（shooting script）</a:t>
            </a:r>
            <a:endParaRPr sz="2000" b="1"/>
          </a:p>
          <a:p>
            <a:pPr indent="0">
              <a:buFont typeface="Wingdings" panose="05000000000000000000" charset="0"/>
              <a:buNone/>
            </a:pPr>
            <a:r>
              <a:t>如果说电影剧本是建筑设计的总体效果图的话,那么分镜头剧本就应该是导演精心 构思的建筑具体施工图。</a:t>
            </a:r>
          </a:p>
          <a:p>
            <a:pPr indent="0">
              <a:buFont typeface="Wingdings" panose="05000000000000000000" charset="0"/>
              <a:buNone/>
            </a:pPr>
          </a:p>
          <a:p>
            <a:pPr indent="0">
              <a:buFont typeface="Wingdings" panose="05000000000000000000" charset="0"/>
              <a:buNone/>
            </a:pPr>
            <a:endParaRPr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基本概念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1642745"/>
            <a:ext cx="11203305" cy="5569585"/>
          </a:xfrm>
          <a:prstGeom prst="rect">
            <a:avLst/>
          </a:prstGeom>
          <a:noFill/>
        </p:spPr>
        <p:txBody>
          <a:bodyPr wrap="square" rtlCol="0">
            <a:spAutoFit/>
          </a:bodyPr>
          <a:p>
            <a:pPr indent="0">
              <a:buFont typeface="Wingdings" panose="05000000000000000000" charset="0"/>
              <a:buNone/>
            </a:pPr>
            <a:r>
              <a:rPr sz="2000" b="1"/>
              <a:t>♦故事板（画面草图、镜头草图.storyboard）</a:t>
            </a:r>
            <a:endParaRPr sz="2000" b="1"/>
          </a:p>
          <a:p>
            <a:pPr marL="285750" indent="-285750">
              <a:buFont typeface="Wingdings" panose="05000000000000000000" charset="0"/>
              <a:buChar char="l"/>
            </a:pPr>
            <a:r>
              <a:t>早期爱森斯坦、希区柯克、黑泽明和费里尼等拥有美术背景的导演就爱画些镜头草 图,用于与摄影师和演员的直观交流。后来在主流好莱坞逐渐成为一种制作规范后，由于大规模、大场面和大预算当然需要更准确和精细的准备计划，于是由专职美术画师绘 制的故事板就应运而生了。</a:t>
            </a:r>
          </a:p>
          <a:p>
            <a:pPr marL="285750" indent="-285750">
              <a:buFont typeface="Wingdings" panose="05000000000000000000" charset="0"/>
              <a:buChar char="l"/>
            </a:pPr>
            <a:r>
              <a:t>一般来说，故事板经常会用于大场面、动作场面和需要精确衔接的转换镜头等，普通场景（如两人对话场景等）并不一定需要。过分依赖故事板（电影镜头毕竟不是静态图 画）或完全没有故事板（完全没有预先的案头设计）似乎都不太可取，但这一切又都依赖 于导演的个人执导风格和具体的现场拍摄状态，没有绝对的一定之规，这也是电影创作的魅力所在。</a:t>
            </a:r>
          </a:p>
          <a:p>
            <a:pPr marL="285750" indent="-285750">
              <a:buFont typeface="Wingdings" panose="05000000000000000000" charset="0"/>
              <a:buChar char="l"/>
            </a:pPr>
            <a:r>
              <a:t>斯皮尔伯格和卡梅隆等一众主流大片导演很喜欢也很依赖故事板，而独立电影和擅长即兴发挥的导演则对故事板不太感兴趣，科波拉也是在《惊情四百年》时才画故事板的。</a:t>
            </a:r>
          </a:p>
          <a:p>
            <a:pPr indent="0">
              <a:buFont typeface="Wingdings" panose="05000000000000000000" charset="0"/>
              <a:buNone/>
            </a:pPr>
            <a:endParaRPr sz="2000" b="1"/>
          </a:p>
          <a:p>
            <a:pPr indent="0">
              <a:buFont typeface="Wingdings" panose="05000000000000000000" charset="0"/>
              <a:buNone/>
            </a:pPr>
            <a:r>
              <a:rPr sz="2000" b="1"/>
              <a:t>♦镜头(shot)</a:t>
            </a:r>
            <a:endParaRPr sz="2000" b="1"/>
          </a:p>
          <a:p>
            <a:pPr indent="0">
              <a:buFont typeface="Wingdings" panose="05000000000000000000" charset="0"/>
              <a:buNone/>
            </a:pPr>
            <a:r>
              <a:rPr>
                <a:sym typeface="+mn-ea"/>
              </a:rPr>
              <a:t>以画面中出现的演员人数计算，镜头包括:单人镜、双人镜、三人镜、多人镜等。</a:t>
            </a:r>
            <a:endParaRPr>
              <a:sym typeface="+mn-ea"/>
            </a:endParaRPr>
          </a:p>
          <a:p>
            <a:pPr indent="0">
              <a:buFont typeface="Wingdings" panose="05000000000000000000" charset="0"/>
              <a:buNone/>
            </a:pPr>
            <a:endParaRPr sz="2000" b="1"/>
          </a:p>
          <a:p>
            <a:pPr indent="0">
              <a:buFont typeface="Wingdings" panose="05000000000000000000" charset="0"/>
              <a:buNone/>
            </a:pPr>
            <a:r>
              <a:rPr sz="2000" b="1"/>
              <a:t>♦条(take)</a:t>
            </a:r>
            <a:endParaRPr sz="2000" b="1"/>
          </a:p>
          <a:p>
            <a:pPr indent="0">
              <a:buFont typeface="Wingdings" panose="05000000000000000000" charset="0"/>
              <a:buNone/>
            </a:pPr>
            <a:r>
              <a:t>“条”是指每个镜头拍摄的次数，每个镜头可能一次(条)过关,也可能几十次(条)甚至上百次(条)。</a:t>
            </a:r>
            <a:r>
              <a:rPr>
                <a:sym typeface="+mn-ea"/>
              </a:rPr>
              <a:t>《热情似火》中，玛丽莲•梦露拉开抽屉说的一句简单的“波本酒在哪 儿?”竟然拍了 47条。</a:t>
            </a:r>
            <a:endParaRPr>
              <a:sym typeface="+mn-ea"/>
            </a:endParaRPr>
          </a:p>
          <a:p>
            <a:pPr indent="0">
              <a:buFont typeface="Wingdings" panose="05000000000000000000" charset="0"/>
              <a:buNone/>
            </a:pPr>
            <a:endParaRPr sz="2000" b="1"/>
          </a:p>
          <a:p>
            <a:pPr indent="0">
              <a:buFont typeface="Wingdings" panose="05000000000000000000" charset="0"/>
              <a:buNone/>
            </a:pPr>
            <a:endParaRPr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基本概念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1631950"/>
            <a:ext cx="11203305" cy="4923155"/>
          </a:xfrm>
          <a:prstGeom prst="rect">
            <a:avLst/>
          </a:prstGeom>
          <a:noFill/>
        </p:spPr>
        <p:txBody>
          <a:bodyPr wrap="square" rtlCol="0">
            <a:spAutoFit/>
          </a:bodyPr>
          <a:p>
            <a:pPr indent="0">
              <a:buFont typeface="Wingdings" panose="05000000000000000000" charset="0"/>
              <a:buNone/>
            </a:pPr>
            <a:r>
              <a:rPr sz="2000" b="1"/>
              <a:t>♦景别</a:t>
            </a:r>
            <a:endParaRPr sz="2000" b="1"/>
          </a:p>
          <a:p>
            <a:pPr marL="342900" indent="-342900">
              <a:buFont typeface="Wingdings" panose="05000000000000000000" charset="0"/>
              <a:buChar char="l"/>
            </a:pPr>
            <a:r>
              <a:t>大全景(ELS):用于高屋建辐、宏大叙事(如《阿拉伯的劳伦斯》攻占阿卡巴)。</a:t>
            </a:r>
          </a:p>
          <a:p>
            <a:pPr marL="342900" indent="-342900">
              <a:buFont typeface="Wingdings" panose="05000000000000000000" charset="0"/>
              <a:buChar char="l"/>
            </a:pPr>
            <a:r>
              <a:t>全景(LS)：拍摄人物的全身和空间整体，以展现动作全貌。</a:t>
            </a:r>
          </a:p>
          <a:p>
            <a:pPr marL="342900" indent="-342900">
              <a:buFont typeface="Wingdings" panose="05000000000000000000" charset="0"/>
              <a:buChar char="l"/>
            </a:pPr>
            <a:r>
              <a:t>中景(MS)：拍摄人物的膝腰部以上，以展现人物关系和动作。</a:t>
            </a:r>
          </a:p>
          <a:p>
            <a:pPr marL="342900" indent="-342900">
              <a:buFont typeface="Wingdings" panose="05000000000000000000" charset="0"/>
              <a:buChar char="l"/>
            </a:pPr>
            <a:r>
              <a:t>近景(MCU):拍摄人物的胸部以上，以展现人物情感对白。</a:t>
            </a:r>
          </a:p>
          <a:p>
            <a:pPr marL="342900" indent="-342900">
              <a:buFont typeface="Wingdings" panose="05000000000000000000" charset="0"/>
              <a:buChar char="l"/>
            </a:pPr>
            <a:r>
              <a:t>特写(CU)：拍摄人物的脸部，以展现细腻内心世界。</a:t>
            </a:r>
          </a:p>
          <a:p>
            <a:pPr marL="342900" indent="-342900">
              <a:buFont typeface="Wingdings" panose="05000000000000000000" charset="0"/>
              <a:buChar char="l"/>
            </a:pPr>
            <a:r>
              <a:t>大特写(ECU):用于强调关键细节(如《美人计》手中的钥匙)。</a:t>
            </a:r>
          </a:p>
          <a:p>
            <a:pPr marL="342900" indent="-342900">
              <a:buFont typeface="Wingdings" panose="05000000000000000000" charset="0"/>
              <a:buChar char="l"/>
            </a:pPr>
          </a:p>
          <a:p>
            <a:pPr indent="0">
              <a:buNone/>
            </a:pPr>
            <a:r>
              <a:rPr sz="2000" b="1"/>
              <a:t>♦场景图(floor plan)</a:t>
            </a:r>
            <a:endParaRPr sz="2000" b="1"/>
          </a:p>
          <a:p>
            <a:pPr indent="0">
              <a:buNone/>
            </a:pPr>
            <a:r>
              <a:t>场景图包括:平面图、机位图、调度图等。</a:t>
            </a:r>
          </a:p>
          <a:p>
            <a:pPr indent="0">
              <a:buNone/>
            </a:pPr>
          </a:p>
          <a:p>
            <a:pPr indent="0">
              <a:buNone/>
            </a:pPr>
            <a:r>
              <a:rPr sz="2000" b="1"/>
              <a:t>♦试镜(audition)</a:t>
            </a:r>
            <a:endParaRPr sz="2000" b="1"/>
          </a:p>
          <a:p>
            <a:pPr indent="0">
              <a:buNone/>
            </a:pPr>
            <a:r>
              <a:t>拍摄演员在镜头前扮演的电影角色，这是选角非常关键的一环。</a:t>
            </a:r>
          </a:p>
          <a:p>
            <a:pPr indent="0">
              <a:buNone/>
            </a:pPr>
          </a:p>
          <a:p>
            <a:pPr indent="0">
              <a:buNone/>
            </a:pPr>
            <a:r>
              <a:rPr sz="2000" b="1"/>
              <a:t>♦通读剧本(reading)</a:t>
            </a:r>
            <a:endParaRPr sz="2000" b="1"/>
          </a:p>
          <a:p>
            <a:pPr indent="0">
              <a:buNone/>
            </a:pPr>
            <a:r>
              <a:t>组织主要演员和配角演员“带戏(角色扮演)”来通读整个剧本(包括专人朗读非对白 部分、场景说明和动作描述)，目的是测试演员阵容、掌握剧本情节、熟悉人物搭档及调整 完善台词等。</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基本概念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1642745"/>
            <a:ext cx="11203305" cy="5046345"/>
          </a:xfrm>
          <a:prstGeom prst="rect">
            <a:avLst/>
          </a:prstGeom>
          <a:noFill/>
        </p:spPr>
        <p:txBody>
          <a:bodyPr wrap="square" rtlCol="0">
            <a:spAutoFit/>
          </a:bodyPr>
          <a:p>
            <a:pPr indent="0">
              <a:buFont typeface="Wingdings" panose="05000000000000000000" charset="0"/>
              <a:buNone/>
            </a:pPr>
            <a:r>
              <a:rPr sz="2000" b="1"/>
              <a:t>♦戏中戏</a:t>
            </a:r>
            <a:endParaRPr sz="2000" b="1"/>
          </a:p>
          <a:p>
            <a:pPr marL="285750" indent="-285750">
              <a:buFont typeface="Wingdings" panose="05000000000000000000" charset="0"/>
              <a:buChar char="l"/>
            </a:pPr>
            <a:r>
              <a:t>戏中戏(Mise en abyme,在法语文学概念中是指“叙事内镜”)：例如《以日为夜》《法国 中尉的女人》《蜘蛛女之吻》《蒲田进行曲》《楚门的世界》,诺兰又将其发展成为《盗梦空 间》的</a:t>
            </a:r>
            <a:r>
              <a:rPr lang="en-US"/>
              <a:t>“</a:t>
            </a:r>
            <a:r>
              <a:t>梦中梦</a:t>
            </a:r>
            <a:r>
              <a:rPr lang="en-US"/>
              <a:t>”</a:t>
            </a:r>
            <a:r>
              <a:rPr lang="zh-CN" altLang="en-US"/>
              <a:t>。</a:t>
            </a:r>
            <a:endParaRPr lang="zh-CN" altLang="en-US"/>
          </a:p>
          <a:p>
            <a:pPr marL="285750" indent="-285750">
              <a:buFont typeface="Wingdings" panose="05000000000000000000" charset="0"/>
              <a:buChar char="l"/>
            </a:pPr>
            <a:r>
              <a:t>顺便说一句，因为法国是电影的诞生地，所以电影中的许多重要概念都来自法语，譬 如电影和电影院(cinema)、蒙太奇、场面调度、戏中戏、黑色电影(film noir)和蛇蝎美人 (femme fatale)等。</a:t>
            </a:r>
            <a:endParaRPr sz="2000" b="1"/>
          </a:p>
          <a:p>
            <a:pPr indent="0">
              <a:buFont typeface="Wingdings" panose="05000000000000000000" charset="0"/>
              <a:buNone/>
            </a:pPr>
            <a:endParaRPr sz="2000" b="1"/>
          </a:p>
          <a:p>
            <a:pPr indent="0">
              <a:buFont typeface="Wingdings" panose="05000000000000000000" charset="0"/>
              <a:buNone/>
            </a:pPr>
            <a:r>
              <a:rPr sz="2000" b="1"/>
              <a:t>♦构图(composition)</a:t>
            </a:r>
            <a:endParaRPr sz="2000" b="1"/>
          </a:p>
          <a:p>
            <a:pPr indent="0">
              <a:buFont typeface="Wingdings" panose="05000000000000000000" charset="0"/>
              <a:buNone/>
            </a:pPr>
            <a:r>
              <a:t>构图包括:人物构图、视线空间、黄金分割、角度、双人镜(正面、侧面、过肩)、三维、水 平线、倾斜镜头(俗称荷兰角度或德国角度)、对角线、景深(前中后景)</a:t>
            </a:r>
            <a:r>
              <a:rPr lang="zh-CN"/>
              <a:t>。</a:t>
            </a:r>
            <a:endParaRPr lang="zh-CN"/>
          </a:p>
          <a:p>
            <a:pPr indent="0">
              <a:buFont typeface="Wingdings" panose="05000000000000000000" charset="0"/>
              <a:buNone/>
            </a:pPr>
            <a:endParaRPr sz="2000" b="1"/>
          </a:p>
          <a:p>
            <a:pPr indent="0">
              <a:buFont typeface="Wingdings" panose="05000000000000000000" charset="0"/>
              <a:buNone/>
            </a:pPr>
            <a:r>
              <a:rPr sz="2000" b="1"/>
              <a:t>♦场戏(scene)</a:t>
            </a:r>
            <a:endParaRPr sz="2000" b="1"/>
          </a:p>
          <a:p>
            <a:pPr indent="0">
              <a:buFont typeface="Wingdings" panose="05000000000000000000" charset="0"/>
              <a:buNone/>
            </a:pPr>
            <a:r>
              <a:t>场戏是指单一时空发生的戏剧动作。</a:t>
            </a:r>
          </a:p>
          <a:p>
            <a:pPr indent="0">
              <a:buFont typeface="Wingdings" panose="05000000000000000000" charset="0"/>
              <a:buNone/>
            </a:pPr>
            <a:endParaRPr sz="2000" b="1"/>
          </a:p>
          <a:p>
            <a:pPr indent="0">
              <a:buFont typeface="Wingdings" panose="05000000000000000000" charset="0"/>
              <a:buNone/>
            </a:pPr>
            <a:r>
              <a:rPr sz="2000" b="1"/>
              <a:t>♦段落(sequence)</a:t>
            </a:r>
            <a:endParaRPr sz="2000" b="1"/>
          </a:p>
          <a:p>
            <a:pPr indent="0">
              <a:buFont typeface="Wingdings" panose="05000000000000000000" charset="0"/>
              <a:buNone/>
            </a:pPr>
            <a:r>
              <a:t>段落是指时空连续的多场戏组成的情节和冲突。</a:t>
            </a:r>
          </a:p>
          <a:p>
            <a:pPr indent="0">
              <a:buFont typeface="Wingdings" panose="05000000000000000000" charset="0"/>
              <a:buNone/>
            </a:pPr>
          </a:p>
          <a:p>
            <a:pPr indent="0">
              <a:buFont typeface="Wingdings" panose="05000000000000000000" charset="0"/>
              <a:buNone/>
            </a:pPr>
            <a:endParaRPr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第一节 导演定义</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94970" y="1791335"/>
            <a:ext cx="3067050" cy="521970"/>
          </a:xfrm>
          <a:prstGeom prst="rect">
            <a:avLst/>
          </a:prstGeom>
          <a:noFill/>
        </p:spPr>
        <p:txBody>
          <a:bodyPr wrap="square" rtlCol="0">
            <a:spAutoFit/>
          </a:bodyPr>
          <a:p>
            <a:r>
              <a:rPr sz="2800">
                <a:sym typeface="+mn-ea"/>
              </a:rPr>
              <a:t>♦</a:t>
            </a:r>
            <a:r>
              <a:rPr lang="zh-CN" altLang="en-US" sz="2800"/>
              <a:t>电影是什么</a:t>
            </a:r>
            <a:endParaRPr lang="zh-CN" altLang="en-US" sz="2800"/>
          </a:p>
        </p:txBody>
      </p:sp>
      <p:sp>
        <p:nvSpPr>
          <p:cNvPr id="3" name="文本框 2"/>
          <p:cNvSpPr txBox="1"/>
          <p:nvPr/>
        </p:nvSpPr>
        <p:spPr>
          <a:xfrm>
            <a:off x="911860" y="2313305"/>
            <a:ext cx="9652000" cy="398780"/>
          </a:xfrm>
          <a:prstGeom prst="rect">
            <a:avLst/>
          </a:prstGeom>
          <a:noFill/>
        </p:spPr>
        <p:txBody>
          <a:bodyPr wrap="square" rtlCol="0">
            <a:spAutoFit/>
          </a:bodyPr>
          <a:p>
            <a:r>
              <a:rPr lang="en-US" altLang="zh-CN"/>
              <a:t>	</a:t>
            </a:r>
            <a:r>
              <a:rPr lang="zh-CN" altLang="en-US" sz="2000"/>
              <a:t>电影是商品（赚取利润）、艺术（自我表达）、工具（政治宣传）</a:t>
            </a:r>
            <a:endParaRPr lang="zh-CN" altLang="en-US" sz="2000"/>
          </a:p>
        </p:txBody>
      </p:sp>
      <p:sp>
        <p:nvSpPr>
          <p:cNvPr id="4" name="文本框 3"/>
          <p:cNvSpPr txBox="1"/>
          <p:nvPr/>
        </p:nvSpPr>
        <p:spPr>
          <a:xfrm>
            <a:off x="1999615" y="2846705"/>
            <a:ext cx="8563610" cy="1198880"/>
          </a:xfrm>
          <a:prstGeom prst="rect">
            <a:avLst/>
          </a:prstGeom>
          <a:noFill/>
        </p:spPr>
        <p:txBody>
          <a:bodyPr wrap="square" rtlCol="0">
            <a:spAutoFit/>
          </a:bodyPr>
          <a:p>
            <a:r>
              <a:rPr lang="en-US" altLang="zh-CN"/>
              <a:t>movie                           </a:t>
            </a:r>
            <a:r>
              <a:rPr lang="zh-CN" altLang="en-US"/>
              <a:t>总称、俗称</a:t>
            </a:r>
            <a:endParaRPr lang="zh-CN" altLang="en-US"/>
          </a:p>
          <a:p>
            <a:r>
              <a:rPr lang="en-US" altLang="zh-CN"/>
              <a:t>flim                               </a:t>
            </a:r>
            <a:r>
              <a:rPr lang="zh-CN" altLang="en-US"/>
              <a:t>通称、侧重技术倾向</a:t>
            </a:r>
            <a:endParaRPr lang="zh-CN" altLang="en-US"/>
          </a:p>
          <a:p>
            <a:r>
              <a:rPr lang="en-US" altLang="zh-CN"/>
              <a:t>motion picture              </a:t>
            </a:r>
            <a:r>
              <a:rPr lang="zh-CN" altLang="en-US"/>
              <a:t>侧重</a:t>
            </a:r>
            <a:r>
              <a:rPr lang="en-US" altLang="zh-CN"/>
              <a:t>“</a:t>
            </a:r>
            <a:r>
              <a:rPr lang="zh-CN" altLang="en-US"/>
              <a:t>活动影像</a:t>
            </a:r>
            <a:r>
              <a:rPr lang="en-US" altLang="zh-CN"/>
              <a:t>”</a:t>
            </a:r>
            <a:r>
              <a:rPr lang="zh-CN" altLang="en-US"/>
              <a:t>工业和商业倾向</a:t>
            </a:r>
            <a:endParaRPr lang="zh-CN" altLang="en-US"/>
          </a:p>
          <a:p>
            <a:r>
              <a:rPr lang="en-US" altLang="zh-CN"/>
              <a:t>cinéma (</a:t>
            </a:r>
            <a:r>
              <a:rPr lang="zh-CN" altLang="en-US"/>
              <a:t>法）                侧重艺术倾向</a:t>
            </a:r>
            <a:endParaRPr lang="zh-CN" altLang="en-US"/>
          </a:p>
        </p:txBody>
      </p:sp>
      <p:sp>
        <p:nvSpPr>
          <p:cNvPr id="5" name="文本框 4"/>
          <p:cNvSpPr txBox="1"/>
          <p:nvPr/>
        </p:nvSpPr>
        <p:spPr>
          <a:xfrm>
            <a:off x="1856740" y="4363720"/>
            <a:ext cx="8069580" cy="645160"/>
          </a:xfrm>
          <a:prstGeom prst="rect">
            <a:avLst/>
          </a:prstGeom>
          <a:noFill/>
        </p:spPr>
        <p:txBody>
          <a:bodyPr wrap="square" rtlCol="0">
            <a:spAutoFit/>
          </a:bodyPr>
          <a:p>
            <a:r>
              <a:rPr lang="zh-CN" altLang="en-US"/>
              <a:t>电影就是造梦，它给予人们娱乐，是留在人们脑海中深深的情感和回忆。</a:t>
            </a:r>
            <a:endParaRPr lang="zh-CN" altLang="en-US"/>
          </a:p>
          <a:p>
            <a:pPr algn="r"/>
            <a:r>
              <a:rPr lang="en-US" altLang="zh-CN"/>
              <a:t>——</a:t>
            </a:r>
            <a:r>
              <a:rPr lang="zh-CN" altLang="en-US"/>
              <a:t>路易斯</a:t>
            </a:r>
            <a:r>
              <a:rPr lang="en-US" altLang="zh-CN"/>
              <a:t>·</a:t>
            </a:r>
            <a:r>
              <a:rPr lang="zh-CN" altLang="en-US"/>
              <a:t>梅耶、艾尔文</a:t>
            </a:r>
            <a:r>
              <a:rPr lang="en-US" altLang="zh-CN"/>
              <a:t>·</a:t>
            </a:r>
            <a:r>
              <a:rPr lang="zh-CN" altLang="en-US"/>
              <a:t>萨尔伯格</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基本概念</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030" y="1543685"/>
            <a:ext cx="11203305" cy="2122805"/>
          </a:xfrm>
          <a:prstGeom prst="rect">
            <a:avLst/>
          </a:prstGeom>
          <a:noFill/>
        </p:spPr>
        <p:txBody>
          <a:bodyPr wrap="square" rtlCol="0">
            <a:spAutoFit/>
          </a:bodyPr>
          <a:p>
            <a:pPr indent="0">
              <a:buFont typeface="Wingdings" panose="05000000000000000000" charset="0"/>
              <a:buNone/>
            </a:pPr>
            <a:r>
              <a:rPr sz="2000" b="1"/>
              <a:t>♦全片</a:t>
            </a:r>
            <a:endParaRPr sz="2000" b="1"/>
          </a:p>
          <a:p>
            <a:pPr indent="0">
              <a:buFont typeface="Wingdings" panose="05000000000000000000" charset="0"/>
              <a:buNone/>
            </a:pPr>
            <a:r>
              <a:t>全片是指多个段落共同组成的完整有机的故事。</a:t>
            </a:r>
          </a:p>
          <a:p>
            <a:pPr indent="0">
              <a:buFont typeface="Wingdings" panose="05000000000000000000" charset="0"/>
              <a:buNone/>
            </a:pPr>
            <a:endParaRPr sz="2000" b="1"/>
          </a:p>
          <a:p>
            <a:pPr indent="0">
              <a:buFont typeface="Wingdings" panose="05000000000000000000" charset="0"/>
              <a:buNone/>
            </a:pPr>
            <a:r>
              <a:rPr sz="2000" b="1"/>
              <a:t>♦跳轴(jump the axis)和轴线问题</a:t>
            </a:r>
            <a:endParaRPr sz="2000" b="1"/>
          </a:p>
          <a:p>
            <a:pPr indent="0">
              <a:buFont typeface="Wingdings" panose="05000000000000000000" charset="0"/>
              <a:buNone/>
            </a:pPr>
            <a:r>
              <a:t>轴线是存在于画面两个人物(或两组人物)之间的一条虚拟直线，一般情况下摄影机 只能在这条虚拟直线的一侧拍摄双方，以保证观众不会搞乱双方的空间关系。当然出于 特殊目的的有意跳轴也时有发生，如阿方索•卡隆《地心引力》就在一定程度上颠覆了画 面的空间位置和轴线关系。</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关键词汇</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1532890"/>
            <a:ext cx="11203305" cy="5631180"/>
          </a:xfrm>
          <a:prstGeom prst="rect">
            <a:avLst/>
          </a:prstGeom>
          <a:noFill/>
        </p:spPr>
        <p:txBody>
          <a:bodyPr wrap="square" rtlCol="0">
            <a:spAutoFit/>
          </a:bodyPr>
          <a:p>
            <a:pPr indent="0">
              <a:buFont typeface="Wingdings" panose="05000000000000000000" charset="0"/>
              <a:buNone/>
            </a:pPr>
            <a:r>
              <a:rPr sz="2000" b="1"/>
              <a:t>导演常用的一些词汇包括:</a:t>
            </a:r>
            <a:endParaRPr sz="2000" b="1"/>
          </a:p>
          <a:p>
            <a:pPr marL="342900" indent="-342900">
              <a:buFont typeface="Wingdings" panose="05000000000000000000" charset="0"/>
              <a:buChar char="l"/>
            </a:pPr>
            <a:r>
              <a:rPr sz="2000" b="1"/>
              <a:t>排练(rehearsal)</a:t>
            </a:r>
            <a:endParaRPr sz="2000" b="1"/>
          </a:p>
          <a:p>
            <a:pPr marL="342900" indent="-342900">
              <a:buFont typeface="Wingdings" panose="05000000000000000000" charset="0"/>
              <a:buChar char="l"/>
            </a:pPr>
            <a:r>
              <a:rPr sz="2000" b="1"/>
              <a:t>演员调度/调度走位(staging)</a:t>
            </a:r>
            <a:endParaRPr sz="2000" b="1"/>
          </a:p>
          <a:p>
            <a:pPr marL="342900" indent="-342900">
              <a:buFont typeface="Wingdings" panose="05000000000000000000" charset="0"/>
              <a:buChar char="l"/>
            </a:pPr>
            <a:r>
              <a:rPr sz="2000" b="1"/>
              <a:t>视线(eye-line,建立场景中角色之间的物理空间关系)</a:t>
            </a:r>
            <a:endParaRPr sz="2000" b="1"/>
          </a:p>
          <a:p>
            <a:pPr marL="342900" indent="-342900">
              <a:buFont typeface="Wingdings" panose="05000000000000000000" charset="0"/>
              <a:buChar char="l"/>
            </a:pPr>
            <a:r>
              <a:rPr sz="2000" b="1"/>
              <a:t>视平线(eye-level,机位角度与人眼平行的高度，如仰角或俯角) </a:t>
            </a:r>
            <a:endParaRPr sz="2000" b="1"/>
          </a:p>
          <a:p>
            <a:pPr marL="342900" indent="-342900">
              <a:buFont typeface="Wingdings" panose="05000000000000000000" charset="0"/>
              <a:buChar char="l"/>
            </a:pPr>
            <a:r>
              <a:rPr sz="2000" b="1"/>
              <a:t>正反打镜头(shot &amp; reversal-shot)</a:t>
            </a:r>
            <a:endParaRPr sz="2000" b="1"/>
          </a:p>
          <a:p>
            <a:pPr marL="342900" indent="-342900">
              <a:buFont typeface="Wingdings" panose="05000000000000000000" charset="0"/>
              <a:buChar char="l"/>
            </a:pPr>
            <a:r>
              <a:rPr sz="2000" b="1"/>
              <a:t>摄影机角度(平视角度：站立、坐姿、躺姿和小津安二郎榻榻米视角)、俯拍(高角度)、仰拍(低角度)、俯瞰(天花板视角和航拍视角)</a:t>
            </a:r>
            <a:endParaRPr sz="2000" b="1"/>
          </a:p>
          <a:p>
            <a:pPr marL="342900" indent="-342900">
              <a:buFont typeface="Wingdings" panose="05000000000000000000" charset="0"/>
              <a:buChar char="l"/>
            </a:pPr>
            <a:r>
              <a:rPr lang="zh-CN" sz="2000" b="1"/>
              <a:t>入画(entering frame) </a:t>
            </a:r>
            <a:endParaRPr lang="zh-CN" sz="2000" b="1"/>
          </a:p>
          <a:p>
            <a:pPr marL="342900" indent="-342900">
              <a:buFont typeface="Wingdings" panose="05000000000000000000" charset="0"/>
              <a:buChar char="l"/>
            </a:pPr>
            <a:r>
              <a:rPr lang="zh-CN" sz="2000" b="1"/>
              <a:t>岀画(exiting frame) </a:t>
            </a:r>
            <a:endParaRPr lang="zh-CN" sz="2000" b="1"/>
          </a:p>
          <a:p>
            <a:pPr marL="342900" indent="-342900">
              <a:buFont typeface="Wingdings" panose="05000000000000000000" charset="0"/>
              <a:buChar char="l"/>
            </a:pPr>
            <a:r>
              <a:rPr lang="zh-CN" sz="2000" b="1"/>
              <a:t>画外(0. S. , off-Screen) </a:t>
            </a:r>
            <a:endParaRPr lang="zh-CN" sz="2000" b="1"/>
          </a:p>
          <a:p>
            <a:pPr marL="342900" indent="-342900">
              <a:buFont typeface="Wingdings" panose="05000000000000000000" charset="0"/>
              <a:buChar char="l"/>
            </a:pPr>
            <a:r>
              <a:rPr lang="zh-CN" sz="2000" b="1"/>
              <a:t>闪回(闪前flashback) </a:t>
            </a:r>
            <a:endParaRPr lang="zh-CN" sz="2000" b="1"/>
          </a:p>
          <a:p>
            <a:pPr marL="342900" indent="-342900">
              <a:buFont typeface="Wingdings" panose="05000000000000000000" charset="0"/>
              <a:buChar char="l"/>
            </a:pPr>
            <a:r>
              <a:rPr lang="zh-CN" sz="2000" b="1"/>
              <a:t>交叉剪辑(crossing-cutting) </a:t>
            </a:r>
            <a:endParaRPr lang="zh-CN" sz="2000" b="1"/>
          </a:p>
          <a:p>
            <a:pPr marL="342900" indent="-342900">
              <a:buFont typeface="Wingdings" panose="05000000000000000000" charset="0"/>
              <a:buChar char="l"/>
            </a:pPr>
            <a:r>
              <a:rPr lang="zh-CN" sz="2000" b="1"/>
              <a:t>再拍一条(NG) </a:t>
            </a:r>
            <a:endParaRPr lang="zh-CN" sz="2000" b="1"/>
          </a:p>
          <a:p>
            <a:pPr marL="342900" indent="-342900">
              <a:buFont typeface="Wingdings" panose="05000000000000000000" charset="0"/>
              <a:buChar char="l"/>
            </a:pPr>
            <a:r>
              <a:rPr lang="zh-CN" sz="2000" b="1"/>
              <a:t>过(OK)</a:t>
            </a:r>
            <a:endParaRPr lang="zh-CN" sz="2000" b="1"/>
          </a:p>
          <a:p>
            <a:pPr marL="342900" indent="-342900">
              <a:buFont typeface="Wingdings" panose="05000000000000000000" charset="0"/>
              <a:buChar char="l"/>
            </a:pPr>
            <a:r>
              <a:rPr lang="zh-CN" sz="2000" b="1"/>
              <a:t>备用镜头或剪余片(outtake) </a:t>
            </a:r>
            <a:endParaRPr lang="zh-CN" sz="2000" b="1"/>
          </a:p>
          <a:p>
            <a:pPr marL="342900" indent="-342900">
              <a:buFont typeface="Wingdings" panose="05000000000000000000" charset="0"/>
              <a:buChar char="l"/>
            </a:pPr>
            <a:r>
              <a:rPr lang="zh-CN" sz="2000" b="1"/>
              <a:t>补镜头(pick-up shot)</a:t>
            </a:r>
            <a:endParaRPr lang="zh-CN" sz="2000" b="1"/>
          </a:p>
          <a:p>
            <a:pPr marL="342900" indent="-342900">
              <a:buFont typeface="Wingdings" panose="05000000000000000000" charset="0"/>
              <a:buChar char="l"/>
            </a:pPr>
            <a:endParaRPr lang="zh-CN"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关键词汇</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030" y="1543685"/>
            <a:ext cx="11203305" cy="5323205"/>
          </a:xfrm>
          <a:prstGeom prst="rect">
            <a:avLst/>
          </a:prstGeom>
          <a:noFill/>
        </p:spPr>
        <p:txBody>
          <a:bodyPr wrap="square" rtlCol="0">
            <a:spAutoFit/>
          </a:bodyPr>
          <a:p>
            <a:pPr indent="0">
              <a:buFont typeface="Wingdings" panose="05000000000000000000" charset="0"/>
              <a:buNone/>
            </a:pPr>
            <a:r>
              <a:rPr sz="2000" b="1"/>
              <a:t>导演常用的一些词汇包括:</a:t>
            </a:r>
            <a:endParaRPr sz="2000" b="1"/>
          </a:p>
          <a:p>
            <a:pPr marL="342900" indent="-342900">
              <a:buFont typeface="Wingdings" panose="05000000000000000000" charset="0"/>
              <a:buChar char="l"/>
            </a:pPr>
            <a:r>
              <a:rPr lang="zh-CN" sz="2000" b="1"/>
              <a:t>调度(blocking)</a:t>
            </a:r>
            <a:endParaRPr lang="zh-CN" sz="2000" b="1"/>
          </a:p>
          <a:p>
            <a:pPr marL="342900" indent="-342900">
              <a:buFont typeface="Wingdings" panose="05000000000000000000" charset="0"/>
              <a:buChar char="l"/>
            </a:pPr>
            <a:r>
              <a:rPr lang="zh-CN" sz="2000" b="1"/>
              <a:t>备用镜头、备用素材、镜头覆盖范围 (coverage)</a:t>
            </a:r>
            <a:endParaRPr lang="zh-CN" sz="2000" b="1"/>
          </a:p>
          <a:p>
            <a:pPr marL="342900" indent="-342900">
              <a:buFont typeface="Wingdings" panose="05000000000000000000" charset="0"/>
              <a:buChar char="l"/>
            </a:pPr>
            <a:r>
              <a:rPr lang="zh-CN" sz="2000" b="1"/>
              <a:t>升降镜头(crane shot)</a:t>
            </a:r>
            <a:endParaRPr lang="zh-CN" sz="2000" b="1"/>
          </a:p>
          <a:p>
            <a:pPr marL="342900" indent="-342900">
              <a:buFont typeface="Wingdings" panose="05000000000000000000" charset="0"/>
              <a:buChar char="l"/>
            </a:pPr>
            <a:r>
              <a:rPr lang="zh-CN" sz="2000" b="1"/>
              <a:t>移动镜头(dolly shot)</a:t>
            </a:r>
            <a:endParaRPr lang="zh-CN" sz="2000" b="1"/>
          </a:p>
          <a:p>
            <a:pPr marL="342900" indent="-342900">
              <a:buFont typeface="Wingdings" panose="05000000000000000000" charset="0"/>
              <a:buChar char="l"/>
            </a:pPr>
            <a:r>
              <a:rPr lang="zh-CN" sz="2000" b="1"/>
              <a:t>全景、关系镜头、定场镜头、交代性镜头(establishing shot)</a:t>
            </a:r>
            <a:endParaRPr lang="zh-CN" sz="2000" b="1"/>
          </a:p>
          <a:p>
            <a:pPr marL="342900" indent="-342900">
              <a:buFont typeface="Wingdings" panose="05000000000000000000" charset="0"/>
              <a:buChar char="l"/>
            </a:pPr>
            <a:r>
              <a:rPr lang="zh-CN" sz="2000" b="1"/>
              <a:t>视觉提示(foreshadowing)</a:t>
            </a:r>
            <a:endParaRPr lang="zh-CN" sz="2000" b="1"/>
          </a:p>
          <a:p>
            <a:pPr marL="342900" indent="-342900">
              <a:buFont typeface="Wingdings" panose="05000000000000000000" charset="0"/>
              <a:buChar char="l"/>
            </a:pPr>
            <a:r>
              <a:rPr lang="zh-CN" sz="2000" b="1"/>
              <a:t>插入镜头(intervening shot, insert)</a:t>
            </a:r>
            <a:endParaRPr lang="zh-CN" sz="2000" b="1"/>
          </a:p>
          <a:p>
            <a:pPr marL="342900" indent="-342900">
              <a:buFont typeface="Wingdings" panose="05000000000000000000" charset="0"/>
              <a:buChar char="l"/>
            </a:pPr>
            <a:r>
              <a:rPr lang="zh-CN" sz="2000" b="1"/>
              <a:t>跳切(jump cut)</a:t>
            </a:r>
            <a:endParaRPr lang="zh-CN" sz="2000" b="1"/>
          </a:p>
          <a:p>
            <a:pPr marL="342900" indent="-342900">
              <a:buFont typeface="Wingdings" panose="05000000000000000000" charset="0"/>
              <a:buChar char="l"/>
            </a:pPr>
            <a:r>
              <a:rPr lang="zh-CN" sz="2000" b="1"/>
              <a:t>EBE (matching transition)</a:t>
            </a:r>
            <a:endParaRPr lang="zh-CN" sz="2000" b="1"/>
          </a:p>
          <a:p>
            <a:pPr marL="342900" indent="-342900">
              <a:buFont typeface="Wingdings" panose="05000000000000000000" charset="0"/>
              <a:buChar char="l"/>
            </a:pPr>
            <a:r>
              <a:rPr lang="zh-CN" sz="2000" b="1"/>
              <a:t>主镜头(MS,master shot)</a:t>
            </a:r>
            <a:endParaRPr lang="zh-CN" sz="2000" b="1"/>
          </a:p>
          <a:p>
            <a:pPr marL="342900" indent="-342900">
              <a:buFont typeface="Wingdings" panose="05000000000000000000" charset="0"/>
              <a:buChar char="l"/>
            </a:pPr>
            <a:r>
              <a:rPr lang="zh-CN" sz="2000" b="1"/>
              <a:t>主观镜头(subjective shot)</a:t>
            </a:r>
            <a:endParaRPr lang="zh-CN" sz="2000" b="1"/>
          </a:p>
          <a:p>
            <a:pPr marL="342900" indent="-342900">
              <a:buFont typeface="Wingdings" panose="05000000000000000000" charset="0"/>
              <a:buChar char="l"/>
            </a:pPr>
            <a:r>
              <a:rPr lang="zh-CN" sz="2000" b="1"/>
              <a:t>主观视点镜头(point-of-view,POV shot)</a:t>
            </a:r>
            <a:endParaRPr lang="zh-CN" sz="2000" b="1"/>
          </a:p>
          <a:p>
            <a:pPr marL="342900" indent="-342900">
              <a:buFont typeface="Wingdings" panose="05000000000000000000" charset="0"/>
              <a:buChar char="l"/>
            </a:pPr>
            <a:r>
              <a:rPr lang="zh-CN" sz="2000" b="1"/>
              <a:t>客观镜头(objective shot)</a:t>
            </a:r>
            <a:endParaRPr lang="zh-CN" sz="2000" b="1"/>
          </a:p>
          <a:p>
            <a:pPr marL="342900" indent="-342900">
              <a:buFont typeface="Wingdings" panose="05000000000000000000" charset="0"/>
              <a:buChar char="l"/>
            </a:pPr>
            <a:r>
              <a:rPr lang="zh-CN" sz="2000" b="1"/>
              <a:t>过肩镜头(OTS,over-the shoulder shot)</a:t>
            </a:r>
            <a:endParaRPr lang="zh-CN" sz="2000" b="1"/>
          </a:p>
          <a:p>
            <a:pPr marL="342900" indent="-342900">
              <a:buFont typeface="Wingdings" panose="05000000000000000000" charset="0"/>
              <a:buChar char="l"/>
            </a:pPr>
            <a:r>
              <a:rPr lang="zh-CN" sz="2000" b="1"/>
              <a:t>三人镜头(3S, three-shot)</a:t>
            </a:r>
            <a:endParaRPr lang="zh-CN" sz="2000" b="1"/>
          </a:p>
          <a:p>
            <a:pPr marL="342900" indent="-342900">
              <a:buFont typeface="Wingdings" panose="05000000000000000000" charset="0"/>
              <a:buNone/>
            </a:pPr>
            <a:endParaRPr lang="zh-CN"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关键词汇</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030" y="1543685"/>
            <a:ext cx="11203305" cy="2553335"/>
          </a:xfrm>
          <a:prstGeom prst="rect">
            <a:avLst/>
          </a:prstGeom>
          <a:noFill/>
        </p:spPr>
        <p:txBody>
          <a:bodyPr wrap="square" rtlCol="0">
            <a:spAutoFit/>
          </a:bodyPr>
          <a:p>
            <a:pPr indent="0">
              <a:buFont typeface="Wingdings" panose="05000000000000000000" charset="0"/>
              <a:buNone/>
            </a:pPr>
            <a:r>
              <a:rPr sz="2000" b="1"/>
              <a:t>导演常用的一些词汇包括:</a:t>
            </a:r>
            <a:endParaRPr sz="2000" b="1"/>
          </a:p>
          <a:p>
            <a:pPr marL="342900" indent="-342900">
              <a:buFont typeface="Wingdings" panose="05000000000000000000" charset="0"/>
              <a:buChar char="l"/>
            </a:pPr>
            <a:r>
              <a:rPr lang="zh-CN" sz="2000" b="1"/>
              <a:t>跟焦镜头(track focus shot)</a:t>
            </a:r>
            <a:endParaRPr lang="zh-CN" sz="2000" b="1"/>
          </a:p>
          <a:p>
            <a:pPr marL="342900" indent="-342900">
              <a:buFont typeface="Wingdings" panose="05000000000000000000" charset="0"/>
              <a:buChar char="l"/>
            </a:pPr>
            <a:r>
              <a:rPr lang="zh-CN" sz="2000" b="1"/>
              <a:t>变焦推拉镜头(zoom shot：zoom in)</a:t>
            </a:r>
            <a:endParaRPr lang="zh-CN" sz="2000" b="1"/>
          </a:p>
          <a:p>
            <a:pPr marL="342900" indent="-342900">
              <a:buFont typeface="Wingdings" panose="05000000000000000000" charset="0"/>
              <a:buChar char="l"/>
            </a:pPr>
            <a:r>
              <a:rPr lang="zh-CN" sz="2000" b="1"/>
              <a:t>机位(setup)</a:t>
            </a:r>
            <a:endParaRPr lang="zh-CN" sz="2000" b="1"/>
          </a:p>
          <a:p>
            <a:pPr marL="342900" indent="-342900">
              <a:buFont typeface="Wingdings" panose="05000000000000000000" charset="0"/>
              <a:buChar char="l"/>
            </a:pPr>
            <a:r>
              <a:rPr lang="zh-CN" sz="2000" b="1"/>
              <a:t>轨道移动推拉镜头(tracking shot)</a:t>
            </a:r>
            <a:endParaRPr lang="zh-CN" sz="2000" b="1"/>
          </a:p>
          <a:p>
            <a:pPr marL="342900" indent="-342900">
              <a:buFont typeface="Wingdings" panose="05000000000000000000" charset="0"/>
              <a:buChar char="l"/>
            </a:pPr>
            <a:r>
              <a:rPr lang="zh-CN" sz="2000" b="1"/>
              <a:t>视觉冲突(visual conflict)</a:t>
            </a:r>
            <a:endParaRPr lang="zh-CN" sz="2000" b="1"/>
          </a:p>
          <a:p>
            <a:pPr marL="342900" indent="-342900">
              <a:buFont typeface="Wingdings" panose="05000000000000000000" charset="0"/>
              <a:buChar char="l"/>
            </a:pPr>
            <a:r>
              <a:rPr lang="zh-CN" sz="2000" b="1"/>
              <a:t>视觉主题(visual motif)</a:t>
            </a:r>
            <a:endParaRPr lang="zh-CN" sz="2000" b="1"/>
          </a:p>
          <a:p>
            <a:pPr marL="342900" indent="-342900">
              <a:buFont typeface="Wingdings" panose="05000000000000000000" charset="0"/>
              <a:buChar char="l"/>
            </a:pPr>
            <a:r>
              <a:rPr lang="zh-CN" sz="2000" b="1"/>
              <a:t>旁白/画外音(VO, voiceover)</a:t>
            </a:r>
            <a:endParaRPr lang="zh-CN"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3902304" y="693891"/>
            <a:ext cx="4387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第三节 术语与行话</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030" y="1543685"/>
            <a:ext cx="11203305" cy="5107940"/>
          </a:xfrm>
          <a:prstGeom prst="rect">
            <a:avLst/>
          </a:prstGeom>
          <a:noFill/>
        </p:spPr>
        <p:txBody>
          <a:bodyPr wrap="square" rtlCol="0">
            <a:spAutoFit/>
          </a:bodyPr>
          <a:p>
            <a:pPr indent="0">
              <a:buFont typeface="Wingdings" panose="05000000000000000000" charset="0"/>
              <a:buNone/>
            </a:pPr>
            <a:r>
              <a:rPr sz="2000" b="1"/>
              <a:t>♦ 口头禅(mantra)</a:t>
            </a:r>
            <a:endParaRPr sz="2000" b="1"/>
          </a:p>
          <a:p>
            <a:pPr marL="342900" indent="-342900">
              <a:buFont typeface="Wingdings" panose="05000000000000000000" charset="0"/>
              <a:buChar char="l"/>
            </a:pPr>
            <a:r>
              <a:t>穿帮:做戏露馅。</a:t>
            </a:r>
          </a:p>
          <a:p>
            <a:pPr marL="342900" indent="-342900">
              <a:buFont typeface="Wingdings" panose="05000000000000000000" charset="0"/>
              <a:buChar char="l"/>
            </a:pPr>
            <a:r>
              <a:t>借地位(借位置)：偷换空间和灯光等更方便拍摄镜头(近景、特写等)，有欺骗观众 之嫌。</a:t>
            </a:r>
          </a:p>
          <a:p>
            <a:pPr marL="342900" indent="-342900">
              <a:buFont typeface="Wingdings" panose="05000000000000000000" charset="0"/>
              <a:buChar char="l"/>
            </a:pPr>
            <a:r>
              <a:t>借视线：为画面效果着想，近景或特写时，演员可以不真正看对手演员的脸部，而是 看其耳朵或其他地方，但给观众的印象还是在看对方的脸。</a:t>
            </a:r>
          </a:p>
          <a:p>
            <a:pPr marL="342900" indent="-342900">
              <a:buFont typeface="Wingdings" panose="05000000000000000000" charset="0"/>
              <a:buChar char="l"/>
            </a:pPr>
            <a:r>
              <a:t>给视线:剧组工作人员(经常是摄影助理或场记)给单独表演的演员指定一个视线 方向。</a:t>
            </a:r>
          </a:p>
          <a:p>
            <a:pPr marL="342900" indent="-342900">
              <a:buFont typeface="Wingdings" panose="05000000000000000000" charset="0"/>
              <a:buChar char="l"/>
            </a:pPr>
            <a:r>
              <a:t>搭词：画外对手演员站在原处为画内演员配戏接台词。</a:t>
            </a:r>
          </a:p>
          <a:p>
            <a:pPr marL="342900" indent="-342900">
              <a:buFont typeface="Wingdings" panose="05000000000000000000" charset="0"/>
              <a:buChar char="l"/>
            </a:pPr>
            <a:r>
              <a:t>掏镜头:双机以上拍摄时，一般A摄影机拍摄全景或小全景,B摄影机(和/或C摄影 机)可以同时抓取近景特写，以丰富可选素材。“掏”指双机拍摄时B机抓拍反向的近景 及特写。</a:t>
            </a:r>
          </a:p>
          <a:p>
            <a:pPr marL="342900" indent="-342900">
              <a:buFont typeface="Wingdings" panose="05000000000000000000" charset="0"/>
              <a:buChar char="l"/>
            </a:pPr>
            <a:r>
              <a:t>带关系(不带关系)：指包括(不包括)前景背对镜头的演员肩背部，带关系视觉上更 舒服也更有空间关系，但在剪辑时容易因表演不同步而受到限制。</a:t>
            </a:r>
          </a:p>
          <a:p>
            <a:pPr marL="342900" indent="-342900">
              <a:buFont typeface="Wingdings" panose="05000000000000000000" charset="0"/>
              <a:buChar char="l"/>
            </a:pPr>
            <a:r>
              <a:t>过肩（镜头）：与带关系镜头含义相近。</a:t>
            </a:r>
          </a:p>
          <a:p>
            <a:pPr marL="342900" indent="-342900">
              <a:buFont typeface="Wingdings" panose="05000000000000000000" charset="0"/>
              <a:buChar char="l"/>
            </a:pPr>
            <a:r>
              <a:t>保一条：出于保险和更多选择性的需要，导演可能在镜头拍摄过关之后，还要求再拍 一条备用或备选。</a:t>
            </a:r>
          </a:p>
          <a:p>
            <a:pPr marL="342900" indent="-342900">
              <a:buFont typeface="Wingdings" panose="05000000000000000000" charset="0"/>
              <a:buChar char="l"/>
            </a:pPr>
            <a:r>
              <a:t>前景（参照物）：在移动镜头中，为强调运动感，导演和摄影会要求在镜头前景加上门 窗、树木和山石等参照物，而且前景参照物还可以将在不同地点拍摄的镜头组合进同一 个电影空间里。</a:t>
            </a:r>
          </a:p>
          <a:p>
            <a:pPr marL="342900" indent="-342900">
              <a:buFont typeface="Wingdings" panose="05000000000000000000" charset="0"/>
              <a:buChar char="l"/>
            </a:pPr>
            <a:r>
              <a:t>杀青:最后一个镜头拍完，实拍结束，或者叫“杀了”。文天祥诗曰：“留取丹心照汗 青”，“汗青”就是竹简（蔡伦造纸之前，古书是写在竹简上的），书写完了就叫“杀青”。</a:t>
            </a:r>
          </a:p>
          <a:p>
            <a:pPr marL="342900" indent="-342900">
              <a:buFont typeface="Wingdings" panose="05000000000000000000" charset="0"/>
              <a:buChar char="l"/>
            </a:p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854304" y="693891"/>
            <a:ext cx="1048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第四节 导演语法（字素、词法、句法与章法）</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494665" y="2214880"/>
            <a:ext cx="11203305" cy="2630170"/>
          </a:xfrm>
          <a:prstGeom prst="rect">
            <a:avLst/>
          </a:prstGeom>
          <a:noFill/>
        </p:spPr>
        <p:txBody>
          <a:bodyPr wrap="square" rtlCol="0">
            <a:spAutoFit/>
          </a:bodyPr>
          <a:p>
            <a:pPr indent="0">
              <a:lnSpc>
                <a:spcPct val="150000"/>
              </a:lnSpc>
              <a:buFont typeface="Wingdings" panose="05000000000000000000" charset="0"/>
              <a:buNone/>
            </a:pPr>
            <a:r>
              <a:rPr sz="2000" b="1"/>
              <a:t>♦</a:t>
            </a:r>
            <a:r>
              <a:rPr lang="zh-CN" sz="2000" b="1"/>
              <a:t>电影语法大致划分</a:t>
            </a:r>
            <a:endParaRPr sz="2000" b="1"/>
          </a:p>
          <a:p>
            <a:pPr marL="342900" indent="-342900">
              <a:lnSpc>
                <a:spcPct val="150000"/>
              </a:lnSpc>
              <a:buFont typeface="Wingdings" panose="05000000000000000000" charset="0"/>
              <a:buChar char="l"/>
            </a:pPr>
            <a:r>
              <a:t>字素:镜头内部元素（意义不完整性）。</a:t>
            </a:r>
          </a:p>
          <a:p>
            <a:pPr marL="342900" indent="-342900">
              <a:lnSpc>
                <a:spcPct val="150000"/>
              </a:lnSpc>
              <a:buFont typeface="Wingdings" panose="05000000000000000000" charset="0"/>
              <a:buChar char="l"/>
            </a:pPr>
            <a:r>
              <a:t>词法:镜头组接形成具有完整意义（剪辑）的一组镜头。</a:t>
            </a:r>
          </a:p>
          <a:p>
            <a:pPr marL="342900" indent="-342900">
              <a:lnSpc>
                <a:spcPct val="150000"/>
              </a:lnSpc>
              <a:buFont typeface="Wingdings" panose="05000000000000000000" charset="0"/>
              <a:buChar char="l"/>
            </a:pPr>
            <a:r>
              <a:t>句法:场戏（统一时空）形成戏剧性价值。</a:t>
            </a:r>
          </a:p>
          <a:p>
            <a:pPr marL="342900" indent="-342900">
              <a:lnSpc>
                <a:spcPct val="150000"/>
              </a:lnSpc>
              <a:buFont typeface="Wingdings" panose="05000000000000000000" charset="0"/>
              <a:buChar char="l"/>
            </a:pPr>
            <a:r>
              <a:t>章法:段落（关联时空、段落意义和段落主题）。</a:t>
            </a:r>
          </a:p>
          <a:p>
            <a:pPr marL="342900" indent="-342900">
              <a:lnSpc>
                <a:spcPct val="150000"/>
              </a:lnSpc>
              <a:buFont typeface="Wingdings" panose="05000000000000000000" charset="0"/>
              <a:buChar char="l"/>
            </a:pPr>
            <a:r>
              <a:t>全片:谋篇布局和整体结构，表现影片的总主题。</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第五节 导演绝招</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71500" y="1467485"/>
            <a:ext cx="11203305" cy="5262245"/>
          </a:xfrm>
          <a:prstGeom prst="rect">
            <a:avLst/>
          </a:prstGeom>
          <a:noFill/>
        </p:spPr>
        <p:txBody>
          <a:bodyPr wrap="square" rtlCol="0">
            <a:spAutoFit/>
          </a:bodyPr>
          <a:p>
            <a:pPr indent="0">
              <a:lnSpc>
                <a:spcPct val="120000"/>
              </a:lnSpc>
              <a:buFont typeface="Wingdings" panose="05000000000000000000" charset="0"/>
              <a:buNone/>
            </a:pPr>
            <a:r>
              <a:rPr sz="2000" b="1"/>
              <a:t>♦格里菲斯"最后一分钟营救"（last minute rescue）:格里菲斯式的豹尾</a:t>
            </a:r>
            <a:endParaRPr sz="2000" b="1"/>
          </a:p>
          <a:p>
            <a:pPr indent="0">
              <a:lnSpc>
                <a:spcPct val="120000"/>
              </a:lnSpc>
              <a:buFont typeface="Wingdings" panose="05000000000000000000" charset="0"/>
              <a:buNone/>
            </a:pPr>
            <a:r>
              <a:rPr sz="2000" b="1"/>
              <a:t>♦爱森斯坦蒙太奇：高潮戏</a:t>
            </a:r>
            <a:endParaRPr sz="2000" b="1"/>
          </a:p>
          <a:p>
            <a:pPr indent="0">
              <a:lnSpc>
                <a:spcPct val="120000"/>
              </a:lnSpc>
              <a:buFont typeface="Wingdings" panose="05000000000000000000" charset="0"/>
              <a:buNone/>
            </a:pPr>
            <a:r>
              <a:rPr sz="2000" b="1"/>
              <a:t>♦刘别谦笔触（Lubitsch Touch）</a:t>
            </a:r>
            <a:endParaRPr sz="2000" b="1"/>
          </a:p>
          <a:p>
            <a:pPr indent="0">
              <a:lnSpc>
                <a:spcPct val="120000"/>
              </a:lnSpc>
              <a:buFont typeface="Wingdings" panose="05000000000000000000" charset="0"/>
              <a:buNone/>
            </a:pPr>
            <a:r>
              <a:rPr sz="2000" b="1"/>
              <a:t>♦希区柯克的"麦高芬"（Mac Guff in）</a:t>
            </a:r>
            <a:endParaRPr sz="2000" b="1"/>
          </a:p>
          <a:p>
            <a:pPr indent="0">
              <a:lnSpc>
                <a:spcPct val="120000"/>
              </a:lnSpc>
              <a:buFont typeface="Wingdings" panose="05000000000000000000" charset="0"/>
              <a:buNone/>
            </a:pPr>
            <a:r>
              <a:rPr sz="2000" b="1"/>
              <a:t>♦奥森•威尔斯的景深镜头(deep focus or depth of field)</a:t>
            </a:r>
            <a:endParaRPr sz="2000" b="1"/>
          </a:p>
          <a:p>
            <a:pPr indent="0">
              <a:lnSpc>
                <a:spcPct val="120000"/>
              </a:lnSpc>
              <a:buFont typeface="Wingdings" panose="05000000000000000000" charset="0"/>
              <a:buNone/>
            </a:pPr>
            <a:r>
              <a:rPr sz="2000" b="1"/>
              <a:t>♦小津安二郎的“榻楓米视角(tatami shot)"</a:t>
            </a:r>
            <a:endParaRPr sz="2000" b="1"/>
          </a:p>
          <a:p>
            <a:pPr indent="0">
              <a:lnSpc>
                <a:spcPct val="120000"/>
              </a:lnSpc>
              <a:buFont typeface="Wingdings" panose="05000000000000000000" charset="0"/>
              <a:buNone/>
            </a:pPr>
            <a:r>
              <a:rPr sz="2000" b="1"/>
              <a:t>♦"比利•怀尔德时刻"(Billy Wilder's Moment)</a:t>
            </a:r>
            <a:endParaRPr sz="2000" b="1"/>
          </a:p>
          <a:p>
            <a:pPr indent="0">
              <a:lnSpc>
                <a:spcPct val="120000"/>
              </a:lnSpc>
              <a:buFont typeface="Wingdings" panose="05000000000000000000" charset="0"/>
              <a:buNone/>
            </a:pPr>
            <a:r>
              <a:rPr sz="2000" b="1"/>
              <a:t>♦伯格曼“与上帝的对话”</a:t>
            </a:r>
            <a:endParaRPr sz="2000" b="1"/>
          </a:p>
          <a:p>
            <a:pPr indent="0">
              <a:lnSpc>
                <a:spcPct val="120000"/>
              </a:lnSpc>
              <a:buFont typeface="Wingdings" panose="05000000000000000000" charset="0"/>
              <a:buNone/>
            </a:pPr>
            <a:r>
              <a:rPr sz="2000" b="1"/>
              <a:t>♦费里尼的“梦境”</a:t>
            </a:r>
            <a:endParaRPr sz="2000" b="1"/>
          </a:p>
          <a:p>
            <a:pPr indent="0">
              <a:lnSpc>
                <a:spcPct val="120000"/>
              </a:lnSpc>
              <a:buFont typeface="Wingdings" panose="05000000000000000000" charset="0"/>
              <a:buNone/>
            </a:pPr>
            <a:r>
              <a:rPr sz="2000" b="1"/>
              <a:t>♦雷乃的“记忆”</a:t>
            </a:r>
            <a:endParaRPr sz="2000" b="1"/>
          </a:p>
          <a:p>
            <a:pPr indent="0">
              <a:lnSpc>
                <a:spcPct val="120000"/>
              </a:lnSpc>
              <a:buFont typeface="Wingdings" panose="05000000000000000000" charset="0"/>
              <a:buNone/>
            </a:pPr>
            <a:r>
              <a:rPr sz="2000" b="1"/>
              <a:t>♦戈达尔"跳切”</a:t>
            </a:r>
            <a:endParaRPr sz="2000" b="1"/>
          </a:p>
          <a:p>
            <a:pPr indent="0">
              <a:lnSpc>
                <a:spcPct val="120000"/>
              </a:lnSpc>
              <a:buFont typeface="Wingdings" panose="05000000000000000000" charset="0"/>
              <a:buNone/>
            </a:pPr>
            <a:r>
              <a:rPr sz="2000" b="1"/>
              <a:t>♦伍迪•艾伦"神经质的纽约犹太话痒”</a:t>
            </a:r>
            <a:endParaRPr sz="2000" b="1"/>
          </a:p>
          <a:p>
            <a:pPr indent="0">
              <a:lnSpc>
                <a:spcPct val="120000"/>
              </a:lnSpc>
              <a:buFont typeface="Wingdings" panose="05000000000000000000" charset="0"/>
              <a:buNone/>
            </a:pPr>
            <a:r>
              <a:rPr sz="2000" b="1"/>
              <a:t>♦基耶斯洛夫斯基的“爱恋”</a:t>
            </a:r>
            <a:endParaRPr sz="2000" b="1"/>
          </a:p>
          <a:p>
            <a:pPr indent="0">
              <a:lnSpc>
                <a:spcPct val="120000"/>
              </a:lnSpc>
              <a:buFont typeface="Wingdings" panose="05000000000000000000" charset="0"/>
              <a:buNone/>
            </a:pPr>
            <a:r>
              <a:rPr sz="2000" b="1"/>
              <a:t>♦诺兰的"迷局”</a:t>
            </a:r>
            <a:endParaRPr sz="2000"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632836" y="3894940"/>
            <a:ext cx="2926080" cy="645160"/>
          </a:xfrm>
          <a:prstGeom prst="rect">
            <a:avLst/>
          </a:prstGeom>
          <a:noFill/>
        </p:spPr>
        <p:txBody>
          <a:bodyPr wrap="none" rtlCol="0">
            <a:spAutoFit/>
          </a:bodyPr>
          <a:lstStyle/>
          <a:p>
            <a:pPr algn="r"/>
            <a:r>
              <a:rPr kumimoji="1" lang="zh-CN" altLang="en-US" sz="3600" dirty="0">
                <a:solidFill>
                  <a:schemeClr val="tx2">
                    <a:lumMod val="75000"/>
                  </a:schemeClr>
                </a:solidFill>
                <a:latin typeface="Arial" panose="020B0604020202020204"/>
                <a:ea typeface="微软雅黑" panose="020B0503020204020204" charset="-122"/>
                <a:cs typeface="DFPShaoNvW5-GB" charset="-122"/>
                <a:sym typeface="Arial" panose="020B0604020202020204"/>
              </a:rPr>
              <a:t>导演干什么？</a:t>
            </a:r>
            <a:endParaRPr kumimoji="1" lang="zh-CN" altLang="en-US" sz="3600" dirty="0">
              <a:solidFill>
                <a:schemeClr val="tx2">
                  <a:lumMod val="75000"/>
                </a:schemeClr>
              </a:solidFill>
              <a:latin typeface="Arial" panose="020B0604020202020204"/>
              <a:ea typeface="微软雅黑" panose="020B0503020204020204" charset="-122"/>
              <a:cs typeface="DFPShaoNvW5-GB" charset="-122"/>
              <a:sym typeface="Arial" panose="020B0604020202020204"/>
            </a:endParaRPr>
          </a:p>
        </p:txBody>
      </p:sp>
      <p:grpSp>
        <p:nvGrpSpPr>
          <p:cNvPr id="31" name="Group 70"/>
          <p:cNvGrpSpPr/>
          <p:nvPr/>
        </p:nvGrpSpPr>
        <p:grpSpPr>
          <a:xfrm>
            <a:off x="2769610" y="795534"/>
            <a:ext cx="6600172" cy="5135635"/>
            <a:chOff x="-1" y="0"/>
            <a:chExt cx="2335461" cy="1802808"/>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sz="1800">
                <a:latin typeface="Arial" panose="020B0604020202020204"/>
                <a:ea typeface="微软雅黑" panose="020B0503020204020204" charset="-122"/>
                <a:sym typeface="Arial" panose="020B0604020202020204"/>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sz="1800">
                <a:latin typeface="Arial" panose="020B0604020202020204"/>
                <a:ea typeface="微软雅黑" panose="020B0503020204020204" charset="-122"/>
                <a:sym typeface="Arial" panose="020B0604020202020204"/>
              </a:endParaRPr>
            </a:p>
          </p:txBody>
        </p:sp>
        <p:sp>
          <p:nvSpPr>
            <p:cNvPr id="34" name="chenying0907 68"/>
            <p:cNvSpPr/>
            <p:nvPr/>
          </p:nvSpPr>
          <p:spPr>
            <a:xfrm>
              <a:off x="1130300" y="1600199"/>
              <a:ext cx="20498" cy="202609"/>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sz="1800">
                <a:latin typeface="Arial" panose="020B0604020202020204"/>
                <a:ea typeface="微软雅黑" panose="020B0503020204020204" charset="-122"/>
                <a:sym typeface="Arial" panose="020B0604020202020204"/>
              </a:endParaRPr>
            </a:p>
          </p:txBody>
        </p:sp>
      </p:grpSp>
      <p:grpSp>
        <p:nvGrpSpPr>
          <p:cNvPr id="21" name="组合 20"/>
          <p:cNvGrpSpPr/>
          <p:nvPr/>
        </p:nvGrpSpPr>
        <p:grpSpPr>
          <a:xfrm>
            <a:off x="4425826" y="4118752"/>
            <a:ext cx="3876891" cy="646273"/>
            <a:chOff x="7637775" y="5530041"/>
            <a:chExt cx="4000129" cy="646029"/>
          </a:xfrm>
        </p:grpSpPr>
        <p:sp>
          <p:nvSpPr>
            <p:cNvPr id="22" name="任意多边形 21"/>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1" fmla="*/ 2541747 w 2541747"/>
                <a:gd name="connsiteY0-2" fmla="*/ 13982 h 95004"/>
                <a:gd name="connsiteX1-3" fmla="*/ 2159783 w 2541747"/>
                <a:gd name="connsiteY1-4" fmla="*/ 13982 h 95004"/>
                <a:gd name="connsiteX2-5" fmla="*/ 2090334 w 2541747"/>
                <a:gd name="connsiteY2-6" fmla="*/ 37131 h 95004"/>
                <a:gd name="connsiteX3-7" fmla="*/ 1453727 w 2541747"/>
                <a:gd name="connsiteY3-8" fmla="*/ 60280 h 95004"/>
                <a:gd name="connsiteX4-9" fmla="*/ 1361129 w 2541747"/>
                <a:gd name="connsiteY4-10" fmla="*/ 71855 h 95004"/>
                <a:gd name="connsiteX5-11" fmla="*/ 1280107 w 2541747"/>
                <a:gd name="connsiteY5-12" fmla="*/ 83430 h 95004"/>
                <a:gd name="connsiteX6-13" fmla="*/ 817119 w 2541747"/>
                <a:gd name="connsiteY6-14" fmla="*/ 71855 h 95004"/>
                <a:gd name="connsiteX7-15" fmla="*/ 747671 w 2541747"/>
                <a:gd name="connsiteY7-16" fmla="*/ 48706 h 95004"/>
                <a:gd name="connsiteX8-17" fmla="*/ 712947 w 2541747"/>
                <a:gd name="connsiteY8-18" fmla="*/ 37131 h 95004"/>
                <a:gd name="connsiteX9-19" fmla="*/ 226810 w 2541747"/>
                <a:gd name="connsiteY9-20" fmla="*/ 48706 h 95004"/>
                <a:gd name="connsiteX10-21" fmla="*/ 192086 w 2541747"/>
                <a:gd name="connsiteY10-22" fmla="*/ 60280 h 95004"/>
                <a:gd name="connsiteX11-23" fmla="*/ 168937 w 2541747"/>
                <a:gd name="connsiteY11-24" fmla="*/ 95004 h 95004"/>
                <a:gd name="connsiteX12-25" fmla="*/ 0 w 2541747"/>
                <a:gd name="connsiteY12-26" fmla="*/ 24815 h 95004"/>
                <a:gd name="connsiteX0-27" fmla="*/ 2541747 w 2541747"/>
                <a:gd name="connsiteY0-28" fmla="*/ 13982 h 95004"/>
                <a:gd name="connsiteX1-29" fmla="*/ 2159783 w 2541747"/>
                <a:gd name="connsiteY1-30" fmla="*/ 13982 h 95004"/>
                <a:gd name="connsiteX2-31" fmla="*/ 2090334 w 2541747"/>
                <a:gd name="connsiteY2-32" fmla="*/ 37131 h 95004"/>
                <a:gd name="connsiteX3-33" fmla="*/ 1453727 w 2541747"/>
                <a:gd name="connsiteY3-34" fmla="*/ 60280 h 95004"/>
                <a:gd name="connsiteX4-35" fmla="*/ 1361129 w 2541747"/>
                <a:gd name="connsiteY4-36" fmla="*/ 71855 h 95004"/>
                <a:gd name="connsiteX5-37" fmla="*/ 1280107 w 2541747"/>
                <a:gd name="connsiteY5-38" fmla="*/ 83430 h 95004"/>
                <a:gd name="connsiteX6-39" fmla="*/ 817119 w 2541747"/>
                <a:gd name="connsiteY6-40" fmla="*/ 71855 h 95004"/>
                <a:gd name="connsiteX7-41" fmla="*/ 747671 w 2541747"/>
                <a:gd name="connsiteY7-42" fmla="*/ 48706 h 95004"/>
                <a:gd name="connsiteX8-43" fmla="*/ 712947 w 2541747"/>
                <a:gd name="connsiteY8-44" fmla="*/ 37131 h 95004"/>
                <a:gd name="connsiteX9-45" fmla="*/ 226810 w 2541747"/>
                <a:gd name="connsiteY9-46" fmla="*/ 48706 h 95004"/>
                <a:gd name="connsiteX10-47" fmla="*/ 192086 w 2541747"/>
                <a:gd name="connsiteY10-48" fmla="*/ 60280 h 95004"/>
                <a:gd name="connsiteX11-49" fmla="*/ 168937 w 2541747"/>
                <a:gd name="connsiteY11-50" fmla="*/ 95004 h 95004"/>
                <a:gd name="connsiteX12-51" fmla="*/ 0 w 2541747"/>
                <a:gd name="connsiteY12-52" fmla="*/ 24815 h 95004"/>
                <a:gd name="connsiteX0-53" fmla="*/ 2537771 w 2537771"/>
                <a:gd name="connsiteY0-54" fmla="*/ 13982 h 95004"/>
                <a:gd name="connsiteX1-55" fmla="*/ 2155807 w 2537771"/>
                <a:gd name="connsiteY1-56" fmla="*/ 13982 h 95004"/>
                <a:gd name="connsiteX2-57" fmla="*/ 2086358 w 2537771"/>
                <a:gd name="connsiteY2-58" fmla="*/ 37131 h 95004"/>
                <a:gd name="connsiteX3-59" fmla="*/ 1449751 w 2537771"/>
                <a:gd name="connsiteY3-60" fmla="*/ 60280 h 95004"/>
                <a:gd name="connsiteX4-61" fmla="*/ 1357153 w 2537771"/>
                <a:gd name="connsiteY4-62" fmla="*/ 71855 h 95004"/>
                <a:gd name="connsiteX5-63" fmla="*/ 1276131 w 2537771"/>
                <a:gd name="connsiteY5-64" fmla="*/ 83430 h 95004"/>
                <a:gd name="connsiteX6-65" fmla="*/ 813143 w 2537771"/>
                <a:gd name="connsiteY6-66" fmla="*/ 71855 h 95004"/>
                <a:gd name="connsiteX7-67" fmla="*/ 743695 w 2537771"/>
                <a:gd name="connsiteY7-68" fmla="*/ 48706 h 95004"/>
                <a:gd name="connsiteX8-69" fmla="*/ 708971 w 2537771"/>
                <a:gd name="connsiteY8-70" fmla="*/ 37131 h 95004"/>
                <a:gd name="connsiteX9-71" fmla="*/ 222834 w 2537771"/>
                <a:gd name="connsiteY9-72" fmla="*/ 48706 h 95004"/>
                <a:gd name="connsiteX10-73" fmla="*/ 188110 w 2537771"/>
                <a:gd name="connsiteY10-74" fmla="*/ 60280 h 95004"/>
                <a:gd name="connsiteX11-75" fmla="*/ 164961 w 2537771"/>
                <a:gd name="connsiteY11-76" fmla="*/ 95004 h 95004"/>
                <a:gd name="connsiteX12-77" fmla="*/ 0 w 2537771"/>
                <a:gd name="connsiteY12-78" fmla="*/ 1369 h 95004"/>
                <a:gd name="connsiteX0-79" fmla="*/ 2537771 w 2537771"/>
                <a:gd name="connsiteY0-80" fmla="*/ 13982 h 83430"/>
                <a:gd name="connsiteX1-81" fmla="*/ 2155807 w 2537771"/>
                <a:gd name="connsiteY1-82" fmla="*/ 13982 h 83430"/>
                <a:gd name="connsiteX2-83" fmla="*/ 2086358 w 2537771"/>
                <a:gd name="connsiteY2-84" fmla="*/ 37131 h 83430"/>
                <a:gd name="connsiteX3-85" fmla="*/ 1449751 w 2537771"/>
                <a:gd name="connsiteY3-86" fmla="*/ 60280 h 83430"/>
                <a:gd name="connsiteX4-87" fmla="*/ 1357153 w 2537771"/>
                <a:gd name="connsiteY4-88" fmla="*/ 71855 h 83430"/>
                <a:gd name="connsiteX5-89" fmla="*/ 1276131 w 2537771"/>
                <a:gd name="connsiteY5-90" fmla="*/ 83430 h 83430"/>
                <a:gd name="connsiteX6-91" fmla="*/ 813143 w 2537771"/>
                <a:gd name="connsiteY6-92" fmla="*/ 71855 h 83430"/>
                <a:gd name="connsiteX7-93" fmla="*/ 743695 w 2537771"/>
                <a:gd name="connsiteY7-94" fmla="*/ 48706 h 83430"/>
                <a:gd name="connsiteX8-95" fmla="*/ 708971 w 2537771"/>
                <a:gd name="connsiteY8-96" fmla="*/ 37131 h 83430"/>
                <a:gd name="connsiteX9-97" fmla="*/ 222834 w 2537771"/>
                <a:gd name="connsiteY9-98" fmla="*/ 48706 h 83430"/>
                <a:gd name="connsiteX10-99" fmla="*/ 188110 w 2537771"/>
                <a:gd name="connsiteY10-100" fmla="*/ 60280 h 83430"/>
                <a:gd name="connsiteX11-101" fmla="*/ 93392 w 2537771"/>
                <a:gd name="connsiteY11-102" fmla="*/ 83281 h 83430"/>
                <a:gd name="connsiteX12-103" fmla="*/ 0 w 2537771"/>
                <a:gd name="connsiteY12-104" fmla="*/ 1369 h 83430"/>
                <a:gd name="connsiteX0-105" fmla="*/ 2537771 w 2537771"/>
                <a:gd name="connsiteY0-106" fmla="*/ 13982 h 83430"/>
                <a:gd name="connsiteX1-107" fmla="*/ 2155807 w 2537771"/>
                <a:gd name="connsiteY1-108" fmla="*/ 13982 h 83430"/>
                <a:gd name="connsiteX2-109" fmla="*/ 2086358 w 2537771"/>
                <a:gd name="connsiteY2-110" fmla="*/ 37131 h 83430"/>
                <a:gd name="connsiteX3-111" fmla="*/ 1449751 w 2537771"/>
                <a:gd name="connsiteY3-112" fmla="*/ 60280 h 83430"/>
                <a:gd name="connsiteX4-113" fmla="*/ 1357153 w 2537771"/>
                <a:gd name="connsiteY4-114" fmla="*/ 71855 h 83430"/>
                <a:gd name="connsiteX5-115" fmla="*/ 1276131 w 2537771"/>
                <a:gd name="connsiteY5-116" fmla="*/ 83430 h 83430"/>
                <a:gd name="connsiteX6-117" fmla="*/ 813143 w 2537771"/>
                <a:gd name="connsiteY6-118" fmla="*/ 71855 h 83430"/>
                <a:gd name="connsiteX7-119" fmla="*/ 743695 w 2537771"/>
                <a:gd name="connsiteY7-120" fmla="*/ 48706 h 83430"/>
                <a:gd name="connsiteX8-121" fmla="*/ 708971 w 2537771"/>
                <a:gd name="connsiteY8-122" fmla="*/ 37131 h 83430"/>
                <a:gd name="connsiteX9-123" fmla="*/ 254643 w 2537771"/>
                <a:gd name="connsiteY9-124" fmla="*/ 72152 h 83430"/>
                <a:gd name="connsiteX10-125" fmla="*/ 188110 w 2537771"/>
                <a:gd name="connsiteY10-126" fmla="*/ 60280 h 83430"/>
                <a:gd name="connsiteX11-127" fmla="*/ 93392 w 2537771"/>
                <a:gd name="connsiteY11-128" fmla="*/ 83281 h 83430"/>
                <a:gd name="connsiteX12-129" fmla="*/ 0 w 2537771"/>
                <a:gd name="connsiteY12-130" fmla="*/ 1369 h 83430"/>
                <a:gd name="connsiteX0-131" fmla="*/ 2537771 w 2537771"/>
                <a:gd name="connsiteY0-132" fmla="*/ 13982 h 83430"/>
                <a:gd name="connsiteX1-133" fmla="*/ 2155807 w 2537771"/>
                <a:gd name="connsiteY1-134" fmla="*/ 13982 h 83430"/>
                <a:gd name="connsiteX2-135" fmla="*/ 2086358 w 2537771"/>
                <a:gd name="connsiteY2-136" fmla="*/ 37131 h 83430"/>
                <a:gd name="connsiteX3-137" fmla="*/ 1449751 w 2537771"/>
                <a:gd name="connsiteY3-138" fmla="*/ 60280 h 83430"/>
                <a:gd name="connsiteX4-139" fmla="*/ 1357153 w 2537771"/>
                <a:gd name="connsiteY4-140" fmla="*/ 71855 h 83430"/>
                <a:gd name="connsiteX5-141" fmla="*/ 1276131 w 2537771"/>
                <a:gd name="connsiteY5-142" fmla="*/ 83430 h 83430"/>
                <a:gd name="connsiteX6-143" fmla="*/ 813143 w 2537771"/>
                <a:gd name="connsiteY6-144" fmla="*/ 71855 h 83430"/>
                <a:gd name="connsiteX7-145" fmla="*/ 743695 w 2537771"/>
                <a:gd name="connsiteY7-146" fmla="*/ 48706 h 83430"/>
                <a:gd name="connsiteX8-147" fmla="*/ 708971 w 2537771"/>
                <a:gd name="connsiteY8-148" fmla="*/ 37131 h 83430"/>
                <a:gd name="connsiteX9-149" fmla="*/ 254643 w 2537771"/>
                <a:gd name="connsiteY9-150" fmla="*/ 72152 h 83430"/>
                <a:gd name="connsiteX10-151" fmla="*/ 180158 w 2537771"/>
                <a:gd name="connsiteY10-152" fmla="*/ 48557 h 83430"/>
                <a:gd name="connsiteX11-153" fmla="*/ 93392 w 2537771"/>
                <a:gd name="connsiteY11-154" fmla="*/ 83281 h 83430"/>
                <a:gd name="connsiteX12-155" fmla="*/ 0 w 2537771"/>
                <a:gd name="connsiteY12-156" fmla="*/ 1369 h 83430"/>
                <a:gd name="connsiteX0-157" fmla="*/ 2537771 w 2537771"/>
                <a:gd name="connsiteY0-158" fmla="*/ 13982 h 83430"/>
                <a:gd name="connsiteX1-159" fmla="*/ 2155807 w 2537771"/>
                <a:gd name="connsiteY1-160" fmla="*/ 13982 h 83430"/>
                <a:gd name="connsiteX2-161" fmla="*/ 2086358 w 2537771"/>
                <a:gd name="connsiteY2-162" fmla="*/ 37131 h 83430"/>
                <a:gd name="connsiteX3-163" fmla="*/ 1449751 w 2537771"/>
                <a:gd name="connsiteY3-164" fmla="*/ 60280 h 83430"/>
                <a:gd name="connsiteX4-165" fmla="*/ 1357153 w 2537771"/>
                <a:gd name="connsiteY4-166" fmla="*/ 71855 h 83430"/>
                <a:gd name="connsiteX5-167" fmla="*/ 1276131 w 2537771"/>
                <a:gd name="connsiteY5-168" fmla="*/ 83430 h 83430"/>
                <a:gd name="connsiteX6-169" fmla="*/ 813143 w 2537771"/>
                <a:gd name="connsiteY6-170" fmla="*/ 71855 h 83430"/>
                <a:gd name="connsiteX7-171" fmla="*/ 743695 w 2537771"/>
                <a:gd name="connsiteY7-172" fmla="*/ 48706 h 83430"/>
                <a:gd name="connsiteX8-173" fmla="*/ 605592 w 2537771"/>
                <a:gd name="connsiteY8-174" fmla="*/ 60577 h 83430"/>
                <a:gd name="connsiteX9-175" fmla="*/ 254643 w 2537771"/>
                <a:gd name="connsiteY9-176" fmla="*/ 72152 h 83430"/>
                <a:gd name="connsiteX10-177" fmla="*/ 180158 w 2537771"/>
                <a:gd name="connsiteY10-178" fmla="*/ 48557 h 83430"/>
                <a:gd name="connsiteX11-179" fmla="*/ 93392 w 2537771"/>
                <a:gd name="connsiteY11-180" fmla="*/ 83281 h 83430"/>
                <a:gd name="connsiteX12-181" fmla="*/ 0 w 2537771"/>
                <a:gd name="connsiteY12-182" fmla="*/ 1369 h 83430"/>
                <a:gd name="connsiteX0-183" fmla="*/ 2537771 w 2537771"/>
                <a:gd name="connsiteY0-184" fmla="*/ 13982 h 83430"/>
                <a:gd name="connsiteX1-185" fmla="*/ 2155807 w 2537771"/>
                <a:gd name="connsiteY1-186" fmla="*/ 13982 h 83430"/>
                <a:gd name="connsiteX2-187" fmla="*/ 2086358 w 2537771"/>
                <a:gd name="connsiteY2-188" fmla="*/ 37131 h 83430"/>
                <a:gd name="connsiteX3-189" fmla="*/ 1449751 w 2537771"/>
                <a:gd name="connsiteY3-190" fmla="*/ 60280 h 83430"/>
                <a:gd name="connsiteX4-191" fmla="*/ 1357153 w 2537771"/>
                <a:gd name="connsiteY4-192" fmla="*/ 71855 h 83430"/>
                <a:gd name="connsiteX5-193" fmla="*/ 1276131 w 2537771"/>
                <a:gd name="connsiteY5-194" fmla="*/ 83430 h 83430"/>
                <a:gd name="connsiteX6-195" fmla="*/ 813143 w 2537771"/>
                <a:gd name="connsiteY6-196" fmla="*/ 71855 h 83430"/>
                <a:gd name="connsiteX7-197" fmla="*/ 747671 w 2537771"/>
                <a:gd name="connsiteY7-198" fmla="*/ 60429 h 83430"/>
                <a:gd name="connsiteX8-199" fmla="*/ 605592 w 2537771"/>
                <a:gd name="connsiteY8-200" fmla="*/ 60577 h 83430"/>
                <a:gd name="connsiteX9-201" fmla="*/ 254643 w 2537771"/>
                <a:gd name="connsiteY9-202" fmla="*/ 72152 h 83430"/>
                <a:gd name="connsiteX10-203" fmla="*/ 180158 w 2537771"/>
                <a:gd name="connsiteY10-204" fmla="*/ 48557 h 83430"/>
                <a:gd name="connsiteX11-205" fmla="*/ 93392 w 2537771"/>
                <a:gd name="connsiteY11-206" fmla="*/ 83281 h 83430"/>
                <a:gd name="connsiteX12-207" fmla="*/ 0 w 2537771"/>
                <a:gd name="connsiteY12-208" fmla="*/ 1369 h 83430"/>
                <a:gd name="connsiteX0-209" fmla="*/ 2537771 w 2537771"/>
                <a:gd name="connsiteY0-210" fmla="*/ 13982 h 83430"/>
                <a:gd name="connsiteX1-211" fmla="*/ 2155807 w 2537771"/>
                <a:gd name="connsiteY1-212" fmla="*/ 13982 h 83430"/>
                <a:gd name="connsiteX2-213" fmla="*/ 2086358 w 2537771"/>
                <a:gd name="connsiteY2-214" fmla="*/ 37131 h 83430"/>
                <a:gd name="connsiteX3-215" fmla="*/ 1449751 w 2537771"/>
                <a:gd name="connsiteY3-216" fmla="*/ 60280 h 83430"/>
                <a:gd name="connsiteX4-217" fmla="*/ 1357153 w 2537771"/>
                <a:gd name="connsiteY4-218" fmla="*/ 71855 h 83430"/>
                <a:gd name="connsiteX5-219" fmla="*/ 1276131 w 2537771"/>
                <a:gd name="connsiteY5-220" fmla="*/ 83430 h 83430"/>
                <a:gd name="connsiteX6-221" fmla="*/ 813143 w 2537771"/>
                <a:gd name="connsiteY6-222" fmla="*/ 71855 h 83430"/>
                <a:gd name="connsiteX7-223" fmla="*/ 747671 w 2537771"/>
                <a:gd name="connsiteY7-224" fmla="*/ 60429 h 83430"/>
                <a:gd name="connsiteX8-225" fmla="*/ 526070 w 2537771"/>
                <a:gd name="connsiteY8-226" fmla="*/ 33224 h 83430"/>
                <a:gd name="connsiteX9-227" fmla="*/ 254643 w 2537771"/>
                <a:gd name="connsiteY9-228" fmla="*/ 72152 h 83430"/>
                <a:gd name="connsiteX10-229" fmla="*/ 180158 w 2537771"/>
                <a:gd name="connsiteY10-230" fmla="*/ 48557 h 83430"/>
                <a:gd name="connsiteX11-231" fmla="*/ 93392 w 2537771"/>
                <a:gd name="connsiteY11-232" fmla="*/ 83281 h 83430"/>
                <a:gd name="connsiteX12-233" fmla="*/ 0 w 2537771"/>
                <a:gd name="connsiteY12-234" fmla="*/ 1369 h 83430"/>
                <a:gd name="connsiteX0-235" fmla="*/ 2537771 w 2537771"/>
                <a:gd name="connsiteY0-236" fmla="*/ 13982 h 83934"/>
                <a:gd name="connsiteX1-237" fmla="*/ 2155807 w 2537771"/>
                <a:gd name="connsiteY1-238" fmla="*/ 13982 h 83934"/>
                <a:gd name="connsiteX2-239" fmla="*/ 2086358 w 2537771"/>
                <a:gd name="connsiteY2-240" fmla="*/ 37131 h 83934"/>
                <a:gd name="connsiteX3-241" fmla="*/ 1449751 w 2537771"/>
                <a:gd name="connsiteY3-242" fmla="*/ 60280 h 83934"/>
                <a:gd name="connsiteX4-243" fmla="*/ 1357153 w 2537771"/>
                <a:gd name="connsiteY4-244" fmla="*/ 71855 h 83934"/>
                <a:gd name="connsiteX5-245" fmla="*/ 1276131 w 2537771"/>
                <a:gd name="connsiteY5-246" fmla="*/ 83430 h 83934"/>
                <a:gd name="connsiteX6-247" fmla="*/ 960259 w 2537771"/>
                <a:gd name="connsiteY6-248" fmla="*/ 79670 h 83934"/>
                <a:gd name="connsiteX7-249" fmla="*/ 747671 w 2537771"/>
                <a:gd name="connsiteY7-250" fmla="*/ 60429 h 83934"/>
                <a:gd name="connsiteX8-251" fmla="*/ 526070 w 2537771"/>
                <a:gd name="connsiteY8-252" fmla="*/ 33224 h 83934"/>
                <a:gd name="connsiteX9-253" fmla="*/ 254643 w 2537771"/>
                <a:gd name="connsiteY9-254" fmla="*/ 72152 h 83934"/>
                <a:gd name="connsiteX10-255" fmla="*/ 180158 w 2537771"/>
                <a:gd name="connsiteY10-256" fmla="*/ 48557 h 83934"/>
                <a:gd name="connsiteX11-257" fmla="*/ 93392 w 2537771"/>
                <a:gd name="connsiteY11-258" fmla="*/ 83281 h 83934"/>
                <a:gd name="connsiteX12-259" fmla="*/ 0 w 2537771"/>
                <a:gd name="connsiteY12-260" fmla="*/ 1369 h 83934"/>
                <a:gd name="connsiteX0-261" fmla="*/ 2537771 w 2537771"/>
                <a:gd name="connsiteY0-262" fmla="*/ 13982 h 83934"/>
                <a:gd name="connsiteX1-263" fmla="*/ 2155807 w 2537771"/>
                <a:gd name="connsiteY1-264" fmla="*/ 13982 h 83934"/>
                <a:gd name="connsiteX2-265" fmla="*/ 2086358 w 2537771"/>
                <a:gd name="connsiteY2-266" fmla="*/ 37131 h 83934"/>
                <a:gd name="connsiteX3-267" fmla="*/ 1449751 w 2537771"/>
                <a:gd name="connsiteY3-268" fmla="*/ 60280 h 83934"/>
                <a:gd name="connsiteX4-269" fmla="*/ 1357153 w 2537771"/>
                <a:gd name="connsiteY4-270" fmla="*/ 71855 h 83934"/>
                <a:gd name="connsiteX5-271" fmla="*/ 1276131 w 2537771"/>
                <a:gd name="connsiteY5-272" fmla="*/ 83430 h 83934"/>
                <a:gd name="connsiteX6-273" fmla="*/ 960259 w 2537771"/>
                <a:gd name="connsiteY6-274" fmla="*/ 79670 h 83934"/>
                <a:gd name="connsiteX7-275" fmla="*/ 747671 w 2537771"/>
                <a:gd name="connsiteY7-276" fmla="*/ 60429 h 83934"/>
                <a:gd name="connsiteX8-277" fmla="*/ 526070 w 2537771"/>
                <a:gd name="connsiteY8-278" fmla="*/ 33224 h 83934"/>
                <a:gd name="connsiteX9-279" fmla="*/ 254643 w 2537771"/>
                <a:gd name="connsiteY9-280" fmla="*/ 72152 h 83934"/>
                <a:gd name="connsiteX10-281" fmla="*/ 180158 w 2537771"/>
                <a:gd name="connsiteY10-282" fmla="*/ 48557 h 83934"/>
                <a:gd name="connsiteX11-283" fmla="*/ 93392 w 2537771"/>
                <a:gd name="connsiteY11-284" fmla="*/ 83281 h 83934"/>
                <a:gd name="connsiteX12-285" fmla="*/ 0 w 2537771"/>
                <a:gd name="connsiteY12-286" fmla="*/ 1369 h 83934"/>
                <a:gd name="connsiteX0-287" fmla="*/ 2537771 w 2537771"/>
                <a:gd name="connsiteY0-288" fmla="*/ 13982 h 85357"/>
                <a:gd name="connsiteX1-289" fmla="*/ 2155807 w 2537771"/>
                <a:gd name="connsiteY1-290" fmla="*/ 13982 h 85357"/>
                <a:gd name="connsiteX2-291" fmla="*/ 2086358 w 2537771"/>
                <a:gd name="connsiteY2-292" fmla="*/ 37131 h 85357"/>
                <a:gd name="connsiteX3-293" fmla="*/ 1449751 w 2537771"/>
                <a:gd name="connsiteY3-294" fmla="*/ 60280 h 85357"/>
                <a:gd name="connsiteX4-295" fmla="*/ 1365106 w 2537771"/>
                <a:gd name="connsiteY4-296" fmla="*/ 52317 h 85357"/>
                <a:gd name="connsiteX5-297" fmla="*/ 1276131 w 2537771"/>
                <a:gd name="connsiteY5-298" fmla="*/ 83430 h 85357"/>
                <a:gd name="connsiteX6-299" fmla="*/ 960259 w 2537771"/>
                <a:gd name="connsiteY6-300" fmla="*/ 79670 h 85357"/>
                <a:gd name="connsiteX7-301" fmla="*/ 747671 w 2537771"/>
                <a:gd name="connsiteY7-302" fmla="*/ 60429 h 85357"/>
                <a:gd name="connsiteX8-303" fmla="*/ 526070 w 2537771"/>
                <a:gd name="connsiteY8-304" fmla="*/ 33224 h 85357"/>
                <a:gd name="connsiteX9-305" fmla="*/ 254643 w 2537771"/>
                <a:gd name="connsiteY9-306" fmla="*/ 72152 h 85357"/>
                <a:gd name="connsiteX10-307" fmla="*/ 180158 w 2537771"/>
                <a:gd name="connsiteY10-308" fmla="*/ 48557 h 85357"/>
                <a:gd name="connsiteX11-309" fmla="*/ 93392 w 2537771"/>
                <a:gd name="connsiteY11-310" fmla="*/ 83281 h 85357"/>
                <a:gd name="connsiteX12-311" fmla="*/ 0 w 2537771"/>
                <a:gd name="connsiteY12-312" fmla="*/ 1369 h 85357"/>
                <a:gd name="connsiteX0-313" fmla="*/ 2537771 w 2537771"/>
                <a:gd name="connsiteY0-314" fmla="*/ 13982 h 85357"/>
                <a:gd name="connsiteX1-315" fmla="*/ 2155807 w 2537771"/>
                <a:gd name="connsiteY1-316" fmla="*/ 13982 h 85357"/>
                <a:gd name="connsiteX2-317" fmla="*/ 2086358 w 2537771"/>
                <a:gd name="connsiteY2-318" fmla="*/ 37131 h 85357"/>
                <a:gd name="connsiteX3-319" fmla="*/ 1604819 w 2537771"/>
                <a:gd name="connsiteY3-320" fmla="*/ 72003 h 85357"/>
                <a:gd name="connsiteX4-321" fmla="*/ 1365106 w 2537771"/>
                <a:gd name="connsiteY4-322" fmla="*/ 52317 h 85357"/>
                <a:gd name="connsiteX5-323" fmla="*/ 1276131 w 2537771"/>
                <a:gd name="connsiteY5-324" fmla="*/ 83430 h 85357"/>
                <a:gd name="connsiteX6-325" fmla="*/ 960259 w 2537771"/>
                <a:gd name="connsiteY6-326" fmla="*/ 79670 h 85357"/>
                <a:gd name="connsiteX7-327" fmla="*/ 747671 w 2537771"/>
                <a:gd name="connsiteY7-328" fmla="*/ 60429 h 85357"/>
                <a:gd name="connsiteX8-329" fmla="*/ 526070 w 2537771"/>
                <a:gd name="connsiteY8-330" fmla="*/ 33224 h 85357"/>
                <a:gd name="connsiteX9-331" fmla="*/ 254643 w 2537771"/>
                <a:gd name="connsiteY9-332" fmla="*/ 72152 h 85357"/>
                <a:gd name="connsiteX10-333" fmla="*/ 180158 w 2537771"/>
                <a:gd name="connsiteY10-334" fmla="*/ 48557 h 85357"/>
                <a:gd name="connsiteX11-335" fmla="*/ 93392 w 2537771"/>
                <a:gd name="connsiteY11-336" fmla="*/ 83281 h 85357"/>
                <a:gd name="connsiteX12-337" fmla="*/ 0 w 2537771"/>
                <a:gd name="connsiteY12-338" fmla="*/ 1369 h 85357"/>
                <a:gd name="connsiteX0-339" fmla="*/ 2537771 w 2537771"/>
                <a:gd name="connsiteY0-340" fmla="*/ 13982 h 83281"/>
                <a:gd name="connsiteX1-341" fmla="*/ 2155807 w 2537771"/>
                <a:gd name="connsiteY1-342" fmla="*/ 13982 h 83281"/>
                <a:gd name="connsiteX2-343" fmla="*/ 2086358 w 2537771"/>
                <a:gd name="connsiteY2-344" fmla="*/ 37131 h 83281"/>
                <a:gd name="connsiteX3-345" fmla="*/ 1604819 w 2537771"/>
                <a:gd name="connsiteY3-346" fmla="*/ 72003 h 83281"/>
                <a:gd name="connsiteX4-347" fmla="*/ 1365106 w 2537771"/>
                <a:gd name="connsiteY4-348" fmla="*/ 52317 h 83281"/>
                <a:gd name="connsiteX5-349" fmla="*/ 1188657 w 2537771"/>
                <a:gd name="connsiteY5-350" fmla="*/ 71707 h 83281"/>
                <a:gd name="connsiteX6-351" fmla="*/ 960259 w 2537771"/>
                <a:gd name="connsiteY6-352" fmla="*/ 79670 h 83281"/>
                <a:gd name="connsiteX7-353" fmla="*/ 747671 w 2537771"/>
                <a:gd name="connsiteY7-354" fmla="*/ 60429 h 83281"/>
                <a:gd name="connsiteX8-355" fmla="*/ 526070 w 2537771"/>
                <a:gd name="connsiteY8-356" fmla="*/ 33224 h 83281"/>
                <a:gd name="connsiteX9-357" fmla="*/ 254643 w 2537771"/>
                <a:gd name="connsiteY9-358" fmla="*/ 72152 h 83281"/>
                <a:gd name="connsiteX10-359" fmla="*/ 180158 w 2537771"/>
                <a:gd name="connsiteY10-360" fmla="*/ 48557 h 83281"/>
                <a:gd name="connsiteX11-361" fmla="*/ 93392 w 2537771"/>
                <a:gd name="connsiteY11-362" fmla="*/ 83281 h 83281"/>
                <a:gd name="connsiteX12-363" fmla="*/ 0 w 2537771"/>
                <a:gd name="connsiteY12-364" fmla="*/ 1369 h 83281"/>
                <a:gd name="connsiteX0-365" fmla="*/ 2537771 w 2537771"/>
                <a:gd name="connsiteY0-366" fmla="*/ 12613 h 81912"/>
                <a:gd name="connsiteX1-367" fmla="*/ 2191592 w 2537771"/>
                <a:gd name="connsiteY1-368" fmla="*/ 39967 h 81912"/>
                <a:gd name="connsiteX2-369" fmla="*/ 2086358 w 2537771"/>
                <a:gd name="connsiteY2-370" fmla="*/ 35762 h 81912"/>
                <a:gd name="connsiteX3-371" fmla="*/ 1604819 w 2537771"/>
                <a:gd name="connsiteY3-372" fmla="*/ 70634 h 81912"/>
                <a:gd name="connsiteX4-373" fmla="*/ 1365106 w 2537771"/>
                <a:gd name="connsiteY4-374" fmla="*/ 50948 h 81912"/>
                <a:gd name="connsiteX5-375" fmla="*/ 1188657 w 2537771"/>
                <a:gd name="connsiteY5-376" fmla="*/ 70338 h 81912"/>
                <a:gd name="connsiteX6-377" fmla="*/ 960259 w 2537771"/>
                <a:gd name="connsiteY6-378" fmla="*/ 78301 h 81912"/>
                <a:gd name="connsiteX7-379" fmla="*/ 747671 w 2537771"/>
                <a:gd name="connsiteY7-380" fmla="*/ 59060 h 81912"/>
                <a:gd name="connsiteX8-381" fmla="*/ 526070 w 2537771"/>
                <a:gd name="connsiteY8-382" fmla="*/ 31855 h 81912"/>
                <a:gd name="connsiteX9-383" fmla="*/ 254643 w 2537771"/>
                <a:gd name="connsiteY9-384" fmla="*/ 70783 h 81912"/>
                <a:gd name="connsiteX10-385" fmla="*/ 180158 w 2537771"/>
                <a:gd name="connsiteY10-386" fmla="*/ 47188 h 81912"/>
                <a:gd name="connsiteX11-387" fmla="*/ 93392 w 2537771"/>
                <a:gd name="connsiteY11-388" fmla="*/ 81912 h 81912"/>
                <a:gd name="connsiteX12-389" fmla="*/ 0 w 2537771"/>
                <a:gd name="connsiteY12-390" fmla="*/ 0 h 81912"/>
                <a:gd name="connsiteX0-391" fmla="*/ 2537771 w 2537771"/>
                <a:gd name="connsiteY0-392" fmla="*/ 12613 h 81912"/>
                <a:gd name="connsiteX1-393" fmla="*/ 2191592 w 2537771"/>
                <a:gd name="connsiteY1-394" fmla="*/ 39967 h 81912"/>
                <a:gd name="connsiteX2-395" fmla="*/ 2054548 w 2537771"/>
                <a:gd name="connsiteY2-396" fmla="*/ 27946 h 81912"/>
                <a:gd name="connsiteX3-397" fmla="*/ 1604819 w 2537771"/>
                <a:gd name="connsiteY3-398" fmla="*/ 70634 h 81912"/>
                <a:gd name="connsiteX4-399" fmla="*/ 1365106 w 2537771"/>
                <a:gd name="connsiteY4-400" fmla="*/ 50948 h 81912"/>
                <a:gd name="connsiteX5-401" fmla="*/ 1188657 w 2537771"/>
                <a:gd name="connsiteY5-402" fmla="*/ 70338 h 81912"/>
                <a:gd name="connsiteX6-403" fmla="*/ 960259 w 2537771"/>
                <a:gd name="connsiteY6-404" fmla="*/ 78301 h 81912"/>
                <a:gd name="connsiteX7-405" fmla="*/ 747671 w 2537771"/>
                <a:gd name="connsiteY7-406" fmla="*/ 59060 h 81912"/>
                <a:gd name="connsiteX8-407" fmla="*/ 526070 w 2537771"/>
                <a:gd name="connsiteY8-408" fmla="*/ 31855 h 81912"/>
                <a:gd name="connsiteX9-409" fmla="*/ 254643 w 2537771"/>
                <a:gd name="connsiteY9-410" fmla="*/ 70783 h 81912"/>
                <a:gd name="connsiteX10-411" fmla="*/ 180158 w 2537771"/>
                <a:gd name="connsiteY10-412" fmla="*/ 47188 h 81912"/>
                <a:gd name="connsiteX11-413" fmla="*/ 93392 w 2537771"/>
                <a:gd name="connsiteY11-414" fmla="*/ 81912 h 81912"/>
                <a:gd name="connsiteX12-415" fmla="*/ 0 w 2537771"/>
                <a:gd name="connsiteY12-416" fmla="*/ 0 h 81912"/>
                <a:gd name="connsiteX0-417" fmla="*/ 2537771 w 2537771"/>
                <a:gd name="connsiteY0-418" fmla="*/ 12613 h 79392"/>
                <a:gd name="connsiteX1-419" fmla="*/ 2191592 w 2537771"/>
                <a:gd name="connsiteY1-420" fmla="*/ 39967 h 79392"/>
                <a:gd name="connsiteX2-421" fmla="*/ 2054548 w 2537771"/>
                <a:gd name="connsiteY2-422" fmla="*/ 27946 h 79392"/>
                <a:gd name="connsiteX3-423" fmla="*/ 1604819 w 2537771"/>
                <a:gd name="connsiteY3-424" fmla="*/ 70634 h 79392"/>
                <a:gd name="connsiteX4-425" fmla="*/ 1365106 w 2537771"/>
                <a:gd name="connsiteY4-426" fmla="*/ 50948 h 79392"/>
                <a:gd name="connsiteX5-427" fmla="*/ 1188657 w 2537771"/>
                <a:gd name="connsiteY5-428" fmla="*/ 70338 h 79392"/>
                <a:gd name="connsiteX6-429" fmla="*/ 960259 w 2537771"/>
                <a:gd name="connsiteY6-430" fmla="*/ 78301 h 79392"/>
                <a:gd name="connsiteX7-431" fmla="*/ 747671 w 2537771"/>
                <a:gd name="connsiteY7-432" fmla="*/ 59060 h 79392"/>
                <a:gd name="connsiteX8-433" fmla="*/ 526070 w 2537771"/>
                <a:gd name="connsiteY8-434" fmla="*/ 31855 h 79392"/>
                <a:gd name="connsiteX9-435" fmla="*/ 254643 w 2537771"/>
                <a:gd name="connsiteY9-436" fmla="*/ 70783 h 79392"/>
                <a:gd name="connsiteX10-437" fmla="*/ 180158 w 2537771"/>
                <a:gd name="connsiteY10-438" fmla="*/ 47188 h 79392"/>
                <a:gd name="connsiteX11-439" fmla="*/ 105320 w 2537771"/>
                <a:gd name="connsiteY11-440" fmla="*/ 62373 h 79392"/>
                <a:gd name="connsiteX12-441" fmla="*/ 0 w 2537771"/>
                <a:gd name="connsiteY12-442" fmla="*/ 0 h 793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charset="-122"/>
                <a:sym typeface="Arial" panose="020B0604020202020204"/>
              </a:endParaRPr>
            </a:p>
          </p:txBody>
        </p:sp>
        <p:sp>
          <p:nvSpPr>
            <p:cNvPr id="23"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grpSp>
      <p:grpSp>
        <p:nvGrpSpPr>
          <p:cNvPr id="24" name="PA_组合 33"/>
          <p:cNvGrpSpPr/>
          <p:nvPr>
            <p:custDataLst>
              <p:tags r:id="rId1"/>
            </p:custDataLst>
          </p:nvPr>
        </p:nvGrpSpPr>
        <p:grpSpPr bwMode="auto">
          <a:xfrm>
            <a:off x="4904734" y="5774235"/>
            <a:ext cx="2142906" cy="1128218"/>
            <a:chOff x="7394576" y="3627438"/>
            <a:chExt cx="1077913" cy="566738"/>
          </a:xfrm>
          <a:solidFill>
            <a:schemeClr val="tx1"/>
          </a:solidFill>
        </p:grpSpPr>
        <p:sp>
          <p:nvSpPr>
            <p:cNvPr id="25" name="Freeform 100"/>
            <p:cNvSpPr/>
            <p:nvPr/>
          </p:nvSpPr>
          <p:spPr bwMode="auto">
            <a:xfrm>
              <a:off x="8122380" y="3680704"/>
              <a:ext cx="97606" cy="1704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6" name="Freeform 101"/>
            <p:cNvSpPr/>
            <p:nvPr/>
          </p:nvSpPr>
          <p:spPr bwMode="auto">
            <a:xfrm>
              <a:off x="8128745" y="3706271"/>
              <a:ext cx="91241" cy="1704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7" name="Freeform 102"/>
            <p:cNvSpPr/>
            <p:nvPr/>
          </p:nvSpPr>
          <p:spPr bwMode="auto">
            <a:xfrm>
              <a:off x="8145720" y="3885241"/>
              <a:ext cx="70023" cy="14913"/>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8" name="Freeform 103"/>
            <p:cNvSpPr/>
            <p:nvPr/>
          </p:nvSpPr>
          <p:spPr bwMode="auto">
            <a:xfrm>
              <a:off x="8145720" y="3900154"/>
              <a:ext cx="72144" cy="21306"/>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29" name="Freeform 104"/>
            <p:cNvSpPr/>
            <p:nvPr/>
          </p:nvSpPr>
          <p:spPr bwMode="auto">
            <a:xfrm>
              <a:off x="8141476" y="4072733"/>
              <a:ext cx="78510" cy="19175"/>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30" name="Freeform 105"/>
            <p:cNvSpPr/>
            <p:nvPr/>
          </p:nvSpPr>
          <p:spPr bwMode="auto">
            <a:xfrm>
              <a:off x="8139355" y="4098300"/>
              <a:ext cx="80631" cy="23436"/>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38"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sp>
          <p:nvSpPr>
            <p:cNvPr id="39" name="Freeform 107"/>
            <p:cNvSpPr>
              <a:spLocks noEditPoints="1"/>
            </p:cNvSpPr>
            <p:nvPr/>
          </p:nvSpPr>
          <p:spPr bwMode="auto">
            <a:xfrm>
              <a:off x="7893218" y="3755274"/>
              <a:ext cx="97606" cy="368593"/>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0">
                <a:latin typeface="Arial" panose="020B0604020202020204"/>
                <a:ea typeface="微软雅黑" panose="020B0503020204020204" charset="-122"/>
                <a:sym typeface="Arial" panose="020B0604020202020204"/>
              </a:endParaRPr>
            </a:p>
          </p:txBody>
        </p:sp>
      </p:grpSp>
      <p:sp>
        <p:nvSpPr>
          <p:cNvPr id="3" name="文本框 2"/>
          <p:cNvSpPr txBox="1"/>
          <p:nvPr/>
        </p:nvSpPr>
        <p:spPr>
          <a:xfrm>
            <a:off x="3821430" y="1647190"/>
            <a:ext cx="4342765" cy="1014730"/>
          </a:xfrm>
          <a:prstGeom prst="rect">
            <a:avLst/>
          </a:prstGeom>
          <a:noFill/>
        </p:spPr>
        <p:txBody>
          <a:bodyPr wrap="square" rtlCol="0">
            <a:spAutoFit/>
          </a:bodyPr>
          <a:p>
            <a:pPr algn="ctr"/>
            <a:r>
              <a:rPr lang="zh-CN" altLang="en-US" sz="6000"/>
              <a:t>第二部分</a:t>
            </a:r>
            <a:endParaRPr lang="zh-CN" altLang="en-US" sz="6000"/>
          </a:p>
        </p:txBody>
      </p:sp>
      <p:sp>
        <p:nvSpPr>
          <p:cNvPr id="5" name="文本框 4"/>
          <p:cNvSpPr txBox="1"/>
          <p:nvPr/>
        </p:nvSpPr>
        <p:spPr>
          <a:xfrm>
            <a:off x="7903210" y="5429250"/>
            <a:ext cx="4100830" cy="922020"/>
          </a:xfrm>
          <a:prstGeom prst="rect">
            <a:avLst/>
          </a:prstGeom>
          <a:noFill/>
        </p:spPr>
        <p:txBody>
          <a:bodyPr wrap="square" rtlCol="0">
            <a:spAutoFit/>
          </a:bodyPr>
          <a:p>
            <a:r>
              <a:rPr lang="zh-CN" altLang="en-US"/>
              <a:t>拍电影基本上就是赌博，你们将成为职业赌徒。</a:t>
            </a:r>
            <a:endParaRPr lang="zh-CN" altLang="en-US"/>
          </a:p>
          <a:p>
            <a:pPr algn="r"/>
            <a:r>
              <a:rPr lang="en-US" altLang="zh-CN"/>
              <a:t>——</a:t>
            </a:r>
            <a:r>
              <a:rPr lang="zh-CN"/>
              <a:t>乔治</a:t>
            </a:r>
            <a:r>
              <a:rPr lang="en-US" altLang="zh-CN"/>
              <a:t>·</a:t>
            </a:r>
            <a:r>
              <a:rPr lang="zh-CN" altLang="en-US"/>
              <a:t>卢卡斯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7"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ppt_h/2"/>
                                          </p:val>
                                        </p:tav>
                                        <p:tav tm="100000">
                                          <p:val>
                                            <p:strVal val="#ppt_y"/>
                                          </p:val>
                                        </p:tav>
                                      </p:tavLst>
                                    </p:anim>
                                    <p:anim calcmode="lin" valueType="num">
                                      <p:cBhvr>
                                        <p:cTn id="15" dur="500" fill="hold"/>
                                        <p:tgtEl>
                                          <p:spTgt spid="31"/>
                                        </p:tgtEl>
                                        <p:attrNameLst>
                                          <p:attrName>ppt_w</p:attrName>
                                        </p:attrNameLst>
                                      </p:cBhvr>
                                      <p:tavLst>
                                        <p:tav tm="0">
                                          <p:val>
                                            <p:strVal val="#ppt_w"/>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1500"/>
                            </p:stCondLst>
                            <p:childTnLst>
                              <p:par>
                                <p:cTn id="25" presetID="26"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290">
                                          <p:stCondLst>
                                            <p:cond delay="0"/>
                                          </p:stCondLst>
                                        </p:cTn>
                                        <p:tgtEl>
                                          <p:spTgt spid="5"/>
                                        </p:tgtEl>
                                      </p:cBhvr>
                                    </p:animEffect>
                                    <p:anim calcmode="lin" valueType="num">
                                      <p:cBhvr>
                                        <p:cTn id="28"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9"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0"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31"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32"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33" dur="13">
                                          <p:stCondLst>
                                            <p:cond delay="325"/>
                                          </p:stCondLst>
                                        </p:cTn>
                                        <p:tgtEl>
                                          <p:spTgt spid="5"/>
                                        </p:tgtEl>
                                      </p:cBhvr>
                                      <p:to x="100000" y="60000"/>
                                    </p:animScale>
                                    <p:animScale>
                                      <p:cBhvr>
                                        <p:cTn id="34" dur="83" decel="50000">
                                          <p:stCondLst>
                                            <p:cond delay="338"/>
                                          </p:stCondLst>
                                        </p:cTn>
                                        <p:tgtEl>
                                          <p:spTgt spid="5"/>
                                        </p:tgtEl>
                                      </p:cBhvr>
                                      <p:to x="100000" y="100000"/>
                                    </p:animScale>
                                    <p:animScale>
                                      <p:cBhvr>
                                        <p:cTn id="35" dur="13">
                                          <p:stCondLst>
                                            <p:cond delay="656"/>
                                          </p:stCondLst>
                                        </p:cTn>
                                        <p:tgtEl>
                                          <p:spTgt spid="5"/>
                                        </p:tgtEl>
                                      </p:cBhvr>
                                      <p:to x="100000" y="80000"/>
                                    </p:animScale>
                                    <p:animScale>
                                      <p:cBhvr>
                                        <p:cTn id="36" dur="83" decel="50000">
                                          <p:stCondLst>
                                            <p:cond delay="669"/>
                                          </p:stCondLst>
                                        </p:cTn>
                                        <p:tgtEl>
                                          <p:spTgt spid="5"/>
                                        </p:tgtEl>
                                      </p:cBhvr>
                                      <p:to x="100000" y="100000"/>
                                    </p:animScale>
                                    <p:animScale>
                                      <p:cBhvr>
                                        <p:cTn id="37" dur="13">
                                          <p:stCondLst>
                                            <p:cond delay="821"/>
                                          </p:stCondLst>
                                        </p:cTn>
                                        <p:tgtEl>
                                          <p:spTgt spid="5"/>
                                        </p:tgtEl>
                                      </p:cBhvr>
                                      <p:to x="100000" y="90000"/>
                                    </p:animScale>
                                    <p:animScale>
                                      <p:cBhvr>
                                        <p:cTn id="38" dur="83" decel="50000">
                                          <p:stCondLst>
                                            <p:cond delay="834"/>
                                          </p:stCondLst>
                                        </p:cTn>
                                        <p:tgtEl>
                                          <p:spTgt spid="5"/>
                                        </p:tgtEl>
                                      </p:cBhvr>
                                      <p:to x="100000" y="100000"/>
                                    </p:animScale>
                                    <p:animScale>
                                      <p:cBhvr>
                                        <p:cTn id="39" dur="13">
                                          <p:stCondLst>
                                            <p:cond delay="904"/>
                                          </p:stCondLst>
                                        </p:cTn>
                                        <p:tgtEl>
                                          <p:spTgt spid="5"/>
                                        </p:tgtEl>
                                      </p:cBhvr>
                                      <p:to x="100000" y="95000"/>
                                    </p:animScale>
                                    <p:animScale>
                                      <p:cBhvr>
                                        <p:cTn id="40" dur="83" decel="50000">
                                          <p:stCondLst>
                                            <p:cond delay="917"/>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A_图片 2" descr="C:\Users\Administrator\Desktop\f7d7060f540b6677161820d233704db5.png"/>
          <p:cNvPicPr>
            <a:picLocks noChangeAspect="1" noChangeArrowheads="1"/>
          </p:cNvPicPr>
          <p:nvPr>
            <p:custDataLst>
              <p:tags r:id="rId1"/>
            </p:custDataLst>
          </p:nvPr>
        </p:nvPicPr>
        <p:blipFill>
          <a:blip r:embed="rId2">
            <a:grayscl/>
          </a:blip>
          <a:srcRect/>
          <a:stretch>
            <a:fillRect/>
          </a:stretch>
        </p:blipFill>
        <p:spPr bwMode="auto">
          <a:xfrm>
            <a:off x="2883767" y="1417290"/>
            <a:ext cx="6754280" cy="3832820"/>
          </a:xfrm>
          <a:prstGeom prst="rect">
            <a:avLst/>
          </a:prstGeom>
          <a:noFill/>
          <a:extLst>
            <a:ext uri="{909E8E84-426E-40DD-AFC4-6F175D3DCCD1}">
              <a14:hiddenFill xmlns:a14="http://schemas.microsoft.com/office/drawing/2010/main">
                <a:solidFill>
                  <a:srgbClr val="FFFFFF"/>
                </a:solidFill>
              </a14:hiddenFill>
            </a:ext>
          </a:extLst>
        </p:spPr>
      </p:pic>
      <p:sp>
        <p:nvSpPr>
          <p:cNvPr id="7" name="PA_chenying0907 29"/>
          <p:cNvSpPr txBox="1"/>
          <p:nvPr>
            <p:custDataLst>
              <p:tags r:id="rId3"/>
            </p:custDataLst>
          </p:nvPr>
        </p:nvSpPr>
        <p:spPr>
          <a:xfrm>
            <a:off x="989192" y="2434899"/>
            <a:ext cx="2374188" cy="1014730"/>
          </a:xfrm>
          <a:prstGeom prst="rect">
            <a:avLst/>
          </a:prstGeom>
          <a:noFill/>
        </p:spPr>
        <p:txBody>
          <a:bodyPr wrap="square" rtlCol="0">
            <a:spAutoFit/>
          </a:bodyPr>
          <a:lstStyle/>
          <a:p>
            <a:r>
              <a:rPr lang="zh-CN" altLang="en-US" sz="2000" dirty="0">
                <a:latin typeface="Arial" panose="020B0604020202020204"/>
                <a:ea typeface="微软雅黑" panose="020B0503020204020204" charset="-122"/>
                <a:cs typeface="+mn-ea"/>
                <a:sym typeface="Arial" panose="020B0604020202020204"/>
              </a:rPr>
              <a:t>第四章  选择剧本、主创、主场景和技术手段</a:t>
            </a:r>
            <a:endParaRPr lang="zh-CN" altLang="en-US" sz="2000" dirty="0">
              <a:latin typeface="Arial" panose="020B0604020202020204"/>
              <a:ea typeface="微软雅黑" panose="020B0503020204020204" charset="-122"/>
              <a:cs typeface="+mn-ea"/>
              <a:sym typeface="Arial" panose="020B0604020202020204"/>
            </a:endParaRPr>
          </a:p>
        </p:txBody>
      </p:sp>
      <p:sp>
        <p:nvSpPr>
          <p:cNvPr id="8" name="PA_chenying0907 7"/>
          <p:cNvSpPr/>
          <p:nvPr>
            <p:custDataLst>
              <p:tags r:id="rId4"/>
            </p:custDataLst>
          </p:nvPr>
        </p:nvSpPr>
        <p:spPr>
          <a:xfrm>
            <a:off x="3181714" y="1417251"/>
            <a:ext cx="2366568" cy="1476375"/>
          </a:xfrm>
          <a:prstGeom prst="rect">
            <a:avLst/>
          </a:prstGeom>
        </p:spPr>
        <p:txBody>
          <a:bodyPr wrap="square">
            <a:spAutoFit/>
          </a:bodyPr>
          <a:lstStyle/>
          <a:p>
            <a:pPr>
              <a:lnSpc>
                <a:spcPct val="150000"/>
              </a:lnSpc>
            </a:pPr>
            <a:r>
              <a:rPr lang="zh-CN" altLang="en-US" sz="2000" dirty="0">
                <a:latin typeface="Arial" panose="020B0604020202020204"/>
                <a:ea typeface="微软雅黑" panose="020B0503020204020204" charset="-122"/>
                <a:cs typeface="+mn-ea"/>
                <a:sym typeface="Arial" panose="020B0604020202020204"/>
              </a:rPr>
              <a:t>第五章 前期：导演案头构思（设计二度创作）</a:t>
            </a:r>
            <a:endParaRPr lang="zh-CN" altLang="en-US" sz="2000" dirty="0">
              <a:latin typeface="Arial" panose="020B0604020202020204"/>
              <a:ea typeface="微软雅黑" panose="020B0503020204020204" charset="-122"/>
              <a:cs typeface="+mn-ea"/>
              <a:sym typeface="Arial" panose="020B0604020202020204"/>
            </a:endParaRPr>
          </a:p>
        </p:txBody>
      </p:sp>
      <p:sp>
        <p:nvSpPr>
          <p:cNvPr id="9" name="PA_chenying0907 29"/>
          <p:cNvSpPr txBox="1"/>
          <p:nvPr>
            <p:custDataLst>
              <p:tags r:id="rId5"/>
            </p:custDataLst>
          </p:nvPr>
        </p:nvSpPr>
        <p:spPr>
          <a:xfrm>
            <a:off x="4104370" y="4036289"/>
            <a:ext cx="2374188" cy="1014730"/>
          </a:xfrm>
          <a:prstGeom prst="rect">
            <a:avLst/>
          </a:prstGeom>
          <a:noFill/>
        </p:spPr>
        <p:txBody>
          <a:bodyPr wrap="square" rtlCol="0">
            <a:spAutoFit/>
          </a:bodyPr>
          <a:lstStyle/>
          <a:p>
            <a:r>
              <a:rPr lang="zh-CN" altLang="en-US" sz="2000" dirty="0">
                <a:latin typeface="Arial" panose="020B0604020202020204"/>
                <a:ea typeface="微软雅黑" panose="020B0503020204020204" charset="-122"/>
                <a:cs typeface="+mn-ea"/>
                <a:sym typeface="Arial" panose="020B0604020202020204"/>
              </a:rPr>
              <a:t>第六章 中期：导演现场实拍（执行、调整与即兴）</a:t>
            </a:r>
            <a:endParaRPr lang="zh-CN" altLang="en-US" sz="2000" dirty="0">
              <a:latin typeface="Arial" panose="020B0604020202020204"/>
              <a:ea typeface="微软雅黑" panose="020B0503020204020204" charset="-122"/>
              <a:cs typeface="+mn-ea"/>
              <a:sym typeface="Arial" panose="020B0604020202020204"/>
            </a:endParaRPr>
          </a:p>
        </p:txBody>
      </p:sp>
      <p:sp>
        <p:nvSpPr>
          <p:cNvPr id="11" name="文本框 10"/>
          <p:cNvSpPr txBox="1"/>
          <p:nvPr/>
        </p:nvSpPr>
        <p:spPr>
          <a:xfrm>
            <a:off x="4455305" y="416396"/>
            <a:ext cx="387985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第二节 主要内容</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2" name="组合 11"/>
          <p:cNvGrpSpPr/>
          <p:nvPr/>
        </p:nvGrpSpPr>
        <p:grpSpPr>
          <a:xfrm>
            <a:off x="3543759" y="266849"/>
            <a:ext cx="636853" cy="393183"/>
            <a:chOff x="3610120" y="261689"/>
            <a:chExt cx="636853" cy="393183"/>
          </a:xfrm>
        </p:grpSpPr>
        <p:pic>
          <p:nvPicPr>
            <p:cNvPr id="13" name="图片 12"/>
            <p:cNvPicPr>
              <a:picLocks noChangeAspect="1"/>
            </p:cNvPicPr>
            <p:nvPr userDrawn="1"/>
          </p:nvPicPr>
          <p:blipFill>
            <a:blip r:embed="rId6" cstate="screen">
              <a:extLst>
                <a:ext uri="{BEBA8EAE-BF5A-486C-A8C5-ECC9F3942E4B}">
                  <a14:imgProps xmlns:a14="http://schemas.microsoft.com/office/drawing/2010/main">
                    <a14:imgLayer r:embed="rId7">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6804025" y="4243070"/>
            <a:ext cx="1824990" cy="1014730"/>
          </a:xfrm>
          <a:prstGeom prst="rect">
            <a:avLst/>
          </a:prstGeom>
          <a:noFill/>
        </p:spPr>
        <p:txBody>
          <a:bodyPr wrap="square" rtlCol="0">
            <a:spAutoFit/>
          </a:bodyPr>
          <a:p>
            <a:r>
              <a:rPr lang="zh-CN" altLang="en-US" sz="2000"/>
              <a:t>第七章 后期：导演房棚剪录合成</a:t>
            </a:r>
            <a:endParaRPr lang="zh-CN" altLang="en-US" sz="2000"/>
          </a:p>
        </p:txBody>
      </p:sp>
      <p:sp>
        <p:nvSpPr>
          <p:cNvPr id="3" name="文本框 2"/>
          <p:cNvSpPr txBox="1"/>
          <p:nvPr/>
        </p:nvSpPr>
        <p:spPr>
          <a:xfrm>
            <a:off x="8629015" y="2186940"/>
            <a:ext cx="2990215" cy="706755"/>
          </a:xfrm>
          <a:prstGeom prst="rect">
            <a:avLst/>
          </a:prstGeom>
          <a:noFill/>
        </p:spPr>
        <p:txBody>
          <a:bodyPr wrap="square" rtlCol="0">
            <a:spAutoFit/>
          </a:bodyPr>
          <a:p>
            <a:r>
              <a:rPr lang="zh-CN" altLang="en-US" sz="2000"/>
              <a:t>第八章 合作：导演领导能力</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par>
                                <p:cTn id="8" presetID="10" presetClass="entr" presetSubtype="0" fill="hold" grpId="0" nodeType="withEffect">
                                  <p:stCondLst>
                                    <p:cond delay="2068"/>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839"/>
                            </p:stCondLst>
                            <p:childTnLst>
                              <p:par>
                                <p:cTn id="12" presetID="10" presetClass="entr" presetSubtype="0" fill="hold" grpId="0" nodeType="afterEffect">
                                  <p:stCondLst>
                                    <p:cond delay="339"/>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par>
                          <p:cTn id="15" fill="hold">
                            <p:stCondLst>
                              <p:cond delay="1678"/>
                            </p:stCondLst>
                            <p:childTnLst>
                              <p:par>
                                <p:cTn id="16" presetID="10" presetClass="entr" presetSubtype="0" fill="hold" grpId="0" nodeType="afterEffect">
                                  <p:stCondLst>
                                    <p:cond delay="339"/>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par>
                          <p:cTn id="19" fill="hold">
                            <p:stCondLst>
                              <p:cond delay="2517"/>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3017"/>
                            </p:stCondLst>
                            <p:childTnLst>
                              <p:par>
                                <p:cTn id="24" presetID="10" presetClass="entr" presetSubtype="0" fill="hold" grpId="1"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2" grpId="0"/>
      <p:bldP spid="3" grpId="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A_椭圆 31"/>
          <p:cNvSpPr/>
          <p:nvPr>
            <p:custDataLst>
              <p:tags r:id="rId1"/>
            </p:custDataLst>
          </p:nvPr>
        </p:nvSpPr>
        <p:spPr>
          <a:xfrm>
            <a:off x="2341880" y="741680"/>
            <a:ext cx="2300605" cy="10064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600">
              <a:solidFill>
                <a:schemeClr val="tx1"/>
              </a:solidFill>
              <a:latin typeface="Arial" panose="020B0604020202020204"/>
              <a:ea typeface="微软雅黑" panose="020B0503020204020204" charset="-122"/>
              <a:sym typeface="Arial" panose="020B0604020202020204"/>
            </a:endParaRPr>
          </a:p>
        </p:txBody>
      </p:sp>
      <p:sp>
        <p:nvSpPr>
          <p:cNvPr id="21" name="PA_椭圆 31"/>
          <p:cNvSpPr/>
          <p:nvPr>
            <p:custDataLst>
              <p:tags r:id="rId2"/>
            </p:custDataLst>
          </p:nvPr>
        </p:nvSpPr>
        <p:spPr>
          <a:xfrm>
            <a:off x="2343150" y="2810510"/>
            <a:ext cx="2299335" cy="11207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600">
              <a:solidFill>
                <a:schemeClr val="tx1"/>
              </a:solidFill>
              <a:latin typeface="Arial" panose="020B0604020202020204"/>
              <a:ea typeface="微软雅黑" panose="020B0503020204020204" charset="-122"/>
              <a:sym typeface="Arial" panose="020B0604020202020204"/>
            </a:endParaRPr>
          </a:p>
        </p:txBody>
      </p:sp>
      <p:sp>
        <p:nvSpPr>
          <p:cNvPr id="2" name="PA_矩形 1"/>
          <p:cNvSpPr/>
          <p:nvPr>
            <p:custDataLst>
              <p:tags r:id="rId3"/>
            </p:custDataLst>
          </p:nvPr>
        </p:nvSpPr>
        <p:spPr>
          <a:xfrm>
            <a:off x="2621280" y="784225"/>
            <a:ext cx="1955800" cy="922020"/>
          </a:xfrm>
          <a:prstGeom prst="rect">
            <a:avLst/>
          </a:prstGeom>
        </p:spPr>
        <p:txBody>
          <a:bodyPr wrap="square">
            <a:spAutoFit/>
          </a:bodyPr>
          <a:lstStyle/>
          <a:p>
            <a:pPr>
              <a:lnSpc>
                <a:spcPct val="150000"/>
              </a:lnSpc>
            </a:pPr>
            <a:r>
              <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rPr>
              <a:t> 第四章</a:t>
            </a:r>
            <a:endPar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endParaRPr>
          </a:p>
        </p:txBody>
      </p:sp>
      <p:sp>
        <p:nvSpPr>
          <p:cNvPr id="27" name="PA_矩形 26"/>
          <p:cNvSpPr/>
          <p:nvPr>
            <p:custDataLst>
              <p:tags r:id="rId4"/>
            </p:custDataLst>
          </p:nvPr>
        </p:nvSpPr>
        <p:spPr>
          <a:xfrm>
            <a:off x="2587625" y="2910205"/>
            <a:ext cx="2022475" cy="922020"/>
          </a:xfrm>
          <a:prstGeom prst="rect">
            <a:avLst/>
          </a:prstGeom>
        </p:spPr>
        <p:txBody>
          <a:bodyPr wrap="square">
            <a:spAutoFit/>
          </a:bodyPr>
          <a:lstStyle/>
          <a:p>
            <a:pPr>
              <a:lnSpc>
                <a:spcPct val="150000"/>
              </a:lnSpc>
            </a:pPr>
            <a:r>
              <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rPr>
              <a:t> 第五章</a:t>
            </a:r>
            <a:endPar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endParaRPr>
          </a:p>
        </p:txBody>
      </p:sp>
      <p:sp>
        <p:nvSpPr>
          <p:cNvPr id="28" name="PA_椭圆 31"/>
          <p:cNvSpPr/>
          <p:nvPr>
            <p:custDataLst>
              <p:tags r:id="rId5"/>
            </p:custDataLst>
          </p:nvPr>
        </p:nvSpPr>
        <p:spPr>
          <a:xfrm>
            <a:off x="2343150" y="4996815"/>
            <a:ext cx="2300605" cy="10064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600">
              <a:solidFill>
                <a:schemeClr val="tx1"/>
              </a:solidFill>
              <a:latin typeface="Arial" panose="020B0604020202020204"/>
              <a:ea typeface="微软雅黑" panose="020B0503020204020204" charset="-122"/>
              <a:sym typeface="Arial" panose="020B0604020202020204"/>
            </a:endParaRPr>
          </a:p>
        </p:txBody>
      </p:sp>
      <p:sp>
        <p:nvSpPr>
          <p:cNvPr id="30" name="PA_矩形 29"/>
          <p:cNvSpPr/>
          <p:nvPr>
            <p:custDataLst>
              <p:tags r:id="rId6"/>
            </p:custDataLst>
          </p:nvPr>
        </p:nvSpPr>
        <p:spPr>
          <a:xfrm>
            <a:off x="2621280" y="5038725"/>
            <a:ext cx="2153920" cy="922020"/>
          </a:xfrm>
          <a:prstGeom prst="rect">
            <a:avLst/>
          </a:prstGeom>
        </p:spPr>
        <p:txBody>
          <a:bodyPr wrap="square">
            <a:spAutoFit/>
          </a:bodyPr>
          <a:lstStyle/>
          <a:p>
            <a:pPr>
              <a:lnSpc>
                <a:spcPct val="150000"/>
              </a:lnSpc>
            </a:pPr>
            <a:r>
              <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rPr>
              <a:t> 第六章</a:t>
            </a:r>
            <a:endPar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endParaRPr>
          </a:p>
        </p:txBody>
      </p:sp>
      <p:sp>
        <p:nvSpPr>
          <p:cNvPr id="2050" name=" 2050"/>
          <p:cNvSpPr/>
          <p:nvPr/>
        </p:nvSpPr>
        <p:spPr bwMode="auto">
          <a:xfrm flipH="1">
            <a:off x="5001260" y="216535"/>
            <a:ext cx="296545" cy="20580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8" name="文本框 7"/>
          <p:cNvSpPr txBox="1"/>
          <p:nvPr/>
        </p:nvSpPr>
        <p:spPr>
          <a:xfrm>
            <a:off x="5513705" y="216535"/>
            <a:ext cx="2198370" cy="368300"/>
          </a:xfrm>
          <a:prstGeom prst="rect">
            <a:avLst/>
          </a:prstGeom>
          <a:noFill/>
        </p:spPr>
        <p:txBody>
          <a:bodyPr wrap="square" rtlCol="0">
            <a:spAutoFit/>
          </a:bodyPr>
          <a:p>
            <a:r>
              <a:rPr lang="zh-CN" altLang="en-US"/>
              <a:t>第一节</a:t>
            </a:r>
            <a:r>
              <a:rPr lang="en-US" altLang="zh-CN"/>
              <a:t>	</a:t>
            </a:r>
            <a:r>
              <a:rPr lang="zh-CN" altLang="en-US"/>
              <a:t>剧本</a:t>
            </a:r>
            <a:endParaRPr lang="zh-CN" altLang="en-US"/>
          </a:p>
        </p:txBody>
      </p:sp>
      <p:sp>
        <p:nvSpPr>
          <p:cNvPr id="9" name="文本框 8"/>
          <p:cNvSpPr txBox="1"/>
          <p:nvPr/>
        </p:nvSpPr>
        <p:spPr>
          <a:xfrm>
            <a:off x="5513705" y="784225"/>
            <a:ext cx="3967480" cy="368300"/>
          </a:xfrm>
          <a:prstGeom prst="rect">
            <a:avLst/>
          </a:prstGeom>
          <a:noFill/>
        </p:spPr>
        <p:txBody>
          <a:bodyPr wrap="square" rtlCol="0">
            <a:spAutoFit/>
          </a:bodyPr>
          <a:p>
            <a:r>
              <a:rPr lang="zh-CN" altLang="en-US"/>
              <a:t>第二节</a:t>
            </a:r>
            <a:r>
              <a:rPr lang="en-US" altLang="zh-CN"/>
              <a:t>	</a:t>
            </a:r>
            <a:r>
              <a:rPr lang="zh-CN" altLang="en-US"/>
              <a:t>主创（建组）与主演（选角）</a:t>
            </a:r>
            <a:endParaRPr lang="zh-CN" altLang="en-US"/>
          </a:p>
        </p:txBody>
      </p:sp>
      <p:sp>
        <p:nvSpPr>
          <p:cNvPr id="10" name="文本框 9"/>
          <p:cNvSpPr txBox="1"/>
          <p:nvPr/>
        </p:nvSpPr>
        <p:spPr>
          <a:xfrm>
            <a:off x="5513705" y="1337945"/>
            <a:ext cx="2995295" cy="368300"/>
          </a:xfrm>
          <a:prstGeom prst="rect">
            <a:avLst/>
          </a:prstGeom>
          <a:noFill/>
        </p:spPr>
        <p:txBody>
          <a:bodyPr wrap="square" rtlCol="0">
            <a:spAutoFit/>
          </a:bodyPr>
          <a:p>
            <a:r>
              <a:rPr lang="zh-CN" altLang="en-US"/>
              <a:t>第三节</a:t>
            </a:r>
            <a:r>
              <a:rPr lang="en-US" altLang="zh-CN"/>
              <a:t>	</a:t>
            </a:r>
            <a:r>
              <a:rPr lang="zh-CN" altLang="en-US"/>
              <a:t>主场景（采景）</a:t>
            </a:r>
            <a:endParaRPr lang="zh-CN" altLang="en-US"/>
          </a:p>
        </p:txBody>
      </p:sp>
      <p:sp>
        <p:nvSpPr>
          <p:cNvPr id="11" name=" 2050"/>
          <p:cNvSpPr/>
          <p:nvPr/>
        </p:nvSpPr>
        <p:spPr bwMode="auto">
          <a:xfrm flipH="1">
            <a:off x="5001260" y="2400300"/>
            <a:ext cx="296545" cy="20580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2" name=" 2050"/>
          <p:cNvSpPr/>
          <p:nvPr/>
        </p:nvSpPr>
        <p:spPr bwMode="auto">
          <a:xfrm flipH="1">
            <a:off x="5001260" y="4613275"/>
            <a:ext cx="296545" cy="20580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3" name="文本框 2"/>
          <p:cNvSpPr txBox="1"/>
          <p:nvPr/>
        </p:nvSpPr>
        <p:spPr>
          <a:xfrm>
            <a:off x="5513705" y="1906270"/>
            <a:ext cx="4324985" cy="368300"/>
          </a:xfrm>
          <a:prstGeom prst="rect">
            <a:avLst/>
          </a:prstGeom>
          <a:noFill/>
        </p:spPr>
        <p:txBody>
          <a:bodyPr wrap="square" rtlCol="0">
            <a:spAutoFit/>
          </a:bodyPr>
          <a:p>
            <a:r>
              <a:t>第四节</a:t>
            </a:r>
            <a:r>
              <a:rPr lang="en-US"/>
              <a:t>	</a:t>
            </a:r>
            <a:r>
              <a:t>技术的选择、预算、日程与档期</a:t>
            </a:r>
          </a:p>
        </p:txBody>
      </p:sp>
      <p:sp>
        <p:nvSpPr>
          <p:cNvPr id="4" name="文本框 3"/>
          <p:cNvSpPr txBox="1"/>
          <p:nvPr/>
        </p:nvSpPr>
        <p:spPr>
          <a:xfrm>
            <a:off x="5396865" y="2494280"/>
            <a:ext cx="6320790" cy="1889760"/>
          </a:xfrm>
          <a:prstGeom prst="rect">
            <a:avLst/>
          </a:prstGeom>
          <a:noFill/>
        </p:spPr>
        <p:txBody>
          <a:bodyPr wrap="square" rtlCol="0">
            <a:spAutoFit/>
          </a:bodyPr>
          <a:p>
            <a:pPr>
              <a:lnSpc>
                <a:spcPct val="130000"/>
              </a:lnSpc>
            </a:pPr>
            <a:r>
              <a:rPr lang="zh-CN" altLang="en-US"/>
              <a:t>第一节</a:t>
            </a:r>
            <a:r>
              <a:rPr lang="en-US" altLang="zh-CN"/>
              <a:t>	</a:t>
            </a:r>
            <a:r>
              <a:rPr lang="zh-CN" altLang="en-US"/>
              <a:t>剧本分析:类型与调性</a:t>
            </a:r>
            <a:endParaRPr lang="zh-CN" altLang="en-US"/>
          </a:p>
          <a:p>
            <a:pPr>
              <a:lnSpc>
                <a:spcPct val="130000"/>
              </a:lnSpc>
            </a:pPr>
            <a:r>
              <a:rPr lang="zh-CN" altLang="en-US"/>
              <a:t>第二节</a:t>
            </a:r>
            <a:r>
              <a:rPr lang="en-US" altLang="zh-CN"/>
              <a:t>	</a:t>
            </a:r>
            <a:r>
              <a:rPr lang="zh-CN" altLang="en-US"/>
              <a:t>导演阐述（总体构思）与分镜头剧本（分解实施）第三节</a:t>
            </a:r>
            <a:r>
              <a:rPr lang="en-US" altLang="zh-CN"/>
              <a:t>	</a:t>
            </a:r>
            <a:r>
              <a:rPr lang="zh-CN" altLang="en-US"/>
              <a:t>镜头设计与场面调度（故事板、平面调度图、模型）</a:t>
            </a:r>
            <a:endParaRPr lang="zh-CN" altLang="en-US"/>
          </a:p>
          <a:p>
            <a:pPr>
              <a:lnSpc>
                <a:spcPct val="130000"/>
              </a:lnSpc>
            </a:pPr>
            <a:r>
              <a:rPr lang="zh-CN" altLang="en-US"/>
              <a:t>第四节</a:t>
            </a:r>
            <a:r>
              <a:rPr lang="en-US" altLang="zh-CN"/>
              <a:t>	</a:t>
            </a:r>
            <a:r>
              <a:rPr lang="zh-CN" altLang="en-US"/>
              <a:t>案头派与即兴派</a:t>
            </a:r>
            <a:endParaRPr lang="zh-CN" altLang="en-US"/>
          </a:p>
          <a:p>
            <a:pPr>
              <a:lnSpc>
                <a:spcPct val="130000"/>
              </a:lnSpc>
            </a:pPr>
            <a:r>
              <a:rPr lang="zh-CN" altLang="en-US"/>
              <a:t>第五节</a:t>
            </a:r>
            <a:r>
              <a:rPr lang="en-US" altLang="zh-CN"/>
              <a:t>	</a:t>
            </a:r>
            <a:r>
              <a:rPr lang="zh-CN" altLang="en-US"/>
              <a:t>演员排练</a:t>
            </a:r>
            <a:endParaRPr lang="zh-CN" altLang="en-US"/>
          </a:p>
        </p:txBody>
      </p:sp>
      <p:sp>
        <p:nvSpPr>
          <p:cNvPr id="5" name="文本框 4"/>
          <p:cNvSpPr txBox="1"/>
          <p:nvPr/>
        </p:nvSpPr>
        <p:spPr>
          <a:xfrm>
            <a:off x="5419090" y="4655185"/>
            <a:ext cx="6101080" cy="2084070"/>
          </a:xfrm>
          <a:prstGeom prst="rect">
            <a:avLst/>
          </a:prstGeom>
          <a:noFill/>
        </p:spPr>
        <p:txBody>
          <a:bodyPr wrap="square" rtlCol="0">
            <a:spAutoFit/>
          </a:bodyPr>
          <a:p>
            <a:pPr>
              <a:lnSpc>
                <a:spcPct val="120000"/>
              </a:lnSpc>
            </a:pPr>
            <a:r>
              <a:rPr lang="zh-CN" altLang="en-US"/>
              <a:t>第一节</a:t>
            </a:r>
            <a:r>
              <a:rPr lang="en-US" altLang="zh-CN"/>
              <a:t>	</a:t>
            </a:r>
            <a:r>
              <a:rPr lang="zh-CN" altLang="en-US"/>
              <a:t>导演现场:实施与即兴、规范与窍门</a:t>
            </a:r>
            <a:endParaRPr lang="zh-CN" altLang="en-US"/>
          </a:p>
          <a:p>
            <a:pPr>
              <a:lnSpc>
                <a:spcPct val="120000"/>
              </a:lnSpc>
            </a:pPr>
            <a:r>
              <a:rPr lang="zh-CN" altLang="en-US"/>
              <a:t>第二节</a:t>
            </a:r>
            <a:r>
              <a:rPr lang="en-US" altLang="zh-CN"/>
              <a:t>	</a:t>
            </a:r>
            <a:r>
              <a:rPr lang="zh-CN" altLang="en-US"/>
              <a:t>执导摄影机</a:t>
            </a:r>
            <a:endParaRPr lang="zh-CN" altLang="en-US"/>
          </a:p>
          <a:p>
            <a:pPr>
              <a:lnSpc>
                <a:spcPct val="120000"/>
              </a:lnSpc>
            </a:pPr>
            <a:r>
              <a:rPr lang="zh-CN" altLang="en-US"/>
              <a:t>第三节</a:t>
            </a:r>
            <a:r>
              <a:rPr lang="en-US" altLang="zh-CN"/>
              <a:t>	</a:t>
            </a:r>
            <a:r>
              <a:rPr lang="zh-CN" altLang="en-US"/>
              <a:t>指导表演</a:t>
            </a:r>
            <a:endParaRPr lang="zh-CN" altLang="en-US"/>
          </a:p>
          <a:p>
            <a:pPr>
              <a:lnSpc>
                <a:spcPct val="120000"/>
              </a:lnSpc>
            </a:pPr>
            <a:r>
              <a:rPr lang="zh-CN" altLang="en-US"/>
              <a:t>第四节</a:t>
            </a:r>
            <a:r>
              <a:rPr lang="en-US" altLang="zh-CN"/>
              <a:t>	</a:t>
            </a:r>
            <a:r>
              <a:rPr lang="zh-CN" altLang="en-US"/>
              <a:t>指挥全组</a:t>
            </a:r>
            <a:endParaRPr lang="zh-CN" altLang="en-US"/>
          </a:p>
          <a:p>
            <a:pPr>
              <a:lnSpc>
                <a:spcPct val="120000"/>
              </a:lnSpc>
            </a:pPr>
            <a:r>
              <a:rPr lang="zh-CN" altLang="en-US"/>
              <a:t>第五节</a:t>
            </a:r>
            <a:r>
              <a:rPr lang="en-US" altLang="zh-CN"/>
              <a:t>	</a:t>
            </a:r>
            <a:r>
              <a:rPr lang="zh-CN" altLang="en-US"/>
              <a:t>组织特殊场面拍摄</a:t>
            </a:r>
            <a:endParaRPr lang="zh-CN" altLang="en-US"/>
          </a:p>
          <a:p>
            <a:pPr>
              <a:lnSpc>
                <a:spcPct val="120000"/>
              </a:lnSpc>
            </a:pPr>
            <a:r>
              <a:rPr lang="zh-CN" altLang="en-US"/>
              <a:t>第六节“拍摄”还是“制作”</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30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90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22" presetClass="entr" presetSubtype="8" fill="hold" grpId="0" nodeType="withEffect">
                                  <p:stCondLst>
                                    <p:cond delay="240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par>
                                <p:cTn id="18" presetID="22" presetClass="entr" presetSubtype="8" fill="hold" grpId="0" nodeType="withEffect">
                                  <p:stCondLst>
                                    <p:cond delay="270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500"/>
                                        <p:tgtEl>
                                          <p:spTgt spid="27"/>
                                        </p:tgtEl>
                                      </p:cBhvr>
                                    </p:animEffect>
                                  </p:childTnLst>
                                </p:cTn>
                              </p:par>
                              <p:par>
                                <p:cTn id="21" presetID="22" presetClass="entr" presetSubtype="8" fill="hold" grpId="0" nodeType="withEffect">
                                  <p:stCondLst>
                                    <p:cond delay="300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par>
                                <p:cTn id="24" presetID="22" presetClass="entr" presetSubtype="8" fill="hold" grpId="0" nodeType="withEffect">
                                  <p:stCondLst>
                                    <p:cond delay="360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1" grpId="0" bldLvl="0" animBg="1"/>
      <p:bldP spid="2" grpId="0"/>
      <p:bldP spid="27" grpId="0"/>
      <p:bldP spid="28" grpId="0" bldLvl="0" animBg="1" autoUpdateAnimBg="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第一节 导演定义</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94970" y="1791335"/>
            <a:ext cx="3067050" cy="521970"/>
          </a:xfrm>
          <a:prstGeom prst="rect">
            <a:avLst/>
          </a:prstGeom>
          <a:noFill/>
        </p:spPr>
        <p:txBody>
          <a:bodyPr wrap="square" rtlCol="0">
            <a:spAutoFit/>
          </a:bodyPr>
          <a:p>
            <a:r>
              <a:rPr sz="2800">
                <a:sym typeface="+mn-ea"/>
              </a:rPr>
              <a:t>♦</a:t>
            </a:r>
            <a:r>
              <a:rPr lang="zh-CN" altLang="en-US" sz="2800"/>
              <a:t>导演是什么</a:t>
            </a:r>
            <a:endParaRPr lang="zh-CN" altLang="en-US" sz="2800"/>
          </a:p>
        </p:txBody>
      </p:sp>
      <p:sp>
        <p:nvSpPr>
          <p:cNvPr id="3" name="文本框 2"/>
          <p:cNvSpPr txBox="1"/>
          <p:nvPr/>
        </p:nvSpPr>
        <p:spPr>
          <a:xfrm>
            <a:off x="911860" y="2313305"/>
            <a:ext cx="10652125" cy="1014730"/>
          </a:xfrm>
          <a:prstGeom prst="rect">
            <a:avLst/>
          </a:prstGeom>
          <a:noFill/>
        </p:spPr>
        <p:txBody>
          <a:bodyPr wrap="square" rtlCol="0">
            <a:spAutoFit/>
          </a:bodyPr>
          <a:p>
            <a:r>
              <a:rPr lang="en-US" altLang="zh-CN" sz="2000"/>
              <a:t>       19</a:t>
            </a:r>
            <a:r>
              <a:rPr lang="zh-CN" altLang="en-US" sz="2000"/>
              <a:t>世纪末，导演（</a:t>
            </a:r>
            <a:r>
              <a:rPr lang="en-US" altLang="zh-CN" sz="2000"/>
              <a:t>director</a:t>
            </a:r>
            <a:r>
              <a:rPr lang="zh-CN" altLang="en-US" sz="2000"/>
              <a:t>）首先出现在戏剧中（斯坦尼斯拉夫斯基、莱因哈特）。导演是艺术家、技术家、精神分析师、领导者、批判者等，还是领头羊、船长（制片人</a:t>
            </a:r>
            <a:r>
              <a:rPr lang="en-US" altLang="zh-CN" sz="2000"/>
              <a:t>=</a:t>
            </a:r>
            <a:r>
              <a:rPr lang="zh-CN" altLang="en-US" sz="2000"/>
              <a:t>船东）、指挥（编剧</a:t>
            </a:r>
            <a:r>
              <a:rPr lang="en-US" altLang="zh-CN" sz="2000"/>
              <a:t>=</a:t>
            </a:r>
            <a:r>
              <a:rPr lang="zh-CN" altLang="en-US" sz="2000"/>
              <a:t>作曲家）。</a:t>
            </a:r>
            <a:endParaRPr lang="zh-CN" altLang="en-US" sz="2000"/>
          </a:p>
        </p:txBody>
      </p:sp>
      <p:sp>
        <p:nvSpPr>
          <p:cNvPr id="4" name="文本框 3"/>
          <p:cNvSpPr txBox="1"/>
          <p:nvPr/>
        </p:nvSpPr>
        <p:spPr>
          <a:xfrm>
            <a:off x="1609725" y="3328035"/>
            <a:ext cx="8563610" cy="1476375"/>
          </a:xfrm>
          <a:prstGeom prst="rect">
            <a:avLst/>
          </a:prstGeom>
          <a:noFill/>
        </p:spPr>
        <p:txBody>
          <a:bodyPr wrap="square" rtlCol="0">
            <a:spAutoFit/>
          </a:bodyPr>
          <a:p>
            <a:r>
              <a:rPr lang="zh-CN" altLang="en-US"/>
              <a:t>一些有角色</a:t>
            </a:r>
            <a:r>
              <a:rPr lang="en-US" altLang="zh-CN"/>
              <a:t>“</a:t>
            </a:r>
            <a:r>
              <a:rPr lang="zh-CN" altLang="en-US"/>
              <a:t>导演</a:t>
            </a:r>
            <a:r>
              <a:rPr lang="en-US" altLang="zh-CN"/>
              <a:t>”</a:t>
            </a:r>
            <a:r>
              <a:rPr lang="zh-CN" altLang="en-US"/>
              <a:t>的电影：</a:t>
            </a:r>
            <a:endParaRPr lang="zh-CN" altLang="en-US"/>
          </a:p>
          <a:p>
            <a:r>
              <a:rPr lang="en-US" altLang="zh-CN"/>
              <a:t>	</a:t>
            </a:r>
            <a:r>
              <a:rPr lang="zh-CN" altLang="en-US"/>
              <a:t>《特级替身》</a:t>
            </a:r>
            <a:endParaRPr lang="zh-CN" altLang="en-US"/>
          </a:p>
          <a:p>
            <a:r>
              <a:rPr lang="en-US" altLang="zh-CN"/>
              <a:t>	</a:t>
            </a:r>
            <a:r>
              <a:rPr lang="zh-CN" altLang="en-US"/>
              <a:t>《现代启示录》</a:t>
            </a:r>
            <a:endParaRPr lang="zh-CN" altLang="en-US"/>
          </a:p>
          <a:p>
            <a:r>
              <a:rPr lang="en-US" altLang="zh-CN"/>
              <a:t>	</a:t>
            </a:r>
            <a:r>
              <a:rPr lang="zh-CN" altLang="en-US"/>
              <a:t>《八部半》</a:t>
            </a:r>
            <a:endParaRPr lang="zh-CN" altLang="en-US"/>
          </a:p>
          <a:p>
            <a:r>
              <a:rPr lang="en-US" altLang="zh-CN"/>
              <a:t>	</a:t>
            </a:r>
            <a:r>
              <a:rPr lang="zh-CN" altLang="en-US"/>
              <a:t>《以日为夜》</a:t>
            </a:r>
            <a:endParaRPr lang="zh-CN" altLang="en-US"/>
          </a:p>
        </p:txBody>
      </p:sp>
      <p:sp>
        <p:nvSpPr>
          <p:cNvPr id="5" name="文本框 4"/>
          <p:cNvSpPr txBox="1"/>
          <p:nvPr/>
        </p:nvSpPr>
        <p:spPr>
          <a:xfrm>
            <a:off x="911860" y="4804410"/>
            <a:ext cx="10652125" cy="1014730"/>
          </a:xfrm>
          <a:prstGeom prst="rect">
            <a:avLst/>
          </a:prstGeom>
          <a:noFill/>
        </p:spPr>
        <p:txBody>
          <a:bodyPr wrap="square" rtlCol="0">
            <a:spAutoFit/>
          </a:bodyPr>
          <a:p>
            <a:r>
              <a:rPr lang="en-US" altLang="zh-CN" sz="2000"/>
              <a:t>       </a:t>
            </a:r>
            <a:r>
              <a:rPr lang="zh-CN" altLang="en-US" sz="2000"/>
              <a:t>而小津安二郎却说：</a:t>
            </a:r>
            <a:r>
              <a:rPr lang="en-US" altLang="zh-CN" sz="2000"/>
              <a:t>“</a:t>
            </a:r>
            <a:r>
              <a:rPr lang="zh-CN" altLang="en-US" sz="2000"/>
              <a:t>电影导演不过是一个在桥下行乞、拉客的妓女罢了。</a:t>
            </a:r>
            <a:r>
              <a:rPr lang="en-US" altLang="zh-CN" sz="2000"/>
              <a:t>”</a:t>
            </a:r>
            <a:r>
              <a:rPr lang="zh-CN" altLang="en-US" sz="2000"/>
              <a:t>弗朗茨</a:t>
            </a:r>
            <a:r>
              <a:rPr lang="en-US" altLang="zh-CN" sz="2000"/>
              <a:t>·</a:t>
            </a:r>
            <a:r>
              <a:rPr lang="zh-CN" altLang="en-US" sz="2000"/>
              <a:t>朗格、奥森</a:t>
            </a:r>
            <a:r>
              <a:rPr lang="en-US" altLang="zh-CN" sz="2000"/>
              <a:t>·</a:t>
            </a:r>
            <a:r>
              <a:rPr lang="zh-CN" altLang="en-US" sz="2000"/>
              <a:t>威尔斯和弗朗西斯</a:t>
            </a:r>
            <a:r>
              <a:rPr lang="en-US" altLang="zh-CN" sz="2000"/>
              <a:t>·</a:t>
            </a:r>
            <a:r>
              <a:rPr lang="zh-CN" altLang="en-US" sz="2000"/>
              <a:t>科波拉等也有过类似的说法，也许这种说法更接近导演自己体会的真相。</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 name="PA_椭圆 31"/>
          <p:cNvSpPr/>
          <p:nvPr>
            <p:custDataLst>
              <p:tags r:id="rId1"/>
            </p:custDataLst>
          </p:nvPr>
        </p:nvSpPr>
        <p:spPr>
          <a:xfrm>
            <a:off x="2199005" y="1807845"/>
            <a:ext cx="2300605" cy="10064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p>
            <a:pPr algn="ctr"/>
            <a:endParaRPr lang="zh-CN" altLang="en-US" sz="1600">
              <a:solidFill>
                <a:schemeClr val="tx1"/>
              </a:solidFill>
              <a:latin typeface="Arial" panose="020B0604020202020204"/>
              <a:ea typeface="微软雅黑" panose="020B0503020204020204" charset="-122"/>
              <a:sym typeface="Arial" panose="020B0604020202020204"/>
            </a:endParaRPr>
          </a:p>
        </p:txBody>
      </p:sp>
      <p:sp>
        <p:nvSpPr>
          <p:cNvPr id="21" name="PA_椭圆 31"/>
          <p:cNvSpPr/>
          <p:nvPr>
            <p:custDataLst>
              <p:tags r:id="rId2"/>
            </p:custDataLst>
          </p:nvPr>
        </p:nvSpPr>
        <p:spPr>
          <a:xfrm>
            <a:off x="2200275" y="3876675"/>
            <a:ext cx="2299335" cy="11207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p>
            <a:pPr algn="ctr"/>
            <a:endParaRPr lang="zh-CN" altLang="en-US" sz="1600">
              <a:solidFill>
                <a:schemeClr val="tx1"/>
              </a:solidFill>
              <a:latin typeface="Arial" panose="020B0604020202020204"/>
              <a:ea typeface="微软雅黑" panose="020B0503020204020204" charset="-122"/>
              <a:sym typeface="Arial" panose="020B0604020202020204"/>
            </a:endParaRPr>
          </a:p>
        </p:txBody>
      </p:sp>
      <p:sp>
        <p:nvSpPr>
          <p:cNvPr id="2" name="PA_矩形 1"/>
          <p:cNvSpPr/>
          <p:nvPr>
            <p:custDataLst>
              <p:tags r:id="rId3"/>
            </p:custDataLst>
          </p:nvPr>
        </p:nvSpPr>
        <p:spPr>
          <a:xfrm>
            <a:off x="2478405" y="1850390"/>
            <a:ext cx="1955800" cy="922020"/>
          </a:xfrm>
          <a:prstGeom prst="rect">
            <a:avLst/>
          </a:prstGeom>
        </p:spPr>
        <p:txBody>
          <a:bodyPr wrap="square">
            <a:spAutoFit/>
          </a:bodyPr>
          <a:p>
            <a:pPr>
              <a:lnSpc>
                <a:spcPct val="150000"/>
              </a:lnSpc>
            </a:pPr>
            <a:r>
              <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rPr>
              <a:t> 第七章</a:t>
            </a:r>
            <a:endPar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endParaRPr>
          </a:p>
        </p:txBody>
      </p:sp>
      <p:sp>
        <p:nvSpPr>
          <p:cNvPr id="27" name="PA_矩形 26"/>
          <p:cNvSpPr/>
          <p:nvPr>
            <p:custDataLst>
              <p:tags r:id="rId4"/>
            </p:custDataLst>
          </p:nvPr>
        </p:nvSpPr>
        <p:spPr>
          <a:xfrm>
            <a:off x="2444750" y="3976370"/>
            <a:ext cx="2022475" cy="922020"/>
          </a:xfrm>
          <a:prstGeom prst="rect">
            <a:avLst/>
          </a:prstGeom>
        </p:spPr>
        <p:txBody>
          <a:bodyPr wrap="square">
            <a:spAutoFit/>
          </a:bodyPr>
          <a:p>
            <a:pPr>
              <a:lnSpc>
                <a:spcPct val="150000"/>
              </a:lnSpc>
            </a:pPr>
            <a:r>
              <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rPr>
              <a:t> 第八章</a:t>
            </a:r>
            <a:endParaRPr lang="zh-CN" altLang="en-US" sz="3600" dirty="0">
              <a:solidFill>
                <a:schemeClr val="tx1">
                  <a:lumMod val="75000"/>
                  <a:lumOff val="25000"/>
                </a:schemeClr>
              </a:solidFill>
              <a:latin typeface="Arial" panose="020B0604020202020204"/>
              <a:ea typeface="微软雅黑" panose="020B0503020204020204" charset="-122"/>
              <a:sym typeface="Arial" panose="020B0604020202020204"/>
            </a:endParaRPr>
          </a:p>
        </p:txBody>
      </p:sp>
      <p:sp>
        <p:nvSpPr>
          <p:cNvPr id="2050" name=" 2050"/>
          <p:cNvSpPr/>
          <p:nvPr/>
        </p:nvSpPr>
        <p:spPr bwMode="auto">
          <a:xfrm flipH="1">
            <a:off x="4847590" y="1282700"/>
            <a:ext cx="296545" cy="20580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3" name=" 2050"/>
          <p:cNvSpPr/>
          <p:nvPr/>
        </p:nvSpPr>
        <p:spPr bwMode="auto">
          <a:xfrm flipH="1">
            <a:off x="4847590" y="3408680"/>
            <a:ext cx="296545" cy="20580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 name="文本框 3"/>
          <p:cNvSpPr txBox="1"/>
          <p:nvPr/>
        </p:nvSpPr>
        <p:spPr>
          <a:xfrm>
            <a:off x="5342255" y="1224915"/>
            <a:ext cx="4342130" cy="2027555"/>
          </a:xfrm>
          <a:prstGeom prst="rect">
            <a:avLst/>
          </a:prstGeom>
          <a:noFill/>
        </p:spPr>
        <p:txBody>
          <a:bodyPr wrap="square" rtlCol="0">
            <a:spAutoFit/>
          </a:bodyPr>
          <a:p>
            <a:pPr>
              <a:lnSpc>
                <a:spcPct val="140000"/>
              </a:lnSpc>
            </a:pPr>
            <a:r>
              <a:rPr lang="zh-CN" altLang="en-US"/>
              <a:t>第一节</a:t>
            </a:r>
            <a:r>
              <a:rPr lang="en-US" altLang="zh-CN"/>
              <a:t>	</a:t>
            </a:r>
            <a:r>
              <a:rPr lang="zh-CN" altLang="en-US"/>
              <a:t>剪辑</a:t>
            </a:r>
            <a:endParaRPr lang="zh-CN" altLang="en-US"/>
          </a:p>
          <a:p>
            <a:pPr>
              <a:lnSpc>
                <a:spcPct val="140000"/>
              </a:lnSpc>
            </a:pPr>
            <a:r>
              <a:rPr lang="zh-CN" altLang="en-US"/>
              <a:t>第二节</a:t>
            </a:r>
            <a:r>
              <a:rPr lang="en-US" altLang="zh-CN"/>
              <a:t>	</a:t>
            </a:r>
            <a:r>
              <a:rPr lang="zh-CN" altLang="en-US"/>
              <a:t>音乐</a:t>
            </a:r>
            <a:endParaRPr lang="zh-CN" altLang="en-US"/>
          </a:p>
          <a:p>
            <a:pPr>
              <a:lnSpc>
                <a:spcPct val="140000"/>
              </a:lnSpc>
            </a:pPr>
            <a:r>
              <a:rPr lang="zh-CN" altLang="en-US"/>
              <a:t>第三节</a:t>
            </a:r>
            <a:r>
              <a:rPr lang="en-US" altLang="zh-CN"/>
              <a:t>	</a:t>
            </a:r>
            <a:r>
              <a:rPr lang="zh-CN" altLang="en-US"/>
              <a:t>后期录音第四节合成与数字化</a:t>
            </a:r>
            <a:endParaRPr lang="zh-CN" altLang="en-US"/>
          </a:p>
          <a:p>
            <a:pPr>
              <a:lnSpc>
                <a:spcPct val="140000"/>
              </a:lnSpc>
            </a:pPr>
            <a:r>
              <a:rPr lang="zh-CN" altLang="en-US"/>
              <a:t>第五节</a:t>
            </a:r>
            <a:r>
              <a:rPr lang="en-US" altLang="zh-CN"/>
              <a:t>	</a:t>
            </a:r>
            <a:r>
              <a:rPr lang="zh-CN" altLang="en-US"/>
              <a:t>试映与修改</a:t>
            </a:r>
            <a:endParaRPr lang="zh-CN" altLang="en-US"/>
          </a:p>
          <a:p>
            <a:pPr>
              <a:lnSpc>
                <a:spcPct val="140000"/>
              </a:lnSpc>
            </a:pPr>
            <a:r>
              <a:rPr lang="zh-CN" altLang="en-US"/>
              <a:t>第六节</a:t>
            </a:r>
            <a:r>
              <a:rPr lang="en-US" altLang="zh-CN"/>
              <a:t>	</a:t>
            </a:r>
            <a:r>
              <a:rPr lang="zh-CN" altLang="en-US"/>
              <a:t>宣传发行:观众与媒体</a:t>
            </a:r>
            <a:endParaRPr lang="zh-CN" altLang="en-US"/>
          </a:p>
        </p:txBody>
      </p:sp>
      <p:sp>
        <p:nvSpPr>
          <p:cNvPr id="5" name="文本框 4"/>
          <p:cNvSpPr txBox="1"/>
          <p:nvPr/>
        </p:nvSpPr>
        <p:spPr>
          <a:xfrm>
            <a:off x="5253990" y="3510915"/>
            <a:ext cx="4561840" cy="1753235"/>
          </a:xfrm>
          <a:prstGeom prst="rect">
            <a:avLst/>
          </a:prstGeom>
          <a:noFill/>
        </p:spPr>
        <p:txBody>
          <a:bodyPr wrap="square" rtlCol="0">
            <a:spAutoFit/>
          </a:bodyPr>
          <a:p>
            <a:r>
              <a:rPr lang="zh-CN" altLang="en-US"/>
              <a:t>第一节</a:t>
            </a:r>
            <a:r>
              <a:rPr lang="en-US" altLang="zh-CN"/>
              <a:t>	</a:t>
            </a:r>
            <a:r>
              <a:rPr lang="zh-CN" altLang="en-US"/>
              <a:t>人际关系与团队合作沟通技巧</a:t>
            </a:r>
            <a:endParaRPr lang="zh-CN" altLang="en-US"/>
          </a:p>
          <a:p>
            <a:r>
              <a:rPr lang="zh-CN" altLang="en-US"/>
              <a:t>第二节</a:t>
            </a:r>
            <a:r>
              <a:rPr lang="en-US" altLang="zh-CN"/>
              <a:t>	</a:t>
            </a:r>
            <a:r>
              <a:rPr lang="zh-CN" altLang="en-US"/>
              <a:t>导演与制片人</a:t>
            </a:r>
            <a:endParaRPr lang="zh-CN" altLang="en-US"/>
          </a:p>
          <a:p>
            <a:r>
              <a:rPr lang="zh-CN" altLang="en-US"/>
              <a:t>第三节</a:t>
            </a:r>
            <a:r>
              <a:rPr lang="en-US" altLang="zh-CN"/>
              <a:t>	</a:t>
            </a:r>
            <a:r>
              <a:rPr lang="zh-CN" altLang="en-US"/>
              <a:t>导演组</a:t>
            </a:r>
            <a:endParaRPr lang="zh-CN" altLang="en-US"/>
          </a:p>
          <a:p>
            <a:r>
              <a:rPr lang="zh-CN" altLang="en-US"/>
              <a:t>第四节</a:t>
            </a:r>
            <a:r>
              <a:rPr lang="en-US" altLang="zh-CN"/>
              <a:t>	</a:t>
            </a:r>
            <a:r>
              <a:rPr lang="zh-CN" altLang="en-US"/>
              <a:t>领导能力</a:t>
            </a:r>
            <a:endParaRPr lang="zh-CN" altLang="en-US"/>
          </a:p>
          <a:p>
            <a:r>
              <a:rPr lang="zh-CN" altLang="en-US"/>
              <a:t>第五节</a:t>
            </a:r>
            <a:r>
              <a:rPr lang="en-US" altLang="zh-CN"/>
              <a:t>	</a:t>
            </a:r>
            <a:r>
              <a:rPr lang="zh-CN" altLang="en-US"/>
              <a:t>沟通技巧</a:t>
            </a:r>
            <a:endParaRPr lang="zh-CN" altLang="en-US"/>
          </a:p>
          <a:p>
            <a:r>
              <a:rPr lang="zh-CN" altLang="en-US"/>
              <a:t>第六节</a:t>
            </a:r>
            <a:r>
              <a:rPr lang="en-US" altLang="zh-CN"/>
              <a:t>	</a:t>
            </a:r>
            <a:r>
              <a:rPr lang="zh-CN" altLang="en-US"/>
              <a:t>导演的私人团队</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30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90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22" presetClass="entr" presetSubtype="8" fill="hold" grpId="0" nodeType="withEffect">
                                  <p:stCondLst>
                                    <p:cond delay="240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par>
                                <p:cTn id="18" presetID="22" presetClass="entr" presetSubtype="8" fill="hold" grpId="0" nodeType="withEffect">
                                  <p:stCondLst>
                                    <p:cond delay="270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1" grpId="0" bldLvl="0" animBg="1"/>
      <p:bldP spid="2" grpId="0"/>
      <p:bldP spid="2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127125" y="2552700"/>
            <a:ext cx="9938385" cy="1753235"/>
          </a:xfrm>
          <a:prstGeom prst="rect">
            <a:avLst/>
          </a:prstGeom>
          <a:noFill/>
        </p:spPr>
        <p:txBody>
          <a:bodyPr wrap="square" rtlCol="0">
            <a:spAutoFit/>
          </a:bodyPr>
          <a:lstStyle/>
          <a:p>
            <a:pPr algn="ctr"/>
            <a:r>
              <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第四章 选择剧本、主创、主场景和技术手段</a:t>
            </a:r>
            <a:endParaRPr lang="zh-CN" altLang="en-US" sz="54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1429209" y="21464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71500" y="1467485"/>
            <a:ext cx="11203305" cy="3449955"/>
          </a:xfrm>
          <a:prstGeom prst="rect">
            <a:avLst/>
          </a:prstGeom>
          <a:noFill/>
        </p:spPr>
        <p:txBody>
          <a:bodyPr wrap="square" rtlCol="0">
            <a:spAutoFit/>
          </a:bodyPr>
          <a:p>
            <a:pPr indent="0">
              <a:lnSpc>
                <a:spcPct val="120000"/>
              </a:lnSpc>
              <a:buFont typeface="Wingdings" panose="05000000000000000000" charset="0"/>
              <a:buNone/>
            </a:pPr>
            <a:r>
              <a:rPr sz="2000" b="1"/>
              <a:t>♦剧本的选择</a:t>
            </a:r>
            <a:endParaRPr sz="2000" b="1"/>
          </a:p>
          <a:p>
            <a:pPr marL="285750" indent="-285750">
              <a:lnSpc>
                <a:spcPct val="120000"/>
              </a:lnSpc>
              <a:buFont typeface="Wingdings" panose="05000000000000000000" charset="0"/>
              <a:buChar char="l"/>
            </a:pPr>
            <a:r>
              <a:t>剧本的选择其实就是电影项目的选择，这是一个极为复杂的过程，需要极为周密的 考量，包括:题材、故事、时机、资金、规模、阵容等。</a:t>
            </a:r>
          </a:p>
          <a:p>
            <a:pPr marL="285750" indent="-285750">
              <a:lnSpc>
                <a:spcPct val="120000"/>
              </a:lnSpc>
              <a:buFont typeface="Wingdings" panose="05000000000000000000" charset="0"/>
              <a:buChar char="l"/>
            </a:pPr>
            <a:r>
              <a:t>“剧本剧本，一剧之本。</a:t>
            </a:r>
            <a:r>
              <a:rPr lang="en-US"/>
              <a:t>”</a:t>
            </a:r>
            <a:r>
              <a:t>剧本的重要性怎么强调都不过分，当然不能将这里的剧本简 单机械地理解为仅仅是编剧写在纸上的文字。</a:t>
            </a:r>
          </a:p>
          <a:p>
            <a:pPr marL="285750" indent="-285750">
              <a:lnSpc>
                <a:spcPct val="120000"/>
              </a:lnSpc>
              <a:buFont typeface="Wingdings" panose="05000000000000000000" charset="0"/>
              <a:buChar char="l"/>
            </a:pPr>
            <a:r>
              <a:t>电影圈的习惯说法是:好剧本可以拍成烂电影，但烂剧本绝不可能拍成好电影。所 以剧本的选择至关重要,尽管有些时候导演没有选择的余地（制片人已经选定了剧本）。</a:t>
            </a:r>
          </a:p>
          <a:p>
            <a:pPr marL="285750" indent="-285750">
              <a:lnSpc>
                <a:spcPct val="120000"/>
              </a:lnSpc>
              <a:buFont typeface="Wingdings" panose="05000000000000000000" charset="0"/>
              <a:buChar char="l"/>
            </a:pPr>
            <a:r>
              <a:t>品牌或IP：会被不断地改编、移植、续集、系列、翻拍等，如《007》《哈利•波特》《星球大 战》《夺宝奇兵》《超人》《变形金刚》《碟中谍》《谍影重重》《指环王》《黑客帝国》《教父》等。</a:t>
            </a:r>
          </a:p>
          <a:p>
            <a:pPr marL="285750" indent="-285750">
              <a:lnSpc>
                <a:spcPct val="120000"/>
              </a:lnSpc>
              <a:buFont typeface="Wingdings" panose="05000000000000000000" charset="0"/>
              <a:buChar char="l"/>
            </a:pPr>
            <a:r>
              <a:t>独立电影：如《女巫布莱尔》《记忆碎片》《灵动：鬼影实录》，但它们也可以成为独立电 影的品牌或IP</a:t>
            </a:r>
            <a:r>
              <a:rPr lang="zh-CN"/>
              <a:t>。</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604520" y="1511300"/>
            <a:ext cx="11203305" cy="3782060"/>
          </a:xfrm>
          <a:prstGeom prst="rect">
            <a:avLst/>
          </a:prstGeom>
          <a:noFill/>
        </p:spPr>
        <p:txBody>
          <a:bodyPr wrap="square" rtlCol="0">
            <a:spAutoFit/>
          </a:bodyPr>
          <a:p>
            <a:pPr indent="0">
              <a:lnSpc>
                <a:spcPct val="120000"/>
              </a:lnSpc>
              <a:buFont typeface="Wingdings" panose="05000000000000000000" charset="0"/>
              <a:buNone/>
            </a:pPr>
            <a:r>
              <a:rPr sz="2000" b="1"/>
              <a:t>♦前期（案头筹备）：按图（剧本）铸模阶段（一度创作与二度创作之间）</a:t>
            </a:r>
            <a:endParaRPr sz="2000" b="1"/>
          </a:p>
          <a:p>
            <a:pPr marL="285750" indent="-285750">
              <a:lnSpc>
                <a:spcPct val="120000"/>
              </a:lnSpc>
              <a:buFont typeface="Wingdings" panose="05000000000000000000" charset="0"/>
              <a:buChar char="l"/>
            </a:pPr>
            <a:r>
              <a:rPr lang="zh-CN"/>
              <a:t>剧本修改与完善（适应拍摄）：剧本是电影蓝图和半成品。剧本作为蓝图，必须预留 出二度创作的空间（而所谓电影文学剧本是供阅读的完成品）。</a:t>
            </a:r>
            <a:endParaRPr lang="zh-CN"/>
          </a:p>
          <a:p>
            <a:pPr marL="285750" indent="-285750">
              <a:lnSpc>
                <a:spcPct val="120000"/>
              </a:lnSpc>
              <a:buFont typeface="Wingdings" panose="05000000000000000000" charset="0"/>
              <a:buChar char="l"/>
            </a:pPr>
            <a:r>
              <a:rPr lang="zh-CN"/>
              <a:t>剧本形成需要经历几个阶段，分别是：</a:t>
            </a:r>
            <a:endParaRPr lang="zh-CN"/>
          </a:p>
          <a:p>
            <a:pPr marL="285750" indent="-285750">
              <a:lnSpc>
                <a:spcPct val="120000"/>
              </a:lnSpc>
              <a:buFont typeface="Arial" panose="020B0604020202020204" pitchFamily="34" charset="0"/>
              <a:buChar char="•"/>
            </a:pPr>
            <a:r>
              <a:rPr lang="zh-CN"/>
              <a:t>一句话的核心创意（idea &amp; concept or logline）： 一句话或一段话，“点子和想法” （10-50 字）；</a:t>
            </a:r>
            <a:endParaRPr lang="zh-CN"/>
          </a:p>
          <a:p>
            <a:pPr marL="285750" indent="-285750">
              <a:lnSpc>
                <a:spcPct val="120000"/>
              </a:lnSpc>
              <a:buFont typeface="Arial" panose="020B0604020202020204" pitchFamily="34" charset="0"/>
              <a:buChar char="•"/>
            </a:pPr>
            <a:r>
              <a:rPr lang="zh-CN"/>
              <a:t>故事梗概（synopsis or summary）:主要故事、人物和主题，开头发生、中间发展和高潮结尾，主线和主人公（0.5-1页纸.500-1 000字）；</a:t>
            </a:r>
            <a:endParaRPr lang="zh-CN"/>
          </a:p>
          <a:p>
            <a:pPr marL="285750" indent="-285750">
              <a:lnSpc>
                <a:spcPct val="120000"/>
              </a:lnSpc>
              <a:buFont typeface="Arial" panose="020B0604020202020204" pitchFamily="34" charset="0"/>
              <a:buChar char="•"/>
            </a:pPr>
            <a:r>
              <a:rPr lang="zh-CN"/>
              <a:t>故事大纲（outline）:故事框架、情节线索和主要人物（3-5页纸、3 000-5 000字）；</a:t>
            </a:r>
            <a:endParaRPr lang="zh-CN"/>
          </a:p>
          <a:p>
            <a:pPr marL="285750" indent="-285750">
              <a:lnSpc>
                <a:spcPct val="120000"/>
              </a:lnSpc>
              <a:buFont typeface="Arial" panose="020B0604020202020204" pitchFamily="34" charset="0"/>
              <a:buChar char="•"/>
            </a:pPr>
            <a:r>
              <a:rPr lang="zh-CN"/>
              <a:t>分场提纲（treatment）:故事精彩（情节点）、人物生动、情感和氛围恰当。</a:t>
            </a:r>
            <a:endParaRPr lang="zh-CN"/>
          </a:p>
          <a:p>
            <a:pPr marL="285750" indent="-285750">
              <a:lnSpc>
                <a:spcPct val="120000"/>
              </a:lnSpc>
              <a:buFont typeface="Arial" panose="020B0604020202020204" pitchFamily="34" charset="0"/>
              <a:buChar char="•"/>
            </a:pPr>
            <a:r>
              <a:rPr lang="zh-CN"/>
              <a:t>剧本草图:其作用是说服制片人投资和撰写剧本（10-20页纸J0 000-20 000字）；</a:t>
            </a:r>
            <a:endParaRPr lang="zh-CN"/>
          </a:p>
          <a:p>
            <a:pPr marL="285750" indent="-285750">
              <a:lnSpc>
                <a:spcPct val="120000"/>
              </a:lnSpc>
              <a:buFont typeface="Arial" panose="020B0604020202020204" pitchFamily="34" charset="0"/>
              <a:buChar char="•"/>
            </a:pPr>
            <a:r>
              <a:rPr lang="zh-CN"/>
              <a:t>剧本（script or screenplay）:影片的蓝图（45 — 60 页、40 000 — 50 000字）„</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71500" y="1522095"/>
            <a:ext cx="11203305" cy="4852670"/>
          </a:xfrm>
          <a:prstGeom prst="rect">
            <a:avLst/>
          </a:prstGeom>
          <a:noFill/>
        </p:spPr>
        <p:txBody>
          <a:bodyPr wrap="square" rtlCol="0">
            <a:spAutoFit/>
          </a:bodyPr>
          <a:p>
            <a:pPr indent="0">
              <a:lnSpc>
                <a:spcPct val="120000"/>
              </a:lnSpc>
              <a:buFont typeface="Wingdings" panose="05000000000000000000" charset="0"/>
              <a:buNone/>
            </a:pPr>
            <a:r>
              <a:rPr sz="2000" b="1"/>
              <a:t>♦前期（案头筹备）：按图（剧本）铸模阶段（一度创作与二度创作之间）</a:t>
            </a:r>
            <a:endParaRPr sz="2000" b="1"/>
          </a:p>
          <a:p>
            <a:pPr marL="285750" indent="-285750">
              <a:lnSpc>
                <a:spcPct val="120000"/>
              </a:lnSpc>
              <a:buFont typeface="Wingdings" panose="05000000000000000000" charset="0"/>
              <a:buChar char="l"/>
            </a:pPr>
            <a:r>
              <a:rPr lang="zh-CN"/>
              <a:t>剧本修改与完善（适应拍摄）：剧本是电影蓝图和半成品。剧本作为蓝图，必须预留 出二度创作的空间（而所谓电影文学剧本是供阅读的完成品）。</a:t>
            </a:r>
            <a:endParaRPr lang="zh-CN"/>
          </a:p>
          <a:p>
            <a:pPr marL="285750" indent="-285750">
              <a:lnSpc>
                <a:spcPct val="120000"/>
              </a:lnSpc>
              <a:buFont typeface="Wingdings" panose="05000000000000000000" charset="0"/>
              <a:buChar char="l"/>
            </a:pPr>
            <a:r>
              <a:rPr lang="zh-CN"/>
              <a:t>剧本形成需要经历几个阶段，分别是：</a:t>
            </a:r>
            <a:endParaRPr lang="zh-CN"/>
          </a:p>
          <a:p>
            <a:pPr marL="285750" indent="-285750">
              <a:lnSpc>
                <a:spcPct val="120000"/>
              </a:lnSpc>
              <a:buFont typeface="Arial" panose="020B0604020202020204" pitchFamily="34" charset="0"/>
              <a:buChar char="•"/>
            </a:pPr>
            <a:r>
              <a:rPr lang="zh-CN"/>
              <a:t>一句话的核心创意（idea &amp; concept or logline）： 一句话或一段话，“点子和想法” （10-50 字）；</a:t>
            </a:r>
            <a:endParaRPr lang="zh-CN"/>
          </a:p>
          <a:p>
            <a:pPr marL="285750" indent="-285750">
              <a:lnSpc>
                <a:spcPct val="120000"/>
              </a:lnSpc>
              <a:buFont typeface="Arial" panose="020B0604020202020204" pitchFamily="34" charset="0"/>
              <a:buChar char="•"/>
            </a:pPr>
            <a:r>
              <a:rPr lang="zh-CN"/>
              <a:t>故事梗概（synopsis or summary）:主要故事、人物和主题，开头发生、中间发展和高潮结尾，主线和主人公（0.5-1页纸.500-1 000字）；</a:t>
            </a:r>
            <a:endParaRPr lang="zh-CN"/>
          </a:p>
          <a:p>
            <a:pPr marL="285750" indent="-285750">
              <a:lnSpc>
                <a:spcPct val="120000"/>
              </a:lnSpc>
              <a:buFont typeface="Arial" panose="020B0604020202020204" pitchFamily="34" charset="0"/>
              <a:buChar char="•"/>
            </a:pPr>
            <a:r>
              <a:rPr lang="zh-CN"/>
              <a:t>故事大纲（outline）:故事框架、情节线索和主要人物（3-5页纸、3 000-5 000字）；</a:t>
            </a:r>
            <a:endParaRPr lang="zh-CN"/>
          </a:p>
          <a:p>
            <a:pPr marL="285750" indent="-285750">
              <a:lnSpc>
                <a:spcPct val="120000"/>
              </a:lnSpc>
              <a:buFont typeface="Arial" panose="020B0604020202020204" pitchFamily="34" charset="0"/>
              <a:buChar char="•"/>
            </a:pPr>
            <a:r>
              <a:rPr lang="zh-CN"/>
              <a:t>分场提纲（treatment）:故事精彩（情节点）、人物生动、情感和氛围恰当。</a:t>
            </a:r>
            <a:endParaRPr lang="zh-CN"/>
          </a:p>
          <a:p>
            <a:pPr marL="285750" indent="-285750">
              <a:lnSpc>
                <a:spcPct val="120000"/>
              </a:lnSpc>
              <a:buFont typeface="Arial" panose="020B0604020202020204" pitchFamily="34" charset="0"/>
              <a:buChar char="•"/>
            </a:pPr>
            <a:r>
              <a:rPr lang="zh-CN"/>
              <a:t>剧本草图:其作用是说服制片人投资和撰写剧本（10-20页纸、</a:t>
            </a:r>
            <a:r>
              <a:rPr lang="en-US" altLang="zh-CN"/>
              <a:t>1</a:t>
            </a:r>
            <a:r>
              <a:rPr lang="zh-CN"/>
              <a:t>0 000-20 000字）；</a:t>
            </a:r>
            <a:endParaRPr lang="zh-CN"/>
          </a:p>
          <a:p>
            <a:pPr marL="285750" indent="-285750">
              <a:lnSpc>
                <a:spcPct val="120000"/>
              </a:lnSpc>
              <a:buFont typeface="Arial" panose="020B0604020202020204" pitchFamily="34" charset="0"/>
              <a:buChar char="•"/>
            </a:pPr>
            <a:r>
              <a:rPr lang="zh-CN"/>
              <a:t>剧本（script or screenplay）:影片的蓝图（45 — 60 页、40 000 — 50 000字）„</a:t>
            </a:r>
            <a:endParaRPr lang="zh-CN"/>
          </a:p>
          <a:p>
            <a:pPr indent="0">
              <a:lnSpc>
                <a:spcPct val="120000"/>
              </a:lnSpc>
              <a:buFont typeface="Arial" panose="020B0604020202020204" pitchFamily="34" charset="0"/>
              <a:buNone/>
            </a:pPr>
            <a:endParaRPr lang="zh-CN" sz="2000" b="1"/>
          </a:p>
          <a:p>
            <a:pPr indent="0">
              <a:lnSpc>
                <a:spcPct val="120000"/>
              </a:lnSpc>
              <a:buFont typeface="Arial" panose="020B0604020202020204" pitchFamily="34" charset="0"/>
              <a:buNone/>
            </a:pPr>
            <a:r>
              <a:rPr lang="zh-CN" sz="2000" b="1"/>
              <a:t>♦剧本计算方法</a:t>
            </a:r>
            <a:endParaRPr lang="zh-CN" sz="2000" b="1"/>
          </a:p>
          <a:p>
            <a:pPr indent="0">
              <a:lnSpc>
                <a:spcPct val="120000"/>
              </a:lnSpc>
              <a:buFont typeface="Arial" panose="020B0604020202020204" pitchFamily="34" charset="0"/>
              <a:buNone/>
            </a:pPr>
            <a:r>
              <a:rPr lang="zh-CN"/>
              <a:t>好莱坞电影业的标准是每页1分钟，中国电影业的标准是每页约2分钟（A4纸、4 号、宋体）。</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82295" y="1499870"/>
            <a:ext cx="11203305" cy="4852670"/>
          </a:xfrm>
          <a:prstGeom prst="rect">
            <a:avLst/>
          </a:prstGeom>
          <a:noFill/>
        </p:spPr>
        <p:txBody>
          <a:bodyPr wrap="square" rtlCol="0">
            <a:spAutoFit/>
          </a:bodyPr>
          <a:p>
            <a:pPr indent="0">
              <a:lnSpc>
                <a:spcPct val="120000"/>
              </a:lnSpc>
              <a:buFont typeface="Wingdings" panose="05000000000000000000" charset="0"/>
              <a:buNone/>
            </a:pPr>
            <a:r>
              <a:rPr sz="2000" b="1"/>
              <a:t>♦</a:t>
            </a:r>
            <a:r>
              <a:rPr lang="zh-CN" sz="2000" b="1"/>
              <a:t>不同导演对剧本的认识不同</a:t>
            </a:r>
            <a:endParaRPr lang="zh-CN" sz="2000" b="1"/>
          </a:p>
          <a:p>
            <a:pPr indent="0">
              <a:lnSpc>
                <a:spcPct val="120000"/>
              </a:lnSpc>
              <a:buFont typeface="Arial" panose="020B0604020202020204" pitchFamily="34" charset="0"/>
              <a:buNone/>
            </a:pPr>
            <a:r>
              <a:rPr lang="zh-CN"/>
              <a:t>举例：伍迪•艾伦、斯科西斯、罗伯•瑞纳尔、库布里克、奥利弗•斯通、塔伦蒂诺。</a:t>
            </a:r>
            <a:endParaRPr lang="zh-CN"/>
          </a:p>
          <a:p>
            <a:pPr indent="0">
              <a:lnSpc>
                <a:spcPct val="120000"/>
              </a:lnSpc>
              <a:buFont typeface="Arial" panose="020B0604020202020204" pitchFamily="34" charset="0"/>
              <a:buNone/>
            </a:pPr>
            <a:endParaRPr lang="zh-CN" sz="2000" b="1"/>
          </a:p>
          <a:p>
            <a:pPr indent="0">
              <a:lnSpc>
                <a:spcPct val="120000"/>
              </a:lnSpc>
              <a:buFont typeface="Arial" panose="020B0604020202020204" pitchFamily="34" charset="0"/>
              <a:buNone/>
            </a:pPr>
            <a:r>
              <a:rPr lang="zh-CN" sz="2000" b="1"/>
              <a:t>♦剧本创意来源</a:t>
            </a:r>
            <a:endParaRPr lang="zh-CN" sz="2000" b="1"/>
          </a:p>
          <a:p>
            <a:pPr indent="0">
              <a:lnSpc>
                <a:spcPct val="120000"/>
              </a:lnSpc>
              <a:buFont typeface="Arial" panose="020B0604020202020204" pitchFamily="34" charset="0"/>
              <a:buNone/>
            </a:pPr>
            <a:r>
              <a:rPr lang="zh-CN"/>
              <a:t>(1)英雄的历程应该是电影最核心的故事原型，如《星球大战》《阿拉伯的劳伦斯》《恐惧的代价》《现代启示录》和《安纳托利亚往事》等最为经典,《荷马史诗》《尤利西斯》、但丁的《神曲》、塞万提斯的《堂吉诃德》和吴承恩的《西游记》莫不如此。</a:t>
            </a:r>
            <a:endParaRPr lang="zh-CN"/>
          </a:p>
          <a:p>
            <a:pPr indent="0">
              <a:lnSpc>
                <a:spcPct val="120000"/>
              </a:lnSpc>
              <a:buFont typeface="Arial" panose="020B0604020202020204" pitchFamily="34" charset="0"/>
              <a:buNone/>
            </a:pPr>
            <a:r>
              <a:rPr lang="zh-CN"/>
              <a:t>(2)禁忌之爱:如伊甸园中亚当与夏娃犯下的原罪，又如《俄狄浦斯王》《罗密欧与朱丽叶》和《梁山伯与祝英台》等都是以“禁忘之爱"为原型的经典。</a:t>
            </a:r>
            <a:endParaRPr lang="zh-CN"/>
          </a:p>
          <a:p>
            <a:pPr indent="0">
              <a:lnSpc>
                <a:spcPct val="120000"/>
              </a:lnSpc>
              <a:buFont typeface="Arial" panose="020B0604020202020204" pitchFamily="34" charset="0"/>
              <a:buNone/>
            </a:pPr>
            <a:r>
              <a:rPr lang="zh-CN"/>
              <a:t>(3)离水之鱼(fish out of water):将普通人放入特别和极端的情景当中，如《活下去》 的主人公渡边突然查出罹患癌症、《热情似火》中的两个倒霉乐师被迫男扮女装逃命、《破 碎之花》突如其来的儿子和前女友们、《后裔》中的妻子突然成为植物人和得知绿帽子罩 头、《圣荡》中突如其来的“母亲”等。苏伯被称为“被困的主人公"(trapped hero),来自古 希腊“被缚的普罗米修斯”。</a:t>
            </a:r>
            <a:endParaRPr lang="zh-CN"/>
          </a:p>
          <a:p>
            <a:pPr indent="0">
              <a:lnSpc>
                <a:spcPct val="120000"/>
              </a:lnSpc>
              <a:buFont typeface="Arial" panose="020B0604020202020204" pitchFamily="34" charset="0"/>
              <a:buNone/>
            </a:pP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82295" y="1499870"/>
            <a:ext cx="11203305" cy="4446270"/>
          </a:xfrm>
          <a:prstGeom prst="rect">
            <a:avLst/>
          </a:prstGeom>
          <a:noFill/>
        </p:spPr>
        <p:txBody>
          <a:bodyPr wrap="square" rtlCol="0">
            <a:spAutoFit/>
          </a:bodyPr>
          <a:p>
            <a:pPr indent="0">
              <a:lnSpc>
                <a:spcPct val="120000"/>
              </a:lnSpc>
              <a:buFont typeface="Arial" panose="020B0604020202020204" pitchFamily="34" charset="0"/>
              <a:buNone/>
            </a:pPr>
            <a:r>
              <a:rPr lang="zh-CN" sz="2000" b="1"/>
              <a:t>♦剧本创意来源</a:t>
            </a:r>
            <a:endParaRPr lang="zh-CN" sz="2000" b="1"/>
          </a:p>
          <a:p>
            <a:pPr indent="0">
              <a:lnSpc>
                <a:spcPct val="120000"/>
              </a:lnSpc>
              <a:buFont typeface="Arial" panose="020B0604020202020204" pitchFamily="34" charset="0"/>
              <a:buNone/>
            </a:pPr>
            <a:r>
              <a:rPr lang="en-US" altLang="zh-CN"/>
              <a:t>(4)</a:t>
            </a:r>
            <a:r>
              <a:rPr lang="zh-CN"/>
              <a:t>搭档配（不是冤家不聚头）：</a:t>
            </a:r>
            <a:endParaRPr lang="zh-CN"/>
          </a:p>
          <a:p>
            <a:pPr marL="285750" indent="-285750">
              <a:lnSpc>
                <a:spcPct val="120000"/>
              </a:lnSpc>
              <a:buFont typeface="Arial" panose="020B0604020202020204" pitchFamily="34" charset="0"/>
              <a:buChar char="•"/>
            </a:pPr>
            <a:r>
              <a:rPr lang="zh-CN"/>
              <a:t>（性别）男女配（浪漫喜剧《一夜风流》《枕边情话》《当哈里遇到莎莉》和《风月俏佳人》）；</a:t>
            </a:r>
            <a:endParaRPr lang="zh-CN"/>
          </a:p>
          <a:p>
            <a:pPr marL="285750" indent="-285750">
              <a:lnSpc>
                <a:spcPct val="120000"/>
              </a:lnSpc>
              <a:buFont typeface="Arial" panose="020B0604020202020204" pitchFamily="34" charset="0"/>
              <a:buChar char="•"/>
            </a:pPr>
            <a:r>
              <a:rPr lang="zh-CN"/>
              <a:t>（种族）黑白配（《挣脱锁链》《贝弗利山庄警察》和《致命的武器》）；</a:t>
            </a:r>
            <a:endParaRPr lang="zh-CN"/>
          </a:p>
          <a:p>
            <a:pPr marL="285750" indent="-285750">
              <a:lnSpc>
                <a:spcPct val="120000"/>
              </a:lnSpc>
              <a:buFont typeface="Arial" panose="020B0604020202020204" pitchFamily="34" charset="0"/>
              <a:buChar char="•"/>
            </a:pPr>
            <a:r>
              <a:rPr lang="zh-CN"/>
              <a:t>（年龄）老少配（《纸月亮》和《这个杀手不太冷》）和双雄对决（《盗火线》中的德尼罗与帕西诺）。</a:t>
            </a:r>
            <a:endParaRPr lang="zh-CN"/>
          </a:p>
          <a:p>
            <a:pPr indent="0">
              <a:lnSpc>
                <a:spcPct val="120000"/>
              </a:lnSpc>
              <a:buFont typeface="Arial" panose="020B0604020202020204" pitchFamily="34" charset="0"/>
              <a:buNone/>
            </a:pPr>
            <a:r>
              <a:rPr lang="en-US" altLang="zh-CN"/>
              <a:t>(5)</a:t>
            </a:r>
            <a:r>
              <a:rPr lang="zh-CN"/>
              <a:t>心理剧:弗洛伊德和荣格学说,代表人物有普鲁斯特、乔伊斯和卡夫卡等，又如博 尔赫斯迷宫魔幻故事。代表影片有《卡里加里博士》《广岛之恋》《野草莓》《八部半》《穆赫 兰大道》《搏击俱乐部》和《盗梦空间》等。</a:t>
            </a:r>
            <a:endParaRPr lang="zh-CN"/>
          </a:p>
          <a:p>
            <a:pPr indent="0">
              <a:lnSpc>
                <a:spcPct val="120000"/>
              </a:lnSpc>
              <a:buFont typeface="Arial" panose="020B0604020202020204" pitchFamily="34" charset="0"/>
              <a:buNone/>
            </a:pPr>
            <a:r>
              <a:rPr lang="en-US" altLang="zh-CN"/>
              <a:t>(6)</a:t>
            </a:r>
            <a:r>
              <a:rPr lang="zh-CN"/>
              <a:t>异态混搭（bisociation）:将不相干甚至背道而驰的东西结合在一起，从而产生奇 妙的特殊效应（类似于蒙太奇镜头组接的效果），如震撼、怪诞、恶搞和爆笑等。例如《热 情似火》是浪漫喜剧与黑帮片的结合、《2001：太空遨游》是星际航行与《蓝色多瑙河》的超 验链接、《莉莉•玛莲》中的浪漫主题曲与血腥战争场面的交叉剪辑、《逃离德黑兰》中的 营救人质与好莱坞电影骗局（《摇尾狗》）、《暗恋桃花源》是悲剧《暗恋》与喜剧《桃花源》的 结合等。</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615315" y="1532890"/>
            <a:ext cx="11203305" cy="3782060"/>
          </a:xfrm>
          <a:prstGeom prst="rect">
            <a:avLst/>
          </a:prstGeom>
          <a:noFill/>
        </p:spPr>
        <p:txBody>
          <a:bodyPr wrap="square" rtlCol="0">
            <a:spAutoFit/>
          </a:bodyPr>
          <a:p>
            <a:pPr indent="0">
              <a:lnSpc>
                <a:spcPct val="120000"/>
              </a:lnSpc>
              <a:buFont typeface="Arial" panose="020B0604020202020204" pitchFamily="34" charset="0"/>
              <a:buNone/>
            </a:pPr>
            <a:r>
              <a:rPr lang="zh-CN" sz="2000" b="1"/>
              <a:t>♦故事框架和原型模式</a:t>
            </a:r>
            <a:endParaRPr lang="zh-CN" sz="2000" b="1"/>
          </a:p>
          <a:p>
            <a:pPr indent="0">
              <a:lnSpc>
                <a:spcPct val="120000"/>
              </a:lnSpc>
              <a:buFont typeface="Arial" panose="020B0604020202020204" pitchFamily="34" charset="0"/>
              <a:buNone/>
            </a:pPr>
            <a:endParaRPr lang="zh-CN"/>
          </a:p>
          <a:p>
            <a:pPr indent="0">
              <a:lnSpc>
                <a:spcPct val="180000"/>
              </a:lnSpc>
              <a:buFont typeface="Arial" panose="020B0604020202020204" pitchFamily="34" charset="0"/>
              <a:buNone/>
            </a:pPr>
            <a:r>
              <a:rPr lang="zh-CN"/>
              <a:t>举例：</a:t>
            </a:r>
            <a:endParaRPr lang="zh-CN"/>
          </a:p>
          <a:p>
            <a:pPr marL="285750" indent="-285750">
              <a:lnSpc>
                <a:spcPct val="180000"/>
              </a:lnSpc>
              <a:buFont typeface="Arial" panose="020B0604020202020204" pitchFamily="34" charset="0"/>
              <a:buChar char="•"/>
            </a:pPr>
            <a:r>
              <a:rPr lang="zh-CN"/>
              <a:t>黑泽明的电影受到全球电影人的热捧，部分原因是他善于借用西方传统故事框架讲 述具有东方文化内涵的故事；</a:t>
            </a:r>
            <a:endParaRPr lang="zh-CN"/>
          </a:p>
          <a:p>
            <a:pPr marL="285750" indent="-285750">
              <a:lnSpc>
                <a:spcPct val="180000"/>
              </a:lnSpc>
              <a:buFont typeface="Arial" panose="020B0604020202020204" pitchFamily="34" charset="0"/>
              <a:buChar char="•"/>
            </a:pPr>
            <a:r>
              <a:rPr lang="zh-CN"/>
              <a:t>《蛛网巢城》和《乱》分别来自莎士比亚的著名悲剧《麦克白》 和《李尔王》;</a:t>
            </a:r>
            <a:endParaRPr lang="zh-CN"/>
          </a:p>
          <a:p>
            <a:pPr marL="285750" indent="-285750">
              <a:lnSpc>
                <a:spcPct val="180000"/>
              </a:lnSpc>
              <a:buFont typeface="Arial" panose="020B0604020202020204" pitchFamily="34" charset="0"/>
              <a:buChar char="•"/>
            </a:pPr>
            <a:r>
              <a:rPr lang="zh-CN"/>
              <a:t>科波拉的杰作《现代启示录》的框架和主题都源于康拉德的《黑暗之心》;</a:t>
            </a:r>
            <a:endParaRPr lang="zh-CN"/>
          </a:p>
          <a:p>
            <a:pPr marL="285750" indent="-285750">
              <a:lnSpc>
                <a:spcPct val="180000"/>
              </a:lnSpc>
              <a:buFont typeface="Arial" panose="020B0604020202020204" pitchFamily="34" charset="0"/>
              <a:buChar char="•"/>
            </a:pPr>
            <a:r>
              <a:rPr lang="zh-CN"/>
              <a:t>张艺谋的《满城尽带黄金甲》和冯小刚的《夜宴》则借鉴了曹禺的《雷雨》和莎士比亚的《哈 姆雷特》。</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82295" y="1499870"/>
            <a:ext cx="11203305" cy="4114165"/>
          </a:xfrm>
          <a:prstGeom prst="rect">
            <a:avLst/>
          </a:prstGeom>
          <a:noFill/>
        </p:spPr>
        <p:txBody>
          <a:bodyPr wrap="square" rtlCol="0">
            <a:spAutoFit/>
          </a:bodyPr>
          <a:p>
            <a:pPr indent="0">
              <a:lnSpc>
                <a:spcPct val="120000"/>
              </a:lnSpc>
              <a:buFont typeface="Arial" panose="020B0604020202020204" pitchFamily="34" charset="0"/>
              <a:buNone/>
            </a:pPr>
            <a:r>
              <a:rPr lang="zh-CN" sz="2000" b="1"/>
              <a:t>♦创意产生的条件</a:t>
            </a:r>
            <a:endParaRPr lang="zh-CN" sz="2000" b="1"/>
          </a:p>
          <a:p>
            <a:pPr indent="0">
              <a:lnSpc>
                <a:spcPct val="120000"/>
              </a:lnSpc>
              <a:buFont typeface="Arial" panose="020B0604020202020204" pitchFamily="34" charset="0"/>
              <a:buNone/>
            </a:pPr>
            <a:r>
              <a:t>        </a:t>
            </a:r>
            <a:r>
              <a:rPr b="1"/>
              <a:t>古代将创意（spire和inspire都与spirit有关）定位为外在的植入刺激:上帝和缪斯将 灵感吹入艺术家的头脑中。</a:t>
            </a:r>
            <a:endParaRPr b="1"/>
          </a:p>
          <a:p>
            <a:pPr indent="0">
              <a:lnSpc>
                <a:spcPct val="120000"/>
              </a:lnSpc>
              <a:buFont typeface="Arial" panose="020B0604020202020204" pitchFamily="34" charset="0"/>
              <a:buNone/>
            </a:pPr>
            <a:r>
              <a:rPr b="1"/>
              <a:t>       19世纪，浪漫主义（应该是文艺复兴人文启蒙后的直接效果）开始在人的内心深处寻 找灵感和创意的来源。20世纪,初弗洛伊德和荣格等终于在潜意识（无意识）和梦境中发 现了 “新大陆”。</a:t>
            </a:r>
            <a:endParaRPr b="1"/>
          </a:p>
          <a:p>
            <a:pPr indent="0">
              <a:lnSpc>
                <a:spcPct val="120000"/>
              </a:lnSpc>
              <a:buFont typeface="Arial" panose="020B0604020202020204" pitchFamily="34" charset="0"/>
              <a:buNone/>
            </a:pPr>
            <a:endParaRPr b="1"/>
          </a:p>
          <a:p>
            <a:pPr marL="285750" indent="-285750">
              <a:lnSpc>
                <a:spcPct val="120000"/>
              </a:lnSpc>
              <a:buFont typeface="Arial" panose="020B0604020202020204" pitchFamily="34" charset="0"/>
              <a:buChar char="•"/>
            </a:pPr>
            <a:r>
              <a:t>酒:王羲之醉酒后一挥而就《兰亭集序》，怀素（癫）、张旭［（狂）草书］和李白（斗酒诗百篇）、苏轼（诗词）等都离不开酒。</a:t>
            </a:r>
          </a:p>
          <a:p>
            <a:pPr marL="285750" indent="-285750">
              <a:lnSpc>
                <a:spcPct val="120000"/>
              </a:lnSpc>
              <a:buFont typeface="Arial" panose="020B0604020202020204" pitchFamily="34" charset="0"/>
              <a:buChar char="•"/>
            </a:pPr>
            <a:r>
              <a:t>梦幻:卡夫卡和博尔赫斯的作品，以及《梦游天姥吟留别》《红楼梦》《盗梦空间》等都与梦境息息相关。</a:t>
            </a:r>
          </a:p>
          <a:p>
            <a:pPr marL="285750" indent="-285750">
              <a:lnSpc>
                <a:spcPct val="120000"/>
              </a:lnSpc>
              <a:buFont typeface="Arial" panose="020B0604020202020204" pitchFamily="34" charset="0"/>
              <a:buChar char="•"/>
            </a:pPr>
            <a:r>
              <a:t>疯癫:尼采、梵高、陀思妥耶夫斯基及巴尔扎克的《不朽的杰作》《闪亮的风采》都是 “疯癫”的杰作。</a:t>
            </a:r>
          </a:p>
          <a:p>
            <a:pPr marL="285750" indent="-285750">
              <a:lnSpc>
                <a:spcPct val="120000"/>
              </a:lnSpc>
              <a:buFont typeface="Arial" panose="020B0604020202020204" pitchFamily="34" charset="0"/>
              <a:buChar char="•"/>
            </a:pPr>
            <a:r>
              <a:t>迷狂:皮格马利翁（希腊雕塑家，他将自己的全部情感投射到象牙女神雕像上，使女神获得生命）、米开朗基罗的《末日审判》等都与迷狂有关。</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82295" y="1499870"/>
            <a:ext cx="11203305" cy="2822575"/>
          </a:xfrm>
          <a:prstGeom prst="rect">
            <a:avLst/>
          </a:prstGeom>
          <a:noFill/>
        </p:spPr>
        <p:txBody>
          <a:bodyPr wrap="square" rtlCol="0">
            <a:spAutoFit/>
          </a:bodyPr>
          <a:p>
            <a:pPr indent="0">
              <a:lnSpc>
                <a:spcPct val="120000"/>
              </a:lnSpc>
              <a:buFont typeface="Arial" panose="020B0604020202020204" pitchFamily="34" charset="0"/>
              <a:buNone/>
            </a:pPr>
            <a:r>
              <a:rPr lang="zh-CN" sz="2000" b="1"/>
              <a:t>♦创意来源于灵感</a:t>
            </a:r>
            <a:endParaRPr lang="zh-CN" sz="2000" b="1"/>
          </a:p>
          <a:p>
            <a:pPr marL="285750" indent="-285750">
              <a:lnSpc>
                <a:spcPct val="120000"/>
              </a:lnSpc>
              <a:buFont typeface="Arial" panose="020B0604020202020204" pitchFamily="34" charset="0"/>
              <a:buChar char="•"/>
            </a:pPr>
            <a:r>
              <a:t>《桃色公寓》的创意起源于大卫•利恩根据诺埃尔•考沃德独幕剧改编的 《相见恨晚》</a:t>
            </a:r>
          </a:p>
          <a:p>
            <a:pPr marL="285750" indent="-285750">
              <a:lnSpc>
                <a:spcPct val="120000"/>
              </a:lnSpc>
              <a:buFont typeface="Arial" panose="020B0604020202020204" pitchFamily="34" charset="0"/>
              <a:buChar char="•"/>
            </a:pPr>
            <a:r>
              <a:t>《热情似火》最早的创意源自一部德国烂片《爱情迎宾曲》</a:t>
            </a:r>
          </a:p>
          <a:p>
            <a:pPr marL="285750" indent="-285750">
              <a:lnSpc>
                <a:spcPct val="120000"/>
              </a:lnSpc>
              <a:buFont typeface="Arial" panose="020B0604020202020204" pitchFamily="34" charset="0"/>
              <a:buChar char="•"/>
            </a:pPr>
          </a:p>
          <a:p>
            <a:pPr indent="0">
              <a:lnSpc>
                <a:spcPct val="120000"/>
              </a:lnSpc>
              <a:buFont typeface="Arial" panose="020B0604020202020204" pitchFamily="34" charset="0"/>
              <a:buNone/>
            </a:pPr>
            <a:r>
              <a:rPr sz="2000" b="1"/>
              <a:t>♦创意来源于现实生活</a:t>
            </a:r>
            <a:endParaRPr sz="2000" b="1"/>
          </a:p>
          <a:p>
            <a:pPr marL="285750" indent="-285750">
              <a:lnSpc>
                <a:spcPct val="120000"/>
              </a:lnSpc>
              <a:buFont typeface="Arial" panose="020B0604020202020204" pitchFamily="34" charset="0"/>
              <a:buChar char="•"/>
            </a:pPr>
            <a:r>
              <a:t>理査德•林克莱特  《爱在黎 明破晓前》</a:t>
            </a:r>
          </a:p>
          <a:p>
            <a:pPr marL="285750" indent="-285750">
              <a:lnSpc>
                <a:spcPct val="120000"/>
              </a:lnSpc>
              <a:buFont typeface="Arial" panose="020B0604020202020204" pitchFamily="34" charset="0"/>
              <a:buChar char="•"/>
            </a:pPr>
            <a:r>
              <a:t>麦兆辉  《无间道》</a:t>
            </a:r>
          </a:p>
          <a:p>
            <a:pPr marL="285750" indent="-285750">
              <a:lnSpc>
                <a:spcPct val="120000"/>
              </a:lnSpc>
              <a:buFont typeface="Arial" panose="020B0604020202020204" pitchFamily="34" charset="0"/>
              <a:buChar char="•"/>
            </a:pPr>
            <a:r>
              <a:t>贾樟柯  《小武》</a:t>
            </a: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第一节 导演定义</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94970" y="1791335"/>
            <a:ext cx="3067050" cy="521970"/>
          </a:xfrm>
          <a:prstGeom prst="rect">
            <a:avLst/>
          </a:prstGeom>
          <a:noFill/>
        </p:spPr>
        <p:txBody>
          <a:bodyPr wrap="square" rtlCol="0">
            <a:spAutoFit/>
          </a:bodyPr>
          <a:p>
            <a:r>
              <a:rPr sz="2800">
                <a:sym typeface="+mn-ea"/>
              </a:rPr>
              <a:t>♦</a:t>
            </a:r>
            <a:r>
              <a:rPr lang="zh-CN" altLang="en-US" sz="2800"/>
              <a:t>导演是什么</a:t>
            </a:r>
            <a:endParaRPr lang="zh-CN" altLang="en-US" sz="2800"/>
          </a:p>
        </p:txBody>
      </p:sp>
      <p:sp>
        <p:nvSpPr>
          <p:cNvPr id="6" name="文本框 5"/>
          <p:cNvSpPr txBox="1"/>
          <p:nvPr/>
        </p:nvSpPr>
        <p:spPr>
          <a:xfrm>
            <a:off x="1108710" y="2538730"/>
            <a:ext cx="10454640" cy="2245360"/>
          </a:xfrm>
          <a:prstGeom prst="rect">
            <a:avLst/>
          </a:prstGeom>
          <a:noFill/>
        </p:spPr>
        <p:txBody>
          <a:bodyPr wrap="square" rtlCol="0">
            <a:spAutoFit/>
          </a:bodyPr>
          <a:p>
            <a:pPr marL="285750" indent="-285750">
              <a:buFont typeface="Wingdings" panose="05000000000000000000" charset="0"/>
              <a:buChar char="l"/>
            </a:pPr>
            <a:r>
              <a:rPr lang="zh-CN" altLang="en-US" sz="2000"/>
              <a:t>导演要什么？素养</a:t>
            </a:r>
            <a:endParaRPr lang="zh-CN" altLang="en-US" sz="2000"/>
          </a:p>
          <a:p>
            <a:pPr indent="0">
              <a:buFont typeface="Wingdings" panose="05000000000000000000" charset="0"/>
              <a:buNone/>
            </a:pPr>
            <a:endParaRPr lang="zh-CN" altLang="en-US" sz="2000"/>
          </a:p>
          <a:p>
            <a:pPr marL="285750" indent="-285750">
              <a:buFont typeface="Wingdings" panose="05000000000000000000" charset="0"/>
              <a:buChar char="l"/>
            </a:pPr>
            <a:r>
              <a:rPr lang="zh-CN" altLang="en-US" sz="2000"/>
              <a:t>导演干什么？</a:t>
            </a:r>
            <a:r>
              <a:rPr lang="en-US" altLang="zh-CN" sz="2000"/>
              <a:t>“</a:t>
            </a:r>
            <a:r>
              <a:rPr lang="zh-CN" altLang="en-US" sz="2000"/>
              <a:t>担负创意想象者</a:t>
            </a:r>
            <a:r>
              <a:rPr lang="en-US" altLang="zh-CN" sz="2000"/>
              <a:t>”</a:t>
            </a:r>
            <a:r>
              <a:rPr lang="zh-CN" altLang="en-US" sz="2000"/>
              <a:t>的职责。</a:t>
            </a:r>
            <a:endParaRPr lang="zh-CN" altLang="en-US" sz="2000"/>
          </a:p>
          <a:p>
            <a:pPr indent="0">
              <a:buFont typeface="Wingdings" panose="05000000000000000000" charset="0"/>
              <a:buNone/>
            </a:pPr>
            <a:endParaRPr lang="zh-CN" altLang="en-US" sz="2000"/>
          </a:p>
          <a:p>
            <a:pPr marL="285750" indent="-285750">
              <a:buFont typeface="Wingdings" panose="05000000000000000000" charset="0"/>
              <a:buChar char="l"/>
            </a:pPr>
            <a:r>
              <a:rPr lang="zh-CN" altLang="en-US" sz="2000"/>
              <a:t>导演的职责：对电影艺术本身负责，对制片人（雇主）和观众负责。</a:t>
            </a:r>
            <a:endParaRPr lang="zh-CN" altLang="en-US" sz="2000"/>
          </a:p>
          <a:p>
            <a:pPr indent="0">
              <a:buFont typeface="Wingdings" panose="05000000000000000000" charset="0"/>
              <a:buNone/>
            </a:pPr>
            <a:endParaRPr lang="zh-CN" altLang="en-US" sz="2000"/>
          </a:p>
          <a:p>
            <a:pPr marL="285750" indent="-285750">
              <a:buFont typeface="Wingdings" panose="05000000000000000000" charset="0"/>
              <a:buChar char="l"/>
            </a:pPr>
            <a:r>
              <a:rPr lang="zh-CN" altLang="en-US" sz="2000"/>
              <a:t>导演的神秘光环：</a:t>
            </a:r>
            <a:r>
              <a:rPr lang="en-US" altLang="zh-CN" sz="2000"/>
              <a:t>“</a:t>
            </a:r>
            <a:r>
              <a:rPr lang="zh-CN" altLang="en-US" sz="2000"/>
              <a:t>艺术天才</a:t>
            </a:r>
            <a:r>
              <a:rPr lang="en-US" altLang="zh-CN" sz="2000"/>
              <a:t>”</a:t>
            </a:r>
            <a:r>
              <a:rPr lang="zh-CN" altLang="en-US" sz="2000"/>
              <a:t>的伪命题。</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724535" y="1235710"/>
            <a:ext cx="11072495" cy="5960110"/>
          </a:xfrm>
          <a:prstGeom prst="rect">
            <a:avLst/>
          </a:prstGeom>
          <a:noFill/>
        </p:spPr>
        <p:txBody>
          <a:bodyPr wrap="square" rtlCol="0">
            <a:spAutoFit/>
          </a:bodyPr>
          <a:p>
            <a:pPr indent="0">
              <a:lnSpc>
                <a:spcPct val="120000"/>
              </a:lnSpc>
              <a:buFont typeface="Arial" panose="020B0604020202020204" pitchFamily="34" charset="0"/>
              <a:buNone/>
            </a:pPr>
            <a:r>
              <a:rPr lang="zh-CN" sz="2400" b="1"/>
              <a:t>剧本类型</a:t>
            </a:r>
            <a:endParaRPr lang="zh-CN" sz="2000" b="1"/>
          </a:p>
          <a:p>
            <a:pPr indent="0">
              <a:lnSpc>
                <a:spcPct val="120000"/>
              </a:lnSpc>
              <a:buFont typeface="Arial" panose="020B0604020202020204" pitchFamily="34" charset="0"/>
              <a:buNone/>
            </a:pPr>
            <a:endParaRPr lang="zh-CN" sz="2000" b="1"/>
          </a:p>
          <a:p>
            <a:pPr indent="0">
              <a:lnSpc>
                <a:spcPct val="120000"/>
              </a:lnSpc>
              <a:buFont typeface="Arial" panose="020B0604020202020204" pitchFamily="34" charset="0"/>
              <a:buNone/>
            </a:pPr>
            <a:r>
              <a:rPr lang="zh-CN" sz="2000" b="1"/>
              <a:t>♦原创剧本</a:t>
            </a:r>
            <a:endParaRPr lang="zh-CN" sz="2000" b="1"/>
          </a:p>
          <a:p>
            <a:pPr marL="285750" indent="-285750">
              <a:lnSpc>
                <a:spcPct val="120000"/>
              </a:lnSpc>
              <a:buFont typeface="Arial" panose="020B0604020202020204" pitchFamily="34" charset="0"/>
              <a:buChar char="•"/>
            </a:pPr>
            <a:r>
              <a:t>原创必须以既有的东西为基础，否则观众根本无法理解和接受。所有原创仅仅是一个相对性的概念，原创在好莱坞很大程度上也只是个营销的噱头，因为真正原创的东西会面临巨大的风险。</a:t>
            </a:r>
          </a:p>
          <a:p>
            <a:pPr marL="285750" indent="-285750">
              <a:lnSpc>
                <a:spcPct val="120000"/>
              </a:lnSpc>
              <a:buFont typeface="Arial" panose="020B0604020202020204" pitchFamily="34" charset="0"/>
              <a:buChar char="•"/>
            </a:pPr>
            <a:r>
              <a:t>IP品牌的效用远远大于原创。</a:t>
            </a:r>
          </a:p>
          <a:p>
            <a:pPr indent="0">
              <a:lnSpc>
                <a:spcPct val="120000"/>
              </a:lnSpc>
              <a:buFont typeface="Arial" panose="020B0604020202020204" pitchFamily="34" charset="0"/>
              <a:buNone/>
            </a:pPr>
          </a:p>
          <a:p>
            <a:pPr indent="0">
              <a:lnSpc>
                <a:spcPct val="120000"/>
              </a:lnSpc>
              <a:buFont typeface="Arial" panose="020B0604020202020204" pitchFamily="34" charset="0"/>
              <a:buNone/>
            </a:pPr>
            <a:r>
              <a:rPr lang="zh-CN" sz="2000" b="1">
                <a:sym typeface="+mn-ea"/>
              </a:rPr>
              <a:t>♦改编剧本</a:t>
            </a:r>
            <a:endParaRPr lang="zh-CN" sz="2000" b="1">
              <a:sym typeface="+mn-ea"/>
            </a:endParaRPr>
          </a:p>
          <a:p>
            <a:pPr indent="0">
              <a:lnSpc>
                <a:spcPct val="120000"/>
              </a:lnSpc>
              <a:buFont typeface="Arial" panose="020B0604020202020204" pitchFamily="34" charset="0"/>
              <a:buNone/>
            </a:pPr>
            <a:r>
              <a:t>       电影界</a:t>
            </a:r>
            <a:r>
              <a:rPr b="1"/>
              <a:t>有大量畅销小说（二三流作品）改编成电影并获得成功的案例</a:t>
            </a:r>
            <a:r>
              <a:t>（《乱世佳人》 《教父》和《达•芬奇密码》），但</a:t>
            </a:r>
            <a:r>
              <a:rPr b="1"/>
              <a:t>一流的文学名著（《追忆似水年华》《尤利西斯》和《红楼 梦》）改编成功的概率却不高</a:t>
            </a:r>
            <a:r>
              <a:t>。这大约是由文学和电影不同的媒介特性所决定的，因为</a:t>
            </a:r>
            <a:r>
              <a:rPr b="1"/>
              <a:t>一 流的文学作品将文学特性发挥到了极致，给电影媒介留下的空间几乎等于零</a:t>
            </a:r>
            <a:r>
              <a:t>。而</a:t>
            </a:r>
            <a:r>
              <a:rPr b="1"/>
              <a:t>电影的 一度创作（剧本）、二度创作（拍摄）和三度创作（剪辑合成）需要不同程度的再创作空间， 这恰恰是二三流畅销小说可以提供的（它们其实就是半成品）</a:t>
            </a:r>
            <a:r>
              <a:t>。</a:t>
            </a:r>
          </a:p>
          <a:p>
            <a:pPr indent="0">
              <a:lnSpc>
                <a:spcPct val="120000"/>
              </a:lnSpc>
              <a:buFont typeface="Arial" panose="020B0604020202020204" pitchFamily="34" charset="0"/>
              <a:buNone/>
            </a:pPr>
            <a:r>
              <a:t>     《美丽心灵》改编自非小说类文学作品（纪实类），《永不妥协》改编自真实的生活故 事，《速度与激情》改编自杂志VIBE的报道文章，《绿巨人》改编自漫画，而《古墓丽影》则 改编自视频游戏。</a:t>
            </a:r>
          </a:p>
          <a:p>
            <a:pPr marL="285750" indent="-285750">
              <a:lnSpc>
                <a:spcPct val="120000"/>
              </a:lnSpc>
              <a:buFont typeface="Arial" panose="020B0604020202020204" pitchFamily="34" charset="0"/>
              <a:buChar char="•"/>
            </a:pPr>
          </a:p>
          <a:p>
            <a:pPr indent="0">
              <a:lnSpc>
                <a:spcPct val="120000"/>
              </a:lnSpc>
              <a:buFont typeface="Arial" panose="020B0604020202020204" pitchFamily="34" charset="0"/>
              <a:buNone/>
            </a:p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647065" y="1103630"/>
            <a:ext cx="11072495" cy="5591175"/>
          </a:xfrm>
          <a:prstGeom prst="rect">
            <a:avLst/>
          </a:prstGeom>
          <a:noFill/>
        </p:spPr>
        <p:txBody>
          <a:bodyPr wrap="square" rtlCol="0">
            <a:spAutoFit/>
          </a:bodyPr>
          <a:p>
            <a:pPr indent="0">
              <a:lnSpc>
                <a:spcPct val="120000"/>
              </a:lnSpc>
              <a:buFont typeface="Arial" panose="020B0604020202020204" pitchFamily="34" charset="0"/>
              <a:buNone/>
            </a:pPr>
            <a:r>
              <a:rPr lang="zh-CN" sz="2400" b="1"/>
              <a:t>剧本类型</a:t>
            </a:r>
            <a:endParaRPr lang="zh-CN" sz="2000" b="1"/>
          </a:p>
          <a:p>
            <a:pPr indent="0">
              <a:lnSpc>
                <a:spcPct val="120000"/>
              </a:lnSpc>
              <a:buFont typeface="Arial" panose="020B0604020202020204" pitchFamily="34" charset="0"/>
              <a:buNone/>
            </a:pPr>
            <a:endParaRPr lang="zh-CN" sz="2000" b="1"/>
          </a:p>
          <a:p>
            <a:pPr indent="0">
              <a:lnSpc>
                <a:spcPct val="120000"/>
              </a:lnSpc>
              <a:buFont typeface="Arial" panose="020B0604020202020204" pitchFamily="34" charset="0"/>
              <a:buNone/>
            </a:pPr>
            <a:r>
              <a:rPr lang="zh-CN" sz="2000" b="1"/>
              <a:t>♦续集（前传）、翻拍、移植、借鉴、杂交等</a:t>
            </a:r>
            <a:endParaRPr lang="zh-CN" sz="2000" b="1"/>
          </a:p>
          <a:p>
            <a:pPr indent="0">
              <a:lnSpc>
                <a:spcPct val="120000"/>
              </a:lnSpc>
              <a:buFont typeface="Arial" panose="020B0604020202020204" pitchFamily="34" charset="0"/>
              <a:buNone/>
            </a:pPr>
            <a:endParaRPr lang="zh-CN" b="1"/>
          </a:p>
          <a:p>
            <a:pPr indent="0">
              <a:lnSpc>
                <a:spcPct val="120000"/>
              </a:lnSpc>
              <a:buFont typeface="Arial" panose="020B0604020202020204" pitchFamily="34" charset="0"/>
              <a:buNone/>
            </a:pPr>
            <a:r>
              <a:rPr lang="zh-CN" b="1"/>
              <a:t>续集、翻拍、移植、借鉴、杂交等主要是用于商业片的招数。</a:t>
            </a:r>
            <a:endParaRPr lang="zh-CN" b="1"/>
          </a:p>
          <a:p>
            <a:pPr marL="285750" indent="-285750">
              <a:lnSpc>
                <a:spcPct val="120000"/>
              </a:lnSpc>
              <a:buFont typeface="Arial" panose="020B0604020202020204" pitchFamily="34" charset="0"/>
              <a:buChar char="•"/>
            </a:pPr>
            <a:r>
              <a:rPr lang="zh-CN"/>
              <a:t>例如《周五13号》《惊声尖叫》《猛鬼街》《星球大战》《007》《谍影重重》和《碟中谍》等。</a:t>
            </a:r>
            <a:endParaRPr lang="zh-CN"/>
          </a:p>
          <a:p>
            <a:pPr marL="285750" indent="-285750">
              <a:lnSpc>
                <a:spcPct val="120000"/>
              </a:lnSpc>
              <a:buFont typeface="Arial" panose="020B0604020202020204" pitchFamily="34" charset="0"/>
              <a:buChar char="•"/>
            </a:pPr>
            <a:r>
              <a:rPr lang="zh-CN"/>
              <a:t>《西雅图夜未眠》源于广受欢迎的《金玉盟》,《电子情缘》借鉴过刘别谦的《街角书 店》，科恩兄弟翻拍过《大地惊雷》，就连大师级的斯科西斯也翻拍过1962年的《恐怖角》, 而他2006年荣获奥斯卡大奖的《无间行者》恰恰就是根据香港电影《无间道》翻拍的。</a:t>
            </a:r>
            <a:endParaRPr lang="zh-CN"/>
          </a:p>
          <a:p>
            <a:pPr marL="285750" indent="-285750">
              <a:lnSpc>
                <a:spcPct val="120000"/>
              </a:lnSpc>
              <a:buFont typeface="Arial" panose="020B0604020202020204" pitchFamily="34" charset="0"/>
              <a:buChar char="•"/>
            </a:pPr>
            <a:r>
              <a:rPr lang="zh-CN"/>
              <a:t>希区柯克1954年的《后窗》（偷窥）被迈克尔•鲍威尔1960年的《偷窥狂》借鉴，安东 尼奥尼1966年的《放大》（视觉偷看）和科波拉1974年的《谈话》（听觉偷听）又都是对前 两者故事和主题的借用。</a:t>
            </a:r>
            <a:endParaRPr lang="zh-CN"/>
          </a:p>
          <a:p>
            <a:pPr marL="285750" indent="-285750">
              <a:lnSpc>
                <a:spcPct val="120000"/>
              </a:lnSpc>
              <a:buFont typeface="Arial" panose="020B0604020202020204" pitchFamily="34" charset="0"/>
              <a:buChar char="•"/>
            </a:pPr>
            <a:r>
              <a:rPr lang="zh-CN"/>
              <a:t>《一个国家的诞生》（“三K”党拯救被黑人暴徒围困的白人妇孺）、《搜索者》（拯救被 印第安人绑架的女孩）、《被解放的姜戈》（拯救被白人贩卖的妻子）和《飓风营救》（前特工 父亲拯救被绑架的女儿）都是借鉴“复仇和拯救”的主题。</a:t>
            </a:r>
            <a:endParaRPr lang="zh-CN"/>
          </a:p>
          <a:p>
            <a:pPr marL="285750" indent="-285750">
              <a:lnSpc>
                <a:spcPct val="120000"/>
              </a:lnSpc>
              <a:buFont typeface="Arial" panose="020B0604020202020204" pitchFamily="34" charset="0"/>
              <a:buNone/>
            </a:pPr>
            <a:endParaRPr lang="zh-CN"/>
          </a:p>
          <a:p>
            <a:pPr marL="285750" indent="-285750">
              <a:lnSpc>
                <a:spcPct val="120000"/>
              </a:lnSpc>
              <a:buFont typeface="Arial" panose="020B0604020202020204" pitchFamily="34" charset="0"/>
              <a:buNone/>
            </a:pPr>
            <a:r>
              <a:rPr lang="zh-CN"/>
              <a:t>而艺术片倾向于拍摄原创剧本，因为它更具有创造性，也更适合于个性化的自我 表达。</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647065" y="1103630"/>
            <a:ext cx="11072495" cy="4336415"/>
          </a:xfrm>
          <a:prstGeom prst="rect">
            <a:avLst/>
          </a:prstGeom>
          <a:noFill/>
        </p:spPr>
        <p:txBody>
          <a:bodyPr wrap="square" rtlCol="0">
            <a:spAutoFit/>
          </a:bodyPr>
          <a:p>
            <a:pPr indent="0">
              <a:lnSpc>
                <a:spcPct val="120000"/>
              </a:lnSpc>
              <a:buFont typeface="Arial" panose="020B0604020202020204" pitchFamily="34" charset="0"/>
              <a:buNone/>
            </a:pPr>
            <a:r>
              <a:rPr lang="zh-CN" sz="2400" b="1"/>
              <a:t>台词与经典台词</a:t>
            </a:r>
            <a:endParaRPr lang="zh-CN" sz="2000" b="1"/>
          </a:p>
          <a:p>
            <a:pPr indent="0">
              <a:lnSpc>
                <a:spcPct val="120000"/>
              </a:lnSpc>
              <a:buFont typeface="Arial" panose="020B0604020202020204" pitchFamily="34" charset="0"/>
              <a:buNone/>
            </a:pPr>
            <a:endParaRPr lang="zh-CN" sz="2000" b="1"/>
          </a:p>
          <a:p>
            <a:pPr indent="0">
              <a:lnSpc>
                <a:spcPct val="120000"/>
              </a:lnSpc>
              <a:buFont typeface="Arial" panose="020B0604020202020204" pitchFamily="34" charset="0"/>
              <a:buNone/>
            </a:pPr>
            <a:r>
              <a:rPr lang="zh-CN" sz="2000" b="1"/>
              <a:t>♦台词（噱头）</a:t>
            </a:r>
            <a:endParaRPr lang="zh-CN" sz="2000" b="1"/>
          </a:p>
          <a:p>
            <a:pPr indent="0">
              <a:lnSpc>
                <a:spcPct val="120000"/>
              </a:lnSpc>
              <a:buFont typeface="Arial" panose="020B0604020202020204" pitchFamily="34" charset="0"/>
              <a:buNone/>
            </a:pPr>
            <a:r>
              <a:rPr lang="zh-CN"/>
              <a:t>经典好莱坞一般会将剧本分为故事、人物和台词三个部分进行处理,有时会由三个 或更多的编剧分别撰写。</a:t>
            </a:r>
            <a:endParaRPr lang="zh-CN"/>
          </a:p>
          <a:p>
            <a:pPr indent="0">
              <a:lnSpc>
                <a:spcPct val="120000"/>
              </a:lnSpc>
              <a:buFont typeface="Arial" panose="020B0604020202020204" pitchFamily="34" charset="0"/>
              <a:buNone/>
            </a:pPr>
            <a:endParaRPr lang="zh-CN" sz="2000" b="1"/>
          </a:p>
          <a:p>
            <a:pPr indent="0">
              <a:lnSpc>
                <a:spcPct val="120000"/>
              </a:lnSpc>
              <a:buFont typeface="Arial" panose="020B0604020202020204" pitchFamily="34" charset="0"/>
              <a:buNone/>
            </a:pPr>
            <a:r>
              <a:rPr lang="zh-CN" sz="2000" b="1"/>
              <a:t>♦经典台词</a:t>
            </a:r>
            <a:endParaRPr lang="zh-CN" sz="2000" b="1"/>
          </a:p>
          <a:p>
            <a:pPr indent="0">
              <a:lnSpc>
                <a:spcPct val="120000"/>
              </a:lnSpc>
              <a:buFont typeface="Arial" panose="020B0604020202020204" pitchFamily="34" charset="0"/>
              <a:buNone/>
            </a:pPr>
            <a:r>
              <a:rPr lang="zh-CN"/>
              <a:t>有一些影片的台词非常经典，如：</a:t>
            </a:r>
            <a:endParaRPr lang="zh-CN"/>
          </a:p>
          <a:p>
            <a:pPr indent="0">
              <a:lnSpc>
                <a:spcPct val="120000"/>
              </a:lnSpc>
              <a:buFont typeface="Arial" panose="020B0604020202020204" pitchFamily="34" charset="0"/>
              <a:buNone/>
            </a:pPr>
            <a:r>
              <a:rPr lang="zh-CN"/>
              <a:t>《热情似火》:“人无完人。”</a:t>
            </a:r>
            <a:endParaRPr lang="zh-CN"/>
          </a:p>
          <a:p>
            <a:pPr indent="0">
              <a:lnSpc>
                <a:spcPct val="120000"/>
              </a:lnSpc>
              <a:buFont typeface="Arial" panose="020B0604020202020204" pitchFamily="34" charset="0"/>
              <a:buNone/>
            </a:pPr>
            <a:r>
              <a:rPr lang="zh-CN"/>
              <a:t>《西部往事》:“恐怕少了一匹马。不，是多了两匹马。”</a:t>
            </a:r>
            <a:endParaRPr lang="zh-CN"/>
          </a:p>
          <a:p>
            <a:pPr indent="0">
              <a:lnSpc>
                <a:spcPct val="120000"/>
              </a:lnSpc>
              <a:buFont typeface="Arial" panose="020B0604020202020204" pitchFamily="34" charset="0"/>
              <a:buNone/>
            </a:pPr>
            <a:r>
              <a:rPr lang="zh-CN"/>
              <a:t>《邦妮与克莱德》:“我是殡仪馆的。”</a:t>
            </a:r>
            <a:endParaRPr lang="zh-CN"/>
          </a:p>
          <a:p>
            <a:pPr indent="0">
              <a:lnSpc>
                <a:spcPct val="120000"/>
              </a:lnSpc>
              <a:buFont typeface="Arial" panose="020B0604020202020204" pitchFamily="34" charset="0"/>
              <a:buNone/>
            </a:pPr>
            <a:r>
              <a:rPr lang="zh-CN"/>
              <a:t>《教父》:“一个无法拒绝的提议。”</a:t>
            </a:r>
            <a:endParaRPr lang="zh-CN"/>
          </a:p>
          <a:p>
            <a:pPr indent="0">
              <a:lnSpc>
                <a:spcPct val="120000"/>
              </a:lnSpc>
              <a:buFont typeface="Arial" panose="020B0604020202020204" pitchFamily="34" charset="0"/>
              <a:buNone/>
            </a:pPr>
            <a:r>
              <a:rPr lang="zh-CN"/>
              <a:t>《英雄本色》:“出来混总是要还的。”</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658495" y="1708785"/>
            <a:ext cx="11072495" cy="3630930"/>
          </a:xfrm>
          <a:prstGeom prst="rect">
            <a:avLst/>
          </a:prstGeom>
          <a:noFill/>
        </p:spPr>
        <p:txBody>
          <a:bodyPr wrap="square" rtlCol="0">
            <a:spAutoFit/>
          </a:bodyPr>
          <a:p>
            <a:pPr indent="0">
              <a:lnSpc>
                <a:spcPct val="250000"/>
              </a:lnSpc>
              <a:buFont typeface="Arial" panose="020B0604020202020204" pitchFamily="34" charset="0"/>
              <a:buNone/>
            </a:pPr>
            <a:r>
              <a:rPr lang="zh-CN" sz="2000" b="1"/>
              <a:t>♦剧本选择：何谓好剧本</a:t>
            </a:r>
            <a:endParaRPr lang="zh-CN" sz="2000" b="1"/>
          </a:p>
          <a:p>
            <a:pPr indent="0">
              <a:lnSpc>
                <a:spcPct val="250000"/>
              </a:lnSpc>
              <a:buFont typeface="Arial" panose="020B0604020202020204" pitchFamily="34" charset="0"/>
              <a:buNone/>
            </a:pPr>
            <a:r>
              <a:rPr lang="zh-CN"/>
              <a:t>导演与剧本的化学反应：</a:t>
            </a:r>
            <a:endParaRPr lang="zh-CN"/>
          </a:p>
          <a:p>
            <a:pPr indent="0">
              <a:lnSpc>
                <a:spcPct val="250000"/>
              </a:lnSpc>
              <a:buFont typeface="Arial" panose="020B0604020202020204" pitchFamily="34" charset="0"/>
              <a:buNone/>
            </a:pPr>
            <a:r>
              <a:rPr lang="zh-CN"/>
              <a:t>（1）发自内心的喜欢（大多是艺术片导演）；</a:t>
            </a:r>
            <a:endParaRPr lang="zh-CN"/>
          </a:p>
          <a:p>
            <a:pPr indent="0">
              <a:lnSpc>
                <a:spcPct val="250000"/>
              </a:lnSpc>
              <a:buFont typeface="Arial" panose="020B0604020202020204" pitchFamily="34" charset="0"/>
              <a:buNone/>
            </a:pPr>
            <a:r>
              <a:rPr lang="zh-CN"/>
              <a:t>（2）可以接受的 将就（主流商业片导演）；</a:t>
            </a:r>
            <a:endParaRPr lang="zh-CN"/>
          </a:p>
          <a:p>
            <a:pPr indent="0">
              <a:lnSpc>
                <a:spcPct val="250000"/>
              </a:lnSpc>
              <a:buFont typeface="Arial" panose="020B0604020202020204" pitchFamily="34" charset="0"/>
              <a:buNone/>
            </a:pPr>
            <a:r>
              <a:rPr lang="zh-CN"/>
              <a:t>（3）反感但又只能接受的工作（挣扎级的商业导演）。</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679450" y="1180465"/>
            <a:ext cx="11072495" cy="4812665"/>
          </a:xfrm>
          <a:prstGeom prst="rect">
            <a:avLst/>
          </a:prstGeom>
          <a:noFill/>
        </p:spPr>
        <p:txBody>
          <a:bodyPr wrap="square" rtlCol="0">
            <a:spAutoFit/>
          </a:bodyPr>
          <a:p>
            <a:pPr indent="0">
              <a:lnSpc>
                <a:spcPct val="120000"/>
              </a:lnSpc>
              <a:buFont typeface="Arial" panose="020B0604020202020204" pitchFamily="34" charset="0"/>
              <a:buNone/>
            </a:pPr>
            <a:r>
              <a:rPr lang="zh-CN" sz="2400" b="1"/>
              <a:t>编与导</a:t>
            </a:r>
            <a:endParaRPr lang="zh-CN" sz="2000" b="1"/>
          </a:p>
          <a:p>
            <a:pPr indent="0">
              <a:lnSpc>
                <a:spcPct val="120000"/>
              </a:lnSpc>
              <a:buFont typeface="Arial" panose="020B0604020202020204" pitchFamily="34" charset="0"/>
              <a:buNone/>
            </a:pPr>
            <a:r>
              <a:rPr lang="zh-CN" sz="2000" b="1"/>
              <a:t>♦编导合一VS.好莱坞“写手团队”的流水作业</a:t>
            </a:r>
            <a:endParaRPr lang="zh-CN" sz="2000" b="1"/>
          </a:p>
          <a:p>
            <a:pPr indent="0">
              <a:lnSpc>
                <a:spcPct val="120000"/>
              </a:lnSpc>
              <a:buFont typeface="Arial" panose="020B0604020202020204" pitchFamily="34" charset="0"/>
              <a:buNone/>
            </a:pPr>
            <a:r>
              <a:rPr lang="zh-CN" b="1"/>
              <a:t>（</a:t>
            </a:r>
            <a:r>
              <a:rPr lang="en-US" altLang="zh-CN" b="1"/>
              <a:t>1</a:t>
            </a:r>
            <a:r>
              <a:rPr lang="zh-CN" altLang="en-US" b="1"/>
              <a:t>）编导合一</a:t>
            </a:r>
            <a:endParaRPr lang="zh-CN" sz="2000" b="1"/>
          </a:p>
          <a:p>
            <a:pPr marL="285750" indent="-285750">
              <a:lnSpc>
                <a:spcPct val="120000"/>
              </a:lnSpc>
              <a:buFont typeface="Arial" panose="020B0604020202020204" pitchFamily="34" charset="0"/>
              <a:buChar char="•"/>
            </a:pPr>
            <a:r>
              <a:rPr lang="zh-CN" sz="1600"/>
              <a:t>导演不一定要自己写剧本,但自己一定要“会写”剧本。</a:t>
            </a:r>
            <a:endParaRPr lang="zh-CN" sz="1600"/>
          </a:p>
          <a:p>
            <a:pPr marL="285750" indent="-285750">
              <a:lnSpc>
                <a:spcPct val="120000"/>
              </a:lnSpc>
              <a:buFont typeface="Arial" panose="020B0604020202020204" pitchFamily="34" charset="0"/>
              <a:buChar char="•"/>
            </a:pPr>
            <a:r>
              <a:rPr lang="zh-CN" sz="1600"/>
              <a:t>许多大师级导演都是自己创作剧本的，如布纽埃尔、费穆、伯格曼、安东尼奥尼、戈达尔、萨伊吉特•雷伊（改编）、科波拉等。此外，科恩兄弟、阿尔莫多瓦、伊戈扬等也都是自己写剧本。</a:t>
            </a:r>
            <a:endParaRPr lang="zh-CN" sz="1600"/>
          </a:p>
          <a:p>
            <a:pPr marL="285750" indent="-285750">
              <a:lnSpc>
                <a:spcPct val="120000"/>
              </a:lnSpc>
              <a:buFont typeface="Arial" panose="020B0604020202020204" pitchFamily="34" charset="0"/>
              <a:buChar char="•"/>
            </a:pPr>
            <a:r>
              <a:rPr lang="zh-CN" sz="1600"/>
              <a:t>几乎所有正经导演都写剧本，至少与编剧合作写剧本（加入自己的创意、故事、人物 和主题）。编剧写作（包括参与编剧、剧本改写和分镜头剧本）是执导电影的一个部分, “编导合一”是应该提倡的一个原则。（编剧出身的王家卫可以算是“编导合一”的榜样）</a:t>
            </a:r>
            <a:endParaRPr lang="zh-CN" sz="1600"/>
          </a:p>
          <a:p>
            <a:pPr marL="285750" indent="-285750">
              <a:lnSpc>
                <a:spcPct val="120000"/>
              </a:lnSpc>
              <a:buFont typeface="Arial" panose="020B0604020202020204" pitchFamily="34" charset="0"/>
              <a:buChar char="•"/>
            </a:pPr>
            <a:r>
              <a:rPr lang="zh-CN" sz="1600"/>
              <a:t>导演主导编剧的工作主要包括:创意主题、故事框架、主要人物关系、总体风格、重要 情节点和视听奇观等。</a:t>
            </a:r>
            <a:endParaRPr lang="zh-CN" sz="1600"/>
          </a:p>
          <a:p>
            <a:pPr indent="0">
              <a:lnSpc>
                <a:spcPct val="120000"/>
              </a:lnSpc>
              <a:buFont typeface="Arial" panose="020B0604020202020204" pitchFamily="34" charset="0"/>
              <a:buNone/>
            </a:pPr>
            <a:r>
              <a:rPr lang="zh-CN" b="1">
                <a:sym typeface="+mn-ea"/>
              </a:rPr>
              <a:t>（</a:t>
            </a:r>
            <a:r>
              <a:rPr lang="en-US" altLang="zh-CN" b="1">
                <a:sym typeface="+mn-ea"/>
              </a:rPr>
              <a:t>2</a:t>
            </a:r>
            <a:r>
              <a:rPr lang="zh-CN" altLang="en-US" b="1">
                <a:sym typeface="+mn-ea"/>
              </a:rPr>
              <a:t>）编剧流水线</a:t>
            </a:r>
            <a:endParaRPr lang="zh-CN" altLang="en-US" b="1">
              <a:sym typeface="+mn-ea"/>
            </a:endParaRPr>
          </a:p>
          <a:p>
            <a:pPr marL="285750" indent="-285750">
              <a:lnSpc>
                <a:spcPct val="120000"/>
              </a:lnSpc>
              <a:buFont typeface="Arial" panose="020B0604020202020204" pitchFamily="34" charset="0"/>
              <a:buChar char="•"/>
            </a:pPr>
            <a:r>
              <a:rPr lang="zh-CN" altLang="en-US" sz="1600">
                <a:sym typeface="+mn-ea"/>
              </a:rPr>
              <a:t>编剧是一种创作,但又是一种不同于纯写作的创作。</a:t>
            </a:r>
            <a:endParaRPr lang="zh-CN" altLang="en-US" sz="1600">
              <a:sym typeface="+mn-ea"/>
            </a:endParaRPr>
          </a:p>
          <a:p>
            <a:pPr marL="285750" indent="-285750">
              <a:lnSpc>
                <a:spcPct val="120000"/>
              </a:lnSpc>
              <a:buFont typeface="Arial" panose="020B0604020202020204" pitchFamily="34" charset="0"/>
              <a:buChar char="•"/>
            </a:pPr>
            <a:r>
              <a:rPr lang="zh-CN" altLang="en-US" sz="1600">
                <a:sym typeface="+mn-ea"/>
              </a:rPr>
              <a:t>经典好莱坞时期（20世纪30-50年代），制片厂体制内的编剧基本上划分为故事（情 节）、人物（性格）和对白（笑料）三大部分，一部作品经常会由不同的专业编剧来完成。这 的确在很大程度上提高了剧本写作的效率，也发挥了不同编剧的长处（毕竟全能型的编 剧很少见）。当代好莱坞的许多大制作也在相当程度上沿用了这种方法。</a:t>
            </a:r>
            <a:endParaRPr lang="zh-CN" altLang="en-US" sz="16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679450" y="1180465"/>
            <a:ext cx="11072495" cy="4039235"/>
          </a:xfrm>
          <a:prstGeom prst="rect">
            <a:avLst/>
          </a:prstGeom>
          <a:noFill/>
        </p:spPr>
        <p:txBody>
          <a:bodyPr wrap="square" rtlCol="0">
            <a:spAutoFit/>
          </a:bodyPr>
          <a:p>
            <a:pPr indent="0">
              <a:lnSpc>
                <a:spcPct val="120000"/>
              </a:lnSpc>
              <a:buFont typeface="Arial" panose="020B0604020202020204" pitchFamily="34" charset="0"/>
              <a:buNone/>
            </a:pPr>
            <a:r>
              <a:rPr lang="zh-CN" sz="2400" b="1"/>
              <a:t>编与导</a:t>
            </a:r>
            <a:endParaRPr lang="zh-CN" sz="2000" b="1"/>
          </a:p>
          <a:p>
            <a:pPr indent="0">
              <a:lnSpc>
                <a:spcPct val="120000"/>
              </a:lnSpc>
              <a:buFont typeface="Arial" panose="020B0604020202020204" pitchFamily="34" charset="0"/>
              <a:buNone/>
            </a:pPr>
            <a:r>
              <a:rPr lang="zh-CN" sz="2000" b="1"/>
              <a:t>♦编导合一VS.好莱坞“写手团队”的流水作业</a:t>
            </a:r>
            <a:endParaRPr lang="zh-CN" sz="2000" b="1"/>
          </a:p>
          <a:p>
            <a:pPr indent="0">
              <a:lnSpc>
                <a:spcPct val="120000"/>
              </a:lnSpc>
              <a:buFont typeface="Arial" panose="020B0604020202020204" pitchFamily="34" charset="0"/>
              <a:buNone/>
            </a:pPr>
            <a:r>
              <a:rPr lang="zh-CN" altLang="en-US" b="1">
                <a:sym typeface="+mn-ea"/>
              </a:rPr>
              <a:t>（</a:t>
            </a:r>
            <a:r>
              <a:rPr lang="en-US" altLang="zh-CN" b="1">
                <a:sym typeface="+mn-ea"/>
              </a:rPr>
              <a:t>3</a:t>
            </a:r>
            <a:r>
              <a:rPr lang="zh-CN" altLang="en-US" b="1">
                <a:sym typeface="+mn-ea"/>
              </a:rPr>
              <a:t>）编剧组合</a:t>
            </a:r>
            <a:endParaRPr lang="zh-CN" altLang="en-US" b="1">
              <a:sym typeface="+mn-ea"/>
            </a:endParaRPr>
          </a:p>
          <a:p>
            <a:pPr indent="0">
              <a:lnSpc>
                <a:spcPct val="120000"/>
              </a:lnSpc>
              <a:buFont typeface="Arial" panose="020B0604020202020204" pitchFamily="34" charset="0"/>
              <a:buNone/>
            </a:pPr>
            <a:r>
              <a:rPr lang="zh-CN" altLang="en-US" b="1">
                <a:sym typeface="+mn-ea"/>
              </a:rPr>
              <a:t>      </a:t>
            </a:r>
            <a:r>
              <a:rPr lang="zh-CN" altLang="en-US" sz="1600">
                <a:sym typeface="+mn-ea"/>
              </a:rPr>
              <a:t>编剧的独立创作，可能产生最具个人艺术特性的剧本,但也恰恰因此容易忽视观众 的趣味。</a:t>
            </a:r>
            <a:endParaRPr lang="zh-CN" altLang="en-US" sz="1600">
              <a:sym typeface="+mn-ea"/>
            </a:endParaRPr>
          </a:p>
          <a:p>
            <a:pPr indent="0">
              <a:lnSpc>
                <a:spcPct val="120000"/>
              </a:lnSpc>
              <a:buFont typeface="Arial" panose="020B0604020202020204" pitchFamily="34" charset="0"/>
              <a:buNone/>
            </a:pPr>
            <a:r>
              <a:rPr lang="zh-CN" altLang="en-US" sz="1600">
                <a:sym typeface="+mn-ea"/>
              </a:rPr>
              <a:t>       中间的方法则是两三个人相对固定和相对持久的编剧组合。这种方法可能综合前 两种的优势，达到编剧愿景和观众期待的平衡，但仍然会面临编剧间观念、个性和自我冲 突问题。怀尔德与先后两位御用编剧的合作、李安与编剧、制片人的合作都是釆用这种 创作模式。</a:t>
            </a:r>
            <a:endParaRPr lang="zh-CN" altLang="en-US" sz="1600">
              <a:sym typeface="+mn-ea"/>
            </a:endParaRPr>
          </a:p>
          <a:p>
            <a:pPr indent="0">
              <a:lnSpc>
                <a:spcPct val="120000"/>
              </a:lnSpc>
              <a:buFont typeface="Arial" panose="020B0604020202020204" pitchFamily="34" charset="0"/>
              <a:buNone/>
            </a:pPr>
            <a:endParaRPr lang="zh-CN" altLang="en-US" sz="1600">
              <a:sym typeface="+mn-ea"/>
            </a:endParaRPr>
          </a:p>
          <a:p>
            <a:pPr indent="0">
              <a:lnSpc>
                <a:spcPct val="120000"/>
              </a:lnSpc>
              <a:buFont typeface="Arial" panose="020B0604020202020204" pitchFamily="34" charset="0"/>
              <a:buNone/>
            </a:pPr>
            <a:r>
              <a:rPr lang="zh-CN" altLang="en-US" sz="2000" b="1">
                <a:sym typeface="+mn-ea"/>
              </a:rPr>
              <a:t>♦导演与编剧的合作</a:t>
            </a:r>
            <a:endParaRPr lang="zh-CN" altLang="en-US" sz="2000" b="1">
              <a:sym typeface="+mn-ea"/>
            </a:endParaRPr>
          </a:p>
          <a:p>
            <a:pPr indent="0">
              <a:lnSpc>
                <a:spcPct val="120000"/>
              </a:lnSpc>
              <a:buFont typeface="Arial" panose="020B0604020202020204" pitchFamily="34" charset="0"/>
              <a:buNone/>
            </a:pPr>
            <a:r>
              <a:rPr lang="zh-CN" altLang="en-US" b="1">
                <a:sym typeface="+mn-ea"/>
              </a:rPr>
              <a:t>条件</a:t>
            </a:r>
            <a:r>
              <a:rPr lang="en-US" altLang="zh-CN" b="1">
                <a:sym typeface="+mn-ea"/>
              </a:rPr>
              <a:t>/</a:t>
            </a:r>
            <a:r>
              <a:rPr lang="zh-CN" altLang="en-US" b="1">
                <a:sym typeface="+mn-ea"/>
              </a:rPr>
              <a:t>原因：</a:t>
            </a:r>
            <a:endParaRPr lang="zh-CN" altLang="en-US" sz="2000" b="1">
              <a:sym typeface="+mn-ea"/>
            </a:endParaRPr>
          </a:p>
          <a:p>
            <a:pPr marL="285750" indent="-285750">
              <a:lnSpc>
                <a:spcPct val="120000"/>
              </a:lnSpc>
              <a:buFont typeface="Arial" panose="020B0604020202020204" pitchFamily="34" charset="0"/>
              <a:buChar char="•"/>
            </a:pPr>
            <a:r>
              <a:rPr lang="zh-CN" altLang="en-US" sz="1600">
                <a:sym typeface="+mn-ea"/>
              </a:rPr>
              <a:t>现在写电影剧本的大 作家似乎很少，更缺乏争取剧本主导权的勇气。</a:t>
            </a:r>
            <a:endParaRPr lang="zh-CN" altLang="en-US" sz="1600">
              <a:sym typeface="+mn-ea"/>
            </a:endParaRPr>
          </a:p>
          <a:p>
            <a:pPr marL="285750" indent="-285750">
              <a:lnSpc>
                <a:spcPct val="120000"/>
              </a:lnSpc>
              <a:buFont typeface="Arial" panose="020B0604020202020204" pitchFamily="34" charset="0"/>
              <a:buChar char="•"/>
            </a:pPr>
            <a:r>
              <a:rPr lang="zh-CN" altLang="en-US" sz="1600">
                <a:sym typeface="+mn-ea"/>
              </a:rPr>
              <a:t>好莱坞式的“流水作业化编剧过程”往往丧失剧本的原创性和灵动性，而要求导演自 己写每一个剧本似乎也不太现实。</a:t>
            </a:r>
            <a:endParaRPr lang="zh-CN" altLang="en-US" sz="16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657225" y="1576070"/>
            <a:ext cx="11072495" cy="4215765"/>
          </a:xfrm>
          <a:prstGeom prst="rect">
            <a:avLst/>
          </a:prstGeom>
          <a:noFill/>
        </p:spPr>
        <p:txBody>
          <a:bodyPr wrap="square" rtlCol="0">
            <a:spAutoFit/>
          </a:bodyPr>
          <a:p>
            <a:pPr indent="0">
              <a:lnSpc>
                <a:spcPct val="200000"/>
              </a:lnSpc>
              <a:buFont typeface="Arial" panose="020B0604020202020204" pitchFamily="34" charset="0"/>
              <a:buNone/>
            </a:pPr>
            <a:r>
              <a:rPr lang="zh-CN" sz="2400" b="1"/>
              <a:t>编与导</a:t>
            </a:r>
            <a:endParaRPr lang="zh-CN" sz="2000" b="1"/>
          </a:p>
          <a:p>
            <a:pPr indent="0">
              <a:lnSpc>
                <a:spcPct val="200000"/>
              </a:lnSpc>
              <a:buFont typeface="Arial" panose="020B0604020202020204" pitchFamily="34" charset="0"/>
              <a:buNone/>
            </a:pPr>
            <a:r>
              <a:rPr lang="zh-CN" sz="2000" b="1"/>
              <a:t>♦编剧的愿景VS.导演的愿景</a:t>
            </a:r>
            <a:endParaRPr lang="zh-CN" sz="2000" b="1"/>
          </a:p>
          <a:p>
            <a:pPr indent="0">
              <a:lnSpc>
                <a:spcPct val="200000"/>
              </a:lnSpc>
              <a:buFont typeface="Arial" panose="020B0604020202020204" pitchFamily="34" charset="0"/>
              <a:buNone/>
            </a:pPr>
            <a:r>
              <a:rPr lang="zh-CN"/>
              <a:t>       1974年罗曼•波兰斯基在与编剧罗伯特•唐恩关于《唐人街》的争斗中取胜，但唐恩 获得了原创剧本奖,而波兰斯基却与导演奖擦肩而过。两人用8周时间，每天用8-10 个小时讨论、讨价还价、写作和重写，甚至将剧本撕得粉碎。波兰斯基喜欢将情节写在卡 片上，然后不断地洗牌，直到最后故事被完善到令他满意的地步为止。两人最大的矛盾 出现在故事结局上，唐恩希望比较幸福的结局，而波兰斯基坚持悲惨的结局，制片人罗伯 特•埃文斯支持导演的想法，唐恩因此从未去过拍摄现场。</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664304" y="693891"/>
            <a:ext cx="2863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第一节 剧本</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657225" y="1576070"/>
            <a:ext cx="11072495" cy="4927600"/>
          </a:xfrm>
          <a:prstGeom prst="rect">
            <a:avLst/>
          </a:prstGeom>
          <a:noFill/>
        </p:spPr>
        <p:txBody>
          <a:bodyPr wrap="square" rtlCol="0">
            <a:spAutoFit/>
          </a:bodyPr>
          <a:p>
            <a:pPr indent="0">
              <a:lnSpc>
                <a:spcPct val="130000"/>
              </a:lnSpc>
              <a:buFont typeface="Arial" panose="020B0604020202020204" pitchFamily="34" charset="0"/>
              <a:buNone/>
            </a:pPr>
            <a:r>
              <a:rPr lang="zh-CN" sz="2400" b="1"/>
              <a:t>编与导</a:t>
            </a:r>
            <a:endParaRPr lang="zh-CN" sz="2000" b="1"/>
          </a:p>
          <a:p>
            <a:pPr indent="0">
              <a:lnSpc>
                <a:spcPct val="130000"/>
              </a:lnSpc>
              <a:buFont typeface="Arial" panose="020B0604020202020204" pitchFamily="34" charset="0"/>
              <a:buNone/>
            </a:pPr>
            <a:r>
              <a:rPr lang="zh-CN" sz="2000" b="1"/>
              <a:t>♦剧本修改</a:t>
            </a:r>
            <a:endParaRPr lang="zh-CN" sz="2000" b="1"/>
          </a:p>
          <a:p>
            <a:pPr marL="285750" indent="-285750">
              <a:lnSpc>
                <a:spcPct val="130000"/>
              </a:lnSpc>
              <a:buFont typeface="Arial" panose="020B0604020202020204" pitchFamily="34" charset="0"/>
              <a:buChar char="•"/>
            </a:pPr>
            <a:r>
              <a:rPr lang="zh-CN"/>
              <a:t> 确定需要修改的地方，具体包括用唯一性（至少是必然性）替代或然性。（如《热情似火》）</a:t>
            </a:r>
            <a:endParaRPr lang="zh-CN"/>
          </a:p>
          <a:p>
            <a:pPr marL="285750" indent="-285750">
              <a:lnSpc>
                <a:spcPct val="130000"/>
              </a:lnSpc>
              <a:buFont typeface="Arial" panose="020B0604020202020204" pitchFamily="34" charset="0"/>
              <a:buChar char="•"/>
            </a:pPr>
            <a:r>
              <a:rPr lang="zh-CN"/>
              <a:t>注意故事逻辑的合理性,处理方法:忽略、掩藏、修正O</a:t>
            </a:r>
            <a:endParaRPr lang="zh-CN"/>
          </a:p>
          <a:p>
            <a:pPr marL="285750" indent="-285750">
              <a:lnSpc>
                <a:spcPct val="130000"/>
              </a:lnSpc>
              <a:buFont typeface="Arial" panose="020B0604020202020204" pitchFamily="34" charset="0"/>
              <a:buChar char="•"/>
            </a:pPr>
            <a:r>
              <a:rPr lang="zh-CN"/>
              <a:t>考虑故事的选择性（“如果……”）：可以换个思路或换个角度。</a:t>
            </a:r>
            <a:endParaRPr lang="zh-CN"/>
          </a:p>
          <a:p>
            <a:pPr marL="285750" indent="-285750">
              <a:lnSpc>
                <a:spcPct val="130000"/>
              </a:lnSpc>
              <a:buFont typeface="Arial" panose="020B0604020202020204" pitchFamily="34" charset="0"/>
              <a:buChar char="•"/>
            </a:pPr>
            <a:r>
              <a:rPr lang="zh-CN"/>
              <a:t>考虑涟漪效应:牵一发而动全身。</a:t>
            </a:r>
            <a:endParaRPr lang="zh-CN"/>
          </a:p>
          <a:p>
            <a:pPr marL="285750" indent="-285750">
              <a:lnSpc>
                <a:spcPct val="130000"/>
              </a:lnSpc>
              <a:buFont typeface="Arial" panose="020B0604020202020204" pitchFamily="34" charset="0"/>
              <a:buChar char="•"/>
            </a:pPr>
            <a:r>
              <a:rPr lang="zh-CN"/>
              <a:t>如果编剧已被榨干（无修改剧本的潜力），就引进新的编剧（或导演自己动手改写）。 根据实际情况，最好能够继续听取原编剧（作为客观的旁观者）的意见和建议，如果不行， 也可以完全将其“安置”在修改过程之外。</a:t>
            </a:r>
            <a:endParaRPr lang="zh-CN"/>
          </a:p>
          <a:p>
            <a:pPr marL="285750" indent="-285750">
              <a:lnSpc>
                <a:spcPct val="130000"/>
              </a:lnSpc>
              <a:buFont typeface="Arial" panose="020B0604020202020204" pitchFamily="34" charset="0"/>
              <a:buChar char="•"/>
            </a:pPr>
            <a:r>
              <a:rPr lang="zh-CN"/>
              <a:t>剧本的状态各不相同，安德鲁•戴维斯介入《亡命天涯》之前至少已经换过4任编 剧，而且影片上映的档期早已决定，所以导演、编剧和演员只能边拍戏边改剧本：60%- 70%的台词是现场确定的，而将近40%的戏是剧本中根本没有的。这也是另一种形式的 即兴创作，可以称为被动的即兴创作（在好莱坞商业片中并不鲜见）</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939290"/>
            <a:ext cx="11072495" cy="3369310"/>
          </a:xfrm>
          <a:prstGeom prst="rect">
            <a:avLst/>
          </a:prstGeom>
          <a:noFill/>
        </p:spPr>
        <p:txBody>
          <a:bodyPr wrap="square" rtlCol="0">
            <a:spAutoFit/>
          </a:bodyPr>
          <a:p>
            <a:pPr indent="0">
              <a:lnSpc>
                <a:spcPct val="130000"/>
              </a:lnSpc>
              <a:buFont typeface="Arial" panose="020B0604020202020204" pitchFamily="34" charset="0"/>
              <a:buNone/>
            </a:pPr>
            <a:r>
              <a:rPr lang="zh-CN" sz="2000" b="1"/>
              <a:t>♦主创（建组）</a:t>
            </a:r>
            <a:endParaRPr lang="zh-CN" sz="2000" b="1"/>
          </a:p>
          <a:p>
            <a:pPr indent="0">
              <a:lnSpc>
                <a:spcPct val="130000"/>
              </a:lnSpc>
              <a:buFont typeface="Arial" panose="020B0604020202020204" pitchFamily="34" charset="0"/>
              <a:buNone/>
            </a:pPr>
            <a:r>
              <a:rPr lang="zh-CN"/>
              <a:t>       主创（摄影、美术、录音、作曲、剪辑、特效等）必须是可以共享导演艺术观念和影片愿 景的人，所以首先,导演要明确自己的艺术观念和影片愿景;其次，导演在面试时要询问主创的背景、艺术观念和影片愿景;最后，导演比较主创与自己愿景的异同，并作为是否 录用主创最重要的依据。</a:t>
            </a:r>
            <a:endParaRPr lang="zh-CN"/>
          </a:p>
          <a:p>
            <a:pPr indent="0">
              <a:lnSpc>
                <a:spcPct val="130000"/>
              </a:lnSpc>
              <a:buFont typeface="Arial" panose="020B0604020202020204" pitchFamily="34" charset="0"/>
              <a:buNone/>
            </a:pPr>
            <a:r>
              <a:rPr lang="zh-CN"/>
              <a:t>       导演与制片人和制片主任依据创作要求、预算和个人喜好选择主创、摄影、美术、剪辑、录音、作曲和副导演等,各主创再选择自己的团队。    </a:t>
            </a:r>
            <a:endParaRPr lang="zh-CN"/>
          </a:p>
          <a:p>
            <a:pPr indent="0">
              <a:lnSpc>
                <a:spcPct val="130000"/>
              </a:lnSpc>
              <a:buFont typeface="Arial" panose="020B0604020202020204" pitchFamily="34" charset="0"/>
              <a:buNone/>
            </a:pPr>
            <a:r>
              <a:rPr lang="zh-CN"/>
              <a:t>       摄制组成员需要有这些条件一才华与能力（专业）、团结与协作（人品）、努力与承诺（人格），以实现导演的设想并避免灾难。</a:t>
            </a:r>
            <a:endParaRPr lang="zh-CN"/>
          </a:p>
          <a:p>
            <a:pPr indent="0">
              <a:lnSpc>
                <a:spcPct val="130000"/>
              </a:lnSpc>
              <a:buFont typeface="Arial" panose="020B0604020202020204" pitchFamily="34" charset="0"/>
              <a:buNone/>
            </a:pPr>
            <a:r>
              <a:rPr lang="zh-CN"/>
              <a:t>       摄影师不但要精通布光、构图、镜头、摄影机运动，而且要懂得故事和场景结构等。</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657225" y="1576070"/>
            <a:ext cx="11072495" cy="4088765"/>
          </a:xfrm>
          <a:prstGeom prst="rect">
            <a:avLst/>
          </a:prstGeom>
          <a:noFill/>
        </p:spPr>
        <p:txBody>
          <a:bodyPr wrap="square" rtlCol="0">
            <a:spAutoFit/>
          </a:bodyPr>
          <a:p>
            <a:pPr indent="0">
              <a:lnSpc>
                <a:spcPct val="130000"/>
              </a:lnSpc>
              <a:buFont typeface="Arial" panose="020B0604020202020204" pitchFamily="34" charset="0"/>
              <a:buNone/>
            </a:pPr>
            <a:r>
              <a:rPr lang="zh-CN" sz="2000" b="1"/>
              <a:t>♦主创（建组）</a:t>
            </a:r>
            <a:endParaRPr lang="zh-CN" sz="2000" b="1"/>
          </a:p>
          <a:p>
            <a:pPr indent="0">
              <a:lnSpc>
                <a:spcPct val="130000"/>
              </a:lnSpc>
              <a:buFont typeface="Arial" panose="020B0604020202020204" pitchFamily="34" charset="0"/>
              <a:buNone/>
            </a:pPr>
            <a:r>
              <a:rPr lang="zh-CN"/>
              <a:t>主创挑选的程序：</a:t>
            </a:r>
            <a:endParaRPr lang="zh-CN"/>
          </a:p>
          <a:p>
            <a:pPr marL="285750" indent="-285750">
              <a:lnSpc>
                <a:spcPct val="130000"/>
              </a:lnSpc>
              <a:buFont typeface="Arial" panose="020B0604020202020204" pitchFamily="34" charset="0"/>
              <a:buChar char="•"/>
            </a:pPr>
            <a:r>
              <a:rPr lang="zh-CN"/>
              <a:t>搜寻备选人员信息；</a:t>
            </a:r>
            <a:endParaRPr lang="zh-CN"/>
          </a:p>
          <a:p>
            <a:pPr marL="285750" indent="-285750">
              <a:lnSpc>
                <a:spcPct val="130000"/>
              </a:lnSpc>
              <a:buFont typeface="Arial" panose="020B0604020202020204" pitchFamily="34" charset="0"/>
              <a:buChar char="•"/>
            </a:pPr>
            <a:r>
              <a:rPr lang="zh-CN"/>
              <a:t>检视他们以前的代表作品；</a:t>
            </a:r>
            <a:endParaRPr lang="zh-CN"/>
          </a:p>
          <a:p>
            <a:pPr marL="285750" indent="-285750">
              <a:lnSpc>
                <a:spcPct val="130000"/>
              </a:lnSpc>
              <a:buFont typeface="Arial" panose="020B0604020202020204" pitchFamily="34" charset="0"/>
              <a:buChar char="•"/>
            </a:pPr>
            <a:r>
              <a:rPr lang="zh-CN"/>
              <a:t>面试；</a:t>
            </a:r>
            <a:endParaRPr lang="zh-CN"/>
          </a:p>
          <a:p>
            <a:pPr marL="285750" indent="-285750">
              <a:lnSpc>
                <a:spcPct val="130000"/>
              </a:lnSpc>
              <a:buFont typeface="Arial" panose="020B0604020202020204" pitchFamily="34" charset="0"/>
              <a:buChar char="•"/>
            </a:pPr>
            <a:r>
              <a:rPr lang="zh-CN"/>
              <a:t>打探他们过往的合作情况（通过前导演和制片人等）；</a:t>
            </a:r>
            <a:endParaRPr lang="zh-CN"/>
          </a:p>
          <a:p>
            <a:pPr marL="285750" indent="-285750">
              <a:lnSpc>
                <a:spcPct val="130000"/>
              </a:lnSpc>
              <a:buFont typeface="Arial" panose="020B0604020202020204" pitchFamily="34" charset="0"/>
              <a:buChar char="•"/>
            </a:pPr>
            <a:r>
              <a:rPr lang="zh-CN"/>
              <a:t>要求他们出一些小样（美术、服装和作曲等）；</a:t>
            </a:r>
            <a:endParaRPr lang="zh-CN"/>
          </a:p>
          <a:p>
            <a:pPr marL="285750" indent="-285750">
              <a:lnSpc>
                <a:spcPct val="130000"/>
              </a:lnSpc>
              <a:buFont typeface="Arial" panose="020B0604020202020204" pitchFamily="34" charset="0"/>
              <a:buChar char="•"/>
            </a:pPr>
            <a:r>
              <a:rPr lang="zh-CN"/>
              <a:t>就其他电影或艺术品与他们进行交流沟通；</a:t>
            </a:r>
            <a:endParaRPr lang="zh-CN"/>
          </a:p>
          <a:p>
            <a:pPr marL="285750" indent="-285750">
              <a:lnSpc>
                <a:spcPct val="130000"/>
              </a:lnSpc>
              <a:buFont typeface="Arial" panose="020B0604020202020204" pitchFamily="34" charset="0"/>
              <a:buChar char="•"/>
            </a:pPr>
            <a:r>
              <a:rPr lang="zh-CN"/>
              <a:t>注意主创的平衡与兼容（专业的）；</a:t>
            </a:r>
            <a:endParaRPr lang="zh-CN"/>
          </a:p>
          <a:p>
            <a:pPr marL="285750" indent="-285750">
              <a:lnSpc>
                <a:spcPct val="130000"/>
              </a:lnSpc>
              <a:buFont typeface="Arial" panose="020B0604020202020204" pitchFamily="34" charset="0"/>
              <a:buChar char="•"/>
            </a:pPr>
            <a:r>
              <a:rPr lang="zh-CN"/>
              <a:t>考察他们个性强弱、可依赖程度、合作团结、无私和自私、自我和忠诚度等。</a:t>
            </a:r>
            <a:endParaRPr lang="zh-CN"/>
          </a:p>
          <a:p>
            <a:pPr marL="285750" indent="-285750">
              <a:lnSpc>
                <a:spcPct val="130000"/>
              </a:lnSpc>
              <a:buFont typeface="Arial" panose="020B0604020202020204" pitchFamily="34" charset="0"/>
              <a:buNone/>
            </a:pPr>
            <a:r>
              <a:rPr lang="zh-CN"/>
              <a:t>对制片人已经决定的人选也需要同样的程序。</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4156304" y="693891"/>
            <a:ext cx="3879850" cy="706755"/>
          </a:xfrm>
          <a:prstGeom prst="rect">
            <a:avLst/>
          </a:prstGeom>
          <a:noFill/>
        </p:spPr>
        <p:txBody>
          <a:bodyPr wrap="none" rtlCol="0">
            <a:spAutoFit/>
          </a:bodyPr>
          <a:lstStyle/>
          <a:p>
            <a:pPr algn="ctr"/>
            <a:r>
              <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rPr>
              <a:t>第一节 导演定义</a:t>
            </a:r>
            <a:endParaRPr lang="zh-CN" altLang="en-US" sz="4000" kern="1200" dirty="0">
              <a:solidFill>
                <a:schemeClr val="tx1"/>
              </a:solidFill>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2" name="文本框 1"/>
          <p:cNvSpPr txBox="1"/>
          <p:nvPr/>
        </p:nvSpPr>
        <p:spPr>
          <a:xfrm>
            <a:off x="394970" y="1791335"/>
            <a:ext cx="4462780" cy="521970"/>
          </a:xfrm>
          <a:prstGeom prst="rect">
            <a:avLst/>
          </a:prstGeom>
          <a:noFill/>
        </p:spPr>
        <p:txBody>
          <a:bodyPr wrap="square" rtlCol="0">
            <a:spAutoFit/>
          </a:bodyPr>
          <a:p>
            <a:r>
              <a:rPr sz="2800"/>
              <a:t>♦电影创作者与导演</a:t>
            </a:r>
            <a:endParaRPr sz="2800"/>
          </a:p>
        </p:txBody>
      </p:sp>
      <p:sp>
        <p:nvSpPr>
          <p:cNvPr id="6" name="文本框 5"/>
          <p:cNvSpPr txBox="1"/>
          <p:nvPr/>
        </p:nvSpPr>
        <p:spPr>
          <a:xfrm>
            <a:off x="1516380" y="2362835"/>
            <a:ext cx="8234045" cy="3169285"/>
          </a:xfrm>
          <a:prstGeom prst="rect">
            <a:avLst/>
          </a:prstGeom>
          <a:noFill/>
        </p:spPr>
        <p:txBody>
          <a:bodyPr wrap="square" rtlCol="0">
            <a:spAutoFit/>
          </a:bodyPr>
          <a:p>
            <a:r>
              <a:rPr lang="en-US" altLang="zh-CN"/>
              <a:t>     </a:t>
            </a:r>
            <a:r>
              <a:rPr lang="zh-CN" altLang="en-US" sz="2000"/>
              <a:t>“电影创作者” （filmmaker）接近于“新浪潮”的“作者”（author）概念，指全方位控制电 影创作过程、具有鲜明艺术个性和美学理念的导演（兼编剧或制片人），与好莱坞导演的 工匠性质、流水线工种（既无权选择剧本和演员，又无权剪辑影片）形成对比（乔治•顾科 就是明证）。</a:t>
            </a:r>
            <a:endParaRPr lang="zh-CN" altLang="en-US" sz="2000"/>
          </a:p>
          <a:p>
            <a:r>
              <a:rPr lang="zh-CN" altLang="en-US" sz="2000"/>
              <a:t>        印度电影大师萨伊吉特•雷伊（《阿普三部曲》）就坚持说:“我是一个电影创作者，我的护照上就是这么注明的。一个作者!"</a:t>
            </a:r>
            <a:endParaRPr lang="zh-CN" altLang="en-US" sz="2000"/>
          </a:p>
          <a:p>
            <a:r>
              <a:rPr lang="zh-CN" altLang="en-US" sz="2000"/>
              <a:t>        导演就是围绕剧本和视听形象进行“决策”的人。</a:t>
            </a:r>
            <a:endParaRPr lang="zh-CN" altLang="en-US" sz="2000"/>
          </a:p>
          <a:p>
            <a:r>
              <a:rPr lang="zh-CN" altLang="en-US" sz="2000"/>
              <a:t>        在好莱坞，导演仅仅是被雇佣的匠人（干活的）：作为导演，如果你拍出的影片不叫座 （票房不佳），就会像那些群演配角一样马上被炒掉。</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657225" y="1576070"/>
            <a:ext cx="11072495" cy="3305175"/>
          </a:xfrm>
          <a:prstGeom prst="rect">
            <a:avLst/>
          </a:prstGeom>
          <a:noFill/>
        </p:spPr>
        <p:txBody>
          <a:bodyPr wrap="square" rtlCol="0">
            <a:spAutoFit/>
          </a:bodyPr>
          <a:p>
            <a:pPr indent="0">
              <a:lnSpc>
                <a:spcPct val="190000"/>
              </a:lnSpc>
              <a:buFont typeface="Arial" panose="020B0604020202020204" pitchFamily="34" charset="0"/>
              <a:buNone/>
            </a:pPr>
            <a:r>
              <a:rPr lang="zh-CN" sz="2000" b="1"/>
              <a:t>♦主创（建组）</a:t>
            </a:r>
            <a:endParaRPr lang="zh-CN" sz="2000" b="1"/>
          </a:p>
          <a:p>
            <a:pPr indent="0">
              <a:lnSpc>
                <a:spcPct val="190000"/>
              </a:lnSpc>
              <a:buFont typeface="Arial" panose="020B0604020202020204" pitchFamily="34" charset="0"/>
              <a:buNone/>
            </a:pPr>
            <a:r>
              <a:rPr lang="zh-CN"/>
              <a:t>导演与主创：</a:t>
            </a:r>
            <a:endParaRPr lang="zh-CN"/>
          </a:p>
          <a:p>
            <a:pPr marL="285750" indent="-285750">
              <a:lnSpc>
                <a:spcPct val="190000"/>
              </a:lnSpc>
              <a:buFont typeface="Arial" panose="020B0604020202020204" pitchFamily="34" charset="0"/>
              <a:buChar char="•"/>
            </a:pPr>
            <a:r>
              <a:rPr lang="zh-CN"/>
              <a:t>主创在服从导演总体愿景的前提下，享有尽量大的个人创作自由；</a:t>
            </a:r>
            <a:endParaRPr lang="zh-CN"/>
          </a:p>
          <a:p>
            <a:pPr marL="285750" indent="-285750">
              <a:lnSpc>
                <a:spcPct val="190000"/>
              </a:lnSpc>
              <a:buFont typeface="Arial" panose="020B0604020202020204" pitchFamily="34" charset="0"/>
              <a:buChar char="•"/>
            </a:pPr>
            <a:r>
              <a:rPr lang="zh-CN"/>
              <a:t>导演和主创要经常交流;导演让主创自己寻找答案（即便导演早已知道答案）；</a:t>
            </a:r>
            <a:endParaRPr lang="zh-CN"/>
          </a:p>
          <a:p>
            <a:pPr marL="285750" indent="-285750">
              <a:lnSpc>
                <a:spcPct val="190000"/>
              </a:lnSpc>
              <a:buFont typeface="Arial" panose="020B0604020202020204" pitchFamily="34" charset="0"/>
              <a:buChar char="•"/>
            </a:pPr>
            <a:r>
              <a:rPr lang="zh-CN"/>
              <a:t>导演要让剧本作为所有即兴创作的源泉和基础；</a:t>
            </a:r>
            <a:endParaRPr lang="zh-CN"/>
          </a:p>
          <a:p>
            <a:pPr marL="285750" indent="-285750">
              <a:lnSpc>
                <a:spcPct val="190000"/>
              </a:lnSpc>
              <a:buFont typeface="Arial" panose="020B0604020202020204" pitchFamily="34" charset="0"/>
              <a:buChar char="•"/>
            </a:pPr>
            <a:r>
              <a:rPr lang="zh-CN"/>
              <a:t>导演的主要艺术决定和讨论尽量不将主创排除在外， 要创造一种和谐和共荣的创作氛围。</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400810"/>
            <a:ext cx="11072495" cy="4850130"/>
          </a:xfrm>
          <a:prstGeom prst="rect">
            <a:avLst/>
          </a:prstGeom>
          <a:noFill/>
        </p:spPr>
        <p:txBody>
          <a:bodyPr wrap="square" rtlCol="0">
            <a:spAutoFit/>
          </a:bodyPr>
          <a:p>
            <a:pPr indent="0">
              <a:lnSpc>
                <a:spcPct val="170000"/>
              </a:lnSpc>
              <a:buFont typeface="Arial" panose="020B0604020202020204" pitchFamily="34" charset="0"/>
              <a:buNone/>
            </a:pPr>
            <a:r>
              <a:rPr lang="zh-CN" sz="2000" b="1"/>
              <a:t>♦挑选演员</a:t>
            </a:r>
            <a:endParaRPr lang="zh-CN" sz="2000" b="1"/>
          </a:p>
          <a:p>
            <a:pPr marL="285750" indent="-285750">
              <a:lnSpc>
                <a:spcPct val="170000"/>
              </a:lnSpc>
              <a:buFont typeface="Arial" panose="020B0604020202020204" pitchFamily="34" charset="0"/>
              <a:buChar char="•"/>
            </a:pPr>
            <a:r>
              <a:rPr lang="zh-CN"/>
              <a:t>选角导演:选角导演是片头字幕中唯一没有设立奥斯卡单项奖的主创，奥斯卡组委会增设了选角导演分会（选角导演才成为学院正式会员）。</a:t>
            </a:r>
            <a:endParaRPr lang="zh-CN"/>
          </a:p>
          <a:p>
            <a:pPr marL="285750" indent="-285750">
              <a:lnSpc>
                <a:spcPct val="170000"/>
              </a:lnSpc>
              <a:buFont typeface="Arial" panose="020B0604020202020204" pitchFamily="34" charset="0"/>
              <a:buChar char="•"/>
            </a:pPr>
            <a:r>
              <a:rPr lang="zh-CN"/>
              <a:t>中国正式的选角导演出现之前，挑选演员的工作基本上由副导演承担（按照制片人和导演的要求与经纪人沟通协商）。一般主演由制片公司老板和制片人决定（导演拥有建议权），导演有权决定其他重要角色,副导演负责配角和群演等。</a:t>
            </a:r>
            <a:endParaRPr lang="zh-CN"/>
          </a:p>
          <a:p>
            <a:pPr marL="285750" indent="-285750">
              <a:lnSpc>
                <a:spcPct val="170000"/>
              </a:lnSpc>
              <a:buFont typeface="Arial" panose="020B0604020202020204" pitchFamily="34" charset="0"/>
              <a:buChar char="•"/>
            </a:pPr>
            <a:r>
              <a:rPr lang="zh-CN"/>
              <a:t>一般认为，优秀的剧本、清晰的导演愿景和上佳的演员阵容是一部好电影的三大前提。</a:t>
            </a:r>
            <a:endParaRPr lang="zh-CN"/>
          </a:p>
          <a:p>
            <a:pPr marL="285750" indent="-285750">
              <a:lnSpc>
                <a:spcPct val="170000"/>
              </a:lnSpc>
              <a:buFont typeface="Arial" panose="020B0604020202020204" pitchFamily="34" charset="0"/>
              <a:buChar char="•"/>
            </a:pPr>
            <a:r>
              <a:rPr lang="zh-CN"/>
              <a:t>选角阶段，导演首先接触到的很可能是演员的照片、文字和视频资料，当然演员的口 碑（人品和演技）也很重要，之后就会安排面试和试镜（造型、独白与对手戏），最后可能还 有演员的带妆（造型）试镜等。</a:t>
            </a:r>
            <a:endParaRPr lang="zh-CN"/>
          </a:p>
          <a:p>
            <a:pPr marL="285750" indent="-285750">
              <a:lnSpc>
                <a:spcPct val="170000"/>
              </a:lnSpc>
              <a:buFont typeface="Arial" panose="020B0604020202020204" pitchFamily="34" charset="0"/>
              <a:buChar char="•"/>
            </a:pPr>
            <a:r>
              <a:rPr lang="zh-CN"/>
              <a:t>选角是演员向角色靠拢，而一旦选定演员，角色就得向演员靠拢。</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400810"/>
            <a:ext cx="11072495" cy="5442585"/>
          </a:xfrm>
          <a:prstGeom prst="rect">
            <a:avLst/>
          </a:prstGeom>
          <a:noFill/>
        </p:spPr>
        <p:txBody>
          <a:bodyPr wrap="square" rtlCol="0">
            <a:spAutoFit/>
          </a:bodyPr>
          <a:p>
            <a:pPr indent="0">
              <a:lnSpc>
                <a:spcPct val="120000"/>
              </a:lnSpc>
              <a:buFont typeface="Arial" panose="020B0604020202020204" pitchFamily="34" charset="0"/>
              <a:buNone/>
            </a:pPr>
            <a:r>
              <a:rPr lang="zh-CN" sz="2000" b="1"/>
              <a:t>♦人格化和类型化选角</a:t>
            </a:r>
            <a:endParaRPr lang="zh-CN" sz="2000" b="1"/>
          </a:p>
          <a:p>
            <a:pPr marL="285750" indent="-285750">
              <a:lnSpc>
                <a:spcPct val="120000"/>
              </a:lnSpc>
              <a:buFont typeface="Arial" panose="020B0604020202020204" pitchFamily="34" charset="0"/>
              <a:buChar char="•"/>
            </a:pPr>
            <a:r>
              <a:rPr lang="zh-CN"/>
              <a:t>选角导演（或演员副导演）需要具备的能力：（通过角色描述）讲故事的能力；传递导 演愿景的能力；对待演员的态度;建立演员和经纪人的网络关系;谈判和沟通的能力。</a:t>
            </a:r>
            <a:endParaRPr lang="zh-CN"/>
          </a:p>
          <a:p>
            <a:pPr marL="285750" indent="-285750">
              <a:lnSpc>
                <a:spcPct val="120000"/>
              </a:lnSpc>
              <a:buFont typeface="Arial" panose="020B0604020202020204" pitchFamily="34" charset="0"/>
              <a:buChar char="•"/>
            </a:pPr>
            <a:r>
              <a:rPr lang="zh-CN"/>
              <a:t>选角导演选角的程序：人物介绍、演员介绍、类型化选角、判断演员与角色是契合 （顺茬儿）还是背离（逆茬儿）、选择试戏的特殊场景（戏剧转折点、情感爆发点、内心挣扎点等）。</a:t>
            </a:r>
            <a:endParaRPr lang="zh-CN"/>
          </a:p>
          <a:p>
            <a:pPr marL="285750" indent="-285750">
              <a:lnSpc>
                <a:spcPct val="120000"/>
              </a:lnSpc>
              <a:buFont typeface="Arial" panose="020B0604020202020204" pitchFamily="34" charset="0"/>
              <a:buChar char="•"/>
            </a:pPr>
            <a:r>
              <a:rPr lang="zh-CN"/>
              <a:t>选角导演准备演员试戏的材料:影片介绍、角色介绍、剧本、致试戏演员的信、试戏的场景（剧本片段）。</a:t>
            </a:r>
            <a:endParaRPr lang="zh-CN"/>
          </a:p>
          <a:p>
            <a:pPr marL="285750" indent="-285750">
              <a:lnSpc>
                <a:spcPct val="120000"/>
              </a:lnSpc>
              <a:buFont typeface="Arial" panose="020B0604020202020204" pitchFamily="34" charset="0"/>
              <a:buChar char="•"/>
            </a:pPr>
            <a:r>
              <a:rPr lang="zh-CN"/>
              <a:t>经典好莱坞时期，明星从属于大制片厂，所以由大制片厂来指定明星出演影片。而 现在，明星（在经纪人帮助下）有权自己选择剧本，然后再找制片公司和导演合作，所以很 多电影项目一开始就已经是包括制片人、剧本和明星在内的“一揽子交易”了，导演无权 也不用操心选角的事情。</a:t>
            </a:r>
            <a:endParaRPr lang="zh-CN"/>
          </a:p>
          <a:p>
            <a:pPr marL="285750" indent="-285750">
              <a:lnSpc>
                <a:spcPct val="120000"/>
              </a:lnSpc>
              <a:buFont typeface="Arial" panose="020B0604020202020204" pitchFamily="34" charset="0"/>
              <a:buChar char="•"/>
            </a:pPr>
            <a:r>
              <a:rPr lang="zh-CN"/>
              <a:t>导演喜欢用自己熟悉的、有过良好合作关系的演员，导演可以自己联络；而那些导演想合作的又适合角色的演员，则需要选角导演来牵线搭桥。导演和选角导演的沟通与共识非常重要。</a:t>
            </a:r>
            <a:endParaRPr lang="zh-CN"/>
          </a:p>
          <a:p>
            <a:pPr marL="285750" indent="-285750">
              <a:lnSpc>
                <a:spcPct val="120000"/>
              </a:lnSpc>
              <a:buFont typeface="Arial" panose="020B0604020202020204" pitchFamily="34" charset="0"/>
              <a:buChar char="•"/>
            </a:pPr>
            <a:r>
              <a:rPr lang="zh-CN"/>
              <a:t>起用明星和性格演员（商业票房价值与电影艺术价值的掂量）：如克拉克•盖博、贾 利•古柏、加里•格兰特、玛丽莲•梦露、克林特•伊斯特伍德、哈里森•福特、汤姆•克 鲁斯、茱莉亚•罗伯兹等属于明星；罗伯特•德尼罗、达斯汀•霍夫曼、梅丽尔•斯特里 普、丹尼斯•戴•刘易斯、凯文•斯派西、菲利普•西摩尔•霍夫曼属于性格演员；而汤 姆•汉克斯、约翰尼•戴普、乔治•克鲁尼属于既是明星又有性格的全才型演员，他们对 角色的影响、对演员阵容的影响和对故事的影响都很大。</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400810"/>
            <a:ext cx="11072495" cy="5499735"/>
          </a:xfrm>
          <a:prstGeom prst="rect">
            <a:avLst/>
          </a:prstGeom>
          <a:noFill/>
        </p:spPr>
        <p:txBody>
          <a:bodyPr wrap="square" rtlCol="0">
            <a:spAutoFit/>
          </a:bodyPr>
          <a:p>
            <a:pPr indent="0">
              <a:lnSpc>
                <a:spcPct val="130000"/>
              </a:lnSpc>
              <a:buFont typeface="Arial" panose="020B0604020202020204" pitchFamily="34" charset="0"/>
              <a:buNone/>
            </a:pPr>
            <a:r>
              <a:rPr lang="zh-CN" sz="2000" b="1"/>
              <a:t>♦试戏、面试与试镜</a:t>
            </a:r>
            <a:endParaRPr lang="zh-CN" sz="2000" b="1"/>
          </a:p>
          <a:p>
            <a:pPr marL="285750" indent="-285750">
              <a:lnSpc>
                <a:spcPct val="130000"/>
              </a:lnSpc>
              <a:buFont typeface="Arial" panose="020B0604020202020204" pitchFamily="34" charset="0"/>
              <a:buChar char="•"/>
            </a:pPr>
            <a:r>
              <a:rPr lang="zh-CN"/>
              <a:t>场地和参加人员：场地选择办公室或客厅（排练厅更理想）；参加人员包括导演、选角导演、导演助理、制片人、编剧和配戏者（专业演员，其反馈也很重要）。</a:t>
            </a:r>
            <a:endParaRPr lang="zh-CN"/>
          </a:p>
          <a:p>
            <a:pPr marL="285750" indent="-285750">
              <a:lnSpc>
                <a:spcPct val="130000"/>
              </a:lnSpc>
              <a:buFont typeface="Arial" panose="020B0604020202020204" pitchFamily="34" charset="0"/>
              <a:buChar char="•"/>
            </a:pPr>
            <a:r>
              <a:rPr lang="zh-CN"/>
              <a:t>简历要求:正面,艺术照（女演员本人可能与照片相去甚远）；背面，影视演出简历。 选角导演会事先收集简历或演员本人面试现场进门时将简历递交给导演。</a:t>
            </a:r>
            <a:endParaRPr lang="zh-CN"/>
          </a:p>
          <a:p>
            <a:pPr marL="285750" indent="-285750">
              <a:lnSpc>
                <a:spcPct val="130000"/>
              </a:lnSpc>
              <a:buFont typeface="Arial" panose="020B0604020202020204" pitchFamily="34" charset="0"/>
              <a:buChar char="•"/>
            </a:pPr>
            <a:r>
              <a:rPr lang="zh-CN"/>
              <a:t>试戏（十几个到几十个海选）：给每个试戏的演员10-15分钟准备时间，让其熟悉 环境和在场人员，考察试戏者对剧本的理解、自信和勇气、原创力和独特性、人物目标 和性格曲线的清晰性、无私体现角色、表现的可信度和说服力、想象力和放松程度。导 演或助理可以视具体情况加多或减少时间和程序，注意留下文字记录，也可以拍摄视 频记录。</a:t>
            </a:r>
            <a:endParaRPr lang="zh-CN"/>
          </a:p>
          <a:p>
            <a:pPr marL="285750" indent="-285750">
              <a:lnSpc>
                <a:spcPct val="130000"/>
              </a:lnSpc>
              <a:buFont typeface="Arial" panose="020B0604020202020204" pitchFamily="34" charset="0"/>
              <a:buChar char="•"/>
            </a:pPr>
            <a:r>
              <a:rPr lang="zh-CN"/>
              <a:t>再试（几个备选）：给演员搭配试戏、深化原场景试戏、使用新场景试戏、执导试戏者 （换种方式、换个障碍、变换基调和节奏、调整细节和突发情况）。演员圈有个说法：试回 头戏是演员可以向朋友吹嘘的二等好事，仅次于拿到角色的头等好事。</a:t>
            </a:r>
            <a:endParaRPr lang="zh-CN"/>
          </a:p>
          <a:p>
            <a:pPr marL="285750" indent="-285750">
              <a:lnSpc>
                <a:spcPct val="130000"/>
              </a:lnSpc>
              <a:buFont typeface="Arial" panose="020B0604020202020204" pitchFamily="34" charset="0"/>
              <a:buChar char="•"/>
            </a:pPr>
            <a:r>
              <a:rPr lang="zh-CN"/>
              <a:t>面谈（两三个决选）：私人化的深入交流（关于演员的性格、背景、心理、家庭、信仰和 故事等），可选择工作室、咖啡馆和餐厅等场所。</a:t>
            </a:r>
            <a:endParaRPr lang="zh-CN"/>
          </a:p>
          <a:p>
            <a:pPr marL="285750" indent="-285750">
              <a:lnSpc>
                <a:spcPct val="120000"/>
              </a:lnSpc>
              <a:buFont typeface="Arial" panose="020B0604020202020204" pitchFamily="34" charset="0"/>
              <a:buNone/>
            </a:pP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400810"/>
            <a:ext cx="11072495" cy="4782185"/>
          </a:xfrm>
          <a:prstGeom prst="rect">
            <a:avLst/>
          </a:prstGeom>
          <a:noFill/>
        </p:spPr>
        <p:txBody>
          <a:bodyPr wrap="square" rtlCol="0">
            <a:spAutoFit/>
          </a:bodyPr>
          <a:p>
            <a:pPr indent="0">
              <a:lnSpc>
                <a:spcPct val="140000"/>
              </a:lnSpc>
              <a:buFont typeface="Arial" panose="020B0604020202020204" pitchFamily="34" charset="0"/>
              <a:buNone/>
            </a:pPr>
            <a:r>
              <a:rPr lang="zh-CN" sz="2000" b="1"/>
              <a:t>♦试戏、面试与试镜</a:t>
            </a:r>
            <a:endParaRPr lang="zh-CN" sz="2000" b="1"/>
          </a:p>
          <a:p>
            <a:pPr marL="285750" indent="-285750">
              <a:lnSpc>
                <a:spcPct val="140000"/>
              </a:lnSpc>
              <a:buFont typeface="Arial" panose="020B0604020202020204" pitchFamily="34" charset="0"/>
              <a:buChar char="•"/>
            </a:pPr>
            <a:r>
              <a:rPr lang="zh-CN"/>
              <a:t>搭档和匹配:男女档和哥们、闺蜜档。</a:t>
            </a:r>
            <a:endParaRPr lang="zh-CN"/>
          </a:p>
          <a:p>
            <a:pPr marL="285750" indent="-285750">
              <a:lnSpc>
                <a:spcPct val="140000"/>
              </a:lnSpc>
              <a:buFont typeface="Arial" panose="020B0604020202020204" pitchFamily="34" charset="0"/>
              <a:buChar char="•"/>
            </a:pPr>
            <a:r>
              <a:rPr lang="zh-CN"/>
              <a:t>整体阵容搭配:要考虑是否均衡与协调、对比与强调等。</a:t>
            </a:r>
            <a:endParaRPr lang="zh-CN"/>
          </a:p>
          <a:p>
            <a:pPr marL="285750" indent="-285750">
              <a:lnSpc>
                <a:spcPct val="140000"/>
              </a:lnSpc>
              <a:buFont typeface="Arial" panose="020B0604020202020204" pitchFamily="34" charset="0"/>
              <a:buChar char="•"/>
            </a:pPr>
            <a:r>
              <a:rPr lang="zh-CN"/>
              <a:t>试镜:考察演员面对镜头的反应和银幕感，考察演员的镜头平面效果，以及服化道的 色彩、质感和影调。</a:t>
            </a:r>
            <a:endParaRPr lang="zh-CN"/>
          </a:p>
          <a:p>
            <a:pPr marL="285750" indent="-285750">
              <a:lnSpc>
                <a:spcPct val="140000"/>
              </a:lnSpc>
              <a:buFont typeface="Arial" panose="020B0604020202020204" pitchFamily="34" charset="0"/>
              <a:buChar char="•"/>
            </a:pPr>
            <a:r>
              <a:rPr lang="zh-CN"/>
              <a:t>观摩演员以前的代表作品。</a:t>
            </a:r>
            <a:endParaRPr lang="zh-CN"/>
          </a:p>
          <a:p>
            <a:pPr marL="285750" indent="-285750">
              <a:lnSpc>
                <a:spcPct val="140000"/>
              </a:lnSpc>
              <a:buFont typeface="Arial" panose="020B0604020202020204" pitchFamily="34" charset="0"/>
              <a:buChar char="•"/>
            </a:pPr>
            <a:r>
              <a:rPr lang="zh-CN"/>
              <a:t>调查演员的口碑,可以从合作过的导演、演员和制片人等入手。</a:t>
            </a:r>
            <a:endParaRPr lang="zh-CN"/>
          </a:p>
          <a:p>
            <a:pPr marL="285750" indent="-285750">
              <a:lnSpc>
                <a:spcPct val="140000"/>
              </a:lnSpc>
              <a:buFont typeface="Arial" panose="020B0604020202020204" pitchFamily="34" charset="0"/>
              <a:buChar char="•"/>
            </a:pPr>
            <a:r>
              <a:rPr lang="zh-CN"/>
              <a:t>导演（选角导演）不能把自己主观的个人情感（对某个演员的喜好或同情）与客观的艺术和美学判断（演员是否契合角色）混为一谈。</a:t>
            </a:r>
            <a:endParaRPr lang="zh-CN"/>
          </a:p>
          <a:p>
            <a:pPr marL="285750" indent="-285750">
              <a:lnSpc>
                <a:spcPct val="140000"/>
              </a:lnSpc>
              <a:buFont typeface="Arial" panose="020B0604020202020204" pitchFamily="34" charset="0"/>
              <a:buChar char="•"/>
            </a:pPr>
            <a:r>
              <a:rPr lang="zh-CN"/>
              <a:t>演员的层次包括主演（男女一号、两男一女或两女一男、男女一二号）、联合主演（主 要配角）、小配角和群演（群头）。</a:t>
            </a:r>
            <a:endParaRPr lang="zh-CN"/>
          </a:p>
          <a:p>
            <a:pPr marL="285750" indent="-285750">
              <a:lnSpc>
                <a:spcPct val="140000"/>
              </a:lnSpc>
              <a:buFont typeface="Arial" panose="020B0604020202020204" pitchFamily="34" charset="0"/>
              <a:buChar char="•"/>
            </a:pPr>
            <a:r>
              <a:rPr lang="zh-CN"/>
              <a:t>类型选角（主要用于类型片，如西部片、歌舞片和黑帮片等）、角色选角（主要用于剧情片或艺术片）、反串选角（主要为反串角色选角）。</a:t>
            </a: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400810"/>
            <a:ext cx="11072495" cy="5420995"/>
          </a:xfrm>
          <a:prstGeom prst="rect">
            <a:avLst/>
          </a:prstGeom>
          <a:noFill/>
        </p:spPr>
        <p:txBody>
          <a:bodyPr wrap="square" rtlCol="0">
            <a:spAutoFit/>
          </a:bodyPr>
          <a:p>
            <a:pPr indent="0">
              <a:lnSpc>
                <a:spcPct val="200000"/>
              </a:lnSpc>
              <a:buFont typeface="Arial" panose="020B0604020202020204" pitchFamily="34" charset="0"/>
              <a:buNone/>
            </a:pPr>
            <a:r>
              <a:rPr lang="zh-CN" sz="2000" b="1"/>
              <a:t>♦演员之间的化学反应</a:t>
            </a:r>
            <a:endParaRPr lang="zh-CN" sz="2000" b="1"/>
          </a:p>
          <a:p>
            <a:pPr indent="0">
              <a:lnSpc>
                <a:spcPct val="200000"/>
              </a:lnSpc>
              <a:buFont typeface="Arial" panose="020B0604020202020204" pitchFamily="34" charset="0"/>
              <a:buNone/>
            </a:pPr>
            <a:r>
              <a:rPr lang="zh-CN"/>
              <a:t>经典案例：《江湖侠侣》</a:t>
            </a:r>
            <a:endParaRPr lang="zh-CN"/>
          </a:p>
          <a:p>
            <a:pPr indent="0">
              <a:lnSpc>
                <a:spcPct val="200000"/>
              </a:lnSpc>
              <a:buFont typeface="Arial" panose="020B0604020202020204" pitchFamily="34" charset="0"/>
              <a:buNone/>
            </a:pPr>
            <a:endParaRPr lang="zh-CN"/>
          </a:p>
          <a:p>
            <a:pPr indent="0">
              <a:lnSpc>
                <a:spcPct val="200000"/>
              </a:lnSpc>
              <a:buFont typeface="Arial" panose="020B0604020202020204" pitchFamily="34" charset="0"/>
              <a:buNone/>
            </a:pPr>
            <a:r>
              <a:rPr lang="zh-CN" sz="2000" b="1">
                <a:sym typeface="+mn-ea"/>
              </a:rPr>
              <a:t>♦巅峰对决的飙戏</a:t>
            </a:r>
            <a:endParaRPr lang="zh-CN" sz="2000" b="1">
              <a:sym typeface="+mn-ea"/>
            </a:endParaRPr>
          </a:p>
          <a:p>
            <a:pPr marL="285750" indent="-285750">
              <a:lnSpc>
                <a:spcPct val="200000"/>
              </a:lnSpc>
              <a:buFont typeface="Arial" panose="020B0604020202020204" pitchFamily="34" charset="0"/>
              <a:buChar char="•"/>
            </a:pPr>
            <a:r>
              <a:rPr lang="zh-CN"/>
              <a:t>奥尔德里奇《兰闺惊变》中的贝蒂•戴维斯与穷•克劳馥（银幕下也是死对头）</a:t>
            </a:r>
            <a:endParaRPr lang="zh-CN"/>
          </a:p>
          <a:p>
            <a:pPr marL="285750" indent="-285750">
              <a:lnSpc>
                <a:spcPct val="200000"/>
              </a:lnSpc>
              <a:buFont typeface="Arial" panose="020B0604020202020204" pitchFamily="34" charset="0"/>
              <a:buChar char="•"/>
            </a:pPr>
            <a:r>
              <a:rPr lang="zh-CN"/>
              <a:t>斯科 西斯最新的《爱尔兰人》中的德尼罗、帕西诺和乔•佩西（三位黑帮大佬终极同框）</a:t>
            </a:r>
            <a:endParaRPr lang="zh-CN"/>
          </a:p>
          <a:p>
            <a:pPr marL="285750" indent="-285750">
              <a:lnSpc>
                <a:spcPct val="200000"/>
              </a:lnSpc>
              <a:buFont typeface="Arial" panose="020B0604020202020204" pitchFamily="34" charset="0"/>
              <a:buChar char="•"/>
            </a:pPr>
            <a:r>
              <a:rPr lang="zh-CN"/>
              <a:t>吴宇森《变脸》中的约翰•屈伏塔与尼古拉斯•凯奇（角色互换）</a:t>
            </a:r>
            <a:endParaRPr lang="zh-CN"/>
          </a:p>
          <a:p>
            <a:pPr marL="285750" indent="-285750">
              <a:lnSpc>
                <a:spcPct val="200000"/>
              </a:lnSpc>
              <a:buFont typeface="Arial" panose="020B0604020202020204" pitchFamily="34" charset="0"/>
              <a:buChar char="•"/>
            </a:pPr>
            <a:r>
              <a:rPr lang="zh-CN"/>
              <a:t>大卫•芬奇《搏击俱乐部》 （1999）中的布拉德•皮特与爱德华•诺顿（分裂人格）</a:t>
            </a:r>
            <a:endParaRPr lang="zh-CN"/>
          </a:p>
          <a:p>
            <a:pPr indent="0">
              <a:lnSpc>
                <a:spcPct val="140000"/>
              </a:lnSpc>
              <a:buFont typeface="Arial" panose="020B0604020202020204" pitchFamily="34" charset="0"/>
              <a:buNone/>
            </a:pPr>
            <a:endParaRPr lang="zh-CN"/>
          </a:p>
          <a:p>
            <a:pPr indent="0">
              <a:lnSpc>
                <a:spcPct val="140000"/>
              </a:lnSpc>
              <a:buFont typeface="Arial" panose="020B0604020202020204" pitchFamily="34" charset="0"/>
              <a:buNone/>
            </a:pPr>
            <a:endParaRPr lang="zh-CN"/>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400810"/>
            <a:ext cx="11072495" cy="4305300"/>
          </a:xfrm>
          <a:prstGeom prst="rect">
            <a:avLst/>
          </a:prstGeom>
          <a:noFill/>
        </p:spPr>
        <p:txBody>
          <a:bodyPr wrap="square" rtlCol="0">
            <a:spAutoFit/>
          </a:bodyPr>
          <a:p>
            <a:pPr indent="0">
              <a:lnSpc>
                <a:spcPct val="200000"/>
              </a:lnSpc>
              <a:buFont typeface="Arial" panose="020B0604020202020204" pitchFamily="34" charset="0"/>
              <a:buNone/>
            </a:pPr>
            <a:r>
              <a:rPr lang="zh-CN" sz="2000" b="1"/>
              <a:t>♦全明星阵容</a:t>
            </a:r>
            <a:endParaRPr lang="zh-CN" sz="2000" b="1"/>
          </a:p>
          <a:p>
            <a:pPr indent="0">
              <a:lnSpc>
                <a:spcPct val="200000"/>
              </a:lnSpc>
              <a:buFont typeface="Arial" panose="020B0604020202020204" pitchFamily="34" charset="0"/>
              <a:buNone/>
            </a:pPr>
            <a:r>
              <a:rPr lang="zh-CN"/>
              <a:t>釆用全明星阵容是发挥组合拳的叠加效应，最大限度地利用明星演员对观众的吸引力。这种方式适用于群像式人物、多线索叙事和豪华型制作的商业大片（称之为“群星荟萃”）。如《遥远的桥》《摩天大楼失火记》《尼罗河上的惨案》《大玩家》《拯救大兵瑞恩》《十 一罗汉》和《撞车》等。</a:t>
            </a:r>
            <a:endParaRPr lang="zh-CN"/>
          </a:p>
          <a:p>
            <a:pPr indent="0">
              <a:lnSpc>
                <a:spcPct val="140000"/>
              </a:lnSpc>
              <a:buFont typeface="Arial" panose="020B0604020202020204" pitchFamily="34" charset="0"/>
              <a:buNone/>
            </a:pPr>
            <a:endParaRPr lang="zh-CN"/>
          </a:p>
          <a:p>
            <a:pPr indent="0">
              <a:lnSpc>
                <a:spcPct val="140000"/>
              </a:lnSpc>
              <a:buFont typeface="Arial" panose="020B0604020202020204" pitchFamily="34" charset="0"/>
              <a:buNone/>
            </a:pPr>
            <a:r>
              <a:rPr lang="zh-CN"/>
              <a:t>《最佳拍档》：开</a:t>
            </a:r>
            <a:r>
              <a:rPr lang="en-US" altLang="zh-CN"/>
              <a:t>“</a:t>
            </a:r>
            <a:r>
              <a:rPr lang="zh-CN" altLang="en-US"/>
              <a:t>贺岁片</a:t>
            </a:r>
            <a:r>
              <a:rPr lang="en-US" altLang="zh-CN"/>
              <a:t>”</a:t>
            </a:r>
            <a:r>
              <a:rPr lang="zh-CN" altLang="en-US"/>
              <a:t>先河，全明星阵容大行其道。</a:t>
            </a:r>
            <a:endParaRPr lang="zh-CN" altLang="en-US"/>
          </a:p>
          <a:p>
            <a:pPr indent="0">
              <a:lnSpc>
                <a:spcPct val="140000"/>
              </a:lnSpc>
              <a:buFont typeface="Arial" panose="020B0604020202020204" pitchFamily="34" charset="0"/>
              <a:buNone/>
            </a:pPr>
            <a:r>
              <a:rPr lang="zh-CN" altLang="en-US"/>
              <a:t>成功案例：《警察故事》《东邪西毒》和《无间道》</a:t>
            </a:r>
            <a:endParaRPr lang="zh-CN" altLang="en-US"/>
          </a:p>
          <a:p>
            <a:pPr indent="0">
              <a:lnSpc>
                <a:spcPct val="140000"/>
              </a:lnSpc>
              <a:buFont typeface="Arial" panose="020B0604020202020204" pitchFamily="34" charset="0"/>
              <a:buNone/>
            </a:pPr>
            <a:r>
              <a:rPr lang="zh-CN" altLang="en-US"/>
              <a:t>将全明星阵容推向极致 ：《建国大业》（算是商业与意识形态宣传的结合）（号称出场172位明星）</a:t>
            </a:r>
            <a:endParaRPr lang="zh-CN" altLang="en-US"/>
          </a:p>
          <a:p>
            <a:pPr indent="0">
              <a:lnSpc>
                <a:spcPct val="140000"/>
              </a:lnSpc>
              <a:buFont typeface="Arial" panose="020B0604020202020204" pitchFamily="34" charset="0"/>
              <a:buNone/>
            </a:pPr>
            <a:r>
              <a:rPr lang="zh-CN" altLang="en-US"/>
              <a:t>失败案例：《金陵十三钗》</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400810"/>
            <a:ext cx="11072495" cy="4084320"/>
          </a:xfrm>
          <a:prstGeom prst="rect">
            <a:avLst/>
          </a:prstGeom>
          <a:noFill/>
        </p:spPr>
        <p:txBody>
          <a:bodyPr wrap="square" rtlCol="0">
            <a:spAutoFit/>
          </a:bodyPr>
          <a:p>
            <a:pPr indent="0">
              <a:lnSpc>
                <a:spcPct val="200000"/>
              </a:lnSpc>
              <a:buFont typeface="Arial" panose="020B0604020202020204" pitchFamily="34" charset="0"/>
              <a:buNone/>
            </a:pPr>
            <a:r>
              <a:rPr lang="zh-CN" sz="2000" b="1"/>
              <a:t>♦反类型、反性格选角</a:t>
            </a:r>
            <a:endParaRPr lang="zh-CN" sz="2000" b="1"/>
          </a:p>
          <a:p>
            <a:pPr indent="0">
              <a:lnSpc>
                <a:spcPct val="160000"/>
              </a:lnSpc>
              <a:buFont typeface="Arial" panose="020B0604020202020204" pitchFamily="34" charset="0"/>
              <a:buNone/>
            </a:pPr>
            <a:r>
              <a:rPr lang="zh-CN"/>
              <a:t>经典好莱坞时代，明星演员都被划分为明确的类型：</a:t>
            </a:r>
            <a:endParaRPr lang="zh-CN"/>
          </a:p>
          <a:p>
            <a:pPr indent="0">
              <a:lnSpc>
                <a:spcPct val="160000"/>
              </a:lnSpc>
              <a:buFont typeface="Arial" panose="020B0604020202020204" pitchFamily="34" charset="0"/>
              <a:buNone/>
            </a:pPr>
            <a:r>
              <a:rPr lang="zh-CN"/>
              <a:t>约翰•韦恩</a:t>
            </a:r>
            <a:r>
              <a:rPr lang="en-US" altLang="zh-CN"/>
              <a:t>——</a:t>
            </a:r>
            <a:r>
              <a:rPr lang="zh-CN"/>
              <a:t>正派牛仔</a:t>
            </a:r>
            <a:endParaRPr lang="zh-CN"/>
          </a:p>
          <a:p>
            <a:pPr indent="0">
              <a:lnSpc>
                <a:spcPct val="160000"/>
              </a:lnSpc>
              <a:buFont typeface="Arial" panose="020B0604020202020204" pitchFamily="34" charset="0"/>
              <a:buNone/>
            </a:pPr>
            <a:r>
              <a:rPr lang="zh-CN"/>
              <a:t>亨弗 莱•鲍嘉</a:t>
            </a:r>
            <a:r>
              <a:rPr lang="en-US" altLang="zh-CN"/>
              <a:t>——</a:t>
            </a:r>
            <a:r>
              <a:rPr lang="zh-CN"/>
              <a:t>正直侦探</a:t>
            </a:r>
            <a:endParaRPr lang="zh-CN"/>
          </a:p>
          <a:p>
            <a:pPr indent="0">
              <a:lnSpc>
                <a:spcPct val="160000"/>
              </a:lnSpc>
              <a:buFont typeface="Arial" panose="020B0604020202020204" pitchFamily="34" charset="0"/>
              <a:buNone/>
            </a:pPr>
            <a:r>
              <a:rPr lang="zh-CN"/>
              <a:t>英格丽•褒曼</a:t>
            </a:r>
            <a:r>
              <a:rPr lang="en-US" altLang="zh-CN"/>
              <a:t>——</a:t>
            </a:r>
            <a:r>
              <a:rPr lang="zh-CN"/>
              <a:t>贞洁圣女</a:t>
            </a:r>
            <a:endParaRPr lang="zh-CN"/>
          </a:p>
          <a:p>
            <a:pPr indent="0">
              <a:lnSpc>
                <a:spcPct val="160000"/>
              </a:lnSpc>
              <a:buFont typeface="Arial" panose="020B0604020202020204" pitchFamily="34" charset="0"/>
              <a:buNone/>
            </a:pPr>
            <a:r>
              <a:rPr lang="zh-CN"/>
              <a:t>凯赛琳•赫本</a:t>
            </a:r>
            <a:r>
              <a:rPr lang="en-US" altLang="zh-CN"/>
              <a:t>——</a:t>
            </a:r>
            <a:r>
              <a:rPr lang="zh-CN"/>
              <a:t>保守熟女</a:t>
            </a:r>
            <a:endParaRPr lang="zh-CN"/>
          </a:p>
          <a:p>
            <a:pPr indent="0">
              <a:lnSpc>
                <a:spcPct val="140000"/>
              </a:lnSpc>
              <a:buFont typeface="Arial" panose="020B0604020202020204" pitchFamily="34" charset="0"/>
              <a:buNone/>
            </a:pPr>
            <a:endParaRPr lang="zh-CN" altLang="en-US"/>
          </a:p>
          <a:p>
            <a:pPr indent="0">
              <a:lnSpc>
                <a:spcPct val="140000"/>
              </a:lnSpc>
              <a:buFont typeface="Arial" panose="020B0604020202020204" pitchFamily="34" charset="0"/>
              <a:buNone/>
            </a:pPr>
            <a:r>
              <a:rPr lang="zh-CN" altLang="en-US" b="1"/>
              <a:t>但20世纪 五六十年代，好坏善恶的概念开始含混起来，亦正亦邪、可好可坏的变色龙角色走俏，就 像《好坏丑》中的小丑角色。之后，反类型的人物和反类型的选角也流行起来。</a:t>
            </a:r>
            <a:endParaRPr lang="zh-CN" altLang="en-US" b="1"/>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400810"/>
            <a:ext cx="11072495" cy="4676140"/>
          </a:xfrm>
          <a:prstGeom prst="rect">
            <a:avLst/>
          </a:prstGeom>
          <a:noFill/>
        </p:spPr>
        <p:txBody>
          <a:bodyPr wrap="square" rtlCol="0">
            <a:spAutoFit/>
          </a:bodyPr>
          <a:p>
            <a:pPr indent="0">
              <a:lnSpc>
                <a:spcPct val="200000"/>
              </a:lnSpc>
              <a:buFont typeface="Arial" panose="020B0604020202020204" pitchFamily="34" charset="0"/>
              <a:buNone/>
            </a:pPr>
            <a:r>
              <a:rPr lang="zh-CN" sz="2000" b="1"/>
              <a:t>♦聘请大牌明星还是起用无名小卒</a:t>
            </a:r>
            <a:endParaRPr lang="zh-CN" sz="2000" b="1"/>
          </a:p>
          <a:p>
            <a:pPr indent="0">
              <a:lnSpc>
                <a:spcPct val="110000"/>
              </a:lnSpc>
              <a:buFont typeface="Arial" panose="020B0604020202020204" pitchFamily="34" charset="0"/>
              <a:buNone/>
            </a:pPr>
            <a:r>
              <a:rPr lang="zh-CN" altLang="en-US" b="1"/>
              <a:t>具体问题具体分析，要考虑的因素包括故事、人物、制作规模、导演与明星的平衡等。</a:t>
            </a:r>
            <a:endParaRPr lang="zh-CN" altLang="en-US" b="1"/>
          </a:p>
          <a:p>
            <a:pPr marL="285750" indent="-285750">
              <a:lnSpc>
                <a:spcPct val="110000"/>
              </a:lnSpc>
              <a:buFont typeface="Arial" panose="020B0604020202020204" pitchFamily="34" charset="0"/>
              <a:buChar char="•"/>
            </a:pPr>
            <a:r>
              <a:rPr lang="zh-CN" altLang="en-US"/>
              <a:t>大牌明星人格与角色性格的契合和平衡问题</a:t>
            </a:r>
            <a:endParaRPr lang="zh-CN" altLang="en-US"/>
          </a:p>
          <a:p>
            <a:pPr indent="0">
              <a:lnSpc>
                <a:spcPct val="110000"/>
              </a:lnSpc>
              <a:buFont typeface="Arial" panose="020B0604020202020204" pitchFamily="34" charset="0"/>
              <a:buNone/>
            </a:pPr>
            <a:r>
              <a:rPr lang="zh-CN" altLang="en-US"/>
              <a:t>正面案例：《西北偏北》</a:t>
            </a:r>
            <a:endParaRPr lang="zh-CN" altLang="en-US"/>
          </a:p>
          <a:p>
            <a:pPr indent="0">
              <a:lnSpc>
                <a:spcPct val="110000"/>
              </a:lnSpc>
              <a:buFont typeface="Arial" panose="020B0604020202020204" pitchFamily="34" charset="0"/>
              <a:buNone/>
            </a:pPr>
            <a:r>
              <a:rPr lang="zh-CN" altLang="en-US"/>
              <a:t>                  《美人计》</a:t>
            </a:r>
            <a:endParaRPr lang="zh-CN" altLang="en-US"/>
          </a:p>
          <a:p>
            <a:pPr indent="0">
              <a:lnSpc>
                <a:spcPct val="110000"/>
              </a:lnSpc>
              <a:buFont typeface="Arial" panose="020B0604020202020204" pitchFamily="34" charset="0"/>
              <a:buNone/>
            </a:pPr>
            <a:r>
              <a:rPr lang="zh-CN" altLang="en-US"/>
              <a:t>反面案例：《深闺疑云》</a:t>
            </a:r>
            <a:endParaRPr lang="zh-CN" altLang="en-US"/>
          </a:p>
          <a:p>
            <a:pPr indent="0">
              <a:lnSpc>
                <a:spcPct val="110000"/>
              </a:lnSpc>
              <a:buFont typeface="Arial" panose="020B0604020202020204" pitchFamily="34" charset="0"/>
              <a:buNone/>
            </a:pPr>
            <a:r>
              <a:rPr lang="zh-CN" altLang="en-US"/>
              <a:t>典型案例：《教父》的选角</a:t>
            </a:r>
            <a:endParaRPr lang="zh-CN" altLang="en-US"/>
          </a:p>
          <a:p>
            <a:pPr indent="0">
              <a:lnSpc>
                <a:spcPct val="140000"/>
              </a:lnSpc>
              <a:buFont typeface="Arial" panose="020B0604020202020204" pitchFamily="34" charset="0"/>
              <a:buNone/>
            </a:pPr>
            <a:endParaRPr lang="zh-CN" altLang="en-US"/>
          </a:p>
          <a:p>
            <a:pPr indent="0">
              <a:lnSpc>
                <a:spcPct val="100000"/>
              </a:lnSpc>
              <a:buFont typeface="Arial" panose="020B0604020202020204" pitchFamily="34" charset="0"/>
              <a:buNone/>
            </a:pPr>
            <a:r>
              <a:rPr lang="zh-CN" altLang="en-US" sz="2000" b="1"/>
              <a:t>♦新人导演与大牌明星</a:t>
            </a:r>
            <a:endParaRPr lang="zh-CN" altLang="en-US" sz="2000" b="1"/>
          </a:p>
          <a:p>
            <a:pPr indent="0">
              <a:lnSpc>
                <a:spcPct val="100000"/>
              </a:lnSpc>
              <a:buFont typeface="Arial" panose="020B0604020202020204" pitchFamily="34" charset="0"/>
              <a:buNone/>
            </a:pPr>
            <a:endParaRPr lang="zh-CN" altLang="en-US" sz="2000" b="1"/>
          </a:p>
          <a:p>
            <a:pPr indent="0">
              <a:lnSpc>
                <a:spcPct val="100000"/>
              </a:lnSpc>
              <a:buFont typeface="Arial" panose="020B0604020202020204" pitchFamily="34" charset="0"/>
              <a:buNone/>
            </a:pPr>
            <a:r>
              <a:rPr lang="zh-CN" altLang="en-US" sz="2000" b="1"/>
              <a:t>♦导演和明星的考量</a:t>
            </a:r>
            <a:endParaRPr lang="zh-CN" altLang="en-US" sz="2000" b="1"/>
          </a:p>
          <a:p>
            <a:pPr indent="0">
              <a:lnSpc>
                <a:spcPct val="100000"/>
              </a:lnSpc>
              <a:buFont typeface="Arial" panose="020B0604020202020204" pitchFamily="34" charset="0"/>
              <a:buNone/>
            </a:pPr>
            <a:r>
              <a:rPr lang="zh-CN" altLang="en-US"/>
              <a:t>导演的考量是：明星是否适合这个角色？明星是否信任我？明星是想好好演戏还是 为挣钱？</a:t>
            </a:r>
            <a:endParaRPr lang="zh-CN" altLang="en-US"/>
          </a:p>
          <a:p>
            <a:pPr indent="0">
              <a:lnSpc>
                <a:spcPct val="100000"/>
              </a:lnSpc>
              <a:buFont typeface="Arial" panose="020B0604020202020204" pitchFamily="34" charset="0"/>
              <a:buNone/>
            </a:pPr>
            <a:r>
              <a:rPr lang="zh-CN" altLang="en-US"/>
              <a:t>明星的考量是:导演是否值得信任（能否拍出精彩卖座的电影）？导演能否指导我塑 造出值得骄傲的角色？参演这部电影会增加还是减少我的圈内实力或商业价值？</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文本框 138"/>
          <p:cNvSpPr txBox="1"/>
          <p:nvPr/>
        </p:nvSpPr>
        <p:spPr>
          <a:xfrm>
            <a:off x="1870304" y="693891"/>
            <a:ext cx="8451850" cy="706755"/>
          </a:xfrm>
          <a:prstGeom prst="rect">
            <a:avLst/>
          </a:prstGeom>
          <a:noFill/>
        </p:spPr>
        <p:txBody>
          <a:bodyPr wrap="none" rtlCol="0">
            <a:spAutoFit/>
          </a:bodyPr>
          <a:lstStyle/>
          <a:p>
            <a:pPr algn="ctr"/>
            <a:r>
              <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rPr>
              <a:t>第二节 主创（建组）与主演（选角）</a:t>
            </a:r>
            <a:endParaRPr lang="zh-CN" altLang="en-US" sz="4000" kern="1200" dirty="0">
              <a:latin typeface="Arial" panose="020B0604020202020204"/>
              <a:ea typeface="微软雅黑" panose="020B0503020204020204" charset="-122"/>
              <a:cs typeface="方正苏新诗柳楷简体-yolan" panose="02000000000000000000" pitchFamily="2" charset="-122"/>
              <a:sym typeface="Arial" panose="020B0604020202020204"/>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p:spPr>
          <p:txBody>
            <a:bodyPr vert="horz" wrap="square" lIns="91440" tIns="45720" rIns="91440" bIns="45720" numCol="1" anchor="t" anchorCtr="0" compatLnSpc="1"/>
            <a:lstStyle/>
            <a:p>
              <a:endParaRPr lang="en-US" sz="2400">
                <a:latin typeface="Arial" panose="020B0604020202020204"/>
                <a:ea typeface="微软雅黑" panose="020B0503020204020204" charset="-122"/>
                <a:sym typeface="Arial" panose="020B0604020202020204"/>
              </a:endParaRPr>
            </a:p>
          </p:txBody>
        </p:sp>
      </p:grpSp>
      <p:sp>
        <p:nvSpPr>
          <p:cNvPr id="6" name="文本框 5"/>
          <p:cNvSpPr txBox="1"/>
          <p:nvPr/>
        </p:nvSpPr>
        <p:spPr>
          <a:xfrm>
            <a:off x="560070" y="1400810"/>
            <a:ext cx="11072495" cy="2491740"/>
          </a:xfrm>
          <a:prstGeom prst="rect">
            <a:avLst/>
          </a:prstGeom>
          <a:noFill/>
        </p:spPr>
        <p:txBody>
          <a:bodyPr wrap="square" rtlCol="0">
            <a:spAutoFit/>
          </a:bodyPr>
          <a:p>
            <a:pPr indent="0">
              <a:lnSpc>
                <a:spcPct val="200000"/>
              </a:lnSpc>
              <a:buFont typeface="Arial" panose="020B0604020202020204" pitchFamily="34" charset="0"/>
              <a:buNone/>
            </a:pPr>
            <a:r>
              <a:rPr lang="zh-CN" sz="2400" b="1"/>
              <a:t>选角要看</a:t>
            </a:r>
            <a:endParaRPr lang="zh-CN" sz="2400" b="1"/>
          </a:p>
          <a:p>
            <a:pPr indent="0">
              <a:lnSpc>
                <a:spcPct val="200000"/>
              </a:lnSpc>
              <a:buFont typeface="Arial" panose="020B0604020202020204" pitchFamily="34" charset="0"/>
              <a:buNone/>
            </a:pPr>
            <a:r>
              <a:rPr lang="zh-CN" altLang="en-US"/>
              <a:t>♦形象与气质</a:t>
            </a:r>
            <a:endParaRPr lang="zh-CN" altLang="en-US"/>
          </a:p>
          <a:p>
            <a:pPr indent="0">
              <a:lnSpc>
                <a:spcPct val="200000"/>
              </a:lnSpc>
              <a:buFont typeface="Arial" panose="020B0604020202020204" pitchFamily="34" charset="0"/>
              <a:buNone/>
            </a:pPr>
            <a:r>
              <a:rPr lang="zh-CN" altLang="en-US"/>
              <a:t>♦面部表情与身体外形</a:t>
            </a:r>
            <a:endParaRPr lang="zh-CN" altLang="en-US"/>
          </a:p>
          <a:p>
            <a:pPr indent="0">
              <a:lnSpc>
                <a:spcPct val="200000"/>
              </a:lnSpc>
              <a:buFont typeface="Arial" panose="020B0604020202020204" pitchFamily="34" charset="0"/>
              <a:buNone/>
            </a:pPr>
            <a:r>
              <a:rPr lang="zh-CN" altLang="en-US"/>
              <a:t>♦分饰多角与同饰一角</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
</file>

<file path=ppt/tags/tag1.xml><?xml version="1.0" encoding="utf-8"?>
<p:tagLst xmlns:p="http://schemas.openxmlformats.org/presentationml/2006/main">
  <p:tag name="PA" val="v3.0.0"/>
</p:tagLst>
</file>

<file path=ppt/tags/tag10.xml><?xml version="1.0" encoding="utf-8"?>
<p:tagLst xmlns:p="http://schemas.openxmlformats.org/presentationml/2006/main">
  <p:tag name="PA" val="v3.0.0"/>
</p:tagLst>
</file>

<file path=ppt/tags/tag11.xml><?xml version="1.0" encoding="utf-8"?>
<p:tagLst xmlns:p="http://schemas.openxmlformats.org/presentationml/2006/main">
  <p:tag name="PA" val="v3.0.0"/>
</p:tagLst>
</file>

<file path=ppt/tags/tag12.xml><?xml version="1.0" encoding="utf-8"?>
<p:tagLst xmlns:p="http://schemas.openxmlformats.org/presentationml/2006/main">
  <p:tag name="PA" val="v3.0.0"/>
</p:tagLst>
</file>

<file path=ppt/tags/tag13.xml><?xml version="1.0" encoding="utf-8"?>
<p:tagLst xmlns:p="http://schemas.openxmlformats.org/presentationml/2006/main">
  <p:tag name="PA" val="v3.0.0"/>
</p:tagLst>
</file>

<file path=ppt/tags/tag14.xml><?xml version="1.0" encoding="utf-8"?>
<p:tagLst xmlns:p="http://schemas.openxmlformats.org/presentationml/2006/main">
  <p:tag name="PA" val="v3.0.0"/>
</p:tagLst>
</file>

<file path=ppt/tags/tag15.xml><?xml version="1.0" encoding="utf-8"?>
<p:tagLst xmlns:p="http://schemas.openxmlformats.org/presentationml/2006/main">
  <p:tag name="PA" val="v3.0.0"/>
</p:tagLst>
</file>

<file path=ppt/tags/tag16.xml><?xml version="1.0" encoding="utf-8"?>
<p:tagLst xmlns:p="http://schemas.openxmlformats.org/presentationml/2006/main">
  <p:tag name="PA" val="v3.0.0"/>
</p:tagLst>
</file>

<file path=ppt/tags/tag17.xml><?xml version="1.0" encoding="utf-8"?>
<p:tagLst xmlns:p="http://schemas.openxmlformats.org/presentationml/2006/main">
  <p:tag name="PA" val="v3.0.1"/>
</p:tagLst>
</file>

<file path=ppt/tags/tag18.xml><?xml version="1.0" encoding="utf-8"?>
<p:tagLst xmlns:p="http://schemas.openxmlformats.org/presentationml/2006/main">
  <p:tag name="PA" val="v3.0.0"/>
</p:tagLst>
</file>

<file path=ppt/tags/tag19.xml><?xml version="1.0" encoding="utf-8"?>
<p:tagLst xmlns:p="http://schemas.openxmlformats.org/presentationml/2006/main">
  <p:tag name="PA" val="v3.0.0"/>
</p:tagLst>
</file>

<file path=ppt/tags/tag2.xml><?xml version="1.0" encoding="utf-8"?>
<p:tagLst xmlns:p="http://schemas.openxmlformats.org/presentationml/2006/main">
  <p:tag name="PA" val="v3.0.1"/>
</p:tagLst>
</file>

<file path=ppt/tags/tag20.xml><?xml version="1.0" encoding="utf-8"?>
<p:tagLst xmlns:p="http://schemas.openxmlformats.org/presentationml/2006/main">
  <p:tag name="PA" val="v3.0.0"/>
</p:tagLst>
</file>

<file path=ppt/tags/tag21.xml><?xml version="1.0" encoding="utf-8"?>
<p:tagLst xmlns:p="http://schemas.openxmlformats.org/presentationml/2006/main">
  <p:tag name="PA" val="v3.0.0"/>
</p:tagLst>
</file>

<file path=ppt/tags/tag22.xml><?xml version="1.0" encoding="utf-8"?>
<p:tagLst xmlns:p="http://schemas.openxmlformats.org/presentationml/2006/main">
  <p:tag name="PA" val="v3.0.0"/>
</p:tagLst>
</file>

<file path=ppt/tags/tag23.xml><?xml version="1.0" encoding="utf-8"?>
<p:tagLst xmlns:p="http://schemas.openxmlformats.org/presentationml/2006/main">
  <p:tag name="PA" val="v3.0.0"/>
</p:tagLst>
</file>

<file path=ppt/tags/tag24.xml><?xml version="1.0" encoding="utf-8"?>
<p:tagLst xmlns:p="http://schemas.openxmlformats.org/presentationml/2006/main">
  <p:tag name="PA" val="v3.0.0"/>
</p:tagLst>
</file>

<file path=ppt/tags/tag25.xml><?xml version="1.0" encoding="utf-8"?>
<p:tagLst xmlns:p="http://schemas.openxmlformats.org/presentationml/2006/main">
  <p:tag name="PA" val="v3.0.0"/>
</p:tagLst>
</file>

<file path=ppt/tags/tag26.xml><?xml version="1.0" encoding="utf-8"?>
<p:tagLst xmlns:p="http://schemas.openxmlformats.org/presentationml/2006/main">
  <p:tag name="PA" val="v3.0.0"/>
</p:tagLst>
</file>

<file path=ppt/tags/tag27.xml><?xml version="1.0" encoding="utf-8"?>
<p:tagLst xmlns:p="http://schemas.openxmlformats.org/presentationml/2006/main">
  <p:tag name="PA" val="v3.0.0"/>
</p:tagLst>
</file>

<file path=ppt/tags/tag28.xml><?xml version="1.0" encoding="utf-8"?>
<p:tagLst xmlns:p="http://schemas.openxmlformats.org/presentationml/2006/main">
  <p:tag name="PA" val="v3.0.0"/>
</p:tagLst>
</file>

<file path=ppt/tags/tag29.xml><?xml version="1.0" encoding="utf-8"?>
<p:tagLst xmlns:p="http://schemas.openxmlformats.org/presentationml/2006/main">
  <p:tag name="PA" val="v3.0.0"/>
</p:tagLst>
</file>

<file path=ppt/tags/tag3.xml><?xml version="1.0" encoding="utf-8"?>
<p:tagLst xmlns:p="http://schemas.openxmlformats.org/presentationml/2006/main">
  <p:tag name="PA" val="v3.0.1"/>
</p:tagLst>
</file>

<file path=ppt/tags/tag30.xml><?xml version="1.0" encoding="utf-8"?>
<p:tagLst xmlns:p="http://schemas.openxmlformats.org/presentationml/2006/main">
  <p:tag name="PA" val="v3.0.0"/>
</p:tagLst>
</file>

<file path=ppt/tags/tag31.xml><?xml version="1.0" encoding="utf-8"?>
<p:tagLst xmlns:p="http://schemas.openxmlformats.org/presentationml/2006/main">
  <p:tag name="PA" val="v3.0.0"/>
</p:tagLst>
</file>

<file path=ppt/tags/tag32.xml><?xml version="1.0" encoding="utf-8"?>
<p:tagLst xmlns:p="http://schemas.openxmlformats.org/presentationml/2006/main">
  <p:tag name="PA" val="v3.0.1"/>
</p:tagLst>
</file>

<file path=ppt/tags/tag33.xml><?xml version="1.0" encoding="utf-8"?>
<p:tagLst xmlns:p="http://schemas.openxmlformats.org/presentationml/2006/main">
  <p:tag name="PA" val="v3.0.0"/>
</p:tagLst>
</file>

<file path=ppt/tags/tag34.xml><?xml version="1.0" encoding="utf-8"?>
<p:tagLst xmlns:p="http://schemas.openxmlformats.org/presentationml/2006/main">
  <p:tag name="PA" val="v3.0.0"/>
</p:tagLst>
</file>

<file path=ppt/tags/tag35.xml><?xml version="1.0" encoding="utf-8"?>
<p:tagLst xmlns:p="http://schemas.openxmlformats.org/presentationml/2006/main">
  <p:tag name="PA" val="v3.0.0"/>
</p:tagLst>
</file>

<file path=ppt/tags/tag36.xml><?xml version="1.0" encoding="utf-8"?>
<p:tagLst xmlns:p="http://schemas.openxmlformats.org/presentationml/2006/main">
  <p:tag name="PA" val="v3.0.0"/>
</p:tagLst>
</file>

<file path=ppt/tags/tag37.xml><?xml version="1.0" encoding="utf-8"?>
<p:tagLst xmlns:p="http://schemas.openxmlformats.org/presentationml/2006/main">
  <p:tag name="PA" val="v3.0.0"/>
</p:tagLst>
</file>

<file path=ppt/tags/tag38.xml><?xml version="1.0" encoding="utf-8"?>
<p:tagLst xmlns:p="http://schemas.openxmlformats.org/presentationml/2006/main">
  <p:tag name="PA" val="v3.0.0"/>
</p:tagLst>
</file>

<file path=ppt/tags/tag39.xml><?xml version="1.0" encoding="utf-8"?>
<p:tagLst xmlns:p="http://schemas.openxmlformats.org/presentationml/2006/main">
  <p:tag name="PA" val="v3.0.0"/>
</p:tagLst>
</file>

<file path=ppt/tags/tag4.xml><?xml version="1.0" encoding="utf-8"?>
<p:tagLst xmlns:p="http://schemas.openxmlformats.org/presentationml/2006/main">
  <p:tag name="PA" val="v3.0.0"/>
</p:tagLst>
</file>

<file path=ppt/tags/tag40.xml><?xml version="1.0" encoding="utf-8"?>
<p:tagLst xmlns:p="http://schemas.openxmlformats.org/presentationml/2006/main">
  <p:tag name="PA" val="v3.0.1"/>
</p:tagLst>
</file>

<file path=ppt/tags/tag41.xml><?xml version="1.0" encoding="utf-8"?>
<p:tagLst xmlns:p="http://schemas.openxmlformats.org/presentationml/2006/main">
  <p:tag name="PA" val="v3.0.0"/>
</p:tagLst>
</file>

<file path=ppt/tags/tag42.xml><?xml version="1.0" encoding="utf-8"?>
<p:tagLst xmlns:p="http://schemas.openxmlformats.org/presentationml/2006/main">
  <p:tag name="PA" val="v3.0.1"/>
</p:tagLst>
</file>

<file path=ppt/tags/tag5.xml><?xml version="1.0" encoding="utf-8"?>
<p:tagLst xmlns:p="http://schemas.openxmlformats.org/presentationml/2006/main">
  <p:tag name="PA" val="v3.0.0"/>
</p:tagLst>
</file>

<file path=ppt/tags/tag6.xml><?xml version="1.0" encoding="utf-8"?>
<p:tagLst xmlns:p="http://schemas.openxmlformats.org/presentationml/2006/main">
  <p:tag name="PA" val="v3.0.0"/>
</p:tagLst>
</file>

<file path=ppt/tags/tag7.xml><?xml version="1.0" encoding="utf-8"?>
<p:tagLst xmlns:p="http://schemas.openxmlformats.org/presentationml/2006/main">
  <p:tag name="PA" val="v3.0.0"/>
</p:tagLst>
</file>

<file path=ppt/tags/tag8.xml><?xml version="1.0" encoding="utf-8"?>
<p:tagLst xmlns:p="http://schemas.openxmlformats.org/presentationml/2006/main">
  <p:tag name="PA" val="v3.0.0"/>
</p:tagLst>
</file>

<file path=ppt/tags/tag9.xml><?xml version="1.0" encoding="utf-8"?>
<p:tagLst xmlns:p="http://schemas.openxmlformats.org/presentationml/2006/main">
  <p:tag name="PA" val="v3.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89016</Words>
  <Application>WPS 演示</Application>
  <PresentationFormat>自定义</PresentationFormat>
  <Paragraphs>3518</Paragraphs>
  <Slides>276</Slides>
  <Notes>29</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276</vt:i4>
      </vt:variant>
    </vt:vector>
  </HeadingPairs>
  <TitlesOfParts>
    <vt:vector size="290" baseType="lpstr">
      <vt:lpstr>Arial</vt:lpstr>
      <vt:lpstr>宋体</vt:lpstr>
      <vt:lpstr>Wingdings</vt:lpstr>
      <vt:lpstr>Calibri</vt:lpstr>
      <vt:lpstr>Arial</vt:lpstr>
      <vt:lpstr>微软雅黑</vt:lpstr>
      <vt:lpstr>方正苏新诗柳楷简体-yolan</vt:lpstr>
      <vt:lpstr>DFPShaoNvW5-GB</vt:lpstr>
      <vt:lpstr>Calibri</vt:lpstr>
      <vt:lpstr>Wingdings</vt:lpstr>
      <vt:lpstr>Arial Unicode MS</vt:lpstr>
      <vt:lpstr>Arial Black</vt:lpstr>
      <vt:lpstr>Times New Roman</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第一PPT，www.1ppt.com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创意手绘</dc:title>
  <dc:creator>第一PPT</dc:creator>
  <cp:keywords>www.1ppt.com</cp:keywords>
  <dc:description>www.1ppt.com</dc:description>
  <cp:lastModifiedBy>婧儿</cp:lastModifiedBy>
  <cp:revision>66</cp:revision>
  <dcterms:created xsi:type="dcterms:W3CDTF">2017-10-20T03:31:00Z</dcterms:created>
  <dcterms:modified xsi:type="dcterms:W3CDTF">2020-10-26T09:21:05Z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