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82B"/>
    <a:srgbClr val="AC85FF"/>
    <a:srgbClr val="5A5F75"/>
    <a:srgbClr val="1C4655"/>
    <a:srgbClr val="141959"/>
    <a:srgbClr val="BE4B76"/>
    <a:srgbClr val="888B90"/>
    <a:srgbClr val="E34E4D"/>
    <a:srgbClr val="2A90AB"/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5"/>
    <p:restoredTop sz="92984"/>
  </p:normalViewPr>
  <p:slideViewPr>
    <p:cSldViewPr snapToGrid="0" snapToObjects="1">
      <p:cViewPr>
        <p:scale>
          <a:sx n="83" d="100"/>
          <a:sy n="83" d="100"/>
        </p:scale>
        <p:origin x="1448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29BFA-1FB7-F44B-BAB2-201192020008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B233A0-44B6-DA48-B7B7-757B2C4E6DE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6683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5B9EC-DF53-4E44-BC7F-C571745747DA}" type="datetimeFigureOut">
              <a:rPr kumimoji="1" lang="zh-CN" altLang="en-US" smtClean="0"/>
              <a:t>17/4/9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378FE-7E95-6340-BCD6-6536984DCC13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241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9684" y="868681"/>
            <a:ext cx="58864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中外</a:t>
            </a:r>
            <a:r>
              <a:rPr lang="zh-CN" altLang="zh-CN" sz="3200" b="1" dirty="0">
                <a:latin typeface="Hiragino Sans GB W3" charset="-122"/>
                <a:ea typeface="Hiragino Sans GB W3" charset="-122"/>
                <a:cs typeface="Hiragino Sans GB W3" charset="-122"/>
              </a:rPr>
              <a:t>优秀电视</a:t>
            </a:r>
            <a:r>
              <a:rPr lang="zh-CN" altLang="zh-CN" sz="32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节目案例解析</a:t>
            </a:r>
            <a:endParaRPr lang="zh-CN" altLang="zh-CN" sz="3200" b="1" dirty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>
              <a:lnSpc>
                <a:spcPct val="300000"/>
              </a:lnSpc>
            </a:pPr>
            <a:r>
              <a:rPr lang="zh-CN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王晓红</a:t>
            </a:r>
            <a:r>
              <a:rPr lang="zh-CN" altLang="en-US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 </a:t>
            </a:r>
            <a:r>
              <a:rPr lang="zh-CN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涂凌波</a:t>
            </a:r>
            <a:r>
              <a:rPr lang="zh-CN" altLang="en-US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 </a:t>
            </a:r>
            <a:r>
              <a:rPr lang="en-US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(</a:t>
            </a:r>
            <a:r>
              <a:rPr lang="zh-CN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著</a:t>
            </a:r>
            <a:r>
              <a:rPr lang="en-US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)</a:t>
            </a:r>
          </a:p>
          <a:p>
            <a:pPr>
              <a:lnSpc>
                <a:spcPct val="250000"/>
              </a:lnSpc>
            </a:pPr>
            <a:r>
              <a:rPr lang="zh-CN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中国</a:t>
            </a:r>
            <a:r>
              <a:rPr lang="zh-CN" altLang="zh-CN" sz="1400" dirty="0">
                <a:latin typeface="Hiragino Sans GB W3" charset="-122"/>
                <a:ea typeface="Hiragino Sans GB W3" charset="-122"/>
                <a:cs typeface="Hiragino Sans GB W3" charset="-122"/>
              </a:rPr>
              <a:t>传媒大学</a:t>
            </a:r>
            <a:r>
              <a:rPr lang="zh-CN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出版社</a:t>
            </a:r>
            <a:endParaRPr lang="zh-CN" altLang="en-US" sz="1400" dirty="0" smtClean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>
              <a:lnSpc>
                <a:spcPct val="250000"/>
              </a:lnSpc>
            </a:pPr>
            <a:r>
              <a:rPr lang="en-US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2017</a:t>
            </a:r>
            <a:r>
              <a:rPr lang="zh-CN" altLang="en-US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年</a:t>
            </a:r>
            <a:r>
              <a:rPr lang="en-US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2</a:t>
            </a:r>
            <a:r>
              <a:rPr lang="zh-CN" altLang="en-US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月版</a:t>
            </a:r>
            <a:endParaRPr lang="zh-CN" altLang="zh-CN" sz="1400" dirty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algn="ctr"/>
            <a:endParaRPr kumimoji="1" lang="zh-CN" altLang="en-US" dirty="0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1C3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2257" y="2041298"/>
            <a:ext cx="82933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 smtClean="0">
                <a:latin typeface="DengXian" charset="-122"/>
                <a:ea typeface="Hiragino Sans GB W3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张弛有致的板块设置</a:t>
            </a: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专注新闻的价值理念</a:t>
            </a: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平衡盘点与发现功能</a:t>
            </a: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追求表达的亲切平</a:t>
            </a:r>
            <a:r>
              <a:rPr lang="zh-CN" altLang="zh-CN" sz="2000" kern="100" dirty="0" smtClean="0">
                <a:latin typeface="DengXian" charset="-122"/>
                <a:ea typeface="Hiragino Sans GB W3" charset="-122"/>
                <a:cs typeface="Times New Roman" charset="0"/>
              </a:rPr>
              <a:t>和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145" name="图片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1" r="15872"/>
          <a:stretch/>
        </p:blipFill>
        <p:spPr bwMode="auto">
          <a:xfrm>
            <a:off x="3541175" y="2515"/>
            <a:ext cx="5602825" cy="188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450021" y="265148"/>
            <a:ext cx="24096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《24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小时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16" name="矩形 15"/>
          <p:cNvSpPr/>
          <p:nvPr/>
        </p:nvSpPr>
        <p:spPr>
          <a:xfrm>
            <a:off x="642257" y="111507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追求品质的新闻资讯节目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678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2D93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2257" y="2041298"/>
            <a:ext cx="79577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中国民生新闻的开创者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新兴全媒体演播室的尝鲜者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将新闻与公益结合的实践者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电视民生新闻品牌的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塑造者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169" name="图片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0" b="12941"/>
          <a:stretch/>
        </p:blipFill>
        <p:spPr bwMode="auto">
          <a:xfrm>
            <a:off x="5745368" y="9173"/>
            <a:ext cx="3398632" cy="1874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455559" y="26514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零距离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17" name="矩形 16"/>
          <p:cNvSpPr/>
          <p:nvPr/>
        </p:nvSpPr>
        <p:spPr>
          <a:xfrm>
            <a:off x="642257" y="11150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国内民生新闻的开创者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21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007B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8193" name="图片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0" t="16597" r="12972" b="13601"/>
          <a:stretch/>
        </p:blipFill>
        <p:spPr bwMode="auto">
          <a:xfrm>
            <a:off x="6230195" y="-1"/>
            <a:ext cx="2913805" cy="188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/>
          <p:cNvSpPr/>
          <p:nvPr/>
        </p:nvSpPr>
        <p:spPr>
          <a:xfrm>
            <a:off x="642257" y="2041298"/>
            <a:ext cx="81776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en-US" altLang="zh-CN" sz="2000" b="1" kern="100" dirty="0" smtClean="0">
              <a:effectLst/>
              <a:latin typeface="DengXian" charset="-122"/>
              <a:ea typeface="Hiragino Sans GB W3" charset="-122"/>
              <a:cs typeface="Times New Roman" charset="0"/>
            </a:endParaRPr>
          </a:p>
          <a:p>
            <a:pPr marL="1316038" indent="-393700"/>
            <a:r>
              <a:rPr lang="en-US" altLang="zh-CN" dirty="0">
                <a:latin typeface="Hiragino Sans GB W3" charset="-122"/>
                <a:ea typeface="Hiragino Sans GB W3" charset="-122"/>
                <a:cs typeface="Hiragino Sans GB W3" charset="-122"/>
              </a:rPr>
              <a:t>1</a:t>
            </a:r>
            <a:r>
              <a:rPr lang="zh-CN" altLang="zh-CN" dirty="0">
                <a:latin typeface="Hiragino Sans GB W3" charset="-122"/>
                <a:ea typeface="Hiragino Sans GB W3" charset="-122"/>
                <a:cs typeface="Hiragino Sans GB W3" charset="-122"/>
              </a:rPr>
              <a:t>、演播室设置上，屏幕作为现场短片播放的重要道具，被安排在中央及四周比较显眼的位置</a:t>
            </a:r>
            <a:r>
              <a:rPr lang="zh-CN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。</a:t>
            </a:r>
            <a:endParaRPr lang="en-US" altLang="zh-CN" dirty="0" smtClean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1316038" indent="-393700"/>
            <a:r>
              <a:rPr lang="en-US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2</a:t>
            </a:r>
            <a:r>
              <a:rPr lang="zh-CN" altLang="zh-CN" dirty="0">
                <a:latin typeface="Hiragino Sans GB W3" charset="-122"/>
                <a:ea typeface="Hiragino Sans GB W3" charset="-122"/>
                <a:cs typeface="Hiragino Sans GB W3" charset="-122"/>
              </a:rPr>
              <a:t>、嘉宾设置上，将来自政界、演艺界、传媒界等不同背景的嘉宾混搭组队</a:t>
            </a:r>
            <a:r>
              <a:rPr lang="zh-CN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。</a:t>
            </a:r>
            <a:endParaRPr lang="en-US" altLang="zh-CN" dirty="0" smtClean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1316038" indent="-393700"/>
            <a:r>
              <a:rPr lang="en-US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3</a:t>
            </a:r>
            <a:r>
              <a:rPr lang="zh-CN" altLang="zh-CN" dirty="0">
                <a:latin typeface="Hiragino Sans GB W3" charset="-122"/>
                <a:ea typeface="Hiragino Sans GB W3" charset="-122"/>
                <a:cs typeface="Hiragino Sans GB W3" charset="-122"/>
              </a:rPr>
              <a:t>、节目内容的选取生动活泼，符合观众口味</a:t>
            </a:r>
            <a:r>
              <a:rPr lang="zh-CN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。</a:t>
            </a:r>
            <a:endParaRPr lang="en-US" altLang="zh-CN" dirty="0" smtClean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1316038" indent="-393700"/>
            <a:r>
              <a:rPr lang="en-US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4</a:t>
            </a:r>
            <a:r>
              <a:rPr lang="zh-CN" altLang="zh-CN" dirty="0">
                <a:latin typeface="Hiragino Sans GB W3" charset="-122"/>
                <a:ea typeface="Hiragino Sans GB W3" charset="-122"/>
                <a:cs typeface="Hiragino Sans GB W3" charset="-122"/>
              </a:rPr>
              <a:t>、网络资源与电视媒体的融合</a:t>
            </a:r>
            <a:r>
              <a:rPr lang="zh-CN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。</a:t>
            </a:r>
            <a:endParaRPr lang="en-US" altLang="zh-CN" dirty="0" smtClean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1316038" indent="-393700"/>
            <a:r>
              <a:rPr lang="en-US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5</a:t>
            </a:r>
            <a:r>
              <a:rPr lang="zh-CN" altLang="zh-CN" dirty="0">
                <a:latin typeface="Hiragino Sans GB W3" charset="-122"/>
                <a:ea typeface="Hiragino Sans GB W3" charset="-122"/>
                <a:cs typeface="Hiragino Sans GB W3" charset="-122"/>
              </a:rPr>
              <a:t>、题目设置对于新闻事件和新闻人物进行重新结构，选取一般人之前无法或很少获知的事实作为问题，融趣味性、新鲜感于题目之中</a:t>
            </a:r>
            <a:r>
              <a:rPr lang="zh-CN" altLang="zh-CN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。</a:t>
            </a:r>
            <a:endParaRPr lang="zh-CN" altLang="zh-CN" sz="2800" kern="1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7703" y="26514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新闻秀场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18" name="矩形 17"/>
          <p:cNvSpPr/>
          <p:nvPr/>
        </p:nvSpPr>
        <p:spPr>
          <a:xfrm>
            <a:off x="642257" y="111507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新闻节目的另类尝试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53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1"/>
          <a:stretch/>
        </p:blipFill>
        <p:spPr>
          <a:xfrm>
            <a:off x="0" y="0"/>
            <a:ext cx="387096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57837" y="446713"/>
            <a:ext cx="3177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第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三</a:t>
            </a: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章 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脱口秀节目</a:t>
            </a:r>
            <a:endParaRPr lang="zh-CN" altLang="zh-CN" sz="2800" b="1" kern="100" dirty="0"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1960" y="1363075"/>
            <a:ext cx="441747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600" b="1" dirty="0" smtClean="0"/>
              <a:t>第一</a:t>
            </a:r>
            <a:r>
              <a:rPr lang="zh-CN" altLang="zh-CN" sz="1600" b="1" dirty="0"/>
              <a:t>节 </a:t>
            </a:r>
            <a:r>
              <a:rPr lang="zh-CN" altLang="en-US" sz="1600" b="1" dirty="0" smtClean="0"/>
              <a:t> </a:t>
            </a:r>
            <a:r>
              <a:rPr lang="zh-CN" altLang="zh-CN" sz="1600" b="1" dirty="0" smtClean="0"/>
              <a:t>溯源</a:t>
            </a:r>
            <a:r>
              <a:rPr lang="zh-CN" altLang="zh-CN" sz="1600" b="1" dirty="0"/>
              <a:t>与发展</a:t>
            </a:r>
          </a:p>
          <a:p>
            <a:pPr marL="633413" indent="-633413">
              <a:lnSpc>
                <a:spcPct val="200000"/>
              </a:lnSpc>
            </a:pPr>
            <a:r>
              <a:rPr lang="zh-CN" altLang="zh-CN" sz="1600" b="1" dirty="0"/>
              <a:t>第二节 </a:t>
            </a:r>
            <a:r>
              <a:rPr lang="zh-CN" altLang="en-US" sz="1600" b="1" dirty="0" smtClean="0"/>
              <a:t> </a:t>
            </a:r>
            <a:r>
              <a:rPr lang="zh-CN" altLang="zh-CN" sz="1600" b="1" dirty="0" smtClean="0"/>
              <a:t>美国</a:t>
            </a:r>
            <a:r>
              <a:rPr lang="zh-CN" altLang="zh-CN" sz="1600" b="1" dirty="0"/>
              <a:t>新闻脱口秀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marL="692150">
              <a:lnSpc>
                <a:spcPct val="200000"/>
              </a:lnSpc>
            </a:pPr>
            <a:r>
              <a:rPr lang="zh-CN" altLang="zh-CN" sz="1600" dirty="0" smtClean="0"/>
              <a:t>影响</a:t>
            </a:r>
            <a:r>
              <a:rPr lang="zh-CN" altLang="zh-CN" sz="1600" dirty="0"/>
              <a:t>世界的娱乐与政治结合模式</a:t>
            </a:r>
          </a:p>
          <a:p>
            <a:pPr marL="692150" indent="-692150">
              <a:lnSpc>
                <a:spcPct val="200000"/>
              </a:lnSpc>
            </a:pPr>
            <a:r>
              <a:rPr lang="zh-CN" altLang="zh-CN" sz="1600" b="1" dirty="0" smtClean="0"/>
              <a:t>第</a:t>
            </a:r>
            <a:r>
              <a:rPr lang="zh-CN" altLang="en-US" sz="1600" b="1" dirty="0" smtClean="0"/>
              <a:t>三</a:t>
            </a:r>
            <a:r>
              <a:rPr lang="zh-CN" altLang="zh-CN" sz="1600" b="1" dirty="0" smtClean="0"/>
              <a:t>节 </a:t>
            </a:r>
            <a:r>
              <a:rPr lang="zh-CN" altLang="zh-CN" sz="1600" b="1" dirty="0"/>
              <a:t>《奥普拉脱口秀》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marL="692150">
              <a:lnSpc>
                <a:spcPct val="200000"/>
              </a:lnSpc>
            </a:pPr>
            <a:r>
              <a:rPr lang="zh-CN" altLang="zh-CN" sz="1600" dirty="0" smtClean="0"/>
              <a:t>美国</a:t>
            </a:r>
            <a:r>
              <a:rPr lang="zh-CN" altLang="zh-CN" sz="1600" dirty="0"/>
              <a:t>收视率最高的脱口秀</a:t>
            </a:r>
          </a:p>
          <a:p>
            <a:pPr marL="749300" indent="-749300">
              <a:lnSpc>
                <a:spcPct val="200000"/>
              </a:lnSpc>
            </a:pPr>
            <a:r>
              <a:rPr lang="zh-CN" altLang="zh-CN" sz="1600" b="1" dirty="0"/>
              <a:t>第四节 《锵锵三人行》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marL="749300">
              <a:lnSpc>
                <a:spcPct val="200000"/>
              </a:lnSpc>
            </a:pPr>
            <a:r>
              <a:rPr lang="en-US" altLang="zh-CN" sz="1600" dirty="0" smtClean="0"/>
              <a:t>“</a:t>
            </a:r>
            <a:r>
              <a:rPr lang="zh-CN" altLang="zh-CN" sz="1600" dirty="0"/>
              <a:t>客厅式聊天</a:t>
            </a:r>
            <a:r>
              <a:rPr lang="en-US" altLang="zh-CN" sz="1600" dirty="0"/>
              <a:t>”</a:t>
            </a:r>
            <a:r>
              <a:rPr lang="zh-CN" altLang="zh-CN" sz="1600" dirty="0"/>
              <a:t>营造</a:t>
            </a:r>
            <a:r>
              <a:rPr lang="en-US" altLang="zh-CN" sz="1600" dirty="0"/>
              <a:t>“</a:t>
            </a:r>
            <a:r>
              <a:rPr lang="zh-CN" altLang="zh-CN" sz="1600" dirty="0"/>
              <a:t>真实谈话场</a:t>
            </a:r>
            <a:r>
              <a:rPr lang="en-US" altLang="zh-CN" sz="1600" dirty="0"/>
              <a:t>”</a:t>
            </a:r>
            <a:endParaRPr lang="zh-CN" altLang="zh-CN" sz="1600" dirty="0"/>
          </a:p>
          <a:p>
            <a:pPr marL="692150" indent="-692150">
              <a:lnSpc>
                <a:spcPct val="200000"/>
              </a:lnSpc>
            </a:pPr>
            <a:r>
              <a:rPr lang="zh-CN" altLang="zh-CN" sz="1600" b="1" dirty="0"/>
              <a:t>第五节 《开讲啦》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marL="692150">
              <a:lnSpc>
                <a:spcPct val="200000"/>
              </a:lnSpc>
            </a:pPr>
            <a:r>
              <a:rPr lang="zh-CN" altLang="zh-CN" sz="1600" dirty="0" smtClean="0"/>
              <a:t>为</a:t>
            </a:r>
            <a:r>
              <a:rPr lang="zh-CN" altLang="zh-CN" sz="1600" dirty="0"/>
              <a:t>青少年量身定制的电视课堂</a:t>
            </a:r>
          </a:p>
          <a:p>
            <a:pPr>
              <a:lnSpc>
                <a:spcPct val="200000"/>
              </a:lnSpc>
            </a:pPr>
            <a:endParaRPr lang="zh-CN" altLang="zh-CN" sz="1600" dirty="0"/>
          </a:p>
          <a:p>
            <a:pPr>
              <a:lnSpc>
                <a:spcPct val="200000"/>
              </a:lnSpc>
            </a:pPr>
            <a:endParaRPr lang="zh-CN" altLang="zh-CN" sz="1600" dirty="0"/>
          </a:p>
        </p:txBody>
      </p:sp>
    </p:spTree>
    <p:extLst>
      <p:ext uri="{BB962C8B-B14F-4D97-AF65-F5344CB8AC3E}">
        <p14:creationId xmlns:p14="http://schemas.microsoft.com/office/powerpoint/2010/main" val="4637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0007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217" name="图片 2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7" r="19597"/>
          <a:stretch/>
        </p:blipFill>
        <p:spPr bwMode="auto">
          <a:xfrm>
            <a:off x="4793360" y="-4"/>
            <a:ext cx="1778000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219" name="图片 3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5" t="5241" r="25804" b="40127"/>
          <a:stretch/>
        </p:blipFill>
        <p:spPr bwMode="auto">
          <a:xfrm>
            <a:off x="6515809" y="-1"/>
            <a:ext cx="1241804" cy="188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221" name="图片 2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97" r="10179"/>
          <a:stretch/>
        </p:blipFill>
        <p:spPr bwMode="auto">
          <a:xfrm>
            <a:off x="7757613" y="0"/>
            <a:ext cx="1386387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642257" y="2041298"/>
            <a:ext cx="79577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囧司徒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”——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以主持人绝妙调侃迅速传播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柯南秀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”——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以跨媒介平台进行隔空对话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鸡毛秀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”——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以新媒体视频征集号召人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气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42257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200" b="1" kern="10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美国新闻脱口秀</a:t>
            </a:r>
            <a:endParaRPr lang="en-US" altLang="zh-CN" sz="3200" b="1" kern="100" dirty="0" smtClean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2257" y="1115070"/>
            <a:ext cx="349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影响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世界的娱乐与政治结合模式 </a:t>
            </a:r>
          </a:p>
        </p:txBody>
      </p:sp>
    </p:spTree>
    <p:extLst>
      <p:ext uri="{BB962C8B-B14F-4D97-AF65-F5344CB8AC3E}">
        <p14:creationId xmlns:p14="http://schemas.microsoft.com/office/powerpoint/2010/main" val="17305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A201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540" y="-1"/>
            <a:ext cx="3766460" cy="1883230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642257" y="2041298"/>
            <a:ext cx="79577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特点鲜明的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奥普拉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”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式互动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真实轻松的现场氛围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严格独特的观众选拔方式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信任理解的沟通传受关系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5.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满含人文关怀的节目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宗旨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2446" y="265148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奥普拉脱口秀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5" name="矩形 24"/>
          <p:cNvSpPr/>
          <p:nvPr/>
        </p:nvSpPr>
        <p:spPr>
          <a:xfrm>
            <a:off x="642257" y="111507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美国收视率最高的脱口秀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908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6C2A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0832" y="0"/>
            <a:ext cx="3013167" cy="188322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42257" y="2041298"/>
            <a:ext cx="79577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客厅式聊天，塑造真实谈话场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弱化主持人，营造漫谈氛围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话题选择注重开阔性视野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信息容量与剖析深度并重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5.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无定论式结尾引人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思考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0128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锵锵三人行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2" name="矩形 21"/>
          <p:cNvSpPr/>
          <p:nvPr/>
        </p:nvSpPr>
        <p:spPr>
          <a:xfrm>
            <a:off x="437456" y="1115070"/>
            <a:ext cx="3954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“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客厅式聊天</a:t>
            </a:r>
            <a:r>
              <a:rPr lang="en-US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”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营造</a:t>
            </a:r>
            <a:r>
              <a:rPr lang="en-US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“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真实谈话场</a:t>
            </a:r>
            <a:r>
              <a:rPr lang="en-US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”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0958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203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924" y="-6445"/>
            <a:ext cx="2914076" cy="188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20"/>
          <p:cNvSpPr/>
          <p:nvPr/>
        </p:nvSpPr>
        <p:spPr>
          <a:xfrm>
            <a:off x="642257" y="2041298"/>
            <a:ext cx="79577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瞄准目标受众，量身定制电视课堂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嘉宾各具魅力，演讲话题引发观众共鸣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演讲与对话的结合，打造真诚平等的交流语境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践行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TV2.0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理念，强调线上线下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互动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5560" y="26514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开讲啦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3" name="矩形 22"/>
          <p:cNvSpPr/>
          <p:nvPr/>
        </p:nvSpPr>
        <p:spPr>
          <a:xfrm>
            <a:off x="642257" y="1115070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为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青少年量身定制的电视</a:t>
            </a:r>
            <a:r>
              <a:rPr lang="zh-CN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课堂</a:t>
            </a:r>
            <a:endParaRPr lang="zh-CN" altLang="zh-CN" b="1" dirty="0">
              <a:solidFill>
                <a:schemeClr val="bg1"/>
              </a:solidFill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19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1"/>
          <a:stretch/>
        </p:blipFill>
        <p:spPr>
          <a:xfrm>
            <a:off x="0" y="0"/>
            <a:ext cx="387096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65378" y="446713"/>
            <a:ext cx="4613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第</a:t>
            </a:r>
            <a:r>
              <a:rPr lang="zh-CN" altLang="en-US" sz="2800" b="1" kern="100" dirty="0" smtClean="0">
                <a:latin typeface="Hiragino Sans GB W6" charset="-122"/>
                <a:ea typeface="Hiragino Sans GB W6" charset="-122"/>
                <a:cs typeface="Hiragino Sans GB W6" charset="-122"/>
              </a:rPr>
              <a:t>四</a:t>
            </a: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章 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生活</a:t>
            </a:r>
            <a:r>
              <a:rPr lang="zh-CN" altLang="en-US" sz="2800" b="1" kern="10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服务类电视节目</a:t>
            </a:r>
            <a:endParaRPr lang="zh-CN" altLang="zh-CN" sz="2800" b="1" kern="100" dirty="0"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1960" y="1363075"/>
            <a:ext cx="4892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zh-CN" sz="1600" b="1" dirty="0" smtClean="0"/>
              <a:t>第一</a:t>
            </a:r>
            <a:r>
              <a:rPr lang="zh-CN" altLang="zh-CN" sz="1600" b="1" dirty="0"/>
              <a:t>节 </a:t>
            </a:r>
            <a:r>
              <a:rPr lang="zh-CN" altLang="en-US" sz="1600" b="1" dirty="0" smtClean="0"/>
              <a:t>  </a:t>
            </a:r>
            <a:r>
              <a:rPr lang="zh-CN" altLang="zh-CN" sz="1600" b="1" dirty="0" smtClean="0"/>
              <a:t>溯源</a:t>
            </a:r>
            <a:r>
              <a:rPr lang="zh-CN" altLang="zh-CN" sz="1600" b="1" dirty="0"/>
              <a:t>与发展</a:t>
            </a:r>
          </a:p>
          <a:p>
            <a:pPr>
              <a:lnSpc>
                <a:spcPct val="300000"/>
              </a:lnSpc>
            </a:pPr>
            <a:r>
              <a:rPr lang="zh-CN" altLang="zh-CN" sz="1600" b="1" dirty="0"/>
              <a:t>第二</a:t>
            </a:r>
            <a:r>
              <a:rPr lang="zh-CN" altLang="zh-CN" sz="1600" b="1" dirty="0" smtClean="0"/>
              <a:t>节</a:t>
            </a:r>
            <a:r>
              <a:rPr lang="zh-CN" altLang="en-US" sz="1600" b="1" dirty="0" smtClean="0"/>
              <a:t> </a:t>
            </a:r>
            <a:r>
              <a:rPr lang="zh-CN" altLang="zh-CN" sz="1600" b="1" dirty="0" smtClean="0"/>
              <a:t>《</a:t>
            </a:r>
            <a:r>
              <a:rPr lang="zh-CN" altLang="zh-CN" sz="1600" b="1" dirty="0"/>
              <a:t>非诚勿扰》：</a:t>
            </a:r>
            <a:r>
              <a:rPr lang="zh-CN" altLang="zh-CN" sz="1600" dirty="0"/>
              <a:t>婚恋交友节目创新典范</a:t>
            </a:r>
          </a:p>
          <a:p>
            <a:pPr>
              <a:lnSpc>
                <a:spcPct val="300000"/>
              </a:lnSpc>
            </a:pPr>
            <a:r>
              <a:rPr lang="zh-CN" altLang="zh-CN" sz="1600" b="1" dirty="0"/>
              <a:t>第三节 《厨艺大师》：</a:t>
            </a:r>
            <a:r>
              <a:rPr lang="zh-CN" altLang="zh-CN" sz="1600" dirty="0"/>
              <a:t>一档真人秀式美食节目</a:t>
            </a:r>
          </a:p>
          <a:p>
            <a:pPr>
              <a:lnSpc>
                <a:spcPct val="300000"/>
              </a:lnSpc>
            </a:pPr>
            <a:r>
              <a:rPr lang="zh-CN" altLang="zh-CN" sz="1600" b="1" dirty="0"/>
              <a:t>第四节 《生活面对面》：</a:t>
            </a:r>
            <a:r>
              <a:rPr lang="zh-CN" altLang="zh-CN" sz="1600" dirty="0"/>
              <a:t>身边的电视生活节目</a:t>
            </a:r>
          </a:p>
          <a:p>
            <a:pPr>
              <a:lnSpc>
                <a:spcPct val="300000"/>
              </a:lnSpc>
            </a:pPr>
            <a:endParaRPr lang="zh-CN" altLang="zh-CN" sz="1600" dirty="0"/>
          </a:p>
          <a:p>
            <a:pPr>
              <a:lnSpc>
                <a:spcPct val="300000"/>
              </a:lnSpc>
            </a:pPr>
            <a:endParaRPr lang="zh-CN" altLang="zh-CN" sz="1600" b="1" dirty="0"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701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CB1A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5309" y="0"/>
            <a:ext cx="1978692" cy="1883229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42257" y="2041298"/>
            <a:ext cx="79577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准确的节目定位，聚焦社会婚恋问题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大胆的表达形式，突破传统单一模式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前沿的题材设置，关注社会热点话题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创新的主持模式，打造情感专家团队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5.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时尚的节目包装，引领舞台设计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变革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77699" y="26514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非诚勿扰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4" name="矩形 23"/>
          <p:cNvSpPr/>
          <p:nvPr/>
        </p:nvSpPr>
        <p:spPr>
          <a:xfrm>
            <a:off x="642257" y="11150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婚恋交友节目创新典范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9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4251961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796442" y="446713"/>
            <a:ext cx="21002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第一章 导言</a:t>
            </a:r>
            <a:endParaRPr lang="zh-CN" altLang="zh-CN" sz="2800" b="1" kern="100"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29249" y="1357633"/>
            <a:ext cx="3108960" cy="1683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Arial" charset="0"/>
              <a:buChar char="•"/>
            </a:pPr>
            <a:r>
              <a:rPr lang="en-US" altLang="zh-CN" b="1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5</a:t>
            </a:r>
            <a:r>
              <a:rPr lang="zh-CN" altLang="zh-CN" b="1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个类别的电视节目</a:t>
            </a:r>
            <a:endParaRPr lang="en-US" altLang="zh-CN" b="1" kern="1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Arial" charset="0"/>
              <a:buChar char="•"/>
            </a:pPr>
            <a:r>
              <a:rPr lang="en-US" altLang="zh-CN" b="1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27</a:t>
            </a:r>
            <a:r>
              <a:rPr lang="zh-CN" altLang="zh-CN" b="1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个精心选取的案例</a:t>
            </a:r>
            <a:endParaRPr lang="en-US" altLang="zh-CN" b="1" kern="1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Arial" charset="0"/>
              <a:buChar char="•"/>
            </a:pPr>
            <a:r>
              <a:rPr lang="zh-CN" altLang="zh-CN" b="1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数百个相关节目介绍</a:t>
            </a:r>
            <a:endParaRPr lang="en-US" altLang="zh-CN" b="1" kern="1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342900" indent="-342900">
              <a:lnSpc>
                <a:spcPct val="150000"/>
              </a:lnSpc>
              <a:spcAft>
                <a:spcPts val="0"/>
              </a:spcAft>
              <a:buFont typeface="Arial" charset="0"/>
              <a:buChar char="•"/>
            </a:pPr>
            <a:r>
              <a:rPr lang="zh-CN" altLang="zh-CN" b="1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数百张节目图片</a:t>
            </a:r>
            <a:endParaRPr lang="en-US" altLang="zh-CN" b="1" kern="1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92089" y="3429000"/>
            <a:ext cx="29767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      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以我国</a:t>
            </a:r>
            <a:r>
              <a:rPr lang="zh-CN" altLang="zh-CN" b="1" kern="100" dirty="0" smtClean="0">
                <a:solidFill>
                  <a:schemeClr val="accent1"/>
                </a:solidFill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国内电视节目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为重点</a:t>
            </a:r>
            <a:r>
              <a:rPr lang="zh-CN" altLang="en-US" kern="100" dirty="0">
                <a:latin typeface="Hiragino Sans GB W3" charset="-122"/>
                <a:ea typeface="Hiragino Sans GB W3" charset="-122"/>
                <a:cs typeface="Hiragino Sans GB W3" charset="-122"/>
              </a:rPr>
              <a:t>，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以</a:t>
            </a:r>
            <a:r>
              <a:rPr lang="zh-CN" altLang="zh-CN" b="1" kern="100" dirty="0" smtClean="0">
                <a:solidFill>
                  <a:schemeClr val="accent1"/>
                </a:solidFill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全球经典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和优秀的电视节目为参照</a:t>
            </a:r>
            <a:r>
              <a:rPr lang="zh-CN" altLang="en-US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，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以某一类型电视节目的</a:t>
            </a:r>
            <a:r>
              <a:rPr lang="zh-CN" altLang="zh-CN" b="1" kern="100" dirty="0" smtClean="0">
                <a:solidFill>
                  <a:schemeClr val="accent1"/>
                </a:solidFill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历史发展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为背景</a:t>
            </a:r>
            <a:r>
              <a:rPr lang="zh-CN" altLang="en-US" kern="100" dirty="0">
                <a:latin typeface="Hiragino Sans GB W3" charset="-122"/>
                <a:ea typeface="Hiragino Sans GB W3" charset="-122"/>
                <a:cs typeface="Hiragino Sans GB W3" charset="-122"/>
              </a:rPr>
              <a:t>，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以</a:t>
            </a:r>
            <a:r>
              <a:rPr lang="zh-CN" altLang="zh-CN" b="1" kern="100" dirty="0" smtClean="0">
                <a:solidFill>
                  <a:schemeClr val="accent1"/>
                </a:solidFill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新媒体时代</a:t>
            </a:r>
            <a:r>
              <a:rPr lang="zh-CN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电视节目发展的未来为前瞻</a:t>
            </a:r>
            <a:r>
              <a:rPr lang="en-US" altLang="zh-CN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 </a:t>
            </a:r>
            <a:r>
              <a:rPr lang="zh-CN" altLang="en-US" kern="1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。</a:t>
            </a:r>
            <a:endParaRPr lang="zh-CN" altLang="zh-CN" sz="2400" kern="1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43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DD5F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4337" name="图片 5" descr="mc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t="12867" r="2437" b="25641"/>
          <a:stretch/>
        </p:blipFill>
        <p:spPr bwMode="auto">
          <a:xfrm>
            <a:off x="6599951" y="-1"/>
            <a:ext cx="2544049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矩形 20"/>
          <p:cNvSpPr/>
          <p:nvPr/>
        </p:nvSpPr>
        <p:spPr>
          <a:xfrm>
            <a:off x="642257" y="2041298"/>
            <a:ext cx="79577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美食专家组成个性主持群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冲突与淘汰营造紧张氛围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剪辑编排刻画选手性格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美食制作过程带来视觉享受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5.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厨师新星彰显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美国梦</a:t>
            </a: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”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78208" y="28722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厨艺大师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3" name="矩形 22"/>
          <p:cNvSpPr/>
          <p:nvPr/>
        </p:nvSpPr>
        <p:spPr>
          <a:xfrm>
            <a:off x="642257" y="11150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一档真人秀式美食节目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909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009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/>
          <a:srcRect l="3653" t="64440" r="7084"/>
          <a:stretch/>
        </p:blipFill>
        <p:spPr>
          <a:xfrm>
            <a:off x="4416702" y="0"/>
            <a:ext cx="4727298" cy="188323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642257" y="2041298"/>
            <a:ext cx="79577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突出节目内容的实用资讯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保持语言风格的亲和表达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追求生活常识的科学解读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抓住新闻事件的科学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落点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60128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生活面对面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3" name="矩形 22"/>
          <p:cNvSpPr/>
          <p:nvPr/>
        </p:nvSpPr>
        <p:spPr>
          <a:xfrm>
            <a:off x="642257" y="111507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身边的电视生活节目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99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1"/>
          <a:stretch/>
        </p:blipFill>
        <p:spPr>
          <a:xfrm>
            <a:off x="0" y="0"/>
            <a:ext cx="387096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4452" y="446713"/>
            <a:ext cx="3895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第</a:t>
            </a:r>
            <a:r>
              <a:rPr lang="zh-CN" altLang="en-US" sz="2800" b="1" kern="100" dirty="0" smtClean="0">
                <a:latin typeface="Hiragino Sans GB W6" charset="-122"/>
                <a:ea typeface="Hiragino Sans GB W6" charset="-122"/>
                <a:cs typeface="Hiragino Sans GB W6" charset="-122"/>
              </a:rPr>
              <a:t>五</a:t>
            </a: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章 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综艺类电视节目</a:t>
            </a:r>
            <a:endParaRPr lang="zh-CN" altLang="zh-CN" sz="2800" b="1" kern="100" dirty="0"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1960" y="1363075"/>
            <a:ext cx="48920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600" b="1" dirty="0" smtClean="0"/>
              <a:t>第一</a:t>
            </a:r>
            <a:r>
              <a:rPr lang="zh-CN" altLang="zh-CN" sz="1600" b="1" dirty="0"/>
              <a:t>节 </a:t>
            </a:r>
            <a:r>
              <a:rPr lang="zh-CN" altLang="en-US" sz="1600" b="1" dirty="0" smtClean="0"/>
              <a:t>  </a:t>
            </a:r>
            <a:r>
              <a:rPr lang="zh-CN" altLang="zh-CN" sz="1600" b="1" dirty="0" smtClean="0"/>
              <a:t>溯源</a:t>
            </a:r>
            <a:r>
              <a:rPr lang="zh-CN" altLang="zh-CN" sz="1600" b="1" dirty="0"/>
              <a:t>与发展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第二节 《中国汉字听写大会》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本土化</a:t>
            </a:r>
            <a:r>
              <a:rPr lang="zh-CN" altLang="zh-CN" sz="1600" dirty="0"/>
              <a:t>的知识竞赛节目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第三节 《奔跑吧兄弟》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版权</a:t>
            </a:r>
            <a:r>
              <a:rPr lang="zh-CN" altLang="zh-CN" sz="1600" dirty="0"/>
              <a:t>引进与本土创新的成功尝试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第四节 《我是演说家》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具备</a:t>
            </a:r>
            <a:r>
              <a:rPr lang="zh-CN" altLang="zh-CN" sz="1600" dirty="0"/>
              <a:t>综艺元素的语言类节目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第五节 《快乐大本营》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经久</a:t>
            </a:r>
            <a:r>
              <a:rPr lang="zh-CN" altLang="zh-CN" sz="1600" dirty="0"/>
              <a:t>不衰的综艺</a:t>
            </a:r>
            <a:r>
              <a:rPr lang="zh-CN" altLang="zh-CN" sz="1600" dirty="0" smtClean="0"/>
              <a:t>王牌</a:t>
            </a:r>
            <a:endParaRPr lang="zh-CN" altLang="zh-CN" sz="1600" dirty="0"/>
          </a:p>
        </p:txBody>
      </p:sp>
    </p:spTree>
    <p:extLst>
      <p:ext uri="{BB962C8B-B14F-4D97-AF65-F5344CB8AC3E}">
        <p14:creationId xmlns:p14="http://schemas.microsoft.com/office/powerpoint/2010/main" val="177008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6385" name="图片 1" descr="50da81cb39dbb6fdd60286c90824ab18962b37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424" y="0"/>
            <a:ext cx="2396576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642257" y="2041298"/>
            <a:ext cx="79577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承载本土文化的竞赛节目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打造全民参与的电视活动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促进文化传播的线上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互动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7087" y="270380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中国汉字听写大会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4" name="矩形 23"/>
          <p:cNvSpPr/>
          <p:nvPr/>
        </p:nvSpPr>
        <p:spPr>
          <a:xfrm>
            <a:off x="642257" y="1115070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本土化的知识竞赛节目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347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2A90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7409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2119" y="0"/>
            <a:ext cx="3621881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矩形 22"/>
          <p:cNvSpPr/>
          <p:nvPr/>
        </p:nvSpPr>
        <p:spPr>
          <a:xfrm>
            <a:off x="642257" y="2041298"/>
            <a:ext cx="79577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叙事元素的灵活运用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剧情设置的全面突破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本土改造的积极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探索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4991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奔跑吧兄弟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5" name="矩形 24"/>
          <p:cNvSpPr/>
          <p:nvPr/>
        </p:nvSpPr>
        <p:spPr>
          <a:xfrm>
            <a:off x="642257" y="111507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版权引进与本土创新的成功尝试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371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888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8433" name="图片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9" r="9999"/>
          <a:stretch/>
        </p:blipFill>
        <p:spPr bwMode="auto">
          <a:xfrm>
            <a:off x="4037612" y="-7284"/>
            <a:ext cx="5113398" cy="189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矩形 23"/>
          <p:cNvSpPr/>
          <p:nvPr/>
        </p:nvSpPr>
        <p:spPr>
          <a:xfrm>
            <a:off x="642257" y="2041298"/>
            <a:ext cx="79577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打造综艺类节目的话语空间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建立语言类节目的对话形式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探索电视节目的全媒体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互动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60128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我是演说家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6" name="矩形 25"/>
          <p:cNvSpPr/>
          <p:nvPr/>
        </p:nvSpPr>
        <p:spPr>
          <a:xfrm>
            <a:off x="642257" y="1115070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具备综艺元素的语言类节目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497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BE4B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6715528" y="-30233"/>
            <a:ext cx="80799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9457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-4958"/>
            <a:ext cx="3086100" cy="189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矩形 24"/>
          <p:cNvSpPr/>
          <p:nvPr/>
        </p:nvSpPr>
        <p:spPr>
          <a:xfrm>
            <a:off x="642257" y="2041298"/>
            <a:ext cx="79577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游戏大众化形成核心元素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季播主题化保持竞争优势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明星主持群构建品牌价值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产业化运作整合娱乐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资源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6401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快乐大本营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7" name="矩形 26"/>
          <p:cNvSpPr/>
          <p:nvPr/>
        </p:nvSpPr>
        <p:spPr>
          <a:xfrm>
            <a:off x="642257" y="111507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经久不衰的综艺王牌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38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1"/>
          <a:stretch/>
        </p:blipFill>
        <p:spPr>
          <a:xfrm>
            <a:off x="0" y="0"/>
            <a:ext cx="387096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24457" y="446713"/>
            <a:ext cx="3895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第</a:t>
            </a:r>
            <a:r>
              <a:rPr lang="zh-CN" altLang="en-US" sz="2800" b="1" kern="100" dirty="0" smtClean="0">
                <a:latin typeface="Hiragino Sans GB W6" charset="-122"/>
                <a:ea typeface="Hiragino Sans GB W6" charset="-122"/>
                <a:cs typeface="Hiragino Sans GB W6" charset="-122"/>
              </a:rPr>
              <a:t>六</a:t>
            </a: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章 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融合互动类节目</a:t>
            </a:r>
            <a:endParaRPr lang="zh-CN" altLang="zh-CN" sz="2800" b="1" kern="100" dirty="0"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1960" y="1363075"/>
            <a:ext cx="48920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600" b="1" dirty="0" smtClean="0"/>
              <a:t>第一</a:t>
            </a:r>
            <a:r>
              <a:rPr lang="zh-CN" altLang="zh-CN" sz="1600" b="1" dirty="0"/>
              <a:t>节 </a:t>
            </a:r>
            <a:r>
              <a:rPr lang="zh-CN" altLang="en-US" sz="1600" b="1" dirty="0" smtClean="0"/>
              <a:t>  </a:t>
            </a:r>
            <a:r>
              <a:rPr lang="zh-CN" altLang="zh-CN" sz="1600" b="1" dirty="0" smtClean="0"/>
              <a:t>溯源</a:t>
            </a:r>
            <a:r>
              <a:rPr lang="zh-CN" altLang="zh-CN" sz="1600" b="1" dirty="0"/>
              <a:t>与发展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第二节 《奇葩说》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专业化</a:t>
            </a:r>
            <a:r>
              <a:rPr lang="zh-CN" altLang="zh-CN" sz="1600" dirty="0"/>
              <a:t>的网络脱口秀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第三节 《万万没想到》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创新型</a:t>
            </a:r>
            <a:r>
              <a:rPr lang="zh-CN" altLang="zh-CN" sz="1600" dirty="0"/>
              <a:t>网络自制剧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第四节《侣行》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真人</a:t>
            </a:r>
            <a:r>
              <a:rPr lang="zh-CN" altLang="zh-CN" sz="1600" dirty="0"/>
              <a:t>秀气质的网络纪录片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第五节《</a:t>
            </a:r>
            <a:r>
              <a:rPr lang="en-US" altLang="zh-CN" sz="1600" b="1" dirty="0"/>
              <a:t>The Singer Takes It All</a:t>
            </a:r>
            <a:r>
              <a:rPr lang="zh-CN" altLang="zh-CN" sz="1600" b="1" dirty="0"/>
              <a:t>》</a:t>
            </a:r>
            <a:r>
              <a:rPr lang="zh-CN" altLang="zh-CN" sz="1600" b="1" dirty="0" smtClean="0"/>
              <a:t>：</a:t>
            </a:r>
            <a:endParaRPr lang="en-US" altLang="zh-CN" sz="1600" b="1" dirty="0" smtClean="0"/>
          </a:p>
          <a:p>
            <a:pPr indent="749300">
              <a:lnSpc>
                <a:spcPct val="200000"/>
              </a:lnSpc>
            </a:pPr>
            <a:r>
              <a:rPr lang="zh-CN" altLang="zh-CN" sz="1600" dirty="0" smtClean="0"/>
              <a:t>双屏</a:t>
            </a:r>
            <a:r>
              <a:rPr lang="zh-CN" altLang="zh-CN" sz="1600" dirty="0"/>
              <a:t>互动节目的尝试</a:t>
            </a:r>
          </a:p>
          <a:p>
            <a:pPr>
              <a:lnSpc>
                <a:spcPct val="200000"/>
              </a:lnSpc>
            </a:pPr>
            <a:endParaRPr lang="zh-CN" altLang="zh-CN" sz="1600" dirty="0"/>
          </a:p>
          <a:p>
            <a:pPr>
              <a:lnSpc>
                <a:spcPct val="200000"/>
              </a:lnSpc>
            </a:pPr>
            <a:endParaRPr lang="zh-CN" altLang="zh-CN" sz="1600" b="1" dirty="0"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07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141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6715528" y="-30233"/>
            <a:ext cx="80799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5377" y="1"/>
            <a:ext cx="3338623" cy="1877048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642257" y="2041298"/>
            <a:ext cx="79577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奇葩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”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的内涵：新锐意见领袖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生产制作模式的大投入和专业化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大信息量：多样视觉呈现手段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强社交性：灵活运用互联网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思维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55559" y="265148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奇葩说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7" name="矩形 26"/>
          <p:cNvSpPr/>
          <p:nvPr/>
        </p:nvSpPr>
        <p:spPr>
          <a:xfrm>
            <a:off x="642257" y="111507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专业化的网络脱口秀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981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1C46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6715528" y="-30233"/>
            <a:ext cx="80799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6135756" y="44922"/>
            <a:ext cx="86470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1505" name="Picture 1" descr="第一季片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252" y="3021"/>
            <a:ext cx="3391748" cy="188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矩形 25"/>
          <p:cNvSpPr/>
          <p:nvPr/>
        </p:nvSpPr>
        <p:spPr>
          <a:xfrm>
            <a:off x="642257" y="2041298"/>
            <a:ext cx="795773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内容生产体现互联网思维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节目题材紧跟社会热点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受众定位与互动的拍播手段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多平台矩阵化的传播方式</a:t>
            </a:r>
          </a:p>
          <a:p>
            <a:pPr indent="1038225" algn="just">
              <a:lnSpc>
                <a:spcPct val="15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5.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创新型广告的营销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模式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087" y="265148"/>
            <a:ext cx="3057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万万没想到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8" name="矩形 27"/>
          <p:cNvSpPr/>
          <p:nvPr/>
        </p:nvSpPr>
        <p:spPr>
          <a:xfrm>
            <a:off x="642257" y="11150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创新型网络自制剧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202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428750" y="848434"/>
            <a:ext cx="30534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400" b="1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教材结构</a:t>
            </a:r>
            <a:r>
              <a:rPr lang="zh-CN" altLang="zh-CN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：</a:t>
            </a:r>
            <a:r>
              <a:rPr lang="zh-CN" altLang="zh-CN" sz="1400" b="1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由七个板块组成</a:t>
            </a:r>
            <a:endParaRPr lang="en-US" altLang="zh-CN" sz="1600" b="1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本节要点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本节内容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节目架构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节目特点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要点小结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延伸与思考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28750" y="3887260"/>
            <a:ext cx="1362874" cy="398892"/>
          </a:xfrm>
          <a:prstGeom prst="rect">
            <a:avLst/>
          </a:prstGeom>
          <a:noFill/>
          <a:ln>
            <a:solidFill>
              <a:schemeClr val="dk1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solidFill>
                  <a:schemeClr val="tx1"/>
                </a:solidFill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相关链接 </a:t>
            </a:r>
            <a:endParaRPr lang="zh-CN" altLang="en-US" sz="1600" dirty="0">
              <a:solidFill>
                <a:schemeClr val="tx1"/>
              </a:solidFill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cxnSp>
        <p:nvCxnSpPr>
          <p:cNvPr id="9" name="肘形连接符 8"/>
          <p:cNvCxnSpPr/>
          <p:nvPr/>
        </p:nvCxnSpPr>
        <p:spPr>
          <a:xfrm flipV="1">
            <a:off x="2791624" y="2662811"/>
            <a:ext cx="2417190" cy="1423896"/>
          </a:xfrm>
          <a:prstGeom prst="bentConnector3">
            <a:avLst/>
          </a:prstGeom>
          <a:ln w="15875" cap="flat">
            <a:prstDash val="dash"/>
            <a:miter lim="800000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5649686" y="1854898"/>
            <a:ext cx="1473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背景链接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知识链接</a:t>
            </a:r>
            <a:endParaRPr lang="en-US" altLang="zh-CN" sz="16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人物链接</a:t>
            </a:r>
            <a:endParaRPr lang="en-US" altLang="zh-CN" sz="1600" dirty="0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664058" y="3045724"/>
            <a:ext cx="1362874" cy="398892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zh-CN" altLang="zh-CN" sz="1600" dirty="0" smtClean="0">
                <a:solidFill>
                  <a:schemeClr val="tx1"/>
                </a:solidFill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采访摘录 </a:t>
            </a:r>
            <a:endParaRPr lang="zh-CN" altLang="en-US" sz="1600" dirty="0">
              <a:solidFill>
                <a:schemeClr val="tx1"/>
              </a:solidFill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cxnSp>
        <p:nvCxnSpPr>
          <p:cNvPr id="16" name="直线箭头连接符 15"/>
          <p:cNvCxnSpPr/>
          <p:nvPr/>
        </p:nvCxnSpPr>
        <p:spPr>
          <a:xfrm flipH="1">
            <a:off x="6418971" y="3444616"/>
            <a:ext cx="6320" cy="625762"/>
          </a:xfrm>
          <a:prstGeom prst="straightConnector1">
            <a:avLst/>
          </a:prstGeom>
          <a:ln w="158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5051792" y="4215311"/>
            <a:ext cx="266972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4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均为本书编著者</a:t>
            </a:r>
            <a:endParaRPr lang="en-US" altLang="zh-CN" sz="14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对节目主创人员的</a:t>
            </a:r>
            <a:endParaRPr lang="en-US" altLang="zh-CN" sz="1400" dirty="0" smtClean="0">
              <a:effectLst/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zh-CN" sz="1400" b="1" dirty="0" smtClean="0">
                <a:effectLst/>
                <a:latin typeface="Hiragino Sans GB W3" charset="-122"/>
                <a:ea typeface="Hiragino Sans GB W3" charset="-122"/>
                <a:cs typeface="Hiragino Sans GB W3" charset="-122"/>
              </a:rPr>
              <a:t>第一手采访资料 </a:t>
            </a:r>
            <a:endParaRPr lang="zh-CN" altLang="en-US" sz="1400" b="1" dirty="0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123994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5A5F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6715528" y="-30233"/>
            <a:ext cx="80799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6135756" y="44922"/>
            <a:ext cx="86470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4520936" y="-1083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2529" name="图片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3" t="23907" r="21019" b="19387"/>
          <a:stretch/>
        </p:blipFill>
        <p:spPr bwMode="auto">
          <a:xfrm>
            <a:off x="5284300" y="4636"/>
            <a:ext cx="3859700" cy="187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矩形 26"/>
          <p:cNvSpPr/>
          <p:nvPr/>
        </p:nvSpPr>
        <p:spPr>
          <a:xfrm>
            <a:off x="642257" y="2041298"/>
            <a:ext cx="795773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旅行秀：兼具挑战与感情元素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纪实风格：记录真实与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“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表演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”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的故事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病毒式传播与融合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互动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5550" y="26514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侣行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29" name="矩形 28"/>
          <p:cNvSpPr/>
          <p:nvPr/>
        </p:nvSpPr>
        <p:spPr>
          <a:xfrm>
            <a:off x="642257" y="1115070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真人秀气质的网络纪录片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83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2428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392385" y="204129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147128" y="1478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7587566" y="2041296"/>
            <a:ext cx="502897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8374467" y="-1"/>
            <a:ext cx="664963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6715528" y="-30233"/>
            <a:ext cx="80799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6135756" y="44922"/>
            <a:ext cx="864704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4520936" y="-10833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575456" y="-1"/>
            <a:ext cx="758768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3553" name="Picture 1" descr="Description: singer封面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698" y="0"/>
            <a:ext cx="3334242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矩形 27"/>
          <p:cNvSpPr/>
          <p:nvPr/>
        </p:nvSpPr>
        <p:spPr>
          <a:xfrm>
            <a:off x="642257" y="2041298"/>
            <a:ext cx="795773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互动成为节目必不可少的环节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Hiragino Sans GB W3" charset="-122"/>
                <a:ea typeface="DengXian" charset="-122"/>
                <a:cs typeface="Times New Roman" charset="0"/>
              </a:rPr>
              <a:t>嘴唇成为节目独有的标志</a:t>
            </a:r>
            <a:r>
              <a:rPr lang="zh-CN" altLang="zh-CN" sz="2000" kern="100" dirty="0" smtClean="0">
                <a:latin typeface="Hiragino Sans GB W3" charset="-122"/>
                <a:ea typeface="DengXian" charset="-122"/>
                <a:cs typeface="Times New Roman" charset="0"/>
              </a:rPr>
              <a:t>形象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55502" y="362272"/>
            <a:ext cx="45304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4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The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 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Singer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 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Takes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 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It</a:t>
            </a:r>
            <a:r>
              <a:rPr lang="zh-CN" altLang="en-US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 </a:t>
            </a:r>
            <a:r>
              <a:rPr lang="en-US" altLang="zh-CN" sz="2400" b="1" kern="100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All</a:t>
            </a:r>
            <a:r>
              <a:rPr lang="en-US" altLang="zh-CN" sz="24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30" name="矩形 29"/>
          <p:cNvSpPr/>
          <p:nvPr/>
        </p:nvSpPr>
        <p:spPr>
          <a:xfrm>
            <a:off x="642257" y="111507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双屏互动节目的尝试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30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9684" y="868681"/>
            <a:ext cx="58864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中外</a:t>
            </a:r>
            <a:r>
              <a:rPr lang="zh-CN" altLang="zh-CN" sz="3200" b="1" dirty="0">
                <a:latin typeface="Hiragino Sans GB W3" charset="-122"/>
                <a:ea typeface="Hiragino Sans GB W3" charset="-122"/>
                <a:cs typeface="Hiragino Sans GB W3" charset="-122"/>
              </a:rPr>
              <a:t>优秀电视</a:t>
            </a:r>
            <a:r>
              <a:rPr lang="zh-CN" altLang="zh-CN" sz="32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节目案例解析</a:t>
            </a:r>
            <a:endParaRPr lang="zh-CN" altLang="zh-CN" sz="3200" b="1" dirty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>
              <a:lnSpc>
                <a:spcPct val="300000"/>
              </a:lnSpc>
            </a:pPr>
            <a:r>
              <a:rPr lang="zh-CN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王晓红</a:t>
            </a:r>
            <a:r>
              <a:rPr lang="zh-CN" altLang="en-US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 </a:t>
            </a:r>
            <a:r>
              <a:rPr lang="zh-CN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涂凌波</a:t>
            </a:r>
            <a:r>
              <a:rPr lang="en-US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(</a:t>
            </a:r>
            <a:r>
              <a:rPr lang="zh-CN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著</a:t>
            </a:r>
            <a:r>
              <a:rPr lang="en-US" altLang="zh-CN" sz="2000" b="1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)</a:t>
            </a:r>
          </a:p>
          <a:p>
            <a:pPr>
              <a:lnSpc>
                <a:spcPct val="250000"/>
              </a:lnSpc>
            </a:pPr>
            <a:r>
              <a:rPr lang="zh-CN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中国</a:t>
            </a:r>
            <a:r>
              <a:rPr lang="zh-CN" altLang="zh-CN" sz="1400" dirty="0">
                <a:latin typeface="Hiragino Sans GB W3" charset="-122"/>
                <a:ea typeface="Hiragino Sans GB W3" charset="-122"/>
                <a:cs typeface="Hiragino Sans GB W3" charset="-122"/>
              </a:rPr>
              <a:t>传媒大学</a:t>
            </a:r>
            <a:r>
              <a:rPr lang="zh-CN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出版社</a:t>
            </a:r>
            <a:endParaRPr lang="zh-CN" altLang="en-US" sz="1400" dirty="0" smtClean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>
              <a:lnSpc>
                <a:spcPct val="250000"/>
              </a:lnSpc>
            </a:pPr>
            <a:r>
              <a:rPr lang="en-US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2017</a:t>
            </a:r>
            <a:r>
              <a:rPr lang="zh-CN" altLang="en-US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年</a:t>
            </a:r>
            <a:r>
              <a:rPr lang="en-US" altLang="zh-CN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2</a:t>
            </a:r>
            <a:r>
              <a:rPr lang="zh-CN" altLang="en-US" sz="1400" dirty="0" smtClean="0">
                <a:latin typeface="Hiragino Sans GB W3" charset="-122"/>
                <a:ea typeface="Hiragino Sans GB W3" charset="-122"/>
                <a:cs typeface="Hiragino Sans GB W3" charset="-122"/>
              </a:rPr>
              <a:t>月版</a:t>
            </a:r>
            <a:endParaRPr lang="zh-CN" altLang="zh-CN" sz="1400" dirty="0">
              <a:latin typeface="Hiragino Sans GB W3" charset="-122"/>
              <a:ea typeface="Hiragino Sans GB W3" charset="-122"/>
              <a:cs typeface="Hiragino Sans GB W3" charset="-122"/>
            </a:endParaRPr>
          </a:p>
          <a:p>
            <a:pPr algn="ctr"/>
            <a:endParaRPr kumimoji="1" lang="zh-CN" altLang="en-US" dirty="0"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92456" y="172731"/>
            <a:ext cx="278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PPT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制作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:</a:t>
            </a:r>
            <a:r>
              <a:rPr kumimoji="1" lang="zh-CN" altLang="en-US" sz="1200" dirty="0" smtClean="0">
                <a:solidFill>
                  <a:schemeClr val="bg1">
                    <a:lumMod val="50000"/>
                  </a:schemeClr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 谷琛  </a:t>
            </a:r>
            <a:r>
              <a:rPr kumimoji="1" lang="en-US" altLang="zh-CN" sz="1200" dirty="0" smtClean="0">
                <a:solidFill>
                  <a:schemeClr val="bg1">
                    <a:lumMod val="50000"/>
                  </a:schemeClr>
                </a:solidFill>
                <a:latin typeface="Hiragino Sans GB W3" charset="-122"/>
                <a:ea typeface="Hiragino Sans GB W3" charset="-122"/>
                <a:cs typeface="Hiragino Sans GB W3" charset="-122"/>
              </a:rPr>
              <a:t>2017.04.09</a:t>
            </a:r>
            <a:endParaRPr kumimoji="1" lang="zh-CN" altLang="en-US" sz="1200" dirty="0">
              <a:solidFill>
                <a:schemeClr val="bg1">
                  <a:lumMod val="50000"/>
                </a:schemeClr>
              </a:solidFill>
              <a:latin typeface="Hiragino Sans GB W3" charset="-122"/>
              <a:ea typeface="Hiragino Sans GB W3" charset="-122"/>
              <a:cs typeface="Hiragino Sans GB W3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18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61"/>
          <a:stretch/>
        </p:blipFill>
        <p:spPr>
          <a:xfrm>
            <a:off x="0" y="0"/>
            <a:ext cx="387096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57836" y="446713"/>
            <a:ext cx="3177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第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二</a:t>
            </a:r>
            <a:r>
              <a:rPr lang="zh-CN" altLang="zh-CN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章 </a:t>
            </a:r>
            <a:r>
              <a:rPr lang="zh-CN" altLang="en-US" sz="2800" b="1" kern="100" dirty="0" smtClean="0"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新闻类节目</a:t>
            </a:r>
            <a:endParaRPr lang="zh-CN" altLang="zh-CN" sz="2800" b="1" kern="100" dirty="0"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51960" y="1363075"/>
            <a:ext cx="48920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1600" b="1" dirty="0" smtClean="0"/>
              <a:t>第一</a:t>
            </a:r>
            <a:r>
              <a:rPr lang="zh-CN" altLang="zh-CN" sz="1600" b="1" dirty="0"/>
              <a:t>节 </a:t>
            </a:r>
            <a:r>
              <a:rPr lang="zh-CN" altLang="en-US" sz="1600" b="1" dirty="0" smtClean="0"/>
              <a:t>  </a:t>
            </a:r>
            <a:r>
              <a:rPr lang="zh-CN" altLang="zh-CN" sz="1600" b="1" dirty="0" smtClean="0"/>
              <a:t>溯源</a:t>
            </a:r>
            <a:r>
              <a:rPr lang="zh-CN" altLang="zh-CN" sz="1600" b="1" dirty="0"/>
              <a:t>与发展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第二节 《</a:t>
            </a:r>
            <a:r>
              <a:rPr lang="en-US" altLang="zh-CN" sz="1600" b="1" dirty="0"/>
              <a:t>Today</a:t>
            </a:r>
            <a:r>
              <a:rPr lang="zh-CN" altLang="zh-CN" sz="1600" b="1" dirty="0"/>
              <a:t>》：</a:t>
            </a:r>
            <a:r>
              <a:rPr lang="zh-CN" altLang="zh-CN" sz="1600" dirty="0"/>
              <a:t>早间新闻的典范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第三节 《</a:t>
            </a:r>
            <a:r>
              <a:rPr lang="en-US" altLang="zh-CN" sz="1600" b="1" dirty="0"/>
              <a:t>60</a:t>
            </a:r>
            <a:r>
              <a:rPr lang="zh-CN" altLang="zh-CN" sz="1600" b="1" dirty="0"/>
              <a:t>分钟》：</a:t>
            </a:r>
            <a:r>
              <a:rPr lang="zh-CN" altLang="zh-CN" sz="1600" dirty="0"/>
              <a:t>深度报道的先驱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第四节 《</a:t>
            </a:r>
            <a:r>
              <a:rPr lang="en-US" altLang="zh-CN" sz="1600" b="1" dirty="0"/>
              <a:t>NBC</a:t>
            </a:r>
            <a:r>
              <a:rPr lang="zh-CN" altLang="zh-CN" sz="1600" b="1" dirty="0"/>
              <a:t>晚间新闻》：</a:t>
            </a:r>
            <a:r>
              <a:rPr lang="zh-CN" altLang="zh-CN" sz="1600" dirty="0"/>
              <a:t>严肃的晚间新闻风格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第五节 《新闻联播》：</a:t>
            </a:r>
            <a:r>
              <a:rPr lang="zh-CN" altLang="zh-CN" sz="1600" dirty="0"/>
              <a:t>中国最重要的电视新闻节目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第六节 《新闻调查》：</a:t>
            </a:r>
            <a:r>
              <a:rPr lang="zh-CN" altLang="zh-CN" sz="1600" dirty="0"/>
              <a:t>做中国的《</a:t>
            </a:r>
            <a:r>
              <a:rPr lang="en-US" altLang="zh-CN" sz="1600" dirty="0"/>
              <a:t>60</a:t>
            </a:r>
            <a:r>
              <a:rPr lang="zh-CN" altLang="zh-CN" sz="1600" dirty="0"/>
              <a:t>分钟》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第七节 《</a:t>
            </a:r>
            <a:r>
              <a:rPr lang="en-US" altLang="zh-CN" sz="1600" b="1" dirty="0"/>
              <a:t>24</a:t>
            </a:r>
            <a:r>
              <a:rPr lang="zh-CN" altLang="zh-CN" sz="1600" b="1" dirty="0"/>
              <a:t>小时》：</a:t>
            </a:r>
            <a:r>
              <a:rPr lang="zh-CN" altLang="zh-CN" sz="1600" dirty="0"/>
              <a:t>追求品质的新闻资讯节目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第八节 《零距离》：</a:t>
            </a:r>
            <a:r>
              <a:rPr lang="zh-CN" altLang="zh-CN" sz="1600" dirty="0"/>
              <a:t>国内民生新闻的开创者</a:t>
            </a:r>
          </a:p>
          <a:p>
            <a:pPr>
              <a:lnSpc>
                <a:spcPct val="200000"/>
              </a:lnSpc>
            </a:pPr>
            <a:r>
              <a:rPr lang="zh-CN" altLang="zh-CN" sz="1600" b="1" dirty="0"/>
              <a:t>第九节 《新闻秀场》：</a:t>
            </a:r>
            <a:r>
              <a:rPr lang="zh-CN" altLang="zh-CN" sz="1600" dirty="0"/>
              <a:t>新闻节目的另类尝试</a:t>
            </a:r>
          </a:p>
          <a:p>
            <a:pPr>
              <a:lnSpc>
                <a:spcPct val="200000"/>
              </a:lnSpc>
            </a:pPr>
            <a:endParaRPr lang="zh-CN" altLang="zh-CN" sz="1600" b="1" dirty="0"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140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BD27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025" name="图片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890" y="0"/>
            <a:ext cx="3197110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642257" y="2041298"/>
            <a:ext cx="728640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000" kern="100" dirty="0" smtClean="0">
                <a:effectLst/>
                <a:latin typeface="Hiragino Sans GB W3" charset="-122"/>
                <a:ea typeface="DengXian" charset="-122"/>
                <a:cs typeface="Times New Roman" charset="0"/>
              </a:rPr>
              <a:t>1. </a:t>
            </a:r>
            <a:r>
              <a:rPr lang="zh-CN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内外演播室的无缝衔接与互动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000" kern="100" dirty="0" smtClean="0">
                <a:effectLst/>
                <a:latin typeface="Hiragino Sans GB W3" charset="-122"/>
                <a:ea typeface="DengXian" charset="-122"/>
                <a:cs typeface="Times New Roman" charset="0"/>
              </a:rPr>
              <a:t>2. </a:t>
            </a:r>
            <a:r>
              <a:rPr lang="zh-CN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杂志型结构强化贴近与实用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000" kern="100" dirty="0" smtClean="0">
                <a:effectLst/>
                <a:latin typeface="Hiragino Sans GB W3" charset="-122"/>
                <a:ea typeface="DengXian" charset="-122"/>
                <a:cs typeface="Times New Roman" charset="0"/>
              </a:rPr>
              <a:t>3. </a:t>
            </a:r>
            <a:r>
              <a:rPr lang="zh-CN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放量编排与收视需求相结合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1038225" algn="just">
              <a:lnSpc>
                <a:spcPct val="200000"/>
              </a:lnSpc>
              <a:spcAft>
                <a:spcPts val="0"/>
              </a:spcAft>
            </a:pPr>
            <a:r>
              <a:rPr lang="en-US" altLang="zh-CN" sz="2000" kern="100" dirty="0" smtClean="0">
                <a:effectLst/>
                <a:latin typeface="Hiragino Sans GB W3" charset="-122"/>
                <a:ea typeface="DengXian" charset="-122"/>
                <a:cs typeface="Times New Roman" charset="0"/>
              </a:rPr>
              <a:t>4. </a:t>
            </a:r>
            <a:r>
              <a:rPr lang="zh-CN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打造可以</a:t>
            </a:r>
            <a:r>
              <a:rPr lang="en-US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“</a:t>
            </a:r>
            <a:r>
              <a:rPr lang="zh-CN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听</a:t>
            </a:r>
            <a:r>
              <a:rPr lang="en-US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”</a:t>
            </a:r>
            <a:r>
              <a:rPr lang="zh-CN" altLang="zh-CN" sz="2000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的电视新闻</a:t>
            </a:r>
            <a:endParaRPr lang="zh-CN" altLang="zh-CN" sz="2000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58381" y="265148"/>
            <a:ext cx="2380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《Today》</a:t>
            </a:r>
          </a:p>
        </p:txBody>
      </p:sp>
      <p:sp>
        <p:nvSpPr>
          <p:cNvPr id="20" name="矩形 19"/>
          <p:cNvSpPr/>
          <p:nvPr/>
        </p:nvSpPr>
        <p:spPr>
          <a:xfrm>
            <a:off x="642257" y="111507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早间新闻的典范</a:t>
            </a:r>
            <a:endParaRPr lang="zh-CN" altLang="zh-CN" b="1" dirty="0">
              <a:solidFill>
                <a:schemeClr val="bg1"/>
              </a:solidFill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65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2257" y="2041298"/>
            <a:ext cx="392974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sz="2000" b="1" kern="100" dirty="0" smtClean="0">
                <a:latin typeface="DengXian" charset="-122"/>
                <a:ea typeface="Hiragino Sans GB W3" charset="-122"/>
                <a:cs typeface="Times New Roman" charset="0"/>
              </a:rPr>
              <a:t>一．节</a:t>
            </a:r>
            <a:r>
              <a:rPr lang="zh-CN" altLang="zh-CN" sz="2000" b="1" kern="100" dirty="0">
                <a:latin typeface="DengXian" charset="-122"/>
                <a:ea typeface="Hiragino Sans GB W3" charset="-122"/>
                <a:cs typeface="Times New Roman" charset="0"/>
              </a:rPr>
              <a:t>目架构</a:t>
            </a:r>
          </a:p>
          <a:p>
            <a:pPr algn="just">
              <a:lnSpc>
                <a:spcPct val="200000"/>
              </a:lnSpc>
            </a:pPr>
            <a:r>
              <a:rPr lang="zh-CN" altLang="zh-CN" sz="2000" b="1" kern="100" dirty="0"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1.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娴熟的故事讲述技巧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影像语言的变与不变</a:t>
            </a:r>
          </a:p>
          <a:p>
            <a:pPr indent="1038225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优秀的明星报道团队</a:t>
            </a:r>
          </a:p>
          <a:p>
            <a:pPr algn="just">
              <a:lnSpc>
                <a:spcPct val="200000"/>
              </a:lnSpc>
            </a:pPr>
            <a:r>
              <a:rPr lang="zh-CN" altLang="zh-CN" sz="2000" b="1" kern="100" dirty="0"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</a:p>
          <a:p>
            <a:pPr algn="just">
              <a:lnSpc>
                <a:spcPct val="200000"/>
              </a:lnSpc>
            </a:pPr>
            <a:endParaRPr lang="zh-CN" altLang="zh-CN" sz="2000" b="1" kern="100" dirty="0">
              <a:latin typeface="DengXian" charset="-122"/>
              <a:ea typeface="Hiragino Sans GB W3" charset="-122"/>
              <a:cs typeface="Times New Roman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2049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447" y="-1"/>
            <a:ext cx="2905553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432380" y="265148"/>
            <a:ext cx="24096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《60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分钟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16" name="矩形 15"/>
          <p:cNvSpPr/>
          <p:nvPr/>
        </p:nvSpPr>
        <p:spPr>
          <a:xfrm>
            <a:off x="642257" y="1115070"/>
            <a:ext cx="1954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深度报道的先驱</a:t>
            </a:r>
            <a:r>
              <a:rPr lang="zh-CN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  </a:t>
            </a:r>
            <a:endParaRPr lang="zh-CN" altLang="zh-CN" b="1" dirty="0">
              <a:solidFill>
                <a:schemeClr val="bg1"/>
              </a:solidFill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0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0941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2257" y="2041298"/>
            <a:ext cx="3929743" cy="4309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sz="2000" b="1" kern="100" dirty="0"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</a:p>
          <a:p>
            <a:pPr algn="just">
              <a:lnSpc>
                <a:spcPct val="200000"/>
              </a:lnSpc>
            </a:pPr>
            <a:r>
              <a:rPr lang="zh-CN" altLang="zh-CN" sz="2000" b="1" kern="100" dirty="0"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</a:p>
          <a:p>
            <a:pPr marL="403225" indent="519113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1.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追求新闻的真实严肃</a:t>
            </a:r>
          </a:p>
          <a:p>
            <a:pPr marL="403225" indent="519113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注重新闻的服务价值</a:t>
            </a:r>
          </a:p>
          <a:p>
            <a:pPr marL="403225" indent="519113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直播连线增强现场感</a:t>
            </a:r>
          </a:p>
          <a:p>
            <a:pPr marL="403225" indent="519113" algn="just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名主持与强评论结合</a:t>
            </a:r>
          </a:p>
          <a:p>
            <a:pPr algn="just">
              <a:lnSpc>
                <a:spcPct val="200000"/>
              </a:lnSpc>
            </a:pPr>
            <a:r>
              <a:rPr lang="zh-CN" altLang="zh-CN" sz="2000" b="1" kern="100" dirty="0"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3" name="图片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88" b="29008"/>
          <a:stretch>
            <a:fillRect/>
          </a:stretch>
        </p:blipFill>
        <p:spPr bwMode="auto">
          <a:xfrm>
            <a:off x="4860011" y="-1"/>
            <a:ext cx="4283989" cy="188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348907" y="265148"/>
            <a:ext cx="36182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《NBC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晚间新闻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14" name="矩形 13"/>
          <p:cNvSpPr/>
          <p:nvPr/>
        </p:nvSpPr>
        <p:spPr>
          <a:xfrm>
            <a:off x="642257" y="1115070"/>
            <a:ext cx="2416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严肃</a:t>
            </a:r>
            <a:r>
              <a:rPr lang="zh-CN" altLang="zh-CN" b="1" dirty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的晚间新闻风格  </a:t>
            </a:r>
          </a:p>
        </p:txBody>
      </p:sp>
    </p:spTree>
    <p:extLst>
      <p:ext uri="{BB962C8B-B14F-4D97-AF65-F5344CB8AC3E}">
        <p14:creationId xmlns:p14="http://schemas.microsoft.com/office/powerpoint/2010/main" val="200723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003C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5911" y="26514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新闻联播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42257" y="2041298"/>
            <a:ext cx="392974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981075">
              <a:lnSpc>
                <a:spcPct val="15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1.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编排风格稳中求变</a:t>
            </a:r>
          </a:p>
          <a:p>
            <a:pPr indent="981075">
              <a:lnSpc>
                <a:spcPct val="15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新闻选材不断扩大</a:t>
            </a:r>
          </a:p>
          <a:p>
            <a:pPr indent="981075">
              <a:lnSpc>
                <a:spcPct val="15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报道形式逐渐丰富</a:t>
            </a:r>
          </a:p>
          <a:p>
            <a:pPr indent="981075">
              <a:lnSpc>
                <a:spcPct val="15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4.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直播连线得以实现</a:t>
            </a:r>
          </a:p>
          <a:p>
            <a:pPr indent="981075">
              <a:lnSpc>
                <a:spcPct val="15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5.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主播风格更为亲和</a:t>
            </a:r>
          </a:p>
          <a:p>
            <a:pPr indent="981075">
              <a:lnSpc>
                <a:spcPct val="15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6.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声画元素受到重视</a:t>
            </a: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097" name="图片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87" b="21424"/>
          <a:stretch/>
        </p:blipFill>
        <p:spPr bwMode="auto">
          <a:xfrm>
            <a:off x="4935309" y="-1"/>
            <a:ext cx="4208692" cy="1883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42257" y="1115070"/>
            <a:ext cx="3031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中国最重要的电视新闻节目</a:t>
            </a:r>
            <a:r>
              <a:rPr lang="zh-CN" altLang="zh-CN" b="1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 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448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9144000" cy="1883229"/>
          </a:xfrm>
          <a:prstGeom prst="rect">
            <a:avLst/>
          </a:prstGeom>
          <a:solidFill>
            <a:srgbClr val="184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4985909" y="2449286"/>
            <a:ext cx="9880612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267186" y="717663"/>
            <a:ext cx="631213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121" name="图片 1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6" t="18249" r="3729" b="23561"/>
          <a:stretch/>
        </p:blipFill>
        <p:spPr bwMode="auto">
          <a:xfrm>
            <a:off x="4927800" y="19401"/>
            <a:ext cx="4216200" cy="186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/>
        </p:nvSpPr>
        <p:spPr>
          <a:xfrm>
            <a:off x="642257" y="2041298"/>
            <a:ext cx="82471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一．节目架构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二．节目特点</a:t>
            </a:r>
            <a:endParaRPr lang="zh-CN" altLang="zh-CN" sz="2000" b="1" kern="100" dirty="0" smtClean="0">
              <a:effectLst/>
              <a:latin typeface="DengXian" charset="-122"/>
              <a:ea typeface="DengXian" charset="-122"/>
              <a:cs typeface="Times New Roman" charset="0"/>
            </a:endParaRP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 smtClean="0">
                <a:latin typeface="DengXian" charset="-122"/>
                <a:ea typeface="Hiragino Sans GB W3" charset="-122"/>
                <a:cs typeface="Times New Roman" charset="0"/>
              </a:rPr>
              <a:t>1</a:t>
            </a: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纵横关照，全景展现新闻事件</a:t>
            </a: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2.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突出记者调查过程，力求做到平衡报道</a:t>
            </a:r>
          </a:p>
          <a:p>
            <a:pPr indent="981075">
              <a:lnSpc>
                <a:spcPct val="200000"/>
              </a:lnSpc>
            </a:pPr>
            <a:r>
              <a:rPr lang="en-US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3. </a:t>
            </a:r>
            <a:r>
              <a:rPr lang="zh-CN" altLang="zh-CN" sz="2000" kern="100" dirty="0">
                <a:latin typeface="DengXian" charset="-122"/>
                <a:ea typeface="Hiragino Sans GB W3" charset="-122"/>
                <a:cs typeface="Times New Roman" charset="0"/>
              </a:rPr>
              <a:t>追求镜头表达的丰富性，记录完整真实谈话场</a:t>
            </a:r>
          </a:p>
          <a:p>
            <a:pPr indent="981075">
              <a:lnSpc>
                <a:spcPct val="150000"/>
              </a:lnSpc>
            </a:pPr>
            <a:endParaRPr lang="zh-CN" altLang="zh-CN" sz="2000" kern="100" dirty="0" smtClean="0">
              <a:latin typeface="DengXian" charset="-122"/>
              <a:ea typeface="Hiragino Sans GB W3" charset="-122"/>
              <a:cs typeface="Times New Roman" charset="0"/>
            </a:endParaRPr>
          </a:p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zh-CN" altLang="zh-CN" sz="2000" b="1" kern="100" dirty="0" smtClean="0">
                <a:effectLst/>
                <a:latin typeface="DengXian" charset="-122"/>
                <a:ea typeface="Hiragino Sans GB W3" charset="-122"/>
                <a:cs typeface="Times New Roman" charset="0"/>
              </a:rPr>
              <a:t>三．延伸与思考</a:t>
            </a:r>
            <a:endParaRPr lang="zh-CN" altLang="zh-CN" sz="2000" b="1" kern="100" dirty="0">
              <a:effectLst/>
              <a:latin typeface="DengXian" charset="-122"/>
              <a:ea typeface="DengXian" charset="-122"/>
              <a:cs typeface="Times New Roman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6462" y="265148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《</a:t>
            </a:r>
            <a:r>
              <a:rPr lang="zh-CN" altLang="en-US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新闻调查</a:t>
            </a:r>
            <a:r>
              <a:rPr lang="en-US" altLang="zh-CN" sz="3200" b="1" kern="100" dirty="0" smtClean="0">
                <a:solidFill>
                  <a:schemeClr val="bg1"/>
                </a:solidFill>
                <a:effectLst/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</a:p>
        </p:txBody>
      </p:sp>
      <p:sp>
        <p:nvSpPr>
          <p:cNvPr id="17" name="矩形 16"/>
          <p:cNvSpPr/>
          <p:nvPr/>
        </p:nvSpPr>
        <p:spPr>
          <a:xfrm>
            <a:off x="642257" y="1115070"/>
            <a:ext cx="2361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做中国的</a:t>
            </a:r>
            <a:r>
              <a:rPr lang="en-US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《60</a:t>
            </a:r>
            <a:r>
              <a:rPr lang="zh-CN" altLang="en-US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分钟</a:t>
            </a:r>
            <a:r>
              <a:rPr lang="en-US" altLang="zh-CN" b="1" dirty="0" smtClean="0">
                <a:solidFill>
                  <a:schemeClr val="bg1"/>
                </a:solidFill>
                <a:latin typeface="Hiragino Sans GB W6" charset="-122"/>
                <a:ea typeface="Hiragino Sans GB W6" charset="-122"/>
                <a:cs typeface="Hiragino Sans GB W6" charset="-122"/>
              </a:rPr>
              <a:t>》</a:t>
            </a:r>
            <a:endParaRPr lang="zh-CN" altLang="zh-CN" b="1" kern="100" dirty="0">
              <a:solidFill>
                <a:schemeClr val="bg1"/>
              </a:solidFill>
              <a:effectLst/>
              <a:latin typeface="Hiragino Sans GB W6" charset="-122"/>
              <a:ea typeface="Hiragino Sans GB W6" charset="-122"/>
              <a:cs typeface="Hiragino Sans GB W6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1015</TotalTime>
  <Words>1820</Words>
  <Application>Microsoft Macintosh PowerPoint</Application>
  <PresentationFormat>全屏显示(4:3)</PresentationFormat>
  <Paragraphs>282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Calibri</vt:lpstr>
      <vt:lpstr>Calibri Light</vt:lpstr>
      <vt:lpstr>DengXian</vt:lpstr>
      <vt:lpstr>Hiragino Sans GB W3</vt:lpstr>
      <vt:lpstr>Hiragino Sans GB W6</vt:lpstr>
      <vt:lpstr>Times New Roman</vt:lpstr>
      <vt:lpstr>等线</vt:lpstr>
      <vt:lpstr>等线 Light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谷琛</dc:creator>
  <cp:lastModifiedBy>Microsoft Office 用户</cp:lastModifiedBy>
  <cp:revision>33</cp:revision>
  <cp:lastPrinted>2017-04-09T14:07:07Z</cp:lastPrinted>
  <dcterms:created xsi:type="dcterms:W3CDTF">2017-04-08T21:11:21Z</dcterms:created>
  <dcterms:modified xsi:type="dcterms:W3CDTF">2017-04-09T14:45:31Z</dcterms:modified>
</cp:coreProperties>
</file>