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5"/>
  </p:handoutMasterIdLst>
  <p:sldIdLst>
    <p:sldId id="257" r:id="rId3"/>
    <p:sldId id="266" r:id="rId5"/>
    <p:sldId id="259" r:id="rId6"/>
    <p:sldId id="274" r:id="rId7"/>
    <p:sldId id="333" r:id="rId8"/>
    <p:sldId id="334" r:id="rId9"/>
    <p:sldId id="435" r:id="rId10"/>
    <p:sldId id="275" r:id="rId11"/>
    <p:sldId id="276" r:id="rId12"/>
    <p:sldId id="282" r:id="rId13"/>
    <p:sldId id="335" r:id="rId14"/>
    <p:sldId id="277" r:id="rId15"/>
    <p:sldId id="336" r:id="rId16"/>
    <p:sldId id="278" r:id="rId17"/>
    <p:sldId id="337" r:id="rId18"/>
    <p:sldId id="338" r:id="rId19"/>
    <p:sldId id="339" r:id="rId20"/>
    <p:sldId id="340" r:id="rId21"/>
    <p:sldId id="341" r:id="rId22"/>
    <p:sldId id="279" r:id="rId23"/>
    <p:sldId id="342" r:id="rId24"/>
    <p:sldId id="280" r:id="rId25"/>
    <p:sldId id="343" r:id="rId26"/>
    <p:sldId id="344" r:id="rId27"/>
    <p:sldId id="345" r:id="rId28"/>
    <p:sldId id="281" r:id="rId29"/>
    <p:sldId id="346" r:id="rId30"/>
    <p:sldId id="347" r:id="rId31"/>
    <p:sldId id="348" r:id="rId32"/>
    <p:sldId id="288" r:id="rId33"/>
    <p:sldId id="289" r:id="rId34"/>
    <p:sldId id="436" r:id="rId35"/>
    <p:sldId id="290" r:id="rId36"/>
    <p:sldId id="291" r:id="rId37"/>
    <p:sldId id="292" r:id="rId38"/>
    <p:sldId id="293" r:id="rId39"/>
    <p:sldId id="349" r:id="rId40"/>
    <p:sldId id="294" r:id="rId41"/>
    <p:sldId id="350" r:id="rId42"/>
    <p:sldId id="351" r:id="rId43"/>
    <p:sldId id="295" r:id="rId44"/>
    <p:sldId id="352" r:id="rId45"/>
    <p:sldId id="353" r:id="rId46"/>
    <p:sldId id="354" r:id="rId47"/>
    <p:sldId id="296" r:id="rId48"/>
    <p:sldId id="355" r:id="rId49"/>
    <p:sldId id="437" r:id="rId50"/>
    <p:sldId id="297" r:id="rId51"/>
    <p:sldId id="298" r:id="rId52"/>
    <p:sldId id="299" r:id="rId53"/>
    <p:sldId id="356" r:id="rId54"/>
    <p:sldId id="357" r:id="rId55"/>
    <p:sldId id="358" r:id="rId56"/>
    <p:sldId id="300" r:id="rId57"/>
    <p:sldId id="301" r:id="rId58"/>
    <p:sldId id="438" r:id="rId59"/>
    <p:sldId id="360" r:id="rId60"/>
    <p:sldId id="361" r:id="rId61"/>
    <p:sldId id="362" r:id="rId62"/>
    <p:sldId id="363" r:id="rId63"/>
    <p:sldId id="302" r:id="rId64"/>
    <p:sldId id="359" r:id="rId65"/>
    <p:sldId id="303" r:id="rId66"/>
    <p:sldId id="364" r:id="rId67"/>
    <p:sldId id="304" r:id="rId68"/>
    <p:sldId id="305" r:id="rId69"/>
    <p:sldId id="306" r:id="rId70"/>
    <p:sldId id="307" r:id="rId71"/>
    <p:sldId id="308" r:id="rId72"/>
    <p:sldId id="309" r:id="rId73"/>
    <p:sldId id="365" r:id="rId74"/>
    <p:sldId id="310" r:id="rId75"/>
    <p:sldId id="311" r:id="rId76"/>
    <p:sldId id="312" r:id="rId77"/>
    <p:sldId id="313" r:id="rId78"/>
    <p:sldId id="367" r:id="rId79"/>
    <p:sldId id="366" r:id="rId80"/>
    <p:sldId id="314" r:id="rId81"/>
    <p:sldId id="315" r:id="rId82"/>
    <p:sldId id="368" r:id="rId83"/>
    <p:sldId id="316" r:id="rId84"/>
    <p:sldId id="369" r:id="rId85"/>
    <p:sldId id="317" r:id="rId86"/>
    <p:sldId id="372" r:id="rId87"/>
    <p:sldId id="371" r:id="rId88"/>
    <p:sldId id="318" r:id="rId89"/>
    <p:sldId id="319" r:id="rId90"/>
    <p:sldId id="373" r:id="rId91"/>
    <p:sldId id="320" r:id="rId92"/>
    <p:sldId id="321" r:id="rId93"/>
    <p:sldId id="322" r:id="rId94"/>
    <p:sldId id="323" r:id="rId95"/>
    <p:sldId id="324" r:id="rId96"/>
    <p:sldId id="374" r:id="rId97"/>
    <p:sldId id="325" r:id="rId98"/>
    <p:sldId id="376" r:id="rId99"/>
    <p:sldId id="377" r:id="rId100"/>
    <p:sldId id="378" r:id="rId101"/>
    <p:sldId id="439" r:id="rId102"/>
    <p:sldId id="375" r:id="rId103"/>
    <p:sldId id="379" r:id="rId104"/>
    <p:sldId id="380" r:id="rId105"/>
    <p:sldId id="381" r:id="rId106"/>
    <p:sldId id="326" r:id="rId107"/>
    <p:sldId id="382" r:id="rId108"/>
    <p:sldId id="327" r:id="rId109"/>
    <p:sldId id="328" r:id="rId110"/>
    <p:sldId id="329" r:id="rId111"/>
    <p:sldId id="330" r:id="rId112"/>
    <p:sldId id="331" r:id="rId113"/>
    <p:sldId id="332" r:id="rId1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FFFFF"/>
    <a:srgbClr val="1F4E79"/>
    <a:srgbClr val="FDFDF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5"/>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handoutMaster" Target="handoutMasters/handoutMaster1.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fade/>
      </p:transition>
    </mc:Choice>
    <mc:Fallback>
      <p:transition>
        <p:fade/>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2.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notesSlide" Target="../notesSlides/notesSlide47.xml"/><Relationship Id="rId10" Type="http://schemas.openxmlformats.org/officeDocument/2006/relationships/slideLayout" Target="../slideLayouts/slideLayout12.xml"/><Relationship Id="rId1" Type="http://schemas.openxmlformats.org/officeDocument/2006/relationships/tags" Target="../tags/tag7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1" Type="http://schemas.openxmlformats.org/officeDocument/2006/relationships/notesSlide" Target="../notesSlides/notesSlide7.xml"/><Relationship Id="rId10" Type="http://schemas.openxmlformats.org/officeDocument/2006/relationships/slideLayout" Target="../slideLayouts/slideLayout12.xml"/><Relationship Id="rId1" Type="http://schemas.openxmlformats.org/officeDocument/2006/relationships/tags" Target="../tags/tag6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8" Type="http://schemas.openxmlformats.org/officeDocument/2006/relationships/notesSlide" Target="../notesSlides/notesSlide99.xml"/><Relationship Id="rId7" Type="http://schemas.openxmlformats.org/officeDocument/2006/relationships/slideLayout" Target="../slideLayouts/slideLayout1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2639060" y="4090035"/>
            <a:ext cx="692531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网络舆情的采集、分析和研判</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网络舆情的信息源</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18314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564602" y="451177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97585" y="1345565"/>
            <a:ext cx="1020635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以天涯社区为例，截至2013年，天涯社区每月覆盖品质用户超过2亿，注册用户超过8500万。多个论坛版块如“天涯杂谈”“新闻众谈”“经济论坛”等备受关注，用户活跃度和关注度极高。如2007年10月12日，陕西林业厅公布了猎人周正龙拍摄的华南虎照片。随后，照片真实性受到来自部分网友、华南虎专家和中科院专家等方面的质疑。天涯社区是第一个引爆这一话题的网络媒体“天涯杂谈”版主党指挥枪成为这一事件中的“意见领袖”。同年11月8日，情感天地网友亚马逊人鱼发表了一个《天啦，这个转正了的小三超级狂啊》的帖子，披露小三事件，引发网友争议，很快形成论坛热点，大量媒体介入。最后此事被网友定性为“史上最彪悍小王”，迅速窜红网络，引发了关于小三伦理道德的网络争议热潮。除此，凯迪社区等论法常常首发一些社会热点事件。</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35365" y="15865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（一）舆情监测系统的分类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35455" y="2599690"/>
            <a:ext cx="873252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目前国内市场上存在大流量的网络舆情监测服务机构，各自的功能也不尽相同。</a:t>
            </a:r>
            <a:r>
              <a:rPr lang="zh-CN" altLang="en-US" sz="2000">
                <a:latin typeface="微软雅黑" panose="020B0503020204020204" charset="-122"/>
                <a:ea typeface="微软雅黑" panose="020B0503020204020204" charset="-122"/>
                <a:cs typeface="微软雅黑" panose="020B0503020204020204" charset="-122"/>
              </a:rPr>
              <a:t>总的来说，可以分为四类：</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1991360"/>
            <a:ext cx="873252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第一类，由软件公司和传统的市场调查公司联合成立的舆情监测软件公司，以方正智思、拓尔思、军犬、谷尼国际等为代表。它们的技术实力较为雄厚，抓取网络舆情数据能力较强。</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它们主要以舆情系统产品销售与技术支持为主业，通过技术手段获取舆情信息，为服务对象提供舆情预警，其特长是商业运作和资本对接，对舆情传播、网络舆论控制和引导的能力不高、不专业。一般来说，市场调查类公司以服务企业为主，多聚焦企业危机事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363345"/>
            <a:ext cx="8732520" cy="450278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二类，是依托人民网、新华网等主流媒体建立的舆情监测平台，即舆情监测行业的媒体派，如人民网舆情监测室、新华网“舆情在线”、新华社智库、华声在线、正义网、上市公司舆情中心、环球舆情调查中心、中青舆情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些舆情监测系统具有官方媒体背景，主要针对社情民意进行监测，对时事热点和受众心理变化的敏感度较高；主要发挥传播领域专业、意见领袖整合能力强、社会影响力大、公信力强等优势。其舆情服务产品提供多为网络舆情应对排行榜、以事件为单位的舆情研究报告、舆情信息报告、政府舆情应对研究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824355"/>
            <a:ext cx="873252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其中，人民在线无疑影响力最大，其身后的人民日报及人民网作为中共中央和国家的喉舌，重负着舆论导向的政治任务，拥有着大量、优质的人才、资本、媒体等方面优势。</a:t>
            </a:r>
            <a:r>
              <a:rPr lang="zh-CN" altLang="en-US" sz="2000">
                <a:latin typeface="微软雅黑" panose="020B0503020204020204" charset="-122"/>
                <a:ea typeface="微软雅黑" panose="020B0503020204020204" charset="-122"/>
                <a:cs typeface="微软雅黑" panose="020B0503020204020204" charset="-122"/>
              </a:rPr>
              <a:t>这些机构的弱点在于体制性思维惯性，在商业化运作和资本对接上有一定的局限性。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人民在线舆情系统的优势在于自然语言处理、观点倾向性分析等语义逻辑上，但由于其服务重点在于关注网络舆情信息传播的关键节点上，其监测覆盖面没有其他商业舆情公司产品那样广，故而舆情预警时效性受到影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47165" y="1235075"/>
            <a:ext cx="930910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第三类，由高校或学术机构创办的舆情研究所。如北京大学中国国情研究中心、中国人民大学舆论研究所、上海交通大学舆情研究实验室、复旦大学传媒与舆情调查中心、华中科技大学社会调查研究中心、中国传媒大学网络舆情（口碑）研究所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这类机构具有浓厚的学术传统，汇聚了新闻学、传播学的专业力量，善于捕捉网络舆情的变化，并归纳、总结规律以上升到理论研究的高度。</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这些机构的主要产品有，年度网络舆情指数报告、网络舆情年度白皮书、中国社会舆情年度报告、舆情蓝皮书－中国社会舆情与危机管理报告等，具有一定的权威性。学院式机构的弱项体现在社会资源不足、市场脱节明显等方面。</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41450" y="2055495"/>
            <a:ext cx="930910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第四类，是由舆情监测软件机构和高校新闻与传播研究所合作成立的舆情实验室，如北大方正—百度</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人民大学舆论研究所、清华大学</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优讯舆情实验室、谷尼国际</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南京大学谷尼舆情分析实验室、暨南大学</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红麦舆情研究实验室、安徽博约科技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中国科技大学舆情管理中心等。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这一类机构将高校多学科团队的学术优势与先进互联网监控软件的技术优势、市场经验相结合，实现优势互补。</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2286635"/>
            <a:ext cx="873252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以上这些网络舆情的监测机构都有一套较为完整的网络舆情监测理论体系、工作方法、工作流程和应用技术，</a:t>
            </a:r>
            <a:r>
              <a:rPr sz="2000">
                <a:latin typeface="微软雅黑" panose="020B0503020204020204" charset="-122"/>
                <a:ea typeface="微软雅黑" panose="020B0503020204020204" charset="-122"/>
                <a:cs typeface="微软雅黑" panose="020B0503020204020204" charset="-122"/>
              </a:rPr>
              <a:t>既可以对传统媒体的网络版进行监测，又可以对各大网站的新闻、新闻跟帖、网络论坛、微博、博客、网络时评等进行24小时监测，并进行专业的统计和分析，最终形成监测分析研究报告。这些机构对于舆情信息的挖掘与监测卓有成效。</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35365" y="15586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（二）舆情检测系统的选择</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35455" y="2388870"/>
            <a:ext cx="873252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舆情监测系统各有各的优势，但是在选择舆情监测系统时，一定要根据自身需求，选择适合自身的舆情监测系统。</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尽管不同的企业、机构和政府部门的需求不尽相同，但有一些共通的因素值得预先思考。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1927225"/>
            <a:ext cx="8732520" cy="311785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首先，信息源覆盖面广。</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舆情检测系统可检测的数据一定要全面，不仅是主流媒体，也包括论坛、微博、微信等社交媒体。对于外企和政府部门来说，检测国外媒体和社交网站也是必备的。只有全面覆盖所有渠道，才能准确反映媒体和公众对于特定事件的情感和态度，也才能方便用户跟踪不同渠道的舆情，了解不同渠道之间的传播互动，以便能精准地应对来自不同渠道、不同群体的舆情。</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2158365"/>
            <a:ext cx="8732520" cy="265620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其次，信息更新及时。</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好的舆情监测系统，要24小时不间断地更新信息，以便用户及时把握舆情尤其是负面舆情，抢占先机，及时引导。如果信息更新过慢，比如三、五个小时才更新一次。那么在突发事件或负面舆情时，这种时滞性极易丧失舆论引导的主动权。</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2395855"/>
            <a:ext cx="862266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专题性论坛</a:t>
            </a:r>
            <a:r>
              <a:rPr lang="zh-CN" altLang="en-US" sz="2000">
                <a:latin typeface="微软雅黑" panose="020B0503020204020204" charset="-122"/>
                <a:ea typeface="微软雅黑" panose="020B0503020204020204" charset="-122"/>
                <a:cs typeface="微软雅黑" panose="020B0503020204020204" charset="-122"/>
              </a:rPr>
              <a:t>是聚焦某一专题的网络讨论平台。比如，军事类论坛、情感倾诉类论坛、电脑爱好者论坛、动漫论坛、吉他论坛等。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相对于综合性论坛，专题性论坛话题集中，适用于特定事件舆情信息的采集。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2158365"/>
            <a:ext cx="8732520" cy="265620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再次，分析准确。</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数据处理专员要精准把握客户的需求，严格筛选数据，尽量把实时精准信息呈现给客户，为客户节省更多浏览信息的时间。同时，对于报告中呈现的图表也要多维度，以准确地反映事件全貌，而不是一张张信息含糊、维度单一的图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65605" y="1927225"/>
            <a:ext cx="886015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除了以上三个因素，选择舆情监测系统时还应该考虑服务问题、价钱问题等等。只有综合考察各方面因素，才能使舆情分析做得全面而完美，真正为企业或政府机构服务。</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互联网已成为思想文化信息的集散地和社会舆论的放大器，网络舆情监测工作在现实生活具有极其重要的意义。网络舆情监测和传统民意调查一样，在信息采集、舆情分析和研判的过程中要遵循客观公正和科学规范的原则。</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15340" y="1949450"/>
            <a:ext cx="804735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Web2.0赋予普通用户话语权的同时，由于其技术限制也导致了网络信息泛滥、垃圾病毒成灾。</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Web3.0出现，则致力于消灭陷阱病毒，剔除垃圾信息，建立系统有序的网络世界。</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在这一时期，网络应用强调个性化和网络个性文化，人人参与网络互动，网络呈现智能化的特征。</a:t>
            </a:r>
            <a:r>
              <a:rPr sz="2000">
                <a:latin typeface="微软雅黑" panose="020B0503020204020204" charset="-122"/>
                <a:ea typeface="微软雅黑" panose="020B0503020204020204" charset="-122"/>
                <a:cs typeface="微软雅黑" panose="020B0503020204020204" charset="-122"/>
              </a:rPr>
              <a:t>随着用户自主创作的即时通讯软件的不断兴起，用户借助现代化、电子化的手段，向不特定的大多数或者特定的单个人传递规范性及非规范性信息，由此形成私人化、平民化的自媒体（也称个人媒体、公民媒体）。此时，中国移动4G技术走向成熟，用户可在移动设备上发布的信息形式愈加丰富多样。</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15340" y="1279525"/>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微博</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951595" y="2602230"/>
            <a:ext cx="2933700" cy="27578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3080" y="1983740"/>
            <a:ext cx="862266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微博，是微型博客（MicroBlog）的简称，也是博客的一种，是一种通过关注机制分享简短实时信息的广播式的社交网络平台。</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用户可以通过Wed、WAP等各种客户端组建个人社区，以140字（包括标点符号）的文字更新信息，并实现即时分享。微博的关注机制分为单向和双向两种。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舆情信息采集</a:t>
            </a:r>
            <a:r>
              <a:rPr lang="zh-CN" altLang="en-US" sz="2000">
                <a:latin typeface="微软雅黑" panose="020B0503020204020204" charset="-122"/>
                <a:ea typeface="微软雅黑" panose="020B0503020204020204" charset="-122"/>
                <a:cs typeface="微软雅黑" panose="020B0503020204020204" charset="-122"/>
              </a:rPr>
              <a:t>的角度，我们可从微博主体角度来对微博进行分类，主要有以下几类：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4350" y="1273175"/>
            <a:ext cx="862266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政务微博，主要指代表政府机构和官员的、因公共事务而设的微博，如“国防部发布”“成都发布”“中国地震台网速报”等。</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根据人民网舆情监测中心2018年1月公布的《2017年年度人民日报·政务指数微博影响力报告》，把政务微博细分为56类，包括中央机构微博、团委微博、司法行政微博、公安微博、气象微博和地震微博等。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近年来，政务微博在各类舆情事件中扮演着愈加重要的角色。有因政务微博态度良好、回应及时而平息舆论的事例，也有因态度恶劣、回应滞后而加剧舆情热度的例子，如2017年“2·4”丽江游客被打事件中因当地政务微博的傲慢态度和不走心的回应，不仅未能平息公众的怒气，反而再次掀起舆论热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3080" y="2029460"/>
            <a:ext cx="862266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媒体微博，是指依托各类报纸、电视、广播等传统媒体及其网站开设的微博。</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媒体微博可细分为中央级媒体（“人民网”“新华网”）和地方级媒体（如“华西都市报”“羊城晚报”）。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他们是各类舆情信息的重要来源。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2157730"/>
            <a:ext cx="862266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企业微博，是企业依托微博所开设的宣传口。他们将微博看作一种宣传平台，经常在微博上公布最新的产品信息、招聘信息及其他宣传信息等。</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一般来说，只有涉及企业本身的舆情事件时，它们才是重要信息源，比如鸿茅药酒案中，内蒙古鸿茅国药股份有限公司微博“鸿茅药业”就是该事件的最重要的信息源。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3080" y="2157730"/>
            <a:ext cx="862266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名人微博，指开设主体是社会各界名人的微博。名人微博常常拥有较大的粉丝群体，具有一定的社会影响力。</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比如，2017年红黄蓝幼儿园虐童事件中，著名影星章子怡在微博“稀土部队”上发声，引起了很大反响。“稀土部队”及其评论成为该事件中舆情信息的重要来源。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1337310"/>
            <a:ext cx="862266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专业类微博，常常是发布某一领域的专业知识、分析评论以及最新事件等信息的微博。</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开设主体大都精通某一领域，如法律、转基因等，他们凭借深厚的专业功底，成为该领域的意见领袖。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专业类微博既可能是某个行业或协会的微博，如“转基因微问答”是作物科学亚洲协会开设的，也可能是某个专家学者开设的个人微博，如“迟夙生律师”等。这些微博只有在特定领域相关的舆情事件中，才可能成为重要信息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1567815"/>
            <a:ext cx="862266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草根微博，指开设主体是普通大众的微博。</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草根微博是微博中最庞大的群体。虽然他们的粉丝数少，博文的阅读量小、转发量低、影响力有限，但他们构成所有舆情事件的信息传播链和情感倾向性分析源。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并且，在某些事件中，作为当事人的他们往往是最重要的信息源。比如2016年发生的和颐酒店劫持事件，当事人“弯弯_2016”正是通过微博这一渠道发声，她也是该事件中最为重要的信息源。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1590455"/>
            <a:ext cx="4384040" cy="2443425"/>
            <a:chOff x="6429563" y="2225411"/>
            <a:chExt cx="3512968" cy="1958348"/>
          </a:xfrm>
        </p:grpSpPr>
        <p:sp>
          <p:nvSpPr>
            <p:cNvPr id="55" name="Rectangle 39"/>
            <p:cNvSpPr>
              <a:spLocks noChangeArrowheads="1"/>
            </p:cNvSpPr>
            <p:nvPr/>
          </p:nvSpPr>
          <p:spPr bwMode="auto">
            <a:xfrm>
              <a:off x="6918195" y="2225411"/>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一、网站</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二、社交媒体</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三、国外信息源</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507746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网络舆情的信息源</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4400" y="2169795"/>
            <a:ext cx="862266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同样诞生于Web3.0时代的微信，是腾讯公司于2011年年初推出的一个为智能终端提供即时通讯服务的免费应用程序。</a:t>
            </a:r>
            <a:r>
              <a:rPr sz="2000">
                <a:latin typeface="微软雅黑" panose="020B0503020204020204" charset="-122"/>
                <a:ea typeface="微软雅黑" panose="020B0503020204020204" charset="-122"/>
                <a:cs typeface="微软雅黑" panose="020B0503020204020204" charset="-122"/>
                <a:sym typeface="+mn-ea"/>
              </a:rPr>
              <a:t>它支持跨通信运营商、跨操作系统平台通过网络快速发送免费（需消耗少量网络流量）语音短信、视频、图片和文字等信息。</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微信提供公众平台、朋友圈、消息推送等功能，用户可以通过“摇一摇”、“搜索号码”、“附近的人”、扫二维码方式等添加好友和关注公众平台，同时微信能将内容分享给好友以及将用户看到的精彩内容分享到微信朋友圈。</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14400" y="1441450"/>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微信</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443720" y="1441450"/>
            <a:ext cx="2575560" cy="25755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2517140"/>
            <a:ext cx="862266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截止到2017年第二季度，微信已经覆盖中国94%以上的智能手机，月活跃用户达到8.06亿，用户覆盖200多个国家、超过20种语言。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庞大的用户数量、良好的用户体验以及活跃的社交关系使微信成为当下舆情表达的重要平台，同时也是当今中国最重要的舆情场域。</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48130" y="2158365"/>
            <a:ext cx="910399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微信公众号是微信上公共信息发布的重要平台，可分为服务号、企业号和订阅号。2017年新增的小程序以其出色的用户体验和信息传播效果，成为了微信信息传播的新选择。</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从信息采集角度来看，微信公众号的分类和微博一样，大致可分为：媒体公众号、企业公众号、政务公众号、个人公众号等。</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48765" y="1927225"/>
            <a:ext cx="910399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政务公众号</a:t>
            </a:r>
            <a:r>
              <a:rPr lang="zh-CN" altLang="en-US" sz="2000">
                <a:latin typeface="微软雅黑" panose="020B0503020204020204" charset="-122"/>
                <a:ea typeface="微软雅黑" panose="020B0503020204020204" charset="-122"/>
                <a:cs typeface="微软雅黑" panose="020B0503020204020204" charset="-122"/>
              </a:rPr>
              <a:t>，指微信认证的账号主体为国家职能机构，包括妇联、宣传部、检察院等政府职能部门认证的公招，主要功能是公开政务信息，如“共青团中央”。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媒体公众号</a:t>
            </a:r>
            <a:r>
              <a:rPr lang="zh-CN" altLang="en-US" sz="2000">
                <a:latin typeface="微软雅黑" panose="020B0503020204020204" charset="-122"/>
                <a:ea typeface="微软雅黑" panose="020B0503020204020204" charset="-122"/>
                <a:cs typeface="微软雅黑" panose="020B0503020204020204" charset="-122"/>
              </a:rPr>
              <a:t>，指微信认证的账号主体为各报纸、广播、电视台及其新闻网站。媒体公众号可细分为中央级媒体公众号（如“中国青年报”“新华网”等）和地方性媒体公众号（如“华西都市报”“湖南卫视”等）。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48765" y="1927225"/>
            <a:ext cx="910399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自媒体</a:t>
            </a:r>
            <a:r>
              <a:rPr lang="zh-CN" altLang="en-US" sz="2000">
                <a:latin typeface="微软雅黑" panose="020B0503020204020204" charset="-122"/>
                <a:ea typeface="微软雅黑" panose="020B0503020204020204" charset="-122"/>
                <a:cs typeface="微软雅黑" panose="020B0503020204020204" charset="-122"/>
              </a:rPr>
              <a:t>，指除了媒体和相关机构外，微信认证的账号主体是互联网公司或功能介绍为自媒体的公众号，典型的自媒体有“咪蒙”“十点读书”。在很多社会热点事件中，自媒体是主要的舆论来源主体，其粉丝是主要的舆论参与者。</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个人公众号</a:t>
            </a:r>
            <a:r>
              <a:rPr lang="zh-CN" altLang="en-US" sz="2000">
                <a:latin typeface="微软雅黑" panose="020B0503020204020204" charset="-122"/>
                <a:ea typeface="微软雅黑" panose="020B0503020204020204" charset="-122"/>
                <a:cs typeface="微软雅黑" panose="020B0503020204020204" charset="-122"/>
              </a:rPr>
              <a:t>，指微信认证的账号主体为个人的公众号，这些账号通常为个人观点或个人经历的信息传播。</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43685" y="1561465"/>
            <a:ext cx="910399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随着互联网的发展，舆情信息不止出现在网站、微博、微信、论坛等使用频率高、推广范围广的网络平台，也出现在博客、QQ群、聚合RSS、语音平台工具等相对次要的互联网平台。</a:t>
            </a:r>
            <a:r>
              <a:rPr lang="zh-CN" altLang="en-US" sz="2000">
                <a:latin typeface="微软雅黑" panose="020B0503020204020204" charset="-122"/>
                <a:ea typeface="微软雅黑" panose="020B0503020204020204" charset="-122"/>
                <a:cs typeface="微软雅黑" panose="020B0503020204020204" charset="-122"/>
              </a:rPr>
              <a:t>尽管相对于那些重要的信息源，他们可挖取的信息不多，但有时一些重要的信息也在这些信息源上率先出现。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可以预见的是，随着以“智慧生活”为核心的web4.0和以“万物互联”为核心的5G时代的到来，公众会处在类似于共生网络（symbiotic web）的网络环境中，即人、网络、以及网络中的任何一台智能终端之间，可以实现人类自然语言搜索、视觉动态感知、智慧网络生活的信息交互；并且，同时执行互联网的读、写、以及应用等并行操作。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6"/>
            <a:chExt cx="12190413" cy="661113"/>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63642" y="460116"/>
              <a:ext cx="267257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三、国外信息源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90065" y="2619375"/>
            <a:ext cx="8622665"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随着全球化趋势越发明显，我国日益看重国外互联网如Twitter、Facebook、Reddit等网络平台上的涉华舆情。</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因此，国外的网站、论坛等也是网络舆情信息采集的重要平台。</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6"/>
            <a:chExt cx="12190413" cy="661113"/>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63642" y="460116"/>
              <a:ext cx="267257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三、国外信息源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81380" y="1415415"/>
            <a:ext cx="862266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Twitter（推特），是一家美国社交网络及微博客服务的网站，是全球互联网上访问量最大的十个网站之一。</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它是微博客的典型运用，它可以让用户更新不超过140个字符的消息，这些消息也被称作“推文（Tweet）”。我国的微博就是在模仿Twitter的基础上创办的。</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截至2016年，Twitter的每月活跃用户数超过3.19亿。目前支持简体中文，繁体中文，印尼语，英语，意大利语，荷兰语，法语，希腊语，乌克兰语，泰语，德语，西班牙语，葡萄牙语，俄语，希伯来语，阿拉伯语，印地语，日语，朝鲜语等几十种语言。Twitter以其开放性和即时性成为监测国外涉华舆情的重要平台。</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9594215" y="1564640"/>
            <a:ext cx="2472055" cy="24720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6"/>
            <a:chExt cx="12190413" cy="661113"/>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63642" y="460116"/>
              <a:ext cx="267257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三、国外信息源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29260" y="1398905"/>
            <a:ext cx="862266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Reddit，是全球知名的自媒体平台，被称为“互联网的门户网站”“美国版的天涯论坛”。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每天，全球新闻信息在这里筛选、聚合、转载。据统计，全球有1/6的互联网用户使用并登录过Reddit。因此，Reddit是获取国外涉华舆情的重要平台之一。</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用户（Redditors）能够浏览并且可以提交因特网上内容的链接或发布自己的原创或有关用户提交文本的帖子。其他的用户可对发布的链接进行高分或低分的投票，得分突出的链接会被放到首页。另外，用户可对发布的链接进行评论以及回复其他评论者，这样就形成了一个在线社区。Reddit用户可以创造他们自己的论题部分，对发布链接和评论的人来说，既像Reddit用户提交的非正式的，也像社团的正式的。</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9051925" y="1485265"/>
            <a:ext cx="2886075" cy="21621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6"/>
            <a:chExt cx="12190413" cy="661113"/>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63642" y="460116"/>
              <a:ext cx="267257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三、国外信息源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16915" y="1866900"/>
            <a:ext cx="731139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Facebook（脸书），是美国的一个社交网络服务网站，创立于2004年，总部现位于美国加利福尼亚州门洛帕克，主要创始人马克·扎克伯格。</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截至2018年1月，Facebook的月活跃用户数量已超过22亿。Facebook是基于熟人建立的实名制的网络，用户忠诚度高，信息传播迅速，信息接受度高。但是由于其私密性强，信息获取较为困难。</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8878570" y="2084070"/>
            <a:ext cx="2689860" cy="26898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296506" y="442332"/>
              <a:ext cx="160557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一、网站</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97560" y="1078865"/>
            <a:ext cx="10855960"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网站，</a:t>
            </a:r>
            <a:r>
              <a:rPr lang="zh-CN" altLang="en-US" sz="2000">
                <a:latin typeface="微软雅黑" panose="020B0503020204020204" charset="-122"/>
                <a:ea typeface="微软雅黑" panose="020B0503020204020204" charset="-122"/>
                <a:cs typeface="微软雅黑" panose="020B0503020204020204" charset="-122"/>
              </a:rPr>
              <a:t>是指在因特网上根据一定的规则，使用</a:t>
            </a:r>
            <a:r>
              <a:rPr lang="en-US" altLang="zh-CN" sz="2000">
                <a:latin typeface="微软雅黑" panose="020B0503020204020204" charset="-122"/>
                <a:ea typeface="微软雅黑" panose="020B0503020204020204" charset="-122"/>
                <a:cs typeface="微软雅黑" panose="020B0503020204020204" charset="-122"/>
              </a:rPr>
              <a:t>HTML</a:t>
            </a:r>
            <a:r>
              <a:rPr lang="zh-CN" altLang="en-US" sz="2000">
                <a:latin typeface="微软雅黑" panose="020B0503020204020204" charset="-122"/>
                <a:ea typeface="微软雅黑" panose="020B0503020204020204" charset="-122"/>
                <a:cs typeface="微软雅黑" panose="020B0503020204020204" charset="-122"/>
              </a:rPr>
              <a:t>（标准通用标记语言下的一个应用</a:t>
            </a:r>
            <a:r>
              <a:rPr lang="zh-CN" altLang="en-US" sz="2000">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cs typeface="微软雅黑" panose="020B0503020204020204" charset="-122"/>
              </a:rPr>
              <a:t>等工具制作的用于展示特定内容相关网页的集合。</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互联网</a:t>
            </a:r>
            <a:r>
              <a:rPr lang="en-US" altLang="zh-CN" sz="2000">
                <a:latin typeface="微软雅黑" panose="020B0503020204020204" charset="-122"/>
                <a:ea typeface="微软雅黑" panose="020B0503020204020204" charset="-122"/>
                <a:cs typeface="微软雅黑" panose="020B0503020204020204" charset="-122"/>
              </a:rPr>
              <a:t>Web1.0</a:t>
            </a:r>
            <a:r>
              <a:rPr lang="zh-CN" altLang="en-US" sz="2000">
                <a:latin typeface="微软雅黑" panose="020B0503020204020204" charset="-122"/>
                <a:ea typeface="微软雅黑" panose="020B0503020204020204" charset="-122"/>
                <a:cs typeface="微软雅黑" panose="020B0503020204020204" charset="-122"/>
              </a:rPr>
              <a:t>的诞生，使得信息交流的方式法神颠覆性变化与创新，各类信息门户、网站、静态网页和</a:t>
            </a:r>
            <a:r>
              <a:rPr lang="en-US" altLang="zh-CN" sz="2000">
                <a:latin typeface="微软雅黑" panose="020B0503020204020204" charset="-122"/>
                <a:ea typeface="微软雅黑" panose="020B0503020204020204" charset="-122"/>
                <a:cs typeface="微软雅黑" panose="020B0503020204020204" charset="-122"/>
              </a:rPr>
              <a:t>Web</a:t>
            </a:r>
            <a:r>
              <a:rPr lang="zh-CN" altLang="en-US" sz="2000">
                <a:latin typeface="微软雅黑" panose="020B0503020204020204" charset="-122"/>
                <a:ea typeface="微软雅黑" panose="020B0503020204020204" charset="-122"/>
                <a:cs typeface="微软雅黑" panose="020B0503020204020204" charset="-122"/>
              </a:rPr>
              <a:t>文件呈现出爆发式增长。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目前国内外存在各种网站，上面聚集着大量信息。从舆情信息的采集角度来看，我们可以把网站分为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新闻网站、机构网站和主题网站</a:t>
            </a:r>
            <a:r>
              <a:rPr lang="zh-CN" altLang="en-US" sz="2000">
                <a:latin typeface="微软雅黑" panose="020B0503020204020204" charset="-122"/>
                <a:ea typeface="微软雅黑" panose="020B0503020204020204" charset="-122"/>
                <a:cs typeface="微软雅黑" panose="020B0503020204020204" charset="-122"/>
              </a:rPr>
              <a:t>三类。</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6348095" y="4212590"/>
            <a:ext cx="5842000" cy="26250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163570" y="4081145"/>
            <a:ext cx="58756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网络舆情采集分析与研判</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网络舆情信息采集</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82005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3150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56200" y="1572040"/>
            <a:ext cx="4384040" cy="2443425"/>
            <a:chOff x="6429563" y="2225411"/>
            <a:chExt cx="3512968" cy="1958348"/>
          </a:xfrm>
        </p:grpSpPr>
        <p:sp>
          <p:nvSpPr>
            <p:cNvPr id="55" name="Rectangle 39"/>
            <p:cNvSpPr>
              <a:spLocks noChangeArrowheads="1"/>
            </p:cNvSpPr>
            <p:nvPr/>
          </p:nvSpPr>
          <p:spPr bwMode="auto">
            <a:xfrm>
              <a:off x="6918195" y="2225411"/>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一、人工采集</a:t>
              </a:r>
              <a:r>
                <a:rPr lang="zh-CN" altLang="en-US" sz="2400" b="1" spc="200" dirty="0">
                  <a:latin typeface="微软雅黑" panose="020B0503020204020204" charset="-122"/>
                  <a:ea typeface="微软雅黑" panose="020B0503020204020204" charset="-122"/>
                  <a:sym typeface="Arial" panose="020B0604020202020204" pitchFamily="34" charset="0"/>
                </a:rPr>
                <a:t>手段</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二、计算机搜索引擎</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三、大数据手段</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495173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网络舆情信息采集</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5246" y="535691"/>
              <a:ext cx="302824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一、人工采集手段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对网站、论坛等的人工检测</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对微博、微信等的人工检测</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864270" y="157768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对网站、论坛等的人工检测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864360" y="2528570"/>
            <a:ext cx="8461375"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为了及时、高效的发现、获取有价值的信息，在实际检测工作中，可以遵循以下几条策略：</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8475" y="1344295"/>
            <a:ext cx="865314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首先，对网站、论坛、博客等信息源进行分类整理。</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包括两步：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第一步，根据其性质粗略分类。</a:t>
            </a:r>
            <a:r>
              <a:rPr lang="zh-CN" altLang="en-US" sz="2000">
                <a:latin typeface="微软雅黑" panose="020B0503020204020204" charset="-122"/>
                <a:ea typeface="微软雅黑" panose="020B0503020204020204" charset="-122"/>
                <a:cs typeface="微软雅黑" panose="020B0503020204020204" charset="-122"/>
              </a:rPr>
              <a:t>比如新闻网站可分为综合性新闻网站、经济类新闻网站、科技类新闻网站等。分类之后，总结哪些网站或论坛容易爆发舆情、爆发哪类舆情。比如前面论述中，我们提到天涯论坛上容易爆发环境卫生类舆情、贪污腐败类舆情。将分类后的网站或论坛放在收藏夹中，每天的工作就是对他们进行浏览，尤其要重点关注哪些容易爆发舆情的信息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第二，具体到每个网站，要对网站或论坛中的板块进行细致分类。</a:t>
            </a:r>
            <a:r>
              <a:rPr lang="zh-CN" altLang="en-US" sz="2000">
                <a:latin typeface="微软雅黑" panose="020B0503020204020204" charset="-122"/>
                <a:ea typeface="微软雅黑" panose="020B0503020204020204" charset="-122"/>
                <a:cs typeface="微软雅黑" panose="020B0503020204020204" charset="-122"/>
              </a:rPr>
              <a:t>比如前面提到，天涯论坛中“天涯杂谈”“新闻众谈”等备受关注，也是舆情爆发的集中地。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70075" y="1568450"/>
            <a:ext cx="846137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其次，总结各个网站或论坛的新闻发布规律。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每个新闻网站或论坛的首页都是人工浏览的重点区域。但具体到每个网站，又有不同的规律可循。比如，新浪新闻首页设有排行一栏，里面设有新闻总排行，点击量排行，评论数排行，分享数排行等，根据此标准，我们能很快发现公众在关注什么话题，他们的情感倾向如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又如，不少网站或论坛的首页可在设置中选择按时间排序，这样仅需十几分钟就能看完最新更新的信息，能节约一定时间。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50365" y="2029460"/>
            <a:ext cx="890079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再者,要根据工作重点需求进行监测。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不同的时期有不同的舆情重点，要根据该阶段的工作需求，有选择性的进行人工监测。比如，3.15消费节前后，网上对于假冒伪劣产品的揭露和维权的信息就会猛增，要重点关注常爆发此类舆情的网站和论坛。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特殊时期，适当地调整重心，有利于获取时效性强的舆情信息。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49730" y="2517140"/>
            <a:ext cx="890079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除上述原则之外，在实际的浏览过程中，还应该根据信息源信息量的多少，合理分配时间和精力进行监测；对于定时更新的信息源，在其更新后要及时浏览，确保信息的时效性；对于更新较快的信息源，应安排多时段多次浏览，避免遗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696630" y="15770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对微博、微信等的人工检测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96720" y="2216785"/>
            <a:ext cx="879856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对于微博、微信等社交媒体的监测，首先得建立属于自己的信息来源圈。</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一般来说，舆情监测的信息源应该是有相当粉丝数量和影响力的大V，因此，要有选择性的关注微博和微信上的大V们。每天只要定时浏览这些账号发布的信息，即可发现和获取有用信息。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同时，也要根据特定时段特殊问题，不断更新自己的朋友圈。比如，当发生重大突发事件时，就需要关注在该事件中的意见领袖，以便获取最新的事情发展和舆论走向。</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51000" y="1927225"/>
            <a:ext cx="889889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其次，要关注视频、音频、链接等新应用。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技术的发展更新，尤其2013年后我国开始进入4G视频时代。微博、微信等社交媒体上开始出现越来越多新颖的表达形式如图片、视频、音频、链接等。现在，我们常能看到“文字+视频”“文字+链接”“文字+图片”“文字+图片+视频”等形式的博文或文章，这些形式日益成为网民发布敏感信息的新选择。</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291425" y="451224"/>
              <a:ext cx="160557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一、网站</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77950" y="1168400"/>
            <a:ext cx="943610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新闻网站，指以经营新闻业务为主要生存手段的网站。</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在我国，新闻网站可分为两类：</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一类是国家或地方大型新闻门户。</a:t>
            </a:r>
            <a:r>
              <a:rPr lang="zh-CN" altLang="en-US" sz="2000">
                <a:latin typeface="微软雅黑" panose="020B0503020204020204" charset="-122"/>
                <a:ea typeface="微软雅黑" panose="020B0503020204020204" charset="-122"/>
                <a:cs typeface="微软雅黑" panose="020B0503020204020204" charset="-122"/>
              </a:rPr>
              <a:t>国家新闻网站如新华网、人民网等，地方新闻门户如长江网、大洋网等（政府网站的后缀为“.gov”，中国网站的后缀为“.cn”）。这些新闻网站依托自身资源，刊登本媒体或所依托的母媒采集制作的新闻，因此常常能掌握最新消息或独家消息，成为其他网站转发新闻的重要来源，是舆情信息采集的重要渠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另一类是商业门户网站</a:t>
            </a:r>
            <a:r>
              <a:rPr lang="zh-CN" altLang="en-US" sz="2000">
                <a:latin typeface="微软雅黑" panose="020B0503020204020204" charset="-122"/>
                <a:ea typeface="微软雅黑" panose="020B0503020204020204" charset="-122"/>
                <a:cs typeface="微软雅黑" panose="020B0503020204020204" charset="-122"/>
              </a:rPr>
              <a:t>，如新浪网、腾讯网等（后缀为“.com”）。在我国，商业新闻网站没有采访权，因此，他们大多转载国家或地方大型新闻门户，在此基础上进行整合修改。除了以上两类，新闻网站还包括行业门户网站，如中国化工网等。他们是特定行业特定事件的舆情信息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0093" y="451224"/>
              <a:ext cx="3028241"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一、人工采集手段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45920" y="2395855"/>
            <a:ext cx="889889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总之，就人工浏览而言，除了有侧重、有目的的关注网站、论坛外，舆情工作人员还应多注意微博、微信等社会化媒体。</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在此基础上，要有的放矢地去关注其平台上的舆论领袖以及音频、视频等新型的话语表达方式。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895" y="442332"/>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二、计算机搜索引擎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70075" y="2388870"/>
            <a:ext cx="846137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搜索引擎</a:t>
            </a: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Search Engine</a:t>
            </a:r>
            <a:r>
              <a:rPr lang="zh-CN" altLang="en-US" sz="2000">
                <a:latin typeface="微软雅黑" panose="020B0503020204020204" charset="-122"/>
                <a:ea typeface="微软雅黑" panose="020B0503020204020204" charset="-122"/>
                <a:cs typeface="微软雅黑" panose="020B0503020204020204" charset="-122"/>
              </a:rPr>
              <a:t>）是指自动搜索、组织网络信息资源，并提供检索服务的信息服务系统。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搜素引擎中含有大量资源，它们能根据用户无求，迅速提供对网站页面的搜索，提供数量可观的信息。搜索引擎是网络舆情监测的重要工具。</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895" y="442332"/>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二、计算机搜索引擎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64995" y="1377950"/>
            <a:ext cx="8461375"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谷歌搜索</a:t>
            </a:r>
            <a:r>
              <a:rPr lang="zh-CN" altLang="en-US" sz="2000">
                <a:latin typeface="微软雅黑" panose="020B0503020204020204" charset="-122"/>
                <a:ea typeface="微软雅黑" panose="020B0503020204020204" charset="-122"/>
                <a:cs typeface="微软雅黑" panose="020B0503020204020204" charset="-122"/>
              </a:rPr>
              <a:t>谷歌搜索是全球最强大的搜索引擎之一，它支持多种语言，能为用户提供最为详尽、最为全面的搜索结果。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它不但能提供网站论坛上的信息，也能提供博客上的信息。</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3473450" y="3378200"/>
            <a:ext cx="5048250"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895" y="442332"/>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二、计算机搜索引擎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54660" y="1828165"/>
            <a:ext cx="685228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百度搜索</a:t>
            </a:r>
            <a:r>
              <a:rPr lang="zh-CN" altLang="en-US" sz="2000">
                <a:latin typeface="微软雅黑" panose="020B0503020204020204" charset="-122"/>
                <a:ea typeface="微软雅黑" panose="020B0503020204020204" charset="-122"/>
                <a:cs typeface="微软雅黑" panose="020B0503020204020204" charset="-122"/>
              </a:rPr>
              <a:t>百度搜索是我国主流搜索引擎。作为全球最大的中文搜索网站，它提供了较为全面的中文信息。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除百度外，国内可使用的搜索引擎还有很多，比如搜狗、必应、有道等，它们各有千秋。同时，各个新闻网站也提供站内搜索，如新华网、人民网等都提供了内部新闻检索，方便汇总特定传播渠道的全部信息。毫无疑问，搜索引擎已经成为获取舆情信息的重要渠道。</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513320" y="2105025"/>
            <a:ext cx="4493260" cy="26485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895" y="442332"/>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二、计算机搜索引擎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10055" y="1427480"/>
            <a:ext cx="878141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尽管人工搜索的优点显而易见，但是随着网络技术的发展和创新，其缺点也十分明显。</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首先，人工搜索无法快速全面地获取所有内容。</a:t>
            </a:r>
            <a:r>
              <a:rPr lang="zh-CN" altLang="en-US" sz="2000">
                <a:latin typeface="微软雅黑" panose="020B0503020204020204" charset="-122"/>
                <a:ea typeface="微软雅黑" panose="020B0503020204020204" charset="-122"/>
                <a:cs typeface="微软雅黑" panose="020B0503020204020204" charset="-122"/>
              </a:rPr>
              <a:t>互联网是动态的内容网络，需要检索的页面在不断更新、创建，无数用户在各个网站上发布内容、沟通联系。人工搜索却无法准确获取最新数据，因此，其即时性不强。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其次，各个搜索入口因其技术原因和利益原因，存在一定的人工干预机制，导致搜索质量不高。</a:t>
            </a:r>
            <a:r>
              <a:rPr lang="zh-CN" altLang="en-US" sz="2000">
                <a:latin typeface="微软雅黑" panose="020B0503020204020204" charset="-122"/>
                <a:ea typeface="微软雅黑" panose="020B0503020204020204" charset="-122"/>
                <a:cs typeface="微软雅黑" panose="020B0503020204020204" charset="-122"/>
              </a:rPr>
              <a:t>比如百度搜索，搜索结果采取竞价排名的方式展示给用户，其正常搜索结果中常常掺杂付费广告及有关推广链接。因此，要想获取全面的舆情信息，必须从技术角度进行更新。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65630" y="1632585"/>
            <a:ext cx="8461375"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互联网的开放性使数量庞大的网民可以在网上方便快捷地发表观点，数据量急速增长；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其次，多媒体的发展使网络舆情的数据形态既有文本，又有图片、音频、视频等，呈现出多样性特征；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再次，现代社会价值观念多元，各种观点交流交融交锋，舆论多元多样多变，网络舆情变化迅速。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各种因素共同作用，使得网络舆情数据越来越呈现出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大数据特征</a:t>
            </a:r>
            <a:r>
              <a:rPr lang="zh-CN" altLang="en-US"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65630" y="1632585"/>
            <a:ext cx="846137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大数据（Big data或Megadata）</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指无法在一定时间范围内用常规软件工具进行抓取、管理和处理的数据集合，又称巨量资料。</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在此前提下，传统搜索引擎技术已经无法满足日益精细化、专业化的信息获取和加工需求，传统的舆情信息搜集正面临着巨大的挑战。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网络爬虫（Web crawler）</a:t>
            </a:r>
            <a:r>
              <a:rPr lang="zh-CN" altLang="en-US" sz="2000">
                <a:latin typeface="微软雅黑" panose="020B0503020204020204" charset="-122"/>
                <a:ea typeface="微软雅黑" panose="020B0503020204020204" charset="-122"/>
                <a:cs typeface="微软雅黑" panose="020B0503020204020204" charset="-122"/>
              </a:rPr>
              <a:t>就是在大数据背景下产生的舆情数据获取的新方法。</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759786" y="392291"/>
            <a:ext cx="26720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三、大数据手段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信息抓取工具</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网络爬虫</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数据的搜集</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数据的预处理</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38935" y="2129155"/>
            <a:ext cx="460883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爬虫，又称“网络蜘蛛”</a:t>
            </a:r>
            <a:r>
              <a:rPr lang="zh-CN" altLang="en-US"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它是一种高效的信息抓取工具，集成了搜索引擎技术，并通过技术手段进行优化，用以从互联网搜索、抓取并保存任何通过HTML（超文本标记语言）进行标准化的网页信息。</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638845" y="147481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信息抓取工具</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网络爬虫</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6871970" y="2129155"/>
            <a:ext cx="4205605" cy="23717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70075" y="2395855"/>
            <a:ext cx="846137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数据爬虫工作机理是：通过网页的链接地址来寻找网页，从网站某一个页面开始，读取网页内容，找到在网页中的其他链接地址，然后通过这些链接地址寻找下一个网页，如此循环下去，直到按照某种策略把互联网上所有的网页都抓取完为止。</a:t>
            </a:r>
            <a:r>
              <a:rPr lang="zh-CN" altLang="en-US" sz="2000">
                <a:latin typeface="微软雅黑" panose="020B0503020204020204" charset="-122"/>
                <a:ea typeface="微软雅黑" panose="020B0503020204020204" charset="-122"/>
                <a:cs typeface="微软雅黑" panose="020B0503020204020204" charset="-122"/>
              </a:rPr>
              <a:t>通过这种自动化的工作机制，我们能将目标数据保存在本地数据中，以供使用。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经过研究者们长期不懈地努力，网络爬虫已由最初的基于整个Web的单纯爬行器发展到可适用于不同需求的多种采集技术相融合的爬行器。因此，要选择满足自身需求的爬行器。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69985" y="15865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数据的搜集</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291425" y="451224"/>
              <a:ext cx="160557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一、网站</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4985" y="2074545"/>
            <a:ext cx="8622665"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机构网站指的是一些团体、组织、个人主办的网站</a:t>
            </a:r>
            <a:r>
              <a:rPr sz="2000">
                <a:latin typeface="微软雅黑" panose="020B0503020204020204" charset="-122"/>
                <a:ea typeface="微软雅黑" panose="020B0503020204020204" charset="-122"/>
                <a:cs typeface="微软雅黑" panose="020B0503020204020204" charset="-122"/>
                <a:sym typeface="+mn-ea"/>
              </a:rPr>
              <a:t>，比如“中国红十字会”“中国民间保钓联合会”等。</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机构网站也会转载一些与该机构组织相关的或该组织感兴趣的信息。</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864360" y="2257425"/>
            <a:ext cx="872299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通过人工浏览或是人工搜索获取的信息数量较少，不需要特别的技术处理。但是，通过网络爬虫技术爬取到的网页数据非常复杂，大多以无结构与非半结构化结合的方式掺杂在一起，如果仅依靠简单人力来进行处理的话，工作量大且效率低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所以，为了把爬取到的内容以结构化的形式存储以便进行分析，需要运用文本处理技术对其进行预处理。文本处理技术主要包括：网页清洗和中文分词。</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6427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数据的预处理</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9265" y="1824990"/>
            <a:ext cx="872299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广义上的网页清洗大致分为三类：一是去除重复的网页（如：镜像网站、复制文章等）；二是去除网页中某些为提高在搜索引擎中的排名而故意制造的反向、重复链接；三是去除网页中与网页正文不相关的内容（如：广告图片、广告链接、网站模板信息以及版权信息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网页清洗后，Web文本处理程序直接以网页主题内容为处理对象，显著提高了主题分类的准确度；同时，网页去噪还可以大大简化网页内标签结构的复杂性，从而节省处理过程的空间和时间开销。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3550" y="1568450"/>
            <a:ext cx="872299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在对数据进行基本清洗之后，接下来就要进行中文分词。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进行自然语言处理的最小单位是词语，而在以英语为代表的拉丁语系语言中，由于词之间有空格作为天然的词语分隔符，词语一般情况下都能简单且准确地提取出来，因此在对英文文本进行处理时并不存在词语划分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由于中文的词语与词语之间没有天然的分隔符，除了标点符号以外，字与字之间紧密相连，没有明显的词边界，因此需要对中文文本进行人为的词语切分，即把连续的汉字序列重新切分成词或词组，这就是所谓的中文分词。</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83709"/>
            <a:ext cx="12188156" cy="687661"/>
            <a:chOff x="0" y="433440"/>
            <a:chExt cx="12190413" cy="68778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7926" y="43344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三、大数据手段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9900" y="2093595"/>
            <a:ext cx="872299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在中文中，单字作为最基本的语义单位，虽然也有自己的意义，但表意能力较差，意义较分散，而词的表意能力更强，能更加准确地描述一个事物。</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中文分词是文本挖掘的基础，对于输入的一段中文，成功地进行中文分词，可以达到电脑自动识别语句含义的效果。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2875915" y="4081145"/>
            <a:ext cx="645096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网络舆情采集、</a:t>
            </a: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分析和研判</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网络舆情分析和研判</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42000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32711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1575849"/>
            <a:ext cx="4384040" cy="2458031"/>
            <a:chOff x="6429563" y="2213705"/>
            <a:chExt cx="3512968" cy="1970054"/>
          </a:xfrm>
        </p:grpSpPr>
        <p:sp>
          <p:nvSpPr>
            <p:cNvPr id="55" name="Rectangle 39"/>
            <p:cNvSpPr>
              <a:spLocks noChangeArrowheads="1"/>
            </p:cNvSpPr>
            <p:nvPr/>
          </p:nvSpPr>
          <p:spPr bwMode="auto">
            <a:xfrm>
              <a:off x="6918195" y="2213705"/>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一、网络舆情分析的维度</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6200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二、网络舆情的专业研判</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三、专业舆情检测系统</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562229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网络舆情分析和研判</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7340" y="2471420"/>
            <a:ext cx="904875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在遵循网络舆情监测的基本原则的同时，采取科学有效的研究方法后，选择符合事实的分析角度同样重要。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1590675"/>
            <a:ext cx="904875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网络舆情分析研判的关键技术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基于话语分析技术的舆情情感分析。</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采集和处理大量的舆情信息后，接下来就要对文本进行更深层次的情感分析。情感是舆论的重要部分，对舆论情感倾向性的挖掘是舆论信息搜集与分析的关键。网络舆论倾向性是指网民对客观事物或公共事件所蕴涵的感情、观点、态度和立场。网络舆论倾向性分析是指通过数据挖掘技术，自动将网络舆论所包含的褒贬因素挖掘出来，明确舆论主体的真正意图和倾向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2055495"/>
            <a:ext cx="904875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目前主要包括三种分析方法：基于传统的机器学习的网络舆论倾向性分析方法、基于语义模式匹配的网络舆论倾向性分析方法、基于统计情感词倾向性值的网络舆论倾向性分析方法。</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基于传统的机器学习的网络舆情倾向性分析方法是将对舆情内容的倾向性分析看作是支持或反对两类的分类问题，通过事先选取文本作为训练集，并人工标注其倾向性值，然后利用机器学习的方法对输入的文本做倾向性分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970280"/>
            <a:ext cx="9048750" cy="58877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基于语义模式匹配的网络舆情倾向性分析方法，首先要人工建立待分析文本的语义模式库，赋予模式库中的每种模式一个语义倾向性值。然后遍历语义模式库，分析其是否与待分析文本匹配，并累加所有匹配模式对应的倾向性值，把累加到的倾向性值作为整个文本的倾向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基于统计情感词倾向性值的网络舆情倾向性分析方法，首先要抽取文本中能够体现主观色彩的情感词，然后对抽取出来的情感词进行倾向性判断并赋予一个倾向性值，最后将上述所有的倾向性值累加起来得到文本的总倾向性。该方法的核心就是判断词汇的倾向性。目前，国内外在词汇倾向性分析的研究中，主要的方法都是选择基准词（例如：“好”，“坏”）与待估词汇进行倾向性的相似度计算，从而判断该词汇的倾向性。但应注意到，网络中公众情感的表达方式较复杂，同时由于汉语语法、词义较多，网络新词不断浮现，因此汉语中网络舆情情感词典的构建难度较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291425" y="451224"/>
              <a:ext cx="160557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一、网站</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4350" y="1715135"/>
            <a:ext cx="862266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主题网站指的是以某一个或某一类主题、领域为主要内容的网站，这类网站主要刊登与网站主题相关的新闻、评论、论文等文章，并附设论坛。</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例如，“新闻与传播研究”“国际新闻界”网站主要刊登新闻学、传播学等学术性文章；“中华复兴网”“铁血网”等主要刊登中外关系、军事类文章。主题网站是特定主题事件的重要舆情信息源。</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6070" y="2876550"/>
            <a:ext cx="9048750"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通过上述技术方法，我们可以将网络舆情中丰富的情感倾向进行定性定量分析，从而掌握网络舆情变化趋势。在此基础上，通过对随时间而持续变化的舆情进行分析，可以较好地把握网络舆情的演化规律。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4826000" y="3244850"/>
            <a:ext cx="2540000" cy="368300"/>
          </a:xfrm>
          <a:prstGeom prst="rect">
            <a:avLst/>
          </a:prstGeom>
          <a:noFill/>
        </p:spPr>
        <p:txBody>
          <a:bodyPr wrap="square" rtlCol="0" anchor="t">
            <a:spAutoFit/>
          </a:bodyPr>
          <a:p>
            <a:r>
              <a:rPr lang="zh-CN" altLang="en-US"/>
              <a:t> </a:t>
            </a:r>
            <a:endParaRPr lang="zh-CN" altLang="en-US"/>
          </a:p>
        </p:txBody>
      </p:sp>
      <p:pic>
        <p:nvPicPr>
          <p:cNvPr id="7" name="图片 6"/>
          <p:cNvPicPr>
            <a:picLocks noChangeAspect="1"/>
          </p:cNvPicPr>
          <p:nvPr/>
        </p:nvPicPr>
        <p:blipFill>
          <a:blip r:embed="rId1"/>
          <a:stretch>
            <a:fillRect/>
          </a:stretch>
        </p:blipFill>
        <p:spPr>
          <a:xfrm>
            <a:off x="1452880" y="980440"/>
            <a:ext cx="9286875" cy="5868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43620" y="15497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（一）舆情事件宏观梳理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43710" y="2395855"/>
            <a:ext cx="904875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网络舆情分析的第一步，就是要理清事件发展的来龙去脉，按照舆情发展的时间顺序，宏观把握舆情传播的纵向脉络。</a:t>
            </a:r>
            <a:r>
              <a:rPr lang="zh-CN" altLang="en-US" sz="2000">
                <a:latin typeface="微软雅黑" panose="020B0503020204020204" charset="-122"/>
                <a:ea typeface="微软雅黑" panose="020B0503020204020204" charset="-122"/>
                <a:cs typeface="微软雅黑" panose="020B0503020204020204" charset="-122"/>
              </a:rPr>
              <a:t>一般来说，一段时间内对于特定事件的媒体报道量和网民搜索量，在一定程度上反映舆情热度和舆情走向。因此，可从这两个角度对事件进行纵向梳理：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2459990"/>
            <a:ext cx="904875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媒体发文量</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sym typeface="+mn-ea"/>
              </a:rPr>
              <a:t>以时间为序，统计特定时间段内的媒体发文量，绘制成曲线图。从曲线图中，我们可以看出媒体发文的集中趋势，并以此来划分舆情事件的潜伏期、爆发期、高潮期和衰退期。（前文已提及）结合舆情事件的起承转折，分析舆情的各个阶段的特点以及舆情发生变化的原因。</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6070" y="1593850"/>
            <a:ext cx="904875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传播平台分析。</a:t>
            </a:r>
            <a:r>
              <a:rPr lang="zh-CN" altLang="en-US" sz="2000">
                <a:latin typeface="微软雅黑" panose="020B0503020204020204" charset="-122"/>
                <a:ea typeface="微软雅黑" panose="020B0503020204020204" charset="-122"/>
                <a:cs typeface="微软雅黑" panose="020B0503020204020204" charset="-122"/>
              </a:rPr>
              <a:t>传播平台是舆情分析的重要组成部分，它反映了各个传播渠道对于舆情事件的推动程度。了解舆情事件的重点传播平台，有利于针对性地进行舆情引导。一般来说，传播平台和信息源一致，大致可分为微博、微信、网站、博客等。不同舆情软件具有不同的分类方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通常来说，对传播平台的分析集中于特定事件在特定平台上信息数量的占比。</a:t>
            </a:r>
            <a:r>
              <a:rPr lang="zh-CN" altLang="en-US" sz="2000">
                <a:latin typeface="微软雅黑" panose="020B0503020204020204" charset="-122"/>
                <a:ea typeface="微软雅黑" panose="020B0503020204020204" charset="-122"/>
                <a:cs typeface="微软雅黑" panose="020B0503020204020204" charset="-122"/>
              </a:rPr>
              <a:t>一般来说，数量占比大，则在推动事件发展中作用大。以2017年发生的“榆林产妇坠楼案”为例，据鹰眼数据统计，微博以97%的占比成了该事件相关信息的第一传播平台，其次是论坛（0.83%）、网站（0.82%）、客户端（0.53%）。</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1929130"/>
            <a:ext cx="904875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网民搜索量</a:t>
            </a:r>
            <a:r>
              <a:rPr lang="zh-CN" altLang="en-US" sz="2000">
                <a:latin typeface="微软雅黑" panose="020B0503020204020204" charset="-122"/>
                <a:ea typeface="微软雅黑" panose="020B0503020204020204" charset="-122"/>
                <a:cs typeface="微软雅黑" panose="020B0503020204020204" charset="-122"/>
              </a:rPr>
              <a:t>。以时间为序，采用相关小工具(如百度指数、微博指数等)统计特定时间段的网民搜索量,绘制成曲线图。同样，从网民搜索指数的曲线图，可以看出网民关注的集中趋势，以此来分析公众议程和媒介议程的吻合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江歌”为关键词，通过百度指数可以看出“江歌案”的舆情走势。从图中可以看出，网民对该事件关注集中在2017年11-12刀期问，且出现多个高峰值。随后舆情衰退，舆情指数趋于平缓。但由于案件审理等后续新闻，可以看出在2018年1-4月之间存在小的节点。这是一个总的奥情趋势。百度指数还为我们提供了PC端趋势指数和移动端趋势指数,有利于分析不同媒介的传播趋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71625" y="1379855"/>
            <a:ext cx="904875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江歌”为关键词，通过百度指数可以看出“江歌案”的舆情走势。从图中可以看出，网民对该事件关注集中在2017年11-12刀期问，且出现多个高峰值。随后舆情衰退，舆情指数趋于平缓。但由于案件审理等后续新闻，可以看出在2018年1-4月之间存在小的节点。这是一个总的奥情趋势。百度指数还为我们提供了PC端趋势指数和移动端趋势指数,有利于分析不同媒介的传播趋势。</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2362200" y="3934460"/>
            <a:ext cx="7467600" cy="2432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29650" y="15770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（二）舆论本体</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议题分析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29740" y="2562225"/>
            <a:ext cx="873252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 1.</a:t>
            </a:r>
            <a:r>
              <a:rPr lang="zh-CN" altLang="en-US" sz="2000" b="1">
                <a:latin typeface="微软雅黑" panose="020B0503020204020204" charset="-122"/>
                <a:ea typeface="微软雅黑" panose="020B0503020204020204" charset="-122"/>
                <a:cs typeface="微软雅黑" panose="020B0503020204020204" charset="-122"/>
              </a:rPr>
              <a:t>议题分布</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议题分布是指对媒介或公众对于特定事件关注点的分析。它包含</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媒体议题和公众议题</a:t>
            </a:r>
            <a:r>
              <a:rPr lang="zh-CN" altLang="en-US" sz="2000">
                <a:latin typeface="微软雅黑" panose="020B0503020204020204" charset="-122"/>
                <a:ea typeface="微软雅黑" panose="020B0503020204020204" charset="-122"/>
                <a:cs typeface="微软雅黑" panose="020B0503020204020204" charset="-122"/>
              </a:rPr>
              <a:t>两个方面。</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055495"/>
            <a:ext cx="873252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对议题的分析，首先需要对媒介议题和公众议题进行分类，以探索媒介和网民对该事件的关注点。</a:t>
            </a:r>
            <a:r>
              <a:rPr lang="zh-CN" altLang="en-US" sz="2000">
                <a:latin typeface="微软雅黑" panose="020B0503020204020204" charset="-122"/>
                <a:ea typeface="微软雅黑" panose="020B0503020204020204" charset="-122"/>
                <a:cs typeface="微软雅黑" panose="020B0503020204020204" charset="-122"/>
              </a:rPr>
              <a:t>比如在江歌案中，媒介议题可分为“关注江歌母亲遣责刘鑫对案件态度冷漠”“探讨江歌案中的道义责任和法律责任”“梳理江歌遇害始末”“呼吁网民不要对案件进行道德审判”等。网民议题可分为“谴责刘鑫冷漠自私”“对江歌母女表示同情“质疑刘鑫家教和父母的人品”“传播江歌母亲征集签名以求凶手死刑”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286000"/>
            <a:ext cx="873252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其次，需要从量化的角度对议题进行比重分析，以探索媒介和网民的关注重心。</a:t>
            </a:r>
            <a:r>
              <a:rPr lang="zh-CN" altLang="en-US" sz="2000">
                <a:latin typeface="微软雅黑" panose="020B0503020204020204" charset="-122"/>
                <a:ea typeface="微软雅黑" panose="020B0503020204020204" charset="-122"/>
                <a:cs typeface="微软雅黑" panose="020B0503020204020204" charset="-122"/>
              </a:rPr>
              <a:t>据鹰眼数据统计，媒介比较关注的是“关注江歌母亲谴责刘鑫对案件态度冷漠”“探讨江歌案中的道义责任和法律责任”这两个议题，各占比34%和28%。而网民比较关注的是“谴责刘鑫冷漠自私”“对江歌母女表示同情”，各自古比39%和26%。</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5175711" y="392291"/>
            <a:ext cx="2316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二、社交媒体</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论坛</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微博</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微信</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824355"/>
            <a:ext cx="873252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情感态度</a:t>
            </a:r>
            <a:r>
              <a:rPr lang="zh-CN" altLang="en-US" sz="2000" b="1">
                <a:latin typeface="微软雅黑" panose="020B0503020204020204" charset="-122"/>
                <a:ea typeface="微软雅黑" panose="020B0503020204020204" charset="-122"/>
                <a:cs typeface="微软雅黑" panose="020B0503020204020204" charset="-122"/>
              </a:rPr>
              <a:t>分析</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情感是舆论的重要部分</a:t>
            </a:r>
            <a:r>
              <a:rPr lang="zh-CN" altLang="en-US" sz="2000">
                <a:latin typeface="微软雅黑" panose="020B0503020204020204" charset="-122"/>
                <a:ea typeface="微软雅黑" panose="020B0503020204020204" charset="-122"/>
                <a:cs typeface="微软雅黑" panose="020B0503020204020204" charset="-122"/>
              </a:rPr>
              <a:t>，对舆论情感倾向性的挖掘是舆论信息搜集与分析的关键。网络舆论倾向性是指网民对客观事物或公共事件所蕴涵的感情、观点、态度和立场。只有清晰的掌握了网民关注点和态度倾向，才能有的放矢，更好的引导舆情。在实际的分析过程中，往往依靠的是舆情主体发表言论时的措辞、语气、行为模式等。一些富含情感的词语如“绝望”“生气”“愤怒”则表示着更大的舆情强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4185" y="2055495"/>
            <a:ext cx="873252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一般来说，现目前的舆情分析仅仅将态度情绪简单分为了三类：</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正面的态度、负面的态度和中立的态度</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因篇幅或播放时间有限，媒体对于舆情事件的报道量相对较少，故其态度倾向可人为归类。但大数据时代，网民所发表的言论数据巨大，依靠人工归类无法处理，因此可借助自然语言处理技术进行情绪分析。它通过数据挖掘技术，能自动将网络舆论所包含的褒贬因素挖掘出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881505"/>
            <a:ext cx="873252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议题比较维度</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为了更好地体现特定舆情事件中议题的分布和变化，有时候需要进行多维度的理论分析比较研究。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299845"/>
            <a:ext cx="873252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1</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不同媒体横向比较：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而言，不同媒介因利益不同在议题呈现上有所差异。比如微信公众号中的奥情传播，传播主体可分为主流媒体、政务机构、自媒体和个人公众号。不同的媒体因利益不同，往往会关注不同的议题。因此，可按照媒体类型来分析不同媒体关注点的同与异。研究指出，对“江歌案”相关信息的传播中,主流媒体公众号着眼于从法律角度对凶手进行审判;而政务机构不仅关注对凶手的审判，还着眼于案件的分析;自媒体则更多的关于对刘鑫和陈世峰的道德审判。可以看出，不同媒介对同一事件有着不同的关注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同样，受众可按照地域、性别、受教育程度等进行分类，以此来分析不同省份、不同性别、不同学历的网民分别关注着什么议题。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583690"/>
            <a:ext cx="873252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不同媒体的纵向比较：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是网络舆情分析的一个常用分析角度。简而言之，就是在分析过程中引入时间的变量，以便观察不同媒介、不同公众的议题、情感变化情况。在事件发展的不同阶段，媒体和公众的关注议题和态度也会有所变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于情感态度的分析也可从议题分析的角度人手，首先对网民情感倾向和媒介情感倾向做一个总的判读。然后，对网民和媒介细化，以探索不同网民、不同媒介的情感态度。最后，可以时间为线，探索媒体和网民的情感趋势变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37335" y="1312545"/>
            <a:ext cx="911796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3</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理论解析维度：</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根据不同的研究需要，有时候需要进行多维度的理论分析。</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其一，框架理论。</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美国社会学家首先提出了“框架”一词，他将框架定义为人们用来认识和解释社会生活经验的一种认知结构，它“能够使它的使用者定位、感知、确定和命名那些看似无穷多的具体事实。随后，不断有学者对其进行补充。吉特林最先将框架理论运用到大众传播领域。恩特曼认为，框架是选择感知到的现实的某部分，将它们凸显在传播的文本当中，宣传关于被描述现象的某种问题定义、因果解释、道德判断以及解决方法。</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36700" y="2059940"/>
            <a:ext cx="9117965"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因此，具体到特定事件，还可从框架理论再做衍生，以此来分析媒介和公众对于舆情事件的问题定义、因果解释、道德判断以及解决方法等。一般来说，随着事件的不断披露，媒介和公众对于事件的定义、解释以及涉事主题的人物形象也会有不同表述和判断。因此，可参照上述的横向和纵向研究，选择框架理论对事件及其中的人物形象进行分析。</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583690"/>
            <a:ext cx="911796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其二，议程设置理论。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议程设置理论是网络舆情分析的一个常用理论。最早的是由美国传播学家M.E·麦库姆斯和D.L·肖提出。他们认为,“媒介的议程设置功能就是指媒介的一种能力:通过反复播出某类新闻报道,强化该话题在公众心目中的重要程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值得注意的是，在分析完媒介议题和网民议题后，要把他们与事实议题进行比对，观察媒介议题和网民议题与事实是否相符。只有媒介的报道重点和网民的关注重点与舆情事件发生发展的顺序和逻辑相近，这样的议题分析才有效，才能为之后的舆情研判与预测提供坚实基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72965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（三）舆论主体</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公众</a:t>
            </a:r>
            <a:r>
              <a:rPr lang="zh-CN" altLang="en-US" sz="2400" b="1">
                <a:latin typeface="微软雅黑" panose="020B0503020204020204" charset="-122"/>
                <a:ea typeface="微软雅黑" panose="020B0503020204020204" charset="-122"/>
                <a:cs typeface="微软雅黑" panose="020B0503020204020204" charset="-122"/>
              </a:rPr>
              <a:t>分析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29740" y="2599690"/>
            <a:ext cx="873252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公众分析，主要是指关注舆情事件的网名类型分析，它用来衡量网民观点的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空间性</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价值性</a:t>
            </a:r>
            <a:r>
              <a:rPr lang="zh-CN" altLang="en-US" sz="2000">
                <a:latin typeface="微软雅黑" panose="020B0503020204020204" charset="-122"/>
                <a:ea typeface="微软雅黑" panose="020B0503020204020204" charset="-122"/>
                <a:cs typeface="微软雅黑" panose="020B0503020204020204" charset="-122"/>
              </a:rPr>
              <a:t>。一般来说，公众分析有两个维度：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95095" y="1318260"/>
            <a:ext cx="9401175" cy="522097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1.舆论公众的身份素描</a:t>
            </a:r>
            <a:endParaRPr lang="en-US" alt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即从地域、性别、学历、年龄等静态的角度人手分析舆论主体公众的身份。基于量化的角度，我们可以分析不同地域、不同性别、不同学历、不同年龄的公众对于舆情事件的关注度。对特定的舆情，不同地域的网民的关注度不一样。</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例如榆林产妇坠楼案中，由于它发生地是陕西,所以陕西网民对其的关注度最高。同时，受教育程度可能会影响网友对于同一网络事件的态度。受教育程度低者可能更多的是情绪的宣泄，受教育程度高者则偏重于冷静地思考和提出建议。特定事件中，性别也会成为网友观点分析或关注度不同的重要影响因素。比如，榆林产妇事件中，女性的讨论度和情感值就会明显高于男性。对于微博用户的分析，还要特别注意用户的认证类型，这是衡量用户影响力及其意见影响力的重要指标。</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69340" y="1859280"/>
            <a:ext cx="86226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Web2.0突破了Web1.0时代的精英主导、信息单向交流的限制，赋予普通用户同样的话语权，普遍用户自我表达和自我展现的欲望空前强烈。因此基于信息共建的论坛开始兴起。</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论坛，一般就是大家口中常提的BBS（电子公告板），是互联网上的一种电子信息服务系统。</a:t>
            </a:r>
            <a:r>
              <a:rPr sz="2000">
                <a:latin typeface="微软雅黑" panose="020B0503020204020204" charset="-122"/>
                <a:ea typeface="微软雅黑" panose="020B0503020204020204" charset="-122"/>
                <a:cs typeface="微软雅黑" panose="020B0503020204020204" charset="-122"/>
              </a:rPr>
              <a:t>它给网友提供了一块公共电子白板，每个用户都可以在上面发布信息，如提出问题、表达看法。论坛具有交互性强、内容丰富、方便快捷等特点，是人民讨论、交流的重要网络平台。</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69340" y="1296035"/>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论坛</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580880" y="4241800"/>
            <a:ext cx="2609215" cy="26092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927225"/>
            <a:ext cx="8732520" cy="337439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2.舆论公众的社会关系网格分析</a:t>
            </a:r>
            <a:endParaRPr lang="en-US" alt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作为舆论主体的公众，其规定性之一就是在于它具有问题相关性，即舆论问题相关所及的那些社会成员。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也就是说，作为舆论主体的公众不是一个个孤立的存在，它是一定数量上的社会成员的集合体。在大数据环境下，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社会网格分析法</a:t>
            </a:r>
            <a:r>
              <a:rPr lang="zh-CN" altLang="en-US" sz="2000">
                <a:latin typeface="微软雅黑" panose="020B0503020204020204" charset="-122"/>
                <a:ea typeface="微软雅黑" panose="020B0503020204020204" charset="-122"/>
                <a:cs typeface="微软雅黑" panose="020B0503020204020204" charset="-122"/>
              </a:rPr>
              <a:t>为描绘公众身份提供了新的视角。</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4185" y="1363345"/>
            <a:ext cx="873252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网络”的概念最早被应用于20世纪30年代的心理学和人类学研究中，德国社会学家齐美尔（G.Simmel）在1922年发表的《群体联系的网络》中首次将“网络”的概念引入到社会学研究中，英国人类学家布朗（Radcliffe Brown）则在1940年首次提出了“社会网络”的概念。社会网络，指的是社会行动者及其间关系的集合，对于传统的社会学研究来说，无疑是一种全新的研究视角和研究范式，这种对社会关系进行量化分析并以此来反映社会结构的方法被称作社会网络分析法（Social Network Analysis，SNA）。</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12215" y="1194435"/>
            <a:ext cx="9766935" cy="542607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网络分析中最基本的元素是行动者（Actors）和关系（Ties），反映在图论中就是节点（Nodes）和连线（Lines）。社会网络分析就是以行动者及其相互间的关系作为研究内容，通过对行动者之间的关系模型进行描述，分析这些模型所蕴含的结构及其对行动者和整个群体的影响。社会网络分析一般可以分为两种：自我中心社会网分析（Ego-Network Analysis）和整体社会网分析（Whole Network Analysis）。自我中心社会网以个体为中心，研究个体及与之相关的其他个体构成的网络，“只能分析社会连带（Social Tie），却不能分析网络结构引用？”，是一种基于关系取向的分析视角；而整体社会网刚好相反，分析社会连带的能力较差，但其关注的是一个群体内所有成员构成的关系网络，关注行动者在关系网络中的结构特征，是基于位置取向的分析视角。</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社会网络分析一般采用图论或者矩阵的方式来表达行动者之间的关系。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02105" y="1490980"/>
            <a:ext cx="898842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社会网络分析是以行动者及其相互间的关系作为研究内容，通过对行动者之间的关系模型进行描述，分析这些模型所蕴含的结构及其对行动者和整个群体的影响。</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实现对舆论主体的个体身份素描的基础上，运用社会网络分析方法，通过关联不同领域数据，交叉复现舆论主体的多维度信息，不仅可以帮助我们整体把握具有问题相关性的舆论主体，还可以发现不同的意见群落，以及意见群落内部的互动关系、不同意见群落之间的互动关系，甚或更大范围内社会成员意见的动态的扩散过程。</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02105" y="1490980"/>
            <a:ext cx="898842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与此同时，在面对复杂、多元、流动性强的网络空间，采用社会网络分析视域，能更好的把握行动者以及行动者之间多样的关系，还可以挖掘特定事件中的舆论领袖。</a:t>
            </a:r>
            <a:r>
              <a:rPr lang="zh-CN" altLang="en-US" sz="2000">
                <a:latin typeface="微软雅黑" panose="020B0503020204020204" charset="-122"/>
                <a:ea typeface="微软雅黑" panose="020B0503020204020204" charset="-122"/>
                <a:cs typeface="微软雅黑" panose="020B0503020204020204" charset="-122"/>
                <a:sym typeface="+mn-ea"/>
              </a:rPr>
              <a:t>当前，已经有一些成熟的社会网络分析软件，如UCINET，Pajek，NetMiner，STRUCTURE，MultiNet，StOCNET、Nodexl、Gephi等，可以进行很好地进行社会网络分析，并呈现出可视化的分析结果，对于发现网络意见领袖和子群体有很好的作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在大数据时代，通过上述方法对舆论主体——公众进行数据挖掘，将会为网络舆论研究提供一个新的研究方法，</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即以“人”为路径的研究方法。</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02105" y="1490980"/>
            <a:ext cx="898842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现有的网络舆论挖掘多为“事件/议题”的研究路径，比如人民网舆情监测室的案例产品。由于在众多网络热点事件中都存在着“沉默的大多数”现象，这类以事件或议题为主要研究对象的网络舆论研究，聚焦短期效应，易掺杂进“水军”炮制的虚假民意，群体极化现象也特别容易在该类舆情事件中被放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对网络舆论的研究能够从“事件/议题”中跳脱出来，紧紧围绕网民、围绕“人”来展开，以现实社会中的“社会群体”为切入口，以网民个体的“人”为研究对象,针对某一舆论热点问题,通过数据挖掘掌握的公众身份信息选取涵盖各领域、各阶层的公众,对其言论进行分析，</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将大大提升网络舆论测量的代表性和真实性。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一、网络舆情分析的维度</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100580"/>
            <a:ext cx="873252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传统的舆论研究只注重公众“说什么”，而不重视具体是“谁在说”，“为什么这样说”。</a:t>
            </a:r>
            <a:r>
              <a:rPr lang="zh-CN" altLang="en-US" sz="2000">
                <a:latin typeface="微软雅黑" panose="020B0503020204020204" charset="-122"/>
                <a:ea typeface="微软雅黑" panose="020B0503020204020204" charset="-122"/>
                <a:cs typeface="微软雅黑" panose="020B0503020204020204" charset="-122"/>
                <a:sym typeface="+mn-ea"/>
              </a:rPr>
              <a:t>事实上，通过对舆论主体进行身份索描以及社会网络分析，可以清晰地定位出每一种與论声音背后所代表的公众，并且通过分析其身份特征，了解其言论肯后的社会心理和其所处的社会关系网。</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971675"/>
            <a:ext cx="873252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网络舆情已成为现实社会舆情的映射，重视互联网舆情的研判对现实公共安全来说更加必要。</a:t>
            </a:r>
            <a:r>
              <a:rPr lang="zh-CN" altLang="en-US" sz="2000">
                <a:latin typeface="微软雅黑" panose="020B0503020204020204" charset="-122"/>
                <a:ea typeface="微软雅黑" panose="020B0503020204020204" charset="-122"/>
                <a:cs typeface="微软雅黑" panose="020B0503020204020204" charset="-122"/>
              </a:rPr>
              <a:t>舆情研判建立在舆情分析的基础上，通过定性或定量的指标体系构建，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可以科学地把握舆情发展的概况，预测舆情走势</a:t>
            </a:r>
            <a:r>
              <a:rPr lang="zh-CN" altLang="en-US" sz="2000">
                <a:latin typeface="微软雅黑" panose="020B0503020204020204" charset="-122"/>
                <a:ea typeface="微软雅黑" panose="020B0503020204020204" charset="-122"/>
                <a:cs typeface="微软雅黑" panose="020B0503020204020204" charset="-122"/>
              </a:rPr>
              <a:t>。因此，舆情指数体系的构建是舆情研判的重中之重。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696720"/>
            <a:ext cx="873252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舆情指数是通过对网络中各种类型媒体所发布的信息进行独立的第三方观察，形成量化统计和定性分析，并结合算法推导、归纳总结而最终形成的一套网络舆情指数体系。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指标体系涉及整个网络舆情生命周期，有助于全面了解网络舆情的发展状况，挖掘有价值的信息，并及时通过预警指标判断网络舆情潜在问题。指标体系的设立，使得网络舆情信息判断更加客观，定性定量相结合可以实现综合分析，直观展现复杂问题，增强对网络舆情形势的把握度。郝晓伟.网络舆情信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74775" y="1329055"/>
            <a:ext cx="9451975" cy="55289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建立网络舆情指标体系的思路是：先从网站、论坛、微博、微信、网络日志等信息源中提取出网络舆情要素，然后建立网络舆情指标体系，最后设计网络舆情指数的计算方法。</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目前对于舆情研判体系的构建主要有以下5个维度：</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时间维度</a:t>
            </a:r>
            <a:r>
              <a:rPr lang="zh-CN" altLang="en-US" sz="2000">
                <a:latin typeface="微软雅黑" panose="020B0503020204020204" charset="-122"/>
                <a:ea typeface="微软雅黑" panose="020B0503020204020204" charset="-122"/>
                <a:cs typeface="微软雅黑" panose="020B0503020204020204" charset="-122"/>
              </a:rPr>
              <a:t>：反映某一议题的舆论在不同时间点上的变化情况（具体表现在某一议题每天呈现的帖子的总数的变化）；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数量维度</a:t>
            </a:r>
            <a:r>
              <a:rPr lang="zh-CN" altLang="en-US" sz="2000">
                <a:latin typeface="微软雅黑" panose="020B0503020204020204" charset="-122"/>
                <a:ea typeface="微软雅黑" panose="020B0503020204020204" charset="-122"/>
                <a:cs typeface="微软雅黑" panose="020B0503020204020204" charset="-122"/>
              </a:rPr>
              <a:t>：反映某一帖子道德多少（总贴数和平均每天的帖数）；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显著维度</a:t>
            </a:r>
            <a:r>
              <a:rPr lang="zh-CN" altLang="en-US" sz="2000">
                <a:latin typeface="微软雅黑" panose="020B0503020204020204" charset="-122"/>
                <a:ea typeface="微软雅黑" panose="020B0503020204020204" charset="-122"/>
                <a:cs typeface="微软雅黑" panose="020B0503020204020204" charset="-122"/>
              </a:rPr>
              <a:t>：反映某一议题帖子在论坛总帖子中道德比例；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集中维度</a:t>
            </a:r>
            <a:r>
              <a:rPr lang="zh-CN" altLang="en-US" sz="2000">
                <a:latin typeface="微软雅黑" panose="020B0503020204020204" charset="-122"/>
                <a:ea typeface="微软雅黑" panose="020B0503020204020204" charset="-122"/>
                <a:cs typeface="微软雅黑" panose="020B0503020204020204" charset="-122"/>
              </a:rPr>
              <a:t>：反映某一议题帖子在不同网友之间的分布；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意见维度</a:t>
            </a:r>
            <a:r>
              <a:rPr lang="zh-CN" altLang="en-US" sz="2000">
                <a:latin typeface="微软雅黑" panose="020B0503020204020204" charset="-122"/>
                <a:ea typeface="微软雅黑" panose="020B0503020204020204" charset="-122"/>
                <a:cs typeface="微软雅黑" panose="020B0503020204020204" charset="-122"/>
              </a:rPr>
              <a:t>：反映某一议题帖子各种不同意见的分布情况；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840" y="451224"/>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二、社交媒体</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89430" y="2158365"/>
            <a:ext cx="862266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论坛根据其功能大致可分为两类：</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综合性论坛和专题性论坛。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综合性论坛就是指其论坛版块包含社会的方方面面，比如天涯社区、百度贴吧、知乎等。</a:t>
            </a:r>
            <a:r>
              <a:rPr lang="zh-CN" altLang="en-US" sz="2000">
                <a:latin typeface="微软雅黑" panose="020B0503020204020204" charset="-122"/>
                <a:ea typeface="微软雅黑" panose="020B0503020204020204" charset="-122"/>
                <a:cs typeface="微软雅黑" panose="020B0503020204020204" charset="-122"/>
              </a:rPr>
              <a:t>其信息丰富广泛，全国影响力大，能够吸引几乎全部网民来到论坛，也经常首发一些环境污染事件、官员贪污事件、食品安全事件等反映社情民意的信息。因此，要密切关注综合性论坛上的舆情信息。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331720"/>
            <a:ext cx="873252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对这5个维度进行指标观测和权重赋值，可以衡量网络舆情稳定性、舆情强度和受众意见倾向分布。</a:t>
            </a:r>
            <a:r>
              <a:rPr sz="2000">
                <a:latin typeface="微软雅黑" panose="020B0503020204020204" charset="-122"/>
                <a:ea typeface="微软雅黑" panose="020B0503020204020204" charset="-122"/>
                <a:cs typeface="微软雅黑" panose="020B0503020204020204" charset="-122"/>
              </a:rPr>
              <a:t>在实际运用中，可根据情况对不同的指标，设定阈值，以此来构建舆情预警系统，超出阈值即发出舆情预警信号。</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在实际研究中，在综合以上5个维度的基础上，多位学者细化出更多的二级指标，以构建更为科学准确的研判体系：</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055495"/>
            <a:ext cx="873252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网络安全角度：</a:t>
            </a:r>
            <a:r>
              <a:rPr lang="zh-CN" altLang="en-US" sz="2000">
                <a:latin typeface="微软雅黑" panose="020B0503020204020204" charset="-122"/>
                <a:ea typeface="微软雅黑" panose="020B0503020204020204" charset="-122"/>
                <a:cs typeface="微软雅黑" panose="020B0503020204020204" charset="-122"/>
              </a:rPr>
              <a:t>研究指出，舆情研判指标体系可以从传播扩散、民众关注、内容敏感性、态度倾向性等四个维度进行构建。其间采用层次分析和模糊数学相结合的方法构建模型并验证其可操作性和适用性。特定事件中，若舆论主体划分明确，不同身份者(当事人、知情人、围观者)在舆情事件中的职责清晰，还可添加“主体身份”这一指标，来区分不同身份主体的人之言论的可信度和影响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055495"/>
            <a:ext cx="873252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主题角度：</a:t>
            </a:r>
            <a:r>
              <a:rPr lang="zh-CN" altLang="en-US" sz="2000">
                <a:latin typeface="微软雅黑" panose="020B0503020204020204" charset="-122"/>
                <a:ea typeface="微软雅黑" panose="020B0503020204020204" charset="-122"/>
                <a:cs typeface="微软雅黑" panose="020B0503020204020204" charset="-122"/>
              </a:rPr>
              <a:t>研究指出，网络舆情研判还可对主题舆情进行E-R分析，构建了以热度、强度、倾度、生长度为主要维度的网络舆情监测与预警指标体系。其中，舆情热度包括包含舆情关注度、舆情网站覆盖度、舆情地区覆盖度、舆情权威度四个二级指标；舆情生长度是指舆情在传播过中体现出来的某些规律性指标，包括焦度、拐度、时效度三个二级指标；舆情强度包括危度和频度两个二级指标；舆情倾度包括倾向分布、突变度、异度三个指标。</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2229485"/>
            <a:ext cx="873252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网络舆情危机预警角度：</a:t>
            </a:r>
            <a:r>
              <a:rPr lang="zh-CN" altLang="en-US" sz="2000">
                <a:latin typeface="微软雅黑" panose="020B0503020204020204" charset="-122"/>
                <a:ea typeface="微软雅黑" panose="020B0503020204020204" charset="-122"/>
                <a:cs typeface="微软雅黑" panose="020B0503020204020204" charset="-122"/>
              </a:rPr>
              <a:t>从舆情危机预警角度出发，可以从网络舆情主题属性、媒体影响力、网民作用力、政府应对力等角度入手，构建一个网络舆情危机预警指标体系。其中，主题属性包括了主题热度、主题敏感度和主题跨度；媒体类型包括了报道力度和媒体类型；网民作用力包括网民态度倾向、网民行为倾向；政府应对力包括政府权威度和政府处理能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1489"/>
            <a:ext cx="12188156" cy="669881"/>
            <a:chOff x="0" y="451224"/>
            <a:chExt cx="12190413" cy="67000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229" y="451224"/>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二、网络舆情的专业研判</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972310"/>
            <a:ext cx="873252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不同的二级指标又用不同的量化标准。</a:t>
            </a:r>
            <a:r>
              <a:rPr lang="zh-CN" altLang="en-US" sz="2000">
                <a:latin typeface="微软雅黑" panose="020B0503020204020204" charset="-122"/>
                <a:ea typeface="微软雅黑" panose="020B0503020204020204" charset="-122"/>
                <a:cs typeface="微软雅黑" panose="020B0503020204020204" charset="-122"/>
              </a:rPr>
              <a:t>考虑到网络舆情多学科交叉、多主体交错影响的特性，兼顾传媒学、心理学、社会学等多学科、多视角，应从政府、网媒、网民三大舆情主体相互作用的角度构建网络舆情评价指标体系。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1593850"/>
            <a:ext cx="873252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情监测方法和技术的不断更新，产生了专业舆情监测系统。它是指通过相关的专业舆情软件，按照一定的规则和算法将互联网上繁杂的数据信息当中用户所关注的信息抓取出来，并通过分析过滤等形式，最终呈现出与需求相匹配的舆情信息，并以舆情报告的形式呈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完整的舆情监测系统不止包含信息采集，也包含信息处理、分析以及舆情的研判和预测。</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专业舆情监测系统给政府或企业提供了极大便利。有时，也可根据自身需求，使用人工干预和机器自动采集的方式，从而使搜集的数据更切合用户需求。</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29740" y="1447800"/>
            <a:ext cx="8732520" cy="48107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舆情监测系统涉及的技术与应用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数据的自动采集。通过设定主题，在特定的信息源中搜集与之有关的全部信息。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文本自动聚类和分类。自动识别搜集到的文本，按照已经定义好的类别进行匹配、确定。</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话题识别。根据新闻来源的权威性、阅读量、评论数及相关频率，识别特定时间段的热门话题。根据语义分析或是关键词检索，识别敏感话题。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24965" y="1901825"/>
            <a:ext cx="8942070" cy="31692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情感倾向性分析。对于文本中的观点、态度进行词频分析和语义分析，以确定其情感倾向性。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主题跟踪。通过聚类系统来分析新发表的文章中是否与已有主题相符。</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自动文本摘要。对各类主题、各种倾向性进行简单摘要处理。</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趋势分析。即历时性分析，随着时间的推移，人们对某一主题的关注度。</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1013"/>
            <a:ext cx="12188156" cy="660357"/>
            <a:chOff x="0" y="460750"/>
            <a:chExt cx="12190413" cy="66047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750"/>
              <a:ext cx="373957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三、专业舆情监测系统</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35455" y="1849755"/>
            <a:ext cx="8732520"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报警系统。及时发现敏感话题或突发事件，并报警。</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统计分析。将上述分析处理的结果生成报告，以便人们检索，提供决策支持。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重大舆情应对。对于突发重要舆情事件进行跨时间跨空间的综合性分析，获知事情全貌，预测发展走势，提出舆论引导策略。</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一、第一个阶段：问题的发生</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舆情监测系统的分类</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舆情检测系统的选择</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19125</Words>
  <Application>WPS 演示</Application>
  <PresentationFormat>宽屏</PresentationFormat>
  <Paragraphs>629</Paragraphs>
  <Slides>111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111</vt:i4>
      </vt:variant>
    </vt:vector>
  </HeadingPairs>
  <TitlesOfParts>
    <vt:vector size="117" baseType="lpstr">
      <vt:lpstr>Arial</vt:lpstr>
      <vt:lpstr>宋体</vt:lpstr>
      <vt:lpstr>Wingdings</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40</cp:revision>
  <dcterms:created xsi:type="dcterms:W3CDTF">2019-06-19T02:08:00Z</dcterms:created>
  <dcterms:modified xsi:type="dcterms:W3CDTF">2019-12-10T08:24:49Z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