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7"/>
  </p:handoutMasterIdLst>
  <p:sldIdLst>
    <p:sldId id="257" r:id="rId3"/>
    <p:sldId id="258" r:id="rId5"/>
    <p:sldId id="403" r:id="rId6"/>
    <p:sldId id="260" r:id="rId7"/>
    <p:sldId id="292" r:id="rId8"/>
    <p:sldId id="284" r:id="rId9"/>
    <p:sldId id="293" r:id="rId10"/>
    <p:sldId id="285" r:id="rId11"/>
    <p:sldId id="286" r:id="rId12"/>
    <p:sldId id="294" r:id="rId13"/>
    <p:sldId id="287" r:id="rId14"/>
    <p:sldId id="345" r:id="rId15"/>
    <p:sldId id="404" r:id="rId16"/>
    <p:sldId id="261" r:id="rId17"/>
    <p:sldId id="295" r:id="rId18"/>
    <p:sldId id="347" r:id="rId19"/>
    <p:sldId id="288" r:id="rId20"/>
    <p:sldId id="348" r:id="rId21"/>
    <p:sldId id="289" r:id="rId22"/>
    <p:sldId id="290" r:id="rId23"/>
    <p:sldId id="349" r:id="rId24"/>
    <p:sldId id="350" r:id="rId25"/>
    <p:sldId id="304" r:id="rId26"/>
    <p:sldId id="305" r:id="rId27"/>
    <p:sldId id="306" r:id="rId28"/>
    <p:sldId id="405" r:id="rId29"/>
    <p:sldId id="307" r:id="rId30"/>
    <p:sldId id="308" r:id="rId31"/>
    <p:sldId id="309" r:id="rId32"/>
    <p:sldId id="310" r:id="rId33"/>
    <p:sldId id="311" r:id="rId34"/>
    <p:sldId id="312" r:id="rId35"/>
    <p:sldId id="313" r:id="rId36"/>
    <p:sldId id="314" r:id="rId37"/>
    <p:sldId id="315" r:id="rId38"/>
    <p:sldId id="316" r:id="rId39"/>
    <p:sldId id="317" r:id="rId40"/>
    <p:sldId id="406" r:id="rId41"/>
    <p:sldId id="318" r:id="rId42"/>
    <p:sldId id="319" r:id="rId43"/>
    <p:sldId id="351" r:id="rId44"/>
    <p:sldId id="320" r:id="rId45"/>
    <p:sldId id="321" r:id="rId46"/>
    <p:sldId id="322" r:id="rId47"/>
    <p:sldId id="323" r:id="rId48"/>
    <p:sldId id="324" r:id="rId49"/>
    <p:sldId id="352" r:id="rId50"/>
    <p:sldId id="325" r:id="rId51"/>
    <p:sldId id="326" r:id="rId52"/>
    <p:sldId id="327" r:id="rId53"/>
    <p:sldId id="407" r:id="rId54"/>
    <p:sldId id="328" r:id="rId55"/>
    <p:sldId id="353" r:id="rId56"/>
    <p:sldId id="330" r:id="rId57"/>
    <p:sldId id="331" r:id="rId58"/>
    <p:sldId id="332" r:id="rId59"/>
    <p:sldId id="333" r:id="rId60"/>
    <p:sldId id="334" r:id="rId61"/>
    <p:sldId id="335" r:id="rId62"/>
    <p:sldId id="409" r:id="rId63"/>
    <p:sldId id="336" r:id="rId64"/>
    <p:sldId id="337" r:id="rId65"/>
    <p:sldId id="338" r:id="rId66"/>
    <p:sldId id="408" r:id="rId67"/>
    <p:sldId id="339" r:id="rId68"/>
    <p:sldId id="356" r:id="rId69"/>
    <p:sldId id="340" r:id="rId70"/>
    <p:sldId id="341" r:id="rId71"/>
    <p:sldId id="342" r:id="rId72"/>
    <p:sldId id="357" r:id="rId73"/>
    <p:sldId id="343" r:id="rId74"/>
    <p:sldId id="358" r:id="rId75"/>
    <p:sldId id="344" r:id="rId7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5"/>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4" Type="http://schemas.openxmlformats.org/officeDocument/2006/relationships/notesSlide" Target="../notesSlides/notesSlide13.xml"/><Relationship Id="rId13" Type="http://schemas.openxmlformats.org/officeDocument/2006/relationships/slideLayout" Target="../slideLayouts/slideLayout12.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0" Type="http://schemas.openxmlformats.org/officeDocument/2006/relationships/notesSlide" Target="../notesSlides/notesSlide26.xml"/><Relationship Id="rId1" Type="http://schemas.openxmlformats.org/officeDocument/2006/relationships/tags" Target="../tags/tag8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1" Type="http://schemas.openxmlformats.org/officeDocument/2006/relationships/notesSlide" Target="../notesSlides/notesSlide3.xml"/><Relationship Id="rId10" Type="http://schemas.openxmlformats.org/officeDocument/2006/relationships/slideLayout" Target="../slideLayouts/slideLayout12.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12.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0" Type="http://schemas.openxmlformats.org/officeDocument/2006/relationships/notesSlide" Target="../notesSlides/notesSlide51.xml"/><Relationship Id="rId1" Type="http://schemas.openxmlformats.org/officeDocument/2006/relationships/tags" Target="../tags/tag9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1" Type="http://schemas.openxmlformats.org/officeDocument/2006/relationships/notesSlide" Target="../notesSlides/notesSlide60.xml"/><Relationship Id="rId10" Type="http://schemas.openxmlformats.org/officeDocument/2006/relationships/slideLayout" Target="../slideLayouts/slideLayout12.xml"/><Relationship Id="rId1" Type="http://schemas.openxmlformats.org/officeDocument/2006/relationships/tags" Target="../tags/tag10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0" Type="http://schemas.openxmlformats.org/officeDocument/2006/relationships/notesSlide" Target="../notesSlides/notesSlide64.xml"/><Relationship Id="rId1" Type="http://schemas.openxmlformats.org/officeDocument/2006/relationships/tags" Target="../tags/tag1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网络舆论</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网络舆论的基本概念与特征</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5037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09437" y="452764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05180" y="1739900"/>
            <a:ext cx="10964545" cy="29127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在我国之所以有</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显舆论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和</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潜舆论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之分，主要有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两方面的原因</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一是因为</a:t>
            </a:r>
            <a:r>
              <a:rPr lang="zh-CN" altLang="en-US" sz="2000">
                <a:latin typeface="微软雅黑" panose="020B0503020204020204" charset="-122"/>
                <a:ea typeface="微软雅黑" panose="020B0503020204020204" charset="-122"/>
                <a:cs typeface="微软雅黑" panose="020B0503020204020204" charset="-122"/>
              </a:rPr>
              <a:t>社会规范和人的欲望之间总是存在错位，在传统文化的影响下，人们不太可能把自己的态度倾向毫无遗漏地表现出来，因为一旦违背这一规范，社会角色扮演就会出现严重问题。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另一面是</a:t>
            </a:r>
            <a:r>
              <a:rPr lang="zh-CN" altLang="en-US" sz="2000">
                <a:latin typeface="微软雅黑" panose="020B0503020204020204" charset="-122"/>
                <a:ea typeface="微软雅黑" panose="020B0503020204020204" charset="-122"/>
                <a:cs typeface="微软雅黑" panose="020B0503020204020204" charset="-122"/>
              </a:rPr>
              <a:t>因为我国目前媒体结构单一，新闻媒体定位于各级党政机构的下属宣传部门，在组织化、制度化的传播体制下，普通民众的许多意见呼声只能处于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窃窃私语</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的潜流状态。</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632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70255" y="1696720"/>
            <a:ext cx="1065149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在当下的信息环境中，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潜舆论向显舆论的转化十分迅速</a:t>
            </a:r>
            <a:r>
              <a:rPr lang="zh-CN" altLang="en-US" sz="2000">
                <a:latin typeface="微软雅黑" panose="020B0503020204020204" charset="-122"/>
                <a:ea typeface="微软雅黑" panose="020B0503020204020204" charset="-122"/>
                <a:cs typeface="微软雅黑" panose="020B0503020204020204" charset="-122"/>
              </a:rPr>
              <a:t>。主要原因有三：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互联网的出现提供了一个疏解潜在舆论压力的渠道，由于其匿名性、隐蔽性，一些内隐的态度意见在这里得到一定程度的释放，并能迅速引起人们的共鸣和模仿，伴随着情绪的感染和扩散，淤积的潜舆论逐渐向显舆论转化。尤其，以微博为代表的网络新媒体使公民成为信息的发布者，它为每个人的意见表达加装了向社会喊话的“麦克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其次，随着公民意识的觉醒和社会开放程度的提高，人们的表达欲望和参与意识增强，媒介素养提高，对传播工具和传播技能的驾驭水平提升，人们更乐于表达、更善于表达。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632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25805" y="1722120"/>
            <a:ext cx="1074102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最后，由于社会对异质意见、异质思维的宽容度增加，其被惩罚风险降低，也提高了人们公开表达意见的积极性和可能性。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互联网匿名、分散和广泛的特征给人们的意见表达带来了某种心理安全感，人们长期积累的失衡、焦虑和不满情绪一旦遇到某种共鸣，会集中宣泄出来，迅速引爆整个网络。总之，网络空间提供的表达渠道在一定程度上有序地释放了人们内心的不满情绪，减轻了其对现实社会的冲击。</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632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532966" y="38594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372471" y="1246528"/>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938570" y="1048595"/>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72550" y="1359385"/>
            <a:ext cx="5855270" cy="55483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呈现围观结构，极具参与意识</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nvGrpSpPr>
          <p:cNvPr id="3" name="组合 2"/>
          <p:cNvGrpSpPr/>
          <p:nvPr/>
        </p:nvGrpSpPr>
        <p:grpSpPr>
          <a:xfrm>
            <a:off x="1938653" y="2606930"/>
            <a:ext cx="7289167" cy="978967"/>
            <a:chOff x="3053" y="4347"/>
            <a:chExt cx="11809" cy="1586"/>
          </a:xfrm>
        </p:grpSpPr>
        <p:sp>
          <p:nvSpPr>
            <p:cNvPr id="10" name="圆角矩形 9"/>
            <p:cNvSpPr/>
            <p:nvPr>
              <p:custDataLst>
                <p:tags r:id="rId4"/>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话语结构多元，</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去中心化</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色彩明显</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14" name="圆角矩形 13"/>
          <p:cNvSpPr/>
          <p:nvPr>
            <p:custDataLst>
              <p:tags r:id="rId7"/>
            </p:custDataLst>
          </p:nvPr>
        </p:nvSpPr>
        <p:spPr>
          <a:xfrm>
            <a:off x="2372471" y="4340687"/>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938570" y="4142754"/>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72550" y="4453604"/>
            <a:ext cx="5855270" cy="55483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社会情绪强烈，反权威心理浓重</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nvGrpSpPr>
          <p:cNvPr id="5" name="组合 4"/>
          <p:cNvGrpSpPr/>
          <p:nvPr/>
        </p:nvGrpSpPr>
        <p:grpSpPr>
          <a:xfrm>
            <a:off x="1938653" y="5551373"/>
            <a:ext cx="7289167" cy="978967"/>
            <a:chOff x="3053" y="4347"/>
            <a:chExt cx="11809" cy="1586"/>
          </a:xfrm>
        </p:grpSpPr>
        <p:sp>
          <p:nvSpPr>
            <p:cNvPr id="8" name="圆角矩形 7"/>
            <p:cNvSpPr/>
            <p:nvPr>
              <p:custDataLst>
                <p:tags r:id="rId10"/>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1"/>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2"/>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群体极化效应明显，</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后真相</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时代到来</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72120" y="14106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呈现围观结构，极具参与意识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8586" y="39229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72210" y="2311400"/>
            <a:ext cx="9847580"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传统社会结构是金字塔形的，法国哲学家福柯将其比喻为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“全景监狱”</a:t>
            </a:r>
            <a:r>
              <a:rPr lang="zh-CN" altLang="en-US" sz="2000">
                <a:latin typeface="微软雅黑" panose="020B0503020204020204" charset="-122"/>
                <a:ea typeface="微软雅黑" panose="020B0503020204020204" charset="-122"/>
                <a:cs typeface="微软雅黑" panose="020B0503020204020204" charset="-122"/>
              </a:rPr>
              <a:t>。对于一个社会管理者来说，整个社会是一种全景的观察，他可以看到下边一层一层、各个隔断里面所有局部的个人；而这些局部的个人就像被关在监狱里一样，只了解有限的信息，只知道自己和周围的信息，彼此间却不能沟通。那么，这个社会的管理机制是建立在信息不对称基础之上，管理者全能地了解任何局部，有权传播信息；而个体却不知道周围发生了什么，茫然无力，只能服从权威。由此，在传统社会里几个人就可以实现整个社会管理，管理效率也很高。</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48586" y="39229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66495" y="1576705"/>
            <a:ext cx="9657080"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传播技术革命正在促成一种新的社会结构。Web2.0，Web3.0的出现带给受众的体验已然不仅仅是互动，它们提供了受众深度参与传播过程、创造传播内容、聚合草根阶层的重大机遇。以微博为代表的新的传播形态一定程度上实现了人际网络与大众媒体的连接，从而形成一条基于信任链的稳固的信息传播通道。</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新技术革命使整个社会结构发生了变化，导致社会管制结构发生了变化，把</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全景监狱</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变成</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“共景监狱”</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48586" y="39229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35305" y="1763395"/>
            <a:ext cx="11121390"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“共景监狱”</a:t>
            </a:r>
            <a:r>
              <a:rPr lang="zh-CN" altLang="en-US" sz="2000">
                <a:latin typeface="微软雅黑" panose="020B0503020204020204" charset="-122"/>
                <a:ea typeface="微软雅黑" panose="020B0503020204020204" charset="-122"/>
                <a:cs typeface="微软雅黑" panose="020B0503020204020204" charset="-122"/>
              </a:rPr>
              <a:t>是一种围观结构，是众人对个体展开的凝视和控制。此时，网络提供了聚集的可能性，社会就像罗马角斗场一样，所有的老百姓都在看台上，共时态的信息，你能看到，我也能看到，而管理者或者媒体在中间“表演”。人们不再一如既往地凝神聆听管理者和传媒的声音，整个社会彼此之间可以互相“交头接耳”，彼此沟通信息、价值愿望。</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可以说，新媒介促成的社会围观结构进一步催生了观众的围观心理。管理者在信息资源把控方面的优势不复存在，试图通过信息不对称所实现的社会管理遭遇前所未有的危机。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82345" y="1539240"/>
            <a:ext cx="646684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话语结构多元，</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去中心化</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色彩明显</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82345" y="2395855"/>
            <a:ext cx="10095865"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新的媒介形态和新的传播方式</a:t>
            </a:r>
            <a:r>
              <a:rPr lang="zh-CN" altLang="en-US" sz="2000">
                <a:latin typeface="微软雅黑" panose="020B0503020204020204" charset="-122"/>
                <a:ea typeface="微软雅黑" panose="020B0503020204020204" charset="-122"/>
                <a:cs typeface="微软雅黑" panose="020B0503020204020204" charset="-122"/>
              </a:rPr>
              <a:t>的涌现，使媒介的话语结构发生了显著的变化。以主流媒介的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大音量</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来统一舆论的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整合效应已经明显弱化</a:t>
            </a:r>
            <a:r>
              <a:rPr lang="zh-CN" altLang="en-US" sz="2000">
                <a:latin typeface="微软雅黑" panose="020B0503020204020204" charset="-122"/>
                <a:ea typeface="微软雅黑" panose="020B0503020204020204" charset="-122"/>
                <a:cs typeface="微软雅黑" panose="020B0503020204020204" charset="-122"/>
              </a:rPr>
              <a:t>，主流话语日渐被边缘话语解构。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网络新媒体强势崛起</a:t>
            </a:r>
            <a:r>
              <a:rPr lang="zh-CN" altLang="en-US" sz="2000">
                <a:latin typeface="微软雅黑" panose="020B0503020204020204" charset="-122"/>
                <a:ea typeface="微软雅黑" panose="020B0503020204020204" charset="-122"/>
                <a:cs typeface="微软雅黑" panose="020B0503020204020204" charset="-122"/>
              </a:rPr>
              <a:t>并成为重要的一极，因其海量信息、实时更新，在新闻的信息量和时效性上占领先机，成为当下媒介环境的重要组成部分。网络媒体影响力攀升，越来越多的信息和议题开始由网络新媒体向主流媒体溢散，一直作为“非主流”的网络新媒体影响力扩张，并能够在很大程度上设置主流媒体议程，传统媒体的话语霸权受到了很大冲击。</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48385" y="1612265"/>
            <a:ext cx="10095865"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普通民众的参与意愿和参与程度提高</a:t>
            </a:r>
            <a:r>
              <a:rPr lang="zh-CN" altLang="en-US" sz="2000">
                <a:latin typeface="微软雅黑" panose="020B0503020204020204" charset="-122"/>
                <a:ea typeface="微软雅黑" panose="020B0503020204020204" charset="-122"/>
                <a:cs typeface="微软雅黑" panose="020B0503020204020204" charset="-122"/>
              </a:rPr>
              <a:t>，网民中间也形成了一个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多中心、多节点复杂紧凑的话语结构</a:t>
            </a:r>
            <a:r>
              <a:rPr lang="zh-CN" altLang="en-US" sz="2000">
                <a:latin typeface="微软雅黑" panose="020B0503020204020204" charset="-122"/>
                <a:ea typeface="微软雅黑" panose="020B0503020204020204" charset="-122"/>
                <a:cs typeface="微软雅黑" panose="020B0503020204020204" charset="-122"/>
              </a:rPr>
              <a:t>。以网络为代表的新媒体给当前社会带来的最大变化就是，它极大释放了人们的表达欲望，让更多的人有机会“登高而呼”，并成为草根中的意见领袖。</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与此同时，互联网中的社会化媒体让公民成为新闻的发布者，打破了传统媒体对于社会传播的垄断。比如在微博世界里，只要一个资讯本身拥有足够的社会分享价值，哪怕是一个名不见经传的小人物传播的，也可以在很短的时限内迅速让很多人知晓和分享。</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6515" y="12608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社会情绪强烈，反权威心理浓重</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76605" y="1893570"/>
            <a:ext cx="10594340"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当今网络舆论的敏感性在于，现实中某种社会情绪往往会在某件小事上得到放大和集中宣泄，甚而引发网络舆论的飓风。其中，有合理、理性的成分，但也充斥了一些非理性表达，人们对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主流传播和权威言论</a:t>
            </a:r>
            <a:r>
              <a:rPr lang="zh-CN" altLang="en-US" sz="2000">
                <a:latin typeface="微软雅黑" panose="020B0503020204020204" charset="-122"/>
                <a:ea typeface="微软雅黑" panose="020B0503020204020204" charset="-122"/>
                <a:cs typeface="微软雅黑" panose="020B0503020204020204" charset="-122"/>
              </a:rPr>
              <a:t>往往有意回避，开始有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不信任、质疑和嘲笑，甚至相反的解读</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这种情绪和心理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根植于我国社会转型的历史进程中</a:t>
            </a:r>
            <a:r>
              <a:rPr lang="zh-CN" altLang="en-US" sz="2000">
                <a:latin typeface="微软雅黑" panose="020B0503020204020204" charset="-122"/>
                <a:ea typeface="微软雅黑" panose="020B0503020204020204" charset="-122"/>
                <a:cs typeface="微软雅黑" panose="020B0503020204020204" charset="-122"/>
              </a:rPr>
              <a:t>。具体来说，社会转型期社会财富的积累并未带来人们幸福感的提升。相反，社会特权与不公让人们产生了强烈的受挫心理，不满情绪在人们心中郁结；传统价值体系的消解，加之社会的变动性、不确定性，加重了社会的文化疏离和焦虑感。当传统社会的信任体系逐步瓦解，人们怀疑一切，放大事情的严重性，后现代主义的“去神圣化”、“去中心化”和反权威成为人们普遍的心理景观。</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4598035" y="2319655"/>
            <a:ext cx="5678805" cy="1354530"/>
            <a:chOff x="6429563" y="2237293"/>
            <a:chExt cx="4550657" cy="1085599"/>
          </a:xfrm>
        </p:grpSpPr>
        <p:sp>
          <p:nvSpPr>
            <p:cNvPr id="55" name="Rectangle 39"/>
            <p:cNvSpPr>
              <a:spLocks noChangeArrowheads="1"/>
            </p:cNvSpPr>
            <p:nvPr/>
          </p:nvSpPr>
          <p:spPr bwMode="auto">
            <a:xfrm>
              <a:off x="6918060" y="223831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一、与网络舆论相关的基本概念</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二、当前网络舆论的特征</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网络舆论的基本概念与特征</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05815" y="1509395"/>
            <a:ext cx="7023735"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群体极化效应明显，</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后真相</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时代到来</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05815" y="2395855"/>
            <a:ext cx="10360660" cy="547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2016年美国大选，特朗普通过雷人雷语、煽动公众情绪等方式赢得美国大选，使得</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“后真相”</a:t>
            </a:r>
            <a:r>
              <a:rPr lang="zh-CN" altLang="en-US" sz="2000">
                <a:latin typeface="微软雅黑" panose="020B0503020204020204" charset="-122"/>
                <a:ea typeface="微软雅黑" panose="020B0503020204020204" charset="-122"/>
                <a:cs typeface="微软雅黑" panose="020B0503020204020204" charset="-122"/>
              </a:rPr>
              <a:t>一词的使用频率急速上升。Post-truth”（后真相）被《牛津词典》选为2016年度英文词汇，</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用来描述</a:t>
            </a:r>
            <a:r>
              <a:rPr lang="zh-CN" altLang="en-US" sz="2000">
                <a:latin typeface="微软雅黑" panose="020B0503020204020204" charset="-122"/>
                <a:ea typeface="微软雅黑" panose="020B0503020204020204" charset="-122"/>
                <a:cs typeface="微软雅黑" panose="020B0503020204020204" charset="-122"/>
              </a:rPr>
              <a:t>客观事实对公众意见的影响没有感性诉求产生的影响大的状况。</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在网络空间，群体极化效应明显，</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后真相</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使得我国</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舆论场出现新转向</a:t>
            </a:r>
            <a:r>
              <a:rPr lang="zh-CN" altLang="en-US" sz="2000">
                <a:latin typeface="微软雅黑" panose="020B0503020204020204" charset="-122"/>
                <a:ea typeface="微软雅黑" panose="020B0503020204020204" charset="-122"/>
                <a:cs typeface="微软雅黑" panose="020B0503020204020204" charset="-122"/>
              </a:rPr>
              <a:t>：从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个体对事实的争论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转变为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群氓为情感的困斗。</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主要表现</a:t>
            </a:r>
            <a:r>
              <a:rPr lang="zh-CN" altLang="en-US" sz="2000">
                <a:latin typeface="微软雅黑" panose="020B0503020204020204" charset="-122"/>
                <a:ea typeface="微软雅黑" panose="020B0503020204020204" charset="-122"/>
                <a:cs typeface="微软雅黑" panose="020B0503020204020204" charset="-122"/>
              </a:rPr>
              <a:t>：社交媒体平台公众急于表达的欲望压制了对事实准确的要求，事实呈现出碎片化特征。而媒体、自媒体不再主动求证、多方调查，而仅仅是充当各方的传声筒。许多事件的事实被拆分成多个视角互相矛盾的版本出现，公众对于所谓事实的信任度下降。</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450340" y="1584960"/>
            <a:ext cx="9291320" cy="475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传统</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书写时代</a:t>
            </a:r>
            <a:r>
              <a:rPr lang="zh-CN" altLang="en-US" sz="2000">
                <a:latin typeface="微软雅黑" panose="020B0503020204020204" charset="-122"/>
                <a:ea typeface="微软雅黑" panose="020B0503020204020204" charset="-122"/>
                <a:cs typeface="微软雅黑" panose="020B0503020204020204" charset="-122"/>
              </a:rPr>
              <a:t>培育了理性的知识阶层，知识阶层以少数理性精英的姿态占据着社会权力中心、话语中心。政治制度的日益民主化，赋予了普罗大众平等的政治话语权力，而技术的日益民主化，则更加速了普罗大众进入话语中心的进程。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人人拥有“麦克风”的前提下</a:t>
            </a:r>
            <a:r>
              <a:rPr lang="zh-CN" altLang="en-US" sz="2000">
                <a:latin typeface="微软雅黑" panose="020B0503020204020204" charset="-122"/>
                <a:ea typeface="微软雅黑" panose="020B0503020204020204" charset="-122"/>
                <a:cs typeface="微软雅黑" panose="020B0503020204020204" charset="-122"/>
              </a:rPr>
              <a:t>，社会热点一经凸显，在众声喧哗、人声鼎沸的网络“剧场”中，只有观点越极端，话语越另类才能博取眼球，各种断章取义的见解裹挟着一知半解的信息在网络空间快速泛滥，于是非理性占据了舆论漩涡中心，理性话语式微，真相被遮蔽。</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二、当前网络舆论的特征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48080" y="1664970"/>
            <a:ext cx="987742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社交媒体的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“信息茧房”效应</a:t>
            </a:r>
            <a:r>
              <a:rPr lang="zh-CN" altLang="en-US" sz="2000">
                <a:latin typeface="微软雅黑" panose="020B0503020204020204" charset="-122"/>
                <a:ea typeface="微软雅黑" panose="020B0503020204020204" charset="-122"/>
                <a:cs typeface="微软雅黑" panose="020B0503020204020204" charset="-122"/>
              </a:rPr>
              <a:t>，为用户创设了一个更加封闭的信息空间，更是加剧了认知分化的趋势。如今，网络社群内部关于社会问题容易形成优势意见，但不同网络社群间的良性沟通受到限制，放大了不同阶层群体的认知差异，加深群体极化的趋势。</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网络舆论的现代特征</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一方面源于</a:t>
            </a:r>
            <a:r>
              <a:rPr lang="zh-CN" altLang="en-US" sz="2000">
                <a:latin typeface="微软雅黑" panose="020B0503020204020204" charset="-122"/>
                <a:ea typeface="微软雅黑" panose="020B0503020204020204" charset="-122"/>
                <a:cs typeface="微软雅黑" panose="020B0503020204020204" charset="-122"/>
              </a:rPr>
              <a:t>社会变迁带来的社会现实和价值观念的激变，</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一方面源于</a:t>
            </a:r>
            <a:r>
              <a:rPr lang="zh-CN" altLang="en-US" sz="2000">
                <a:latin typeface="微软雅黑" panose="020B0503020204020204" charset="-122"/>
                <a:ea typeface="微软雅黑" panose="020B0503020204020204" charset="-122"/>
                <a:cs typeface="微软雅黑" panose="020B0503020204020204" charset="-122"/>
              </a:rPr>
              <a:t>传播技术革命带来的媒介结构之变。网民的围观不仅仅表示一种关注、一种压力，更多的是对传统的权力结构提出的挑战。但与此同时，网络世界认知极化容易导致思维的非理性和极端情绪极端言论的传播，不利于建构理性的讨论及社会共识的达成，有时甚至会演化成极端行为危及现实世界。</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网络舆论</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网络舆论的形成机制</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35770"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9706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179954"/>
            <a:ext cx="5678805" cy="1369136"/>
            <a:chOff x="6429563" y="2225587"/>
            <a:chExt cx="4550657" cy="1097305"/>
          </a:xfrm>
        </p:grpSpPr>
        <p:sp>
          <p:nvSpPr>
            <p:cNvPr id="55" name="Rectangle 39"/>
            <p:cNvSpPr>
              <a:spLocks noChangeArrowheads="1"/>
            </p:cNvSpPr>
            <p:nvPr/>
          </p:nvSpPr>
          <p:spPr bwMode="auto">
            <a:xfrm>
              <a:off x="6918060" y="2225587"/>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一、网络舆论形成的时间结构</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二、网络舆论形成的空间结构</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网络舆论的形成机制</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24000" y="1724025"/>
            <a:ext cx="8648700" cy="3374390"/>
          </a:xfrm>
          <a:prstGeom prst="rect">
            <a:avLst/>
          </a:prstGeom>
          <a:noFill/>
        </p:spPr>
        <p:txBody>
          <a:bodyPr wrap="square" rtlCol="0">
            <a:spAutoFit/>
          </a:bodyPr>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通过对近年来网络热点事件的综合分析，舆论的演化呈现出较为一致的规律，大致可划分为六个阶段，即潜伏期、爆发期、蔓延期、反复期、缓解期和长尾期。在此，仅以</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周久耕天价烟</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事件为例，对每个阶段的特点予以说明。</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6504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911"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一、网络舆论形成的时间结构</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）潜伏期              （</a:t>
              </a:r>
              <a:r>
                <a:rPr lang="en-US" altLang="zh-CN">
                  <a:latin typeface="微软雅黑" panose="020B0503020204020204" charset="-122"/>
                  <a:ea typeface="微软雅黑" panose="020B0503020204020204" charset="-122"/>
                  <a:cs typeface="微软雅黑" panose="020B0503020204020204" charset="-122"/>
                  <a:sym typeface="+mn-ea"/>
                </a:rPr>
                <a:t>4</a:t>
              </a:r>
              <a:r>
                <a:rPr lang="zh-CN" altLang="en-US">
                  <a:latin typeface="微软雅黑" panose="020B0503020204020204" charset="-122"/>
                  <a:ea typeface="微软雅黑" panose="020B0503020204020204" charset="-122"/>
                  <a:cs typeface="微软雅黑" panose="020B0503020204020204" charset="-122"/>
                  <a:sym typeface="+mn-ea"/>
                </a:rPr>
                <a:t>）反复期</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）爆发期              （</a:t>
              </a:r>
              <a:r>
                <a:rPr lang="en-US" altLang="zh-CN">
                  <a:latin typeface="微软雅黑" panose="020B0503020204020204" charset="-122"/>
                  <a:ea typeface="微软雅黑" panose="020B0503020204020204" charset="-122"/>
                  <a:cs typeface="微软雅黑" panose="020B0503020204020204" charset="-122"/>
                  <a:sym typeface="+mn-ea"/>
                </a:rPr>
                <a:t>5</a:t>
              </a:r>
              <a:r>
                <a:rPr lang="zh-CN" altLang="en-US">
                  <a:latin typeface="微软雅黑" panose="020B0503020204020204" charset="-122"/>
                  <a:ea typeface="微软雅黑" panose="020B0503020204020204" charset="-122"/>
                  <a:cs typeface="微软雅黑" panose="020B0503020204020204" charset="-122"/>
                  <a:sym typeface="+mn-ea"/>
                </a:rPr>
                <a:t>）缓解期</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）蔓延期               （</a:t>
              </a:r>
              <a:r>
                <a:rPr lang="en-US" altLang="zh-CN">
                  <a:latin typeface="微软雅黑" panose="020B0503020204020204" charset="-122"/>
                  <a:ea typeface="微软雅黑" panose="020B0503020204020204" charset="-122"/>
                  <a:cs typeface="微软雅黑" panose="020B0503020204020204" charset="-122"/>
                  <a:sym typeface="+mn-ea"/>
                </a:rPr>
                <a:t>6</a:t>
              </a:r>
              <a:r>
                <a:rPr lang="zh-CN" altLang="en-US">
                  <a:latin typeface="微软雅黑" panose="020B0503020204020204" charset="-122"/>
                  <a:ea typeface="微软雅黑" panose="020B0503020204020204" charset="-122"/>
                  <a:cs typeface="微软雅黑" panose="020B0503020204020204" charset="-122"/>
                  <a:sym typeface="+mn-ea"/>
                </a:rPr>
                <a:t>）长尾期</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b="1">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网络舆论形成的六个阶段</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（1）信息扩散期缩短，民意爆发期集中</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sz="1800">
                  <a:latin typeface="微软雅黑" panose="020B0503020204020204" charset="-122"/>
                  <a:ea typeface="微软雅黑" panose="020B0503020204020204" charset="-122"/>
                  <a:cs typeface="微软雅黑" panose="020B0503020204020204" charset="-122"/>
                  <a:sym typeface="+mn-ea"/>
                </a:rPr>
                <a:t>（2）网络舆论领袖实时介入</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sz="1800">
                  <a:latin typeface="微软雅黑" panose="020B0503020204020204" charset="-122"/>
                  <a:ea typeface="微软雅黑" panose="020B0503020204020204" charset="-122"/>
                  <a:cs typeface="微软雅黑" panose="020B0503020204020204" charset="-122"/>
                  <a:sym typeface="+mn-ea"/>
                </a:rPr>
                <a:t>（3）议题存活期的有限与无限</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时间结构特点</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83575" y="14824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网络舆论形成的六个阶段</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83665" y="2188210"/>
            <a:ext cx="942467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1</a:t>
            </a:r>
            <a:r>
              <a:rPr lang="zh-CN" altLang="en-US" sz="2000" b="1">
                <a:latin typeface="微软雅黑" panose="020B0503020204020204" charset="-122"/>
                <a:ea typeface="微软雅黑" panose="020B0503020204020204" charset="-122"/>
                <a:cs typeface="微软雅黑" panose="020B0503020204020204" charset="-122"/>
                <a:sym typeface="+mn-ea"/>
              </a:rPr>
              <a:t>）潜伏期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潜伏期是指</a:t>
            </a:r>
            <a:r>
              <a:rPr lang="zh-CN" altLang="en-US" sz="2000">
                <a:latin typeface="微软雅黑" panose="020B0503020204020204" charset="-122"/>
                <a:ea typeface="微软雅黑" panose="020B0503020204020204" charset="-122"/>
                <a:cs typeface="微软雅黑" panose="020B0503020204020204" charset="-122"/>
              </a:rPr>
              <a:t>引起网民和媒体广泛关注的焦点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事件尚未发生</a:t>
            </a:r>
            <a:r>
              <a:rPr lang="zh-CN" altLang="en-US" sz="2000">
                <a:latin typeface="微软雅黑" panose="020B0503020204020204" charset="-122"/>
                <a:ea typeface="微软雅黑" panose="020B0503020204020204" charset="-122"/>
                <a:cs typeface="微软雅黑" panose="020B0503020204020204" charset="-122"/>
              </a:rPr>
              <a:t>，但社会中对相关问题的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讨论业已存在</a:t>
            </a:r>
            <a:r>
              <a:rPr lang="zh-CN" altLang="en-US" sz="2000">
                <a:latin typeface="微软雅黑" panose="020B0503020204020204" charset="-122"/>
                <a:ea typeface="微软雅黑" panose="020B0503020204020204" charset="-122"/>
                <a:cs typeface="微软雅黑" panose="020B0503020204020204" charset="-122"/>
              </a:rPr>
              <a:t>，随时都可能引爆。例如，在周久耕事件发生之前，高房价、官员腐败等问题不时被网民和媒体提及，为危机爆发埋下了伏笔。</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我国正处于社会转型期，各种社会矛盾和问题比较突出，其潜伏期往往很短，甚至于零。随着网络新媒体的崛起，一个事件往往在没有任何预兆情况下瞬间引爆网络，不经过潜伏期，直接进入下一个阶段。</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6504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8965" y="1261110"/>
            <a:ext cx="1097407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2</a:t>
            </a:r>
            <a:r>
              <a:rPr lang="zh-CN" altLang="en-US" sz="2000" b="1">
                <a:latin typeface="微软雅黑" panose="020B0503020204020204" charset="-122"/>
                <a:ea typeface="微软雅黑" panose="020B0503020204020204" charset="-122"/>
                <a:cs typeface="微软雅黑" panose="020B0503020204020204" charset="-122"/>
                <a:sym typeface="+mn-ea"/>
              </a:rPr>
              <a:t>）爆发期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爆发期是指</a:t>
            </a:r>
            <a:r>
              <a:rPr lang="zh-CN" altLang="en-US" sz="2000">
                <a:latin typeface="微软雅黑" panose="020B0503020204020204" charset="-122"/>
                <a:ea typeface="微软雅黑" panose="020B0503020204020204" charset="-122"/>
                <a:cs typeface="微软雅黑" panose="020B0503020204020204" charset="-122"/>
              </a:rPr>
              <a:t>舆论由潜舆论走向显舆论，其标志是某个具体事件发生，经由网民发帖或者传统媒体报道进入公众视野，引发小范围关注和讨论。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2008</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12</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日，江宁区房产局局长周久耕在接受媒体采访时表示要</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严惩降价售房开发商</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，《现代快报》第二天予以报道，很快，网友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小花半里</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在焦点南京房地产网</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恒大绿洲论坛</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发出《八问江宁房产局局长》的帖子，对其进行质疑。周久耕因此成为公众关注的焦点。借助于网络，关注度往往呈瞬间爆发状态。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46760" y="1367790"/>
            <a:ext cx="1069848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3</a:t>
            </a:r>
            <a:r>
              <a:rPr lang="zh-CN" altLang="en-US" sz="2000" b="1">
                <a:latin typeface="微软雅黑" panose="020B0503020204020204" charset="-122"/>
                <a:ea typeface="微软雅黑" panose="020B0503020204020204" charset="-122"/>
                <a:cs typeface="微软雅黑" panose="020B0503020204020204" charset="-122"/>
                <a:sym typeface="+mn-ea"/>
              </a:rPr>
              <a:t>）蔓延期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蔓延期是指</a:t>
            </a:r>
            <a:r>
              <a:rPr lang="zh-CN" altLang="en-US" sz="2000">
                <a:latin typeface="微软雅黑" panose="020B0503020204020204" charset="-122"/>
                <a:ea typeface="微软雅黑" panose="020B0503020204020204" charset="-122"/>
                <a:cs typeface="微软雅黑" panose="020B0503020204020204" charset="-122"/>
              </a:rPr>
              <a:t>相关帖子或报道经</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搬运工</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的搬运，从小范围向外扩散，特别是进入主流媒体和主流网络论坛之中，各类信息</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雪崩</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式地蔓延开来，舆论进入最高潮。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2008年12月11日，一篇题为《遍撒英雄帖，追查南京市江宁区房产局局长周久耕》的帖子出现在凯迪社区，凭借其强大的影响力和号召力，迅速吸引大批网友加入“人肉搜索”阵营。网络论坛和传统媒体随后介入，舆论进入高潮。在网络时代，草根网民也成为信息挖掘、传播的重要力量。如“天价烟”一事便是由天涯网友“华阁”首先发现，促使事件进一步升级。当然，由于网民们缺乏足够的辨识手段，表达时往往带有情绪化倾向，此阶段也是各种谣言和极端性言论的高发期（“开发商弟弟”便是一例谣言）。</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532966" y="38594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舆论与舆情</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网络舆论与舆论</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显舆论与潜舆论</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14375" y="1345565"/>
            <a:ext cx="1076388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4</a:t>
            </a:r>
            <a:r>
              <a:rPr lang="zh-CN" altLang="en-US" sz="2000" b="1">
                <a:latin typeface="微软雅黑" panose="020B0503020204020204" charset="-122"/>
                <a:ea typeface="微软雅黑" panose="020B0503020204020204" charset="-122"/>
                <a:cs typeface="微软雅黑" panose="020B0503020204020204" charset="-122"/>
                <a:sym typeface="+mn-ea"/>
              </a:rPr>
              <a:t>）反复期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反复期是指</a:t>
            </a:r>
            <a:r>
              <a:rPr lang="zh-CN" altLang="en-US" sz="2000">
                <a:latin typeface="微软雅黑" panose="020B0503020204020204" charset="-122"/>
                <a:ea typeface="微软雅黑" panose="020B0503020204020204" charset="-122"/>
                <a:cs typeface="微软雅黑" panose="020B0503020204020204" charset="-122"/>
              </a:rPr>
              <a:t>事件在网上蔓延开来，成为全民关注热点，各种社会力量随之介入。除网民和媒体外，事件关涉的个人、企业、机构、政府相关部门、专家学者也参与到事件中来，或公布信息，或解释因由，或发表议论，推动事件不断发展。其间，不时有新的议题出现，从而形成一个个新的小高峰，舆论进入了上下波动的反复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周久耕事件中，天价烟、天价手表、开发商弟弟、建材商儿子等信息爆出，不断引发新一轮的讨论热潮。这反映出，随着公民意识的觉醒，人们不再满足于被告知的地位，开始利用网络主动地寻求和发现信息，表达自己独特的见解。</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10920" y="1358900"/>
            <a:ext cx="1006030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5</a:t>
            </a:r>
            <a:r>
              <a:rPr lang="zh-CN" altLang="en-US" sz="2000" b="1">
                <a:latin typeface="微软雅黑" panose="020B0503020204020204" charset="-122"/>
                <a:ea typeface="微软雅黑" panose="020B0503020204020204" charset="-122"/>
                <a:cs typeface="微软雅黑" panose="020B0503020204020204" charset="-122"/>
                <a:sym typeface="+mn-ea"/>
              </a:rPr>
              <a:t>）缓解期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缓解期是指</a:t>
            </a:r>
            <a:r>
              <a:rPr lang="zh-CN" altLang="en-US" sz="2000">
                <a:latin typeface="微软雅黑" panose="020B0503020204020204" charset="-122"/>
                <a:ea typeface="微软雅黑" panose="020B0503020204020204" charset="-122"/>
                <a:cs typeface="微软雅黑" panose="020B0503020204020204" charset="-122"/>
              </a:rPr>
              <a:t>随着讨论的不断深入，迫于网络民意的压力，上级领导或政府相关部门等社会力量开始介入，着手解决事件，包括公开进行回应、展开相关调查、启动司法程序等，人们对该事件的关注度开始降低。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2008年12月22日，南京市委书记朱善璐指出要“认真倾听网民声音”，江宁区纪委随后宣布介入调查，江宁区房产局也首度予以正式回应，网民情绪有所缓解，相关讨论明显减少。这是由于很多事情只要政府部门肯作出回应，即使其说法和做法并不能令人完全满意，但在网民看来也已经是一种成功。随着时间的推移，网民的热情逐步转移到新出现的事件和话题上去。</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13410" y="1601470"/>
            <a:ext cx="1096518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6</a:t>
            </a:r>
            <a:r>
              <a:rPr lang="zh-CN" altLang="en-US" sz="2000" b="1">
                <a:latin typeface="微软雅黑" panose="020B0503020204020204" charset="-122"/>
                <a:ea typeface="微软雅黑" panose="020B0503020204020204" charset="-122"/>
                <a:cs typeface="微软雅黑" panose="020B0503020204020204" charset="-122"/>
                <a:sym typeface="+mn-ea"/>
              </a:rPr>
              <a:t>）长尾期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长尾期是指</a:t>
            </a:r>
            <a:r>
              <a:rPr lang="zh-CN" altLang="en-US" sz="2000">
                <a:latin typeface="微软雅黑" panose="020B0503020204020204" charset="-122"/>
                <a:ea typeface="微软雅黑" panose="020B0503020204020204" charset="-122"/>
                <a:cs typeface="微软雅黑" panose="020B0503020204020204" charset="-122"/>
              </a:rPr>
              <a:t>事件解决后，人们对该事件的关注度也降至低点，但由于兴趣和利益诉求上的多元性，网民对该事件的关注并未完全终止，而是在较低水平上维持了一段时间，就像一条长长的尾巴。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2008</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12</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28</a:t>
            </a:r>
            <a:r>
              <a:rPr lang="zh-CN" altLang="en-US" sz="2000">
                <a:latin typeface="微软雅黑" panose="020B0503020204020204" charset="-122"/>
                <a:ea typeface="微软雅黑" panose="020B0503020204020204" charset="-122"/>
                <a:cs typeface="微软雅黑" panose="020B0503020204020204" charset="-122"/>
              </a:rPr>
              <a:t>日，江宁区委宣布免除周久耕房产局局长职务，公众的关注度降至低点；</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5——15</a:t>
            </a:r>
            <a:r>
              <a:rPr lang="zh-CN" altLang="en-US" sz="2000">
                <a:latin typeface="微软雅黑" panose="020B0503020204020204" charset="-122"/>
                <a:ea typeface="微软雅黑" panose="020B0503020204020204" charset="-122"/>
                <a:cs typeface="微软雅黑" panose="020B0503020204020204" charset="-122"/>
              </a:rPr>
              <a:t>日，以及</a:t>
            </a: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8——22</a:t>
            </a:r>
            <a:r>
              <a:rPr lang="zh-CN" altLang="en-US" sz="2000">
                <a:latin typeface="微软雅黑" panose="020B0503020204020204" charset="-122"/>
                <a:ea typeface="微软雅黑" panose="020B0503020204020204" charset="-122"/>
                <a:cs typeface="微软雅黑" panose="020B0503020204020204" charset="-122"/>
              </a:rPr>
              <a:t>日，伴随着周久耕是否被双规问题，事件关注度还曾出现两次短暂的小幅度回升。</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25170" y="1703705"/>
            <a:ext cx="1074166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新现象：舆论反转</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2016年9月25日，罗尔在个人微信公众号发表文章《罗一笑，你给我站住》，另外，罗尔和小铜人公司合作，由小铜人在公众号“P2P观察”推送罗尔的文章，通过文章打赏获得的全部收益归罗尔所有，读者每转发一次，小铜人捐赠1元用于罗一笑的治疗，下限2万，上限50万。后有网友披露罗尔本人有三房两车、广告公司、妻子系小三上位等，从资产状况和个人道德两方面质疑和批驳此卖文救女事件，由此，舆论出现了剧烈反转。</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1065" y="147989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时间结构特点</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351155" y="2176145"/>
            <a:ext cx="11452860"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（1）信息扩散期缩短，民意爆发期集中</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网络的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扁平化结构</a:t>
            </a:r>
            <a:r>
              <a:rPr lang="zh-CN" altLang="en-US" sz="2000">
                <a:latin typeface="微软雅黑" panose="020B0503020204020204" charset="-122"/>
                <a:ea typeface="微软雅黑" panose="020B0503020204020204" charset="-122"/>
                <a:cs typeface="微软雅黑" panose="020B0503020204020204" charset="-122"/>
              </a:rPr>
              <a:t>以及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强大的聚合能力</a:t>
            </a:r>
            <a:r>
              <a:rPr lang="zh-CN" altLang="en-US" sz="2000">
                <a:latin typeface="微软雅黑" panose="020B0503020204020204" charset="-122"/>
                <a:ea typeface="微软雅黑" panose="020B0503020204020204" charset="-122"/>
                <a:cs typeface="微软雅黑" panose="020B0503020204020204" charset="-122"/>
              </a:rPr>
              <a:t>，极大地加速了信息的传播和网络民意的积聚。有统计显示，网络热点事件从潜伏期到蔓延期，平均只要</a:t>
            </a:r>
            <a:r>
              <a:rPr lang="en-US" altLang="zh-CN" sz="2000">
                <a:latin typeface="微软雅黑" panose="020B0503020204020204" charset="-122"/>
                <a:ea typeface="微软雅黑" panose="020B0503020204020204" charset="-122"/>
                <a:cs typeface="微软雅黑" panose="020B0503020204020204" charset="-122"/>
              </a:rPr>
              <a:t>5—6</a:t>
            </a:r>
            <a:r>
              <a:rPr lang="zh-CN" altLang="en-US" sz="2000">
                <a:latin typeface="微软雅黑" panose="020B0503020204020204" charset="-122"/>
                <a:ea typeface="微软雅黑" panose="020B0503020204020204" charset="-122"/>
                <a:cs typeface="微软雅黑" panose="020B0503020204020204" charset="-122"/>
              </a:rPr>
              <a:t>天即可送整个网络，许多突发事件从发生到引发网友热议，则只需要</a:t>
            </a:r>
            <a:r>
              <a:rPr lang="en-US" altLang="zh-CN" sz="2000">
                <a:latin typeface="微软雅黑" panose="020B0503020204020204" charset="-122"/>
                <a:ea typeface="微软雅黑" panose="020B0503020204020204" charset="-122"/>
                <a:cs typeface="微软雅黑" panose="020B0503020204020204" charset="-122"/>
              </a:rPr>
              <a:t>1—2</a:t>
            </a:r>
            <a:r>
              <a:rPr lang="zh-CN" altLang="en-US" sz="2000">
                <a:latin typeface="微软雅黑" panose="020B0503020204020204" charset="-122"/>
                <a:ea typeface="微软雅黑" panose="020B0503020204020204" charset="-122"/>
                <a:cs typeface="微软雅黑" panose="020B0503020204020204" charset="-122"/>
              </a:rPr>
              <a:t>小时，比危机管理中所谓</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黄金</a:t>
            </a: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小时</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规则还要短许多，留给相关部门进行有效操作、及时控制事件进程的空间较为有限。</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通过对“央视新台址大火事件”后网民评论的历时性分析发现，网民的评论数量并不是随着事件的推移和事件的获知度的增加而逐步增加，而是集中于事件发生以后的第二个半小时，尤其是第45分钟至第60分钟，之后逐步下降并趋于稳定。</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668655" y="1419225"/>
            <a:ext cx="10855325"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（2）网络舆论领袖实时介入</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事件的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最初发现者</a:t>
            </a:r>
            <a:r>
              <a:rPr lang="zh-CN" altLang="en-US" sz="2000">
                <a:latin typeface="微软雅黑" panose="020B0503020204020204" charset="-122"/>
                <a:ea typeface="微软雅黑" panose="020B0503020204020204" charset="-122"/>
                <a:cs typeface="微软雅黑" panose="020B0503020204020204" charset="-122"/>
              </a:rPr>
              <a:t>与事件的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积极评论者</a:t>
            </a:r>
            <a:r>
              <a:rPr lang="zh-CN" altLang="en-US" sz="2000">
                <a:latin typeface="微软雅黑" panose="020B0503020204020204" charset="-122"/>
                <a:ea typeface="微软雅黑" panose="020B0503020204020204" charset="-122"/>
                <a:cs typeface="微软雅黑" panose="020B0503020204020204" charset="-122"/>
              </a:rPr>
              <a:t>并不一致。前者往往是一些经常在网上闲逛并寻找新闻的人，他们可能具有一定的新闻敏感度，能够及时发现和“搬运”新闻，但却未必乐于发表意见，多是以旁观者视角呈现；只有当那些发言积极并具有独特视角的网民介入之后，讨论才能进入高潮，尤其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网络舆论领袖</a:t>
            </a:r>
            <a:r>
              <a:rPr lang="zh-CN" altLang="en-US" sz="2000">
                <a:latin typeface="微软雅黑" panose="020B0503020204020204" charset="-122"/>
                <a:ea typeface="微软雅黑" panose="020B0503020204020204" charset="-122"/>
                <a:cs typeface="微软雅黑" panose="020B0503020204020204" charset="-122"/>
              </a:rPr>
              <a:t>的加入。</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周久耕事件中的网友“华阁”便是一例，正是他首先发现了天价烟，才促使事件进一步演化升级。有些草根舆论领袖具有一定的社会经济地位，上网时间充足，社会资源丰富，但他们之所以积极参与，更多是出于兴趣或纯粹追求一种成就感，而非物质上的诉求。</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00735" y="1358900"/>
            <a:ext cx="10463530" cy="481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）议题存活期的有限与无限</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“有限”性是指</a:t>
            </a:r>
            <a:r>
              <a:rPr lang="zh-CN" altLang="en-US" sz="2000">
                <a:latin typeface="微软雅黑" panose="020B0503020204020204" charset="-122"/>
                <a:ea typeface="微软雅黑" panose="020B0503020204020204" charset="-122"/>
                <a:cs typeface="微软雅黑" panose="020B0503020204020204" charset="-122"/>
              </a:rPr>
              <a:t>议题的活跃期有限，平均</a:t>
            </a:r>
            <a:r>
              <a:rPr lang="en-US" altLang="zh-CN" sz="2000">
                <a:latin typeface="微软雅黑" panose="020B0503020204020204" charset="-122"/>
                <a:ea typeface="微软雅黑" panose="020B0503020204020204" charset="-122"/>
                <a:cs typeface="微软雅黑" panose="020B0503020204020204" charset="-122"/>
              </a:rPr>
              <a:t>16.8</a:t>
            </a:r>
            <a:r>
              <a:rPr lang="zh-CN" altLang="en-US" sz="2000">
                <a:latin typeface="微软雅黑" panose="020B0503020204020204" charset="-122"/>
                <a:ea typeface="微软雅黑" panose="020B0503020204020204" charset="-122"/>
                <a:cs typeface="微软雅黑" panose="020B0503020204020204" charset="-122"/>
              </a:rPr>
              <a:t>天，大多在两周以内。</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是由于相关部门在舆论压力下，进行了事件干预和处理，而网民在获得尊重和满足后，便会主动退出，关注度自然下降；另一方面，不断出现的新信息，新话题又吸引和分散着网民的注意力，除非是和自身利益切实相关，一般网友在关注一段时间后，注意力会逐渐转移到新的热点上去。</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网络舆论形成的时间结构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20420" y="1398905"/>
            <a:ext cx="10551160" cy="501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“无限“性是指</a:t>
            </a:r>
            <a:r>
              <a:rPr lang="zh-CN" altLang="en-US" sz="2000">
                <a:latin typeface="微软雅黑" panose="020B0503020204020204" charset="-122"/>
                <a:ea typeface="微软雅黑" panose="020B0503020204020204" charset="-122"/>
                <a:cs typeface="微软雅黑" panose="020B0503020204020204" charset="-122"/>
              </a:rPr>
              <a:t>尽管网络热点在喧嚣一段时间后会慢慢冷却，趋于沉寂，但并不会完全消失，特别是那些事关国计民生的重大事件，往往只是阶段性的沉寂，只要问题尚未彻底解决，一旦有新的关联性事件发生，便极容易为网民旧事重提，再度成为热点。</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另外，网民活跃时段明显。主要集中于</a:t>
            </a:r>
            <a:r>
              <a:rPr lang="en-US" altLang="zh-CN" sz="2000">
                <a:latin typeface="微软雅黑" panose="020B0503020204020204" charset="-122"/>
                <a:ea typeface="微软雅黑" panose="020B0503020204020204" charset="-122"/>
                <a:cs typeface="微软雅黑" panose="020B0503020204020204" charset="-122"/>
              </a:rPr>
              <a:t>9:00—18:00</a:t>
            </a:r>
            <a:r>
              <a:rPr lang="zh-CN" altLang="en-US" sz="2000">
                <a:latin typeface="微软雅黑" panose="020B0503020204020204" charset="-122"/>
                <a:ea typeface="微软雅黑" panose="020B0503020204020204" charset="-122"/>
                <a:cs typeface="微软雅黑" panose="020B0503020204020204" charset="-122"/>
              </a:rPr>
              <a:t>，以及</a:t>
            </a:r>
            <a:r>
              <a:rPr lang="en-US" altLang="zh-CN" sz="2000">
                <a:latin typeface="微软雅黑" panose="020B0503020204020204" charset="-122"/>
                <a:ea typeface="微软雅黑" panose="020B0503020204020204" charset="-122"/>
                <a:cs typeface="微软雅黑" panose="020B0503020204020204" charset="-122"/>
              </a:rPr>
              <a:t>20:00—23:00,</a:t>
            </a:r>
            <a:r>
              <a:rPr lang="zh-CN" altLang="en-US" sz="2000">
                <a:latin typeface="微软雅黑" panose="020B0503020204020204" charset="-122"/>
                <a:ea typeface="微软雅黑" panose="020B0503020204020204" charset="-122"/>
                <a:cs typeface="微软雅黑" panose="020B0503020204020204" charset="-122"/>
              </a:rPr>
              <a:t>与人们正常的休息时间基本一致。随着移动互联网技术的普及与推广，手机的随身性和即时性特征，使得网友的参与、发言不再受到上网设备和条件的限制，网络舆论热点的爆发真正具有了全天候的可能。</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704938" y="535691"/>
              <a:ext cx="480657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二、网络舆论形成的空间结构</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网络信息的传播结</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空间结构特点</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7435" y="13484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网络信息的传播结构</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二、网络舆论形成的空间结构</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4" name="矩形 9"/>
          <p:cNvSpPr>
            <a:spLocks noChangeArrowheads="1"/>
          </p:cNvSpPr>
          <p:nvPr/>
        </p:nvSpPr>
        <p:spPr bwMode="auto">
          <a:xfrm>
            <a:off x="517525" y="2395855"/>
            <a:ext cx="1091247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目前，我国网络信息传播空间里活跃着各种各样的传播主体，由于量级的不同、功能的不同，其在网络信息传播和舆论形成中的地位和作用也不相同。一般性网络信息的传播结构可概括为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”花团锦簇的同心圆“</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所谓同心圆</a:t>
            </a:r>
            <a:r>
              <a:rPr lang="zh-CN" altLang="en-US" sz="2000">
                <a:latin typeface="微软雅黑" panose="020B0503020204020204" charset="-122"/>
                <a:ea typeface="微软雅黑" panose="020B0503020204020204" charset="-122"/>
                <a:cs typeface="微软雅黑" panose="020B0503020204020204" charset="-122"/>
              </a:rPr>
              <a:t>，是指在一般性网络信息的传播场域中，各传播主体大致可划分为三个层次，即核心层、信息桥层和信息源层，形成了三个同心圆：</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核心层</a:t>
            </a:r>
            <a:r>
              <a:rPr lang="zh-CN" altLang="en-US" sz="2000">
                <a:latin typeface="微软雅黑" panose="020B0503020204020204" charset="-122"/>
                <a:ea typeface="微软雅黑" panose="020B0503020204020204" charset="-122"/>
                <a:cs typeface="微软雅黑" panose="020B0503020204020204" charset="-122"/>
              </a:rPr>
              <a:t>，以主流综合论坛为主，如新浪微博等，是整个传播场域的核心，汇集了最多的网民，拥有强大的聚合能力，任何事件要想成为网络热点，都必须进入核心层进行传播。</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0800" y="14214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舆论与舆情</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0890" y="2181860"/>
            <a:ext cx="1078039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关于舆论，不同学者曾予以不同的定义</a:t>
            </a:r>
            <a:r>
              <a:rPr lang="en-US" altLang="zh-CN" sz="2000">
                <a:latin typeface="微软雅黑" panose="020B0503020204020204" charset="-122"/>
                <a:ea typeface="微软雅黑" panose="020B0503020204020204" charset="-122"/>
                <a:cs typeface="微软雅黑" panose="020B0503020204020204" charset="-122"/>
              </a:rPr>
              <a:t>,</a:t>
            </a:r>
            <a:r>
              <a:rPr lang="zh-CN" altLang="zh-CN" sz="2000">
                <a:latin typeface="微软雅黑" panose="020B0503020204020204" charset="-122"/>
                <a:ea typeface="微软雅黑" panose="020B0503020204020204" charset="-122"/>
                <a:cs typeface="微软雅黑" panose="020B0503020204020204" charset="-122"/>
              </a:rPr>
              <a:t>比如舆论是社会或社会群体对近期发生的、为人们所普遍关心的某一争议的社会问题的共同意见（喻国明）。舆论是显示社会整体知觉和集合意识、具有权威性的多数人的共同意见（刘建明）。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关于舆情，从国家决策主体和民众的决策反馈角度，有学者认为，舆情是国家决策主体在决策活动中必然涉及的关乎民众利益的民众生活（民情）、社会生产（民力）和民众中蕴含的知识和智力等社会客观情况，以及民众在认知、情感和意志基础上，对社会客观情况以及国家决策产生的主观社会态度。在这里，舆情本体既包括社会客观情况，又包括主观社会态度，并强调了二者对社会管理者的决策意义。</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532966" y="38594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二、网络舆论形成的空间结构</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4" name="矩形 9"/>
          <p:cNvSpPr>
            <a:spLocks noChangeArrowheads="1"/>
          </p:cNvSpPr>
          <p:nvPr/>
        </p:nvSpPr>
        <p:spPr bwMode="auto">
          <a:xfrm>
            <a:off x="1201420" y="1540510"/>
            <a:ext cx="9789160"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信息桥层</a:t>
            </a:r>
            <a:r>
              <a:rPr lang="zh-CN" altLang="en-US" sz="2000">
                <a:latin typeface="微软雅黑" panose="020B0503020204020204" charset="-122"/>
                <a:ea typeface="微软雅黑" panose="020B0503020204020204" charset="-122"/>
                <a:cs typeface="微软雅黑" panose="020B0503020204020204" charset="-122"/>
              </a:rPr>
              <a:t>，主要是传统大众媒体，承载着从信息源层向核心层“搬运”信息的职能。由于传统媒体一般拥有较强的公信力，网民无须再进行真伪辨别，因而能够迅速引起网民注意，参与讨论。</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信息源层</a:t>
            </a:r>
            <a:r>
              <a:rPr lang="zh-CN" altLang="en-US" sz="2000">
                <a:latin typeface="微软雅黑" panose="020B0503020204020204" charset="-122"/>
                <a:ea typeface="微软雅黑" panose="020B0503020204020204" charset="-122"/>
                <a:cs typeface="微软雅黑" panose="020B0503020204020204" charset="-122"/>
              </a:rPr>
              <a:t>，主要是地方或专业类的论坛，它们整体上的影响力虽然不如主流论坛和主流媒体，但却凭借地理或心理上的接近性，吸附着大量分众化的网民，形成一个个小的传播场域，在各自领域传播着信息，为整个网络空间源源不断地提供新的话题，是整个网络信息流动的源头。</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二、网络舆论形成的空间结构</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4" name="矩形 9"/>
          <p:cNvSpPr>
            <a:spLocks noChangeArrowheads="1"/>
          </p:cNvSpPr>
          <p:nvPr/>
        </p:nvSpPr>
        <p:spPr bwMode="auto">
          <a:xfrm>
            <a:off x="1450340" y="1710690"/>
            <a:ext cx="929132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网络信息流动的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一般顺序</a:t>
            </a:r>
            <a:r>
              <a:rPr lang="zh-CN" altLang="en-US" sz="2000">
                <a:latin typeface="微软雅黑" panose="020B0503020204020204" charset="-122"/>
                <a:ea typeface="微软雅黑" panose="020B0503020204020204" charset="-122"/>
                <a:cs typeface="微软雅黑" panose="020B0503020204020204" charset="-122"/>
              </a:rPr>
              <a:t>是由信息源层出发，经信息桥层而流动到核心层。但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也存在反向流动</a:t>
            </a:r>
            <a:r>
              <a:rPr lang="zh-CN" altLang="en-US" sz="2000">
                <a:latin typeface="微软雅黑" panose="020B0503020204020204" charset="-122"/>
                <a:ea typeface="微软雅黑" panose="020B0503020204020204" charset="-122"/>
                <a:cs typeface="微软雅黑" panose="020B0503020204020204" charset="-122"/>
              </a:rPr>
              <a:t>的情况。这是因为，为了获得更大的轰动效应，越来越多的网民倾向于选择聚集人数多、影响力大的主流论坛作为信息的始发地，使其具有了类似新闻媒体的信息发布职能。如天涯社区、新浪微博等，每日都有大量的信息流出，进而进入传统媒体和地方论坛的视野之中。</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43000" y="1548130"/>
            <a:ext cx="990663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花团锦簇</a:t>
            </a:r>
            <a:r>
              <a:rPr lang="zh-CN" altLang="en-US" sz="2000">
                <a:latin typeface="微软雅黑" panose="020B0503020204020204" charset="-122"/>
                <a:ea typeface="微软雅黑" panose="020B0503020204020204" charset="-122"/>
                <a:cs typeface="微软雅黑" panose="020B0503020204020204" charset="-122"/>
              </a:rPr>
              <a:t>，是指从全国范围来看，一般性网络信息的传播结构呈现为花团锦簇式，即全国存在一个中央级的综合性信息场域，在其周围簇拥着多个地域性的子信息场域。中央级场域和地方场域之间存在较多信息流动，而各个子场域之间却相对闭塞，信息交换少。</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诸多地方级场域的形成，与人们基于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地缘和心理上的接近性</a:t>
            </a:r>
            <a:r>
              <a:rPr lang="zh-CN" altLang="en-US" sz="2000">
                <a:latin typeface="微软雅黑" panose="020B0503020204020204" charset="-122"/>
                <a:ea typeface="微软雅黑" panose="020B0503020204020204" charset="-122"/>
                <a:cs typeface="微软雅黑" panose="020B0503020204020204" charset="-122"/>
              </a:rPr>
              <a:t>进行聚集和选择的习惯有关，加之传统媒体的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属地管理</a:t>
            </a:r>
            <a:r>
              <a:rPr lang="zh-CN" altLang="en-US" sz="2000">
                <a:latin typeface="微软雅黑" panose="020B0503020204020204" charset="-122"/>
                <a:ea typeface="微软雅黑" panose="020B0503020204020204" charset="-122"/>
                <a:cs typeface="微软雅黑" panose="020B0503020204020204" charset="-122"/>
              </a:rPr>
              <a:t>因素，网络信息呈现出地域性特征；而中央级场域的集散中心地位，则与我国一元化的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政治体制模式</a:t>
            </a:r>
            <a:r>
              <a:rPr lang="zh-CN" altLang="en-US" sz="2000">
                <a:latin typeface="微软雅黑" panose="020B0503020204020204" charset="-122"/>
                <a:ea typeface="微软雅黑" panose="020B0503020204020204" charset="-122"/>
                <a:cs typeface="微软雅黑" panose="020B0503020204020204" charset="-122"/>
              </a:rPr>
              <a:t>不无关系，在各种社会资源中，政治资源居于核心，对其他资源如经济资源、信息资源的分配起主导作用。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9975" y="1638935"/>
            <a:ext cx="10052685"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必须注意的是，在网络热点事件的信息流动过程中，传播结构有所变异，形成</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双核心式哑铃结构</a:t>
            </a:r>
            <a:r>
              <a:rPr lang="zh-CN" altLang="en-US" sz="2000">
                <a:latin typeface="微软雅黑" panose="020B0503020204020204" charset="-122"/>
                <a:ea typeface="微软雅黑" panose="020B0503020204020204" charset="-122"/>
                <a:cs typeface="微软雅黑" panose="020B0503020204020204" charset="-122"/>
              </a:rPr>
              <a:t>：即信息不再围绕一个中心逐层、有序地传播，而是从信息源层一下进入核心层，</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主流网络论坛</a:t>
            </a:r>
            <a:r>
              <a:rPr lang="zh-CN" altLang="en-US" sz="2000">
                <a:latin typeface="微软雅黑" panose="020B0503020204020204" charset="-122"/>
                <a:ea typeface="微软雅黑" panose="020B0503020204020204" charset="-122"/>
                <a:cs typeface="微软雅黑" panose="020B0503020204020204" charset="-122"/>
              </a:rPr>
              <a:t>（含微博）与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传统大众媒体</a:t>
            </a:r>
            <a:r>
              <a:rPr lang="zh-CN" altLang="en-US" sz="2000">
                <a:latin typeface="微软雅黑" panose="020B0503020204020204" charset="-122"/>
                <a:ea typeface="微软雅黑" panose="020B0503020204020204" charset="-122"/>
                <a:cs typeface="微软雅黑" panose="020B0503020204020204" charset="-122"/>
              </a:rPr>
              <a:t>尤其是地方新闻媒体（注意是地方都市报）构成了信息传播的“双核心”，每个核心又均表现出众星捧月式的星状模式或明星模式。</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与同心圆结构相比，网络热点事件的信息传播呈现出高效率、高连通性、高互惠性和无层级性特征，不仅存在信息的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跨级流动</a:t>
            </a:r>
            <a:r>
              <a:rPr lang="zh-CN" altLang="en-US" sz="2000">
                <a:latin typeface="微软雅黑" panose="020B0503020204020204" charset="-122"/>
                <a:ea typeface="微软雅黑" panose="020B0503020204020204" charset="-122"/>
                <a:cs typeface="微软雅黑" panose="020B0503020204020204" charset="-122"/>
              </a:rPr>
              <a:t>，有时还会出现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逆向流动</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02245" y="150974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空间结构特点</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02335" y="2217420"/>
            <a:ext cx="985329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第一，网络舆论形成机制在空间上的特点是存在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草根和主流</a:t>
            </a:r>
            <a:r>
              <a:rPr lang="zh-CN" altLang="en-US" sz="2000">
                <a:latin typeface="微软雅黑" panose="020B0503020204020204" charset="-122"/>
                <a:ea typeface="微软雅黑" panose="020B0503020204020204" charset="-122"/>
                <a:cs typeface="微软雅黑" panose="020B0503020204020204" charset="-122"/>
              </a:rPr>
              <a:t>两大舆论场。对网络舆论空间各主要传播主体进行聚类分析可以发现，由综合论坛、博客、贴吧等组成</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草根舆论场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，由地方报纸、门户网站、中央新闻媒体网站等组成的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主流舆论场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，前者主要聚焦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细节性</a:t>
            </a:r>
            <a:r>
              <a:rPr lang="zh-CN" altLang="en-US" sz="2000">
                <a:latin typeface="微软雅黑" panose="020B0503020204020204" charset="-122"/>
                <a:ea typeface="微软雅黑" panose="020B0503020204020204" charset="-122"/>
                <a:cs typeface="微软雅黑" panose="020B0503020204020204" charset="-122"/>
              </a:rPr>
              <a:t>的变化和影响，而后者更加关注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宏观环境</a:t>
            </a:r>
            <a:r>
              <a:rPr lang="zh-CN" altLang="en-US" sz="2000">
                <a:latin typeface="微软雅黑" panose="020B0503020204020204" charset="-122"/>
                <a:ea typeface="微软雅黑" panose="020B0503020204020204" charset="-122"/>
                <a:cs typeface="微软雅黑" panose="020B0503020204020204" charset="-122"/>
              </a:rPr>
              <a:t>的影响变化。</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当前环境下，一个事件若想成为网络热点，离不开草根网民的参与，其评论数量需在单位时间内达到一个相当的量，才能引起足够关注；同时，传统媒体的介入也必不可少。它们凭借资源条件和公信力方面的优势，能够对事件进行更为深入的跟踪、挖掘，迅速促使事件“主流化”。</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69035" y="2231390"/>
            <a:ext cx="985329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第二，一般来说，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媒体议程能够影响网民议程</a:t>
            </a:r>
            <a:r>
              <a:rPr lang="zh-CN" altLang="en-US" sz="2000">
                <a:latin typeface="微软雅黑" panose="020B0503020204020204" charset="-122"/>
                <a:ea typeface="微软雅黑" panose="020B0503020204020204" charset="-122"/>
                <a:cs typeface="微软雅黑" panose="020B0503020204020204" charset="-122"/>
              </a:rPr>
              <a:t>，但有时，网民议程相对于媒体议程，则会发生某种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反叛和逆转</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央视大火为例，尽管媒体将报道重点放在了事故原因、高楼消防隐患等问题上，但草根网民的议程仍集中于对央视的质疑和不满、烟花禁改限的思考等议题，两大舆论场可谓泾渭分明。再如药家鑫事件中，曾有媒体对其进行了“同情性”报道，试图扭转网民的一致声讨之势，结果反而引起了网民更大的反弹，谴责之声更甚。</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69670" y="2217420"/>
            <a:ext cx="9853295"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各传播主体存在量级差别和角色差异</a:t>
            </a:r>
            <a:r>
              <a:rPr lang="zh-CN" altLang="en-US" sz="2000">
                <a:latin typeface="微软雅黑" panose="020B0503020204020204" charset="-122"/>
                <a:ea typeface="微软雅黑" panose="020B0503020204020204" charset="-122"/>
                <a:cs typeface="微软雅黑" panose="020B0503020204020204" charset="-122"/>
              </a:rPr>
              <a:t>。在网络中，各传播主体的地位是不尽相同的，社会网络分析显示，主流综合论坛、贴吧等在信息流动场域中处于较重要位置，扮演着核心主体的角色，最为活跃。即使在各网站内部，大多数信息聚集在少数几个板面，不同信息节点的量级和活跃度也不一样。</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以天涯社区为例，大多数信息聚集在少数几个版面，如天涯杂谈、天涯来吧、天涯博客、天涯时空、主流媒体等，而以天涯杂谈和天涯博客间的互动最为频繁。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83310" y="2675890"/>
            <a:ext cx="98532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从角色上看</a:t>
            </a:r>
            <a:r>
              <a:rPr lang="zh-CN" altLang="en-US" sz="2000">
                <a:latin typeface="微软雅黑" panose="020B0503020204020204" charset="-122"/>
                <a:ea typeface="微软雅黑" panose="020B0503020204020204" charset="-122"/>
                <a:cs typeface="微软雅黑" panose="020B0503020204020204" charset="-122"/>
              </a:rPr>
              <a:t>，综合网站论坛既是信息的流入方，也是信息的流出方。天涯杂谈、猫扑大杂烩、凯迪猫眼看人等版面的日均主帖量都在500上下，原创率接近90%，成为信息的主要集散地和策源地；其他论坛的发帖量多半只能达到日均200左右，原创率也下降近10个百分点。</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dirty="0">
                <a:solidFill>
                  <a:schemeClr val="accent3">
                    <a:lumMod val="75000"/>
                  </a:schemeClr>
                </a:solidFill>
                <a:latin typeface="微软雅黑" panose="020B0503020204020204" charset="-122"/>
                <a:ea typeface="微软雅黑" panose="020B0503020204020204" charset="-122"/>
              </a:rPr>
              <a:t>二、网络舆论形成的空间结构</a:t>
            </a:r>
            <a:endParaRPr lang="zh-CN" altLang="en-US" sz="2800" b="1"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35940" y="2089785"/>
            <a:ext cx="10813415" cy="450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第五，</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网络”搬运工“推动信息的流动和主流化</a:t>
            </a:r>
            <a:r>
              <a:rPr lang="zh-CN" altLang="en-US" sz="2000">
                <a:latin typeface="微软雅黑" panose="020B0503020204020204" charset="-122"/>
                <a:ea typeface="微软雅黑" panose="020B0503020204020204" charset="-122"/>
                <a:cs typeface="微软雅黑" panose="020B0503020204020204" charset="-122"/>
              </a:rPr>
              <a:t>。传播主体的量级差别，使得他们在传播信息、聚集民意方面的能力产生差别。一个事件只有进入到核心层，即有影响的主流论坛的主流板块，才能引起广泛的关注。因此，各种网络信息“搬运工”便必不可少。他们将一些边缘性场域中的信息“搬运”至核心场域，促使其“主流化”，同时还通过在各论坛之间相互转发最新进展，促使信息扩散至更广范围。此外，各论坛自身还存在“内部搬运”，即帖子的内部转发、推荐、置顶、加精等，它们也是一个帖子能否引发广泛关注的重要条件。</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从总体上看，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网络舆情分布呈现地域特征</a:t>
            </a:r>
            <a:r>
              <a:rPr lang="zh-CN" altLang="en-US" sz="2000">
                <a:latin typeface="微软雅黑" panose="020B0503020204020204" charset="-122"/>
                <a:ea typeface="微软雅黑" panose="020B0503020204020204" charset="-122"/>
                <a:cs typeface="微软雅黑" panose="020B0503020204020204" charset="-122"/>
              </a:rPr>
              <a:t>。网络舆情分布与网络普及率具有较高关联度，越普及的地区，人们利用网络参与事件传播和评论的频率越高，进一步验证了传播学中的“知沟理论”。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网络舆论</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网络环境下的舆论引导与调控</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35770"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0943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92175" y="1403985"/>
            <a:ext cx="10407015"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也有学者认为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舆情即民意</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事实上，舆论与舆情并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没有本质差别</a:t>
            </a:r>
            <a:r>
              <a:rPr lang="zh-CN" altLang="en-US" sz="2000">
                <a:latin typeface="微软雅黑" panose="020B0503020204020204" charset="-122"/>
                <a:ea typeface="微软雅黑" panose="020B0503020204020204" charset="-122"/>
                <a:cs typeface="微软雅黑" panose="020B0503020204020204" charset="-122"/>
              </a:rPr>
              <a:t>，它们是同一事物的两个方面。舆论是指意见本身、是本体，而舆情就是将舆论放置于社会环境中，还原了它具体的、情境性的关联，在这一基础上讨论舆论对政治、经济产生什么影响，对社会的发展、社会的变化、社会的决策具有什么样的意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舆情所蕴含的广泛、全面的意见性信息为决策的科学性提供支持，为决策的民主化提供依据，可以说，舆情机制已成为国家决策的重要机制。</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532966" y="38594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185035"/>
            <a:ext cx="6125209" cy="2414265"/>
            <a:chOff x="6429563" y="2229659"/>
            <a:chExt cx="4908379" cy="1934932"/>
          </a:xfrm>
        </p:grpSpPr>
        <p:sp>
          <p:nvSpPr>
            <p:cNvPr id="55" name="Rectangle 39"/>
            <p:cNvSpPr>
              <a:spLocks noChangeArrowheads="1"/>
            </p:cNvSpPr>
            <p:nvPr/>
          </p:nvSpPr>
          <p:spPr bwMode="auto">
            <a:xfrm>
              <a:off x="6918060" y="2229659"/>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一、网络舆论热点的特征</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50556"/>
              <a:ext cx="4237205"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二、网络舆论引导与调控面临的转型</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060" y="3868905"/>
              <a:ext cx="4419882"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三、网络舆论调控的具体策略和方法</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第三节  网络环境下的舆论引导与调控</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7323" y="542042"/>
              <a:ext cx="409523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一、网络舆论热点的特征</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（1）场域特征</a:t>
              </a:r>
              <a:endParaRPr lang="en-US" altLang="zh-CN">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（2）主题特征</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（3）时空特征</a:t>
              </a:r>
              <a:endParaRPr lang="en-US" altLang="zh-CN">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b="1">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网络舆论热点的宏观特征</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热点事件和人物</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网络流行语的特征</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网络舆论热点的微观特征</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88910" y="150974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网络舆论热点的宏观特征</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89000" y="2395855"/>
            <a:ext cx="10414000"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网络舆论热点的宏观特征主要体现在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场域特征、主题特征和时空特征</a:t>
            </a:r>
            <a:r>
              <a:rPr lang="zh-CN" altLang="en-US" sz="2000">
                <a:latin typeface="微软雅黑" panose="020B0503020204020204" charset="-122"/>
                <a:ea typeface="微软雅黑" panose="020B0503020204020204" charset="-122"/>
                <a:cs typeface="微软雅黑" panose="020B0503020204020204" charset="-122"/>
              </a:rPr>
              <a:t>上。布迪厄认为整个社会是由一些相对自主的小世界组成的，每个小世界都是一个关系的网络空间，具有相对独立性，充满着各种力量关系的对抗，变动与平衡相互交替。在一定的社会空间中，不同的主体掌握着不同质、量的政治、经济、文化“资本”。</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根据场域理论，网络舆论场域也可以分为传统大众传媒舆论场域、新闻网站舆论场域、网民舆论场域和网络意见领袖舆论场域</a:t>
            </a:r>
            <a:r>
              <a:rPr lang="zh-CN" altLang="en-US" sz="2000">
                <a:latin typeface="微软雅黑" panose="020B0503020204020204" charset="-122"/>
                <a:ea typeface="微软雅黑" panose="020B0503020204020204" charset="-122"/>
                <a:cs typeface="微软雅黑" panose="020B0503020204020204" charset="-122"/>
              </a:rPr>
              <a:t>。这四个舆论场域有不同的信息传播模式和流动模式、不同的角色和功能，同时也有相对独立性和开放性。</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20646" y="39229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61060" y="1491615"/>
            <a:ext cx="1041400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场域特征</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网络舆情热点的场域特征表现在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两个方面</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首先，不同的场域关注的网络舆论热点不同</a:t>
            </a:r>
            <a:r>
              <a:rPr lang="zh-CN" altLang="en-US" sz="2000">
                <a:latin typeface="微软雅黑" panose="020B0503020204020204" charset="-122"/>
                <a:ea typeface="微软雅黑" panose="020B0503020204020204" charset="-122"/>
                <a:cs typeface="微软雅黑" panose="020B0503020204020204" charset="-122"/>
              </a:rPr>
              <a:t>。受体制的约束，传统媒体舆论场具有明显的政府型偏好，主要关注与党和政府相关的事件，采用的是传统的报道逻辑，从维护政权稳定、社会稳定的角度来展开报道；新闻网站更多地考虑市场因素，注重新闻本身的信息性和网民的信息需求；网民舆论场中所关注的舆论热点具有明显的“圈子文化”特征；草根网民对“圈子文化”的认同和归属感比获取资讯的需求更重要。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网络意见领袖舆论场中</a:t>
            </a:r>
            <a:r>
              <a:rPr lang="zh-CN" altLang="en-US" sz="2000">
                <a:latin typeface="微软雅黑" panose="020B0503020204020204" charset="-122"/>
                <a:ea typeface="微软雅黑" panose="020B0503020204020204" charset="-122"/>
                <a:cs typeface="微软雅黑" panose="020B0503020204020204" charset="-122"/>
              </a:rPr>
              <a:t>，对弱势群体的关注、对人性的关怀要比其他场域更加强烈，他们有更加宏观、开放的视野和理性的思维方式，关注的议题多是和国家、民族的命运紧密相关的事件或者是反映时代特征、有争议性的事件。</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20646" y="39229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01675" y="1441450"/>
            <a:ext cx="1077023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主题特征</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集中在社会与法的领域</a:t>
            </a:r>
            <a:r>
              <a:rPr lang="zh-CN" altLang="en-US" sz="2000">
                <a:latin typeface="微软雅黑" panose="020B0503020204020204" charset="-122"/>
                <a:ea typeface="微软雅黑" panose="020B0503020204020204" charset="-122"/>
                <a:cs typeface="微软雅黑" panose="020B0503020204020204" charset="-122"/>
              </a:rPr>
              <a:t>。如果舆论热点事件按照时政、经济等常用的划分新闻的方法划分，2009年的主要热点事件集中在社会与法的领域，占到了总体的1/3；在社会与法的领域内，政府部门和个别官员的行为不当是最容易引起网民关注的。而近十年我国舆情热点正逐渐发生着变迁，其主要特点是社会公平、官民矛盾、社会与法类舆情热点趋势呈波动下降，公共管理、民生领域类舆情热点呈波动上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负面信息多</a:t>
            </a:r>
            <a:r>
              <a:rPr lang="zh-CN" altLang="en-US" sz="2000">
                <a:latin typeface="微软雅黑" panose="020B0503020204020204" charset="-122"/>
                <a:ea typeface="微软雅黑" panose="020B0503020204020204" charset="-122"/>
                <a:cs typeface="微软雅黑" panose="020B0503020204020204" charset="-122"/>
              </a:rPr>
              <a:t>。由于人们具有谋求外部信息安全的天然禀赋，因此对外界可能影响信息安全的负面信息具有天然的接近性和高关注度。</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26440" y="1183005"/>
            <a:ext cx="10336530" cy="59391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（3）时空特征</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网络舆论热点的分布呈现出一定的空间特征</a:t>
            </a:r>
            <a:r>
              <a:rPr lang="zh-CN" altLang="en-US" sz="2000">
                <a:latin typeface="微软雅黑" panose="020B0503020204020204" charset="-122"/>
                <a:ea typeface="微软雅黑" panose="020B0503020204020204" charset="-122"/>
                <a:cs typeface="微软雅黑" panose="020B0503020204020204" charset="-122"/>
              </a:rPr>
              <a:t>。在行政级别上，出现了向县级等行政区域转移的趋势。在中国特殊背景之下，市级以下论坛由于相对控制少，自由度比较大，因而更容易成为网络舆论热点事件的集中首发论坛，尤其是县级以下的低端网络，一些小网站、小论坛会蕴蓄一些网络议题，经过了网络搬运工的搬运、被主流化后往往成为热点事件。</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另一方面，网络舆论热点的分布呈现出一定的时间特征</a:t>
            </a:r>
            <a:r>
              <a:rPr lang="zh-CN" altLang="en-US" sz="2000">
                <a:latin typeface="微软雅黑" panose="020B0503020204020204" charset="-122"/>
                <a:ea typeface="微软雅黑" panose="020B0503020204020204" charset="-122"/>
                <a:cs typeface="微软雅黑" panose="020B0503020204020204" charset="-122"/>
                <a:sym typeface="+mn-ea"/>
              </a:rPr>
              <a:t>。首先，网络热点事件的议题活跃周期集中在两周以内。网络是众生喧嚣的场所，网民对一个议题的专一程度不高，议题会随着事件本身的发展慢慢归于平静；或者是当新的议题吸引了人们的目光时，老的议题自然也会逐渐消弭。也会有一些议题信息系统中出现了新的元素，延长了议题的存活期。</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55940" y="124621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网络舆论热点的微观特征</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56030" y="1981200"/>
            <a:ext cx="9662795"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热点事件和人物</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议题敏感性</a:t>
            </a:r>
            <a:r>
              <a:rPr lang="zh-CN" altLang="en-US" sz="2000">
                <a:latin typeface="微软雅黑" panose="020B0503020204020204" charset="-122"/>
                <a:ea typeface="微软雅黑" panose="020B0503020204020204" charset="-122"/>
                <a:cs typeface="微软雅黑" panose="020B0503020204020204" charset="-122"/>
              </a:rPr>
              <a:t>。一个事件之所以能成为网络舆情的聚焦点，主要是该事件具有议题敏感性，反映社会现实和民众社会预期的巨大落差，能够刺激网民乃至所有社会公众最紧绷的神经。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议题联动性</a:t>
            </a:r>
            <a:r>
              <a:rPr lang="zh-CN" altLang="en-US" sz="2000">
                <a:latin typeface="微软雅黑" panose="020B0503020204020204" charset="-122"/>
                <a:ea typeface="微软雅黑" panose="020B0503020204020204" charset="-122"/>
                <a:cs typeface="微软雅黑" panose="020B0503020204020204" charset="-122"/>
              </a:rPr>
              <a:t>。所谓议题联动性，是指一个议题爆发之后，传统大众媒体，新闻网站、网民和网络意见领袖会在自己所关注的信息点或者是层面上注入不同的事实性信息和意见性信息。</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05510" y="1758315"/>
            <a:ext cx="1038098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议题的群体意识倾向</a:t>
            </a:r>
            <a:r>
              <a:rPr lang="zh-CN" altLang="en-US" sz="2000">
                <a:latin typeface="微软雅黑" panose="020B0503020204020204" charset="-122"/>
                <a:ea typeface="微软雅黑" panose="020B0503020204020204" charset="-122"/>
                <a:cs typeface="微软雅黑" panose="020B0503020204020204" charset="-122"/>
              </a:rPr>
              <a:t>。根据社会学的理论，社会分层后，各类社会群体会具有自己的群体意识。群体态度是群体意识形成的标志，群体态度就是群体对一定对象的相对稳定的、内部制约化的心理反映倾向。</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网络舆论议题中，群体态度表现得很明显</a:t>
            </a:r>
            <a:r>
              <a:rPr lang="zh-CN" altLang="en-US" sz="2000">
                <a:latin typeface="微软雅黑" panose="020B0503020204020204" charset="-122"/>
                <a:ea typeface="微软雅黑" panose="020B0503020204020204" charset="-122"/>
                <a:cs typeface="微软雅黑" panose="020B0503020204020204" charset="-122"/>
              </a:rPr>
              <a:t>。在群体意识和群体态度的影响下，不同群体之间的刻板印象和思维一旦形成，会引发社会误解和偏见，还会表现在行为和语言上。比如网络热点中，政府部门、公检法系统及其他资源垄断或拥有特权的部门工作人员，同公权力产生冲突和矛盾的普通民众或弱势群体，娱乐明星、公众人物这三类人容易引起关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0105" y="1434465"/>
            <a:ext cx="1051179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网络流行语的特征</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在语言内容上，“我说故我在”，追求个性，情绪外露</a:t>
            </a:r>
            <a:r>
              <a:rPr lang="zh-CN" altLang="en-US" sz="2000">
                <a:latin typeface="微软雅黑" panose="020B0503020204020204" charset="-122"/>
                <a:ea typeface="微软雅黑" panose="020B0503020204020204" charset="-122"/>
                <a:cs typeface="微软雅黑" panose="020B0503020204020204" charset="-122"/>
              </a:rPr>
              <a:t>。网友的话语表达和社会参与的需求比较强烈,会在语言中赋予鲜明的个性、态度倾向和个人情绪等。充满个性化的语言表达容易引起共鸣，容易在网络上广泛传播，也会使更多原本对这件事情不关注的人群卷入其中，进而使其影响力呈现出一种规模化的效应。如2016年出自万达董事长王健林之口的“小目标”，“小目标”的原文是“一个亿小目标”，出自万达集团董事长王健林之口，在谈及“心有多大舞台有多大”这个话题时，王健林表示：“想做世界首富，最好先定一个能达到的小目标。比如我先挣它一个亿”。此话一出，瞬间网络走红，平民与首富之间的价值观引发了全民自嘲，衍生了各种民间和品牌追热点的小目标版本。</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08990" y="1729740"/>
            <a:ext cx="1055624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在语言形式上，“冒传统语言之大不韪”，反叛传统，创意无限</a:t>
            </a:r>
            <a:r>
              <a:rPr lang="zh-CN" altLang="en-US" sz="2000">
                <a:latin typeface="微软雅黑" panose="020B0503020204020204" charset="-122"/>
                <a:ea typeface="微软雅黑" panose="020B0503020204020204" charset="-122"/>
                <a:cs typeface="微软雅黑" panose="020B0503020204020204" charset="-122"/>
              </a:rPr>
              <a:t>。网友打破各种语法规范，运用各种谐音、近音、比喻等修辞手法，以及词法、句法变异创造网络热词。比如说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被就业</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一词源自</a:t>
            </a:r>
            <a:r>
              <a:rPr lang="en-US" altLang="zh-CN" sz="2000">
                <a:latin typeface="微软雅黑" panose="020B0503020204020204" charset="-122"/>
                <a:ea typeface="微软雅黑" panose="020B0503020204020204" charset="-122"/>
                <a:cs typeface="微软雅黑" panose="020B0503020204020204" charset="-122"/>
              </a:rPr>
              <a:t>2009</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7</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12</a:t>
            </a:r>
            <a:r>
              <a:rPr lang="zh-CN" altLang="en-US" sz="2000">
                <a:latin typeface="微软雅黑" panose="020B0503020204020204" charset="-122"/>
                <a:ea typeface="微软雅黑" panose="020B0503020204020204" charset="-122"/>
                <a:cs typeface="微软雅黑" panose="020B0503020204020204" charset="-122"/>
              </a:rPr>
              <a:t>日天涯论坛上的一篇帖子，名为《应届毕业生怒问：谁替我签的就业协议书？注水的就业率！》作者说自己是在不知情的情况下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被就业</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的，其中</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被</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字表达了人们的无奈心理。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在语言功能上，“昙花一现”，稳定性差</a:t>
            </a:r>
            <a:r>
              <a:rPr lang="zh-CN" altLang="en-US" sz="2000">
                <a:latin typeface="微软雅黑" panose="020B0503020204020204" charset="-122"/>
                <a:ea typeface="微软雅黑" panose="020B0503020204020204" charset="-122"/>
                <a:cs typeface="微软雅黑" panose="020B0503020204020204" charset="-122"/>
                <a:sym typeface="+mn-ea"/>
              </a:rPr>
              <a:t>。网络流行语一般是因为非常规组合而产生幽默、讽刺效果，或者是含有一些适用性比较强的词语、句式等。起初，网民很容易被这些话语的魅力所吸引，并一度疯狂地使用。但是这种仅仅停留于网络之中的语言，新鲜感一经退去，就会被逐渐淘汰。</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一、网络舆论热点的特征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53630" y="13484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网络舆论与舆论</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53720" y="1809115"/>
            <a:ext cx="10928985" cy="54775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网络舆论</a:t>
            </a:r>
            <a:r>
              <a:rPr lang="zh-CN" altLang="en-US" sz="2000">
                <a:latin typeface="微软雅黑" panose="020B0503020204020204" charset="-122"/>
                <a:ea typeface="微软雅黑" panose="020B0503020204020204" charset="-122"/>
                <a:cs typeface="微软雅黑" panose="020B0503020204020204" charset="-122"/>
              </a:rPr>
              <a:t>就是在互联网上传播的公众对某一焦点所变现出的有一定影响力的、带倾向性的意见或言论。网络舆论是在互联网这一特殊场域中的一种舆论形态，它是社会舆论的集散地和放大器，是舆论的最前沿，但是网络舆论和舆论这</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二者间仍有一定区别</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首先，就网络</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参与的可能性</a:t>
            </a:r>
            <a:r>
              <a:rPr lang="zh-CN" altLang="en-US" sz="2000">
                <a:latin typeface="微软雅黑" panose="020B0503020204020204" charset="-122"/>
                <a:ea typeface="微软雅黑" panose="020B0503020204020204" charset="-122"/>
                <a:cs typeface="微软雅黑" panose="020B0503020204020204" charset="-122"/>
              </a:rPr>
              <a:t>来说，网民与现实公众尚未重合。虽然网络越来越主流化，覆盖的人群越来越多，但不意味着网民等于公众。网络舆论有其局限性，和真实舆论有差别。要成为网民，参与到网络政治生活中，还必须满足一定的物质和技术条件。</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其次，仅从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网民内部构成</a:t>
            </a:r>
            <a:r>
              <a:rPr lang="zh-CN" altLang="en-US" sz="2000">
                <a:latin typeface="微软雅黑" panose="020B0503020204020204" charset="-122"/>
                <a:ea typeface="微软雅黑" panose="020B0503020204020204" charset="-122"/>
                <a:cs typeface="微软雅黑" panose="020B0503020204020204" charset="-122"/>
              </a:rPr>
              <a:t>来看，愿意表达的人和沉默的大众之间是有差异的。网络上活跃的人都有一定特征；并且在网络上发声的群体也是不固定的</a:t>
            </a:r>
            <a:r>
              <a:rPr lang="en-US" altLang="zh-CN" sz="2000">
                <a:latin typeface="微软雅黑" panose="020B0503020204020204" charset="-122"/>
                <a:ea typeface="微软雅黑" panose="020B0503020204020204" charset="-122"/>
                <a:cs typeface="微软雅黑" panose="020B0503020204020204" charset="-122"/>
              </a:rPr>
              <a:t>,“沉默的大多数”依然存在，很多网民只是浏览、围观而不发表意见。</a:t>
            </a:r>
            <a:endParaRPr lang="en-US" altLang="zh-CN"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0980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473276" y="392291"/>
            <a:ext cx="5872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二、网络舆论引导与调控面临的转型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调控目标的转型</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调控策略的转型</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调控方法的转型</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3315" y="128431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调控目标的转型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159586" y="392291"/>
            <a:ext cx="5872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二、网络舆论引导与调控面临的转型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73405" y="1911985"/>
            <a:ext cx="11214735" cy="450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过去，一提到舆论的引导与控制，人们往往会将控制目标理解成唯一状态，即传播对象、宣传对象在具体的舆论问题上，其想法和认识与我们传播报道的意见完全一致。如果说，在传播环境比较闭塞、人们还比较缺乏自主意识的情况下，这种控制目标还有实现的可能，而在信息几乎畅通无阻的互联网上，信息传播的复杂性使控制目标的唯一性难以实现。诚如控制论所讲的那样，形状越复杂，控制范围设定就越大。</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在目前互联网这种复杂的信息环境中，如果还寄希望于拿着着网圈去“套”舆论，实际上是不现实的,因为现实情况的复杂性同样会导致社会舆论发生变化的因素也异常复杂。在此前提下，那种企图</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将舆论控制到唯一状态的目标就应当改变</a:t>
            </a:r>
            <a:r>
              <a:rPr lang="zh-CN" altLang="en-US" sz="2000">
                <a:latin typeface="微软雅黑" panose="020B0503020204020204" charset="-122"/>
                <a:ea typeface="微软雅黑" panose="020B0503020204020204" charset="-122"/>
                <a:cs typeface="微软雅黑" panose="020B0503020204020204" charset="-122"/>
              </a:rPr>
              <a:t>，即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从对一个“点”的控制变成一个“面”的控制</a:t>
            </a:r>
            <a:r>
              <a:rPr lang="zh-CN" altLang="en-US" sz="2000">
                <a:latin typeface="微软雅黑" panose="020B0503020204020204" charset="-122"/>
                <a:ea typeface="微软雅黑" panose="020B0503020204020204" charset="-122"/>
                <a:cs typeface="微软雅黑" panose="020B0503020204020204" charset="-122"/>
              </a:rPr>
              <a:t>。进一步说，我们要进行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方向性的调控</a:t>
            </a:r>
            <a:r>
              <a:rPr lang="zh-CN" altLang="en-US" sz="2000">
                <a:latin typeface="微软雅黑" panose="020B0503020204020204" charset="-122"/>
                <a:ea typeface="微软雅黑" panose="020B0503020204020204" charset="-122"/>
                <a:cs typeface="微软雅黑" panose="020B0503020204020204" charset="-122"/>
              </a:rPr>
              <a:t>，而不是唯一状态的目标控制。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30465" y="14360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调控策略的转型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159586" y="392291"/>
            <a:ext cx="5872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二、网络舆论引导与调控面临的转型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630555" y="2117725"/>
            <a:ext cx="10765790" cy="5990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建立良好的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预警系统</a:t>
            </a:r>
            <a:r>
              <a:rPr lang="zh-CN" altLang="en-US" sz="2000">
                <a:latin typeface="微软雅黑" panose="020B0503020204020204" charset="-122"/>
                <a:ea typeface="微软雅黑" panose="020B0503020204020204" charset="-122"/>
                <a:cs typeface="微软雅黑" panose="020B0503020204020204" charset="-122"/>
              </a:rPr>
              <a:t>，做好舆论调控的预警前移和预警后移。</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舆论调控的预警包括对未爆发过的舆论热点的预警和对以前发生过，但是又被触发或者以另外的面貌重新出现的议题的预警。</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预警前移，</a:t>
            </a:r>
            <a:r>
              <a:rPr lang="zh-CN" altLang="en-US" sz="2000">
                <a:latin typeface="微软雅黑" panose="020B0503020204020204" charset="-122"/>
                <a:ea typeface="微软雅黑" panose="020B0503020204020204" charset="-122"/>
                <a:cs typeface="微软雅黑" panose="020B0503020204020204" charset="-122"/>
              </a:rPr>
              <a:t>指的是当社会空间正在酝酿，并且尚未形成一个巨大的显性事件时，预警系统应当事先进行核心信息的实时采集和掌握。</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预警后移，</a:t>
            </a:r>
            <a:r>
              <a:rPr lang="zh-CN" altLang="en-US" sz="2000">
                <a:latin typeface="微软雅黑" panose="020B0503020204020204" charset="-122"/>
                <a:ea typeface="微软雅黑" panose="020B0503020204020204" charset="-122"/>
                <a:cs typeface="微软雅黑" panose="020B0503020204020204" charset="-122"/>
              </a:rPr>
              <a:t>是指在新的事实性信息和意见性信息不断呈现过程中，网络舆论议题会发生聚合、分化和裂变，在某一议题暂时处于“休眠期”时做好议题的追踪和后期管理，从某种程度上说这也是预警。</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010" y="126780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调控方法的转型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159586" y="392291"/>
            <a:ext cx="5872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二、网络舆论引导与调控面临的转型</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419100" y="2025650"/>
            <a:ext cx="10969625"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调控方法的转型，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关键在于</a:t>
            </a:r>
            <a:r>
              <a:rPr lang="zh-CN" altLang="en-US" sz="2000">
                <a:latin typeface="微软雅黑" panose="020B0503020204020204" charset="-122"/>
                <a:ea typeface="微软雅黑" panose="020B0503020204020204" charset="-122"/>
                <a:cs typeface="微软雅黑" panose="020B0503020204020204" charset="-122"/>
              </a:rPr>
              <a:t>把传统的对信息的控制转变成对事件的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解释权的控制</a:t>
            </a:r>
            <a:r>
              <a:rPr lang="zh-CN" altLang="en-US" sz="2000">
                <a:latin typeface="微软雅黑" panose="020B0503020204020204" charset="-122"/>
                <a:ea typeface="微软雅黑" panose="020B0503020204020204" charset="-122"/>
                <a:cs typeface="微软雅黑" panose="020B0503020204020204" charset="-122"/>
              </a:rPr>
              <a:t>。其原因在于两方面：</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一方面，由于信息渠道日益多元化，单纯的信息控制已经不可行。另一面，面对舆论事件，大多数人都居于有主张、有意见而少论据的状态。</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只有更加全面、真实地把握现实，才可能更有效地引导舆论。也就是说，在全面给予信息，补证人们信息缺失部分的基础上，同时，给出一个逻辑，给出一个框架，由此引导人们在全面信息的认知前提下形成社会判断和社会意见。总之，过去靠信息控制来影响社会，如今要靠</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信息的补正、信息的逻辑和信息的框架</a:t>
            </a:r>
            <a:r>
              <a:rPr lang="zh-CN" altLang="en-US" sz="2000">
                <a:latin typeface="微软雅黑" panose="020B0503020204020204" charset="-122"/>
                <a:ea typeface="微软雅黑" panose="020B0503020204020204" charset="-122"/>
                <a:cs typeface="微软雅黑" panose="020B0503020204020204" charset="-122"/>
              </a:rPr>
              <a:t>来获得公众认可和某种权威地位的确立。</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873567"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三、网络舆论调控的具体策略和方法</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6431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全面：信息对称</a:t>
              </a:r>
              <a:endParaRPr lang="en-US" altLang="zh-CN">
                <a:latin typeface="微软雅黑" panose="020B0503020204020204" charset="-122"/>
                <a:ea typeface="微软雅黑" panose="020B0503020204020204" charset="-122"/>
                <a:cs typeface="微软雅黑" panose="020B0503020204020204" charset="-122"/>
              </a:endParaRPr>
            </a:p>
            <a:p>
              <a:pPr algn="l">
                <a:lnSpc>
                  <a:spcPct val="120000"/>
                </a:lnSpc>
              </a:pP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互动：引入社会力量参与问题决策</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）体验：注重情感，让人感同身受</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网络舆论调控的策略</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）第一时间反应</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（2）要跟引导对象形成利益交集</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）要有合适的叙事逻辑</a:t>
              </a: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网络舆论调控的方法</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58091" y="542042"/>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880655" y="145322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网络舆论调控的策略</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80745" y="2395855"/>
            <a:ext cx="1033907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全面：信息对称</a:t>
            </a:r>
            <a:endParaRPr lang="en-US" alt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信息对称是形成正确认识的前提和基础</a:t>
            </a:r>
            <a:r>
              <a:rPr lang="zh-CN" altLang="en-US" sz="2000">
                <a:latin typeface="微软雅黑" panose="020B0503020204020204" charset="-122"/>
                <a:ea typeface="微软雅黑" panose="020B0503020204020204" charset="-122"/>
                <a:cs typeface="微软雅黑" panose="020B0503020204020204" charset="-122"/>
              </a:rPr>
              <a:t>。当前的社会引导不能建立在欺骗的基础上，必须对称地给予受众比较完整的信息，这是完成舆论引导的第一要素。 如今，不能靠隐瞒信息引导社会，虽然隐瞒信息可以得到片刻的安宁，但是长治久安是不可能的，当人们知道真相的时候，会产生更大的反弹。政府不是一个利益博弈方，既然没有特殊利益，就要把事情的真相尽可能完整地告诉大家，这是形成正确舆论的前提和基础。</a:t>
            </a: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58091" y="542042"/>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25805" y="1635125"/>
            <a:ext cx="10741025"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就全方位的信息数量来说。要从有形的、绝对不加以传播的、清一色的、一元化的意见导入方式，</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变成尽可能地将全方位的信息、意见都呈现给公众</a:t>
            </a:r>
            <a:r>
              <a:rPr lang="zh-CN" altLang="en-US" sz="2000">
                <a:latin typeface="微软雅黑" panose="020B0503020204020204" charset="-122"/>
                <a:ea typeface="微软雅黑" panose="020B0503020204020204" charset="-122"/>
                <a:cs typeface="微软雅黑" panose="020B0503020204020204" charset="-122"/>
              </a:rPr>
              <a:t>。也就是说，给公众提供的信息服务越全面、越高级、越优秀，越有可能将更多的注意力攫取在你能够调控的羽翼之下。因为要想施加某种引导或调控的影响，相关的信息必须先进入受众的感官，让他们对信息有所接触，有所注意，只有如此，才能对相关的意见信息有所选择。假如你提供的信息有缺失，人们可能根本就不愿意登录你的网站，这无异于将传播对象拒于千里之外，即使在其他形式上再下功夫，恐怕也是事倍功半。</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58091" y="542042"/>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26465" y="1483995"/>
            <a:ext cx="1033907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互动：引入社会力量参与问题决策</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所谓互动</a:t>
            </a:r>
            <a:r>
              <a:rPr lang="zh-CN" altLang="en-US" sz="2000">
                <a:latin typeface="微软雅黑" panose="020B0503020204020204" charset="-122"/>
                <a:ea typeface="微软雅黑" panose="020B0503020204020204" charset="-122"/>
                <a:cs typeface="微软雅黑" panose="020B0503020204020204" charset="-122"/>
              </a:rPr>
              <a:t>，就是在解决问题过程中，应把老百姓作为一个解决力量引入到解决问题的逻辑当中，而不是拒之门外。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在</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共景监狱</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社会信息场域下，政府的责任不能用传统的包青天式方式来办事，而是要充分调动社会全体成员的力量和智慧，提供公共空间，让人们在社会公共领域中享有更多的发言权、决策权和自我控制权，在自主中实现社会的自我关照和自我治理。政府要做的只是制定规则，构建公共平台，组织社会对话，要有更多的开放式的管理，而不是封闭式的管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71458" y="535691"/>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81050" y="1513840"/>
            <a:ext cx="1062926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）体验：注重情感，让人感同身受</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过去社会交流渠道少，人们没有那么多的体验、互动，如今社会网络媒介提供更多渠道和更多体验手段之后给社会带来的最大变化在于，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公众形成的社会判断，不是基于理性判断而是基于情感判断。</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现在人们的社会判断更倾向于情感诉求。如果谁对某个舆论事件发表见解，人们首先不是看其道理说得对不对，或者某一些事例本身是否强而有力，而是先进行情感判断、关系判断，即先判断你跟我是不是同一情感阵营的，然后才会有信息的进一步解读。既然关系的认同、亲密和信任是形成理性判断的前提和基础，那么</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首先要解决情感、立场和关系的问题</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58121" y="535691"/>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900975" y="139226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网络舆论调控的方法</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06780" y="2192655"/>
            <a:ext cx="1037907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）第一时间反应</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我们要尽快地在一个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舆论格局中达到先入为主的效应</a:t>
            </a:r>
            <a:r>
              <a:rPr lang="en-US" altLang="zh-CN" sz="2000">
                <a:latin typeface="微软雅黑" panose="020B0503020204020204" charset="-122"/>
                <a:ea typeface="微软雅黑" panose="020B0503020204020204" charset="-122"/>
                <a:cs typeface="微软雅黑" panose="020B0503020204020204" charset="-122"/>
              </a:rPr>
              <a:t>。网络事件的爆发蔓延很快，尤其是爆发期越来越短，黄金48小时原则已经过时。政府在应对网络舆情热点和公信力危机时往往“千呼万唤始出来”，当网民情绪淤积到一定程度，政府成为舆论焦点，面对很多负面意见的时候才开始介入，从而错过了改变舆情意见流向和正负态势的最佳时期。危机公关的议题管理最优时间一般是事件发生后的12个小时，12个小时内必须作出回应和启动危机公关的预案。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22960" y="1870075"/>
            <a:ext cx="1054608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再次，从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舆论本体</a:t>
            </a:r>
            <a:r>
              <a:rPr lang="zh-CN" altLang="en-US" sz="2000">
                <a:latin typeface="微软雅黑" panose="020B0503020204020204" charset="-122"/>
                <a:ea typeface="微软雅黑" panose="020B0503020204020204" charset="-122"/>
                <a:cs typeface="微软雅黑" panose="020B0503020204020204" charset="-122"/>
              </a:rPr>
              <a:t>来看，网络舆论中仍存在许多非理性的意见表达。由于网民身份的匿名性和分布的广泛性，其意见表达存在着情绪化甚至是极端化的倾向，不同群体之间的情绪感染则强化了这一倾向。再加上网络水军背后的商业力量或者政治力量推动，网络还存在着虚假的民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最后，网民只是社会公众的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一部分群体</a:t>
            </a:r>
            <a:r>
              <a:rPr lang="zh-CN" altLang="en-US" sz="2000">
                <a:latin typeface="微软雅黑" panose="020B0503020204020204" charset="-122"/>
                <a:ea typeface="微软雅黑" panose="020B0503020204020204" charset="-122"/>
                <a:cs typeface="微软雅黑" panose="020B0503020204020204" charset="-122"/>
              </a:rPr>
              <a:t>，加之网络意见的非真实性和非理性的困扰，网络舆论代表性有限，仅仅是民意的一部分。</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0980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58121" y="535691"/>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34390" y="1584325"/>
            <a:ext cx="1032573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（2）要跟引导对象形成利益交集</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所有的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舆论的影响都是建立在利益交集的基础之上的，而交集就是双方的共同利益、共同兴趣和共同关注</a:t>
            </a:r>
            <a:r>
              <a:rPr lang="zh-CN" altLang="en-US" sz="2000">
                <a:latin typeface="微软雅黑" panose="020B0503020204020204" charset="-122"/>
                <a:ea typeface="微软雅黑" panose="020B0503020204020204" charset="-122"/>
                <a:cs typeface="微软雅黑" panose="020B0503020204020204" charset="-122"/>
              </a:rPr>
              <a:t>。如果找不到交集点，就无法有效地影响对方。过去面对较封闭的传播格局，人们对信息的获取无可选择，而今人们是在多元的文化里，是有所选择的，如果传播的内容跟他完全没有关联，是错位的，人们就可以把这种传播摒弃在其选择之外。</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71458" y="535691"/>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46785" y="1311910"/>
            <a:ext cx="1032573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）要有合适的叙事逻辑</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对一个事件、一个问题的认识，“横看成岭侧成峰”，有各种各样的角度，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要找到一个角度、一种逻辑来进行叙事，其逻辑既对自己最有利，同时也能兼顾对方</a:t>
            </a:r>
            <a:r>
              <a:rPr lang="zh-CN" altLang="en-US" sz="2000">
                <a:latin typeface="微软雅黑" panose="020B0503020204020204" charset="-122"/>
                <a:ea typeface="微软雅黑" panose="020B0503020204020204" charset="-122"/>
                <a:cs typeface="微软雅黑" panose="020B0503020204020204" charset="-122"/>
              </a:rPr>
              <a:t>，要把对方放到解决问题的逻辑当中去。 </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一方面，要优化信息的结构</a:t>
            </a:r>
            <a:r>
              <a:rPr lang="zh-CN" altLang="en-US" sz="2000">
                <a:latin typeface="微软雅黑" panose="020B0503020204020204" charset="-122"/>
                <a:ea typeface="微软雅黑" panose="020B0503020204020204" charset="-122"/>
                <a:cs typeface="微软雅黑" panose="020B0503020204020204" charset="-122"/>
              </a:rPr>
              <a:t>。目前，网上的舆论引导，应当是寓引导于服务之中。信息的全方位提供并不意味着信息的大杂烩，而是一种看似比较开放但是更加隐性的舆论引导方式，即以优化的信息结构将某种理念渗透在信息服务当中。具体说，就是以一种富于创意的方式，将信息予以有机的整合，通过信息的供给结构来强调一个比例关系，强调一个重点，强调一种解读思路。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71458" y="535691"/>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32815" y="1906905"/>
            <a:ext cx="10325735"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另一方面，要有创意地提供信息</a:t>
            </a:r>
            <a:r>
              <a:rPr lang="zh-CN" altLang="en-US" sz="2000">
                <a:latin typeface="微软雅黑" panose="020B0503020204020204" charset="-122"/>
                <a:ea typeface="微软雅黑" panose="020B0503020204020204" charset="-122"/>
                <a:cs typeface="微软雅黑" panose="020B0503020204020204" charset="-122"/>
              </a:rPr>
              <a:t>，并不是发明信息，更不是杜撰信息，而是以一种更专业的精神将既有的信息进行系统集成，让信息的结构渗透出更多的文化含量、智慧含量，使信息实现更大的社会价值。亨利·福特说：“我没有发明任何东西，只是把他人几百年来的发明组装成了汽车。”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这实际上对传播者在专业素质上提出了更高的要求，不仅要采集信息、呈现信息，还要</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富于洞见地捕捉到事物间、信息间的某种相互关联</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71458" y="535691"/>
              <a:ext cx="587356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三、网络舆论调控的具体策略和方法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345475" y="152434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网络舆论调控的方法</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45565" y="2395855"/>
            <a:ext cx="884491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所以，在今天这种多元化的舆论格局现实面前</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一方面，信息服务质量实际上是影响舆论引导能力的非常重要的前提和基础</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 另一方面，我们要用含而不露的隐性方式，</a:t>
            </a:r>
            <a:r>
              <a:rPr lang="en-US" altLang="zh-CN" sz="2000">
                <a:latin typeface="微软雅黑" panose="020B0503020204020204" charset="-122"/>
                <a:ea typeface="微软雅黑" panose="020B0503020204020204" charset="-122"/>
                <a:cs typeface="微软雅黑" panose="020B0503020204020204" charset="-122"/>
              </a:rPr>
              <a:t>去对舆论进行某种改变，决定看到什么，不看到什么，重点看到什么，以什么比例看的，以什么方式看的，这样，才能够尊重人们的自觉意识、选择意识，才更加符合受众的接受心理，进而能够真正对舆论实行有效的引导和调控。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96835" y="14246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显舆论与潜舆论</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78180" y="2241550"/>
            <a:ext cx="1080135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显舆论和潜舆论是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一对相对概念</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显舆论</a:t>
            </a:r>
            <a:r>
              <a:rPr lang="zh-CN" altLang="en-US" sz="2000">
                <a:latin typeface="微软雅黑" panose="020B0503020204020204" charset="-122"/>
                <a:ea typeface="微软雅黑" panose="020B0503020204020204" charset="-122"/>
                <a:cs typeface="微软雅黑" panose="020B0503020204020204" charset="-122"/>
              </a:rPr>
              <a:t>，是指在一定范围内相当数量的公众，以各种公开的形式表达的对舆论客体的态度。显舆论可以真实准确地表达公众的意见倾向，但有时也会因为公开表达而受到来自环境因素的影响，表达方式和表达内容与真实想法有所差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潜舆论</a:t>
            </a:r>
            <a:r>
              <a:rPr lang="zh-CN" altLang="en-US" sz="2000">
                <a:latin typeface="微软雅黑" panose="020B0503020204020204" charset="-122"/>
                <a:ea typeface="微软雅黑" panose="020B0503020204020204" charset="-122"/>
                <a:cs typeface="微软雅黑" panose="020B0503020204020204" charset="-122"/>
              </a:rPr>
              <a:t>目前有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两种说法</a:t>
            </a:r>
            <a:r>
              <a:rPr lang="zh-CN" altLang="en-US" sz="2000">
                <a:latin typeface="微软雅黑" panose="020B0503020204020204" charset="-122"/>
                <a:ea typeface="微软雅黑" panose="020B0503020204020204" charset="-122"/>
                <a:cs typeface="微软雅黑" panose="020B0503020204020204" charset="-122"/>
              </a:rPr>
              <a:t>：一种是认为它包含两种类型，一是没有公开表达出来的信念，二是知觉到而又不易确切捕捉到的公众情绪。另一种说法认为，潜在舆论是意见的萌芽或潜伏形式，情绪是这种舆论的唯一的外部形态。</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632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71855" y="1639570"/>
            <a:ext cx="1083056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这两个概念分别肯定了潜舆论的本体是</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意见的萌芽或潜伏形式</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，与舆论的本体（意见）在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本质上保持了一致</a:t>
            </a:r>
            <a:r>
              <a:rPr lang="zh-CN" altLang="en-US" sz="2000">
                <a:latin typeface="微软雅黑" panose="020B0503020204020204" charset="-122"/>
                <a:ea typeface="微软雅黑" panose="020B0503020204020204" charset="-122"/>
                <a:cs typeface="微软雅黑" panose="020B0503020204020204" charset="-122"/>
              </a:rPr>
              <a:t>；又给出了具体的外部形态和特征，即可感知但不易被捕捉到的情绪，避免了概念外延的虚无。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发达社会或民主法制比较健全的社会里，涉及一般性的公共问题，人们可以比较畅通无碍地表达自己的意见，显舆论与潜舆论高度重合，无须对潜舆论予以特别的关注，但是，在民主程度不够、法制不健全、表达渠道不通畅的社会环境下，潜舆论就会成为一个严峻的社会问题。</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6321" y="392291"/>
            <a:ext cx="5161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一、与网络舆论相关的基本概念</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3.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0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0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1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16.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1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2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5.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9.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9.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15923</Words>
  <Application>WPS 演示</Application>
  <PresentationFormat>宽屏</PresentationFormat>
  <Paragraphs>529</Paragraphs>
  <Slides>73</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73</vt:i4>
      </vt:variant>
    </vt:vector>
  </HeadingPairs>
  <TitlesOfParts>
    <vt:vector size="79" baseType="lpstr">
      <vt:lpstr>Arial</vt:lpstr>
      <vt:lpstr>宋体</vt:lpstr>
      <vt:lpstr>Wingdings</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50</cp:revision>
  <dcterms:created xsi:type="dcterms:W3CDTF">2019-06-19T02:08:00Z</dcterms:created>
  <dcterms:modified xsi:type="dcterms:W3CDTF">2019-12-03T08:45:34Z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