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9"/>
  </p:handoutMasterIdLst>
  <p:sldIdLst>
    <p:sldId id="257" r:id="rId3"/>
    <p:sldId id="266" r:id="rId5"/>
    <p:sldId id="449" r:id="rId6"/>
    <p:sldId id="259" r:id="rId7"/>
    <p:sldId id="305" r:id="rId8"/>
    <p:sldId id="306" r:id="rId9"/>
    <p:sldId id="307" r:id="rId10"/>
    <p:sldId id="274" r:id="rId11"/>
    <p:sldId id="386" r:id="rId12"/>
    <p:sldId id="309" r:id="rId13"/>
    <p:sldId id="308" r:id="rId14"/>
    <p:sldId id="310" r:id="rId15"/>
    <p:sldId id="312" r:id="rId16"/>
    <p:sldId id="311" r:id="rId17"/>
    <p:sldId id="313" r:id="rId18"/>
    <p:sldId id="450" r:id="rId19"/>
    <p:sldId id="314" r:id="rId20"/>
    <p:sldId id="287" r:id="rId21"/>
    <p:sldId id="315" r:id="rId22"/>
    <p:sldId id="276" r:id="rId23"/>
    <p:sldId id="277" r:id="rId24"/>
    <p:sldId id="316" r:id="rId25"/>
    <p:sldId id="317" r:id="rId26"/>
    <p:sldId id="278" r:id="rId27"/>
    <p:sldId id="288" r:id="rId28"/>
    <p:sldId id="279" r:id="rId29"/>
    <p:sldId id="318" r:id="rId30"/>
    <p:sldId id="280" r:id="rId31"/>
    <p:sldId id="289" r:id="rId32"/>
    <p:sldId id="290" r:id="rId33"/>
    <p:sldId id="291" r:id="rId34"/>
    <p:sldId id="451" r:id="rId35"/>
    <p:sldId id="281" r:id="rId36"/>
    <p:sldId id="319" r:id="rId37"/>
    <p:sldId id="320" r:id="rId38"/>
    <p:sldId id="282" r:id="rId39"/>
    <p:sldId id="321" r:id="rId40"/>
    <p:sldId id="283" r:id="rId41"/>
    <p:sldId id="322" r:id="rId42"/>
    <p:sldId id="284" r:id="rId43"/>
    <p:sldId id="452" r:id="rId44"/>
    <p:sldId id="285" r:id="rId45"/>
    <p:sldId id="292" r:id="rId46"/>
    <p:sldId id="293" r:id="rId47"/>
    <p:sldId id="323" r:id="rId48"/>
    <p:sldId id="286" r:id="rId49"/>
    <p:sldId id="324" r:id="rId50"/>
    <p:sldId id="344" r:id="rId51"/>
    <p:sldId id="345" r:id="rId52"/>
    <p:sldId id="454" r:id="rId53"/>
    <p:sldId id="346" r:id="rId54"/>
    <p:sldId id="347" r:id="rId55"/>
    <p:sldId id="363" r:id="rId56"/>
    <p:sldId id="348" r:id="rId57"/>
    <p:sldId id="349" r:id="rId58"/>
    <p:sldId id="364" r:id="rId59"/>
    <p:sldId id="350" r:id="rId60"/>
    <p:sldId id="366" r:id="rId61"/>
    <p:sldId id="365" r:id="rId62"/>
    <p:sldId id="367" r:id="rId63"/>
    <p:sldId id="351" r:id="rId64"/>
    <p:sldId id="368" r:id="rId65"/>
    <p:sldId id="352" r:id="rId66"/>
    <p:sldId id="369" r:id="rId67"/>
    <p:sldId id="353" r:id="rId68"/>
    <p:sldId id="354" r:id="rId69"/>
    <p:sldId id="355" r:id="rId70"/>
    <p:sldId id="356" r:id="rId71"/>
    <p:sldId id="357" r:id="rId72"/>
    <p:sldId id="358" r:id="rId73"/>
    <p:sldId id="359" r:id="rId74"/>
    <p:sldId id="360" r:id="rId75"/>
    <p:sldId id="361" r:id="rId76"/>
    <p:sldId id="362" r:id="rId77"/>
    <p:sldId id="385" r:id="rId7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FFFFF"/>
    <a:srgbClr val="1F4E79"/>
    <a:srgbClr val="FDFDFD"/>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96"/>
        <p:guide pos="3865"/>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fade/>
      </p:transition>
    </mc:Choice>
    <mc:Fallback>
      <p:transition>
        <p:fade/>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0" Type="http://schemas.openxmlformats.org/officeDocument/2006/relationships/notesSlide" Target="../notesSlides/notesSlide16.xml"/><Relationship Id="rId1" Type="http://schemas.openxmlformats.org/officeDocument/2006/relationships/tags" Target="../tags/tag7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0" Type="http://schemas.openxmlformats.org/officeDocument/2006/relationships/notesSlide" Target="../notesSlides/notesSlide3.xml"/><Relationship Id="rId1" Type="http://schemas.openxmlformats.org/officeDocument/2006/relationships/tags" Target="../tags/tag6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4" Type="http://schemas.openxmlformats.org/officeDocument/2006/relationships/notesSlide" Target="../notesSlides/notesSlide32.xml"/><Relationship Id="rId13" Type="http://schemas.openxmlformats.org/officeDocument/2006/relationships/slideLayout" Target="../slideLayouts/slideLayout12.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7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12.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6" Type="http://schemas.openxmlformats.org/officeDocument/2006/relationships/notesSlide" Target="../notesSlides/notesSlide50.xml"/><Relationship Id="rId15" Type="http://schemas.openxmlformats.org/officeDocument/2006/relationships/slideLayout" Target="../slideLayouts/slideLayout12.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2840355" y="4144645"/>
            <a:ext cx="65227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调查实施与调查报告的撰写</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调查实施</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593990" y="449843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129627" y="4497801"/>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91260" y="2158365"/>
            <a:ext cx="981011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诚实的访问员收集的信息才是有用的、可信的。</a:t>
            </a:r>
            <a:r>
              <a:rPr lang="zh-CN" altLang="en-US" sz="2000">
                <a:latin typeface="微软雅黑" panose="020B0503020204020204" charset="-122"/>
                <a:ea typeface="微软雅黑" panose="020B0503020204020204" charset="-122"/>
                <a:cs typeface="微软雅黑" panose="020B0503020204020204" charset="-122"/>
              </a:rPr>
              <a:t>不诚实行为，不仅会影响到一个调查项目，在某些情况下，可以使一个人或一个调查机构在市场上一次性地丧失商业信誉，带来无法弥补的后果。</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所以，访问员在市场调查过程中，必须如实地、客观地反映被访者的情况以及在调查过程中发生的其他一切情况。</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由此，访问员的首要品格是诚实。</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90625" y="1814195"/>
            <a:ext cx="981011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保密的意识</a:t>
            </a:r>
            <a:r>
              <a:rPr lang="zh-CN" altLang="en-US" sz="2000">
                <a:latin typeface="微软雅黑" panose="020B0503020204020204" charset="-122"/>
                <a:ea typeface="微软雅黑" panose="020B0503020204020204" charset="-122"/>
                <a:cs typeface="微软雅黑" panose="020B0503020204020204" charset="-122"/>
              </a:rPr>
              <a:t> 一般来说，大部分市场调查中都有相当多的内容是了解被访者的经济状况，有时，也会因研究主题的需要涉及被访者的私人生活，甚至是一些隐私性极强的问题。当问到这些问题的时候，被访者可能立即变得十分警觉，有时甚至不愿配合。访问员应该充分地尊重被访者的隐私，这是访问员的职业道德。</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只有坚持保密的原则，才能赢得被访者的信任，才能给调查业树立良好的声誉。</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96975" y="1566545"/>
            <a:ext cx="981011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细心的作风 </a:t>
            </a:r>
            <a:r>
              <a:rPr lang="zh-CN" altLang="en-US" sz="2000">
                <a:latin typeface="微软雅黑" panose="020B0503020204020204" charset="-122"/>
                <a:ea typeface="微软雅黑" panose="020B0503020204020204" charset="-122"/>
                <a:cs typeface="微软雅黑" panose="020B0503020204020204" charset="-122"/>
              </a:rPr>
              <a:t>细心是建立在耐心的基础之上的。细心和耐心的工作作风不仅有利于调查实施的顺利进行，也有助于调查质量的提高。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访问员细心的第一个方面，表现在问卷填答的完整上。</a:t>
            </a:r>
            <a:r>
              <a:rPr lang="zh-CN" altLang="en-US" sz="2000">
                <a:latin typeface="微软雅黑" panose="020B0503020204020204" charset="-122"/>
                <a:ea typeface="微软雅黑" panose="020B0503020204020204" charset="-122"/>
                <a:cs typeface="微软雅黑" panose="020B0503020204020204" charset="-122"/>
              </a:rPr>
              <a:t>在调查实施过程中，在不同的场合下访问、填答问卷，有时候难免被各种各样的外来干扰打断，有可能会发生漏答现象，这就需要访问员细心检查、及时发现、及时补答，避免不必要的失误发生。</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第二个方面，表现在问卷填答前后有严格的逻辑性。</a:t>
            </a:r>
            <a:r>
              <a:rPr lang="zh-CN" altLang="en-US" sz="2000">
                <a:latin typeface="微软雅黑" panose="020B0503020204020204" charset="-122"/>
                <a:ea typeface="微软雅黑" panose="020B0503020204020204" charset="-122"/>
                <a:cs typeface="微软雅黑" panose="020B0503020204020204" charset="-122"/>
              </a:rPr>
              <a:t>有时候，由于被访者在心理上有所顾忌，有些问题填答得不客观、不真实，有可能造成问卷结果中前后矛盾、逻辑不相关。访问员如果细心的话，前后对照就会发现这些矛盾之处，针对疑问之处，反复追问得到解释，或是追问出真实的答案。</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96975" y="2286635"/>
            <a:ext cx="9810115"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当然，细心是建立在耐心的基础之上的。</a:t>
            </a:r>
            <a:r>
              <a:rPr lang="zh-CN" altLang="en-US" sz="2000">
                <a:latin typeface="微软雅黑" panose="020B0503020204020204" charset="-122"/>
                <a:ea typeface="微软雅黑" panose="020B0503020204020204" charset="-122"/>
                <a:cs typeface="微软雅黑" panose="020B0503020204020204" charset="-122"/>
              </a:rPr>
              <a:t>有时候问卷很长，问题相当琐碎，访问员应该耐心地按顺序将所有的问题逐一问到；也有的时候，被访者因为文化程度较低，不理解题意，访问员需要花费很大的工夫才能解释清楚，这都需要访问员耐心解答。</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总之，细心和耐心的工作作风，不仅有利于调查实施的顺利进行，也有助于调查质量的提高。</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96975" y="1568450"/>
            <a:ext cx="981011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开朗的性格 </a:t>
            </a:r>
            <a:r>
              <a:rPr lang="zh-CN" altLang="en-US" sz="2000">
                <a:latin typeface="微软雅黑" panose="020B0503020204020204" charset="-122"/>
                <a:ea typeface="微软雅黑" panose="020B0503020204020204" charset="-122"/>
                <a:cs typeface="微软雅黑" panose="020B0503020204020204" charset="-122"/>
              </a:rPr>
              <a:t>双方如果能短时间内建立起融洽的谈话关系，调查会更加顺利地进行。</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通常情况下，和陌生人打交道并不是一件容易的事情，何况拿着一份调查问卷，更容易让被访者产生戒备的心理。</a:t>
            </a:r>
            <a:r>
              <a:rPr lang="zh-CN" altLang="en-US" sz="2000">
                <a:latin typeface="微软雅黑" panose="020B0503020204020204" charset="-122"/>
                <a:ea typeface="微软雅黑" panose="020B0503020204020204" charset="-122"/>
                <a:cs typeface="微软雅黑" panose="020B0503020204020204" charset="-122"/>
              </a:rPr>
              <a:t>但如果访问员性格开朗、随和、易接近，被访者也会随之而变得轻松起来，因此，开朗的性格首先表现在能很快适应被访者，双方能在短时间之内建立起融洽的谈话关系。</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其次，开朗的性格还表现在遭遇困难之后，克服畏难心理，能很快地调整自己的情绪继续下面的调查。</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96975" y="2158365"/>
            <a:ext cx="981011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开朗的性格是以信心为基础的，也可以说，信心是访问员顺利圆满完成调查的原动力之一。</a:t>
            </a:r>
            <a:r>
              <a:rPr lang="zh-CN" altLang="en-US" sz="2000">
                <a:latin typeface="微软雅黑" panose="020B0503020204020204" charset="-122"/>
                <a:ea typeface="微软雅黑" panose="020B0503020204020204" charset="-122"/>
                <a:cs typeface="微软雅黑" panose="020B0503020204020204" charset="-122"/>
              </a:rPr>
              <a:t>如果访问员工作缺乏信心，就会降低被访者对访问员的信任程度。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试想，一个访问员自己从开始就缺乏信心，心里没底，总担心被拒绝，调查对象也难免敷衍了事，使调查草草收场，效果甚微。有信心的访问员，随时都能保持乐观、开放的心态，创造出和谐的谈话环境，随着经验的积累，调查质量会越来越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89735" y="535691"/>
              <a:ext cx="3028241"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二、访问员的培训</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4453255"/>
            <a:chOff x="2830" y="2338"/>
            <a:chExt cx="13927" cy="7013"/>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）对调查概况的介绍</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）抽样的介绍</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）熟悉问卷</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熟悉调查程序</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5823" y="7215"/>
              <a:ext cx="10934" cy="2136"/>
            </a:xfrm>
            <a:prstGeom prst="rect">
              <a:avLst/>
            </a:prstGeom>
            <a:noFill/>
          </p:spPr>
          <p:txBody>
            <a:bodyPr wrap="square" lIns="91440" tIns="45720" rIns="91440" bIns="45720" rtlCol="0">
              <a:normAutofit lnSpcReduction="10000"/>
            </a:bodyPr>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（1）如何进行发问</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（2）如何进行追问</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（3）如何处理拒访</a:t>
              </a:r>
              <a:endParaRPr lang="zh-CN" altLang="en-US">
                <a:latin typeface="微软雅黑" panose="020B0503020204020204" charset="-122"/>
                <a:ea typeface="微软雅黑" panose="020B0503020204020204" charset="-122"/>
                <a:cs typeface="微软雅黑" panose="020B0503020204020204" charset="-122"/>
              </a:endParaRPr>
            </a:p>
            <a:p>
              <a:pPr algn="l">
                <a:lnSpc>
                  <a:spcPct val="120000"/>
                </a:lnSpc>
                <a:buClrTx/>
                <a:buSzTx/>
                <a:buNone/>
              </a:pPr>
              <a:endParaRPr lang="zh-CN" altLang="en-US" sz="1800">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5823" y="5930"/>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调查技巧的训练</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61985" y="155863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熟悉调查程序</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62075" y="2395855"/>
            <a:ext cx="947928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对调查概况的介绍</a:t>
            </a:r>
            <a:r>
              <a:rPr lang="zh-CN" altLang="en-US" sz="2000" b="1">
                <a:latin typeface="微软雅黑" panose="020B0503020204020204" charset="-122"/>
                <a:ea typeface="微软雅黑" panose="020B0503020204020204" charset="-122"/>
                <a:cs typeface="微软雅黑" panose="020B0503020204020204" charset="-122"/>
              </a:rPr>
              <a:t> </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其一，对于被访者的总体情况的介绍。</a:t>
            </a:r>
            <a:r>
              <a:rPr lang="zh-CN" altLang="en-US" sz="2000">
                <a:latin typeface="微软雅黑" panose="020B0503020204020204" charset="-122"/>
                <a:ea typeface="微软雅黑" panose="020B0503020204020204" charset="-122"/>
                <a:cs typeface="微软雅黑" panose="020B0503020204020204" charset="-122"/>
              </a:rPr>
              <a:t>如果对被访者有预先的了解，访问员就会有心理准备，认真考虑好采用什么样的方式、什么样的语言风格和他们进行交谈。因此，尽早在访问员头脑中形成对被访者的印象，有利于调查的实施准备。</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6360" y="1696720"/>
            <a:ext cx="947928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其二，调查的时间要求及劳务报酬的介绍。</a:t>
            </a:r>
            <a:r>
              <a:rPr lang="zh-CN" altLang="en-US" sz="2000">
                <a:latin typeface="微软雅黑" panose="020B0503020204020204" charset="-122"/>
                <a:ea typeface="微软雅黑" panose="020B0503020204020204" charset="-122"/>
                <a:cs typeface="微软雅黑" panose="020B0503020204020204" charset="-122"/>
              </a:rPr>
              <a:t>必须明确调查的起止时间，要求访问员必须在规定的时间内完成所有的访问；关于劳务报酬，在培训开始就要与访问员提前商议好，对于每一份问卷的劳务报酬、交通费用、误餐补贴等都要有明确的规定。</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其三，对问卷填答的质量提出要求。</a:t>
            </a:r>
            <a:r>
              <a:rPr lang="zh-CN" altLang="en-US" sz="2000">
                <a:latin typeface="微软雅黑" panose="020B0503020204020204" charset="-122"/>
                <a:ea typeface="微软雅黑" panose="020B0503020204020204" charset="-122"/>
                <a:cs typeface="微软雅黑" panose="020B0503020204020204" charset="-122"/>
              </a:rPr>
              <a:t>因为问卷填答的质量是关系到整个调查成败的一个重要因素，因此，在培训中一定要明确问卷填答的质量要求，概括起来就是：真实、完整，这两点是问卷填答质量的灵魂。</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6360" y="2075815"/>
            <a:ext cx="947928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抽样</a:t>
            </a:r>
            <a:r>
              <a:rPr lang="zh-CN" altLang="en-US" sz="2000" b="1">
                <a:latin typeface="微软雅黑" panose="020B0503020204020204" charset="-122"/>
                <a:ea typeface="微软雅黑" panose="020B0503020204020204" charset="-122"/>
                <a:cs typeface="微软雅黑" panose="020B0503020204020204" charset="-122"/>
              </a:rPr>
              <a:t>的介绍</a:t>
            </a:r>
            <a:r>
              <a:rPr lang="zh-CN" altLang="en-US" sz="2000" b="1">
                <a:latin typeface="微软雅黑" panose="020B0503020204020204" charset="-122"/>
                <a:ea typeface="微软雅黑" panose="020B0503020204020204" charset="-122"/>
                <a:cs typeface="微软雅黑" panose="020B0503020204020204" charset="-122"/>
              </a:rPr>
              <a:t> </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抽样的科学、正确与否都会直接影响调查结果的准确性与代表性。</a:t>
            </a:r>
            <a:r>
              <a:rPr lang="zh-CN" altLang="en-US" sz="2000">
                <a:latin typeface="微软雅黑" panose="020B0503020204020204" charset="-122"/>
                <a:ea typeface="微软雅黑" panose="020B0503020204020204" charset="-122"/>
                <a:cs typeface="微软雅黑" panose="020B0503020204020204" charset="-122"/>
              </a:rPr>
              <a:t>考察访问员的工作是否严谨，关键应考察他是否忠实于抽样方案和原则，其工作是否维护了样本的随机性。因此，访问员有必要对调查的抽样有清晰的了解。</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1605068"/>
            <a:ext cx="4384040" cy="3462867"/>
            <a:chOff x="6429563" y="2237123"/>
            <a:chExt cx="3512968" cy="2775051"/>
          </a:xfrm>
        </p:grpSpPr>
        <p:sp>
          <p:nvSpPr>
            <p:cNvPr id="55" name="Rectangle 39"/>
            <p:cNvSpPr>
              <a:spLocks noChangeArrowheads="1"/>
            </p:cNvSpPr>
            <p:nvPr/>
          </p:nvSpPr>
          <p:spPr bwMode="auto">
            <a:xfrm>
              <a:off x="6918195" y="2237123"/>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一、访问员的素质要求</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15178"/>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二、访问员的培训</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三、入户调查</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4" name="Rectangle 39"/>
            <p:cNvSpPr>
              <a:spLocks noChangeArrowheads="1"/>
            </p:cNvSpPr>
            <p:nvPr/>
          </p:nvSpPr>
          <p:spPr bwMode="auto">
            <a:xfrm>
              <a:off x="6918195" y="4716507"/>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sym typeface="Arial" panose="020B0604020202020204" pitchFamily="34" charset="0"/>
                </a:rPr>
                <a:t>四、调查督导</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6" name="组合 65"/>
            <p:cNvGrpSpPr/>
            <p:nvPr/>
          </p:nvGrpSpPr>
          <p:grpSpPr>
            <a:xfrm>
              <a:off x="6429563" y="4724301"/>
              <a:ext cx="257184" cy="257184"/>
              <a:chOff x="4923349" y="1378653"/>
              <a:chExt cx="305414" cy="305414"/>
            </a:xfrm>
            <a:solidFill>
              <a:srgbClr val="E94E60"/>
            </a:solidFill>
          </p:grpSpPr>
          <p:sp>
            <p:nvSpPr>
              <p:cNvPr id="67" name="椭圆 66"/>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68" name="椭圆 67"/>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448175" y="388620"/>
            <a:ext cx="329501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调查实施</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764665"/>
            <a:ext cx="947928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一方面，访问员在头脑中一定要有对样本和总体关系的清楚的认识，</a:t>
            </a:r>
            <a:r>
              <a:rPr lang="zh-CN" altLang="en-US" sz="2000">
                <a:latin typeface="微软雅黑" panose="020B0503020204020204" charset="-122"/>
                <a:ea typeface="微软雅黑" panose="020B0503020204020204" charset="-122"/>
                <a:cs typeface="微软雅黑" panose="020B0503020204020204" charset="-122"/>
              </a:rPr>
              <a:t>明确在样本足够的情况下，样本反映的统计结果可以推论到总体。</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另一方面，理解随机性的原则。</a:t>
            </a:r>
            <a:r>
              <a:rPr lang="zh-CN" altLang="en-US" sz="2000">
                <a:latin typeface="微软雅黑" panose="020B0503020204020204" charset="-122"/>
                <a:ea typeface="微软雅黑" panose="020B0503020204020204" charset="-122"/>
                <a:cs typeface="微软雅黑" panose="020B0503020204020204" charset="-122"/>
              </a:rPr>
              <a:t>所谓随机性，就是指在总体中抽取个体作为样本的过程中，每一个个体都有相同的被选中的可能性。那么，访问员在调查时一定要忠实于随机抽样，保证抽样的随机性，不能随便改变样本，如居民组、地点及明确的被调查对象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除了抽样知识外，访问员还应了解与问卷调查有关的统计知识或术语，如调查研究的信度、效度、问卷回收率、有效回收率等。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42365" y="1311910"/>
            <a:ext cx="991933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熟悉问卷</a:t>
            </a:r>
            <a:r>
              <a:rPr lang="zh-CN" altLang="en-US" sz="2000" b="1">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熟悉问卷是对访问员工作的最基本要求。</a:t>
            </a:r>
            <a:r>
              <a:rPr lang="zh-CN" altLang="en-US" sz="2000">
                <a:latin typeface="微软雅黑" panose="020B0503020204020204" charset="-122"/>
                <a:ea typeface="微软雅黑" panose="020B0503020204020204" charset="-122"/>
                <a:cs typeface="微软雅黑" panose="020B0503020204020204" charset="-122"/>
              </a:rPr>
              <a:t>一个对问卷十分熟悉的访问员在访问过程中不会出现疏漏，也可以节省访问时间。</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首先，培训员要让访问员熟悉问卷的结构及每部分的作用。</a:t>
            </a:r>
            <a:r>
              <a:rPr lang="zh-CN" altLang="en-US" sz="2000">
                <a:latin typeface="微软雅黑" panose="020B0503020204020204" charset="-122"/>
                <a:ea typeface="微软雅黑" panose="020B0503020204020204" charset="-122"/>
                <a:cs typeface="微软雅黑" panose="020B0503020204020204" charset="-122"/>
              </a:rPr>
              <a:t>具体如问卷的说明语、指导语、问题、选项、编码框、结束语等，培训员都要向访问员解释清楚。尤其关于问卷封面上调查问卷的编号、时间、地点、被访者的情况记录，不要以为这部分内容与问卷内容关系不大，可填可不填，其实不然，访问员必须认真填写。</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42365" y="1824355"/>
            <a:ext cx="991933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其次，在熟悉问卷的过程中，涉及开放性问题，培训员要将相应的访问技巧告诉访问员。</a:t>
            </a:r>
            <a:r>
              <a:rPr lang="zh-CN" altLang="en-US" sz="2000">
                <a:latin typeface="微软雅黑" panose="020B0503020204020204" charset="-122"/>
                <a:ea typeface="微软雅黑" panose="020B0503020204020204" charset="-122"/>
                <a:cs typeface="微软雅黑" panose="020B0503020204020204" charset="-122"/>
              </a:rPr>
              <a:t>开放性问题与封闭性问题不同之处在于，它没有一个限定好的答案范围供被访者选择，被访者在回答问题时随意性很大。当然，被访者的随意性大也有好处，即可以更深刻地反映出自己的想法。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但正因为被访者的随意性大，也给访问员记录带来了一定的灵活度，由此，实际上是给访问员的记录提出了一定的要求，即在开放性问题的访问中，访问员一定要如实记录，不能自作主张进行归纳或改写。如果回答不明晰，只能通过追问来获取更多、更准确的信息。</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42365" y="1542415"/>
            <a:ext cx="9919335" cy="38874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最后，在熟悉问卷的基础上，访问员还要理解问卷，清楚地把握其结构和逻辑线索。</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访问员在此前提下，一是可以提高调查效率，节省自己和调查对象的时间；</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二是能够依据对问卷结构和逻辑线索的把握，自动地对问卷前后内容进行对照，及时发现填答的矛盾之处，及时进行纠正；</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三是能对调查对象的问题快速响应，并给予清晰、准确的答复；</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同时，对于新问题、新情况的出现，能够独立地进行准确处理。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61985" y="155927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调查技巧的训练</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62075" y="2395855"/>
            <a:ext cx="568325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如何进行发问</a:t>
            </a:r>
            <a:r>
              <a:rPr lang="zh-CN" altLang="en-US" sz="2000" b="1">
                <a:latin typeface="微软雅黑" panose="020B0503020204020204" charset="-122"/>
                <a:ea typeface="微软雅黑" panose="020B0503020204020204" charset="-122"/>
                <a:cs typeface="微软雅黑" panose="020B0503020204020204" charset="-122"/>
              </a:rPr>
              <a:t> </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发问技巧在访问技巧中十分重要，尤其是涉及被访者敏感的问题，诸如被访者的经济问题、个人婚姻问题、家庭问题以及政治敏感性问题等。</a:t>
            </a:r>
            <a:r>
              <a:rPr lang="zh-CN" altLang="en-US" sz="2000">
                <a:latin typeface="微软雅黑" panose="020B0503020204020204" charset="-122"/>
                <a:ea typeface="微软雅黑" panose="020B0503020204020204" charset="-122"/>
                <a:cs typeface="微软雅黑" panose="020B0503020204020204" charset="-122"/>
              </a:rPr>
              <a:t>这时候，访问员对发问的技巧要使用得当。</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7275195" y="2212340"/>
            <a:ext cx="4445000" cy="3333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465580"/>
            <a:ext cx="947928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一方面，顾及被访者的填答环境。</a:t>
            </a:r>
            <a:r>
              <a:rPr lang="zh-CN" altLang="en-US" sz="2000">
                <a:latin typeface="微软雅黑" panose="020B0503020204020204" charset="-122"/>
                <a:ea typeface="微软雅黑" panose="020B0503020204020204" charset="-122"/>
                <a:cs typeface="微软雅黑" panose="020B0503020204020204" charset="-122"/>
              </a:rPr>
              <a:t>比如在有其他人在场的环境，问被访者的月收入，访问员要讲究技巧，可以将问卷递到被访者面前，让被访者没有顾虑地填答出真实的信息。</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另一方面，检验填答结果。</a:t>
            </a:r>
            <a:r>
              <a:rPr lang="zh-CN" altLang="en-US" sz="2000">
                <a:latin typeface="微软雅黑" panose="020B0503020204020204" charset="-122"/>
                <a:ea typeface="微软雅黑" panose="020B0503020204020204" charset="-122"/>
                <a:cs typeface="微软雅黑" panose="020B0503020204020204" charset="-122"/>
              </a:rPr>
              <a:t>对于涉及经济收入的问题，最普遍的是有关月收入的问题，一般人都有少报的倾向，访问员可以用发问的方式进行检验。具体做法是，访问员在询问被访者的月收入后，不要立即追问，而是经过一段对其他事情的询问，再不经意间提及收入的问题：“您每月的支出大约有多少钱？”“还剩多少？”如果得到的答案前后一致，说明情况是真实的；如果前后有出入，则有必要进行追问。</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940560"/>
            <a:ext cx="947928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如何进行追问</a:t>
            </a:r>
            <a:r>
              <a:rPr lang="zh-CN" altLang="en-US" sz="2000" b="1">
                <a:latin typeface="微软雅黑" panose="020B0503020204020204" charset="-122"/>
                <a:ea typeface="微软雅黑" panose="020B0503020204020204" charset="-122"/>
                <a:cs typeface="微软雅黑" panose="020B0503020204020204" charset="-122"/>
              </a:rPr>
              <a:t> </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在访问过程中，访问员所得到的信息有时不够明确，访问员有必要采用引导的办法来获取更多、更准确的信息，这就是所谓的追问。</a:t>
            </a:r>
            <a:r>
              <a:rPr lang="zh-CN" altLang="en-US" sz="2000">
                <a:latin typeface="微软雅黑" panose="020B0503020204020204" charset="-122"/>
                <a:ea typeface="微软雅黑" panose="020B0503020204020204" charset="-122"/>
                <a:cs typeface="微软雅黑" panose="020B0503020204020204" charset="-122"/>
              </a:rPr>
              <a:t>无论是开放性问题，还是封闭性问题，都存在需要追问的情况。</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6360" y="1574800"/>
            <a:ext cx="947928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在封闭性问题中</a:t>
            </a:r>
            <a:r>
              <a:rPr lang="zh-CN" altLang="en-US" sz="2000">
                <a:latin typeface="微软雅黑" panose="020B0503020204020204" charset="-122"/>
                <a:ea typeface="微软雅黑" panose="020B0503020204020204" charset="-122"/>
                <a:cs typeface="微软雅黑" panose="020B0503020204020204" charset="-122"/>
              </a:rPr>
              <a:t>，问卷上的备选项限制性极强，但有时被访者回答问题的范围很宽泛，其回答可能与问题的选项根本不沾边儿，这时，就需要访问员进行追问，直至被访者回答到“正题”为止。</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在开放性问题中</a:t>
            </a:r>
            <a:r>
              <a:rPr lang="zh-CN" altLang="en-US" sz="2000">
                <a:latin typeface="微软雅黑" panose="020B0503020204020204" charset="-122"/>
                <a:ea typeface="微软雅黑" panose="020B0503020204020204" charset="-122"/>
                <a:cs typeface="微软雅黑" panose="020B0503020204020204" charset="-122"/>
              </a:rPr>
              <a:t>，追问尤其重要，最好的追问方法就是沉默。沉默可以让被访者觉得自己回答得不完备，从而会继续说下去。开放式问题中的另外一种追问方法是，多问“还有呢？”被访者在听到访问员迫切的询问后，一般都会尽可能全面地回答。</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需要注意的是，在运用追问这一访问技巧时，访问员一定要坚持中立的原则，不能在追问中加入自己的倾向，诱导被访者的回答。</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805940"/>
            <a:ext cx="947928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如何处理拒访 </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拒访是在调查实施中经常发生的现象。</a:t>
            </a:r>
            <a:r>
              <a:rPr lang="zh-CN" altLang="en-US" sz="2000">
                <a:latin typeface="微软雅黑" panose="020B0503020204020204" charset="-122"/>
                <a:ea typeface="微软雅黑" panose="020B0503020204020204" charset="-122"/>
                <a:cs typeface="微软雅黑" panose="020B0503020204020204" charset="-122"/>
              </a:rPr>
              <a:t>有人说自己没有时间，有人是因为不愿自己的情况被陌生人知晓太多，还有人是因为没有自信等等。由于人们拒绝接受访问的原因多种多样，所以，对于不同的拒访原因，访问员也要根据具体的情况采用不同的方法来处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447165"/>
            <a:ext cx="947928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因没有时间拒访有两种情况。</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一种情况是，被访者确实正在处理一件紧急且不能够被打断的事情</a:t>
            </a:r>
            <a:r>
              <a:rPr sz="2000">
                <a:latin typeface="微软雅黑" panose="020B0503020204020204" charset="-122"/>
                <a:ea typeface="微软雅黑" panose="020B0503020204020204" charset="-122"/>
                <a:cs typeface="微软雅黑" panose="020B0503020204020204" charset="-122"/>
              </a:rPr>
              <a:t>，此时，访问员没有必要对被访者说明来意，只要在问卷上作出记录，改日再来完成访问即可。</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另一种情况是，被访者也许正忙着做家务</a:t>
            </a:r>
            <a:r>
              <a:rPr sz="2000">
                <a:latin typeface="微软雅黑" panose="020B0503020204020204" charset="-122"/>
                <a:ea typeface="微软雅黑" panose="020B0503020204020204" charset="-122"/>
                <a:cs typeface="微软雅黑" panose="020B0503020204020204" charset="-122"/>
              </a:rPr>
              <a:t>，这时，访问员不能言语急迫，而应该耐心向被访者解释，这个调查不会占用您太多时间，大约多久就可以结束（可以适当少说些时间）。</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当然，访问员口头承诺的时间与访问真正需要的时间出入不能太大，以免耽误了被访者的事情。</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18777" y="542042"/>
              <a:ext cx="3739572"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一、访问员的素质要求</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4453255"/>
            <a:chOff x="2830" y="2338"/>
            <a:chExt cx="13927" cy="7013"/>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）性别</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年龄</a:t>
              </a:r>
              <a:endParaRPr 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）文化程度</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基本条件</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5823" y="7215"/>
              <a:ext cx="10934" cy="2136"/>
            </a:xfrm>
            <a:prstGeom prst="rect">
              <a:avLst/>
            </a:prstGeom>
            <a:noFill/>
          </p:spPr>
          <p:txBody>
            <a:bodyPr wrap="square" lIns="91440" tIns="45720" rIns="91440" bIns="45720" rtlCol="0">
              <a:normAutofit lnSpcReduction="10000"/>
            </a:bodyPr>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（1）诚实的品格</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（2）保密的意识</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（3）细心的作风</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4</a:t>
              </a:r>
              <a:r>
                <a:rPr lang="zh-CN" altLang="en-US">
                  <a:latin typeface="微软雅黑" panose="020B0503020204020204" charset="-122"/>
                  <a:ea typeface="微软雅黑" panose="020B0503020204020204" charset="-122"/>
                  <a:cs typeface="微软雅黑" panose="020B0503020204020204" charset="-122"/>
                  <a:sym typeface="+mn-ea"/>
                </a:rPr>
                <a:t>）开朗的性格</a:t>
              </a:r>
              <a:endParaRPr lang="zh-CN" altLang="en-US" sz="1800">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5823" y="5930"/>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基本素质</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696085"/>
            <a:ext cx="947928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对于那些不愿自己的情况被陌生人知晓太多的被访者，访问员应该对其讲明市场调查的目的及其科学性，并对被访者承诺保密。</a:t>
            </a:r>
            <a:r>
              <a:rPr sz="2000">
                <a:latin typeface="微软雅黑" panose="020B0503020204020204" charset="-122"/>
                <a:ea typeface="微软雅黑" panose="020B0503020204020204" charset="-122"/>
                <a:cs typeface="微软雅黑" panose="020B0503020204020204" charset="-122"/>
              </a:rPr>
              <a:t>尤其对于“保密”原则，一定要反复强调，以消除被访者的疑惑。</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有时，被访者在听完访问员的解释后，仍不能理解，说：“那你去调查别的人家吧。”访问员有必要把抽样的意义对被访者讲清楚，使其相信，这是一次科学的调查，之所以选中他，是随机抽样的结果，如果去调查别人，就会破坏抽样方案，调查结果的价值就会大打折扣，等等。</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69036" y="486790"/>
              <a:ext cx="3063807"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二、访问员的培训</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805940"/>
            <a:ext cx="947928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对于因缺乏自信心而拒绝访问的人</a:t>
            </a:r>
            <a:r>
              <a:rPr sz="2000">
                <a:latin typeface="微软雅黑" panose="020B0503020204020204" charset="-122"/>
                <a:ea typeface="微软雅黑" panose="020B0503020204020204" charset="-122"/>
                <a:cs typeface="微软雅黑" panose="020B0503020204020204" charset="-122"/>
              </a:rPr>
              <a:t>，访问员在与被访者谈话的过程中，一定要表现得十分亲切、有礼貌，让被访者首先感觉到备受尊重；同时，让被访者感觉到调查并不高深，关键是要表达个人的意见和看法。</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在处理拒访问题时需要注意的是，如果被访者确实不愿受访，访问员要适可而止，不要使调查进程受影响。</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689936" y="392291"/>
            <a:ext cx="2316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三、入户调查</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372471" y="1246528"/>
            <a:ext cx="781677" cy="781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938570" y="1048595"/>
            <a:ext cx="973788" cy="76763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72550" y="1359385"/>
            <a:ext cx="5855270" cy="554834"/>
          </a:xfrm>
          <a:prstGeom prst="rect">
            <a:avLst/>
          </a:prstGeom>
          <a:noFill/>
        </p:spPr>
        <p:txBody>
          <a:bodyPr wrap="square" lIns="91440" tIns="45720" rIns="91440" bIns="45720" rtlCol="0" anchor="ctr" anchorCtr="0">
            <a:no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选择适当的介入时间和方式</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938653" y="2606930"/>
            <a:ext cx="7289167" cy="978967"/>
            <a:chOff x="3053" y="4347"/>
            <a:chExt cx="11809" cy="1586"/>
          </a:xfrm>
        </p:grpSpPr>
        <p:sp>
          <p:nvSpPr>
            <p:cNvPr id="10" name="圆角矩形 9"/>
            <p:cNvSpPr/>
            <p:nvPr>
              <p:custDataLst>
                <p:tags r:id="rId4"/>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5376" y="4850"/>
              <a:ext cx="9486" cy="899"/>
            </a:xfrm>
            <a:prstGeom prst="rect">
              <a:avLst/>
            </a:prstGeom>
            <a:noFill/>
          </p:spPr>
          <p:txBody>
            <a:bodyPr wrap="square" lIns="91440" tIns="45720" rIns="91440" bIns="45720" rtlCol="0" anchor="ctr" anchorCtr="0">
              <a:noAutofit/>
            </a:bodyPr>
            <a:p>
              <a:pPr indent="0" fontAlgn="auto"/>
              <a:r>
                <a:rPr lang="zh-CN" altLang="en-US" sz="2800" b="1">
                  <a:latin typeface="微软雅黑" panose="020B0503020204020204" charset="-122"/>
                  <a:ea typeface="微软雅黑" panose="020B0503020204020204" charset="-122"/>
                  <a:cs typeface="微软雅黑" panose="020B0503020204020204" charset="-122"/>
                  <a:sym typeface="+mn-ea"/>
                </a:rPr>
                <a:t>把握谈话的方向和要点</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grpSp>
      <p:sp>
        <p:nvSpPr>
          <p:cNvPr id="14" name="圆角矩形 13"/>
          <p:cNvSpPr/>
          <p:nvPr>
            <p:custDataLst>
              <p:tags r:id="rId7"/>
            </p:custDataLst>
          </p:nvPr>
        </p:nvSpPr>
        <p:spPr>
          <a:xfrm>
            <a:off x="2372471" y="4340687"/>
            <a:ext cx="781677" cy="781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938570" y="4142754"/>
            <a:ext cx="973788" cy="76763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72550" y="4453604"/>
            <a:ext cx="5855270" cy="554834"/>
          </a:xfrm>
          <a:prstGeom prst="rect">
            <a:avLst/>
          </a:prstGeom>
          <a:noFill/>
        </p:spPr>
        <p:txBody>
          <a:bodyPr wrap="square" lIns="91440" tIns="45720" rIns="91440" bIns="45720" rtlCol="0" anchor="ctr" anchorCtr="0">
            <a:normAutofit/>
          </a:bodyPr>
          <a:p>
            <a:pPr algn="l">
              <a:lnSpc>
                <a:spcPct val="100000"/>
              </a:lnSpc>
              <a:buClrTx/>
              <a:buSzTx/>
              <a:buFontTx/>
            </a:pPr>
            <a:r>
              <a:rPr lang="zh-CN" altLang="en-US" sz="2800" b="1">
                <a:latin typeface="微软雅黑" panose="020B0503020204020204" charset="-122"/>
                <a:ea typeface="微软雅黑" panose="020B0503020204020204" charset="-122"/>
                <a:cs typeface="微软雅黑" panose="020B0503020204020204" charset="-122"/>
                <a:sym typeface="+mn-ea"/>
              </a:rPr>
              <a:t>排除外界干扰</a:t>
            </a:r>
            <a:endParaRPr lang="zh-CN" altLang="en-US" sz="28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5" name="组合 4"/>
          <p:cNvGrpSpPr/>
          <p:nvPr/>
        </p:nvGrpSpPr>
        <p:grpSpPr>
          <a:xfrm>
            <a:off x="1938653" y="5551373"/>
            <a:ext cx="8909462" cy="978967"/>
            <a:chOff x="3053" y="4347"/>
            <a:chExt cx="14434" cy="1586"/>
          </a:xfrm>
        </p:grpSpPr>
        <p:sp>
          <p:nvSpPr>
            <p:cNvPr id="8" name="圆角矩形 7"/>
            <p:cNvSpPr/>
            <p:nvPr>
              <p:custDataLst>
                <p:tags r:id="rId10"/>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1"/>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04</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2"/>
              </p:custDataLst>
            </p:nvPr>
          </p:nvSpPr>
          <p:spPr>
            <a:xfrm>
              <a:off x="5376" y="4850"/>
              <a:ext cx="12111" cy="899"/>
            </a:xfrm>
            <a:prstGeom prst="rect">
              <a:avLst/>
            </a:prstGeom>
            <a:noFill/>
          </p:spPr>
          <p:txBody>
            <a:bodyPr wrap="square" lIns="91440" tIns="45720" rIns="91440" bIns="45720" rtlCol="0" anchor="ctr" anchorCtr="0">
              <a:normAutofit/>
            </a:bodyPr>
            <a:p>
              <a:pPr algn="l" fontAlgn="auto">
                <a:buClrTx/>
                <a:buSzTx/>
                <a:buFontTx/>
              </a:pPr>
              <a:r>
                <a:rPr lang="zh-CN" altLang="en-US" sz="2800" b="1">
                  <a:latin typeface="微软雅黑" panose="020B0503020204020204" charset="-122"/>
                  <a:ea typeface="微软雅黑" panose="020B0503020204020204" charset="-122"/>
                  <a:cs typeface="微软雅黑" panose="020B0503020204020204" charset="-122"/>
                  <a:sym typeface="+mn-ea"/>
                </a:rPr>
                <a:t>适时发放礼品</a:t>
              </a:r>
              <a:endParaRPr lang="zh-CN" altLang="en-US" sz="28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三、入户调查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46440" y="125764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选择适当的介入时间和方式</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61440" y="1880235"/>
            <a:ext cx="947928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一般来说，调查实施根据民意测验规模的大小，可以有两种不同的具体实施方式。</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一种是要进行大规模的民意测验，一般采取大众传媒广告的方式，即在电视或者报刊上以广告的方式进行预先的公告。</a:t>
            </a:r>
            <a:r>
              <a:rPr lang="zh-CN" altLang="en-US" sz="2000">
                <a:latin typeface="微软雅黑" panose="020B0503020204020204" charset="-122"/>
                <a:ea typeface="微软雅黑" panose="020B0503020204020204" charset="-122"/>
                <a:cs typeface="微软雅黑" panose="020B0503020204020204" charset="-122"/>
              </a:rPr>
              <a:t>告知公众我们要进行什么样的调查，甚至包括访问员的形象、服装和卡牌号，都通过电视广告直接展示给社会公众，以便在调查时，公众给予积极配合。</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另一种是进行事先约定。</a:t>
            </a:r>
            <a:r>
              <a:rPr lang="zh-CN" altLang="en-US" sz="2000">
                <a:latin typeface="微软雅黑" panose="020B0503020204020204" charset="-122"/>
                <a:ea typeface="微软雅黑" panose="020B0503020204020204" charset="-122"/>
                <a:cs typeface="微软雅黑" panose="020B0503020204020204" charset="-122"/>
              </a:rPr>
              <a:t>调查组先给被访者发一封信或者一张明信片，说明我们即将进行一次什么样的调查，以科学抽样的方式选定您为被访者之一，大致在下个星期某一天来访问，如果这一天不方便，可另约时间。告知联系电话、联系人以及网络地址，既方便联络，也可以增加被访者的安全感。</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三、入户调查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339215"/>
            <a:ext cx="947928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在介入时间上，应当为被访者的便利着想。</a:t>
            </a:r>
            <a:r>
              <a:rPr lang="zh-CN" altLang="en-US" sz="2000">
                <a:latin typeface="微软雅黑" panose="020B0503020204020204" charset="-122"/>
                <a:ea typeface="微软雅黑" panose="020B0503020204020204" charset="-122"/>
                <a:cs typeface="微软雅黑" panose="020B0503020204020204" charset="-122"/>
              </a:rPr>
              <a:t>具体到每一天，一般应避免午休时间，或是一日三餐的时间。</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在介入方式上，为了预先赢得被访者的信任，访问员可以先与居委会取得联系，在居委会的协调和帮助下入户访问。</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访问员敲开被访者的家门时，访问员应该有礼貌地将介绍信及证件递给开门人，然后说明自己的身份与来意。如果被访者仍心存顾虑、不肯接受调查，访问员则需耐心地解释，如“我们是通过科学的抽样方法，选中您作为调查对象，如果随便更换，就会破坏整个调查的科学性，还是希望您能配合我们的工作，如果您今天确实不方便，我们可以另约时间完成这个调查，您看……”“我们只是请您作为调查对象的一个代表来谈一谈您的意见和看法，而且，我们会对调查结果严格保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三、入户调查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2171700"/>
            <a:ext cx="9479280"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在介入过程中，访问员尽量用通俗易懂的语言、亲切谦和态度接近被访者，并细心揣摩被访者的心情。</a:t>
            </a:r>
            <a:r>
              <a:rPr lang="zh-CN" altLang="en-US" sz="2000">
                <a:latin typeface="微软雅黑" panose="020B0503020204020204" charset="-122"/>
                <a:ea typeface="微软雅黑" panose="020B0503020204020204" charset="-122"/>
                <a:cs typeface="微软雅黑" panose="020B0503020204020204" charset="-122"/>
              </a:rPr>
              <a:t>要把握时机，获得被访者的理解和支持。遇到不愿接受调查的情况，既不要轻言放弃，也不能一味纠缠。无论被访者态度如何，访问员都要做到不卑不亢，保持良好的心态。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三、入户调查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61350" y="126717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把握</a:t>
            </a:r>
            <a:r>
              <a:rPr lang="zh-CN" altLang="en-US" sz="2400" b="1">
                <a:latin typeface="微软雅黑" panose="020B0503020204020204" charset="-122"/>
                <a:ea typeface="微软雅黑" panose="020B0503020204020204" charset="-122"/>
                <a:cs typeface="微软雅黑" panose="020B0503020204020204" charset="-122"/>
              </a:rPr>
              <a:t>谈话的方向和要点</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61440" y="2203450"/>
            <a:ext cx="947928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为了保证有良好的调查效果，访问员被请进家门之后，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一定要把握好谈话的主动权，避免使访谈流于散漫。</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随着访谈的深入，被访者会逐渐放松，谈话气氛也逐渐活跃起来，被访者有可能会侃侃而谈。认真倾听被访者的意见，固然是访问员的工作需要，但在被访者不知不觉中偏离主题时，访问员应该保持理智，将谈话的方向扭转过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需要注意的是，当被访者谈兴正浓时，一定要讲究技巧。比如，利用被访者谈话过程中的小问题，及时插话，首先肯定对方的诉说，然后以婉转但坚定的口气将话题转到正题上来。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三、入户调查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2139315"/>
            <a:ext cx="947928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再比如，由于被访者的认知能力、理解能力不同，对问题的回答也可能会出现较大的差异。</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认知、理解能力强的人，对问题的回答往往恰当、得体；而认知、理解能力弱的人，对问题的回答往往重点不突出，甚至所答非所问，遇到这种情况，</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访问员应当善于梳理被访者的陈述，从中提炼出被访者明确、真实的想法。</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三、入户调查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01355" y="133003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排除外界干扰</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71270" y="2150110"/>
            <a:ext cx="674243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由于面访不一定在相对封闭的环境下进行，就有可能受到外界因素的干扰。</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为了保证调查的质量，要尽量排除有可能影响被访者接受调查，全面、真实地反映有关情况的一切人为因素。</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有时在访问现场，除了访问员与被访者外，还有其他人在场。如果其他人插话太多，会影响到被访者对主观性较强的问题的回答；也有可能由于其他人的存在，被访者出于某种顾虑没有诚实作答。</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104505" y="2640965"/>
            <a:ext cx="3683000" cy="27622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三、入户调查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1440" y="1927225"/>
            <a:ext cx="947928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比如，我们到一个单位去调查时，单位的党委书记在旁边，对人们表达真实意见恐怕是有干扰的，可以把他请出来说：“书记，我还有更重要的事情要跟您谈，咱们到办公室。”</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访问员得把这些干扰人们正常表达的外在的因素、可能导致被访者言不由衷的因素，尽可能地控制到最低限度，以使人们能真实地表达自己的意愿。</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如果是入户调查，访问员应主动建议被访者在一个相对封闭的空间接受调查；如果没有合适的地方，</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访问员就要注意谈话的技巧，对于某些话题要委婉一些。</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61985" y="127415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基本条件</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62075" y="2037715"/>
            <a:ext cx="585533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性别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从性别来说，往往女性访问员比男性访问员更有优势。</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由于问卷调查是在陌生人之间进行的一个面对面的互动过程，因此，被访者潜意识里会有一种戒备心理。而相对来说，女性不给人威胁感，更容易被访者放松、接受调查，并较快地进入填答状态。</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又由于调查工作本身是一件烦琐的工作，需要耐心和细心，女性比男性更适合做调查工作。</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rcRect r="18667" b="12764"/>
          <a:stretch>
            <a:fillRect/>
          </a:stretch>
        </p:blipFill>
        <p:spPr>
          <a:xfrm>
            <a:off x="7551420" y="2628265"/>
            <a:ext cx="3873500" cy="31159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三、入户调查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81925" y="142338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4.</a:t>
            </a:r>
            <a:r>
              <a:rPr lang="zh-CN" altLang="en-US" sz="2400" b="1">
                <a:latin typeface="微软雅黑" panose="020B0503020204020204" charset="-122"/>
                <a:ea typeface="微软雅黑" panose="020B0503020204020204" charset="-122"/>
                <a:cs typeface="微软雅黑" panose="020B0503020204020204" charset="-122"/>
              </a:rPr>
              <a:t>适时发放礼品</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82015" y="2186305"/>
            <a:ext cx="732091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为表示对被访者积极配合调查的谢意，调查组织者会为每位被访者准备一份精美的小礼品。</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访问员结束访问时，将小礼品送给被访者，以示谢意。</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但有时，为了发挥小礼品对调查的积极作用，也可以适时发放。</a:t>
            </a:r>
            <a:r>
              <a:rPr lang="zh-CN" altLang="en-US" sz="2000">
                <a:latin typeface="微软雅黑" panose="020B0503020204020204" charset="-122"/>
                <a:ea typeface="微软雅黑" panose="020B0503020204020204" charset="-122"/>
                <a:cs typeface="微软雅黑" panose="020B0503020204020204" charset="-122"/>
              </a:rPr>
              <a:t>比如，对于不情愿接受调查的被访者，在开始阶段就派发小礼品，效果会更好。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再比如，有的问卷比较复杂，当访问员发现被访者疲劳时，应建议稍事休息，同时送上一份小礼品，也能很好地调节气氛。</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rcRect r="24880"/>
          <a:stretch>
            <a:fillRect/>
          </a:stretch>
        </p:blipFill>
        <p:spPr>
          <a:xfrm>
            <a:off x="8315325" y="2437765"/>
            <a:ext cx="3577590" cy="31813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5001" y="542042"/>
              <a:ext cx="2316909"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四、调查督导</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1323975" y="2221865"/>
            <a:ext cx="9074150" cy="2932430"/>
            <a:chOff x="2085" y="3485"/>
            <a:chExt cx="14290" cy="4618"/>
          </a:xfrm>
        </p:grpSpPr>
        <p:sp>
          <p:nvSpPr>
            <p:cNvPr id="6" name="圆角矩形 5"/>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关于督导工作</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对督导员的工作要求</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四、调查督导</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61985" y="155927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关于督导工作</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62075" y="2395855"/>
            <a:ext cx="9479280"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由于访问员大部分是兼职的，个体自由性较大，不受系统的约束，为了使调查实施工作更有章法，就必须将访问员有效地组织起来，加以管理督导，做好以下两方面的工作。</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四、调查督导</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6360" y="2286635"/>
            <a:ext cx="9479280"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控制调查进度</a:t>
            </a:r>
            <a:r>
              <a:rPr lang="zh-CN" altLang="en-US" sz="2000">
                <a:latin typeface="微软雅黑" panose="020B0503020204020204" charset="-122"/>
                <a:ea typeface="微软雅黑" panose="020B0503020204020204" charset="-122"/>
                <a:cs typeface="微软雅黑" panose="020B0503020204020204" charset="-122"/>
              </a:rPr>
              <a:t>。一般调查工作都有期限要求，即调查必须在一个相对比较固定的时间内完成，否则时间拖得太长，超过了调查期限，不仅会影响其他调查活动，关键是调查结果的价值就会降低。因此，督导员应该提前考虑到各种可能出现的因素，防患于未然。严格遵守工作时间，密切监督调查进度，控制调查进程。如果时间紧张，要及时带领访问员加班加点，按时完成工作。</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四、调查督导</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6360" y="1647825"/>
            <a:ext cx="947928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保证调查质量</a:t>
            </a:r>
            <a:r>
              <a:rPr lang="zh-CN" altLang="en-US" sz="2000">
                <a:latin typeface="微软雅黑" panose="020B0503020204020204" charset="-122"/>
                <a:ea typeface="微软雅黑" panose="020B0503020204020204" charset="-122"/>
                <a:cs typeface="微软雅黑" panose="020B0503020204020204" charset="-122"/>
              </a:rPr>
              <a:t>。质量是调查的生命，必须严把质量关。无论调查统计手段如何精密高级，问卷设计如何完美无缺，错误的信息都在所难免。访问员在实地调查中遇到问题和困难后，督导员帮助分析产生问题的原因，对于一些调查技术问题，可以进行辅导和培训。</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复核勘误过程中，督导员应该注意搜索访问员在问卷调查中的系统偏差，即由于理解错误形成的规律性错误，并及时给予讲解和纠正。由于任何收集来的错误信息、残缺信息，都只会对调查结果产生消极影响，因此，为严防错误和纰漏，质量检验应该由督导人员亲自进行，不能委托访问员自检，或者是访问员之间互检。一定要亲自动手逐份查阅，如发现问题，或安排回访，或将其视为废卷。</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四、调查督导</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2471420"/>
            <a:ext cx="9479280" cy="10147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另外，调查进行过程中经费的使用和后勤工作，要由督导人员来统一管理和安排。</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四、调查督导</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61985"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对督导员的工作要求</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62075" y="2284730"/>
            <a:ext cx="947928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在控制调查进度、监督调查质量上，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督导员起着最直接的作用</a:t>
            </a:r>
            <a:r>
              <a:rPr lang="zh-CN" altLang="en-US" sz="2000">
                <a:latin typeface="微软雅黑" panose="020B0503020204020204" charset="-122"/>
                <a:ea typeface="微软雅黑" panose="020B0503020204020204" charset="-122"/>
                <a:cs typeface="微软雅黑" panose="020B0503020204020204" charset="-122"/>
              </a:rPr>
              <a:t>，因此，调查实施对督导员也提出了比较高的要求。</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首先，督导员没有较高的技术和效率是很难完成工作的。</a:t>
            </a:r>
            <a:r>
              <a:rPr lang="zh-CN" altLang="en-US" sz="2000">
                <a:latin typeface="微软雅黑" panose="020B0503020204020204" charset="-122"/>
                <a:ea typeface="微软雅黑" panose="020B0503020204020204" charset="-122"/>
                <a:cs typeface="微软雅黑" panose="020B0503020204020204" charset="-122"/>
              </a:rPr>
              <a:t>他们在每个工作日当天要及时地检查、分析问卷，进行质量检验、勘误、逻辑检验，组织回访；在调查实施中对每个人的工作进行监控，能够对每个人的问题有准确的把握。可以说，督导员是较高层次的访问员，是培训访问员的有力助手。</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37049"/>
            <a:ext cx="12188156" cy="634321"/>
            <a:chOff x="0" y="486790"/>
            <a:chExt cx="12190413" cy="63443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24702" y="486790"/>
              <a:ext cx="2351205"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四、调查督导</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6360" y="1568450"/>
            <a:ext cx="947928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其次，督导员要对调查工作进行很好的统筹、组织。督导员上通下达，不仅是建立机构与访问员关系的中介，更是访问员的管理者。</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再次，督导人员必须有丰富的调查实施经验，最好有访问员的工作经验。</a:t>
            </a:r>
            <a:r>
              <a:rPr lang="zh-CN" altLang="en-US" sz="2000">
                <a:latin typeface="微软雅黑" panose="020B0503020204020204" charset="-122"/>
                <a:ea typeface="微软雅黑" panose="020B0503020204020204" charset="-122"/>
                <a:cs typeface="微软雅黑" panose="020B0503020204020204" charset="-122"/>
              </a:rPr>
              <a:t>因为担任过访问员的督导员，更能站在访问员的角度设身处地考虑问题，切身的实践经验会有利于督导工作的开展。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最后，督导员要选派有强烈责任心的人担任，要有良好的体力，应该细心而且有耐性。</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033395" y="4098925"/>
            <a:ext cx="634174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调查实施与调查报告的撰写</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调查报告的撰写</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66701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238212" y="4511771"/>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2364740"/>
            <a:ext cx="4959985" cy="1354455"/>
            <a:chOff x="6429563" y="2237293"/>
            <a:chExt cx="3974638" cy="1085599"/>
          </a:xfrm>
        </p:grpSpPr>
        <p:sp>
          <p:nvSpPr>
            <p:cNvPr id="55" name="Rectangle 39"/>
            <p:cNvSpPr>
              <a:spLocks noChangeArrowheads="1"/>
            </p:cNvSpPr>
            <p:nvPr/>
          </p:nvSpPr>
          <p:spPr bwMode="auto">
            <a:xfrm>
              <a:off x="6918060" y="2272407"/>
              <a:ext cx="3240874"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一、调查报告的结构和内容</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3486141"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二、分析报告写作的几点建议</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3896995" y="407035"/>
            <a:ext cx="457454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调查报告的撰写</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481455"/>
            <a:ext cx="947928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年龄</a:t>
            </a:r>
            <a:r>
              <a:rPr lang="zh-CN" altLang="en-US" sz="2000" b="1">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虽然在调查实施中，对访问员的年龄没有明确的要求，但实践证明，人们更愿意接受年龄相仿的人的调查。</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比如年轻人访问年轻人，年龄大的人更愿意接受年龄大的人的访问。但在实际访问员的选择上，基本上还是倾向于18~30岁的年轻人。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之所以如此，主要基于两方面的考虑。</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一方面</a:t>
            </a:r>
            <a:r>
              <a:rPr lang="zh-CN" altLang="en-US" sz="2000">
                <a:latin typeface="微软雅黑" panose="020B0503020204020204" charset="-122"/>
                <a:ea typeface="微软雅黑" panose="020B0503020204020204" charset="-122"/>
                <a:cs typeface="微软雅黑" panose="020B0503020204020204" charset="-122"/>
              </a:rPr>
              <a:t>，调查实施是一项很辛苦的工作，并且有严格的进度要求，工作本身要求访问员具备良好的体力和充沛的精力，以保证调查顺利、及时完成；</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另一方面</a:t>
            </a:r>
            <a:r>
              <a:rPr lang="zh-CN" altLang="en-US" sz="2000">
                <a:latin typeface="微软雅黑" panose="020B0503020204020204" charset="-122"/>
                <a:ea typeface="微软雅黑" panose="020B0503020204020204" charset="-122"/>
                <a:cs typeface="微软雅黑" panose="020B0503020204020204" charset="-122"/>
              </a:rPr>
              <a:t>，每一次调查涉及的领域都会有所不同，为了使访问员能尽快进入角色，就对访问员吸收新知识的能力提出了要求，而年轻人在对新鲜事物的接受能力上显然要优于年纪大的人。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圆角矩形 2"/>
          <p:cNvSpPr/>
          <p:nvPr>
            <p:custDataLst>
              <p:tags r:id="rId1"/>
            </p:custDataLst>
          </p:nvPr>
        </p:nvSpPr>
        <p:spPr>
          <a:xfrm>
            <a:off x="1248371" y="1980053"/>
            <a:ext cx="700644" cy="70064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2"/>
            </p:custDataLst>
          </p:nvPr>
        </p:nvSpPr>
        <p:spPr>
          <a:xfrm>
            <a:off x="859451" y="1802639"/>
            <a:ext cx="872839" cy="688053"/>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3"/>
            </p:custDataLst>
          </p:nvPr>
        </p:nvSpPr>
        <p:spPr>
          <a:xfrm>
            <a:off x="2135705" y="2404435"/>
            <a:ext cx="4129405" cy="946150"/>
          </a:xfrm>
          <a:prstGeom prst="rect">
            <a:avLst/>
          </a:prstGeom>
          <a:noFill/>
        </p:spPr>
        <p:txBody>
          <a:bodyPr wrap="square" lIns="91440" tIns="45720" rIns="91440" bIns="45720" rtlCol="0">
            <a:noAutofit/>
          </a:bodyPr>
          <a:p>
            <a:pPr algn="l">
              <a:lnSpc>
                <a:spcPct val="120000"/>
              </a:lnSpc>
            </a:pPr>
            <a:r>
              <a:rPr lang="zh-CN" altLang="en-US">
                <a:solidFill>
                  <a:schemeClr val="tx1"/>
                </a:solidFill>
                <a:latin typeface="+mn-ea"/>
                <a:cs typeface="+mn-ea"/>
                <a:sym typeface="Arial" panose="020B0604020202020204" pitchFamily="34" charset="0"/>
              </a:rPr>
              <a:t>（</a:t>
            </a:r>
            <a:r>
              <a:rPr lang="en-US" altLang="zh-CN">
                <a:solidFill>
                  <a:schemeClr val="tx1"/>
                </a:solidFill>
                <a:latin typeface="+mn-ea"/>
                <a:cs typeface="+mn-ea"/>
                <a:sym typeface="Arial" panose="020B0604020202020204" pitchFamily="34" charset="0"/>
              </a:rPr>
              <a:t>1</a:t>
            </a:r>
            <a:r>
              <a:rPr lang="zh-CN" altLang="en-US">
                <a:solidFill>
                  <a:schemeClr val="tx1"/>
                </a:solidFill>
                <a:latin typeface="+mn-ea"/>
                <a:cs typeface="+mn-ea"/>
                <a:sym typeface="Arial" panose="020B0604020202020204" pitchFamily="34" charset="0"/>
              </a:rPr>
              <a:t>）</a:t>
            </a:r>
            <a:r>
              <a:rPr lang="zh-CN" altLang="en-US">
                <a:solidFill>
                  <a:schemeClr val="tx1"/>
                </a:solidFill>
                <a:latin typeface="+mn-ea"/>
                <a:cs typeface="+mn-ea"/>
                <a:sym typeface="+mn-ea"/>
              </a:rPr>
              <a:t>介绍研究的背景和目的</a:t>
            </a:r>
            <a:endParaRPr lang="zh-CN" altLang="en-US">
              <a:solidFill>
                <a:schemeClr val="tx1"/>
              </a:solidFill>
              <a:latin typeface="+mn-ea"/>
              <a:cs typeface="+mn-ea"/>
              <a:sym typeface="+mn-ea"/>
            </a:endParaRPr>
          </a:p>
          <a:p>
            <a:pPr algn="l">
              <a:lnSpc>
                <a:spcPct val="120000"/>
              </a:lnSpc>
            </a:pPr>
            <a:r>
              <a:rPr lang="zh-CN" altLang="en-US">
                <a:solidFill>
                  <a:schemeClr val="tx1"/>
                </a:solidFill>
                <a:latin typeface="+mn-ea"/>
                <a:cs typeface="+mn-ea"/>
                <a:sym typeface="Arial" panose="020B0604020202020204" pitchFamily="34" charset="0"/>
              </a:rPr>
              <a:t>（</a:t>
            </a:r>
            <a:r>
              <a:rPr lang="en-US" altLang="zh-CN">
                <a:solidFill>
                  <a:schemeClr val="tx1"/>
                </a:solidFill>
                <a:latin typeface="+mn-ea"/>
                <a:cs typeface="+mn-ea"/>
                <a:sym typeface="Arial" panose="020B0604020202020204" pitchFamily="34" charset="0"/>
              </a:rPr>
              <a:t>2</a:t>
            </a:r>
            <a:r>
              <a:rPr lang="zh-CN" altLang="en-US">
                <a:solidFill>
                  <a:schemeClr val="tx1"/>
                </a:solidFill>
                <a:latin typeface="+mn-ea"/>
                <a:cs typeface="+mn-ea"/>
                <a:sym typeface="Arial" panose="020B0604020202020204" pitchFamily="34" charset="0"/>
              </a:rPr>
              <a:t>）简介本研究</a:t>
            </a:r>
            <a:endParaRPr lang="zh-CN" altLang="en-US">
              <a:solidFill>
                <a:schemeClr val="tx1"/>
              </a:solidFill>
              <a:latin typeface="+mn-ea"/>
              <a:cs typeface="+mn-ea"/>
              <a:sym typeface="Arial" panose="020B0604020202020204" pitchFamily="34" charset="0"/>
            </a:endParaRPr>
          </a:p>
          <a:p>
            <a:pPr algn="l">
              <a:lnSpc>
                <a:spcPct val="120000"/>
              </a:lnSpc>
            </a:pPr>
            <a:r>
              <a:rPr lang="zh-CN" altLang="en-US">
                <a:solidFill>
                  <a:schemeClr val="tx1"/>
                </a:solidFill>
                <a:latin typeface="+mn-ea"/>
                <a:cs typeface="+mn-ea"/>
                <a:sym typeface="Arial" panose="020B0604020202020204" pitchFamily="34" charset="0"/>
              </a:rPr>
              <a:t>（</a:t>
            </a:r>
            <a:r>
              <a:rPr lang="en-US" altLang="zh-CN">
                <a:solidFill>
                  <a:schemeClr val="tx1"/>
                </a:solidFill>
                <a:latin typeface="+mn-ea"/>
                <a:cs typeface="+mn-ea"/>
                <a:sym typeface="Arial" panose="020B0604020202020204" pitchFamily="34" charset="0"/>
              </a:rPr>
              <a:t>3</a:t>
            </a:r>
            <a:r>
              <a:rPr lang="zh-CN" altLang="en-US">
                <a:solidFill>
                  <a:schemeClr val="tx1"/>
                </a:solidFill>
                <a:latin typeface="+mn-ea"/>
                <a:cs typeface="+mn-ea"/>
                <a:sym typeface="Arial" panose="020B0604020202020204" pitchFamily="34" charset="0"/>
              </a:rPr>
              <a:t>）文献评论和研究方法</a:t>
            </a:r>
            <a:endParaRPr lang="zh-CN" altLang="en-US" spc="150">
              <a:solidFill>
                <a:schemeClr val="tx1"/>
              </a:solidFill>
              <a:uFillTx/>
              <a:latin typeface="+mn-ea"/>
              <a:cs typeface="+mn-ea"/>
              <a:sym typeface="Arial" panose="020B0604020202020204" pitchFamily="34" charset="0"/>
            </a:endParaRPr>
          </a:p>
        </p:txBody>
      </p:sp>
      <p:sp>
        <p:nvSpPr>
          <p:cNvPr id="20" name="文本框 19"/>
          <p:cNvSpPr txBox="1"/>
          <p:nvPr>
            <p:custDataLst>
              <p:tags r:id="rId4"/>
            </p:custDataLst>
          </p:nvPr>
        </p:nvSpPr>
        <p:spPr>
          <a:xfrm>
            <a:off x="2145230" y="1844620"/>
            <a:ext cx="4129405" cy="497316"/>
          </a:xfrm>
          <a:prstGeom prst="rect">
            <a:avLst/>
          </a:prstGeom>
          <a:noFill/>
        </p:spPr>
        <p:txBody>
          <a:bodyPr wrap="square" lIns="91440" tIns="45720" rIns="91440" bIns="45720" rtlCol="0" anchor="ctr" anchorCtr="0">
            <a:no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导言部分</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
        <p:nvSpPr>
          <p:cNvPr id="21" name="圆角矩形 20"/>
          <p:cNvSpPr/>
          <p:nvPr>
            <p:custDataLst>
              <p:tags r:id="rId5"/>
            </p:custDataLst>
          </p:nvPr>
        </p:nvSpPr>
        <p:spPr>
          <a:xfrm>
            <a:off x="6136153" y="2077843"/>
            <a:ext cx="700644" cy="700644"/>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6"/>
            </p:custDataLst>
          </p:nvPr>
        </p:nvSpPr>
        <p:spPr>
          <a:xfrm>
            <a:off x="5747233" y="1900429"/>
            <a:ext cx="872839" cy="688053"/>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7"/>
            </p:custDataLst>
          </p:nvPr>
        </p:nvSpPr>
        <p:spPr>
          <a:xfrm>
            <a:off x="7023100" y="2502535"/>
            <a:ext cx="5166995" cy="1343025"/>
          </a:xfrm>
          <a:prstGeom prst="rect">
            <a:avLst/>
          </a:prstGeom>
          <a:noFill/>
        </p:spPr>
        <p:txBody>
          <a:bodyPr wrap="square" lIns="91440" tIns="45720" rIns="91440" bIns="45720" rtlCol="0"/>
          <a:p>
            <a:pPr>
              <a:lnSpc>
                <a:spcPct val="120000"/>
              </a:lnSpc>
            </a:pPr>
            <a:r>
              <a:rPr lang="zh-CN" altLang="en-US">
                <a:latin typeface="+mn-ea"/>
                <a:cs typeface="+mn-ea"/>
                <a:sym typeface="Arial" panose="020B0604020202020204" pitchFamily="34" charset="0"/>
              </a:rPr>
              <a:t>（</a:t>
            </a:r>
            <a:r>
              <a:rPr lang="en-US" altLang="zh-CN">
                <a:latin typeface="+mn-ea"/>
                <a:cs typeface="+mn-ea"/>
                <a:sym typeface="Arial" panose="020B0604020202020204" pitchFamily="34" charset="0"/>
              </a:rPr>
              <a:t>1</a:t>
            </a:r>
            <a:r>
              <a:rPr lang="zh-CN" altLang="en-US">
                <a:latin typeface="+mn-ea"/>
                <a:cs typeface="+mn-ea"/>
                <a:sym typeface="Arial" panose="020B0604020202020204" pitchFamily="34" charset="0"/>
              </a:rPr>
              <a:t>）研究结果的表述顺序：从一般到具体</a:t>
            </a:r>
            <a:endParaRPr lang="zh-CN" altLang="en-US">
              <a:latin typeface="+mn-ea"/>
              <a:cs typeface="+mn-ea"/>
              <a:sym typeface="Arial" panose="020B0604020202020204" pitchFamily="34" charset="0"/>
            </a:endParaRPr>
          </a:p>
          <a:p>
            <a:pPr>
              <a:lnSpc>
                <a:spcPct val="120000"/>
              </a:lnSpc>
            </a:pPr>
            <a:r>
              <a:rPr lang="zh-CN" altLang="en-US">
                <a:latin typeface="+mn-ea"/>
                <a:cs typeface="+mn-ea"/>
                <a:sym typeface="Arial" panose="020B0604020202020204" pitchFamily="34" charset="0"/>
              </a:rPr>
              <a:t>（</a:t>
            </a:r>
            <a:r>
              <a:rPr lang="en-US" altLang="zh-CN">
                <a:latin typeface="+mn-ea"/>
                <a:cs typeface="+mn-ea"/>
                <a:sym typeface="Arial" panose="020B0604020202020204" pitchFamily="34" charset="0"/>
              </a:rPr>
              <a:t>2</a:t>
            </a:r>
            <a:r>
              <a:rPr lang="zh-CN" altLang="en-US">
                <a:latin typeface="+mn-ea"/>
                <a:cs typeface="+mn-ea"/>
                <a:sym typeface="Arial" panose="020B0604020202020204" pitchFamily="34" charset="0"/>
              </a:rPr>
              <a:t>）研究结果的论据说明：图示清晰，解释具体</a:t>
            </a:r>
            <a:endParaRPr lang="zh-CN" altLang="en-US">
              <a:latin typeface="+mn-ea"/>
              <a:cs typeface="+mn-ea"/>
              <a:sym typeface="Arial" panose="020B0604020202020204" pitchFamily="34" charset="0"/>
            </a:endParaRPr>
          </a:p>
          <a:p>
            <a:pPr>
              <a:lnSpc>
                <a:spcPct val="120000"/>
              </a:lnSpc>
            </a:pPr>
            <a:r>
              <a:rPr lang="zh-CN" altLang="en-US">
                <a:latin typeface="+mn-ea"/>
                <a:cs typeface="+mn-ea"/>
                <a:sym typeface="Arial" panose="020B0604020202020204" pitchFamily="34" charset="0"/>
              </a:rPr>
              <a:t>（</a:t>
            </a:r>
            <a:r>
              <a:rPr lang="en-US" altLang="zh-CN">
                <a:latin typeface="+mn-ea"/>
                <a:cs typeface="+mn-ea"/>
                <a:sym typeface="Arial" panose="020B0604020202020204" pitchFamily="34" charset="0"/>
              </a:rPr>
              <a:t>3</a:t>
            </a:r>
            <a:r>
              <a:rPr lang="zh-CN" altLang="en-US">
                <a:latin typeface="+mn-ea"/>
                <a:cs typeface="+mn-ea"/>
                <a:sym typeface="Arial" panose="020B0604020202020204" pitchFamily="34" charset="0"/>
              </a:rPr>
              <a:t>）研究结果的分论表述：平滑转折，及时小节</a:t>
            </a:r>
            <a:endParaRPr lang="zh-CN" altLang="en-US">
              <a:latin typeface="+mn-ea"/>
              <a:cs typeface="+mn-ea"/>
              <a:sym typeface="Arial" panose="020B0604020202020204" pitchFamily="34" charset="0"/>
            </a:endParaRPr>
          </a:p>
          <a:p>
            <a:pPr>
              <a:lnSpc>
                <a:spcPct val="120000"/>
              </a:lnSpc>
            </a:pPr>
            <a:endParaRPr lang="zh-CN" altLang="en-US" spc="150">
              <a:uFillTx/>
              <a:latin typeface="+mn-ea"/>
              <a:cs typeface="+mn-ea"/>
              <a:sym typeface="Arial" panose="020B0604020202020204" pitchFamily="34" charset="0"/>
            </a:endParaRPr>
          </a:p>
        </p:txBody>
      </p:sp>
      <p:sp>
        <p:nvSpPr>
          <p:cNvPr id="24" name="文本框 23"/>
          <p:cNvSpPr txBox="1"/>
          <p:nvPr>
            <p:custDataLst>
              <p:tags r:id="rId8"/>
            </p:custDataLst>
          </p:nvPr>
        </p:nvSpPr>
        <p:spPr>
          <a:xfrm>
            <a:off x="7022900" y="1942410"/>
            <a:ext cx="4109720" cy="497316"/>
          </a:xfrm>
          <a:prstGeom prst="rect">
            <a:avLst/>
          </a:prstGeom>
          <a:noFill/>
        </p:spPr>
        <p:txBody>
          <a:bodyPr wrap="square" lIns="91440" tIns="45720" rIns="91440" bIns="45720" rtlCol="0" anchor="ctr" anchorCtr="0">
            <a:noAutofit/>
          </a:bodyPr>
          <a:p>
            <a:pPr>
              <a:lnSpc>
                <a:spcPct val="120000"/>
              </a:lnSpc>
            </a:pPr>
            <a:r>
              <a:rPr lang="zh-CN" altLang="en-US" sz="2800" b="1" spc="200">
                <a:solidFill>
                  <a:schemeClr val="tx1"/>
                </a:solidFill>
                <a:latin typeface="Arial" panose="020B0604020202020204" pitchFamily="34" charset="0"/>
                <a:ea typeface="微软雅黑" panose="020B0503020204020204" charset="-122"/>
                <a:cs typeface="+mj-cs"/>
                <a:sym typeface="Arial" panose="020B0604020202020204" pitchFamily="34" charset="0"/>
              </a:rPr>
              <a:t>主体部分</a:t>
            </a:r>
            <a:endParaRPr lang="zh-CN" altLang="en-US" sz="2800" b="1" spc="200">
              <a:solidFill>
                <a:schemeClr val="tx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5" name="圆角矩形 24"/>
          <p:cNvSpPr/>
          <p:nvPr>
            <p:custDataLst>
              <p:tags r:id="rId9"/>
            </p:custDataLst>
          </p:nvPr>
        </p:nvSpPr>
        <p:spPr>
          <a:xfrm>
            <a:off x="1248371" y="4565279"/>
            <a:ext cx="700644" cy="700644"/>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10"/>
            </p:custDataLst>
          </p:nvPr>
        </p:nvSpPr>
        <p:spPr>
          <a:xfrm>
            <a:off x="859451" y="4387865"/>
            <a:ext cx="872839" cy="688053"/>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11"/>
            </p:custDataLst>
          </p:nvPr>
        </p:nvSpPr>
        <p:spPr>
          <a:xfrm>
            <a:off x="2145230" y="4581470"/>
            <a:ext cx="4129405" cy="497316"/>
          </a:xfrm>
          <a:prstGeom prst="rect">
            <a:avLst/>
          </a:prstGeom>
          <a:noFill/>
        </p:spPr>
        <p:txBody>
          <a:bodyPr wrap="square" lIns="91440" tIns="45720" rIns="91440" bIns="45720" rtlCol="0" anchor="ctr" anchorCtr="0">
            <a:noAutofit/>
          </a:bodyPr>
          <a:p>
            <a:pPr>
              <a:lnSpc>
                <a:spcPct val="120000"/>
              </a:lnSpc>
            </a:pPr>
            <a:r>
              <a:rPr lang="zh-CN" altLang="en-US" sz="2800" b="1" spc="200">
                <a:solidFill>
                  <a:schemeClr val="tx1"/>
                </a:solidFill>
                <a:latin typeface="Arial" panose="020B0604020202020204" pitchFamily="34" charset="0"/>
                <a:ea typeface="微软雅黑" panose="020B0503020204020204" charset="-122"/>
                <a:cs typeface="+mj-cs"/>
                <a:sym typeface="Arial" panose="020B0604020202020204" pitchFamily="34" charset="0"/>
              </a:rPr>
              <a:t>讨论部分</a:t>
            </a:r>
            <a:endParaRPr lang="zh-CN" altLang="en-US" sz="2800" b="1" spc="200">
              <a:solidFill>
                <a:schemeClr val="tx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9" name="圆角矩形 28"/>
          <p:cNvSpPr/>
          <p:nvPr>
            <p:custDataLst>
              <p:tags r:id="rId12"/>
            </p:custDataLst>
          </p:nvPr>
        </p:nvSpPr>
        <p:spPr>
          <a:xfrm>
            <a:off x="6136153" y="4663069"/>
            <a:ext cx="700644" cy="70064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文本框 29"/>
          <p:cNvSpPr txBox="1"/>
          <p:nvPr>
            <p:custDataLst>
              <p:tags r:id="rId13"/>
            </p:custDataLst>
          </p:nvPr>
        </p:nvSpPr>
        <p:spPr>
          <a:xfrm>
            <a:off x="5747233" y="4485655"/>
            <a:ext cx="872839" cy="688053"/>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04</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14"/>
            </p:custDataLst>
          </p:nvPr>
        </p:nvSpPr>
        <p:spPr>
          <a:xfrm>
            <a:off x="7022900" y="4662750"/>
            <a:ext cx="4109720" cy="497316"/>
          </a:xfrm>
          <a:prstGeom prst="rect">
            <a:avLst/>
          </a:prstGeom>
          <a:noFill/>
        </p:spPr>
        <p:txBody>
          <a:bodyPr wrap="square" lIns="91440" tIns="45720" rIns="91440" bIns="45720" rtlCol="0" anchor="ctr" anchorCtr="0">
            <a:no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参考文献及附录部分</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37550"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导言部分</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82420" y="2305685"/>
            <a:ext cx="920242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导言也称</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引言</a:t>
            </a:r>
            <a:r>
              <a:rPr lang="zh-CN" altLang="en-US" sz="2000">
                <a:latin typeface="微软雅黑" panose="020B0503020204020204" charset="-122"/>
                <a:ea typeface="微软雅黑" panose="020B0503020204020204" charset="-122"/>
                <a:cs typeface="微软雅黑" panose="020B0503020204020204" charset="-122"/>
              </a:rPr>
              <a:t>或</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绪论</a:t>
            </a:r>
            <a:r>
              <a:rPr lang="zh-CN" altLang="en-US" sz="2000">
                <a:latin typeface="微软雅黑" panose="020B0503020204020204" charset="-122"/>
                <a:ea typeface="微软雅黑" panose="020B0503020204020204" charset="-122"/>
                <a:cs typeface="微软雅黑" panose="020B0503020204020204" charset="-122"/>
              </a:rPr>
              <a:t>，是研究报告的第一部分，它主要说明三方面的内容。</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介绍研究的背景和目的</a:t>
            </a:r>
            <a:r>
              <a:rPr lang="zh-CN" altLang="en-US" sz="2000">
                <a:latin typeface="微软雅黑" panose="020B0503020204020204" charset="-122"/>
                <a:ea typeface="微软雅黑" panose="020B0503020204020204" charset="-122"/>
                <a:cs typeface="微软雅黑" panose="020B0503020204020204" charset="-122"/>
              </a:rPr>
              <a:t>。调查报告的开篇介绍所研究问题的性质和背景，即你所研究的问题是什么，你为什么选择这一问题作为研究对象，研究的重要性是什么。</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72565" y="1927225"/>
            <a:ext cx="924687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1990年北京亚运会是中国人民社会生活中的一件大事，也是我国新闻界殚精竭虑、全力以赴地投入和参与的一件大事。关于第土一届亚运会的宣传报道，是在平息北京风波之后我国新闻战线彻底以正面宣传为主的基本指导方针，面对复杂的社会心态和业已发生深刻变动的社会环境所首度展开的大规模宣传报道，也是对现实情况下我国新闻宣传工作的效果效能、运作机制的一次集中考验</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42745" y="2286635"/>
            <a:ext cx="8917305"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全面客观地认识和把握大规模宣传报道的实际社会效果，探求造成这种宣传效果的内在机理，总结在新时期各种社会因素发生深刻变动的情况下我国新铺宣传工作的经验与得失，不但对于推动和改进我国新闻宣传工作的现实运作具有极大的意义，而且对于我们把据我国新间宣传工作的未来发展及进行相应的宏观决策也具有重要的参考价值。</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3185" y="1454785"/>
            <a:ext cx="948626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简介本研究</a:t>
            </a:r>
            <a:r>
              <a:rPr lang="zh-CN" altLang="en-US" sz="2000">
                <a:latin typeface="微软雅黑" panose="020B0503020204020204" charset="-122"/>
                <a:ea typeface="微软雅黑" panose="020B0503020204020204" charset="-122"/>
                <a:cs typeface="微软雅黑" panose="020B0503020204020204" charset="-122"/>
              </a:rPr>
              <a:t>。简要介绍本次调查的相关问题。如本次调查的主题、起止时间、参加的单位、人员以及调查报告的名称。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有鉴于此，首都八大新闻单位和新闻舆论研究机构组成联合调查组，于1990年9月至11月在全国范围内分别进行了有关广播电视亚运宣传效果及社会心态、社会评价的九项不同专题、不同对象的系列抽样调查，以期对亚运会的整体社会效果有一个全面而深刻的认识和把握。本专题研究报告作为全部研究课题的组成部分之一，着重对我国新闻媒介亚运宣传的基本社会效果作出评估，并就其内在机理进行实证性分析，在此基础上提出我们对推动我国新闻工住未来发展的若干原则性建议。</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582420" y="1965325"/>
            <a:ext cx="920242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三是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文献评论和研究方法</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文献评论是对这一领域中已有的研究和结论进行总结和评论。在评论已有文献时，不必罗列评论，要寻找那些与自己的研究密切相关的部分，依此作出评论。从中比较出本研究与前人的研究有哪些不同、前人的研究存在哪些不足、本研究又有哪些新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94790" y="2158365"/>
            <a:ext cx="920242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以往的传播效果研究的一个基本缺陷，就是人们对传播效果的认识和把握多局限于受众方面的调查。这种单向度的考察虽然能够对某项传播所产生的实际效果作出现象学意义上的描述和把握，但对造成其“所以然”的原因分析和内在机理往往语焉不详，即使勉强为之，也多以猜度和假设为特征。</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35685" y="1465580"/>
            <a:ext cx="1012063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评价一个研究是否具有科学性、是否有价值，关键是要看研究者采用了什么方法、具体操作步骤又是怎样的。</a:t>
            </a:r>
            <a:r>
              <a:rPr lang="zh-CN" altLang="en-US" sz="2000">
                <a:latin typeface="微软雅黑" panose="020B0503020204020204" charset="-122"/>
                <a:ea typeface="微软雅黑" panose="020B0503020204020204" charset="-122"/>
                <a:cs typeface="微软雅黑" panose="020B0503020204020204" charset="-122"/>
              </a:rPr>
              <a:t>因此，方法的说明是研究报告中非常重要的一部分。方法部分主要明确调查者是如何做这项研究的。方法的说明通常包括：</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有关研究方式、研究设计的介绍。</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对于将要研究的问题，是采取哪一种方式进行研究的?基本设计是什么?不同的研究方式，常常由不同的资料收集方法和资料分析方法及特定的程序和技术所组成。如果采取定量统计调查，需要介绍调查的总体、样本,采用的调查方式(自填式问卷调查或是访国员登门访谈)，调查工具，访问员培训以及资料回收等情况。</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41400" y="1456690"/>
            <a:ext cx="10120630"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本研究）组织实施了广播电视亚运宣传效果调查，首都调查样本1200人，抽样总体为北京8个城区475万人；全国调查样本2910人，抽样总体为45亿人，均为12周岁以上的居民。调查采用国家统计部门提供的抽样方案，按照两阶段分层随机抽样，统一问卷、直接面访的方式进行，有效样本容量为3431人。经验定，本次调查的置信度在95％以上，最大抽样误差不超过±3％。根据研究目的，这项调查的问卷设计着重突出了有关宣传效果的各项检测指标，全部问卷按照“个人基本情况——媒介接触情况——亚运事宜的参与状况——观念的认同状况——现状评价与期望”为结构进行编制，以求从体现传播效果的“认知、情感﹑意志和行为”等各个层面的结合上，多角度综合把握亚运宣传的实际社会效果。</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41400" y="2036445"/>
            <a:ext cx="1012063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有关资料收集方法的介绍。</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由于资料是研究结论产生所依赖的基础，因此，在一份研究报告的方法部分，也都毫无例外地要详细说明研究资料的收集方法、过程和工具。同时，要对研究的主要变量加以说明，包括主要变量是什么，变量的操作定义是什么，这此变量是用哪些指标来进行测量的。</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62075" y="1927225"/>
            <a:ext cx="947928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文化程度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文化程度对访问的重要性主要体现在，文化程度高的访问员往往在理解问卷方面、在语言表达方面更有优势。</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事实上，文化程度高的访问员不仅在问问题方面造成的差异小，而且能将访问技巧运用到实践中去。可以说，文化水平之于访问员，应该是不厌其高，越高越好。有时，文化程度高的访问员不仅能及时发现调查中的问题，还能针对具体情况提出一些建设性的意见。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13130" y="1090930"/>
            <a:ext cx="10376535" cy="55289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宣传效果的衡量总是与宣传者所欲达到的目的联系在一起的，而所谓宣传目的，就其最一般的意义而言，无非是指宣传者通过自己的宣传使被宣传者发生宣传者所希望发生的某种转变，如果我们把这里所谓“转变”的内涵所指进一步操作化，我们便不难将宣传效果的评测指标分解为“认知——情感——意志——行为”四层次上所发生的宣传效应，即：</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宣传者的宣传在认知层次上是否获得了被宣传者的注意和理解；</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在情感层次上是否拉近了与被宣传者之间的心理距离；</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在观念层次上是否与被宣传者达成了共识；</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在行为层次上是否激发了被宣传者的积极参与。</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23315" y="2221230"/>
            <a:ext cx="1012063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有关资料分析方法的说明。</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由于研究方式的不同、样本规模的不同、资料收集方法的不同等，使得每项具体的研究所采取的分析方法也不尽相同。对于资料的处理、整理及分析过程也需要作一些说明。其体来说，资料是手工整理统计，还是利用计算机完成的?如果是通过于工的方式，是由哪此人做了哪些统计;如果是计算机处理的，则要对所使用的计算机软件有所介绍，从而对资料输</a:t>
            </a:r>
            <a:r>
              <a:rPr lang="zh-CN" altLang="en-US" sz="2000">
                <a:latin typeface="微软雅黑" panose="020B0503020204020204" charset="-122"/>
                <a:ea typeface="微软雅黑" panose="020B0503020204020204" charset="-122"/>
                <a:cs typeface="微软雅黑" panose="020B0503020204020204" charset="-122"/>
              </a:rPr>
              <a:t>入</a:t>
            </a:r>
            <a:r>
              <a:rPr lang="en-US" altLang="zh-CN" sz="2000">
                <a:latin typeface="微软雅黑" panose="020B0503020204020204" charset="-122"/>
                <a:ea typeface="微软雅黑" panose="020B0503020204020204" charset="-122"/>
                <a:cs typeface="微软雅黑" panose="020B0503020204020204" charset="-122"/>
              </a:rPr>
              <a:t>的质量有所说明。</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13130" y="1927225"/>
            <a:ext cx="1037653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全部调查所获数据均采用当今国际著名的社会科学统计软件包SPSS/PG通过电子计算机进行分析处理，以适应本项研究对于数据处理的可靠性及深度分析的要求。本项研究对于数据资料的研究分析主要包括这样三部分内容：a.数据的基本统计分析；b.问卷的信度与效度分析；c.数据的多元统计分析。由此，本项研究在对调查资料的利用和分析深度方面较之以往的传播效果研究迈进了一步。</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680755" y="157705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主体</a:t>
            </a:r>
            <a:r>
              <a:rPr lang="zh-CN" altLang="en-US" sz="2400" b="1">
                <a:latin typeface="微软雅黑" panose="020B0503020204020204" charset="-122"/>
                <a:ea typeface="微软雅黑" panose="020B0503020204020204" charset="-122"/>
                <a:cs typeface="微软雅黑" panose="020B0503020204020204" charset="-122"/>
              </a:rPr>
              <a:t>部分</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80845" y="2471420"/>
            <a:ext cx="8830310" cy="10147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报告的主体部分，也可以称之为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研究结果或研究发现</a:t>
            </a:r>
            <a:r>
              <a:rPr lang="zh-CN" altLang="en-US" sz="2000">
                <a:latin typeface="微软雅黑" panose="020B0503020204020204" charset="-122"/>
                <a:ea typeface="微软雅黑" panose="020B0503020204020204" charset="-122"/>
                <a:cs typeface="微软雅黑" panose="020B0503020204020204" charset="-122"/>
              </a:rPr>
              <a:t>。在这部分中，对研究结果的展示一般遵循这样几个原则。</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80845" y="1819910"/>
            <a:ext cx="883031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研究结果的表述顺序：从一般到具体</a:t>
            </a:r>
            <a:endParaRPr lang="zh-CN" altLang="en-US" sz="2000" b="1">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研究结果和发现的表达上，总的原则是先给出总体的、一般性的陈述，然后才是个别、具体细节的陈述，即分别讨论和表达各个分支的结果；在后面的讨论部分中则着重于研究整体结果的表达和讨论。不管是对整个研究结果的陈述，还是对各个部分结果的陈述，都适用这一原则。</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在对整个研究结果的陈述中，应该先给出主要的结果和发现，然后移到外围的结果；在对各个部分结果的陈述中，也应该先陈述基本的结果和发现，然后在必要的地方和细节上详尽地阐述或描述。</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61795" y="1654175"/>
            <a:ext cx="8866505" cy="2912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一是从研究的最中心的结果开始。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亚运会闭幕以后，海内外舆论的赞誉颇多，我国公众对此的认同程度如何？本项研究的全国性抽样调查表明，我国居民中有95</a:t>
            </a:r>
            <a:r>
              <a:rPr lang="en-US" altLang="zh-CN"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4％，比亚运会前进</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行的同类调查的预测数增加了4</a:t>
            </a:r>
            <a:r>
              <a:rPr lang="en-US" altLang="zh-CN"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2个百分点。</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68475" y="1251585"/>
            <a:ext cx="883031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二是向读者提示调查者在报告的导论部分所提出的概念性问题，即对所研究问题的概念性陈述，是将读者从导言部分开始的、但中途被方法部分打断的有关研究问题的思路再次链接。</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自从我国争取到第十一届亚运会主办权的那一天起，我国新闻媒介实际上就开始了漫长而盛大的亚运宣传战役。特别是从亚运会开幕前300天起，这种宣传报道更是在一个新的规模水平上密集地展开，其投入的版面之多﹑宣传声势之大，都堪称近年来所少有的。如此巨大的宣传力量的“投入”，是否产出了它应有的社会效果呢？本项研究通过对有关调查数据的综合统计分析所得出的主要发现是……</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86560" y="1765300"/>
            <a:ext cx="883031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研究结果的论据说明：图示清晰，解释具体</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在研究报告中展示详细﹑具体的证据和结果时，要对这些数字﹑图形﹑表格进行必要的说明和解释。</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基本规则是，即使读者能通过阅读相关的文字说明和解释领略到主要结果，也要提供可查看并一目了然的图形或表格。因此，各种图表都必须具有清楚完整的标题，即使标题非常长，也是必要的。同时，在说明和解释的文字中，必须线索清晰地引导读者找出图表中的主要结果，而不是笼统地说出结论，然后期望读者自己去表格或图形中搜寻具体的证据和结果。</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768475" y="2158365"/>
            <a:ext cx="883031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调查数据显示:在我国12岁以上的人口中(总体为4.5亿),有59.4%的居民购买了亚运会基金奖券,有32.2%的居民通过多种形式为亚运会捐款捐物，有8.3%的居民参加了有关亚运会的各项社会服务工作，如维护交通、加强治安、义务劳动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80210" y="1901825"/>
            <a:ext cx="8830310" cy="31692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研究结果的分论表述：平滑转折，及时小结</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在对总体结论陈述之后，就转入分支结论，即对各个部分结果的陈述中。</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各个分论之间要尽可能用一种</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平滑</a:t>
            </a:r>
            <a:r>
              <a:rPr lang="zh-CN" altLang="en-US" sz="2000">
                <a:latin typeface="微软雅黑" panose="020B0503020204020204" charset="-122"/>
                <a:ea typeface="微软雅黑" panose="020B0503020204020204" charset="-122"/>
                <a:cs typeface="微软雅黑" panose="020B0503020204020204" charset="-122"/>
              </a:rPr>
              <a:t>的转折句连缀起来。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在分论的表述上，要注意的是，在每一个分支结果的末尾部分，都应对该结果所处的位置作一简要的小结。</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6360" y="1341120"/>
            <a:ext cx="947928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除了这些基本条件之外，还要考虑到访问员的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形象、表达能力</a:t>
            </a:r>
            <a:r>
              <a:rPr lang="zh-CN" altLang="en-US" sz="2000">
                <a:latin typeface="微软雅黑" panose="020B0503020204020204" charset="-122"/>
                <a:ea typeface="微软雅黑" panose="020B0503020204020204" charset="-122"/>
                <a:cs typeface="微软雅黑" panose="020B0503020204020204" charset="-122"/>
              </a:rPr>
              <a:t>等其他因素。</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就访问员的形象来说</a:t>
            </a:r>
            <a:r>
              <a:rPr lang="zh-CN" altLang="en-US" sz="2000">
                <a:latin typeface="微软雅黑" panose="020B0503020204020204" charset="-122"/>
                <a:ea typeface="微软雅黑" panose="020B0503020204020204" charset="-122"/>
                <a:cs typeface="微软雅黑" panose="020B0503020204020204" charset="-122"/>
              </a:rPr>
              <a:t>，衣冠不整、不拘小节固然不行，但浓妆艳抹、奇装异服也不妥当，应当服饰整洁、朴素大方，避免因形象、服饰造成不必要的心理隔阂，甚至造成拒访的发生。</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要尽量以整洁、谦虚、和善的形象赢得被访者的欢迎。</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就表达能力来说</a:t>
            </a:r>
            <a:r>
              <a:rPr lang="zh-CN" altLang="en-US" sz="2000">
                <a:latin typeface="微软雅黑" panose="020B0503020204020204" charset="-122"/>
                <a:ea typeface="微软雅黑" panose="020B0503020204020204" charset="-122"/>
                <a:cs typeface="微软雅黑" panose="020B0503020204020204" charset="-122"/>
              </a:rPr>
              <a:t>，如果语言交流有困难，容易造成沟通障碍，因此，访问员一定要口齿清晰、准确地解答被访者的提问，赢得被访者的信任，进而引导其如实地填答问题。如果在方言地区进行调查，最好聘请当地人做调查。当然，言语能力的运用要有一定的尺度。</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对于一些语言表达能力强的访问员，一方面不能滔滔不绝与被访者无限制地交谈，另一方面要避免将自己的主观意志强加于被访者，使被访者在接受某种暗示的情况下作答。</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47075" y="141258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讨论部分</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165" y="2028825"/>
            <a:ext cx="9298305"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对主体的研究结论陈述之后，还要用一般的术语来讨论这些结果，在此，要将这些结果同最初的研究设计的预期相联系。</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讨论都与导言部分密切相关</a:t>
            </a:r>
            <a:r>
              <a:rPr lang="zh-CN" altLang="en-US" sz="2000">
                <a:latin typeface="微软雅黑" panose="020B0503020204020204" charset="-122"/>
                <a:ea typeface="微软雅黑" panose="020B0503020204020204" charset="-122"/>
                <a:cs typeface="微软雅黑" panose="020B0503020204020204" charset="-122"/>
              </a:rPr>
              <a:t>，在导言部分所提出的某些中心问题可能会在讨论部分再次出现。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讨论部分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不宜写长</a:t>
            </a:r>
            <a:r>
              <a:rPr lang="zh-CN" altLang="en-US" sz="2000">
                <a:latin typeface="微软雅黑" panose="020B0503020204020204" charset="-122"/>
                <a:ea typeface="微软雅黑" panose="020B0503020204020204" charset="-122"/>
                <a:cs typeface="微软雅黑" panose="020B0503020204020204" charset="-122"/>
              </a:rPr>
              <a:t>，有些学者认为讨论部分的长度与研究结果的清晰度之间往往存在着一种</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负相关</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在较短小的论文中或叫简单的研究报告中，结果和讨论两部分常常结合在一起。</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446530" y="2029460"/>
            <a:ext cx="9298305" cy="2912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例文：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从整体上看，我国新闻媒介的亚运宣传是相当成功的。这种成功突出表现在:</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它成功地将北京风波以后的社会心理热点和人民群众的注意力集中到“迎亚运，作贡献”、投身社会主义现代化建设上来，为亚运会的举办乃至我国现代化事业建设在一种人心稳定、气氛和谐的局面中展开创造了良好的契机和氛围。</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680120"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4.</a:t>
            </a:r>
            <a:r>
              <a:rPr lang="zh-CN" altLang="en-US" sz="2400" b="1">
                <a:latin typeface="微软雅黑" panose="020B0503020204020204" charset="-122"/>
                <a:ea typeface="微软雅黑" panose="020B0503020204020204" charset="-122"/>
                <a:cs typeface="微软雅黑" panose="020B0503020204020204" charset="-122"/>
              </a:rPr>
              <a:t>参考文献及附录部分</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80210" y="2453005"/>
            <a:ext cx="8830310" cy="10147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在研究报告的结尾处，要将整个研究报告中所引用的所有著作和文章的目录列出。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并用“注释”和“参考文献”作为标题将它们集中成一个单独的部分</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一、调查报告的结构和内容</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76630" y="1430655"/>
            <a:ext cx="1041463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中文著作、译著的写法，其顺序依次是: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作者名，书名，(译者名)，(出版公司所在地名)，出版公司名及出版年份</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例:</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刘建明:《基础舆论学》，中国人民大学出版社1988年版。[美]李普曼《舆论学》，林珊译，华夏出版社1989年。</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在英文文献里，英文著作的书写顺序同上,但书名通常是用斜体字印刷的;文献中列出的英文文章名通常用引号，所发表的杂志名称通常用斜体字，以便和其他内容区别开来，其顺序依次是: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作者名，文章名，杂志名，年份，期号,页码。</a:t>
            </a:r>
            <a:r>
              <a:rPr sz="2000">
                <a:latin typeface="微软雅黑" panose="020B0503020204020204" charset="-122"/>
                <a:ea typeface="微软雅黑" panose="020B0503020204020204" charset="-122"/>
                <a:cs typeface="微软雅黑" panose="020B0503020204020204" charset="-122"/>
              </a:rPr>
              <a:t>例:</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Zhu, J.“Issuc ( ompctition and Attcntion Distraction: A Zcro——</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Sum Theory</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of Agenda Sctting”Jourtalism Quarterly, 1992, 69，203-210.</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二、分析报告写作的几点建议</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80845" y="2157730"/>
            <a:ext cx="883031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从调查分析报告的结构上来讲，大体是分为导言部分、主体部分、讨论部分、参考文献及附录五部分</a:t>
            </a:r>
            <a:r>
              <a:rPr lang="zh-CN" altLang="en-US" sz="2000">
                <a:latin typeface="微软雅黑" panose="020B0503020204020204" charset="-122"/>
                <a:ea typeface="微软雅黑" panose="020B0503020204020204" charset="-122"/>
                <a:cs typeface="微软雅黑" panose="020B0503020204020204" charset="-122"/>
              </a:rPr>
              <a:t>，但在具体的写作过程中，由于研究主题和侧重点不同，具体的分析报告还是有所区别的。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虽然每一份研究报告都不必拘泥于特定的格式，但在写作方式和技巧上，还是有共同之处，具体而言：</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9904"/>
            <a:ext cx="12188156" cy="651466"/>
            <a:chOff x="0" y="469642"/>
            <a:chExt cx="12190413" cy="6515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69397" y="469642"/>
              <a:ext cx="480657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二、分析报告写作的几点建议</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686560" y="1605280"/>
            <a:ext cx="883031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一是从报告的结构上来讲</a:t>
            </a:r>
            <a:r>
              <a:rPr lang="zh-CN" altLang="en-US" sz="2000">
                <a:latin typeface="微软雅黑" panose="020B0503020204020204" charset="-122"/>
                <a:ea typeface="微软雅黑" panose="020B0503020204020204" charset="-122"/>
                <a:cs typeface="微软雅黑" panose="020B0503020204020204" charset="-122"/>
              </a:rPr>
              <a:t>，为了使调查结果在表述中更有逻辑性、更能突出重点，在正式撰写报告之前先列出整个报告的大纲，尤其是各部分中的主要内容，这是一种非常有效的结构文章的方式。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二是从报告的内容来讲</a:t>
            </a:r>
            <a:r>
              <a:rPr lang="zh-CN" altLang="en-US" sz="2000">
                <a:latin typeface="微软雅黑" panose="020B0503020204020204" charset="-122"/>
                <a:ea typeface="微软雅黑" panose="020B0503020204020204" charset="-122"/>
                <a:cs typeface="微软雅黑" panose="020B0503020204020204" charset="-122"/>
              </a:rPr>
              <a:t>，在表述研究结果时，要准确清楚。准确是体现研究结果的科学性、严密性的关键因素；而清楚明白的叙述，则是表达研究发现的不可缺少的条件。</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三是从报告的语言来讲</a:t>
            </a:r>
            <a:r>
              <a:rPr lang="zh-CN" altLang="en-US" sz="2000">
                <a:latin typeface="微软雅黑" panose="020B0503020204020204" charset="-122"/>
                <a:ea typeface="微软雅黑" panose="020B0503020204020204" charset="-122"/>
                <a:cs typeface="微软雅黑" panose="020B0503020204020204" charset="-122"/>
              </a:rPr>
              <a:t>，最主要的办法是尽可能使用简单的语言、少用专业术语。为了增强研究报告的可读性，可适当运用具体的例子来解释说明所涉及的专业性概念，以便使读者将自身经验和已有的认知联系起来。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196250" y="163610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sym typeface="+mn-ea"/>
              </a:rPr>
              <a:t>基本素质</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96340" y="2505075"/>
            <a:ext cx="9810115"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诚实的品格</a:t>
            </a:r>
            <a:r>
              <a:rPr lang="zh-CN" altLang="en-US" sz="2000" b="1">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调查分析一定要建立在真实、可靠的信息基础之上，由此得来的研究结果才是有价值的。如果在调查中，访问员收集到的信息不真实，不仅会使研究遭受损失，而且容易误导应用实践的策略。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10379"/>
            <a:ext cx="12188156" cy="660991"/>
            <a:chOff x="0" y="460115"/>
            <a:chExt cx="12190413" cy="66111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30778" y="460115"/>
              <a:ext cx="3739572" cy="522067"/>
            </a:xfrm>
            <a:prstGeom prst="rect">
              <a:avLst/>
            </a:prstGeom>
            <a:noFill/>
          </p:spPr>
          <p:txBody>
            <a:bodyPr wrap="squar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一、访问员的素质要求</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96975" y="1696720"/>
            <a:ext cx="981011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在实际调查过程中，常常会有这样的情况发生，有时访问员为了严格地保证调查的进度，不致因自己而耽误整个调查活动安排，在调查过程中没有严格地按照调查的规范行事，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以至于简化调查程序，虽然其主观愿望是好的，但是收集的信息缺乏可靠性。</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还有一种情况纯属访问员个人品质不佳，出现不诚实的行为。</a:t>
            </a:r>
            <a:r>
              <a:rPr lang="zh-CN" altLang="en-US" sz="2000">
                <a:latin typeface="微软雅黑" panose="020B0503020204020204" charset="-122"/>
                <a:ea typeface="微软雅黑" panose="020B0503020204020204" charset="-122"/>
                <a:cs typeface="微软雅黑" panose="020B0503020204020204" charset="-122"/>
                <a:sym typeface="+mn-ea"/>
              </a:rPr>
              <a:t>有的访问员为了降低调查成本偷工减料，根本就没有进行访问，相当多的问卷随便找人填，或者全是自己填写。这种只为了赚钱的极端不负责任的做法，纯属弄虚作假。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3*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3*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02.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3*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3*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3*l_h_i*1_3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3*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0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3*l_h_a*1_3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938_3*l_h_i*1_4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8938_3*l_h_i*1_4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0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8938_3*l_h_a*1_4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6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8.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6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2.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6.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3*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3*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8.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3*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9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3*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13312</Words>
  <Application>WPS 演示</Application>
  <PresentationFormat>宽屏</PresentationFormat>
  <Paragraphs>507</Paragraphs>
  <Slides>75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75</vt:i4>
      </vt:variant>
    </vt:vector>
  </HeadingPairs>
  <TitlesOfParts>
    <vt:vector size="81" baseType="lpstr">
      <vt:lpstr>Arial</vt:lpstr>
      <vt:lpstr>宋体</vt:lpstr>
      <vt:lpstr>Wingdings</vt:lpstr>
      <vt:lpstr>微软雅黑</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42</cp:revision>
  <dcterms:created xsi:type="dcterms:W3CDTF">2019-06-19T02:08:00Z</dcterms:created>
  <dcterms:modified xsi:type="dcterms:W3CDTF">2019-12-10T07:54:43Z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