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6"/>
  </p:handoutMasterIdLst>
  <p:sldIdLst>
    <p:sldId id="257" r:id="rId3"/>
    <p:sldId id="258" r:id="rId5"/>
    <p:sldId id="260" r:id="rId6"/>
    <p:sldId id="399" r:id="rId7"/>
    <p:sldId id="291" r:id="rId8"/>
    <p:sldId id="340" r:id="rId9"/>
    <p:sldId id="292" r:id="rId10"/>
    <p:sldId id="341" r:id="rId11"/>
    <p:sldId id="284" r:id="rId12"/>
    <p:sldId id="293" r:id="rId13"/>
    <p:sldId id="285" r:id="rId14"/>
    <p:sldId id="294" r:id="rId15"/>
    <p:sldId id="261" r:id="rId16"/>
    <p:sldId id="400" r:id="rId17"/>
    <p:sldId id="295" r:id="rId18"/>
    <p:sldId id="296" r:id="rId19"/>
    <p:sldId id="259" r:id="rId20"/>
    <p:sldId id="343" r:id="rId21"/>
    <p:sldId id="287" r:id="rId22"/>
    <p:sldId id="297" r:id="rId23"/>
    <p:sldId id="344" r:id="rId24"/>
    <p:sldId id="288" r:id="rId25"/>
    <p:sldId id="298" r:id="rId26"/>
    <p:sldId id="345" r:id="rId27"/>
    <p:sldId id="305" r:id="rId28"/>
    <p:sldId id="306" r:id="rId29"/>
    <p:sldId id="307" r:id="rId30"/>
    <p:sldId id="475" r:id="rId31"/>
    <p:sldId id="308" r:id="rId32"/>
    <p:sldId id="309" r:id="rId33"/>
    <p:sldId id="346" r:id="rId34"/>
    <p:sldId id="347" r:id="rId35"/>
    <p:sldId id="310" r:id="rId36"/>
    <p:sldId id="461" r:id="rId37"/>
    <p:sldId id="462" r:id="rId38"/>
    <p:sldId id="463" r:id="rId39"/>
    <p:sldId id="465" r:id="rId40"/>
    <p:sldId id="478" r:id="rId41"/>
    <p:sldId id="466" r:id="rId42"/>
    <p:sldId id="467" r:id="rId43"/>
    <p:sldId id="468" r:id="rId44"/>
    <p:sldId id="469" r:id="rId45"/>
    <p:sldId id="470" r:id="rId46"/>
    <p:sldId id="471" r:id="rId47"/>
    <p:sldId id="472" r:id="rId48"/>
    <p:sldId id="473" r:id="rId49"/>
    <p:sldId id="474" r:id="rId50"/>
    <p:sldId id="476" r:id="rId51"/>
    <p:sldId id="477" r:id="rId52"/>
    <p:sldId id="320" r:id="rId53"/>
    <p:sldId id="321" r:id="rId54"/>
    <p:sldId id="356" r:id="rId55"/>
    <p:sldId id="322" r:id="rId56"/>
    <p:sldId id="357" r:id="rId57"/>
    <p:sldId id="323" r:id="rId58"/>
    <p:sldId id="359" r:id="rId59"/>
    <p:sldId id="360" r:id="rId60"/>
    <p:sldId id="324" r:id="rId61"/>
    <p:sldId id="361" r:id="rId62"/>
    <p:sldId id="362" r:id="rId63"/>
    <p:sldId id="325" r:id="rId64"/>
    <p:sldId id="326" r:id="rId65"/>
    <p:sldId id="364" r:id="rId66"/>
    <p:sldId id="327" r:id="rId67"/>
    <p:sldId id="328" r:id="rId68"/>
    <p:sldId id="329" r:id="rId69"/>
    <p:sldId id="330" r:id="rId70"/>
    <p:sldId id="331" r:id="rId71"/>
    <p:sldId id="332" r:id="rId72"/>
    <p:sldId id="333" r:id="rId73"/>
    <p:sldId id="334" r:id="rId74"/>
    <p:sldId id="335" r:id="rId75"/>
    <p:sldId id="365" r:id="rId76"/>
    <p:sldId id="366" r:id="rId77"/>
    <p:sldId id="336" r:id="rId78"/>
    <p:sldId id="367" r:id="rId79"/>
    <p:sldId id="337" r:id="rId80"/>
    <p:sldId id="338" r:id="rId81"/>
    <p:sldId id="368" r:id="rId82"/>
    <p:sldId id="339" r:id="rId83"/>
    <p:sldId id="370" r:id="rId84"/>
    <p:sldId id="369"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78" d="100"/>
          <a:sy n="78" d="100"/>
        </p:scale>
        <p:origin x="654" y="54"/>
      </p:cViewPr>
      <p:guideLst>
        <p:guide orient="horz" pos="2166"/>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handoutMaster" Target="handoutMasters/handoutMaster1.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4" Type="http://schemas.openxmlformats.org/officeDocument/2006/relationships/notesSlide" Target="../notesSlides/notesSlide14.xml"/><Relationship Id="rId13" Type="http://schemas.openxmlformats.org/officeDocument/2006/relationships/slideLayout" Target="../slideLayouts/slideLayout12.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1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9" Type="http://schemas.openxmlformats.org/officeDocument/2006/relationships/notesSlide" Target="../notesSlides/notesSlide38.xml"/><Relationship Id="rId18" Type="http://schemas.openxmlformats.org/officeDocument/2006/relationships/slideLayout" Target="../slideLayouts/slideLayout12.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1" Type="http://schemas.openxmlformats.org/officeDocument/2006/relationships/notesSlide" Target="../notesSlides/notesSlide4.xml"/><Relationship Id="rId10" Type="http://schemas.openxmlformats.org/officeDocument/2006/relationships/slideLayout" Target="../slideLayouts/slideLayout12.xml"/><Relationship Id="rId1" Type="http://schemas.openxmlformats.org/officeDocument/2006/relationships/tags" Target="../tags/tag6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关于舆论测量</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测量的定义和水平</a:t>
            </a:r>
            <a:endParaRPr lang="en-US" altLang="zh-CN"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59538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2374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02310" y="1531620"/>
            <a:ext cx="1078738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选择的测量工具必须能正确地代表所要反映的社会事实</a:t>
            </a:r>
            <a:r>
              <a:rPr lang="zh-CN" altLang="en-US" sz="2000">
                <a:latin typeface="微软雅黑" panose="020B0503020204020204" charset="-122"/>
                <a:ea typeface="微软雅黑" panose="020B0503020204020204" charset="-122"/>
                <a:cs typeface="微软雅黑" panose="020B0503020204020204" charset="-122"/>
              </a:rPr>
              <a:t>。社会事实与测量工具之间的关系越是一致，所得的结果越符合期望。比如测一个人的身高，拿一个橡皮筋测量，恐怕这次是一米八，下次是一米六，其测量结果是不可靠的。同理，测量婚姻满意度时，有时量表会比单纯的问卷效果更直观一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任何一门学科都是建立在特定规则、特定程序的基础上</a:t>
            </a:r>
            <a:r>
              <a:rPr lang="zh-CN" altLang="en-US" sz="2000">
                <a:latin typeface="微软雅黑" panose="020B0503020204020204" charset="-122"/>
                <a:ea typeface="微软雅黑" panose="020B0503020204020204" charset="-122"/>
                <a:cs typeface="微软雅黑" panose="020B0503020204020204" charset="-122"/>
              </a:rPr>
              <a:t>。真正的学科建设是在做什么？就是对某一学科所定位的对象进行把握、进行区分、进行辨别的规则和程序的建设，在某种程度上说，学科的建设就是建立规则和程序的过程。要判断某个研究结果，以多大程度相信它，首先要看研究者所利用的规则和程序本身有多大的科学性。因此，</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对于结论性东西不要盲从，必须先考虑得出这个结论的工具的可靠性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5978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1440" y="121383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测量的结果</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11530" y="1917065"/>
            <a:ext cx="996442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我们可以采用带有问题的问卷、量表和观察表等多种形式的测量工具，由此对问题的回答也难免有多种方式，但一般来说，我们用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数字表达式</a:t>
            </a:r>
            <a:r>
              <a:rPr lang="zh-CN" altLang="en-US" sz="2000">
                <a:latin typeface="微软雅黑" panose="020B0503020204020204" charset="-122"/>
                <a:ea typeface="微软雅黑" panose="020B0503020204020204" charset="-122"/>
                <a:cs typeface="微软雅黑" panose="020B0503020204020204" charset="-122"/>
              </a:rPr>
              <a:t>来表达一个测量结果。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为什么从测量学的角度来说，数字表达式是最佳方式？就在于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数字表达式有其唯一性和确切性</a:t>
            </a:r>
            <a:r>
              <a:rPr lang="zh-CN" altLang="en-US" sz="2000">
                <a:latin typeface="微软雅黑" panose="020B0503020204020204" charset="-122"/>
                <a:ea typeface="微软雅黑" panose="020B0503020204020204" charset="-122"/>
                <a:cs typeface="微软雅黑" panose="020B0503020204020204" charset="-122"/>
              </a:rPr>
              <a:t>，某些差异可以兼容在这个数字表达式中，可以进行某种横向的比较。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比如根据年龄段不同，我们可以分为儿童、少年、青年、中年、老年。但有的人根据自己心理定位，把</a:t>
            </a:r>
            <a:r>
              <a:rPr lang="en-US" altLang="zh-CN" sz="2000">
                <a:latin typeface="微软雅黑" panose="020B0503020204020204" charset="-122"/>
                <a:ea typeface="微软雅黑" panose="020B0503020204020204" charset="-122"/>
                <a:cs typeface="微软雅黑" panose="020B0503020204020204" charset="-122"/>
              </a:rPr>
              <a:t>50</a:t>
            </a:r>
            <a:r>
              <a:rPr lang="zh-CN" altLang="en-US" sz="2000">
                <a:latin typeface="微软雅黑" panose="020B0503020204020204" charset="-122"/>
                <a:ea typeface="微软雅黑" panose="020B0503020204020204" charset="-122"/>
                <a:cs typeface="微软雅黑" panose="020B0503020204020204" charset="-122"/>
              </a:rPr>
              <a:t>也看作年轻，</a:t>
            </a:r>
            <a:r>
              <a:rPr lang="en-US" altLang="zh-CN" sz="2000">
                <a:latin typeface="微软雅黑" panose="020B0503020204020204" charset="-122"/>
                <a:ea typeface="微软雅黑" panose="020B0503020204020204" charset="-122"/>
                <a:cs typeface="微软雅黑" panose="020B0503020204020204" charset="-122"/>
              </a:rPr>
              <a:t>40</a:t>
            </a:r>
            <a:r>
              <a:rPr lang="zh-CN" altLang="en-US" sz="2000">
                <a:latin typeface="微软雅黑" panose="020B0503020204020204" charset="-122"/>
                <a:ea typeface="微软雅黑" panose="020B0503020204020204" charset="-122"/>
                <a:cs typeface="微软雅黑" panose="020B0503020204020204" charset="-122"/>
              </a:rPr>
              <a:t>也看作老。因此，对于同样一个词，人们会有不同的理解。</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85850" y="1416050"/>
            <a:ext cx="996442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将每一个词语都置于一个数字表达式之下，对一个数字表达式所表达出的数字系统再进行数理化的区分</a:t>
            </a:r>
            <a:r>
              <a:rPr lang="zh-CN" altLang="en-US" sz="2000">
                <a:latin typeface="微软雅黑" panose="020B0503020204020204" charset="-122"/>
                <a:ea typeface="微软雅黑" panose="020B0503020204020204" charset="-122"/>
                <a:cs typeface="微软雅黑" panose="020B0503020204020204" charset="-122"/>
              </a:rPr>
              <a:t>。无论你在北京还是甘肃；无论你是城里人还是农村人；无论你是老年人还是年轻人；无论你对这些词语本身的理解有多大差异，只要在这样一个数字系统之下，某些情况就能比较整齐划一地进行严格区分。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总之，测量结果采用数字表达式的好处，就在于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它不会产生歧义</a:t>
            </a:r>
            <a:r>
              <a:rPr lang="zh-CN" altLang="en-US" sz="2000">
                <a:latin typeface="微软雅黑" panose="020B0503020204020204" charset="-122"/>
                <a:ea typeface="微软雅黑" panose="020B0503020204020204" charset="-122"/>
                <a:cs typeface="微软雅黑" panose="020B0503020204020204" charset="-122"/>
              </a:rPr>
              <a:t>，比较规范，对于提高测量的效果来说，是一种比较好的形式。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827731" y="392291"/>
            <a:ext cx="2316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450340" y="2395855"/>
            <a:ext cx="8975725" cy="265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测量水平是根据</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事物属性区分的数量化程度</a:t>
            </a:r>
            <a:r>
              <a:rPr lang="zh-CN" altLang="en-US" sz="2000">
                <a:latin typeface="微软雅黑" panose="020B0503020204020204" charset="-122"/>
                <a:ea typeface="微软雅黑" panose="020B0503020204020204" charset="-122"/>
                <a:cs typeface="微软雅黑" panose="020B0503020204020204" charset="-122"/>
              </a:rPr>
              <a:t>以及使用的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相应尺度</a:t>
            </a:r>
            <a:r>
              <a:rPr lang="zh-CN" altLang="en-US" sz="2000">
                <a:latin typeface="微软雅黑" panose="020B0503020204020204" charset="-122"/>
                <a:ea typeface="微软雅黑" panose="020B0503020204020204" charset="-122"/>
                <a:cs typeface="微软雅黑" panose="020B0503020204020204" charset="-122"/>
              </a:rPr>
              <a:t>来加以区分的。对属性不同的变量使用不同的测量尺度，就好比日常生活中，对身高使用米尺、对体重使用磅秤度量一样。根据对事物加以区分的数量化程度，我们把测量水平分为四类：</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定类测量、定序测量、定距测量和定比测量</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72009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643581" y="392291"/>
            <a:ext cx="2316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372471" y="1246528"/>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938570" y="1048595"/>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72550" y="1359385"/>
            <a:ext cx="5855270" cy="55483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定类测量</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3" name="组合 2"/>
          <p:cNvGrpSpPr/>
          <p:nvPr/>
        </p:nvGrpSpPr>
        <p:grpSpPr>
          <a:xfrm>
            <a:off x="1938653" y="2606930"/>
            <a:ext cx="7289167" cy="978967"/>
            <a:chOff x="3053" y="4347"/>
            <a:chExt cx="11809" cy="1586"/>
          </a:xfrm>
        </p:grpSpPr>
        <p:sp>
          <p:nvSpPr>
            <p:cNvPr id="10" name="圆角矩形 9"/>
            <p:cNvSpPr/>
            <p:nvPr>
              <p:custDataLst>
                <p:tags r:id="rId4"/>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定序测量</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14" name="圆角矩形 13"/>
          <p:cNvSpPr/>
          <p:nvPr>
            <p:custDataLst>
              <p:tags r:id="rId7"/>
            </p:custDataLst>
          </p:nvPr>
        </p:nvSpPr>
        <p:spPr>
          <a:xfrm>
            <a:off x="2372471" y="4340687"/>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938570" y="4142754"/>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72550" y="4453604"/>
            <a:ext cx="5855270" cy="55483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定距测量</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5" name="组合 4"/>
          <p:cNvGrpSpPr/>
          <p:nvPr/>
        </p:nvGrpSpPr>
        <p:grpSpPr>
          <a:xfrm>
            <a:off x="1938653" y="5551373"/>
            <a:ext cx="7289167" cy="978967"/>
            <a:chOff x="3053" y="4347"/>
            <a:chExt cx="11809" cy="1586"/>
          </a:xfrm>
        </p:grpSpPr>
        <p:sp>
          <p:nvSpPr>
            <p:cNvPr id="8" name="圆角矩形 7"/>
            <p:cNvSpPr/>
            <p:nvPr>
              <p:custDataLst>
                <p:tags r:id="rId10"/>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定比测量</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32065" y="130908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、定类测量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827731" y="392291"/>
            <a:ext cx="2316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90930" y="2025015"/>
            <a:ext cx="10009505"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定类测量是根据</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定类尺度</a:t>
            </a:r>
            <a:r>
              <a:rPr lang="zh-CN" altLang="en-US" sz="2000">
                <a:latin typeface="微软雅黑" panose="020B0503020204020204" charset="-122"/>
                <a:ea typeface="微软雅黑" panose="020B0503020204020204" charset="-122"/>
                <a:cs typeface="微软雅黑" panose="020B0503020204020204" charset="-122"/>
              </a:rPr>
              <a:t>将事物进行不同属性的分类，它是测量水平中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最低的</a:t>
            </a:r>
            <a:r>
              <a:rPr lang="zh-CN" altLang="en-US" sz="2000">
                <a:latin typeface="微软雅黑" panose="020B0503020204020204" charset="-122"/>
                <a:ea typeface="微软雅黑" panose="020B0503020204020204" charset="-122"/>
                <a:cs typeface="微软雅黑" panose="020B0503020204020204" charset="-122"/>
              </a:rPr>
              <a:t>一种，是关于测量的基础性水平的区分。具体而言，定类尺度可分为标记和类别两种。</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标记，仅仅是一个可识别的符号</a:t>
            </a:r>
            <a:r>
              <a:rPr lang="zh-CN" altLang="en-US" sz="2000">
                <a:latin typeface="微软雅黑" panose="020B0503020204020204" charset="-122"/>
                <a:ea typeface="微软雅黑" panose="020B0503020204020204" charset="-122"/>
                <a:cs typeface="微软雅黑" panose="020B0503020204020204" charset="-122"/>
              </a:rPr>
              <a:t>，它可以是数字，也可以是字母。当数字被用作标记时，它并不表示数量的多少，也不能将其用于数学运算。就如同运动场上，运动员身上的号码仅用作区分不同运动员的标志，并不意味着3号运动员比1号运动员、2号运动员高，或者跑得快，更不可能意味着1号加2号等于3号。</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类别，是对变量的不同状态的度量</a:t>
            </a:r>
            <a:r>
              <a:rPr lang="zh-CN" altLang="en-US" sz="2000">
                <a:latin typeface="微软雅黑" panose="020B0503020204020204" charset="-122"/>
                <a:ea typeface="微软雅黑" panose="020B0503020204020204" charset="-122"/>
                <a:cs typeface="微软雅黑" panose="020B0503020204020204" charset="-122"/>
              </a:rPr>
              <a:t>。比如，性别可分为男、女；民族可分为汉族、壮族、藏族、蒙古族、满族等类别。</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827731" y="392291"/>
            <a:ext cx="2316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37895" y="1510665"/>
            <a:ext cx="1009713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标记与类别的不同在于</a:t>
            </a:r>
            <a:r>
              <a:rPr lang="zh-CN" altLang="en-US" sz="2000">
                <a:latin typeface="微软雅黑" panose="020B0503020204020204" charset="-122"/>
                <a:ea typeface="微软雅黑" panose="020B0503020204020204" charset="-122"/>
                <a:cs typeface="微软雅黑" panose="020B0503020204020204" charset="-122"/>
              </a:rPr>
              <a:t>，人们不能从标记本身获得更多关于被测对象的信息，而从类别的区分上却可以获得被测对象的某些基本特征。就</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测量结果而言</a:t>
            </a:r>
            <a:r>
              <a:rPr lang="zh-CN" altLang="en-US" sz="2000">
                <a:latin typeface="微软雅黑" panose="020B0503020204020204" charset="-122"/>
                <a:ea typeface="微软雅黑" panose="020B0503020204020204" charset="-122"/>
                <a:cs typeface="微软雅黑" panose="020B0503020204020204" charset="-122"/>
              </a:rPr>
              <a:t>，类别可以用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属于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或者</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不属于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来加以区分，但没有大小、高低和优劣之分。</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定类测量尚需注意</a:t>
            </a:r>
            <a:r>
              <a:rPr lang="zh-CN" altLang="en-US" sz="2000">
                <a:latin typeface="微软雅黑" panose="020B0503020204020204" charset="-122"/>
                <a:ea typeface="微软雅黑" panose="020B0503020204020204" charset="-122"/>
                <a:cs typeface="微软雅黑" panose="020B0503020204020204" charset="-122"/>
              </a:rPr>
              <a:t>，一是由于定类测量实际上是分类系统，所以它必须有两个以上的变量值；二是变量必须互相排斥，即同一个变量值只能代表性质或特性相同的事物，只能符合一种类型；三是测定的对象都有一个合适的归属，不能没有归属。</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分类是人认识社会的最基础最重要的手段，分类学实际上是任何学科的基础。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58616"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24445" y="12379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定序测量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24535" y="1874520"/>
            <a:ext cx="1044575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如果一个变量能够依据操作定义所界定的明确特征或属性分类，就表明它已经有一定的区分度了。在此基础上，如果将它们等级的大小、顺序的先后和程度的高低排列出来，从而让人们知道在某个属性方面哪个更多，哪个稍少，这就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依据</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定序尺度所进行的测量</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测量结果</a:t>
            </a:r>
            <a:r>
              <a:rPr lang="zh-CN" altLang="en-US" sz="2000">
                <a:latin typeface="微软雅黑" panose="020B0503020204020204" charset="-122"/>
                <a:ea typeface="微软雅黑" panose="020B0503020204020204" charset="-122"/>
                <a:cs typeface="微软雅黑" panose="020B0503020204020204" charset="-122"/>
              </a:rPr>
              <a:t>可以用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大于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或者</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小于</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来表示不同的测量结果在这个属性上的相互关系，它能区分出数量的某种强弱、大小来。</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测量精确度</a:t>
            </a:r>
            <a:r>
              <a:rPr lang="zh-CN" altLang="en-US" sz="2000">
                <a:latin typeface="微软雅黑" panose="020B0503020204020204" charset="-122"/>
                <a:ea typeface="微软雅黑" panose="020B0503020204020204" charset="-122"/>
                <a:cs typeface="微软雅黑" panose="020B0503020204020204" charset="-122"/>
              </a:rPr>
              <a:t>来说，定序尺度比定类尺度要高一个层次。定序测量的区分度已经有数量化的含义，但是数量到底是差多少还不清楚。</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58616"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95350" y="1564640"/>
            <a:ext cx="10445750" cy="46050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 例如：</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文化程度：小学以下、小学、初中、高中、大学、大学以上；</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社会阶层：上、中上、中、中下、下层；</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企业规模：大、中、小。</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这些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变量值之间的差别是显而易见的，但具体差距数值却难以确定</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每两者之间的距离也不能画等号</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71953"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605065" y="129447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定距测量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5155" y="1896110"/>
            <a:ext cx="1034034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定距测量就是</a:t>
            </a:r>
            <a:r>
              <a:rPr lang="en-US" altLang="zh-CN" sz="2000">
                <a:latin typeface="微软雅黑" panose="020B0503020204020204" charset="-122"/>
                <a:ea typeface="微软雅黑" panose="020B0503020204020204" charset="-122"/>
                <a:cs typeface="微软雅黑" panose="020B0503020204020204" charset="-122"/>
              </a:rPr>
              <a:t>为事物在某种属性上的差异打造一个标准单位，它是一种能够测定事物的属性和特征的差距程度的测量方法。也就是说，它除了能确定变量值之间的类别以及顺序外，还能进一步计算各变量值之间相差的实际数值。</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具体差距之间的比较，是通过设定一个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标准单位、等量的刻度</a:t>
            </a:r>
            <a:r>
              <a:rPr lang="zh-CN" altLang="en-US" sz="2000">
                <a:latin typeface="微软雅黑" panose="020B0503020204020204" charset="-122"/>
                <a:ea typeface="微软雅黑" panose="020B0503020204020204" charset="-122"/>
                <a:cs typeface="微软雅黑" panose="020B0503020204020204" charset="-122"/>
              </a:rPr>
              <a:t>去区分不同事物在某一个属性上的差异到底有多大。比如，水的温度是从0℃到100℃，实际上是把水从冰点到沸点之间的温度进行100等分，然后就设定为一个标准单位——摄氏度（℃）。通过这个标准单位，我们对于水在温度上属性的差异就有了数量化的把握。有了标准单位，可以进行不同情况的比较。用数学符号表示，就说明它们的差异结果可以用加减来比较，来进行运算。</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79954"/>
            <a:ext cx="5678805" cy="1369136"/>
            <a:chOff x="6429563" y="2225587"/>
            <a:chExt cx="4550657" cy="1097305"/>
          </a:xfrm>
        </p:grpSpPr>
        <p:sp>
          <p:nvSpPr>
            <p:cNvPr id="55" name="Rectangle 39"/>
            <p:cNvSpPr>
              <a:spLocks noChangeArrowheads="1"/>
            </p:cNvSpPr>
            <p:nvPr/>
          </p:nvSpPr>
          <p:spPr bwMode="auto">
            <a:xfrm>
              <a:off x="6918060" y="222558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一、测量的定义</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二、测量水平</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测量的定义和水平</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71953"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13130" y="1511300"/>
            <a:ext cx="1043622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但是定距测量毕竟是一个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人为设计的标准单位</a:t>
            </a:r>
            <a:r>
              <a:rPr lang="en-US" altLang="zh-CN" sz="2000">
                <a:latin typeface="微软雅黑" panose="020B0503020204020204" charset="-122"/>
                <a:ea typeface="微软雅黑" panose="020B0503020204020204" charset="-122"/>
                <a:cs typeface="微软雅黑" panose="020B0503020204020204" charset="-122"/>
              </a:rPr>
              <a:t>，它</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缺少原始原点</a:t>
            </a:r>
            <a:r>
              <a:rPr lang="en-US" altLang="zh-CN" sz="2000">
                <a:latin typeface="微软雅黑" panose="020B0503020204020204" charset="-122"/>
                <a:ea typeface="微软雅黑" panose="020B0503020204020204" charset="-122"/>
                <a:cs typeface="微软雅黑" panose="020B0503020204020204" charset="-122"/>
              </a:rPr>
              <a:t>。所谓原始原点，就是某一属性的“有”和“无”的区分点。</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a:t>
            </a:r>
            <a:r>
              <a:rPr lang="en-US" altLang="zh-CN" sz="2000">
                <a:latin typeface="微软雅黑" panose="020B0503020204020204" charset="-122"/>
                <a:ea typeface="微软雅黑" panose="020B0503020204020204" charset="-122"/>
                <a:cs typeface="微软雅黑" panose="020B0503020204020204" charset="-122"/>
              </a:rPr>
              <a:t>对于温度这个概念，什么叫原始原点呢？就是当所有的热分子运动降低到完全停滞的状态，这种状态就叫做绝对零度，是-273℃，这才叫没有温度，在这之上都是有温度的。温度为0℃并不意味着没有温度，它是根据水的冰点到液态的转化的临界线所设定的温度，它并不是表示热分子运动完全停滞了，而只是它相对的一个起点，是人为设定的。</a:t>
            </a:r>
            <a:endParaRPr lang="en-US" altLang="zh-CN"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71953"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77570" y="1429385"/>
            <a:ext cx="1043622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智商测试是一种人为设定的尺度，也是一种定距测量</a:t>
            </a:r>
            <a:r>
              <a:rPr lang="zh-CN" altLang="en-US" sz="2000">
                <a:latin typeface="微软雅黑" panose="020B0503020204020204" charset="-122"/>
                <a:ea typeface="微软雅黑" panose="020B0503020204020204" charset="-122"/>
                <a:cs typeface="微软雅黑" panose="020B0503020204020204" charset="-122"/>
              </a:rPr>
              <a:t>。智商100意味着什么呢？意味着跟所有社会成员中等水平的智商是一致的。那么，它是以中等水平作为平均水平，作为样板，然后往上和往下划分。智商0表示什么？表示在这样的测试工具之下，测不出某一个人在这方面的智能属性，并不表示他完全没有人的智能属性。所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在定距测量这一尺度之下，没有原始起点，“0”并不表示没有这种属性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设定原始原点有什么</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好处</a:t>
            </a:r>
            <a:r>
              <a:rPr lang="zh-CN" altLang="en-US" sz="2000">
                <a:latin typeface="微软雅黑" panose="020B0503020204020204" charset="-122"/>
                <a:ea typeface="微软雅黑" panose="020B0503020204020204" charset="-122"/>
                <a:cs typeface="微软雅黑" panose="020B0503020204020204" charset="-122"/>
              </a:rPr>
              <a:t>呢？我们可以对某一事物属性的“有”和“无”作出一个判断。就像“读报行为”一样，当某人的读报行为是0次的时候，说明他不是这张报纸的读者或者说他不读报，没有这方面的属性。如果“有”这方面的属性，是读1～3次，还是3～5次，还是读6次以上，就可以依此进一步区分出在这一属性意义上的数量差异。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5279"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613320" y="12754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定比测量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13410" y="1931670"/>
            <a:ext cx="10758170" cy="434911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定比测量是一种能够测定事物之间比例、倍数的测量尺度，既有原始原点又有标准单位的一种测量水平。</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定比测量</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要求有一个绝对的、固定的而非任意规定的零点</a:t>
            </a:r>
            <a:r>
              <a:rPr lang="en-US" altLang="zh-CN" sz="2000">
                <a:latin typeface="微软雅黑" panose="020B0503020204020204" charset="-122"/>
                <a:ea typeface="微软雅黑" panose="020B0503020204020204" charset="-122"/>
                <a:cs typeface="微软雅黑" panose="020B0503020204020204" charset="-122"/>
              </a:rPr>
              <a:t>，有没有这个绝对零点存在，是定比测量与定距测量的唯一区别。例如：</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年龄：0岁、20岁、40岁、60岁；</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月工资：0～2000元、2000～4000元、4000～8000元；</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在此，0都表示真实的无。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5279"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62660" y="1270635"/>
            <a:ext cx="1028509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定比测量</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除了具有</a:t>
            </a:r>
            <a:r>
              <a:rPr lang="zh-CN" altLang="en-US" sz="2000">
                <a:latin typeface="微软雅黑" panose="020B0503020204020204" charset="-122"/>
                <a:ea typeface="微软雅黑" panose="020B0503020204020204" charset="-122"/>
                <a:cs typeface="微软雅黑" panose="020B0503020204020204" charset="-122"/>
              </a:rPr>
              <a:t>前三种测量尺度的所有特征之外，还能对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变量值进行乘除法的运算</a:t>
            </a:r>
            <a:r>
              <a:rPr lang="zh-CN" altLang="en-US" sz="2000">
                <a:latin typeface="微软雅黑" panose="020B0503020204020204" charset="-122"/>
                <a:ea typeface="微软雅黑" panose="020B0503020204020204" charset="-122"/>
                <a:cs typeface="微软雅黑" panose="020B0503020204020204" charset="-122"/>
              </a:rPr>
              <a:t>。实际上，能够做乘除的变量，可以利用所有的数学工具来进行相关的数据分析，是一种最高层次上的数量关系。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定类测量、定序测量、定距测量和定比测量是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舆论测量中最基本的四种测量水平</a:t>
            </a:r>
            <a:r>
              <a:rPr lang="zh-CN" altLang="en-US" sz="2000">
                <a:latin typeface="微软雅黑" panose="020B0503020204020204" charset="-122"/>
                <a:ea typeface="微软雅黑" panose="020B0503020204020204" charset="-122"/>
                <a:cs typeface="微软雅黑" panose="020B0503020204020204" charset="-122"/>
              </a:rPr>
              <a:t>。它们之间既相互联系，又相互区别。</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a:t>
            </a:r>
            <a:r>
              <a:rPr lang="zh-CN" altLang="en-US" sz="2000">
                <a:latin typeface="微软雅黑" panose="020B0503020204020204" charset="-122"/>
                <a:ea typeface="微软雅黑" panose="020B0503020204020204" charset="-122"/>
                <a:cs typeface="微软雅黑" panose="020B0503020204020204" charset="-122"/>
              </a:rPr>
              <a:t>，从定类——定序——定距——定比测量，层次依次上升，趋向逐渐复杂，水平也不断提高；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另一方面</a:t>
            </a:r>
            <a:r>
              <a:rPr lang="zh-CN" altLang="en-US" sz="2000">
                <a:latin typeface="微软雅黑" panose="020B0503020204020204" charset="-122"/>
                <a:ea typeface="微软雅黑" panose="020B0503020204020204" charset="-122"/>
                <a:cs typeface="微软雅黑" panose="020B0503020204020204" charset="-122"/>
              </a:rPr>
              <a:t>，每一较高层次的测量尺度，都是以较低层次测量尺度为基础的，所以，每一高层次的测量，都必然包含着低层次测量尺度的全部特征。</a:t>
            </a: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45279" y="535691"/>
              <a:ext cx="2316909"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二、测量水平</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62660" y="2395855"/>
            <a:ext cx="10285095"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对于同一个变量，可以根据研究者的实际需要对其做不同层次的测量</a:t>
            </a:r>
            <a:r>
              <a:rPr lang="zh-CN" altLang="en-US" sz="2000">
                <a:latin typeface="微软雅黑" panose="020B0503020204020204" charset="-122"/>
                <a:ea typeface="微软雅黑" panose="020B0503020204020204" charset="-122"/>
                <a:cs typeface="微软雅黑" panose="020B0503020204020204" charset="-122"/>
              </a:rPr>
              <a:t>。比如就“生活水平”而言，可以进行定序测量：贫困、温饱、小康、富裕；也可以进行定距测量：1000元、3000元、5000元、7000元、9000元。</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关于舆论测量</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舆论测量的原则与特点</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662060"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170777"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grpSp>
        <p:nvGrpSpPr>
          <p:cNvPr id="54" name="组合 53"/>
          <p:cNvGrpSpPr/>
          <p:nvPr/>
        </p:nvGrpSpPr>
        <p:grpSpPr>
          <a:xfrm rot="0">
            <a:off x="5120005" y="2185035"/>
            <a:ext cx="5678805" cy="1364055"/>
            <a:chOff x="6429563" y="2229659"/>
            <a:chExt cx="4550657" cy="1093233"/>
          </a:xfrm>
        </p:grpSpPr>
        <p:sp>
          <p:nvSpPr>
            <p:cNvPr id="55" name="Rectangle 39"/>
            <p:cNvSpPr>
              <a:spLocks noChangeArrowheads="1"/>
            </p:cNvSpPr>
            <p:nvPr/>
          </p:nvSpPr>
          <p:spPr bwMode="auto">
            <a:xfrm>
              <a:off x="6918060" y="2229659"/>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一、舆论测量的原则</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二、舆论测量的特点</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舆论测量的原则与特点</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76605" y="2101215"/>
            <a:ext cx="10260965"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舆论测量又称为</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舆论调查</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民意测验</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或</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民意调查</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。从严格意义上讲，舆论是一种集合意识，包括公共舆论、阶层舆论、团体舆论、群众舆论、上层舆论、下层舆论；民意则是全体人民的意见和愿望的总和，全体人民共同意志的体现。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虽然从这些概念的范畴上来讲具有差别，但由于民意是舆论构成的主体部分，民意测验是舆论调查的主要方式。由此可说，舆论调查实际上就是一个舆论测量的过程。</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92291"/>
            <a:ext cx="12188156" cy="579079"/>
            <a:chOff x="0" y="542042"/>
            <a:chExt cx="12190413" cy="579187"/>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402952" y="542042"/>
              <a:ext cx="3383907"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一、舆论测量的原则</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nvGrpSpPr>
        <p:grpSpPr>
          <a:xfrm>
            <a:off x="1797050" y="1484630"/>
            <a:ext cx="8843645" cy="4453255"/>
            <a:chOff x="2830" y="2338"/>
            <a:chExt cx="13927" cy="7013"/>
          </a:xfrm>
        </p:grpSpPr>
        <p:sp>
          <p:nvSpPr>
            <p:cNvPr id="3" name="圆角矩形 2"/>
            <p:cNvSpPr/>
            <p:nvPr>
              <p:custDataLst>
                <p:tags r:id="rId1"/>
              </p:custDataLst>
            </p:nvPr>
          </p:nvSpPr>
          <p:spPr>
            <a:xfrm>
              <a:off x="3734" y="2876"/>
              <a:ext cx="1667" cy="166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2830" y="2338"/>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5823" y="3151"/>
              <a:ext cx="10934" cy="1117"/>
            </a:xfrm>
            <a:prstGeom prst="rect">
              <a:avLst/>
            </a:prstGeom>
            <a:noFill/>
          </p:spPr>
          <p:txBody>
            <a:bodyPr wrap="square" lIns="91440" tIns="45720" rIns="91440" bIns="45720" rtlCol="0" anchor="ctr" anchorCtr="0">
              <a:normAutofit lnSpcReduction="10000"/>
            </a:bodyPr>
            <a:p>
              <a:pPr algn="l" fontAlgn="auto">
                <a:lnSpc>
                  <a:spcPct val="120000"/>
                </a:lnSpc>
                <a:buClrTx/>
                <a:buSzTx/>
                <a:buFontTx/>
              </a:pPr>
              <a:r>
                <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rPr>
                <a:t>取高原则</a:t>
              </a:r>
              <a:endParaRPr lang="zh-CN" altLang="en-US"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圆角矩形 9"/>
            <p:cNvSpPr/>
            <p:nvPr>
              <p:custDataLst>
                <p:tags r:id="rId4"/>
              </p:custDataLst>
            </p:nvPr>
          </p:nvSpPr>
          <p:spPr>
            <a:xfrm>
              <a:off x="3734" y="6469"/>
              <a:ext cx="1667" cy="166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2830" y="5930"/>
              <a:ext cx="2090" cy="1789"/>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5823" y="7215"/>
              <a:ext cx="10934" cy="2136"/>
            </a:xfrm>
            <a:prstGeom prst="rect">
              <a:avLst/>
            </a:prstGeom>
            <a:noFill/>
          </p:spPr>
          <p:txBody>
            <a:bodyPr wrap="square" lIns="91440" tIns="45720" rIns="91440" bIns="45720" rtlCol="0">
              <a:normAutofit lnSpcReduction="10000"/>
            </a:bodyPr>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（1）涉及相对敏感的问题时</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zh-CN" altLang="en-US">
                  <a:latin typeface="微软雅黑" panose="020B0503020204020204" charset="-122"/>
                  <a:ea typeface="微软雅黑" panose="020B0503020204020204" charset="-122"/>
                  <a:cs typeface="微软雅黑" panose="020B0503020204020204" charset="-122"/>
                  <a:sym typeface="+mn-ea"/>
                </a:rPr>
                <a:t>（2）面对被访对象不同区分度、分辨度时</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b="1">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1600" spc="150">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5823" y="5930"/>
              <a:ext cx="10934" cy="1117"/>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适度原则</a:t>
              </a:r>
              <a:endParaRPr lang="zh-CN" altLang="en-US" sz="2800" b="1" spc="200">
                <a:solidFill>
                  <a:srgbClr val="099CB6"/>
                </a:solidFill>
                <a:latin typeface="Arial" panose="020B0604020202020204" pitchFamily="34" charset="0"/>
                <a:ea typeface="微软雅黑" panose="020B0503020204020204" charset="-122"/>
                <a:cs typeface="+mj-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32395" y="15529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取高原则</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2160" y="2292985"/>
            <a:ext cx="1048004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一般来说，测量层次的水平越高，获得的信息越多，测量也越精确。当能够取比较高的测量水平进行某项测量时，就不要取相对较低的测量水平，即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“就高不就低”</a:t>
            </a:r>
            <a:r>
              <a:rPr lang="zh-CN" altLang="en-US" sz="2000">
                <a:latin typeface="微软雅黑" panose="020B0503020204020204" charset="-122"/>
                <a:ea typeface="微软雅黑" panose="020B0503020204020204" charset="-122"/>
                <a:cs typeface="微软雅黑" panose="020B0503020204020204" charset="-122"/>
              </a:rPr>
              <a:t>，因为较高层次、较高水平的测量结果的信息量比较充分、比较丰富，任何一个高层次测量水平的数据和结果都包含着低层次的结果。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具体来说，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定序测量一定是在定类测量基础之上的测量</a:t>
            </a:r>
            <a:r>
              <a:rPr lang="zh-CN" altLang="en-US" sz="2000">
                <a:latin typeface="微软雅黑" panose="020B0503020204020204" charset="-122"/>
                <a:ea typeface="微软雅黑" panose="020B0503020204020204" charset="-122"/>
                <a:cs typeface="微软雅黑" panose="020B0503020204020204" charset="-122"/>
              </a:rPr>
              <a:t>。如果连类别都划分不了，就无法区分它们之间的主次、高低或者等级差异；既然已经有一个属性的标准单位来表示它们的差异了，对它们在属性上的序次等级也会有一个划分；既然有了原始原点，自然对它的差异本身的把握也包含其中了。</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29005" y="1927225"/>
            <a:ext cx="971867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一提到</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测量</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，我们脑海里首先映现出来的是一种数量化水平非常高的测量。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社会研究中，所谓测量就是对所确定的研究内容或调查指标进行有效的观测与量度，根据一定的规则将数字化或符号分派于研究对象的特征之上，从而使社会现象数量化或类型化。或者说，测量是依据一定的规则，按照被测对象的不同属性，以某种数字化系统来表示的一个操作结果。依次，测量实际上由三个要素构成，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测量的客体、测量的工具和测量的结果</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90955" y="1509395"/>
            <a:ext cx="935291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每一个高层次的测量水平都包含着它以下层次的信息，而低层次的信息只是作为它往高层次发展的一个基础，但不包含高层次的信息</a:t>
            </a:r>
            <a:r>
              <a:rPr lang="zh-CN" altLang="en-US" sz="2000">
                <a:latin typeface="微软雅黑" panose="020B0503020204020204" charset="-122"/>
                <a:ea typeface="微软雅黑" panose="020B0503020204020204" charset="-122"/>
                <a:cs typeface="微软雅黑" panose="020B0503020204020204" charset="-122"/>
                <a:sym typeface="+mn-ea"/>
              </a:rPr>
              <a:t>。因此，为了获得更多的社会测量信息，我们在设计测量水平、测量尺度的时候，要用取高原则，来尽可能提升我们的测量水平。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对于年龄指标的获得就有不同的方式。有一种获得方式是这样，问一个人的年龄：①等于或小于19岁；②20～29岁；③30～39岁；以此类推。这种区分可不可以呢？可以。但问题在于，如果要进行分析的话，就只能在已经设定好的尺度范围之内进行相关的分析。</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59155" y="1757680"/>
            <a:ext cx="1058291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要想知道人们在社会态度方面、社会参与感方面、社会价值取向方面和现代化程度方面，有多大的区别，我们可以说19岁以下的人在这个问题上是什么情况，20～29岁的人是什么情况，等等，但不能再进行其他的分类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假定18～25岁这个年龄段是我们特别需要了解的人群，在获得上述数据的情况下，分析任务就无法完成。因为一部分人在“19岁以下”，一部分人在20～29岁，数据分析就无法达到预期的目的。但是如果按照定比测量尺度去设计，问一个人年龄多少岁，是21岁就写21岁，是25岁就写25岁，是40岁就写40岁，那么我们就可以进行各种水平上的分类，不同的分类体系都可以得到满足，所以，这种数据的可用性就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04545" y="1898015"/>
            <a:ext cx="1058291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高层次数据的数学统计意义多，可以进行更加精细的数据把握</a:t>
            </a:r>
            <a:r>
              <a:rPr lang="zh-CN" altLang="en-US" sz="2000">
                <a:latin typeface="微软雅黑" panose="020B0503020204020204" charset="-122"/>
                <a:ea typeface="微软雅黑" panose="020B0503020204020204" charset="-122"/>
                <a:cs typeface="微软雅黑" panose="020B0503020204020204" charset="-122"/>
              </a:rPr>
              <a:t>。相对来说，低层次的定类、定序所使用的数学手段都非常有限，对它把握的精细程度，有些工具手段诸如相关分析是可以做的，但是回归分析就很大程度上受到限制。所以，这就是在进行舆论测量，决定测量尺度时为什么要“取高”，即尽可能用高水平的尺度去进行测量的原因，但这并不是唯一原则。</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68310"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适度原则</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68400" y="2395855"/>
            <a:ext cx="922401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测量是双向互动的行为</a:t>
            </a:r>
            <a:r>
              <a:rPr lang="zh-CN" altLang="en-US" sz="2000">
                <a:latin typeface="微软雅黑" panose="020B0503020204020204" charset="-122"/>
                <a:ea typeface="微软雅黑" panose="020B0503020204020204" charset="-122"/>
                <a:cs typeface="微软雅黑" panose="020B0503020204020204" charset="-122"/>
              </a:rPr>
              <a:t>。作为调查者，你提供一个工具，想获得相关的数据，但是，这不是调查者单方面意愿的结果，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一定要考虑到被调查者的心理需要和承受能力</a:t>
            </a:r>
            <a:r>
              <a:rPr lang="zh-CN" altLang="en-US" sz="2000">
                <a:latin typeface="微软雅黑" panose="020B0503020204020204" charset="-122"/>
                <a:ea typeface="微软雅黑" panose="020B0503020204020204" charset="-122"/>
                <a:cs typeface="微软雅黑" panose="020B0503020204020204" charset="-122"/>
              </a:rPr>
              <a:t>。适度原则告诉我们，在进行研究设计时，要考虑到对方的各种心理，要考虑到他对所测量事物的某种担心、某种考虑甚或某种需要。实际上，如果不充分考虑到对方的心理需要和承受能力，你设计出来的尺度的可行性就会很差，就难以顺利地、有效地获得相关数据，所以，还应该把握适度原则。适度一般表现在两种情况之下。</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38480" y="1485900"/>
            <a:ext cx="1052131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（1）涉及相对敏感的问题时</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拿收入问题来说。在改革开放之初，我们觉得西方人的“男不问收入”不好理解。因为在计划体制下谁收入多少，只要一问他的工作年限，相差也不过5元钱。因为那时都是年工序列，你是几级工、几级干部，相应的工资就是多少。大学毕业就是56元，二级工在北京就是38</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5元，这些数字大家都知道，没什么秘密可言，因此也不作为隐私。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可是，现在不同了，人的收入构成已多元化。有些人在工厂里拿的工资2000元，外边的收入可能是20000元，收入随之也变成了一个相对敏感的问题。因此，在设计收入水平时，一定要考虑到人的敏感心理。</a:t>
            </a:r>
            <a:endParaRPr lang="zh-CN" altLang="en-US"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28345" y="1638935"/>
            <a:ext cx="1026414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适度的“度”如何去把握？</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一是依据被调查者的承受能力，二是我们的调查需要</a:t>
            </a:r>
            <a:r>
              <a:rPr lang="zh-CN" altLang="en-US" sz="2000">
                <a:latin typeface="微软雅黑" panose="020B0503020204020204" charset="-122"/>
                <a:ea typeface="微软雅黑" panose="020B0503020204020204" charset="-122"/>
                <a:cs typeface="微软雅黑" panose="020B0503020204020204" charset="-122"/>
              </a:rPr>
              <a:t>。我们的调查并不是税务机关进行的检查，没有必要精确到每角每分。根据研究的需要，只要知道不同富裕程度的人，其消费方式、政治参与感、社会参与感或者价值取向有哪些差异，根据该地区的人均收入进行分类即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没有具体的区分，它的敏感度相对来说就比较低。只要能够满足我们的研究需要，就不必让人家把确切数字告诉我们，以便增强调查的可行性和合作性，这就是运用了适度原则。</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4970" y="914400"/>
            <a:ext cx="11730990" cy="61956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（2）面对被访对象不同区分度、分辨度时</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于一位品茶叶的专家，只要把一根茶叶放在嘴巴里边稍微嚼一下，就知道这是在哪个地方产的什么茶，这说明，他品尝得太丰富了，辨别能力太强了。事实上，人的启蒙程度、开化程度不同，在心理分辨力上就有很大的差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就人的心理刻度来说，人的心理差异不同，可能他的感觉就不一样</a:t>
            </a:r>
            <a:r>
              <a:rPr lang="zh-CN" altLang="en-US" sz="2000">
                <a:latin typeface="微软雅黑" panose="020B0503020204020204" charset="-122"/>
                <a:ea typeface="微软雅黑" panose="020B0503020204020204" charset="-122"/>
                <a:cs typeface="微软雅黑" panose="020B0503020204020204" charset="-122"/>
              </a:rPr>
              <a:t>。一个文化程度比较低或者启蒙程度比较低的人，其意见表达就趋向两级或者三级：非常赞成、非常讨厌、没意见，这表明他的心里刻度是比较粗的。但是，一个文化程度较高或者启蒙程度较高的人会说得更具体一些，他会描述出对这问题的赞成程度，是“稍微”、“比较”、“非常”还是“特别”，他的心里刻度是比较细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因此，我们在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设计调查指标时</a:t>
            </a:r>
            <a:r>
              <a:rPr lang="zh-CN" altLang="en-US" sz="2000">
                <a:latin typeface="微软雅黑" panose="020B0503020204020204" charset="-122"/>
                <a:ea typeface="微软雅黑" panose="020B0503020204020204" charset="-122"/>
                <a:cs typeface="微软雅黑" panose="020B0503020204020204" charset="-122"/>
                <a:sym typeface="+mn-ea"/>
              </a:rPr>
              <a:t>，也得跟大部分人在这个问题上的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心理刻度相适应</a:t>
            </a:r>
            <a:r>
              <a:rPr lang="zh-CN" altLang="en-US" sz="2000">
                <a:latin typeface="微软雅黑" panose="020B0503020204020204" charset="-122"/>
                <a:ea typeface="微软雅黑" panose="020B0503020204020204" charset="-122"/>
                <a:cs typeface="微软雅黑" panose="020B0503020204020204" charset="-122"/>
                <a:sym typeface="+mn-ea"/>
              </a:rPr>
              <a:t>，也应该把握被访对象的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基本辨别能力</a:t>
            </a:r>
            <a:r>
              <a:rPr lang="zh-CN" altLang="en-US" sz="2000">
                <a:latin typeface="微软雅黑" panose="020B0503020204020204" charset="-122"/>
                <a:ea typeface="微软雅黑" panose="020B0503020204020204" charset="-122"/>
                <a:cs typeface="微软雅黑" panose="020B0503020204020204" charset="-122"/>
                <a:sym typeface="+mn-ea"/>
              </a:rPr>
              <a:t>，适度地跟被访对象的分辨能力相挂钩，而不能超越地提出不切实际的问题。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37624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一、舆论测量的原则</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64870" y="1797050"/>
            <a:ext cx="10304145" cy="481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舆论调查分为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传统舆论调查</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现代舆论调查</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统舆论调查属于社会调查方法体系的一部分，它所收集的材料多为说明性的或描述性的，带有直观和经验的性质。现代舆论调查则与数理统计学、心理学和人口学等学科的发展息息相关，尤其统计学的概率与统计方法为舆论调查奠定了科学方法的基础。</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所谓舆论测量的特点，无非就是现代舆论调查所具有的和经常表现出来的属性。现代舆论调查的特点和作用发挥与其技术手段和方法密切相关。</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197811" y="392291"/>
            <a:ext cx="33832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372471" y="1041423"/>
            <a:ext cx="781677" cy="781677"/>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938570" y="811740"/>
            <a:ext cx="973788" cy="767630"/>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72550" y="1041250"/>
            <a:ext cx="5855270" cy="55483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调查目的的推断性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nvGrpSpPr>
          <p:cNvPr id="3" name="组合 2"/>
          <p:cNvGrpSpPr/>
          <p:nvPr/>
        </p:nvGrpSpPr>
        <p:grpSpPr>
          <a:xfrm>
            <a:off x="1938653" y="2086230"/>
            <a:ext cx="7289167" cy="978967"/>
            <a:chOff x="3053" y="4347"/>
            <a:chExt cx="11809" cy="1586"/>
          </a:xfrm>
        </p:grpSpPr>
        <p:sp>
          <p:nvSpPr>
            <p:cNvPr id="10" name="圆角矩形 9"/>
            <p:cNvSpPr/>
            <p:nvPr>
              <p:custDataLst>
                <p:tags r:id="rId4"/>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调查成本的经济性</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22" name="组合 21"/>
          <p:cNvGrpSpPr/>
          <p:nvPr/>
        </p:nvGrpSpPr>
        <p:grpSpPr>
          <a:xfrm>
            <a:off x="1938655" y="3232150"/>
            <a:ext cx="7288530" cy="979170"/>
            <a:chOff x="3053" y="5678"/>
            <a:chExt cx="11478" cy="1542"/>
          </a:xfrm>
        </p:grpSpPr>
        <p:sp>
          <p:nvSpPr>
            <p:cNvPr id="14" name="圆角矩形 13"/>
            <p:cNvSpPr/>
            <p:nvPr>
              <p:custDataLst>
                <p:tags r:id="rId7"/>
              </p:custDataLst>
            </p:nvPr>
          </p:nvSpPr>
          <p:spPr>
            <a:xfrm>
              <a:off x="3736" y="5990"/>
              <a:ext cx="1231" cy="1231"/>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3053" y="5678"/>
              <a:ext cx="1534" cy="1209"/>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5311" y="6168"/>
              <a:ext cx="9221" cy="87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调查操作的客体性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grpSp>
        <p:nvGrpSpPr>
          <p:cNvPr id="5" name="组合 4"/>
          <p:cNvGrpSpPr/>
          <p:nvPr/>
        </p:nvGrpSpPr>
        <p:grpSpPr>
          <a:xfrm>
            <a:off x="1938653" y="4395038"/>
            <a:ext cx="7289167" cy="978967"/>
            <a:chOff x="3053" y="4347"/>
            <a:chExt cx="11809" cy="1586"/>
          </a:xfrm>
        </p:grpSpPr>
        <p:sp>
          <p:nvSpPr>
            <p:cNvPr id="8" name="圆角矩形 7"/>
            <p:cNvSpPr/>
            <p:nvPr>
              <p:custDataLst>
                <p:tags r:id="rId10"/>
              </p:custDataLst>
            </p:nvPr>
          </p:nvSpPr>
          <p:spPr>
            <a:xfrm>
              <a:off x="3756" y="4667"/>
              <a:ext cx="1266" cy="1266"/>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a:xfrm>
              <a:off x="3053" y="4347"/>
              <a:ext cx="1578" cy="1244"/>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04</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5376" y="4850"/>
              <a:ext cx="9486" cy="899"/>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调查精确度的可控性</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18" name="文本框 17"/>
          <p:cNvSpPr txBox="1"/>
          <p:nvPr>
            <p:custDataLst>
              <p:tags r:id="rId13"/>
            </p:custDataLst>
          </p:nvPr>
        </p:nvSpPr>
        <p:spPr>
          <a:xfrm>
            <a:off x="3372485" y="1704975"/>
            <a:ext cx="6943090" cy="894080"/>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）调查推断性的逻辑依据</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关于舆论测量推断的误差</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grpSp>
        <p:nvGrpSpPr>
          <p:cNvPr id="23" name="组合 22"/>
          <p:cNvGrpSpPr/>
          <p:nvPr/>
        </p:nvGrpSpPr>
        <p:grpSpPr>
          <a:xfrm>
            <a:off x="1939290" y="5447030"/>
            <a:ext cx="7288530" cy="979805"/>
            <a:chOff x="3053" y="5678"/>
            <a:chExt cx="11478" cy="1543"/>
          </a:xfrm>
        </p:grpSpPr>
        <p:sp>
          <p:nvSpPr>
            <p:cNvPr id="24" name="圆角矩形 23"/>
            <p:cNvSpPr/>
            <p:nvPr>
              <p:custDataLst>
                <p:tags r:id="rId14"/>
              </p:custDataLst>
            </p:nvPr>
          </p:nvSpPr>
          <p:spPr>
            <a:xfrm>
              <a:off x="3736" y="5990"/>
              <a:ext cx="1231" cy="1231"/>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5"/>
              </p:custDataLst>
            </p:nvPr>
          </p:nvSpPr>
          <p:spPr>
            <a:xfrm>
              <a:off x="3053" y="5678"/>
              <a:ext cx="1534" cy="1209"/>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05</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5310" y="5990"/>
              <a:ext cx="9221" cy="87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调查结果的定量性</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grpSp>
      <p:sp>
        <p:nvSpPr>
          <p:cNvPr id="27" name="文本框 26"/>
          <p:cNvSpPr txBox="1"/>
          <p:nvPr>
            <p:custDataLst>
              <p:tags r:id="rId17"/>
            </p:custDataLst>
          </p:nvPr>
        </p:nvSpPr>
        <p:spPr>
          <a:xfrm>
            <a:off x="3253740" y="6094095"/>
            <a:ext cx="6943090" cy="894080"/>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）定量的民意测验使民意的客观性得到了技术上的保证</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定量的民意测验可以精确地反映舆论的结构</a:t>
            </a:r>
            <a:endParaRPr>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pc="150">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61275" y="149513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调查目的的推断性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61365" y="2219960"/>
            <a:ext cx="1091565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（1）调查推断性的逻辑依据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仅就</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舆论调查方法涉及的计算和技术问题而言</a:t>
            </a:r>
            <a:r>
              <a:rPr lang="zh-CN" altLang="en-US" sz="2000">
                <a:latin typeface="微软雅黑" panose="020B0503020204020204" charset="-122"/>
                <a:ea typeface="微软雅黑" panose="020B0503020204020204" charset="-122"/>
                <a:cs typeface="微软雅黑" panose="020B0503020204020204" charset="-122"/>
              </a:rPr>
              <a:t>，是概率论和数理统计所研究的，但如果从概率和统计方法中包含的逻辑问题来说，则具有</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从特殊到一般的归纳方法的特征</a:t>
            </a:r>
            <a:r>
              <a:rPr lang="zh-CN" altLang="en-US" sz="2000">
                <a:latin typeface="微软雅黑" panose="020B0503020204020204" charset="-122"/>
                <a:ea typeface="微软雅黑" panose="020B0503020204020204" charset="-122"/>
                <a:cs typeface="微软雅黑" panose="020B0503020204020204" charset="-122"/>
              </a:rPr>
              <a:t>，并且是应用数学方法的归纳方法，与经验的归纳方法不同。</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舆论测量采用科学抽样来推断总体</a:t>
            </a:r>
            <a:r>
              <a:rPr lang="zh-CN" altLang="en-US" sz="2000">
                <a:latin typeface="微软雅黑" panose="020B0503020204020204" charset="-122"/>
                <a:ea typeface="微软雅黑" panose="020B0503020204020204" charset="-122"/>
                <a:cs typeface="微软雅黑" panose="020B0503020204020204" charset="-122"/>
              </a:rPr>
              <a:t>，其调查性质正是以部分的认识来推断整体的一种认识方法，具有从特殊到一般的归纳方法的特征。虽然进行实际测量的对象只是总体当中很小的一部分，无论其意愿、行为模式或者态度类型如何，并不是仅仅为了解析这一部分人，而是通过这一部分人的情况来推知一个更大的总体的相关状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圆角矩形 3"/>
          <p:cNvSpPr/>
          <p:nvPr>
            <p:custDataLst>
              <p:tags r:id="rId1"/>
            </p:custDataLst>
          </p:nvPr>
        </p:nvSpPr>
        <p:spPr>
          <a:xfrm>
            <a:off x="2293505" y="1643409"/>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
            </p:custDataLst>
          </p:nvPr>
        </p:nvSpPr>
        <p:spPr>
          <a:xfrm>
            <a:off x="1847130" y="1439786"/>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322334" y="1759511"/>
            <a:ext cx="6023596" cy="570784"/>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测量的客体</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0" name="圆角矩形 9"/>
          <p:cNvSpPr/>
          <p:nvPr>
            <p:custDataLst>
              <p:tags r:id="rId4"/>
            </p:custDataLst>
          </p:nvPr>
        </p:nvSpPr>
        <p:spPr>
          <a:xfrm>
            <a:off x="2293505" y="3246247"/>
            <a:ext cx="804149" cy="804149"/>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847130" y="3042624"/>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3322334" y="3362159"/>
            <a:ext cx="6023596" cy="570784"/>
          </a:xfrm>
          <a:prstGeom prst="rect">
            <a:avLst/>
          </a:prstGeom>
          <a:noFill/>
        </p:spPr>
        <p:txBody>
          <a:bodyPr wrap="square" lIns="91440" tIns="45720" rIns="91440" bIns="45720" rtlCol="0" anchor="ctr" anchorCtr="0">
            <a:normAutofit/>
          </a:bodyPr>
          <a:p>
            <a:pPr indent="0" fontAlgn="auto"/>
            <a:r>
              <a:rPr lang="zh-CN" altLang="en-US" sz="2400" b="1">
                <a:latin typeface="微软雅黑" panose="020B0503020204020204" charset="-122"/>
                <a:ea typeface="微软雅黑" panose="020B0503020204020204" charset="-122"/>
                <a:cs typeface="微软雅黑" panose="020B0503020204020204" charset="-122"/>
                <a:sym typeface="+mn-ea"/>
              </a:rPr>
              <a:t>测量的工具</a:t>
            </a:r>
            <a:endParaRPr lang="zh-CN" altLang="en-US" sz="24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13"/>
          <p:cNvSpPr/>
          <p:nvPr>
            <p:custDataLst>
              <p:tags r:id="rId7"/>
            </p:custDataLst>
          </p:nvPr>
        </p:nvSpPr>
        <p:spPr>
          <a:xfrm>
            <a:off x="2293505" y="4963702"/>
            <a:ext cx="804149" cy="804149"/>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847130" y="4760079"/>
            <a:ext cx="1001782" cy="789698"/>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3322334" y="5079865"/>
            <a:ext cx="6023596" cy="570784"/>
          </a:xfrm>
          <a:prstGeom prst="rect">
            <a:avLst/>
          </a:prstGeom>
          <a:noFill/>
        </p:spPr>
        <p:txBody>
          <a:bodyPr wrap="square" lIns="91440" tIns="45720" rIns="91440" bIns="45720" rtlCol="0" anchor="ctr" anchorCtr="0">
            <a:normAutofit/>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测量的结果</a:t>
            </a:r>
            <a:endParaRPr lang="zh-CN" altLang="en-US" sz="2400" b="1" spc="200">
              <a:solidFill>
                <a:srgbClr val="096FB6"/>
              </a:solidFill>
              <a:latin typeface="Arial" panose="020B0604020202020204" pitchFamily="34" charset="0"/>
              <a:ea typeface="微软雅黑" panose="020B0503020204020204" charset="-122"/>
              <a:cs typeface="+mj-c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46125" y="1602105"/>
            <a:ext cx="1069911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具体的调查为例。1992年春节前后，中国人民大学舆论研究所会同《三月风》杂志在我国组织了首次“中国社会人际关系现状的调查”。本次调查对象的总体为年满12周岁以上的大陆居民。在抽样设计上，采取了全国性调查与重点地区调查相结合的方法，分别以全国居民和北京市民为抽样总体抽取了两套随机样本。全国调查样本由分布在全国20个地区的3309位被访者组成，北京调查样本由分布在北京城乡的1407位被访者组成。</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该调查的最终目的不是为考察全国3309个样本和北京1407个样本自身人际关系的现状，而是通过对样本的解析和测评，来推断全国和北京地区的人们总体上在社会人际关系的认知层面、情感层面和行为层面的状况。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39190" y="1649095"/>
            <a:ext cx="10132695" cy="337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sym typeface="+mn-ea"/>
              </a:rPr>
              <a:t>关于舆论测量推断的误差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具体的调查过程中，通过对部分的考察推断总体的情况是有误差的。有的情况下，误差需要技术性的手段进行矫正，以期达到样本反映总体的实际情况；而有时，关于部分的考察情况、意见或者某些特点等，只要符合研究目的，对这一部分人的考察情况是可以有所妥协，甚至也允许某种误差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38530" y="1674495"/>
            <a:ext cx="1031494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A.舆论测量可避免的推断误差</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我们想了解一个人的媒介接触行为。如果问，你通常是否读报纸？你通常是否看电视？调查出来的情况往往跟实际情况之间是有差距的。因为“通常”这一用语，更大程度上会成为一个人对自己决策行为的反映，成为一种对个人行为模式的认识。换句话说，我“应不应该”读报纸？“应不应该”看电视？从调查角度来说，它可能不是真实的情况，而是人们对自己决策的一种认知。在这种情况之下，对部分的认识和调查结果就很难成为对现实情况的真实反映。</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677545" y="1993265"/>
            <a:ext cx="1027874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如何从技术上避免这种因认知原因导致的调查结果偏差呢？在调查时就需要将媒介接触行为的问题限定到具体的一天，假定问，在特定的一天，你是否看了报纸？比如，在过去七天的时间范围之内，你看了几天电视？或者说，今天你是否看了报纸？这种问法，就会割断一个人跟自己决策行为之间某种认识上的联想。再如问一个人，对已婚妇女抽烟持何种态度？人们一般会说这是个人权益问题，只要她没有影响我，已婚妇女抽烟与否，这是她个人的自由。但是如果对已婚男人问，你对自己妻子抽烟持有何种态度？这样问就更具体，更接近于他的真实情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480060" y="1891030"/>
            <a:ext cx="1027874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B.舆论测量允许的推断误差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可以说，具体到某一天的问法会比较接近真实情况，但又有偶然性，那么，这种由于偶然性产生的误差允许不允许存在呢？如果说这种偶然性对于调查对象本身的认识可能是一种误差，但是根据</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大数定律</a:t>
            </a:r>
            <a:r>
              <a:rPr lang="zh-CN" altLang="en-US" sz="2000">
                <a:latin typeface="微软雅黑" panose="020B0503020204020204" charset="-122"/>
                <a:ea typeface="微软雅黑" panose="020B0503020204020204" charset="-122"/>
                <a:cs typeface="微软雅黑" panose="020B0503020204020204" charset="-122"/>
              </a:rPr>
              <a:t>，如果从总体中抽选出容量充分的随机样本，那么样本特征近似于总体特征，因此，这种误差是可以被消解掉的。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也就是说，在大数定律范围之内，这种偶然性发生的概率是弥散的，在形成一个集中趋势时显示出某些规律性的现象，所以不会被偶然性因素所破坏。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68325" y="2193925"/>
            <a:ext cx="10776585" cy="337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C.</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专业意义上的舆论测量推断</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舆论调查目的的推断性，使我们依据调查样本结果的分析和测评，对调查总体的情况有所把握，但这种对于总体的推断性，要求调查工作者应当恪守职业精神，秉承专业的手段，不能因为别人接受了相关的舆论调查，因推断某种不良社会现象的存在，而使其遭受某种社会惩罚，这是从更高层次上、从专业意义上对舆论调查目的推断性的要求。</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56310" y="1633220"/>
            <a:ext cx="10278745"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比如，在中国《统计法》实施之前，国家统计局有</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家什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调查。主要是了解人们的基本收入，获得居民生活状况的调查数据。但调查中，调查人员发现不明财产情况就揭发举报，造成了相当大面积的被调查家庭不愿意接受调查。</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事实上，舆论调查统计的任务在于作为国家的眼睛，为社会公共管理决策提供客观信息，其所提供的信息比举报一两个所谓的违规行为对国家的意义更重要。那些违规行为、犯罪行为有国家相应的职能部门去侦查、追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调查统计人员应该严格遵循专业路线</a:t>
            </a:r>
            <a:r>
              <a:rPr lang="zh-CN" altLang="en-US" sz="2000">
                <a:latin typeface="微软雅黑" panose="020B0503020204020204" charset="-122"/>
                <a:ea typeface="微软雅黑" panose="020B0503020204020204" charset="-122"/>
                <a:cs typeface="微软雅黑" panose="020B0503020204020204" charset="-122"/>
              </a:rPr>
              <a:t>，他们没有责任、义务，也没有权力以调查工作为由作出对调查者本人不利的事情来。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56310" y="1686560"/>
            <a:ext cx="1027874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从舆论调查目的的推断性来说，进行现代舆论测量不是为了了解少部分人的情况，而是要通过少部分人的情况，去推断一个更大范围内的社会成员的整体情况。虽然从逻辑上来说，是从个别的、已知的局部认识推广到未知的整体认识，但在具体应用中，还是要兼顾到它的适用范围，哪些推断偏差是需要避免的，哪些推断误差是允许的，尤其要注意到舆论调查推断的专业范围和界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1065530" y="1568450"/>
            <a:ext cx="6561455"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调查成本的经济性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2395855"/>
            <a:ext cx="10278745"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人们往往以为，抽样误差与样本大小密切相关，样本越大，越接近总体，抽样误差越小；反之抽样误差越大。应该说，这种情况仅仅在一定精确度要求下是正确的，即总体越大者其样本要求亦应越大。但当总体规模增大时，必需的样本容量未必同其保持同样的增长速度。也就是说，当总体规模达到足够大时，样本的必需量相对于总体来说，只是受到较小的影响。如图7</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1所示：</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67055" y="4846955"/>
            <a:ext cx="10278745" cy="219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对这一组已知的条件（总体可信度、方差、误差）来说，当总体规模从1000增大到500000或更大时，样本必需量确实呈增长趋势，但实际规模在10000以上的总体，样本必需量是相当接近的。可以说，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所要调查的总体规模越大，使用抽样调查越经济合算</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4623435" y="1711325"/>
            <a:ext cx="6021705" cy="31356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57820" y="13522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测量的客体</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57910" y="2020570"/>
            <a:ext cx="961263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测量的客体，就是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事物的属性</a:t>
            </a:r>
            <a:r>
              <a:rPr lang="zh-CN" altLang="en-US" sz="2000">
                <a:latin typeface="微软雅黑" panose="020B0503020204020204" charset="-122"/>
                <a:ea typeface="微软雅黑" panose="020B0503020204020204" charset="-122"/>
                <a:cs typeface="微软雅黑" panose="020B0503020204020204" charset="-122"/>
              </a:rPr>
              <a:t>。简单地说，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测量是对人或事物的社会属性或自然属性的一种区分</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分类是影响事物功能呈现或者说属性呈现的一种方法、手段</a:t>
            </a:r>
            <a:r>
              <a:rPr lang="zh-CN" altLang="en-US" sz="2000">
                <a:latin typeface="微软雅黑" panose="020B0503020204020204" charset="-122"/>
                <a:ea typeface="微软雅黑" panose="020B0503020204020204" charset="-122"/>
                <a:cs typeface="微软雅黑" panose="020B0503020204020204" charset="-122"/>
              </a:rPr>
              <a:t>。任何分类都是要根据影响事物运作形态、运作基础或生存状态的本质进行区分的，对这一本质或特征把握得越自觉、越深刻，其区分或测量的效果也就越好。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像我国新闻学对于报纸的分类有多种，迄今还没有一个完善的分类标准。早在1986年，中国社科院的调查组进行第一次全国报纸基本情况调查时，把报纸分成26类，有人就此提出过异议。</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678180" y="1913255"/>
            <a:ext cx="1086421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我们要在北京市做一个调查，北京市1400万常住居民，加上流动人口350万人，差不多1800万～1900万人。如果采取普查方式，整个投入是非常高的，但是按照现代统计学的原理，进行符合程序规范的抽样，如果对调查的精确度要求不是特别高的话，1500人左右的调查就完全可以在比较好的精确度之下，了解北京市民的一般情况。欧洲统计学家就说，中国是一个抽样调查的天堂。因为中国这样一个人口大国，人口基数极大，最能显示出调查成本经济性的优势。如果说在法国要做一次全国性抽样调查，需要3500人到5000人；中国虽然有13亿人，考虑到中国地域不同的复杂性，事实上只需要调查3500人到5000人，即可以达到跟法国那样人口数量不太多的国家所达到的精确度，彼此没有太大的区别，那么这种调查成本的经济性特别明显。所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成本经济性是现代舆论测量非常显著的一个特点</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68285" y="14246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调查操作的客体性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68375" y="2086610"/>
            <a:ext cx="1027874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调查操作的客观性</a:t>
            </a:r>
            <a:r>
              <a:rPr lang="zh-CN" altLang="en-US" sz="2000">
                <a:latin typeface="微软雅黑" panose="020B0503020204020204" charset="-122"/>
                <a:ea typeface="微软雅黑" panose="020B0503020204020204" charset="-122"/>
                <a:cs typeface="微软雅黑" panose="020B0503020204020204" charset="-122"/>
              </a:rPr>
              <a:t>，是指在现代舆论调查过程中，整个操作程序、规范和要求越来越接近于客观。由于调查手段和方法的改进，尤其采用随机抽样方法调查舆论动态，尽可能减少了调查者和被调查者双方由于外界因素和主观随意性所造成的误差，使调查结果比较真实可靠。</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一是，从抽样方法演进过程来看，抽样方法的每一次改进都在一定程度上缩小了调查者主观选择调查对象的自由程度</a:t>
            </a:r>
            <a:r>
              <a:rPr lang="zh-CN" altLang="en-US" sz="2000">
                <a:latin typeface="微软雅黑" panose="020B0503020204020204" charset="-122"/>
                <a:ea typeface="微软雅黑" panose="020B0503020204020204" charset="-122"/>
                <a:cs typeface="微软雅黑" panose="020B0503020204020204" charset="-122"/>
              </a:rPr>
              <a:t>。比如假定调查就约束三个条件：一个男人，</a:t>
            </a:r>
            <a:r>
              <a:rPr lang="en-US" altLang="zh-CN" sz="2000">
                <a:latin typeface="微软雅黑" panose="020B0503020204020204" charset="-122"/>
                <a:ea typeface="微软雅黑" panose="020B0503020204020204" charset="-122"/>
                <a:cs typeface="微软雅黑" panose="020B0503020204020204" charset="-122"/>
              </a:rPr>
              <a:t>36—40</a:t>
            </a:r>
            <a:r>
              <a:rPr lang="zh-CN" altLang="en-US" sz="2000">
                <a:latin typeface="微软雅黑" panose="020B0503020204020204" charset="-122"/>
                <a:ea typeface="微软雅黑" panose="020B0503020204020204" charset="-122"/>
                <a:cs typeface="微软雅黑" panose="020B0503020204020204" charset="-122"/>
              </a:rPr>
              <a:t>岁，从事白领工作。去调查时，如果有两个人都符合这三个条件，但有一个人长相凶悍，另一个文雅，访问员可能就会找看上去亲和的人做调查，而远离自己心中不舒服的人。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66075" y="153895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调查操作的客体性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2395855"/>
            <a:ext cx="1027874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见，只要在调查中掺杂了某种主观色彩，从调查选样的角度来说，就会容易出现系统性的偏差，即系统地排除一些人，而系统地调查某些人。那些跟大多数人的生活方式或生活理念不一样的另类人群，有可能被排除到调查范围之外，这样的调查就不会客观，它的代表性就会受到某种制约。</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随机抽样依据随机原则选择样本，</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在严格的随机抽样调查程序之下，访问员对被访者是没有选择自由的，避免了任何主观随意性</a:t>
            </a:r>
            <a:r>
              <a:rPr lang="zh-CN" altLang="en-US" sz="2000">
                <a:latin typeface="微软雅黑" panose="020B0503020204020204" charset="-122"/>
                <a:ea typeface="微软雅黑" panose="020B0503020204020204" charset="-122"/>
                <a:cs typeface="微软雅黑" panose="020B0503020204020204" charset="-122"/>
              </a:rPr>
              <a:t>。比如要调查某社区街道几楼几号的李先生，访问员就不能调查李先生的爱人，也不能调查李先生的孩子，更不能调查他们家偶然来的一个客人，必须要调查李先生本人。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56310" y="1638935"/>
            <a:ext cx="10278745"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二是，对调查的必要掌控，尽可能避免调查中的不规范操作</a:t>
            </a:r>
            <a:r>
              <a:rPr lang="zh-CN" altLang="en-US" sz="2000">
                <a:latin typeface="微软雅黑" panose="020B0503020204020204" charset="-122"/>
                <a:ea typeface="微软雅黑" panose="020B0503020204020204" charset="-122"/>
                <a:cs typeface="微软雅黑" panose="020B0503020204020204" charset="-122"/>
              </a:rPr>
              <a:t>。有人说，原则上应该调查谁都很清楚，但实际调查又是另一回事。在20世纪90年代初期到中期，在调查方式上不规范的情况比较普遍。之所以如此，就因为不规范操作可以降低成本。严格来讲，一份问卷的平均费用是50～60元，如果随便填的话，恐怕也就三五元钱。成本之间存在如此巨大的差异，有些人为了节省调查成本就采取了不规范的调查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即使目前调查现状有所改观，但为了保证结果的真实客观，对调查进行一些掌控也是必要的。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2395855"/>
            <a:ext cx="1027874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比如说，从全国人口普查或者北京市人口普查资料中拿到数据库资料，被调查对象的基本情况，诸如姓名、年龄或住址等都可预先知晓。假定说要调查李先生，住址和职业可以告诉给访问员，访问员按照被告知的门牌号去找这个人即可。但是，有一项数据没有告诉访问员，比如李先生的年龄，而年龄在普查的数据库里是有的。等访问员调查归来，如果想检测其调查结果，只需通过一个专门的计算机程序把它录入问卷，马上就可以显示出结果。比如李先生现在65岁，而访问员填的却是36岁，显然没有找到李先生本人。通过这样一些指标的控制和检查，可以断定访问员是否真正地实施了调查。</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6607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调查精确度的可控性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2395855"/>
            <a:ext cx="1027874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调查精确度的可控性也是调查价值的一个重要因素</a:t>
            </a:r>
            <a:r>
              <a:rPr lang="zh-CN" altLang="en-US" sz="2000">
                <a:latin typeface="微软雅黑" panose="020B0503020204020204" charset="-122"/>
                <a:ea typeface="微软雅黑" panose="020B0503020204020204" charset="-122"/>
                <a:cs typeface="微软雅黑" panose="020B0503020204020204" charset="-122"/>
              </a:rPr>
              <a:t>。有人说，非随机抽样调查之所以不可控，是因为它没有代表性。事实上，非随机抽样虽然在抽样误差控制方面没有可靠的科学手段，但是并不能说明它没有代表性。如果用严格的学术性语言来说，只能说不知道调查精确度到底有多大，可能是100%准确，也可能是1%准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任何调查跟任何测量一样都是有误差的，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关键要看调查的精确度是否可控</a:t>
            </a:r>
            <a:r>
              <a:rPr lang="zh-CN" altLang="en-US" sz="2000">
                <a:latin typeface="微软雅黑" panose="020B0503020204020204" charset="-122"/>
                <a:ea typeface="微软雅黑" panose="020B0503020204020204" charset="-122"/>
                <a:cs typeface="微软雅黑" panose="020B0503020204020204" charset="-122"/>
              </a:rPr>
              <a:t>，其控制的方法是否可以纳入到一个可操作、可应用的环节。</a:t>
            </a:r>
            <a:endParaRPr lang="zh-CN" altLang="en-US" sz="2000">
              <a:latin typeface="微软雅黑" panose="020B0503020204020204" charset="-122"/>
              <a:ea typeface="微软雅黑" panose="020B0503020204020204" charset="-122"/>
              <a:cs typeface="微软雅黑" panose="020B0503020204020204" charset="-122"/>
            </a:endParaRPr>
          </a:p>
          <a:p>
            <a:pPr indent="72009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2395855"/>
            <a:ext cx="1027874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调查的精确度与样本容量有很大关系</a:t>
            </a:r>
            <a:r>
              <a:rPr lang="zh-CN" altLang="en-US" sz="2000">
                <a:latin typeface="微软雅黑" panose="020B0503020204020204" charset="-122"/>
                <a:ea typeface="微软雅黑" panose="020B0503020204020204" charset="-122"/>
                <a:cs typeface="微软雅黑" panose="020B0503020204020204" charset="-122"/>
              </a:rPr>
              <a:t>。样本容量又称样本大小、样本规模，指的是样本内所含个体数量的多少。它不仅直接影响到调查的费用和人力的花费，还影响其自身的代表性。一般情况下，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抽样误差与样本大小密切相关</a:t>
            </a:r>
            <a:r>
              <a:rPr lang="zh-CN" altLang="en-US" sz="2000">
                <a:latin typeface="微软雅黑" panose="020B0503020204020204" charset="-122"/>
                <a:ea typeface="微软雅黑" panose="020B0503020204020204" charset="-122"/>
                <a:cs typeface="微软雅黑" panose="020B0503020204020204" charset="-122"/>
              </a:rPr>
              <a:t>，样本越大，越接近总体，抽样误差越小；反之，样本越小，与总体差异越大，误差越大。因此，样本大小视研究所要求的精确度，即允许误差与置信水平而定。对样本的精确度要求越高，所允许的误差则越小，样本就应越大，反之亦然。表7</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2是在1%~7%的允许误差和两种置信水平下，简单随机抽样所需的样本数。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60755" y="5267960"/>
            <a:ext cx="1027874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样本大小的“适当”是非常重要的，适当的样本依研究目的和总体性质而定，并且还受制于客观条件以及抽样方法等。因此要依据研究目的对调查所允许的误差大小作出规定，即确定抽样的精确度。</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960755" y="1678940"/>
            <a:ext cx="10287000" cy="35890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066165" y="1712595"/>
            <a:ext cx="1027874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在一般的舆论调查中，实际上不要求很高的精确度，调查人员一般是凭经验确定样本容量的大致范围，如下图</a:t>
            </a:r>
            <a:r>
              <a:rPr lang="en-US" altLang="zh-CN" sz="2000">
                <a:latin typeface="微软雅黑" panose="020B0503020204020204" charset="-122"/>
                <a:ea typeface="微软雅黑" panose="020B0503020204020204" charset="-122"/>
                <a:cs typeface="微软雅黑" panose="020B0503020204020204" charset="-122"/>
              </a:rPr>
              <a:t>7-3</a:t>
            </a:r>
            <a:r>
              <a:rPr lang="zh-CN" altLang="en-US" sz="2000">
                <a:latin typeface="微软雅黑" panose="020B0503020204020204" charset="-122"/>
                <a:ea typeface="微软雅黑" panose="020B0503020204020204" charset="-122"/>
                <a:cs typeface="微软雅黑" panose="020B0503020204020204" charset="-122"/>
              </a:rPr>
              <a:t>给出参考的大致范围。</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rcRect t="5636"/>
          <a:stretch>
            <a:fillRect/>
          </a:stretch>
        </p:blipFill>
        <p:spPr>
          <a:xfrm>
            <a:off x="1066165" y="3641090"/>
            <a:ext cx="10287000" cy="25939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956945" y="1785620"/>
            <a:ext cx="10278745"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应当说明的是，由经验确定的样本调查，其结果不能推论总体，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只能作为了解总体状况的参考</a:t>
            </a:r>
            <a:r>
              <a:rPr lang="zh-CN" altLang="en-US" sz="2000">
                <a:latin typeface="微软雅黑" panose="020B0503020204020204" charset="-122"/>
                <a:ea typeface="微软雅黑" panose="020B0503020204020204" charset="-122"/>
                <a:cs typeface="微软雅黑" panose="020B0503020204020204" charset="-122"/>
              </a:rPr>
              <a:t>。要想精确地推论总体的状况，</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不仅要对代表性进行检验</a:t>
            </a:r>
            <a:r>
              <a:rPr lang="zh-CN" altLang="en-US" sz="2000">
                <a:latin typeface="微软雅黑" panose="020B0503020204020204" charset="-122"/>
                <a:ea typeface="微软雅黑" panose="020B0503020204020204" charset="-122"/>
                <a:cs typeface="微软雅黑" panose="020B0503020204020204" charset="-122"/>
              </a:rPr>
              <a:t>，而且要检查抽样方法</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是否科学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研究者可以明确地根据误差的可控方式来调整误差设计。如果研究经费很充足，研究人员的资源很丰富的话，根据调查本身要求的精确度，可以按照一套程序把精度调整得很高。</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9685" y="1657985"/>
            <a:ext cx="961263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关于报纸的分类，实际就是对报纸进行区分，这种区分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一定要抓住</a:t>
            </a:r>
            <a:r>
              <a:rPr lang="zh-CN" altLang="en-US" sz="2000">
                <a:latin typeface="微软雅黑" panose="020B0503020204020204" charset="-122"/>
                <a:ea typeface="微软雅黑" panose="020B0503020204020204" charset="-122"/>
                <a:cs typeface="微软雅黑" panose="020B0503020204020204" charset="-122"/>
              </a:rPr>
              <a:t>影响报纸运作和其属性功能的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最重要的因素</a:t>
            </a:r>
            <a:r>
              <a:rPr lang="zh-CN" altLang="en-US" sz="2000">
                <a:latin typeface="微软雅黑" panose="020B0503020204020204" charset="-122"/>
                <a:ea typeface="微软雅黑" panose="020B0503020204020204" charset="-122"/>
                <a:cs typeface="微软雅黑" panose="020B0503020204020204" charset="-122"/>
              </a:rPr>
              <a:t>。像用“出版时间”、“综合或单一”等一些关键性的标准也可以去区分报纸。</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当然，究竟选取什么作为报纸分类的标准，为什么用这些指标进行基础性分类，一定</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要有非常雄厚的理论解释</a:t>
            </a:r>
            <a:r>
              <a:rPr lang="zh-CN" altLang="en-US" sz="2000">
                <a:latin typeface="微软雅黑" panose="020B0503020204020204" charset="-122"/>
                <a:ea typeface="微软雅黑" panose="020B0503020204020204" charset="-122"/>
                <a:cs typeface="微软雅黑" panose="020B0503020204020204" charset="-122"/>
              </a:rPr>
              <a:t>。虽然最终呈现的分类结果是简单的，但其所涉及的知识却非常广泛，分析的过程也必须很严密，使报纸能够真正实现有序化。</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00405" y="1517015"/>
            <a:ext cx="10791190" cy="619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正由于抽样调查精确度的可控性，人口普查的误差率也是通过抽样调查来估计的。人口普查没有抽样误差，即没有由于调查少部分人来推断认识整体所带来的抽样误差，但是它有非抽样误差或者叫工作误差。</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工作误差有时比抽样误差大得多，因此，普查的误差率要用抽样调查来估计。就像针对北京市1400万常住居民的普查结束后，北京市调查局还会集中专业人士，在一个抽样精良的设计地区进行复查，该复查是严格按照专业人士的专业操作规则去做的。复查之后，可以对北京市整个人口普查的情况作出误差估计。</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总之，调查精度的可控性，</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调查误差的可塑性决定了舆论调查是一个可以被控制的对象</a:t>
            </a:r>
            <a:r>
              <a:rPr lang="zh-CN" altLang="en-US" sz="2000">
                <a:latin typeface="微软雅黑" panose="020B0503020204020204" charset="-122"/>
                <a:ea typeface="微软雅黑" panose="020B0503020204020204" charset="-122"/>
                <a:cs typeface="微软雅黑" panose="020B0503020204020204" charset="-122"/>
              </a:rPr>
              <a:t>，那么，就可以根据研究的具体目的和情况进行适当的调整。</a:t>
            </a:r>
            <a:endParaRPr lang="zh-CN" altLang="en-US" sz="2000">
              <a:latin typeface="微软雅黑" panose="020B0503020204020204" charset="-122"/>
              <a:ea typeface="微软雅黑" panose="020B0503020204020204" charset="-122"/>
              <a:cs typeface="微软雅黑" panose="020B0503020204020204" charset="-122"/>
            </a:endParaRPr>
          </a:p>
          <a:p>
            <a:pPr indent="72009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2695" y="115985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5.</a:t>
            </a:r>
            <a:r>
              <a:rPr lang="zh-CN" altLang="en-US" sz="2400" b="1">
                <a:latin typeface="微软雅黑" panose="020B0503020204020204" charset="-122"/>
                <a:ea typeface="微软雅黑" panose="020B0503020204020204" charset="-122"/>
                <a:cs typeface="微软雅黑" panose="020B0503020204020204" charset="-122"/>
              </a:rPr>
              <a:t>调查结果的定量性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692785" y="1809115"/>
            <a:ext cx="10542270" cy="450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（1）定量的民意测验使民意的客观性得到了技术上的保证</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过去的西方议会当中，不同的政治派别经常在各种场合中标榜自己是代表民意的。比如，你有50万选民联名的签名，我可以拿出150万选民的签名来；你拿出150万，我还可以拿出200万来。谁都能找到一些自己的支持者，更不要说别有用心的所谓的政客，他们更能假借“民意”来兜售自己的“私货”。在民意测验技术未成熟之前，这种情况在西方民主程序中经常出现。但是，一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民意测验登上了社会舞台</a:t>
            </a:r>
            <a:r>
              <a:rPr lang="zh-CN" altLang="en-US" sz="2000">
                <a:latin typeface="微软雅黑" panose="020B0503020204020204" charset="-122"/>
                <a:ea typeface="微软雅黑" panose="020B0503020204020204" charset="-122"/>
                <a:cs typeface="微软雅黑" panose="020B0503020204020204" charset="-122"/>
              </a:rPr>
              <a:t>，谁拥有的民意多，谁拥有的民意少，就立即会显示出来。此时，谁企图再借用民意来表达自己的私欲，就有了一个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技术方面的严格记录</a:t>
            </a:r>
            <a:r>
              <a:rPr lang="zh-CN" altLang="en-US" sz="2000">
                <a:latin typeface="微软雅黑" panose="020B0503020204020204" charset="-122"/>
                <a:ea typeface="微软雅黑" panose="020B0503020204020204" charset="-122"/>
                <a:cs typeface="微软雅黑" panose="020B0503020204020204" charset="-122"/>
              </a:rPr>
              <a:t>。所以，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定量的民意测验使民主的客观性、民主的参与性在客观技术上得到了非常强烈的提升</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48080" y="1776730"/>
            <a:ext cx="1027874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）定量的民意测验可以精确地反映舆论的结构。</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具体来说，</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一方面，通过舆论分布的特点</a:t>
            </a:r>
            <a:r>
              <a:rPr lang="zh-CN" altLang="en-US" sz="2000">
                <a:latin typeface="微软雅黑" panose="020B0503020204020204" charset="-122"/>
                <a:ea typeface="微软雅黑" panose="020B0503020204020204" charset="-122"/>
                <a:cs typeface="微软雅黑" panose="020B0503020204020204" charset="-122"/>
              </a:rPr>
              <a:t>可以获知不同意见，如肯定、否定和中立所拥有、所掌握的人数的多少，从而从数量化的意见分布上得到某种方向性的评价；</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另一方面，通过舆论强度的考察</a:t>
            </a:r>
            <a:r>
              <a:rPr lang="zh-CN" altLang="en-US" sz="2000">
                <a:latin typeface="微软雅黑" panose="020B0503020204020204" charset="-122"/>
                <a:ea typeface="微软雅黑" panose="020B0503020204020204" charset="-122"/>
                <a:cs typeface="微软雅黑" panose="020B0503020204020204" charset="-122"/>
              </a:rPr>
              <a:t>，可以运用多级尺度将两极意见之间的不同意见集中呈现出来。与此同时，民意测验可以测定不同调查对象个体的意见差异。在掌握了舆论分布和舆论强度的基础上，可以进一步分析不同调查对象的不同看法，有助于加深对舆论结构的认识。</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404186" y="392291"/>
            <a:ext cx="33832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二、舆论测量的特点</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48080" y="1631315"/>
            <a:ext cx="1027874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）定量的民意测验可以精确地反映舆论的结构</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舆论的形成发展离不开特定的社会环境</a:t>
            </a:r>
            <a:r>
              <a:rPr lang="zh-CN" altLang="en-US" sz="2000">
                <a:latin typeface="微软雅黑" panose="020B0503020204020204" charset="-122"/>
                <a:ea typeface="微软雅黑" panose="020B0503020204020204" charset="-122"/>
                <a:cs typeface="微软雅黑" panose="020B0503020204020204" charset="-122"/>
              </a:rPr>
              <a:t>，其必然受到各种社会因素的影响和制约。民意测验可以通过相关分析，进一步探讨舆论与这些社会因素的关系程度，以及舆论形成和发展的规律。</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民意测验是通过对少数人的调查来了解总体的调查方法。采用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随机抽样</a:t>
            </a:r>
            <a:r>
              <a:rPr lang="zh-CN" altLang="en-US" sz="2000">
                <a:latin typeface="微软雅黑" panose="020B0503020204020204" charset="-122"/>
                <a:ea typeface="微软雅黑" panose="020B0503020204020204" charset="-122"/>
                <a:cs typeface="微软雅黑" panose="020B0503020204020204" charset="-122"/>
              </a:rPr>
              <a:t>，能依据样本推断总体，并能将调查推断的精确度掌握在可控的范围之内。总之，运用这些</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数学原理和手段</a:t>
            </a:r>
            <a:r>
              <a:rPr lang="zh-CN" altLang="en-US" sz="2000">
                <a:latin typeface="微软雅黑" panose="020B0503020204020204" charset="-122"/>
                <a:ea typeface="微软雅黑" panose="020B0503020204020204" charset="-122"/>
                <a:cs typeface="微软雅黑" panose="020B0503020204020204" charset="-122"/>
              </a:rPr>
              <a:t>，民意测验能够比较客观、科学地反映社会公众对各种社会问题的态度和意见。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关于舆论测量</a:t>
            </a:r>
            <a:endParaRPr lang="en-US" altLang="zh-CN"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舆论测量的功能</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59538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2374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Line 21"/>
          <p:cNvSpPr>
            <a:spLocks noChangeShapeType="1"/>
          </p:cNvSpPr>
          <p:nvPr/>
        </p:nvSpPr>
        <p:spPr bwMode="auto">
          <a:xfrm>
            <a:off x="3675107" y="2866647"/>
            <a:ext cx="0" cy="1747853"/>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1"/>
              </a:solidFill>
              <a:latin typeface="Arial" panose="020B0604020202020204" pitchFamily="34" charset="0"/>
            </a:endParaRPr>
          </a:p>
        </p:txBody>
      </p:sp>
      <p:sp>
        <p:nvSpPr>
          <p:cNvPr id="55" name="Rectangle 39"/>
          <p:cNvSpPr>
            <a:spLocks noChangeArrowheads="1"/>
          </p:cNvSpPr>
          <p:nvPr/>
        </p:nvSpPr>
        <p:spPr bwMode="auto">
          <a:xfrm>
            <a:off x="5729605" y="2150745"/>
            <a:ext cx="454342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一、社会评价功能</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rot="0">
            <a:off x="5120005" y="2194560"/>
            <a:ext cx="320675" cy="320675"/>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5729605" y="3165475"/>
            <a:ext cx="506920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二、决策参考功能</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rot="0">
            <a:off x="5120005" y="3228340"/>
            <a:ext cx="320675" cy="320675"/>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5729605" y="4265930"/>
            <a:ext cx="551561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三、社会沟通与社会示范功能</a:t>
            </a:r>
            <a:endParaRPr lang="zh-CN" altLang="en-US" sz="2400" b="1" spc="200" dirty="0">
              <a:latin typeface="微软雅黑" panose="020B0503020204020204" charset="-122"/>
              <a:ea typeface="微软雅黑" panose="020B0503020204020204" charset="-122"/>
              <a:sym typeface="Arial" panose="020B0604020202020204" pitchFamily="34" charset="0"/>
            </a:endParaRPr>
          </a:p>
          <a:p>
            <a:pPr>
              <a:buFont typeface="Arial" panose="020B0604020202020204" pitchFamily="34" charset="0"/>
              <a:buNone/>
            </a:pPr>
            <a:endParaRPr lang="zh-CN" altLang="en-US" sz="2400" b="1" spc="200" dirty="0">
              <a:latin typeface="微软雅黑" panose="020B0503020204020204" charset="-122"/>
              <a:ea typeface="微软雅黑" panose="020B0503020204020204" charset="-122"/>
              <a:sym typeface="Arial" panose="020B0604020202020204" pitchFamily="34" charset="0"/>
            </a:endParaRPr>
          </a:p>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四、学术促进功能</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rot="0">
            <a:off x="5120640" y="4264025"/>
            <a:ext cx="320675" cy="320675"/>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5" name="椭圆 4"/>
            <p:cNvSpPr/>
            <p:nvPr/>
          </p:nvSpPr>
          <p:spPr>
            <a:xfrm>
              <a:off x="5008737" y="1467666"/>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舆论测量的功能</a:t>
            </a:r>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rot="0">
            <a:off x="5127625" y="5084445"/>
            <a:ext cx="320675" cy="320675"/>
            <a:chOff x="4923953" y="1378653"/>
            <a:chExt cx="305414" cy="305414"/>
          </a:xfrm>
          <a:solidFill>
            <a:srgbClr val="E94E60"/>
          </a:solidFill>
        </p:grpSpPr>
        <p:sp>
          <p:nvSpPr>
            <p:cNvPr id="7" name="椭圆 6"/>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8" name="椭圆 7"/>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sp>
          <p:nvSpPr>
            <p:cNvPr id="10" name="椭圆 9"/>
            <p:cNvSpPr/>
            <p:nvPr/>
          </p:nvSpPr>
          <p:spPr>
            <a:xfrm>
              <a:off x="5008737" y="1467666"/>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94E60"/>
                </a:solidFill>
                <a:latin typeface="微软雅黑" panose="020B0503020204020204" charset="-122"/>
                <a:ea typeface="微软雅黑" panose="020B0503020204020204" charset="-122"/>
              </a:endParaRPr>
            </a:p>
          </p:txBody>
        </p:sp>
      </p:grpSp>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59460" y="1356360"/>
            <a:ext cx="1047559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评价是主体对于客体的一种认识活动，但认识活动却不能与评价活动相等同，因为认识活动更大程度上还包含人的认知活动。</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说，认知活动是主体对于客体本质和规律的把握，即使主体不同，但对于同一客体的正确认识往往是同一的。而评价活动则不同，面对同一客体，具体评价可以不同，完全取决于客体及其属性对于主体需要所具有的意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比如，在我国，一些世界文化遗产亟需修缮，为更好地解决资金投入，有关部门申请提高门票收入。人们观点不一，各有各的看法。由于评价主体看问题的出发点和角度不同，便产生了评价差异。</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一、社会评价功能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11530" y="1490980"/>
            <a:ext cx="1058227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评价活动与一般意义的认知活动是有区别的</a:t>
            </a:r>
            <a:r>
              <a:rPr lang="zh-CN" altLang="en-US" sz="2000">
                <a:latin typeface="微软雅黑" panose="020B0503020204020204" charset="-122"/>
                <a:ea typeface="微软雅黑" panose="020B0503020204020204" charset="-122"/>
                <a:cs typeface="微软雅黑" panose="020B0503020204020204" charset="-122"/>
              </a:rPr>
              <a:t>。认知活动是要如实地把握客体的本质和规律，所以必须遵循客体性原则；评价性活动则是主体从自身利益和需要出发，反映主体对客体的价值关系，其遵循的是主体性原则。</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舆论测量的社会评价功能首先反映的是一种价值关系，而且在反映这一价值关系时遵循着主体性原则</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从评价主体来说，社会评价是社会整体意义上的评价，而不是社会局部意义上的评价。舆论的主体是公众，公众不仅具有社会成员的主体性，有自主意识，有相应表达意见的能力和条件，同时，公众更是一个集合概念，是与某一舆论问题有意见的相关性、有着共同的目标和利益取向的社会成员。</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总体性和结构性</a:t>
            </a:r>
            <a:r>
              <a:rPr lang="zh-CN" altLang="en-US" sz="2000">
                <a:latin typeface="微软雅黑" panose="020B0503020204020204" charset="-122"/>
                <a:ea typeface="微软雅黑" panose="020B0503020204020204" charset="-122"/>
                <a:cs typeface="微软雅黑" panose="020B0503020204020204" charset="-122"/>
              </a:rPr>
              <a:t>是舆论测量不同于其他社会评价的突出特点。它是从总体上、结构上，对某一个现象、某一个事物或者某一个人物进行评价的形式。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一、社会评价功能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11530" y="1477010"/>
            <a:ext cx="10428605" cy="219456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中国人民大学舆论研究所曾就户籍制度改革问题征询过北京市居民的意见。按照当时北京市户籍管理规定，如果夫妇双方有一个户口不在北京市，那么，其所生子女只能随母亲户口落户。对于这项规定，不同类别的家庭表达了不同的意见。（见表</a:t>
            </a:r>
            <a:r>
              <a:rPr lang="en-US" altLang="zh-CN" sz="2000">
                <a:latin typeface="微软雅黑" panose="020B0503020204020204" charset="-122"/>
                <a:ea typeface="微软雅黑" panose="020B0503020204020204" charset="-122"/>
                <a:cs typeface="微软雅黑" panose="020B0503020204020204" charset="-122"/>
              </a:rPr>
              <a:t>7-4</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一、社会评价功能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952500" y="3068955"/>
            <a:ext cx="10287000" cy="32670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11530" y="2395855"/>
            <a:ext cx="1045464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根据数据分析，我们既可以了解本市居民的态度，也可以明确两地分居家庭的意见。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过去没有民意测验，所谓的“民意”完全由政治家或决策者们各取所需，为我所用。正因为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民意测验是一种社会总体的结构性评价</a:t>
            </a:r>
            <a:r>
              <a:rPr lang="zh-CN" altLang="en-US" sz="2000">
                <a:latin typeface="微软雅黑" panose="020B0503020204020204" charset="-122"/>
                <a:ea typeface="微软雅黑" panose="020B0503020204020204" charset="-122"/>
                <a:cs typeface="微软雅黑" panose="020B0503020204020204" charset="-122"/>
              </a:rPr>
              <a:t>，它的出现引起了民主政治过程当中的一系列机制的良性化。决策者可以不断听到民意的反馈，而老百姓的意见也能够更加直接、更加迅速、更加有效地进入社会公共管理的渠道中。这就是民意测验出现的最重要的社会意义，也是它最基本的社会功能。</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一、社会评价功能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36015" y="1638935"/>
            <a:ext cx="992060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测量永远是针对</a:t>
            </a:r>
            <a:r>
              <a:rPr lang="zh-CN" altLang="en-US" sz="2000">
                <a:latin typeface="微软雅黑" panose="020B0503020204020204" charset="-122"/>
                <a:ea typeface="微软雅黑" panose="020B0503020204020204" charset="-122"/>
                <a:cs typeface="微软雅黑" panose="020B0503020204020204" charset="-122"/>
              </a:rPr>
              <a:t>人或事物的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某一种属性</a:t>
            </a:r>
            <a:r>
              <a:rPr lang="zh-CN" altLang="en-US" sz="2000">
                <a:latin typeface="微软雅黑" panose="020B0503020204020204" charset="-122"/>
                <a:ea typeface="微软雅黑" panose="020B0503020204020204" charset="-122"/>
                <a:cs typeface="微软雅黑" panose="020B0503020204020204" charset="-122"/>
              </a:rPr>
              <a:t>，但必须注意的是，人或事物是一个多种属性的复合体，</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不能用对事物单方面属性的测量结果以偏概全</a:t>
            </a:r>
            <a:r>
              <a:rPr lang="zh-CN" altLang="en-US" sz="2000">
                <a:latin typeface="微软雅黑" panose="020B0503020204020204" charset="-122"/>
                <a:ea typeface="微软雅黑" panose="020B0503020204020204" charset="-122"/>
                <a:cs typeface="微软雅黑" panose="020B0503020204020204" charset="-122"/>
              </a:rPr>
              <a:t>，对其整体下结论，或者说，不能根据某一方面的测量结果对这个事物、这个人下总体性的判断。</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a:t>
            </a:r>
            <a:r>
              <a:rPr lang="en-US" altLang="zh-CN" sz="2000">
                <a:latin typeface="微软雅黑" panose="020B0503020204020204" charset="-122"/>
                <a:ea typeface="微软雅黑" panose="020B0503020204020204" charset="-122"/>
                <a:cs typeface="微软雅黑" panose="020B0503020204020204" charset="-122"/>
              </a:rPr>
              <a:t>20</a:t>
            </a:r>
            <a:r>
              <a:rPr lang="zh-CN" altLang="en-US" sz="2000">
                <a:latin typeface="微软雅黑" panose="020B0503020204020204" charset="-122"/>
                <a:ea typeface="微软雅黑" panose="020B0503020204020204" charset="-122"/>
                <a:cs typeface="微软雅黑" panose="020B0503020204020204" charset="-122"/>
              </a:rPr>
              <a:t>世纪</a:t>
            </a:r>
            <a:r>
              <a:rPr lang="en-US" altLang="zh-CN" sz="2000">
                <a:latin typeface="微软雅黑" panose="020B0503020204020204" charset="-122"/>
                <a:ea typeface="微软雅黑" panose="020B0503020204020204" charset="-122"/>
                <a:cs typeface="微软雅黑" panose="020B0503020204020204" charset="-122"/>
              </a:rPr>
              <a:t>90</a:t>
            </a:r>
            <a:r>
              <a:rPr lang="zh-CN" altLang="en-US" sz="2000">
                <a:latin typeface="微软雅黑" panose="020B0503020204020204" charset="-122"/>
                <a:ea typeface="微软雅黑" panose="020B0503020204020204" charset="-122"/>
                <a:cs typeface="微软雅黑" panose="020B0503020204020204" charset="-122"/>
              </a:rPr>
              <a:t>年代，中国社会科学院新闻所有一项针对小学生的调查。在调查中，提出概念叫小学生素质，大致按几项标准评分。但其中以</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班干部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获奖情况</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等指标来反映小学生的某些状况，并不能代表小学生的完全素质，这实际上用了个别属性或某些属性来概括小学生的整体素质，效果有限。</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05485" y="1353185"/>
            <a:ext cx="10678795" cy="54775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决策参考功能是针对</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社会决策者</a:t>
            </a:r>
            <a:r>
              <a:rPr lang="zh-CN" altLang="en-US" sz="2000">
                <a:latin typeface="微软雅黑" panose="020B0503020204020204" charset="-122"/>
                <a:ea typeface="微软雅黑" panose="020B0503020204020204" charset="-122"/>
                <a:cs typeface="微软雅黑" panose="020B0503020204020204" charset="-122"/>
              </a:rPr>
              <a:t>而言的，无论是政治决策、市场决策或公共决策，凡是一切和公共事务相关的社会决策，民意测验都能给相应的决策者提供极大的决策参考功能。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民意测验在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民主政治中的决策参考作用非常明显</a:t>
            </a:r>
            <a:r>
              <a:rPr lang="zh-CN" altLang="en-US" sz="2000">
                <a:latin typeface="微软雅黑" panose="020B0503020204020204" charset="-122"/>
                <a:ea typeface="微软雅黑" panose="020B0503020204020204" charset="-122"/>
                <a:cs typeface="微软雅黑" panose="020B0503020204020204" charset="-122"/>
              </a:rPr>
              <a:t>。民主政治需要不断地通过民主的方法征求各方面的意见来听取民意，然后通过民意反馈来调整政策，使之实现一种更加良性的社会运作。</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1943</a:t>
            </a:r>
            <a:r>
              <a:rPr lang="zh-CN" altLang="en-US" sz="2000">
                <a:latin typeface="微软雅黑" panose="020B0503020204020204" charset="-122"/>
                <a:ea typeface="微软雅黑" panose="020B0503020204020204" charset="-122"/>
                <a:cs typeface="微软雅黑" panose="020B0503020204020204" charset="-122"/>
              </a:rPr>
              <a:t>年二战还没有结束，但是反法西斯胜局已定，各国政府都开始考虑战后重建，美国政府也在考虑。</a:t>
            </a:r>
            <a:r>
              <a:rPr lang="en-US" altLang="zh-CN" sz="2000">
                <a:latin typeface="微软雅黑" panose="020B0503020204020204" charset="-122"/>
                <a:ea typeface="微软雅黑" panose="020B0503020204020204" charset="-122"/>
                <a:cs typeface="微软雅黑" panose="020B0503020204020204" charset="-122"/>
              </a:rPr>
              <a:t>1944</a:t>
            </a:r>
            <a:r>
              <a:rPr lang="zh-CN" altLang="en-US" sz="2000">
                <a:latin typeface="微软雅黑" panose="020B0503020204020204" charset="-122"/>
                <a:ea typeface="微软雅黑" panose="020B0503020204020204" charset="-122"/>
                <a:cs typeface="微软雅黑" panose="020B0503020204020204" charset="-122"/>
              </a:rPr>
              <a:t>年美国政府在军中进行了调查，了解有多少人愿意战争结束后入大学学习，统计结果有</a:t>
            </a:r>
            <a:r>
              <a:rPr lang="en-US" altLang="zh-CN" sz="2000">
                <a:latin typeface="微软雅黑" panose="020B0503020204020204" charset="-122"/>
                <a:ea typeface="微软雅黑" panose="020B0503020204020204" charset="-122"/>
                <a:cs typeface="微软雅黑" panose="020B0503020204020204" charset="-122"/>
              </a:rPr>
              <a:t>8%</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美国政府据此准备了资金。该调查不仅为政府决策提供了非常科学的决策依据，而且资金运作也比较精准，避免了许多社会问题的发生。</a:t>
            </a:r>
            <a:endParaRPr lang="zh-CN" altLang="en-US" sz="2000">
              <a:latin typeface="微软雅黑" panose="020B0503020204020204" charset="-122"/>
              <a:ea typeface="微软雅黑" panose="020B0503020204020204" charset="-122"/>
              <a:cs typeface="微软雅黑" panose="020B0503020204020204" charset="-122"/>
            </a:endParaRPr>
          </a:p>
          <a:p>
            <a:pPr indent="72009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二、决策参考功能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27430" y="1504315"/>
            <a:ext cx="1013714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现代传媒市场调查，实际上为传播产业如何发展提供了非常有利的支撑和支持</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1995</a:t>
            </a:r>
            <a:r>
              <a:rPr lang="zh-CN" altLang="en-US" sz="2000">
                <a:latin typeface="微软雅黑" panose="020B0503020204020204" charset="-122"/>
                <a:ea typeface="微软雅黑" panose="020B0503020204020204" charset="-122"/>
                <a:cs typeface="微软雅黑" panose="020B0503020204020204" charset="-122"/>
              </a:rPr>
              <a:t>年，中国人民大学舆论研究所接手中宣部课题</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关于中国报业总量、效益结构研究</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，即通过市场调查为决策做准备，具有明确操作目的。最终调查结果帮助优化了报纸结构，净化了报业市场，在一定程度上解决了重复办报、质量低劣问题。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社会公共管理方面，必要的国情调查是一个国家制定基本国策和制度的依据</a:t>
            </a:r>
            <a:r>
              <a:rPr lang="zh-CN" altLang="en-US" sz="2000">
                <a:latin typeface="微软雅黑" panose="020B0503020204020204" charset="-122"/>
                <a:ea typeface="微软雅黑" panose="020B0503020204020204" charset="-122"/>
                <a:cs typeface="微软雅黑" panose="020B0503020204020204" charset="-122"/>
              </a:rPr>
              <a:t>。随着社会软科学、软决策作用的凸显和地位的提高，国家对社会科学也越来越重视，那么，舆论调查、民意测验的发展空间也越来越广阔，其对社会公共管理决策参考功能也日益彰显。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二、决策参考功能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09840" y="147989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社会沟通功能</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09930" y="2204085"/>
            <a:ext cx="10073005" cy="404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沟通，可以有狭义和广义两方面的理解。</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狭义的沟通是指</a:t>
            </a:r>
            <a:r>
              <a:rPr lang="zh-CN" altLang="en-US" sz="2000">
                <a:latin typeface="微软雅黑" panose="020B0503020204020204" charset="-122"/>
                <a:ea typeface="微软雅黑" panose="020B0503020204020204" charset="-122"/>
                <a:cs typeface="微软雅黑" panose="020B0503020204020204" charset="-122"/>
              </a:rPr>
              <a:t>人们以符号为媒介实现信息交换；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广义的沟通则是</a:t>
            </a:r>
            <a:r>
              <a:rPr lang="zh-CN" altLang="en-US" sz="2000">
                <a:latin typeface="微软雅黑" panose="020B0503020204020204" charset="-122"/>
                <a:ea typeface="微软雅黑" panose="020B0503020204020204" charset="-122"/>
                <a:cs typeface="微软雅黑" panose="020B0503020204020204" charset="-122"/>
              </a:rPr>
              <a:t>人类的整个社会互动过程，人们不仅交换观念、思想等信息，还交换相互作用的个体的全部社会行动。因此，从社会互动的角度来理解沟通，沟通在社会交往的不同层面均有所贯穿。</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首先，从个体的层次来说，一个人自我观的获得依赖社会互动、社会沟通</a:t>
            </a:r>
            <a:r>
              <a:rPr lang="zh-CN" altLang="en-US" sz="2000">
                <a:latin typeface="微软雅黑" panose="020B0503020204020204" charset="-122"/>
                <a:ea typeface="微软雅黑" panose="020B0503020204020204" charset="-122"/>
                <a:cs typeface="微软雅黑" panose="020B0503020204020204" charset="-122"/>
              </a:rPr>
              <a:t>。也就是说，人在社会生活当中，其行为规范、对自己行为的把握，实际上是通过“照镜子”，即通过对照别人来把握自己；通过认识社会、认识他人来决定自己做什么，不做什么。社会上他人行为、他人意见、他人感觉、他人的某种举措实际上是自己的一个选择空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66445" y="2381885"/>
            <a:ext cx="104051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其次，从个体与群体之间的关系来说，群体规范的形成是成员个体在社会互动中潜移默化的互动作用的结果，而个体对群体规范的遵循，也是通过社会互动实现的</a:t>
            </a:r>
            <a:r>
              <a:rPr lang="zh-CN" altLang="en-US" sz="2000">
                <a:latin typeface="微软雅黑" panose="020B0503020204020204" charset="-122"/>
                <a:ea typeface="微软雅黑" panose="020B0503020204020204" charset="-122"/>
                <a:cs typeface="微软雅黑" panose="020B0503020204020204" charset="-122"/>
              </a:rPr>
              <a:t>。群体之所以能对成员个体发挥如此之大的作用，关键在于群体成员共同遵守群体所确定的行为准则——群体规范虽然群体规范也有一定的惰性，对成员的创造性具有一定的压抑和限制作用，但对于群体规范的习得，不仅关乎群体和群体活动的效率，而且关乎成员个人能否获得安全的决策依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718820" y="1557020"/>
            <a:ext cx="10073005" cy="450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最后，从群体和群体之间的层面来说，信息和资源的交换也离不开社会互动</a:t>
            </a:r>
            <a:r>
              <a:rPr lang="zh-CN" altLang="en-US" sz="2000">
                <a:latin typeface="微软雅黑" panose="020B0503020204020204" charset="-122"/>
                <a:ea typeface="微软雅黑" panose="020B0503020204020204" charset="-122"/>
                <a:cs typeface="微软雅黑" panose="020B0503020204020204" charset="-122"/>
                <a:sym typeface="+mn-ea"/>
              </a:rPr>
              <a:t>。我们都知道“物以类聚，人以群分”。一个人总有一个自己所属的“小圈子”，实际上就是与自己文化认同的群体。在这个“小圈子”里，人们基本是同声相求、臭味相投，彼此生活方式、理念和价值取向都相近，确实能使人感到一种安全感、归属感。</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对于不同的社会群体成员来说，由于自身所处的“小圈子”的存在，由于沟通不力产生偏见，并进而造成社会利益冲突是常见的。这种状况需要有很多社会沟通的公共平台，来达成社会的沟通和理解，营造一种宽容和理解的气氛，使社会上不同利益集团的人都有机会表述自己不同文化、利益之下的意见。比如，在电视谈话节目里，可以公开讨论诸如“什么叫吝啬”这样一些话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450340" y="1694180"/>
            <a:ext cx="9291320"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过去没有民意测验这种工具时，人们要了解别人的情况，其实是有某种障碍的。而有了民意测验，它为不同文化背景、不同利益的主体之间进行社会沟通提供了一个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公共平台</a:t>
            </a:r>
            <a:r>
              <a:rPr lang="zh-CN" altLang="en-US" sz="2000">
                <a:latin typeface="微软雅黑" panose="020B0503020204020204" charset="-122"/>
                <a:ea typeface="微软雅黑" panose="020B0503020204020204" charset="-122"/>
                <a:cs typeface="微软雅黑" panose="020B0503020204020204" charset="-122"/>
              </a:rPr>
              <a:t>。如果说能够在事实冲突未发生之前，通过一些场合或一些公共平台，让人们互相理解、互相沟通的话，就会极大地降低社会冲突发生的可能性。即使面对业已存在的社会矛盾，必要的社会公共沟通平台也会发挥协调和疏导的作用。所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民意测验实际上是作为一种社会沟通的工具出现的</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79385" y="156816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社会示范功能</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79475" y="2395855"/>
            <a:ext cx="9862185" cy="501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社会示范是通过纵向的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信息传播</a:t>
            </a:r>
            <a:r>
              <a:rPr lang="zh-CN" altLang="en-US" sz="2000">
                <a:latin typeface="微软雅黑" panose="020B0503020204020204" charset="-122"/>
                <a:ea typeface="微软雅黑" panose="020B0503020204020204" charset="-122"/>
                <a:cs typeface="微软雅黑" panose="020B0503020204020204" charset="-122"/>
              </a:rPr>
              <a:t>来实现某种社会教化作用。</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个社会总是要弘扬的主旋律，实际上就是主流文化、主流价值观，但有时社会问题相当严重，人们会对主流价值观产生怀疑，或持有离散心态，社会要通过各种各样的沟通机制来维护这种统一的主流价值观。先拿传媒的社会示范功能来说。比如《焦点访谈》是社会示范的一个典型，它通过一些“曝光”节目起到一种社会宣泄作用，同时也向大家昭示说，党和政府虽然今天不能马上来解决所有腐败问题，但是政府的态度、党的态度是非常明确的，是不允许这些腐败现象存在的。</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245870" y="1384935"/>
            <a:ext cx="9700895"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传媒的示范功能总是给公众一种期待。而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民意测验则是通过以部分情况推知社会总体的方式</a:t>
            </a:r>
            <a:r>
              <a:rPr lang="zh-CN" altLang="en-US" sz="2000">
                <a:latin typeface="微软雅黑" panose="020B0503020204020204" charset="-122"/>
                <a:ea typeface="微软雅黑" panose="020B0503020204020204" charset="-122"/>
                <a:cs typeface="微软雅黑" panose="020B0503020204020204" charset="-122"/>
              </a:rPr>
              <a:t>，来告诉人们社会主流文化是什么，主流状态又是什么样的。由此，极大地破解了人们局限于一个“小圈子”的认识，达到对一个更大范围的社会状况的认识。通过一些民意测验结果，人们可以了解不同阶层的不同生活状态。</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比如，在世纪末，中国人的社会心态有什么变化？通过北京市居民社会心态的抽样调查结果，我们可以对北京市民的诸多方面有所把握。</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841375" y="1339850"/>
            <a:ext cx="9891395"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民意测验结果，</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不仅有助于</a:t>
            </a:r>
            <a:r>
              <a:rPr lang="zh-CN" altLang="en-US" sz="2000">
                <a:latin typeface="微软雅黑" panose="020B0503020204020204" charset="-122"/>
                <a:ea typeface="微软雅黑" panose="020B0503020204020204" charset="-122"/>
                <a:cs typeface="微软雅黑" panose="020B0503020204020204" charset="-122"/>
              </a:rPr>
              <a:t>社会的决策管理层把握我国公众社会心态的现实状况和现实发展，</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也有助于</a:t>
            </a:r>
            <a:r>
              <a:rPr lang="zh-CN" altLang="en-US" sz="2000">
                <a:latin typeface="微软雅黑" panose="020B0503020204020204" charset="-122"/>
                <a:ea typeface="微软雅黑" panose="020B0503020204020204" charset="-122"/>
                <a:cs typeface="微软雅黑" panose="020B0503020204020204" charset="-122"/>
              </a:rPr>
              <a:t>普通百姓了解，在某些社会观念上，别人是怎么想的，主流人群持有的意见是什么，从而对照自己的观念和想法，达到一些有意或无意的态度和行为上的纠偏，进而逐渐实现民意测验的社会示范功能。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但有时，</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民意测验还有一个承受能力的问题</a:t>
            </a:r>
            <a:r>
              <a:rPr lang="zh-CN" altLang="en-US" sz="2000">
                <a:latin typeface="微软雅黑" panose="020B0503020204020204" charset="-122"/>
                <a:ea typeface="微软雅黑" panose="020B0503020204020204" charset="-122"/>
                <a:cs typeface="微软雅黑" panose="020B0503020204020204" charset="-122"/>
              </a:rPr>
              <a:t>。所谓承受能力是指人们对调查结果能否在科学可靠的意义上进行把握、理解，因为我国公民过去一度缺少统计数字和定量化概念，体现在定量调查上，也就缺少足够的社会认识和社会把握能力，有时就会出现一些问题，这表明对于民意测验的承受能力确实有个培养的过程。</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3692986" y="392291"/>
            <a:ext cx="4805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三、社会沟通与社会示范功能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56970" y="1511300"/>
            <a:ext cx="9877425" cy="383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1995年某报纸公布了一个学术机构的调查研究内容，关于“北京青少年性意识、性行为的调查”。现在人们觉得没什么大惊小怪的，而当时调查结果登出来，确实造成一些所谓的不良后果，让有些青年读者产生一些不良的联想。当时有关部门批评该报，应该给予必要的数据解释和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所以，在进行社会沟通和示范时候，</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要考虑读者、受众的某种承受能力和接受某种信息时的把握能力</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79830" y="1470025"/>
            <a:ext cx="9832975"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比如“考试成绩”，能多大程度代表我国小学生的素质？小学时，想取得好成绩必须有好记性，从某种意义上讲，学校每门功课都在测试记忆力，然而实际工作中未必需要太多记忆。具有讽刺意味的是，有些死记硬背能力极好的学生，在工作中，当记忆不再起如此大的作用时，他们远没有在学校时那么成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由此，</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测量客体，即事物的属性、特征的选择，直接关系到测量结果的价值及可利用程度</a:t>
            </a:r>
            <a:r>
              <a:rPr lang="zh-CN" altLang="en-US" sz="2000">
                <a:latin typeface="微软雅黑" panose="020B0503020204020204" charset="-122"/>
                <a:ea typeface="微软雅黑" panose="020B0503020204020204" charset="-122"/>
                <a:cs typeface="微软雅黑" panose="020B0503020204020204" charset="-122"/>
              </a:rPr>
              <a:t>。如果适当，考察的结果就具有科学性，利用价值就高；如果不适当，则考察的结果就会以偏概全，其科学性就会受到质疑，利用价值就存在局限性。</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3184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四、学术促进功能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70940" y="1646555"/>
            <a:ext cx="9469120" cy="522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世纪六七十年代，在西方发达国家经济腾飞时期，人们越来越注意到这样一个事实，即随着物质的丰富和物质需要的满足，按过去的客观评价指标，应该处于社会最安定的时期，但事实上，当时整个社会政治、经济和文化格局呈现出一种混乱状态，社会上流行着“嬉皮士”、“亚文化”，人们的反叛心理呈上升趋势。</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后来的研究结果发现，物质的增长并不能带来真正的幸福生活，因为低层次的物质需求比较容易满足，人的高层次的精神需求是很难得到满足的。随着各种各样的物质需要得到满足之后，人们对高层次的精神需求就爆发出来，但当整个社会对精神诉求的设施没有作出相应准备之时，人们自然会苦闷、会不满、会反抗，由此滋生一些社会问题。</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四、学术促进功能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170940" y="1646555"/>
            <a:ext cx="9469120"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社会发展关键还是要以人为本，要使其中的社会成员尽可能地感到满足。应当建立一整套的主观评价指标体系来衡量社会，判断社会哪个地方出了问题，应该如何来改进。因此，利用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舆论测量这些基础手段</a:t>
            </a:r>
            <a:r>
              <a:rPr lang="zh-CN" altLang="en-US" sz="2000">
                <a:latin typeface="微软雅黑" panose="020B0503020204020204" charset="-122"/>
                <a:ea typeface="微软雅黑" panose="020B0503020204020204" charset="-122"/>
                <a:cs typeface="微软雅黑" panose="020B0503020204020204" charset="-122"/>
              </a:rPr>
              <a:t>来获知民意的主观感受状况，就成了当今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社会发展决策的一个非常重要的基础性工具</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同时，对于整个</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社会的研究</a:t>
            </a:r>
            <a:r>
              <a:rPr lang="zh-CN" altLang="en-US" sz="2000">
                <a:latin typeface="微软雅黑" panose="020B0503020204020204" charset="-122"/>
                <a:ea typeface="微软雅黑" panose="020B0503020204020204" charset="-122"/>
                <a:cs typeface="微软雅黑" panose="020B0503020204020204" charset="-122"/>
              </a:rPr>
              <a:t>来说，很大程度上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有赖于民意测验的数据、情况分析</a:t>
            </a:r>
            <a:r>
              <a:rPr lang="zh-CN" altLang="en-US" sz="2000">
                <a:latin typeface="微软雅黑" panose="020B0503020204020204" charset="-122"/>
                <a:ea typeface="微软雅黑" panose="020B0503020204020204" charset="-122"/>
                <a:cs typeface="微软雅黑" panose="020B0503020204020204" charset="-122"/>
              </a:rPr>
              <a:t>，为其提供一个描述、解释、预测、控制的基础性材料。在许多社会未来学的研究中，比如盖洛普的《大趋势》、托夫勒的《第三次浪潮》等，都大量引用了民意测验数据进行社会预测。</a:t>
            </a:r>
            <a:endParaRPr lang="zh-CN" altLang="en-US" sz="2000">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spcBef>
                <a:spcPts val="1000"/>
              </a:spcBef>
              <a:spcAft>
                <a:spcPts val="1000"/>
              </a:spcAft>
              <a:buClrTx/>
              <a:buSzTx/>
              <a:buNone/>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581986" y="392291"/>
            <a:ext cx="30276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四、学术促进功能</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361440" y="1452245"/>
            <a:ext cx="9469120" cy="450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20世纪70年代以来，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由于民意测验提供的基础性材料，整个国际人文社会学科向前发展已经成了一个非常重要的事实</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在我国的传播学领域，正因为民意测验和相关调查统计方法的应用，该学科也获得了进展，推进了我国传播学研究的科学化</a:t>
            </a:r>
            <a:r>
              <a:rPr lang="zh-CN" altLang="en-US" sz="2000">
                <a:latin typeface="微软雅黑" panose="020B0503020204020204" charset="-122"/>
                <a:ea typeface="微软雅黑" panose="020B0503020204020204" charset="-122"/>
                <a:cs typeface="微软雅黑" panose="020B0503020204020204" charset="-122"/>
              </a:rPr>
              <a:t>。所以，民意测验具有极强的学术促进功能。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现代社会的发展越来越人性化，越来越向着符合人的某种愿望的方向发展。当然，任何需要都有一个社会性的支撑条件，不能无限制地来满足一个人的所有欲望，但是总体上向着“以人为本”的方向发展，这确实是人类社会发展，包括制度建设的基本趋向。所以，民意测验作为测量人心、把握人心的技术和工具，它在社会研究、社会预测方面的学术促进功能是非常明确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9215" y="129130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测量的工具</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89305" y="2018665"/>
            <a:ext cx="1061275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所谓测量的工具，就是某种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规则程序</a:t>
            </a:r>
            <a:r>
              <a:rPr lang="zh-CN" altLang="en-US" sz="2000">
                <a:latin typeface="微软雅黑" panose="020B0503020204020204" charset="-122"/>
                <a:ea typeface="微软雅黑" panose="020B0503020204020204" charset="-122"/>
                <a:cs typeface="微软雅黑" panose="020B0503020204020204" charset="-122"/>
              </a:rPr>
              <a:t>，具体来说，是指反映社会事实的由各种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指标组成的问卷、量表和观察表。</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比如为了了解城市女性的消费模式和消费理念，通过问卷的方式，问卷中会包括诸多涉及女性消费状况的问题。如</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影响您消费和接受服务的因素是什么？</a:t>
            </a:r>
            <a:r>
              <a:rPr lang="en-US" altLang="zh-CN"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比如了解我国城市居民早间生活形态和电视收视意愿，测量受众的状况，我们也可以用带有问题的量表。如：</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以七级量表的形式从九个方面对观众所期望的早间节目的总体风格和特点进行考察。调查结果显示是</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形式不断翻新的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活泼的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观众参与的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等。</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759786" y="392291"/>
            <a:ext cx="26720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一、测量的定义</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0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02.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0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06.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8.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9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17784</Words>
  <Application>WPS 演示</Application>
  <PresentationFormat>宽屏</PresentationFormat>
  <Paragraphs>559</Paragraphs>
  <Slides>82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82</vt:i4>
      </vt:variant>
    </vt:vector>
  </HeadingPairs>
  <TitlesOfParts>
    <vt:vector size="90" baseType="lpstr">
      <vt:lpstr>Arial</vt:lpstr>
      <vt:lpstr>宋体</vt:lpstr>
      <vt:lpstr>Wingdings</vt:lpstr>
      <vt:lpstr>微软雅黑</vt:lpstr>
      <vt:lpstr>Arial Unicode MS</vt:lpstr>
      <vt:lpstr>Open Sans</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夷则暮染</cp:lastModifiedBy>
  <cp:revision>49</cp:revision>
  <dcterms:created xsi:type="dcterms:W3CDTF">2019-06-19T02:08:00Z</dcterms:created>
  <dcterms:modified xsi:type="dcterms:W3CDTF">2020-08-03T04:19:03Z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