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Override1.xml" ContentType="application/vnd.openxmlformats-officedocument.themeOverrid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89"/>
  </p:handoutMasterIdLst>
  <p:sldIdLst>
    <p:sldId id="257" r:id="rId3"/>
    <p:sldId id="266" r:id="rId5"/>
    <p:sldId id="470" r:id="rId6"/>
    <p:sldId id="275" r:id="rId7"/>
    <p:sldId id="344" r:id="rId8"/>
    <p:sldId id="343" r:id="rId9"/>
    <p:sldId id="276" r:id="rId10"/>
    <p:sldId id="342" r:id="rId11"/>
    <p:sldId id="299" r:id="rId12"/>
    <p:sldId id="279" r:id="rId13"/>
    <p:sldId id="280" r:id="rId14"/>
    <p:sldId id="345" r:id="rId15"/>
    <p:sldId id="298" r:id="rId16"/>
    <p:sldId id="282" r:id="rId17"/>
    <p:sldId id="347" r:id="rId18"/>
    <p:sldId id="348" r:id="rId19"/>
    <p:sldId id="346" r:id="rId20"/>
    <p:sldId id="283" r:id="rId21"/>
    <p:sldId id="300" r:id="rId22"/>
    <p:sldId id="301" r:id="rId23"/>
    <p:sldId id="471" r:id="rId24"/>
    <p:sldId id="349" r:id="rId25"/>
    <p:sldId id="302" r:id="rId26"/>
    <p:sldId id="350" r:id="rId27"/>
    <p:sldId id="303" r:id="rId28"/>
    <p:sldId id="351" r:id="rId29"/>
    <p:sldId id="352" r:id="rId30"/>
    <p:sldId id="286" r:id="rId31"/>
    <p:sldId id="304" r:id="rId32"/>
    <p:sldId id="353" r:id="rId33"/>
    <p:sldId id="354" r:id="rId34"/>
    <p:sldId id="287" r:id="rId35"/>
    <p:sldId id="472" r:id="rId36"/>
    <p:sldId id="355" r:id="rId37"/>
    <p:sldId id="356" r:id="rId38"/>
    <p:sldId id="305" r:id="rId39"/>
    <p:sldId id="357" r:id="rId40"/>
    <p:sldId id="306" r:id="rId41"/>
    <p:sldId id="288" r:id="rId42"/>
    <p:sldId id="307" r:id="rId43"/>
    <p:sldId id="289" r:id="rId44"/>
    <p:sldId id="308" r:id="rId45"/>
    <p:sldId id="290" r:id="rId46"/>
    <p:sldId id="291" r:id="rId47"/>
    <p:sldId id="292" r:id="rId48"/>
    <p:sldId id="293" r:id="rId49"/>
    <p:sldId id="309" r:id="rId50"/>
    <p:sldId id="358" r:id="rId51"/>
    <p:sldId id="359" r:id="rId52"/>
    <p:sldId id="294" r:id="rId53"/>
    <p:sldId id="310" r:id="rId54"/>
    <p:sldId id="295" r:id="rId55"/>
    <p:sldId id="296" r:id="rId56"/>
    <p:sldId id="360" r:id="rId57"/>
    <p:sldId id="361" r:id="rId58"/>
    <p:sldId id="362" r:id="rId59"/>
    <p:sldId id="363" r:id="rId60"/>
    <p:sldId id="410" r:id="rId61"/>
    <p:sldId id="297" r:id="rId62"/>
    <p:sldId id="446" r:id="rId63"/>
    <p:sldId id="329" r:id="rId64"/>
    <p:sldId id="473" r:id="rId65"/>
    <p:sldId id="330" r:id="rId66"/>
    <p:sldId id="411" r:id="rId67"/>
    <p:sldId id="412" r:id="rId68"/>
    <p:sldId id="413" r:id="rId69"/>
    <p:sldId id="331" r:id="rId70"/>
    <p:sldId id="332" r:id="rId71"/>
    <p:sldId id="414" r:id="rId72"/>
    <p:sldId id="333" r:id="rId73"/>
    <p:sldId id="334" r:id="rId74"/>
    <p:sldId id="415" r:id="rId75"/>
    <p:sldId id="434" r:id="rId76"/>
    <p:sldId id="335" r:id="rId77"/>
    <p:sldId id="416" r:id="rId78"/>
    <p:sldId id="474" r:id="rId79"/>
    <p:sldId id="336" r:id="rId80"/>
    <p:sldId id="337" r:id="rId81"/>
    <p:sldId id="338" r:id="rId82"/>
    <p:sldId id="417" r:id="rId83"/>
    <p:sldId id="418" r:id="rId84"/>
    <p:sldId id="339" r:id="rId85"/>
    <p:sldId id="419" r:id="rId86"/>
    <p:sldId id="340" r:id="rId87"/>
    <p:sldId id="341" r:id="rId8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05F2C04-C923-438B-8C0F-E0CD2BADF298}">
      <wppc:fontMiss xmlns:wppc="http://www.wps.cn/officeDocument/PresentationCustomData" type="true"/>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E75B6"/>
    <a:srgbClr val="FFFFFF"/>
    <a:srgbClr val="1F4E79"/>
    <a:srgbClr val="FDFDFD"/>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78" d="100"/>
          <a:sy n="78" d="100"/>
        </p:scale>
        <p:origin x="654" y="54"/>
      </p:cViewPr>
      <p:guideLst>
        <p:guide orient="horz" pos="2196"/>
        <p:guide pos="3848"/>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92" Type="http://schemas.openxmlformats.org/officeDocument/2006/relationships/tableStyles" Target="tableStyles.xml"/><Relationship Id="rId91" Type="http://schemas.openxmlformats.org/officeDocument/2006/relationships/viewProps" Target="viewProps.xml"/><Relationship Id="rId90" Type="http://schemas.openxmlformats.org/officeDocument/2006/relationships/presProps" Target="presProps.xml"/><Relationship Id="rId9" Type="http://schemas.openxmlformats.org/officeDocument/2006/relationships/slide" Target="slides/slide6.xml"/><Relationship Id="rId89" Type="http://schemas.openxmlformats.org/officeDocument/2006/relationships/handoutMaster" Target="handoutMasters/handoutMaster1.xml"/><Relationship Id="rId88" Type="http://schemas.openxmlformats.org/officeDocument/2006/relationships/slide" Target="slides/slide85.xml"/><Relationship Id="rId87" Type="http://schemas.openxmlformats.org/officeDocument/2006/relationships/slide" Target="slides/slide84.xml"/><Relationship Id="rId86" Type="http://schemas.openxmlformats.org/officeDocument/2006/relationships/slide" Target="slides/slide83.xml"/><Relationship Id="rId85" Type="http://schemas.openxmlformats.org/officeDocument/2006/relationships/slide" Target="slides/slide82.xml"/><Relationship Id="rId84" Type="http://schemas.openxmlformats.org/officeDocument/2006/relationships/slide" Target="slides/slide81.xml"/><Relationship Id="rId83" Type="http://schemas.openxmlformats.org/officeDocument/2006/relationships/slide" Target="slides/slide80.xml"/><Relationship Id="rId82" Type="http://schemas.openxmlformats.org/officeDocument/2006/relationships/slide" Target="slides/slide79.xml"/><Relationship Id="rId81" Type="http://schemas.openxmlformats.org/officeDocument/2006/relationships/slide" Target="slides/slide78.xml"/><Relationship Id="rId80" Type="http://schemas.openxmlformats.org/officeDocument/2006/relationships/slide" Target="slides/slide77.xml"/><Relationship Id="rId8" Type="http://schemas.openxmlformats.org/officeDocument/2006/relationships/slide" Target="slides/slide5.xml"/><Relationship Id="rId79" Type="http://schemas.openxmlformats.org/officeDocument/2006/relationships/slide" Target="slides/slide76.xml"/><Relationship Id="rId78" Type="http://schemas.openxmlformats.org/officeDocument/2006/relationships/slide" Target="slides/slide75.xml"/><Relationship Id="rId77" Type="http://schemas.openxmlformats.org/officeDocument/2006/relationships/slide" Target="slides/slide74.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4.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微软雅黑" panose="020B0503020204020204" charset="-122"/>
              <a:ea typeface="微软雅黑" panose="020B0503020204020204"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latin typeface="微软雅黑" panose="020B0503020204020204" charset="-122"/>
                <a:ea typeface="微软雅黑" panose="020B0503020204020204" charset="-122"/>
              </a:rPr>
            </a:fld>
            <a:endParaRPr lang="zh-CN" altLang="en-US" smtClean="0">
              <a:latin typeface="微软雅黑" panose="020B0503020204020204" charset="-122"/>
              <a:ea typeface="微软雅黑" panose="020B0503020204020204"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微软雅黑" panose="020B0503020204020204" charset="-122"/>
              <a:ea typeface="微软雅黑" panose="020B0503020204020204"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latin typeface="微软雅黑" panose="020B0503020204020204" charset="-122"/>
                <a:ea typeface="微软雅黑" panose="020B0503020204020204" charset="-122"/>
              </a:rPr>
            </a:fld>
            <a:endParaRPr lang="zh-CN" altLang="en-US" smtClean="0">
              <a:latin typeface="微软雅黑" panose="020B0503020204020204" charset="-122"/>
              <a:ea typeface="微软雅黑" panose="020B0503020204020204"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微软雅黑" panose="020B0503020204020204" charset="-122"/>
                <a:ea typeface="微软雅黑" panose="020B0503020204020204"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微软雅黑" panose="020B0503020204020204" charset="-122"/>
                <a:ea typeface="微软雅黑" panose="020B0503020204020204" charset="-122"/>
              </a:defRPr>
            </a:lvl1pPr>
          </a:lstStyle>
          <a:p>
            <a:fld id="{1AC49D05-6128-4D0D-A32A-06A5E73B386C}"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微软雅黑" panose="020B0503020204020204" charset="-122"/>
                <a:ea typeface="微软雅黑" panose="020B0503020204020204"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微软雅黑" panose="020B0503020204020204" charset="-122"/>
                <a:ea typeface="微软雅黑" panose="020B0503020204020204" charset="-122"/>
              </a:defRPr>
            </a:lvl1pPr>
          </a:lstStyle>
          <a:p>
            <a:fld id="{5849F42C-2DAE-424C-A4B8-3140182C3E9F}"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600" kern="1200">
        <a:solidFill>
          <a:schemeClr val="tx1"/>
        </a:solidFill>
        <a:latin typeface="微软雅黑" panose="020B0503020204020204" charset="-122"/>
        <a:ea typeface="微软雅黑" panose="020B0503020204020204" charset="-122"/>
        <a:cs typeface="+mn-cs"/>
      </a:defRPr>
    </a:lvl1pPr>
    <a:lvl2pPr marL="4572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2pPr>
    <a:lvl3pPr marL="9144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3pPr>
    <a:lvl4pPr marL="13716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4pPr>
    <a:lvl5pPr marL="18288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5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5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6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6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2.xml"/></Relationships>
</file>

<file path=ppt/notesSlides/_rels/notesSlide6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3.xml"/></Relationships>
</file>

<file path=ppt/notesSlides/_rels/notesSlide6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4.xml"/></Relationships>
</file>

<file path=ppt/notesSlides/_rels/notesSlide6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5.xml"/></Relationships>
</file>

<file path=ppt/notesSlides/_rels/notesSlide6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6.xml"/></Relationships>
</file>

<file path=ppt/notesSlides/_rels/notesSlide6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7.xml"/></Relationships>
</file>

<file path=ppt/notesSlides/_rels/notesSlide6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8.xml"/></Relationships>
</file>

<file path=ppt/notesSlides/_rels/notesSlide6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9.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0.xml"/></Relationships>
</file>

<file path=ppt/notesSlides/_rels/notesSlide7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1.xml"/></Relationships>
</file>

<file path=ppt/notesSlides/_rels/notesSlide7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2.xml"/></Relationships>
</file>

<file path=ppt/notesSlides/_rels/notesSlide7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3.xml"/></Relationships>
</file>

<file path=ppt/notesSlides/_rels/notesSlide7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4.xml"/></Relationships>
</file>

<file path=ppt/notesSlides/_rels/notesSlide7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5.xml"/></Relationships>
</file>

<file path=ppt/notesSlides/_rels/notesSlide7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6.xml"/></Relationships>
</file>

<file path=ppt/notesSlides/_rels/notesSlide7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7.xml"/></Relationships>
</file>

<file path=ppt/notesSlides/_rels/notesSlide7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8.xml"/></Relationships>
</file>

<file path=ppt/notesSlides/_rels/notesSlide7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9.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0.xml"/></Relationships>
</file>

<file path=ppt/notesSlides/_rels/notesSlide8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1.xml"/></Relationships>
</file>

<file path=ppt/notesSlides/_rels/notesSlide8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2.xml"/></Relationships>
</file>

<file path=ppt/notesSlides/_rels/notesSlide8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3.xml"/></Relationships>
</file>

<file path=ppt/notesSlides/_rels/notesSlide8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4.xml"/></Relationships>
</file>

<file path=ppt/notesSlides/_rels/notesSlide8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5.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2"/>
            </p:custDataLst>
          </p:nvPr>
        </p:nvSpPr>
        <p:spPr>
          <a:xfrm>
            <a:off x="669882" y="2588281"/>
            <a:ext cx="10852237" cy="899167"/>
          </a:xfrm>
        </p:spPr>
        <p:txBody>
          <a:bodyPr lIns="101600" tIns="38100" rIns="25400" bIns="38100" anchor="t" anchorCtr="0">
            <a:noAutofit/>
          </a:bodyPr>
          <a:lstStyle>
            <a:lvl1pPr algn="ctr">
              <a:defRPr sz="5400" b="0" spc="600">
                <a:effectLst>
                  <a:outerShdw blurRad="38100" dist="38100" dir="2700000" algn="tl">
                    <a:srgbClr val="000000">
                      <a:alpha val="43137"/>
                    </a:srgbClr>
                  </a:outerShdw>
                </a:effectLst>
              </a:defRPr>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3"/>
            </p:custDataLst>
          </p:nvPr>
        </p:nvSpPr>
        <p:spPr>
          <a:xfrm>
            <a:off x="669882" y="3566160"/>
            <a:ext cx="10852237" cy="950984"/>
          </a:xfrm>
        </p:spPr>
        <p:txBody>
          <a:bodyPr lIns="101600" tIns="38100" rIns="76200" bIns="38100">
            <a:noAutofit/>
          </a:bodyPr>
          <a:lstStyle>
            <a:lvl1pPr marL="0" indent="0" algn="ctr" eaLnBrk="1" fontAlgn="auto" latinLnBrk="0" hangingPunct="1">
              <a:lnSpc>
                <a:spcPct val="100000"/>
              </a:lnSpc>
              <a:buNone/>
              <a:defRPr sz="2400" u="none" strike="noStrike" kern="1200" cap="none" spc="200" normalizeH="0" baseline="0">
                <a:solidFill>
                  <a:schemeClr val="tx1"/>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69930" y="952508"/>
            <a:ext cx="10852237" cy="5040000"/>
          </a:xfrm>
        </p:spPr>
        <p:txBody>
          <a:bodyPr/>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669882" y="2588281"/>
            <a:ext cx="10852237" cy="899167"/>
          </a:xfrm>
        </p:spPr>
        <p:txBody>
          <a:bodyPr vert="horz" lIns="101600" tIns="38100" rIns="25400" bIns="38100" rtlCol="0" anchor="t" anchorCtr="0">
            <a:noAutofit/>
          </a:bodyPr>
          <a:lstStyle>
            <a:lvl1pPr marL="0" marR="0" algn="ctr" defTabSz="914400" rtl="0" eaLnBrk="1" fontAlgn="auto" latinLnBrk="0" hangingPunct="1">
              <a:lnSpc>
                <a:spcPct val="100000"/>
              </a:lnSpc>
              <a:buNone/>
              <a:defRPr kumimoji="0" lang="zh-CN" altLang="en-US" sz="5400" b="0" i="0" u="none" strike="noStrike" kern="1200" cap="none" spc="600" normalizeH="0" baseline="0" noProof="1" dirty="0">
                <a:solidFill>
                  <a:schemeClr val="tx1"/>
                </a:solidFill>
                <a:effectLst>
                  <a:outerShdw blurRad="38100" dist="38100" dir="2700000" algn="tl">
                    <a:srgbClr val="000000">
                      <a:alpha val="43137"/>
                    </a:srgbClr>
                  </a:outerShdw>
                </a:effectLst>
                <a:uFillTx/>
                <a:latin typeface="+mj-lt"/>
                <a:ea typeface="+mj-ea"/>
                <a:cs typeface="+mj-cs"/>
                <a:sym typeface="+mn-ea"/>
              </a:defRPr>
            </a:lvl1pPr>
          </a:lstStyle>
          <a:p>
            <a:pPr lvl="0"/>
            <a:r>
              <a:rPr>
                <a:sym typeface="+mn-ea"/>
              </a:rPr>
              <a:t>单击此处编辑标题</a:t>
            </a:r>
            <a:endParaRPr>
              <a:sym typeface="+mn-ea"/>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32000"/>
            <a:ext cx="10852237" cy="648000"/>
          </a:xfrm>
        </p:spPr>
        <p:txBody>
          <a:bodyPr vert="horz" lIns="101600" tIns="38100" rIns="76200" bIns="38100" rtlCol="0" anchor="ctr" anchorCtr="0">
            <a:noAutofit/>
          </a:bodyPr>
          <a:lstStyle>
            <a:lvl1pPr marL="0" marR="0" algn="l" defTabSz="914400" rtl="0" eaLnBrk="1" fontAlgn="auto" latinLnBrk="0" hangingPunct="1">
              <a:lnSpc>
                <a:spcPct val="100000"/>
              </a:lnSpc>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3"/>
            </p:custDataLst>
          </p:nvPr>
        </p:nvSpPr>
        <p:spPr>
          <a:xfrm>
            <a:off x="669882" y="1296000"/>
            <a:ext cx="10852237" cy="5041355"/>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930" y="3808730"/>
            <a:ext cx="10852237" cy="624845"/>
          </a:xfrm>
        </p:spPr>
        <p:txBody>
          <a:bodyPr lIns="101600" tIns="38100" rIns="63500" bIns="38100" anchor="t" anchorCtr="0">
            <a:noAutofit/>
          </a:bodyPr>
          <a:lstStyle>
            <a:lvl1pPr>
              <a:defRPr sz="3600" b="0" u="none" strike="noStrike" kern="1200" cap="none" spc="300" normalizeH="0">
                <a:solidFill>
                  <a:schemeClr val="tx1"/>
                </a:solidFill>
                <a:effectLst>
                  <a:outerShdw blurRad="38100" dist="38100" dir="2700000" algn="tl">
                    <a:srgbClr val="000000">
                      <a:alpha val="43137"/>
                    </a:srgbClr>
                  </a:outerShdw>
                </a:effectLst>
                <a:uFillTx/>
              </a:defRPr>
            </a:lvl1pPr>
          </a:lstStyle>
          <a:p>
            <a:r>
              <a:rPr lang="zh-CN" altLang="en-US" dirty="0"/>
              <a:t>单击此处编辑母版标题样式</a:t>
            </a:r>
            <a:endParaRPr lang="zh-CN" altLang="en-US" dirty="0"/>
          </a:p>
        </p:txBody>
      </p:sp>
      <p:sp>
        <p:nvSpPr>
          <p:cNvPr id="3" name="文本占位符 2"/>
          <p:cNvSpPr>
            <a:spLocks noGrp="1"/>
          </p:cNvSpPr>
          <p:nvPr>
            <p:ph type="body" idx="1"/>
            <p:custDataLst>
              <p:tags r:id="rId3"/>
            </p:custDataLst>
          </p:nvPr>
        </p:nvSpPr>
        <p:spPr>
          <a:xfrm>
            <a:off x="669925" y="4511675"/>
            <a:ext cx="10852237" cy="1077985"/>
          </a:xfrm>
        </p:spPr>
        <p:txBody>
          <a:bodyPr lIns="101600" tIns="38100" rIns="76200" bIns="38100">
            <a:noAutofit/>
          </a:bodyPr>
          <a:lstStyle>
            <a:lvl1pPr marL="0" indent="0" eaLnBrk="1" fontAlgn="auto" latinLnBrk="0" hangingPunct="1">
              <a:buNone/>
              <a:defRPr kumimoji="0" lang="zh-CN" altLang="en-US" sz="1600" b="0" i="0" u="none" strike="noStrike" kern="1200" cap="none" spc="150" normalizeH="0" baseline="0" noProof="1">
                <a:solidFill>
                  <a:schemeClr val="tx1"/>
                </a:solidFill>
                <a:uFillTx/>
                <a:latin typeface="+mn-lt"/>
                <a:ea typeface="+mn-ea"/>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32000"/>
            <a:ext cx="10852237" cy="648000"/>
          </a:xfrm>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3"/>
            </p:custDataLst>
          </p:nvPr>
        </p:nvSpPr>
        <p:spPr>
          <a:xfrm>
            <a:off x="669930" y="1296000"/>
            <a:ext cx="5283242" cy="5040000"/>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内容占位符 3"/>
          <p:cNvSpPr>
            <a:spLocks noGrp="1"/>
          </p:cNvSpPr>
          <p:nvPr>
            <p:ph sz="half" idx="2"/>
            <p:custDataLst>
              <p:tags r:id="rId4"/>
            </p:custDataLst>
          </p:nvPr>
        </p:nvSpPr>
        <p:spPr>
          <a:xfrm>
            <a:off x="6238877" y="1296000"/>
            <a:ext cx="5283242" cy="5040000"/>
          </a:xfrm>
        </p:spPr>
        <p:txBody>
          <a:bodyPr>
            <a:noAutofit/>
          </a:bodyPr>
          <a:lstStyle>
            <a:lvl1pPr>
              <a:defRPr sz="1600">
                <a:solidFill>
                  <a:schemeClr val="tx1">
                    <a:lumMod val="75000"/>
                    <a:lumOff val="25000"/>
                  </a:schemeClr>
                </a:solidFill>
              </a:defRPr>
            </a:lvl1pPr>
            <a:lvl2pPr>
              <a:defRPr sz="1600">
                <a:solidFill>
                  <a:schemeClr val="tx1">
                    <a:lumMod val="75000"/>
                    <a:lumOff val="25000"/>
                  </a:schemeClr>
                </a:solidFill>
              </a:defRPr>
            </a:lvl2pPr>
            <a:lvl3pPr>
              <a:defRPr sz="1600">
                <a:solidFill>
                  <a:schemeClr val="tx1">
                    <a:lumMod val="75000"/>
                    <a:lumOff val="25000"/>
                  </a:schemeClr>
                </a:solidFill>
              </a:defRPr>
            </a:lvl3pPr>
            <a:lvl4pPr>
              <a:defRPr sz="1600">
                <a:solidFill>
                  <a:schemeClr val="tx1">
                    <a:lumMod val="75000"/>
                    <a:lumOff val="25000"/>
                  </a:schemeClr>
                </a:solidFill>
              </a:defRPr>
            </a:lvl4pPr>
            <a:lvl5pPr>
              <a:defRPr sz="16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32000"/>
            <a:ext cx="10852237" cy="648000"/>
          </a:xfrm>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669930" y="1296000"/>
            <a:ext cx="5283242" cy="381003"/>
          </a:xfrm>
        </p:spPr>
        <p:txBody>
          <a:bodyPr lIns="101600" tIns="38100" rIns="76200" bIns="38100" anchor="t" anchorCtr="0">
            <a:noAutofit/>
          </a:bodyPr>
          <a:lstStyle>
            <a:lvl1pPr marL="0" indent="0" eaLnBrk="1" fontAlgn="auto" latinLnBrk="0" hangingPunct="1">
              <a:lnSpc>
                <a:spcPct val="100000"/>
              </a:lnSpc>
              <a:spcAft>
                <a:spcPts val="0"/>
              </a:spcAft>
              <a:buNone/>
              <a:defRPr sz="2000" b="1" u="none" strike="noStrike" kern="1200" cap="none" spc="200" normalizeH="0" baseline="0">
                <a:solidFill>
                  <a:schemeClr val="tx1"/>
                </a:solidFill>
                <a:uFillTx/>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69925" y="1789043"/>
            <a:ext cx="5283200" cy="4552234"/>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5"/>
            </p:custDataLst>
          </p:nvPr>
        </p:nvSpPr>
        <p:spPr>
          <a:xfrm>
            <a:off x="6235750" y="1296000"/>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1" i="0" u="none" strike="noStrike" kern="1200" cap="none" spc="200" normalizeH="0" baseline="0" noProof="1" dirty="0">
                <a:solidFill>
                  <a:schemeClr val="tx1"/>
                </a:solidFill>
                <a:uFillTx/>
                <a:latin typeface="+mn-lt"/>
                <a:ea typeface="+mn-ea"/>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6235750" y="1789043"/>
            <a:ext cx="5283242" cy="4552234"/>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69930" y="1296000"/>
            <a:ext cx="5283242" cy="5040000"/>
          </a:xfrm>
        </p:spPr>
        <p:txBody>
          <a:bodyPr vert="horz" lIns="101600" tIns="0" rIns="82550" bIns="0" rtlCol="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3"/>
            </p:custDataLst>
          </p:nvPr>
        </p:nvSpPr>
        <p:spPr>
          <a:xfrm>
            <a:off x="6238925" y="1296000"/>
            <a:ext cx="5283242" cy="5040000"/>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custDataLst>
              <p:tags r:id="rId2"/>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mj-lt"/>
                <a:ea typeface="+mj-ea"/>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3"/>
            </p:custDataLst>
          </p:nvPr>
        </p:nvSpPr>
        <p:spPr>
          <a:xfrm>
            <a:off x="669925" y="952500"/>
            <a:ext cx="9828101" cy="5388907"/>
          </a:xfrm>
        </p:spPr>
        <p:txBody>
          <a:bodyPr vert="eaVert"/>
          <a:lstStyle>
            <a:lvl1pPr indent="0" eaLnBrk="1" fontAlgn="auto" latinLnBrk="0" hangingPunct="1">
              <a:defRPr>
                <a:solidFill>
                  <a:schemeClr val="tx1">
                    <a:lumMod val="75000"/>
                    <a:lumOff val="25000"/>
                  </a:schemeClr>
                </a:solidFill>
              </a:defRPr>
            </a:lvl1pPr>
            <a:lvl2pPr indent="0" eaLnBrk="1" fontAlgn="auto" latinLnBrk="0" hangingPunct="1">
              <a:defRPr>
                <a:solidFill>
                  <a:schemeClr val="tx1">
                    <a:lumMod val="75000"/>
                    <a:lumOff val="25000"/>
                  </a:schemeClr>
                </a:solidFill>
              </a:defRPr>
            </a:lvl2pPr>
            <a:lvl3pPr indent="0" eaLnBrk="1" fontAlgn="auto" latinLnBrk="0" hangingPunct="1">
              <a:defRPr>
                <a:solidFill>
                  <a:schemeClr val="tx1">
                    <a:lumMod val="75000"/>
                    <a:lumOff val="25000"/>
                  </a:schemeClr>
                </a:solidFill>
              </a:defRPr>
            </a:lvl3pPr>
            <a:lvl4pPr indent="0" eaLnBrk="1" fontAlgn="auto" latinLnBrk="0" hangingPunct="1">
              <a:defRPr>
                <a:solidFill>
                  <a:schemeClr val="tx1">
                    <a:lumMod val="75000"/>
                    <a:lumOff val="25000"/>
                  </a:schemeClr>
                </a:solidFill>
              </a:defRPr>
            </a:lvl4pPr>
            <a:lvl5pPr indent="0" eaLnBrk="1" fontAlgn="auto" latinLnBrk="0" hangingPunct="1">
              <a:defRPr>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9" Type="http://schemas.openxmlformats.org/officeDocument/2006/relationships/theme" Target="../theme/theme1.xml"/><Relationship Id="rId18" Type="http://schemas.openxmlformats.org/officeDocument/2006/relationships/tags" Target="../tags/tag61.xml"/><Relationship Id="rId17" Type="http://schemas.openxmlformats.org/officeDocument/2006/relationships/tags" Target="../tags/tag60.xml"/><Relationship Id="rId16" Type="http://schemas.openxmlformats.org/officeDocument/2006/relationships/tags" Target="../tags/tag59.xml"/><Relationship Id="rId15" Type="http://schemas.openxmlformats.org/officeDocument/2006/relationships/tags" Target="../tags/tag58.xml"/><Relationship Id="rId14" Type="http://schemas.openxmlformats.org/officeDocument/2006/relationships/tags" Target="../tags/tag57.xml"/><Relationship Id="rId13" Type="http://schemas.openxmlformats.org/officeDocument/2006/relationships/tags" Target="../tags/tag56.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FFFFFF"/>
            </a:gs>
            <a:gs pos="100000">
              <a:srgbClr val="DCDCDC"/>
            </a:gs>
          </a:gsLst>
          <a:lin ang="5400000" scaled="0"/>
        </a:gra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3"/>
            </p:custDataLst>
          </p:nvPr>
        </p:nvSpPr>
        <p:spPr>
          <a:xfrm>
            <a:off x="669882" y="432000"/>
            <a:ext cx="10852237" cy="648000"/>
          </a:xfrm>
          <a:prstGeom prst="rect">
            <a:avLst/>
          </a:prstGeom>
        </p:spPr>
        <p:txBody>
          <a:bodyPr vert="horz" lIns="101600" tIns="38100" rIns="76200" bIns="38100" rtlCol="0" anchor="ctr" anchorCtr="0">
            <a:no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4"/>
            </p:custDataLst>
          </p:nvPr>
        </p:nvSpPr>
        <p:spPr>
          <a:xfrm>
            <a:off x="669882" y="1296000"/>
            <a:ext cx="10852237" cy="5040000"/>
          </a:xfrm>
          <a:prstGeom prst="rect">
            <a:avLst/>
          </a:prstGeom>
        </p:spPr>
        <p:txBody>
          <a:bodyPr vert="horz" lIns="101600" tIns="0" rIns="8255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5"/>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6"/>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7"/>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dirty="0"/>
          </a:p>
        </p:txBody>
      </p:sp>
      <p:sp>
        <p:nvSpPr>
          <p:cNvPr id="7" name="KSO_TEMPLATE" hidden="1"/>
          <p:cNvSpPr/>
          <p:nvPr>
            <p:custDataLst>
              <p:tags r:id="rId18"/>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mc:AlternateContent xmlns:mc="http://schemas.openxmlformats.org/markup-compatibility/2006">
    <mc:Choice xmlns:p14="http://schemas.microsoft.com/office/powerpoint/2010/main" Requires="p14">
      <p:transition p14:dur="500">
        <p:fade/>
      </p:transition>
    </mc:Choice>
    <mc:Fallback>
      <p:transition>
        <p:fade/>
      </p:transition>
    </mc:Fallback>
  </mc:AlternateContent>
  <p:txStyles>
    <p:titleStyle>
      <a:lvl1pPr algn="l" defTabSz="914400" rtl="0" eaLnBrk="1" fontAlgn="auto" latinLnBrk="0" hangingPunct="1">
        <a:lnSpc>
          <a:spcPct val="100000"/>
        </a:lnSpc>
        <a:spcBef>
          <a:spcPct val="0"/>
        </a:spcBef>
        <a:buNone/>
        <a:defRPr sz="2800" b="1" u="none" strike="noStrike" kern="1200" cap="none" spc="200" normalizeH="0">
          <a:solidFill>
            <a:schemeClr val="tx1"/>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mn-lt"/>
          <a:ea typeface="+mn-ea"/>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2.xml"/><Relationship Id="rId1" Type="http://schemas.openxmlformats.org/officeDocument/2006/relationships/image" Target="../media/image4.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8" Type="http://schemas.openxmlformats.org/officeDocument/2006/relationships/notesSlide" Target="../notesSlides/notesSlide21.xml"/><Relationship Id="rId7" Type="http://schemas.openxmlformats.org/officeDocument/2006/relationships/slideLayout" Target="../slideLayouts/slideLayout12.xml"/><Relationship Id="rId6" Type="http://schemas.openxmlformats.org/officeDocument/2006/relationships/tags" Target="../tags/tag79.xml"/><Relationship Id="rId5" Type="http://schemas.openxmlformats.org/officeDocument/2006/relationships/tags" Target="../tags/tag78.xml"/><Relationship Id="rId4" Type="http://schemas.openxmlformats.org/officeDocument/2006/relationships/tags" Target="../tags/tag77.xml"/><Relationship Id="rId3" Type="http://schemas.openxmlformats.org/officeDocument/2006/relationships/tags" Target="../tags/tag76.xml"/><Relationship Id="rId2" Type="http://schemas.openxmlformats.org/officeDocument/2006/relationships/tags" Target="../tags/tag75.xml"/><Relationship Id="rId1" Type="http://schemas.openxmlformats.org/officeDocument/2006/relationships/tags" Target="../tags/tag7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9" Type="http://schemas.openxmlformats.org/officeDocument/2006/relationships/tags" Target="../tags/tag70.xml"/><Relationship Id="rId8" Type="http://schemas.openxmlformats.org/officeDocument/2006/relationships/tags" Target="../tags/tag69.xml"/><Relationship Id="rId7" Type="http://schemas.openxmlformats.org/officeDocument/2006/relationships/tags" Target="../tags/tag68.xml"/><Relationship Id="rId6" Type="http://schemas.openxmlformats.org/officeDocument/2006/relationships/tags" Target="../tags/tag67.xml"/><Relationship Id="rId5" Type="http://schemas.openxmlformats.org/officeDocument/2006/relationships/tags" Target="../tags/tag66.xml"/><Relationship Id="rId4" Type="http://schemas.openxmlformats.org/officeDocument/2006/relationships/tags" Target="../tags/tag65.xml"/><Relationship Id="rId3" Type="http://schemas.openxmlformats.org/officeDocument/2006/relationships/tags" Target="../tags/tag64.xml"/><Relationship Id="rId2" Type="http://schemas.openxmlformats.org/officeDocument/2006/relationships/tags" Target="../tags/tag63.xml"/><Relationship Id="rId14" Type="http://schemas.openxmlformats.org/officeDocument/2006/relationships/notesSlide" Target="../notesSlides/notesSlide3.xml"/><Relationship Id="rId13" Type="http://schemas.openxmlformats.org/officeDocument/2006/relationships/slideLayout" Target="../slideLayouts/slideLayout12.xml"/><Relationship Id="rId12" Type="http://schemas.openxmlformats.org/officeDocument/2006/relationships/tags" Target="../tags/tag73.xml"/><Relationship Id="rId11" Type="http://schemas.openxmlformats.org/officeDocument/2006/relationships/tags" Target="../tags/tag72.xml"/><Relationship Id="rId10" Type="http://schemas.openxmlformats.org/officeDocument/2006/relationships/tags" Target="../tags/tag71.xml"/><Relationship Id="rId1" Type="http://schemas.openxmlformats.org/officeDocument/2006/relationships/tags" Target="../tags/tag6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9" Type="http://schemas.openxmlformats.org/officeDocument/2006/relationships/tags" Target="../tags/tag88.xml"/><Relationship Id="rId8" Type="http://schemas.openxmlformats.org/officeDocument/2006/relationships/tags" Target="../tags/tag87.xml"/><Relationship Id="rId7" Type="http://schemas.openxmlformats.org/officeDocument/2006/relationships/tags" Target="../tags/tag86.xml"/><Relationship Id="rId6" Type="http://schemas.openxmlformats.org/officeDocument/2006/relationships/tags" Target="../tags/tag85.xml"/><Relationship Id="rId5" Type="http://schemas.openxmlformats.org/officeDocument/2006/relationships/tags" Target="../tags/tag84.xml"/><Relationship Id="rId4" Type="http://schemas.openxmlformats.org/officeDocument/2006/relationships/tags" Target="../tags/tag83.xml"/><Relationship Id="rId3" Type="http://schemas.openxmlformats.org/officeDocument/2006/relationships/tags" Target="../tags/tag82.xml"/><Relationship Id="rId2" Type="http://schemas.openxmlformats.org/officeDocument/2006/relationships/tags" Target="../tags/tag81.xml"/><Relationship Id="rId11" Type="http://schemas.openxmlformats.org/officeDocument/2006/relationships/notesSlide" Target="../notesSlides/notesSlide33.xml"/><Relationship Id="rId10" Type="http://schemas.openxmlformats.org/officeDocument/2006/relationships/slideLayout" Target="../slideLayouts/slideLayout12.xml"/><Relationship Id="rId1" Type="http://schemas.openxmlformats.org/officeDocument/2006/relationships/tags" Target="../tags/tag80.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2.xml"/><Relationship Id="rId1" Type="http://schemas.openxmlformats.org/officeDocument/2006/relationships/image" Target="../media/image1.pn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2.xml"/><Relationship Id="rId1" Type="http://schemas.openxmlformats.org/officeDocument/2006/relationships/image" Target="../media/image2.png"/></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1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1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1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12.xml"/></Relationships>
</file>

<file path=ppt/slides/_rels/slide58.xml.rels><?xml version="1.0" encoding="UTF-8" standalone="yes"?>
<Relationships xmlns="http://schemas.openxmlformats.org/package/2006/relationships"><Relationship Id="rId3" Type="http://schemas.openxmlformats.org/officeDocument/2006/relationships/notesSlide" Target="../notesSlides/notesSlide58.xml"/><Relationship Id="rId2" Type="http://schemas.openxmlformats.org/officeDocument/2006/relationships/slideLayout" Target="../slideLayouts/slideLayout12.xml"/><Relationship Id="rId1" Type="http://schemas.openxmlformats.org/officeDocument/2006/relationships/image" Target="../media/image5.png"/></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2.xml"/><Relationship Id="rId1" Type="http://schemas.openxmlformats.org/officeDocument/2006/relationships/image" Target="../media/image3.png"/></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1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12.xml"/></Relationships>
</file>

<file path=ppt/slides/_rels/slide62.xml.rels><?xml version="1.0" encoding="UTF-8" standalone="yes"?>
<Relationships xmlns="http://schemas.openxmlformats.org/package/2006/relationships"><Relationship Id="rId9" Type="http://schemas.openxmlformats.org/officeDocument/2006/relationships/tags" Target="../tags/tag97.xml"/><Relationship Id="rId8" Type="http://schemas.openxmlformats.org/officeDocument/2006/relationships/tags" Target="../tags/tag96.xml"/><Relationship Id="rId7" Type="http://schemas.openxmlformats.org/officeDocument/2006/relationships/tags" Target="../tags/tag95.xml"/><Relationship Id="rId6" Type="http://schemas.openxmlformats.org/officeDocument/2006/relationships/tags" Target="../tags/tag94.xml"/><Relationship Id="rId5" Type="http://schemas.openxmlformats.org/officeDocument/2006/relationships/tags" Target="../tags/tag93.xml"/><Relationship Id="rId4" Type="http://schemas.openxmlformats.org/officeDocument/2006/relationships/tags" Target="../tags/tag92.xml"/><Relationship Id="rId3" Type="http://schemas.openxmlformats.org/officeDocument/2006/relationships/tags" Target="../tags/tag91.xml"/><Relationship Id="rId2" Type="http://schemas.openxmlformats.org/officeDocument/2006/relationships/tags" Target="../tags/tag90.xml"/><Relationship Id="rId11" Type="http://schemas.openxmlformats.org/officeDocument/2006/relationships/notesSlide" Target="../notesSlides/notesSlide62.xml"/><Relationship Id="rId10" Type="http://schemas.openxmlformats.org/officeDocument/2006/relationships/slideLayout" Target="../slideLayouts/slideLayout12.xml"/><Relationship Id="rId1" Type="http://schemas.openxmlformats.org/officeDocument/2006/relationships/tags" Target="../tags/tag89.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1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1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12.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1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12.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12.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12.xml"/></Relationships>
</file>

<file path=ppt/slides/_rels/slide71.xml.rels><?xml version="1.0" encoding="UTF-8" standalone="yes"?>
<Relationships xmlns="http://schemas.openxmlformats.org/package/2006/relationships"><Relationship Id="rId3" Type="http://schemas.openxmlformats.org/officeDocument/2006/relationships/notesSlide" Target="../notesSlides/notesSlide71.xml"/><Relationship Id="rId2" Type="http://schemas.openxmlformats.org/officeDocument/2006/relationships/slideLayout" Target="../slideLayouts/slideLayout8.xml"/><Relationship Id="rId1" Type="http://schemas.openxmlformats.org/officeDocument/2006/relationships/themeOverride" Target="../theme/themeOverride1.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12.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12.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12.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12.xml"/></Relationships>
</file>

<file path=ppt/slides/_rels/slide76.xml.rels><?xml version="1.0" encoding="UTF-8" standalone="yes"?>
<Relationships xmlns="http://schemas.openxmlformats.org/package/2006/relationships"><Relationship Id="rId8" Type="http://schemas.openxmlformats.org/officeDocument/2006/relationships/notesSlide" Target="../notesSlides/notesSlide76.xml"/><Relationship Id="rId7" Type="http://schemas.openxmlformats.org/officeDocument/2006/relationships/slideLayout" Target="../slideLayouts/slideLayout12.xml"/><Relationship Id="rId6" Type="http://schemas.openxmlformats.org/officeDocument/2006/relationships/tags" Target="../tags/tag103.xml"/><Relationship Id="rId5" Type="http://schemas.openxmlformats.org/officeDocument/2006/relationships/tags" Target="../tags/tag102.xml"/><Relationship Id="rId4" Type="http://schemas.openxmlformats.org/officeDocument/2006/relationships/tags" Target="../tags/tag101.xml"/><Relationship Id="rId3" Type="http://schemas.openxmlformats.org/officeDocument/2006/relationships/tags" Target="../tags/tag100.xml"/><Relationship Id="rId2" Type="http://schemas.openxmlformats.org/officeDocument/2006/relationships/tags" Target="../tags/tag99.xml"/><Relationship Id="rId1" Type="http://schemas.openxmlformats.org/officeDocument/2006/relationships/tags" Target="../tags/tag98.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12.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12.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12.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12.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12.xml"/></Relationships>
</file>

<file path=ppt/slides/_rels/slide83.xml.rels><?xml version="1.0" encoding="UTF-8" standalone="yes"?>
<Relationships xmlns="http://schemas.openxmlformats.org/package/2006/relationships"><Relationship Id="rId4" Type="http://schemas.openxmlformats.org/officeDocument/2006/relationships/notesSlide" Target="../notesSlides/notesSlide83.xml"/><Relationship Id="rId3" Type="http://schemas.openxmlformats.org/officeDocument/2006/relationships/slideLayout" Target="../slideLayouts/slideLayout12.xml"/><Relationship Id="rId2" Type="http://schemas.openxmlformats.org/officeDocument/2006/relationships/image" Target="../media/image7.png"/><Relationship Id="rId1" Type="http://schemas.openxmlformats.org/officeDocument/2006/relationships/image" Target="../media/image6.png"/></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12.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rot="2700000">
            <a:off x="4801870" y="1297940"/>
            <a:ext cx="1405890" cy="1477010"/>
            <a:chOff x="0" y="986971"/>
            <a:chExt cx="4615543" cy="4847774"/>
          </a:xfrm>
        </p:grpSpPr>
        <p:sp>
          <p:nvSpPr>
            <p:cNvPr id="16" name="矩形 15"/>
            <p:cNvSpPr/>
            <p:nvPr/>
          </p:nvSpPr>
          <p:spPr>
            <a:xfrm>
              <a:off x="449943" y="986971"/>
              <a:ext cx="4165600" cy="4847774"/>
            </a:xfrm>
            <a:prstGeom prst="rect">
              <a:avLst/>
            </a:prstGeom>
            <a:noFill/>
            <a:ln>
              <a:solidFill>
                <a:schemeClr val="accent1">
                  <a:lumMod val="50000"/>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0" y="1320801"/>
              <a:ext cx="4180114" cy="4180114"/>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 name="组合 17"/>
          <p:cNvGrpSpPr/>
          <p:nvPr/>
        </p:nvGrpSpPr>
        <p:grpSpPr>
          <a:xfrm rot="2700000">
            <a:off x="5281295" y="955675"/>
            <a:ext cx="1968500" cy="2067560"/>
            <a:chOff x="0" y="986971"/>
            <a:chExt cx="4615543" cy="4847774"/>
          </a:xfrm>
        </p:grpSpPr>
        <p:sp>
          <p:nvSpPr>
            <p:cNvPr id="19" name="矩形 18"/>
            <p:cNvSpPr/>
            <p:nvPr/>
          </p:nvSpPr>
          <p:spPr>
            <a:xfrm>
              <a:off x="449943" y="986971"/>
              <a:ext cx="4165600" cy="4847774"/>
            </a:xfrm>
            <a:prstGeom prst="rect">
              <a:avLst/>
            </a:prstGeom>
            <a:noFill/>
            <a:ln>
              <a:solidFill>
                <a:schemeClr val="accent1">
                  <a:lumMod val="50000"/>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0" y="1320801"/>
              <a:ext cx="4180114" cy="4180114"/>
            </a:xfrm>
            <a:prstGeom prst="rect">
              <a:avLst/>
            </a:prstGeom>
            <a:solidFill>
              <a:schemeClr val="tx2">
                <a:lumMod val="50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7" name="组合 26"/>
          <p:cNvGrpSpPr/>
          <p:nvPr/>
        </p:nvGrpSpPr>
        <p:grpSpPr>
          <a:xfrm rot="2700000">
            <a:off x="6713855" y="968375"/>
            <a:ext cx="730250" cy="767080"/>
            <a:chOff x="0" y="986971"/>
            <a:chExt cx="4615543" cy="4847774"/>
          </a:xfrm>
        </p:grpSpPr>
        <p:sp>
          <p:nvSpPr>
            <p:cNvPr id="28" name="矩形 27"/>
            <p:cNvSpPr/>
            <p:nvPr/>
          </p:nvSpPr>
          <p:spPr>
            <a:xfrm>
              <a:off x="449943" y="986971"/>
              <a:ext cx="4165600" cy="4847774"/>
            </a:xfrm>
            <a:prstGeom prst="rect">
              <a:avLst/>
            </a:prstGeom>
            <a:noFill/>
            <a:ln>
              <a:solidFill>
                <a:schemeClr val="accent1">
                  <a:lumMod val="50000"/>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1320801"/>
              <a:ext cx="4180114" cy="4180114"/>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0" name="组合 29"/>
          <p:cNvGrpSpPr/>
          <p:nvPr/>
        </p:nvGrpSpPr>
        <p:grpSpPr>
          <a:xfrm rot="2700000">
            <a:off x="6755765" y="3034030"/>
            <a:ext cx="368935" cy="387350"/>
            <a:chOff x="0" y="986971"/>
            <a:chExt cx="4615543" cy="4847774"/>
          </a:xfrm>
        </p:grpSpPr>
        <p:sp>
          <p:nvSpPr>
            <p:cNvPr id="31" name="矩形 30"/>
            <p:cNvSpPr/>
            <p:nvPr/>
          </p:nvSpPr>
          <p:spPr>
            <a:xfrm>
              <a:off x="449943" y="986971"/>
              <a:ext cx="4165600" cy="4847774"/>
            </a:xfrm>
            <a:prstGeom prst="rect">
              <a:avLst/>
            </a:prstGeom>
            <a:noFill/>
            <a:ln>
              <a:solidFill>
                <a:schemeClr val="accent1">
                  <a:lumMod val="50000"/>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0" y="1320801"/>
              <a:ext cx="4180114" cy="4180114"/>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3" name="矩形 69"/>
          <p:cNvSpPr>
            <a:spLocks noChangeArrowheads="1"/>
          </p:cNvSpPr>
          <p:nvPr/>
        </p:nvSpPr>
        <p:spPr bwMode="auto">
          <a:xfrm>
            <a:off x="3546472" y="4098968"/>
            <a:ext cx="5136125" cy="706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r>
              <a:rPr lang="zh-CN" altLang="en-US" sz="4000" b="1" dirty="0">
                <a:solidFill>
                  <a:srgbClr val="2E75B6"/>
                </a:solidFill>
                <a:latin typeface="微软雅黑" panose="020B0503020204020204" charset="-122"/>
                <a:ea typeface="微软雅黑" panose="020B0503020204020204" charset="-122"/>
                <a:sym typeface="微软雅黑" panose="020B0503020204020204" charset="-122"/>
              </a:rPr>
              <a:t>问卷设计</a:t>
            </a:r>
            <a:endParaRPr lang="zh-CN" altLang="en-US" sz="4000" b="1" dirty="0">
              <a:solidFill>
                <a:srgbClr val="2E75B6"/>
              </a:solidFill>
              <a:latin typeface="微软雅黑" panose="020B0503020204020204" charset="-122"/>
              <a:ea typeface="微软雅黑" panose="020B0503020204020204" charset="-122"/>
              <a:sym typeface="微软雅黑" panose="020B0503020204020204" charset="-122"/>
            </a:endParaRPr>
          </a:p>
        </p:txBody>
      </p:sp>
      <p:sp>
        <p:nvSpPr>
          <p:cNvPr id="34" name="矩形 70"/>
          <p:cNvSpPr>
            <a:spLocks noChangeArrowheads="1"/>
          </p:cNvSpPr>
          <p:nvPr/>
        </p:nvSpPr>
        <p:spPr bwMode="auto">
          <a:xfrm>
            <a:off x="2465627" y="5072848"/>
            <a:ext cx="7217819"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sz="3600" b="1" dirty="0" smtClean="0">
                <a:solidFill>
                  <a:schemeClr val="bg2">
                    <a:lumMod val="25000"/>
                  </a:schemeClr>
                </a:solidFill>
                <a:latin typeface="微软雅黑" panose="020B0503020204020204" charset="-122"/>
                <a:ea typeface="微软雅黑" panose="020B0503020204020204" charset="-122"/>
                <a:sym typeface="+mn-ea"/>
              </a:rPr>
              <a:t>问卷的组成</a:t>
            </a:r>
            <a:endParaRPr lang="zh-CN" altLang="en-US" sz="3600" b="1" dirty="0" smtClean="0">
              <a:solidFill>
                <a:schemeClr val="bg2">
                  <a:lumMod val="25000"/>
                </a:schemeClr>
              </a:solidFill>
              <a:latin typeface="微软雅黑" panose="020B0503020204020204" charset="-122"/>
              <a:ea typeface="微软雅黑" panose="020B0503020204020204" charset="-122"/>
              <a:sym typeface="+mn-ea"/>
            </a:endParaRPr>
          </a:p>
        </p:txBody>
      </p:sp>
      <p:cxnSp>
        <p:nvCxnSpPr>
          <p:cNvPr id="35" name="直接连接符 34"/>
          <p:cNvCxnSpPr/>
          <p:nvPr/>
        </p:nvCxnSpPr>
        <p:spPr>
          <a:xfrm>
            <a:off x="3150375" y="4511768"/>
            <a:ext cx="1455994" cy="1"/>
          </a:xfrm>
          <a:prstGeom prst="line">
            <a:avLst/>
          </a:prstGeom>
          <a:ln w="952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a:off x="7638647" y="4498436"/>
            <a:ext cx="1379364" cy="1"/>
          </a:xfrm>
          <a:prstGeom prst="line">
            <a:avLst/>
          </a:prstGeom>
          <a:ln w="952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37" name="_14"/>
          <p:cNvSpPr txBox="1">
            <a:spLocks noChangeArrowheads="1"/>
          </p:cNvSpPr>
          <p:nvPr/>
        </p:nvSpPr>
        <p:spPr bwMode="auto">
          <a:xfrm>
            <a:off x="5052963" y="1598609"/>
            <a:ext cx="2263793" cy="64221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3" tIns="45711" rIns="91423" bIns="45711"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endParaRPr lang="zh-CN" sz="5400" dirty="0">
              <a:solidFill>
                <a:schemeClr val="bg1"/>
              </a:solidFill>
              <a:latin typeface="微软雅黑" panose="020B0503020204020204" charset="-122"/>
              <a:ea typeface="微软雅黑" panose="020B0503020204020204"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1000"/>
                                        <p:tgtEl>
                                          <p:spTgt spid="37"/>
                                        </p:tgtEl>
                                      </p:cBhvr>
                                    </p:animEffect>
                                    <p:anim calcmode="lin" valueType="num">
                                      <p:cBhvr>
                                        <p:cTn id="8" dur="1000" fill="hold"/>
                                        <p:tgtEl>
                                          <p:spTgt spid="37"/>
                                        </p:tgtEl>
                                        <p:attrNameLst>
                                          <p:attrName>ppt_x</p:attrName>
                                        </p:attrNameLst>
                                      </p:cBhvr>
                                      <p:tavLst>
                                        <p:tav tm="0">
                                          <p:val>
                                            <p:strVal val="#ppt_x"/>
                                          </p:val>
                                        </p:tav>
                                        <p:tav tm="100000">
                                          <p:val>
                                            <p:strVal val="#ppt_x"/>
                                          </p:val>
                                        </p:tav>
                                      </p:tavLst>
                                    </p:anim>
                                    <p:anim calcmode="lin" valueType="num">
                                      <p:cBhvr>
                                        <p:cTn id="9" dur="1000" fill="hold"/>
                                        <p:tgtEl>
                                          <p:spTgt spid="3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Effect transition="in" filter="wipe(left)">
                                      <p:cBhvr>
                                        <p:cTn id="13" dur="500"/>
                                        <p:tgtEl>
                                          <p:spTgt spid="35"/>
                                        </p:tgtEl>
                                      </p:cBhvr>
                                    </p:animEffect>
                                  </p:childTnLst>
                                </p:cTn>
                              </p:par>
                            </p:childTnLst>
                          </p:cTn>
                        </p:par>
                        <p:par>
                          <p:cTn id="14" fill="hold">
                            <p:stCondLst>
                              <p:cond delay="1500"/>
                            </p:stCondLst>
                            <p:childTnLst>
                              <p:par>
                                <p:cTn id="15" presetID="22" presetClass="entr" presetSubtype="2" fill="hold" nodeType="afterEffect">
                                  <p:stCondLst>
                                    <p:cond delay="0"/>
                                  </p:stCondLst>
                                  <p:childTnLst>
                                    <p:set>
                                      <p:cBhvr>
                                        <p:cTn id="16" dur="1" fill="hold">
                                          <p:stCondLst>
                                            <p:cond delay="0"/>
                                          </p:stCondLst>
                                        </p:cTn>
                                        <p:tgtEl>
                                          <p:spTgt spid="36"/>
                                        </p:tgtEl>
                                        <p:attrNameLst>
                                          <p:attrName>style.visibility</p:attrName>
                                        </p:attrNameLst>
                                      </p:cBhvr>
                                      <p:to>
                                        <p:strVal val="visible"/>
                                      </p:to>
                                    </p:set>
                                    <p:animEffect transition="in" filter="wipe(right)">
                                      <p:cBhvr>
                                        <p:cTn id="17" dur="500"/>
                                        <p:tgtEl>
                                          <p:spTgt spid="36"/>
                                        </p:tgtEl>
                                      </p:cBhvr>
                                    </p:animEffect>
                                  </p:childTnLst>
                                </p:cTn>
                              </p:par>
                            </p:childTnLst>
                          </p:cTn>
                        </p:par>
                        <p:par>
                          <p:cTn id="18" fill="hold">
                            <p:stCondLst>
                              <p:cond delay="2000"/>
                            </p:stCondLst>
                            <p:childTnLst>
                              <p:par>
                                <p:cTn id="19" presetID="53" presetClass="entr" presetSubtype="16" fill="hold" grpId="0" nodeType="afterEffect">
                                  <p:stCondLst>
                                    <p:cond delay="0"/>
                                  </p:stCondLst>
                                  <p:childTnLst>
                                    <p:set>
                                      <p:cBhvr>
                                        <p:cTn id="20" dur="1" fill="hold">
                                          <p:stCondLst>
                                            <p:cond delay="0"/>
                                          </p:stCondLst>
                                        </p:cTn>
                                        <p:tgtEl>
                                          <p:spTgt spid="33"/>
                                        </p:tgtEl>
                                        <p:attrNameLst>
                                          <p:attrName>style.visibility</p:attrName>
                                        </p:attrNameLst>
                                      </p:cBhvr>
                                      <p:to>
                                        <p:strVal val="visible"/>
                                      </p:to>
                                    </p:set>
                                    <p:anim calcmode="lin" valueType="num">
                                      <p:cBhvr>
                                        <p:cTn id="21" dur="500" fill="hold"/>
                                        <p:tgtEl>
                                          <p:spTgt spid="33"/>
                                        </p:tgtEl>
                                        <p:attrNameLst>
                                          <p:attrName>ppt_w</p:attrName>
                                        </p:attrNameLst>
                                      </p:cBhvr>
                                      <p:tavLst>
                                        <p:tav tm="0">
                                          <p:val>
                                            <p:fltVal val="0"/>
                                          </p:val>
                                        </p:tav>
                                        <p:tav tm="100000">
                                          <p:val>
                                            <p:strVal val="#ppt_w"/>
                                          </p:val>
                                        </p:tav>
                                      </p:tavLst>
                                    </p:anim>
                                    <p:anim calcmode="lin" valueType="num">
                                      <p:cBhvr>
                                        <p:cTn id="22" dur="500" fill="hold"/>
                                        <p:tgtEl>
                                          <p:spTgt spid="33"/>
                                        </p:tgtEl>
                                        <p:attrNameLst>
                                          <p:attrName>ppt_h</p:attrName>
                                        </p:attrNameLst>
                                      </p:cBhvr>
                                      <p:tavLst>
                                        <p:tav tm="0">
                                          <p:val>
                                            <p:fltVal val="0"/>
                                          </p:val>
                                        </p:tav>
                                        <p:tav tm="100000">
                                          <p:val>
                                            <p:strVal val="#ppt_h"/>
                                          </p:val>
                                        </p:tav>
                                      </p:tavLst>
                                    </p:anim>
                                    <p:animEffect transition="in" filter="fade">
                                      <p:cBhvr>
                                        <p:cTn id="23" dur="500"/>
                                        <p:tgtEl>
                                          <p:spTgt spid="33"/>
                                        </p:tgtEl>
                                      </p:cBhvr>
                                    </p:animEffect>
                                  </p:childTnLst>
                                </p:cTn>
                              </p:par>
                            </p:childTnLst>
                          </p:cTn>
                        </p:par>
                        <p:par>
                          <p:cTn id="24" fill="hold">
                            <p:stCondLst>
                              <p:cond delay="2500"/>
                            </p:stCondLst>
                            <p:childTnLst>
                              <p:par>
                                <p:cTn id="25" presetID="31" presetClass="entr" presetSubtype="0" fill="hold" grpId="0" nodeType="afterEffect">
                                  <p:stCondLst>
                                    <p:cond delay="0"/>
                                  </p:stCondLst>
                                  <p:childTnLst>
                                    <p:set>
                                      <p:cBhvr>
                                        <p:cTn id="26" dur="1" fill="hold">
                                          <p:stCondLst>
                                            <p:cond delay="0"/>
                                          </p:stCondLst>
                                        </p:cTn>
                                        <p:tgtEl>
                                          <p:spTgt spid="34"/>
                                        </p:tgtEl>
                                        <p:attrNameLst>
                                          <p:attrName>style.visibility</p:attrName>
                                        </p:attrNameLst>
                                      </p:cBhvr>
                                      <p:to>
                                        <p:strVal val="visible"/>
                                      </p:to>
                                    </p:set>
                                    <p:anim calcmode="lin" valueType="num">
                                      <p:cBhvr>
                                        <p:cTn id="27" dur="750" fill="hold"/>
                                        <p:tgtEl>
                                          <p:spTgt spid="34"/>
                                        </p:tgtEl>
                                        <p:attrNameLst>
                                          <p:attrName>ppt_w</p:attrName>
                                        </p:attrNameLst>
                                      </p:cBhvr>
                                      <p:tavLst>
                                        <p:tav tm="0">
                                          <p:val>
                                            <p:fltVal val="0"/>
                                          </p:val>
                                        </p:tav>
                                        <p:tav tm="100000">
                                          <p:val>
                                            <p:strVal val="#ppt_w"/>
                                          </p:val>
                                        </p:tav>
                                      </p:tavLst>
                                    </p:anim>
                                    <p:anim calcmode="lin" valueType="num">
                                      <p:cBhvr>
                                        <p:cTn id="28" dur="750" fill="hold"/>
                                        <p:tgtEl>
                                          <p:spTgt spid="34"/>
                                        </p:tgtEl>
                                        <p:attrNameLst>
                                          <p:attrName>ppt_h</p:attrName>
                                        </p:attrNameLst>
                                      </p:cBhvr>
                                      <p:tavLst>
                                        <p:tav tm="0">
                                          <p:val>
                                            <p:fltVal val="0"/>
                                          </p:val>
                                        </p:tav>
                                        <p:tav tm="100000">
                                          <p:val>
                                            <p:strVal val="#ppt_h"/>
                                          </p:val>
                                        </p:tav>
                                      </p:tavLst>
                                    </p:anim>
                                    <p:anim calcmode="lin" valueType="num">
                                      <p:cBhvr>
                                        <p:cTn id="29" dur="750" fill="hold"/>
                                        <p:tgtEl>
                                          <p:spTgt spid="34"/>
                                        </p:tgtEl>
                                        <p:attrNameLst>
                                          <p:attrName>style.rotation</p:attrName>
                                        </p:attrNameLst>
                                      </p:cBhvr>
                                      <p:tavLst>
                                        <p:tav tm="0">
                                          <p:val>
                                            <p:fltVal val="90"/>
                                          </p:val>
                                        </p:tav>
                                        <p:tav tm="100000">
                                          <p:val>
                                            <p:fltVal val="0"/>
                                          </p:val>
                                        </p:tav>
                                      </p:tavLst>
                                    </p:anim>
                                    <p:animEffect transition="in" filter="fade">
                                      <p:cBhvr>
                                        <p:cTn id="30" dur="75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4" grpId="0"/>
      <p:bldP spid="37"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59272"/>
            <a:ext cx="12188156" cy="612098"/>
            <a:chOff x="0" y="509017"/>
            <a:chExt cx="12190413" cy="612212"/>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252376" y="509017"/>
              <a:ext cx="3739572"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一、说明信（卷首语</a:t>
              </a:r>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3" name="文本框 2"/>
          <p:cNvSpPr txBox="1"/>
          <p:nvPr/>
        </p:nvSpPr>
        <p:spPr>
          <a:xfrm>
            <a:off x="1518195" y="1568160"/>
            <a:ext cx="6189469" cy="460375"/>
          </a:xfrm>
          <a:prstGeom prst="rect">
            <a:avLst/>
          </a:prstGeom>
          <a:noFill/>
        </p:spPr>
        <p:txBody>
          <a:bodyPr wrap="square" rtlCol="0">
            <a:spAutoFit/>
          </a:bodyPr>
          <a:p>
            <a:pPr indent="609600" fontAlgn="auto">
              <a:extLst>
                <a:ext uri="{35155182-B16C-46BC-9424-99874614C6A1}">
                  <wpsdc:indentchars xmlns:wpsdc="http://www.wps.cn/officeDocument/2017/drawingmlCustomData" val="200" checksum="4158780845"/>
                </a:ext>
              </a:extLst>
            </a:pPr>
            <a:r>
              <a:rPr lang="en-US" altLang="zh-CN" sz="2400" b="1">
                <a:latin typeface="微软雅黑" panose="020B0503020204020204" charset="-122"/>
                <a:ea typeface="微软雅黑" panose="020B0503020204020204" charset="-122"/>
                <a:cs typeface="微软雅黑" panose="020B0503020204020204" charset="-122"/>
              </a:rPr>
              <a:t>2.</a:t>
            </a:r>
            <a:r>
              <a:rPr lang="zh-CN" altLang="en-US" sz="2400" b="1">
                <a:latin typeface="微软雅黑" panose="020B0503020204020204" charset="-122"/>
                <a:ea typeface="微软雅黑" panose="020B0503020204020204" charset="-122"/>
                <a:cs typeface="微软雅黑" panose="020B0503020204020204" charset="-122"/>
              </a:rPr>
              <a:t>交代目的</a:t>
            </a:r>
            <a:endParaRPr lang="zh-CN" altLang="en-US"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518285" y="2395855"/>
            <a:ext cx="3975735" cy="286131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交代目的，是要告诉被访者，从你这里获取信息是准备做何用，这也是对于被访者的尊重</a:t>
            </a:r>
            <a:r>
              <a:rPr lang="zh-CN" altLang="en-US" sz="2000">
                <a:latin typeface="微软雅黑" panose="020B0503020204020204" charset="-122"/>
                <a:ea typeface="微软雅黑" panose="020B0503020204020204" charset="-122"/>
                <a:cs typeface="微软雅黑" panose="020B0503020204020204" charset="-122"/>
              </a:rPr>
              <a:t>，一般来说，所交代的目的，要比实际进行研究的目的</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更宽泛些</a:t>
            </a:r>
            <a:r>
              <a:rPr lang="zh-CN" altLang="en-US" sz="2000">
                <a:latin typeface="微软雅黑" panose="020B0503020204020204" charset="-122"/>
                <a:ea typeface="微软雅黑" panose="020B0503020204020204" charset="-122"/>
                <a:cs typeface="微软雅黑" panose="020B0503020204020204" charset="-122"/>
              </a:rPr>
              <a:t>。之所以这样，主要有两个作用。</a:t>
            </a:r>
            <a:endParaRPr lang="zh-CN" altLang="en-US" sz="2000">
              <a:latin typeface="微软雅黑" panose="020B0503020204020204" charset="-122"/>
              <a:ea typeface="微软雅黑" panose="020B0503020204020204" charset="-122"/>
              <a:cs typeface="微软雅黑" panose="020B0503020204020204" charset="-122"/>
            </a:endParaRPr>
          </a:p>
        </p:txBody>
      </p:sp>
      <p:pic>
        <p:nvPicPr>
          <p:cNvPr id="6" name="图片 5"/>
          <p:cNvPicPr>
            <a:picLocks noChangeAspect="1"/>
          </p:cNvPicPr>
          <p:nvPr/>
        </p:nvPicPr>
        <p:blipFill>
          <a:blip r:embed="rId1"/>
          <a:srcRect b="74445"/>
          <a:stretch>
            <a:fillRect/>
          </a:stretch>
        </p:blipFill>
        <p:spPr>
          <a:xfrm>
            <a:off x="6229985" y="1967230"/>
            <a:ext cx="5686425" cy="3400425"/>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85941"/>
            <a:ext cx="12188156" cy="585429"/>
            <a:chOff x="0" y="535691"/>
            <a:chExt cx="12190413" cy="585538"/>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238418" y="535691"/>
              <a:ext cx="3739572"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一、说明信（卷首语</a:t>
              </a:r>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1504315" y="1593850"/>
            <a:ext cx="9210675" cy="378460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其一，激发调查对象配合调查的热情和积极性。</a:t>
            </a:r>
            <a:r>
              <a:rPr lang="zh-CN" altLang="en-US" sz="2000">
                <a:latin typeface="微软雅黑" panose="020B0503020204020204" charset="-122"/>
                <a:ea typeface="微软雅黑" panose="020B0503020204020204" charset="-122"/>
                <a:cs typeface="微软雅黑" panose="020B0503020204020204" charset="-122"/>
              </a:rPr>
              <a:t>人们要接受调查访问，肯定要耽误一定的时间、耗费一定的精力。人总是愿意做那些跟自己有关、有意义的事情，至少是一些公益的事情。如果把调查目的说得过于狭窄，被访者有可能认为这个事情太专业，好像跟自己无关，也有可能觉得接受这样一个访问好像没有什么价值，就会拒绝接受调查。一般人们都是倾向于，我可以付出时间，但是我一定要做自己认为有价值的事情。所以，把调查目的交代得稍微宽泛一点，就可以在更大的程度上让调查对象感到这个问题跟自己是有关的，从而激发他们配合调查的热情和积极性。</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85941"/>
            <a:ext cx="12188156" cy="585429"/>
            <a:chOff x="0" y="535691"/>
            <a:chExt cx="12190413" cy="585538"/>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238418" y="535691"/>
              <a:ext cx="3739572"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一、说明信（卷首语</a:t>
              </a:r>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1503680" y="2510155"/>
            <a:ext cx="9210675" cy="1476375"/>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其二，有时也是出于</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降低敏感性</a:t>
            </a:r>
            <a:r>
              <a:rPr lang="zh-CN" altLang="en-US" sz="2000">
                <a:latin typeface="微软雅黑" panose="020B0503020204020204" charset="-122"/>
                <a:ea typeface="微软雅黑" panose="020B0503020204020204" charset="-122"/>
                <a:cs typeface="微软雅黑" panose="020B0503020204020204" charset="-122"/>
              </a:rPr>
              <a:t>的考虑。调查目的说的太具体、太直接，有时是有敏感性的。调查时一些措辞的转换，在很大程度上可以争取被访者的合作，避免引起不必要的敏感。本身没有脱离调查原意，同时又能降解问题的敏感性。</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85941"/>
            <a:ext cx="12188156" cy="585429"/>
            <a:chOff x="0" y="535691"/>
            <a:chExt cx="12190413" cy="585538"/>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238418" y="535691"/>
              <a:ext cx="3739572"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一、说明信（卷首语</a:t>
              </a:r>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1083945" y="1537335"/>
            <a:ext cx="10024110" cy="4502785"/>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比如北京大学曾经在20世纪80年代中期做过一个调查，叫</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“社会分层调查”</a:t>
            </a:r>
            <a:r>
              <a:rPr lang="zh-CN" altLang="en-US" sz="2000">
                <a:latin typeface="微软雅黑" panose="020B0503020204020204" charset="-122"/>
                <a:ea typeface="微软雅黑" panose="020B0503020204020204" charset="-122"/>
                <a:cs typeface="微软雅黑" panose="020B0503020204020204" charset="-122"/>
              </a:rPr>
              <a:t>。现在说起来,大家都觉得，将自已分到哪个层次也无所谓。但对于刚刚从“文革”时期过来的老百姓来说，“社会分层”就是所谓的“划分阶级”、划分“社会成分”了。</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这些概念的政治性是非常强的，是一个比较敏感的事情。</a:t>
            </a:r>
            <a:endPar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北大课题组进行调查时，交代调查目的，</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没有直接指明要进行城市居民社会分层调查，而是说“城市居民生活状况调查”</a:t>
            </a:r>
            <a:r>
              <a:rPr lang="zh-CN" altLang="en-US" sz="2000">
                <a:latin typeface="微软雅黑" panose="020B0503020204020204" charset="-122"/>
                <a:ea typeface="微软雅黑" panose="020B0503020204020204" charset="-122"/>
                <a:cs typeface="微软雅黑" panose="020B0503020204020204" charset="-122"/>
              </a:rPr>
              <a:t>。因为该调查确实要了解人们的经济状况、社会状况，说成“生活状况调查”,其实就将比较敏感的词汇避开了。当然，“社会分层调查”并不是原来意义上的“划分阶级”,所以对被访者本身也没有直接地隐瞒或者损害，但是这种措辞的转换，在很大程度上可以争取被访者的合作，避免引起不必要的敏感。</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59272"/>
            <a:ext cx="12188156" cy="612098"/>
            <a:chOff x="0" y="509017"/>
            <a:chExt cx="12190413" cy="612212"/>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238418" y="509017"/>
              <a:ext cx="3739572"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一、说明信（卷首语</a:t>
              </a:r>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3" name="文本框 2"/>
          <p:cNvSpPr txBox="1"/>
          <p:nvPr/>
        </p:nvSpPr>
        <p:spPr>
          <a:xfrm>
            <a:off x="1504225" y="1186525"/>
            <a:ext cx="6189469" cy="460375"/>
          </a:xfrm>
          <a:prstGeom prst="rect">
            <a:avLst/>
          </a:prstGeom>
          <a:noFill/>
        </p:spPr>
        <p:txBody>
          <a:bodyPr wrap="square" rtlCol="0">
            <a:spAutoFit/>
          </a:bodyPr>
          <a:p>
            <a:pPr indent="609600" fontAlgn="auto">
              <a:extLst>
                <a:ext uri="{35155182-B16C-46BC-9424-99874614C6A1}">
                  <wpsdc:indentchars xmlns:wpsdc="http://www.wps.cn/officeDocument/2017/drawingmlCustomData" val="200" checksum="4158780845"/>
                </a:ext>
              </a:extLst>
            </a:pPr>
            <a:r>
              <a:rPr lang="en-US" altLang="zh-CN" sz="2400" b="1">
                <a:latin typeface="微软雅黑" panose="020B0503020204020204" charset="-122"/>
                <a:ea typeface="微软雅黑" panose="020B0503020204020204" charset="-122"/>
                <a:cs typeface="微软雅黑" panose="020B0503020204020204" charset="-122"/>
              </a:rPr>
              <a:t>3.</a:t>
            </a:r>
            <a:r>
              <a:rPr lang="zh-CN" altLang="en-US" sz="2400" b="1">
                <a:latin typeface="微软雅黑" panose="020B0503020204020204" charset="-122"/>
                <a:ea typeface="微软雅黑" panose="020B0503020204020204" charset="-122"/>
                <a:cs typeface="微软雅黑" panose="020B0503020204020204" charset="-122"/>
              </a:rPr>
              <a:t>消除疑虑</a:t>
            </a:r>
            <a:endParaRPr lang="zh-CN" altLang="en-US"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504315" y="1895475"/>
            <a:ext cx="9210675" cy="3836035"/>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人们在接受调查时，有一种拒绝的心态，一般会出于几个方面的原因。</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第一个原因，被访者觉得自己太忙，没时间没精力去填写问卷。</a:t>
            </a:r>
            <a:r>
              <a:rPr lang="zh-CN" altLang="en-US" sz="2000">
                <a:latin typeface="微软雅黑" panose="020B0503020204020204" charset="-122"/>
                <a:ea typeface="微软雅黑" panose="020B0503020204020204" charset="-122"/>
                <a:cs typeface="微软雅黑" panose="020B0503020204020204" charset="-122"/>
              </a:rPr>
              <a:t>面对这种情况，调查者要在卷首语中表达清楚：问卷看起来好像很长，实际上填答起来很容易，大概30分钟就可以填满，您的填答实际上是在为社会福利事业作贡献等。</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人们做过测算，20分钟以内填写完的问卷，填答的效果最好，有效性、真实性和客观性最理想。</a:t>
            </a:r>
            <a:r>
              <a:rPr lang="zh-CN" altLang="en-US" sz="2000">
                <a:latin typeface="微软雅黑" panose="020B0503020204020204" charset="-122"/>
                <a:ea typeface="微软雅黑" panose="020B0503020204020204" charset="-122"/>
                <a:cs typeface="微软雅黑" panose="020B0503020204020204" charset="-122"/>
              </a:rPr>
              <a:t>所以在实际调查过程中，一般是留出20到45分钟填答，最长的时限要控制在45分钟。超过45分钟，被访者填答的效果就会极大地降低。</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59272"/>
            <a:ext cx="12188156" cy="612098"/>
            <a:chOff x="0" y="509017"/>
            <a:chExt cx="12190413" cy="612212"/>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238418" y="509017"/>
              <a:ext cx="3739572"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一、说明信（卷首语</a:t>
              </a:r>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1490345" y="1350645"/>
            <a:ext cx="9210675" cy="496443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en-US" altLang="zh-CN" sz="2000" b="1">
                <a:solidFill>
                  <a:schemeClr val="accent2"/>
                </a:solidFill>
                <a:latin typeface="微软雅黑" panose="020B0503020204020204" charset="-122"/>
                <a:ea typeface="微软雅黑" panose="020B0503020204020204" charset="-122"/>
                <a:cs typeface="微软雅黑" panose="020B0503020204020204" charset="-122"/>
              </a:rPr>
              <a:t> </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第二个原因，被访者还有另外一种疑虑，就是“我填答重要吗？你们找别人去答不也一样吗？”</a:t>
            </a:r>
            <a:r>
              <a:rPr lang="zh-CN" altLang="en-US" sz="2000">
                <a:latin typeface="微软雅黑" panose="020B0503020204020204" charset="-122"/>
                <a:ea typeface="微软雅黑" panose="020B0503020204020204" charset="-122"/>
                <a:cs typeface="微软雅黑" panose="020B0503020204020204" charset="-122"/>
              </a:rPr>
              <a:t>尤其是涉及敏感问题调查，比如说“同性恋调查”，或者“越轨问题的调查”等等。有的人被抽中以后，就觉得很敏感，是不是组织上已经掌握我什么情况，先来探探我？这时，调查者要从抽样本身的意义来消除他的疑虑，告诉他说：之所以选中你进行调查，并不是你有什么情况被调查组预先掌握了。</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 如果是根据名单邮寄问卷，卷首语一定有句话说：寄给你并不是因为你的个性倾向，或者某方面的意识有什么异常，我们是根据随机抽样的原则进行抽样，每个人都有可能被抽中，概率都是一样的，所以对你本人并没有特意的安排，不用担心。</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59272"/>
            <a:ext cx="12188156" cy="612098"/>
            <a:chOff x="0" y="509017"/>
            <a:chExt cx="12190413" cy="612212"/>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238418" y="509017"/>
              <a:ext cx="3739572"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一、说明信（卷首语</a:t>
              </a:r>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1490345" y="1304925"/>
            <a:ext cx="9210675" cy="496443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另外，也有人会像答题一样填写问卷，文化层次比较低的人尤其如此。拿过问卷一看，就把问卷当成考卷，觉得自己文化程度低，这些事情都不知道，也答不上来，所以有畏难情绪。</a:t>
            </a:r>
            <a:r>
              <a:rPr lang="zh-CN" altLang="en-US" sz="2000">
                <a:latin typeface="微软雅黑" panose="020B0503020204020204" charset="-122"/>
                <a:ea typeface="微软雅黑" panose="020B0503020204020204" charset="-122"/>
                <a:cs typeface="微软雅黑" panose="020B0503020204020204" charset="-122"/>
              </a:rPr>
              <a:t>那么，你也要告诉他：问卷的答案本身无所谓对和错，自己是什么情况、什么意见，如实填答就是最好的回答；某些调查问题你可能不知道，但“不知道”这个情况本身也正是我们需要掌握的。</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比如，我们要进行一项宣传效果调查，如果人人都知道，那么表明宣传效果至少从知晓率来说能达到100%，但实际上，知晓率到底是什么情况，才是我们宣传效果调查需要掌握的。假使经过了5个月的宣传，甚至10个月的宣传，还是有40%或50%的人不知道，这表明宣传效果本身就存在某些问题，这其实都是我们需要了解的情况。</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59272"/>
            <a:ext cx="12188156" cy="612098"/>
            <a:chOff x="0" y="509017"/>
            <a:chExt cx="12190413" cy="612212"/>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238418" y="509017"/>
              <a:ext cx="3739572"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一、说明信（卷首语</a:t>
              </a:r>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3" name="文本框 2"/>
          <p:cNvSpPr txBox="1"/>
          <p:nvPr/>
        </p:nvSpPr>
        <p:spPr>
          <a:xfrm>
            <a:off x="1504225" y="1586575"/>
            <a:ext cx="6189469" cy="460375"/>
          </a:xfrm>
          <a:prstGeom prst="rect">
            <a:avLst/>
          </a:prstGeom>
          <a:noFill/>
        </p:spPr>
        <p:txBody>
          <a:bodyPr wrap="square" rtlCol="0">
            <a:spAutoFit/>
          </a:bodyPr>
          <a:p>
            <a:pPr indent="609600" fontAlgn="auto">
              <a:extLst>
                <a:ext uri="{35155182-B16C-46BC-9424-99874614C6A1}">
                  <wpsdc:indentchars xmlns:wpsdc="http://www.wps.cn/officeDocument/2017/drawingmlCustomData" val="200" checksum="4158780845"/>
                </a:ext>
              </a:extLst>
            </a:pPr>
            <a:r>
              <a:rPr lang="en-US" altLang="zh-CN" sz="2400" b="1">
                <a:latin typeface="微软雅黑" panose="020B0503020204020204" charset="-122"/>
                <a:ea typeface="微软雅黑" panose="020B0503020204020204" charset="-122"/>
                <a:cs typeface="微软雅黑" panose="020B0503020204020204" charset="-122"/>
              </a:rPr>
              <a:t>4.</a:t>
            </a:r>
            <a:r>
              <a:rPr lang="zh-CN" altLang="en-US" sz="2400" b="1">
                <a:latin typeface="微软雅黑" panose="020B0503020204020204" charset="-122"/>
                <a:ea typeface="微软雅黑" panose="020B0503020204020204" charset="-122"/>
                <a:cs typeface="微软雅黑" panose="020B0503020204020204" charset="-122"/>
              </a:rPr>
              <a:t>促其参与</a:t>
            </a:r>
            <a:endParaRPr lang="zh-CN" altLang="en-US"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504315" y="2395855"/>
            <a:ext cx="9210675" cy="337439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任何一个社会调查都会占用调查对象的一些时间，现在做民意调查都会送人一些小纪念品等，算是彼此见面</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融洽气氛</a:t>
            </a:r>
            <a:r>
              <a:rPr lang="zh-CN" altLang="en-US" sz="2000">
                <a:latin typeface="微软雅黑" panose="020B0503020204020204" charset="-122"/>
                <a:ea typeface="微软雅黑" panose="020B0503020204020204" charset="-122"/>
                <a:cs typeface="微软雅黑" panose="020B0503020204020204" charset="-122"/>
              </a:rPr>
              <a:t>的一种中介物。</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但是从根本上来说，发放小礼品并不能作为人们时间、精力付出的一种补偿，因为人们填调查问卷所提供的信息是很难用确定的价值来衡量的。</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所以，要促其参与，关键是要告诉被访者，我们做的调查是很有意义的，由此激发被访者的</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社会责任心</a:t>
            </a:r>
            <a:r>
              <a:rPr lang="zh-CN" altLang="en-US" sz="2000">
                <a:latin typeface="微软雅黑" panose="020B0503020204020204" charset="-122"/>
                <a:ea typeface="微软雅黑" panose="020B0503020204020204" charset="-122"/>
                <a:cs typeface="微软雅黑" panose="020B0503020204020204" charset="-122"/>
              </a:rPr>
              <a:t>。</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85941"/>
            <a:ext cx="12188156" cy="585429"/>
            <a:chOff x="0" y="535691"/>
            <a:chExt cx="12190413" cy="585538"/>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238418" y="535691"/>
              <a:ext cx="3739572"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一、说明信（卷首语</a:t>
              </a:r>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1490345" y="1489710"/>
            <a:ext cx="9210675" cy="481076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具体可以做到以下几点：</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第一，要尊重被访者提出的意见。</a:t>
            </a:r>
            <a:endPar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第二，说明该民意调查能够为政府的相关决策或改进某方面的工作起到重要的参考作用。</a:t>
            </a:r>
            <a:endPar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第三，从被访者的身份来进一步说明。让被访者明白自己的意见意义重大。</a:t>
            </a:r>
            <a:endPar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比如说，北京市总共1300万常住居民，本次调查只抽中1200个样本，那么你作为其中一个抽中对象，等于代表着一万个跟你有类似情况和意见的人，你个人所表达的意见意义重大。这些都是促使被访者积极参与的有效手段。</a:t>
            </a:r>
            <a:endParaRPr lang="zh-CN" altLang="en-US" sz="2000" b="1">
              <a:solidFill>
                <a:schemeClr val="accent2"/>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85941"/>
            <a:ext cx="12188156" cy="585429"/>
            <a:chOff x="0" y="535691"/>
            <a:chExt cx="12190413" cy="585538"/>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238418" y="535691"/>
              <a:ext cx="3739572"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一、说明信（卷首语</a:t>
              </a:r>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1490345" y="1209040"/>
            <a:ext cx="9210675" cy="455422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总之，说明信就是围绕表明身份、交代日的、消除疑虑、促其参与这四个目的进行的。以下是《上海居民读报情况的调查问卷》的说明信：</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市民朋友：</a:t>
            </a:r>
            <a:endPar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 您好!当您接过这份问卷时，请接受我们对您的一声问候。为了全面客观地了解上海市居民阅读报纸的基本情况，听取大家对上海市报纸工作的意见和要求，以便为改进我们的报纸工作提供可靠的依据，我们特组织这项调查。</a:t>
            </a:r>
            <a:endPar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  您是从全上海市1300万居民中通过科学抽样方法选出来的代表、您的仔细填答，将帮助我们了解与您有着类似情况的成百上千居民的情况和意见。</a:t>
            </a:r>
            <a:endPar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Line 21"/>
          <p:cNvSpPr>
            <a:spLocks noChangeShapeType="1"/>
          </p:cNvSpPr>
          <p:nvPr/>
        </p:nvSpPr>
        <p:spPr bwMode="auto">
          <a:xfrm>
            <a:off x="3675107" y="2406272"/>
            <a:ext cx="0" cy="1747853"/>
          </a:xfrm>
          <a:prstGeom prst="line">
            <a:avLst/>
          </a:prstGeom>
          <a:noFill/>
          <a:ln w="6350">
            <a:solidFill>
              <a:schemeClr val="bg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zh-CN" altLang="en-US">
              <a:ln>
                <a:solidFill>
                  <a:schemeClr val="tx1">
                    <a:lumMod val="60000"/>
                    <a:lumOff val="40000"/>
                  </a:schemeClr>
                </a:solidFill>
              </a:ln>
              <a:solidFill>
                <a:schemeClr val="bg1"/>
              </a:solidFill>
              <a:latin typeface="Arial" panose="020B0604020202020204" pitchFamily="34" charset="0"/>
            </a:endParaRPr>
          </a:p>
        </p:txBody>
      </p:sp>
      <p:grpSp>
        <p:nvGrpSpPr>
          <p:cNvPr id="54" name="组合 53"/>
          <p:cNvGrpSpPr/>
          <p:nvPr/>
        </p:nvGrpSpPr>
        <p:grpSpPr>
          <a:xfrm rot="0">
            <a:off x="5120005" y="1605068"/>
            <a:ext cx="4384040" cy="3462867"/>
            <a:chOff x="6429563" y="2237123"/>
            <a:chExt cx="3512968" cy="2775051"/>
          </a:xfrm>
        </p:grpSpPr>
        <p:sp>
          <p:nvSpPr>
            <p:cNvPr id="55" name="Rectangle 39"/>
            <p:cNvSpPr>
              <a:spLocks noChangeArrowheads="1"/>
            </p:cNvSpPr>
            <p:nvPr/>
          </p:nvSpPr>
          <p:spPr bwMode="auto">
            <a:xfrm>
              <a:off x="6918195" y="2237123"/>
              <a:ext cx="3024336" cy="295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Arial" panose="020B0604020202020204" pitchFamily="34" charset="0"/>
                <a:buNone/>
              </a:pPr>
              <a:r>
                <a:rPr lang="zh-CN" altLang="en-US" sz="2400" b="1" spc="200" dirty="0">
                  <a:latin typeface="微软雅黑" panose="020B0503020204020204" charset="-122"/>
                  <a:ea typeface="微软雅黑" panose="020B0503020204020204" charset="-122"/>
                  <a:sym typeface="Arial" panose="020B0604020202020204" pitchFamily="34" charset="0"/>
                </a:rPr>
                <a:t>一、说明信（卷首语</a:t>
              </a:r>
              <a:r>
                <a:rPr lang="zh-CN" altLang="en-US" sz="2400" b="1" spc="200" dirty="0">
                  <a:latin typeface="微软雅黑" panose="020B0503020204020204" charset="-122"/>
                  <a:ea typeface="微软雅黑" panose="020B0503020204020204" charset="-122"/>
                  <a:sym typeface="Arial" panose="020B0604020202020204" pitchFamily="34" charset="0"/>
                </a:rPr>
                <a:t>）</a:t>
              </a:r>
              <a:endParaRPr lang="zh-CN" altLang="en-US" sz="2400" b="1" spc="200" dirty="0">
                <a:latin typeface="微软雅黑" panose="020B0503020204020204" charset="-122"/>
                <a:ea typeface="微软雅黑" panose="020B0503020204020204" charset="-122"/>
                <a:sym typeface="Arial" panose="020B0604020202020204" pitchFamily="34" charset="0"/>
              </a:endParaRPr>
            </a:p>
          </p:txBody>
        </p:sp>
        <p:grpSp>
          <p:nvGrpSpPr>
            <p:cNvPr id="57" name="组合 56"/>
            <p:cNvGrpSpPr/>
            <p:nvPr/>
          </p:nvGrpSpPr>
          <p:grpSpPr>
            <a:xfrm>
              <a:off x="6429563" y="2237293"/>
              <a:ext cx="257184" cy="257184"/>
              <a:chOff x="4923349" y="1378653"/>
              <a:chExt cx="305414" cy="305414"/>
            </a:xfrm>
            <a:solidFill>
              <a:srgbClr val="E94E60"/>
            </a:solidFill>
          </p:grpSpPr>
          <p:sp>
            <p:nvSpPr>
              <p:cNvPr id="73" name="椭圆 72"/>
              <p:cNvSpPr/>
              <p:nvPr/>
            </p:nvSpPr>
            <p:spPr>
              <a:xfrm>
                <a:off x="4923349" y="1378653"/>
                <a:ext cx="305414" cy="305414"/>
              </a:xfrm>
              <a:prstGeom prst="ellipse">
                <a:avLst/>
              </a:prstGeom>
              <a:noFill/>
              <a:ln w="635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94E60"/>
                  </a:solidFill>
                  <a:latin typeface="微软雅黑" panose="020B0503020204020204" charset="-122"/>
                  <a:ea typeface="微软雅黑" panose="020B0503020204020204" charset="-122"/>
                </a:endParaRPr>
              </a:p>
            </p:txBody>
          </p:sp>
          <p:sp>
            <p:nvSpPr>
              <p:cNvPr id="74" name="椭圆 73"/>
              <p:cNvSpPr/>
              <p:nvPr/>
            </p:nvSpPr>
            <p:spPr>
              <a:xfrm>
                <a:off x="5008132" y="1463436"/>
                <a:ext cx="135848" cy="135848"/>
              </a:xfrm>
              <a:prstGeom prst="ellipse">
                <a:avLst/>
              </a:prstGeom>
              <a:solidFill>
                <a:schemeClr val="accent1">
                  <a:lumMod val="75000"/>
                </a:schemeClr>
              </a:solidFill>
              <a:ln w="12700" cmpd="sng">
                <a:solidFill>
                  <a:schemeClr val="accent1">
                    <a:shade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E94E60"/>
                  </a:solidFill>
                  <a:latin typeface="微软雅黑" panose="020B0503020204020204" charset="-122"/>
                  <a:ea typeface="微软雅黑" panose="020B0503020204020204" charset="-122"/>
                </a:endParaRPr>
              </a:p>
            </p:txBody>
          </p:sp>
        </p:grpSp>
        <p:sp>
          <p:nvSpPr>
            <p:cNvPr id="58" name="Rectangle 39"/>
            <p:cNvSpPr>
              <a:spLocks noChangeArrowheads="1"/>
            </p:cNvSpPr>
            <p:nvPr/>
          </p:nvSpPr>
          <p:spPr bwMode="auto">
            <a:xfrm>
              <a:off x="6918195" y="3038586"/>
              <a:ext cx="3024336" cy="295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l">
                <a:buClrTx/>
                <a:buSzTx/>
                <a:buFont typeface="Arial" panose="020B0604020202020204" pitchFamily="34" charset="0"/>
              </a:pPr>
              <a:r>
                <a:rPr lang="zh-CN" altLang="en-US" sz="2400" b="1" spc="200" dirty="0">
                  <a:latin typeface="微软雅黑" panose="020B0503020204020204" charset="-122"/>
                  <a:ea typeface="微软雅黑" panose="020B0503020204020204" charset="-122"/>
                </a:rPr>
                <a:t>二、填答说明</a:t>
              </a:r>
              <a:endParaRPr lang="zh-CN" altLang="en-US" sz="2400" b="1" spc="200" dirty="0">
                <a:latin typeface="微软雅黑" panose="020B0503020204020204" charset="-122"/>
                <a:ea typeface="微软雅黑" panose="020B0503020204020204" charset="-122"/>
              </a:endParaRPr>
            </a:p>
          </p:txBody>
        </p:sp>
        <p:grpSp>
          <p:nvGrpSpPr>
            <p:cNvPr id="60" name="组合 59"/>
            <p:cNvGrpSpPr/>
            <p:nvPr/>
          </p:nvGrpSpPr>
          <p:grpSpPr>
            <a:xfrm>
              <a:off x="6429563" y="3065708"/>
              <a:ext cx="257184" cy="257184"/>
              <a:chOff x="4923349" y="1378653"/>
              <a:chExt cx="305414" cy="305414"/>
            </a:xfrm>
            <a:solidFill>
              <a:srgbClr val="E94E60"/>
            </a:solidFill>
          </p:grpSpPr>
          <p:sp>
            <p:nvSpPr>
              <p:cNvPr id="71" name="椭圆 70"/>
              <p:cNvSpPr/>
              <p:nvPr/>
            </p:nvSpPr>
            <p:spPr>
              <a:xfrm>
                <a:off x="4923349" y="1378653"/>
                <a:ext cx="305414" cy="305414"/>
              </a:xfrm>
              <a:prstGeom prst="ellipse">
                <a:avLst/>
              </a:prstGeom>
              <a:noFill/>
              <a:ln w="635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94E60"/>
                  </a:solidFill>
                  <a:latin typeface="微软雅黑" panose="020B0503020204020204" charset="-122"/>
                  <a:ea typeface="微软雅黑" panose="020B0503020204020204" charset="-122"/>
                </a:endParaRPr>
              </a:p>
            </p:txBody>
          </p:sp>
          <p:sp>
            <p:nvSpPr>
              <p:cNvPr id="72" name="椭圆 71"/>
              <p:cNvSpPr/>
              <p:nvPr/>
            </p:nvSpPr>
            <p:spPr>
              <a:xfrm>
                <a:off x="5008132" y="1463434"/>
                <a:ext cx="135848" cy="135848"/>
              </a:xfrm>
              <a:prstGeom prst="ellipse">
                <a:avLst/>
              </a:prstGeom>
              <a:solidFill>
                <a:schemeClr val="accent1">
                  <a:lumMod val="75000"/>
                </a:schemeClr>
              </a:solidFill>
              <a:ln w="635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94E60"/>
                  </a:solidFill>
                  <a:latin typeface="微软雅黑" panose="020B0503020204020204" charset="-122"/>
                  <a:ea typeface="微软雅黑" panose="020B0503020204020204" charset="-122"/>
                </a:endParaRPr>
              </a:p>
            </p:txBody>
          </p:sp>
        </p:grpSp>
        <p:sp>
          <p:nvSpPr>
            <p:cNvPr id="61" name="Rectangle 39"/>
            <p:cNvSpPr>
              <a:spLocks noChangeArrowheads="1"/>
            </p:cNvSpPr>
            <p:nvPr/>
          </p:nvSpPr>
          <p:spPr bwMode="auto">
            <a:xfrm>
              <a:off x="6918195" y="3888092"/>
              <a:ext cx="3024336" cy="295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Arial" panose="020B0604020202020204" pitchFamily="34" charset="0"/>
                <a:buNone/>
              </a:pPr>
              <a:r>
                <a:rPr lang="zh-CN" altLang="en-US" sz="2400" b="1" spc="200" dirty="0">
                  <a:latin typeface="微软雅黑" panose="020B0503020204020204" charset="-122"/>
                  <a:ea typeface="微软雅黑" panose="020B0503020204020204" charset="-122"/>
                  <a:sym typeface="Arial" panose="020B0604020202020204" pitchFamily="34" charset="0"/>
                </a:rPr>
                <a:t>三、问题与答案</a:t>
              </a:r>
              <a:endParaRPr lang="zh-CN" altLang="en-US" sz="2400" b="1" spc="200" dirty="0">
                <a:latin typeface="微软雅黑" panose="020B0503020204020204" charset="-122"/>
                <a:ea typeface="微软雅黑" panose="020B0503020204020204" charset="-122"/>
                <a:sym typeface="Arial" panose="020B0604020202020204" pitchFamily="34" charset="0"/>
              </a:endParaRPr>
            </a:p>
          </p:txBody>
        </p:sp>
        <p:grpSp>
          <p:nvGrpSpPr>
            <p:cNvPr id="63" name="组合 62"/>
            <p:cNvGrpSpPr/>
            <p:nvPr/>
          </p:nvGrpSpPr>
          <p:grpSpPr>
            <a:xfrm>
              <a:off x="6430072" y="3895886"/>
              <a:ext cx="257184" cy="257184"/>
              <a:chOff x="4923953" y="1378653"/>
              <a:chExt cx="305414" cy="305414"/>
            </a:xfrm>
            <a:solidFill>
              <a:srgbClr val="E94E60"/>
            </a:solidFill>
          </p:grpSpPr>
          <p:sp>
            <p:nvSpPr>
              <p:cNvPr id="69" name="椭圆 68"/>
              <p:cNvSpPr/>
              <p:nvPr/>
            </p:nvSpPr>
            <p:spPr>
              <a:xfrm>
                <a:off x="4923953" y="1378653"/>
                <a:ext cx="305414" cy="305414"/>
              </a:xfrm>
              <a:prstGeom prst="ellipse">
                <a:avLst/>
              </a:prstGeom>
              <a:noFill/>
              <a:ln w="635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94E60"/>
                  </a:solidFill>
                  <a:latin typeface="微软雅黑" panose="020B0503020204020204" charset="-122"/>
                  <a:ea typeface="微软雅黑" panose="020B0503020204020204" charset="-122"/>
                </a:endParaRPr>
              </a:p>
            </p:txBody>
          </p:sp>
          <p:sp>
            <p:nvSpPr>
              <p:cNvPr id="70" name="椭圆 69"/>
              <p:cNvSpPr/>
              <p:nvPr/>
            </p:nvSpPr>
            <p:spPr>
              <a:xfrm>
                <a:off x="5008132" y="1463433"/>
                <a:ext cx="135848" cy="135848"/>
              </a:xfrm>
              <a:prstGeom prst="ellipse">
                <a:avLst/>
              </a:prstGeom>
              <a:solidFill>
                <a:schemeClr val="accent1">
                  <a:lumMod val="75000"/>
                </a:schemeClr>
              </a:solidFill>
              <a:ln w="635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94E60"/>
                  </a:solidFill>
                  <a:latin typeface="微软雅黑" panose="020B0503020204020204" charset="-122"/>
                  <a:ea typeface="微软雅黑" panose="020B0503020204020204" charset="-122"/>
                </a:endParaRPr>
              </a:p>
            </p:txBody>
          </p:sp>
        </p:grpSp>
        <p:sp>
          <p:nvSpPr>
            <p:cNvPr id="64" name="Rectangle 39"/>
            <p:cNvSpPr>
              <a:spLocks noChangeArrowheads="1"/>
            </p:cNvSpPr>
            <p:nvPr/>
          </p:nvSpPr>
          <p:spPr bwMode="auto">
            <a:xfrm>
              <a:off x="6918195" y="4716507"/>
              <a:ext cx="3024336" cy="295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l">
                <a:buClrTx/>
                <a:buSzTx/>
                <a:buFont typeface="Arial" panose="020B0604020202020204" pitchFamily="34" charset="0"/>
              </a:pPr>
              <a:r>
                <a:rPr lang="zh-CN" altLang="en-US" sz="2400" b="1" spc="200" dirty="0">
                  <a:latin typeface="微软雅黑" panose="020B0503020204020204" charset="-122"/>
                  <a:ea typeface="微软雅黑" panose="020B0503020204020204" charset="-122"/>
                  <a:sym typeface="Arial" panose="020B0604020202020204" pitchFamily="34" charset="0"/>
                </a:rPr>
                <a:t>四、其他资料</a:t>
              </a:r>
              <a:endParaRPr lang="zh-CN" altLang="en-US" sz="2400" b="1" spc="200" dirty="0">
                <a:latin typeface="微软雅黑" panose="020B0503020204020204" charset="-122"/>
                <a:ea typeface="微软雅黑" panose="020B0503020204020204" charset="-122"/>
                <a:sym typeface="Arial" panose="020B0604020202020204" pitchFamily="34" charset="0"/>
              </a:endParaRPr>
            </a:p>
          </p:txBody>
        </p:sp>
        <p:grpSp>
          <p:nvGrpSpPr>
            <p:cNvPr id="66" name="组合 65"/>
            <p:cNvGrpSpPr/>
            <p:nvPr/>
          </p:nvGrpSpPr>
          <p:grpSpPr>
            <a:xfrm>
              <a:off x="6429563" y="4724301"/>
              <a:ext cx="257184" cy="257184"/>
              <a:chOff x="4923349" y="1378653"/>
              <a:chExt cx="305414" cy="305414"/>
            </a:xfrm>
            <a:solidFill>
              <a:srgbClr val="E94E60"/>
            </a:solidFill>
          </p:grpSpPr>
          <p:sp>
            <p:nvSpPr>
              <p:cNvPr id="67" name="椭圆 66"/>
              <p:cNvSpPr/>
              <p:nvPr/>
            </p:nvSpPr>
            <p:spPr>
              <a:xfrm>
                <a:off x="4923349" y="1378653"/>
                <a:ext cx="305414" cy="305414"/>
              </a:xfrm>
              <a:prstGeom prst="ellipse">
                <a:avLst/>
              </a:prstGeom>
              <a:noFill/>
              <a:ln w="635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94E60"/>
                  </a:solidFill>
                  <a:latin typeface="微软雅黑" panose="020B0503020204020204" charset="-122"/>
                  <a:ea typeface="微软雅黑" panose="020B0503020204020204" charset="-122"/>
                </a:endParaRPr>
              </a:p>
            </p:txBody>
          </p:sp>
          <p:sp>
            <p:nvSpPr>
              <p:cNvPr id="68" name="椭圆 67"/>
              <p:cNvSpPr/>
              <p:nvPr/>
            </p:nvSpPr>
            <p:spPr>
              <a:xfrm>
                <a:off x="5008132" y="1463434"/>
                <a:ext cx="135848" cy="135848"/>
              </a:xfrm>
              <a:prstGeom prst="ellipse">
                <a:avLst/>
              </a:prstGeom>
              <a:solidFill>
                <a:schemeClr val="accent1">
                  <a:lumMod val="75000"/>
                </a:schemeClr>
              </a:solidFill>
              <a:ln w="635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94E60"/>
                  </a:solidFill>
                  <a:latin typeface="微软雅黑" panose="020B0503020204020204" charset="-122"/>
                  <a:ea typeface="微软雅黑" panose="020B0503020204020204" charset="-122"/>
                </a:endParaRPr>
              </a:p>
            </p:txBody>
          </p:sp>
        </p:grpSp>
      </p:grpSp>
      <p:grpSp>
        <p:nvGrpSpPr>
          <p:cNvPr id="15" name="组合 14"/>
          <p:cNvGrpSpPr/>
          <p:nvPr/>
        </p:nvGrpSpPr>
        <p:grpSpPr>
          <a:xfrm rot="2700000">
            <a:off x="894715" y="2208530"/>
            <a:ext cx="1406525" cy="1477010"/>
            <a:chOff x="0" y="986971"/>
            <a:chExt cx="4615543" cy="4847774"/>
          </a:xfrm>
        </p:grpSpPr>
        <p:sp>
          <p:nvSpPr>
            <p:cNvPr id="16" name="矩形 15"/>
            <p:cNvSpPr/>
            <p:nvPr/>
          </p:nvSpPr>
          <p:spPr>
            <a:xfrm>
              <a:off x="449943" y="986971"/>
              <a:ext cx="4165600" cy="4847774"/>
            </a:xfrm>
            <a:prstGeom prst="rect">
              <a:avLst/>
            </a:prstGeom>
            <a:noFill/>
            <a:ln>
              <a:solidFill>
                <a:schemeClr val="accent1">
                  <a:lumMod val="50000"/>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矩形 16"/>
            <p:cNvSpPr/>
            <p:nvPr/>
          </p:nvSpPr>
          <p:spPr>
            <a:xfrm>
              <a:off x="0" y="1320801"/>
              <a:ext cx="4180114" cy="4180114"/>
            </a:xfrm>
            <a:prstGeom prst="rect">
              <a:avLst/>
            </a:prstGeom>
            <a:solidFill>
              <a:srgbClr val="2E75B6"/>
            </a:solidFill>
            <a:ln>
              <a:solidFill>
                <a:schemeClr val="accent1">
                  <a:lumMod val="50000"/>
                </a:schemeClr>
              </a:solidFill>
            </a:ln>
            <a:extLst>
              <a:ext uri="{909E8E84-426E-40DD-AFC4-6F175D3DCCD1}">
                <a14:hiddenFill xmlns:a14="http://schemas.microsoft.com/office/drawing/2010/main">
                  <a:solidFill>
                    <a:srgbClr val="D5493A">
                      <a:alpha val="78000"/>
                    </a:srgbClr>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18" name="组合 17"/>
          <p:cNvGrpSpPr/>
          <p:nvPr/>
        </p:nvGrpSpPr>
        <p:grpSpPr>
          <a:xfrm rot="2700000">
            <a:off x="1374140" y="1866265"/>
            <a:ext cx="1969135" cy="2068195"/>
            <a:chOff x="0" y="986971"/>
            <a:chExt cx="4615543" cy="4847774"/>
          </a:xfrm>
        </p:grpSpPr>
        <p:sp>
          <p:nvSpPr>
            <p:cNvPr id="19" name="矩形 18"/>
            <p:cNvSpPr/>
            <p:nvPr/>
          </p:nvSpPr>
          <p:spPr>
            <a:xfrm>
              <a:off x="449943" y="986971"/>
              <a:ext cx="4165600" cy="4847774"/>
            </a:xfrm>
            <a:prstGeom prst="rect">
              <a:avLst/>
            </a:prstGeom>
            <a:noFill/>
            <a:ln>
              <a:solidFill>
                <a:schemeClr val="accent1">
                  <a:lumMod val="50000"/>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6" name="矩形 25"/>
            <p:cNvSpPr/>
            <p:nvPr/>
          </p:nvSpPr>
          <p:spPr>
            <a:xfrm>
              <a:off x="0" y="1320801"/>
              <a:ext cx="4180114" cy="4180114"/>
            </a:xfrm>
            <a:prstGeom prst="rect">
              <a:avLst/>
            </a:prstGeom>
            <a:solidFill>
              <a:schemeClr val="tx2">
                <a:lumMod val="50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27" name="组合 26"/>
          <p:cNvGrpSpPr/>
          <p:nvPr/>
        </p:nvGrpSpPr>
        <p:grpSpPr>
          <a:xfrm rot="2700000">
            <a:off x="2806700" y="1878965"/>
            <a:ext cx="730250" cy="767080"/>
            <a:chOff x="0" y="986971"/>
            <a:chExt cx="4615543" cy="4847774"/>
          </a:xfrm>
          <a:solidFill>
            <a:schemeClr val="accent1">
              <a:lumMod val="75000"/>
            </a:schemeClr>
          </a:solidFill>
        </p:grpSpPr>
        <p:sp>
          <p:nvSpPr>
            <p:cNvPr id="28" name="矩形 27"/>
            <p:cNvSpPr/>
            <p:nvPr/>
          </p:nvSpPr>
          <p:spPr>
            <a:xfrm>
              <a:off x="449943" y="986971"/>
              <a:ext cx="4165600" cy="4847774"/>
            </a:xfrm>
            <a:prstGeom prst="rect">
              <a:avLst/>
            </a:prstGeom>
            <a:noFill/>
            <a:ln>
              <a:solidFill>
                <a:schemeClr val="accent1">
                  <a:lumMod val="50000"/>
                  <a:alpha val="70000"/>
                </a:schemeClr>
              </a:solidFill>
            </a:ln>
            <a:extLst>
              <a:ext uri="{909E8E84-426E-40DD-AFC4-6F175D3DCCD1}">
                <a14:hiddenFill xmlns:a14="http://schemas.microsoft.com/office/drawing/2010/main">
                  <a:grp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矩形 3"/>
            <p:cNvSpPr/>
            <p:nvPr/>
          </p:nvSpPr>
          <p:spPr>
            <a:xfrm>
              <a:off x="0" y="1320801"/>
              <a:ext cx="4180114" cy="4180114"/>
            </a:xfrm>
            <a:prstGeom prst="rect">
              <a:avLst/>
            </a:prstGeom>
            <a:grp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9" name="组合 8"/>
          <p:cNvGrpSpPr/>
          <p:nvPr/>
        </p:nvGrpSpPr>
        <p:grpSpPr>
          <a:xfrm rot="2700000">
            <a:off x="2849245" y="3944620"/>
            <a:ext cx="368935" cy="387350"/>
            <a:chOff x="0" y="986971"/>
            <a:chExt cx="4615543" cy="4847774"/>
          </a:xfrm>
        </p:grpSpPr>
        <p:sp>
          <p:nvSpPr>
            <p:cNvPr id="13" name="矩形 12"/>
            <p:cNvSpPr/>
            <p:nvPr/>
          </p:nvSpPr>
          <p:spPr>
            <a:xfrm>
              <a:off x="449943" y="986971"/>
              <a:ext cx="4165600" cy="4847774"/>
            </a:xfrm>
            <a:prstGeom prst="rect">
              <a:avLst/>
            </a:prstGeom>
            <a:noFill/>
            <a:ln>
              <a:solidFill>
                <a:schemeClr val="accent1">
                  <a:lumMod val="50000"/>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2" name="矩形 31"/>
            <p:cNvSpPr/>
            <p:nvPr/>
          </p:nvSpPr>
          <p:spPr>
            <a:xfrm>
              <a:off x="0" y="1320801"/>
              <a:ext cx="4180114" cy="4180114"/>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4" name="文本框 13"/>
          <p:cNvSpPr txBox="1"/>
          <p:nvPr/>
        </p:nvSpPr>
        <p:spPr>
          <a:xfrm>
            <a:off x="4232910" y="407035"/>
            <a:ext cx="4574540" cy="583565"/>
          </a:xfrm>
          <a:prstGeom prst="rect">
            <a:avLst/>
          </a:prstGeom>
          <a:noFill/>
        </p:spPr>
        <p:txBody>
          <a:bodyPr wrap="square" rtlCol="0">
            <a:spAutoFit/>
          </a:bodyPr>
          <a:p>
            <a:r>
              <a:rPr lang="zh-CN" altLang="en-US" sz="3200" b="1">
                <a:latin typeface="微软雅黑" panose="020B0503020204020204" charset="-122"/>
                <a:ea typeface="微软雅黑" panose="020B0503020204020204" charset="-122"/>
                <a:cs typeface="微软雅黑" panose="020B0503020204020204" charset="-122"/>
              </a:rPr>
              <a:t>第一节  问卷的组成</a:t>
            </a:r>
            <a:endParaRPr lang="zh-CN" altLang="en-US" sz="3200" b="1">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spd="slow"/>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85941"/>
            <a:ext cx="12188156" cy="585429"/>
            <a:chOff x="0" y="535691"/>
            <a:chExt cx="12190413" cy="585538"/>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238418" y="535691"/>
              <a:ext cx="3739572"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一、说明信（卷首语</a:t>
              </a:r>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1490345" y="1983740"/>
            <a:ext cx="9210675" cy="3169285"/>
          </a:xfrm>
          <a:prstGeom prst="rect">
            <a:avLst/>
          </a:prstGeom>
          <a:noFill/>
        </p:spPr>
        <p:txBody>
          <a:bodyPr wrap="square" rtlCol="0">
            <a:spAutoFit/>
          </a:bodyPr>
          <a:p>
            <a:pPr indent="508000" algn="l" fontAlgn="auto">
              <a:lnSpc>
                <a:spcPct val="150000"/>
              </a:lnSpc>
              <a:spcBef>
                <a:spcPts val="1000"/>
              </a:spcBef>
              <a:spcAft>
                <a:spcPts val="1000"/>
              </a:spcAft>
              <a:buClrTx/>
              <a:buSzTx/>
              <a:buNone/>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调查问卷中所列的每个备选答案都无所谓对和错，我们只想知道您自己的真实情况和想法，请按照填答要求尽量回答每一个问题。</a:t>
            </a:r>
            <a:endPar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endParaRPr>
          </a:p>
          <a:p>
            <a:pPr indent="508000" algn="l" fontAlgn="auto">
              <a:lnSpc>
                <a:spcPct val="150000"/>
              </a:lnSpc>
              <a:spcBef>
                <a:spcPts val="1000"/>
              </a:spcBef>
              <a:spcAft>
                <a:spcPts val="1000"/>
              </a:spcAft>
              <a:buClrTx/>
              <a:buSzTx/>
              <a:buNone/>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最后，再次感谢您对本次调查所给予的合作与支持。</a:t>
            </a:r>
            <a:endPar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endParaRPr>
          </a:p>
          <a:p>
            <a:pPr indent="508000" algn="l" fontAlgn="auto">
              <a:lnSpc>
                <a:spcPct val="150000"/>
              </a:lnSpc>
              <a:spcBef>
                <a:spcPts val="1000"/>
              </a:spcBef>
              <a:spcAft>
                <a:spcPts val="1000"/>
              </a:spcAft>
              <a:buClrTx/>
              <a:buSzTx/>
              <a:buNone/>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                                                                        中国人民大学舆论研究所</a:t>
            </a:r>
            <a:endPar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endParaRPr>
          </a:p>
          <a:p>
            <a:pPr indent="508000" algn="l" fontAlgn="auto">
              <a:lnSpc>
                <a:spcPct val="150000"/>
              </a:lnSpc>
              <a:spcBef>
                <a:spcPts val="1000"/>
              </a:spcBef>
              <a:spcAft>
                <a:spcPts val="1000"/>
              </a:spcAft>
              <a:buClrTx/>
              <a:buSzTx/>
              <a:buNone/>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                                                                                      2003年1月</a:t>
            </a:r>
            <a:endParaRPr lang="zh-CN" altLang="en-US" sz="2000" b="1">
              <a:solidFill>
                <a:schemeClr val="accent2"/>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92291"/>
            <a:ext cx="12188156" cy="579079"/>
            <a:chOff x="0" y="542042"/>
            <a:chExt cx="12190413" cy="579187"/>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944067" y="542042"/>
              <a:ext cx="2316909" cy="522067"/>
            </a:xfrm>
            <a:prstGeom prst="rect">
              <a:avLst/>
            </a:prstGeom>
            <a:noFill/>
          </p:spPr>
          <p:txBody>
            <a:bodyPr wrap="none" rtlCol="0">
              <a:spAutoFit/>
            </a:bodyPr>
            <a:lstStyle/>
            <a:p>
              <a:pPr algn="l"/>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sym typeface="+mn-ea"/>
                </a:rPr>
                <a:t>二、填答说明</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grpSp>
      <p:grpSp>
        <p:nvGrpSpPr>
          <p:cNvPr id="3" name="组合 2"/>
          <p:cNvGrpSpPr/>
          <p:nvPr/>
        </p:nvGrpSpPr>
        <p:grpSpPr>
          <a:xfrm>
            <a:off x="1323975" y="2221865"/>
            <a:ext cx="9074150" cy="2932430"/>
            <a:chOff x="2085" y="3485"/>
            <a:chExt cx="14290" cy="4618"/>
          </a:xfrm>
        </p:grpSpPr>
        <p:sp>
          <p:nvSpPr>
            <p:cNvPr id="6" name="圆角矩形 5"/>
            <p:cNvSpPr/>
            <p:nvPr>
              <p:custDataLst>
                <p:tags r:id="rId1"/>
              </p:custDataLst>
            </p:nvPr>
          </p:nvSpPr>
          <p:spPr>
            <a:xfrm>
              <a:off x="2805" y="3914"/>
              <a:ext cx="1328" cy="1328"/>
            </a:xfrm>
            <a:prstGeom prst="roundRect">
              <a:avLst>
                <a:gd name="adj" fmla="val 9711"/>
              </a:avLst>
            </a:prstGeom>
            <a:noFill/>
            <a:ln w="107950" cap="flat">
              <a:solidFill>
                <a:srgbClr val="096FB6"/>
              </a:solidFill>
              <a:miter lim="800000"/>
            </a:ln>
          </p:spPr>
          <p:style>
            <a:lnRef idx="2">
              <a:srgbClr val="096FB6">
                <a:shade val="50000"/>
              </a:srgbClr>
            </a:lnRef>
            <a:fillRef idx="1">
              <a:srgbClr val="096FB6"/>
            </a:fillRef>
            <a:effectRef idx="0">
              <a:srgbClr val="096FB6"/>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7" name="文本框 6"/>
            <p:cNvSpPr txBox="1"/>
            <p:nvPr>
              <p:custDataLst>
                <p:tags r:id="rId2"/>
              </p:custDataLst>
            </p:nvPr>
          </p:nvSpPr>
          <p:spPr>
            <a:xfrm>
              <a:off x="2085" y="3485"/>
              <a:ext cx="1664" cy="1425"/>
            </a:xfrm>
            <a:prstGeom prst="rect">
              <a:avLst/>
            </a:prstGeom>
            <a:solidFill>
              <a:srgbClr val="FFFFFF"/>
            </a:solidFill>
          </p:spPr>
          <p:txBody>
            <a:bodyPr wrap="square" tIns="0" bIns="0" rtlCol="0">
              <a:normAutofit lnSpcReduction="10000"/>
            </a:bodyPr>
            <a:p>
              <a:pPr algn="ctr">
                <a:lnSpc>
                  <a:spcPct val="120000"/>
                </a:lnSpc>
              </a:pPr>
              <a:r>
                <a:rPr lang="en-US" altLang="zh-CN" sz="5400" b="1" dirty="0">
                  <a:solidFill>
                    <a:srgbClr val="096FB6"/>
                  </a:solidFill>
                  <a:latin typeface="Arial" panose="020B0604020202020204" pitchFamily="34" charset="0"/>
                  <a:ea typeface="微软雅黑" panose="020B0503020204020204" charset="-122"/>
                  <a:sym typeface="Arial" panose="020B0604020202020204" pitchFamily="34" charset="0"/>
                </a:rPr>
                <a:t>01</a:t>
              </a:r>
              <a:endParaRPr lang="zh-CN" altLang="en-US" sz="5400" b="1" dirty="0">
                <a:solidFill>
                  <a:srgbClr val="096FB6"/>
                </a:solidFill>
                <a:latin typeface="Arial" panose="020B0604020202020204" pitchFamily="34" charset="0"/>
                <a:ea typeface="微软雅黑" panose="020B0503020204020204" charset="-122"/>
                <a:sym typeface="Arial" panose="020B0604020202020204" pitchFamily="34" charset="0"/>
              </a:endParaRPr>
            </a:p>
          </p:txBody>
        </p:sp>
        <p:sp>
          <p:nvSpPr>
            <p:cNvPr id="10" name="文本框 9"/>
            <p:cNvSpPr txBox="1"/>
            <p:nvPr>
              <p:custDataLst>
                <p:tags r:id="rId3"/>
              </p:custDataLst>
            </p:nvPr>
          </p:nvSpPr>
          <p:spPr>
            <a:xfrm>
              <a:off x="4469" y="4133"/>
              <a:ext cx="11906" cy="890"/>
            </a:xfrm>
            <a:prstGeom prst="rect">
              <a:avLst/>
            </a:prstGeom>
            <a:noFill/>
          </p:spPr>
          <p:txBody>
            <a:bodyPr wrap="square" lIns="91440" tIns="45720" rIns="91440" bIns="45720" rtlCol="0" anchor="ctr" anchorCtr="0">
              <a:normAutofit lnSpcReduction="10000"/>
            </a:bodyPr>
            <a:p>
              <a:pPr>
                <a:lnSpc>
                  <a:spcPct val="120000"/>
                </a:lnSpc>
              </a:pPr>
              <a:r>
                <a:rPr lang="zh-CN" altLang="en-US" sz="2800" b="1">
                  <a:latin typeface="微软雅黑" panose="020B0503020204020204" charset="-122"/>
                  <a:ea typeface="微软雅黑" panose="020B0503020204020204" charset="-122"/>
                  <a:cs typeface="微软雅黑" panose="020B0503020204020204" charset="-122"/>
                  <a:sym typeface="+mn-ea"/>
                </a:rPr>
                <a:t>对特定指标的说明</a:t>
              </a:r>
              <a:endParaRPr lang="zh-CN" altLang="en-US" sz="2800" b="1" spc="200">
                <a:solidFill>
                  <a:srgbClr val="096FB6"/>
                </a:solidFill>
                <a:latin typeface="Arial" panose="020B0604020202020204" pitchFamily="34" charset="0"/>
                <a:ea typeface="微软雅黑" panose="020B0503020204020204" charset="-122"/>
                <a:cs typeface="+mj-cs"/>
                <a:sym typeface="Arial" panose="020B0604020202020204" pitchFamily="34" charset="0"/>
              </a:endParaRPr>
            </a:p>
          </p:txBody>
        </p:sp>
        <p:sp>
          <p:nvSpPr>
            <p:cNvPr id="11" name="圆角矩形 10"/>
            <p:cNvSpPr/>
            <p:nvPr>
              <p:custDataLst>
                <p:tags r:id="rId4"/>
              </p:custDataLst>
            </p:nvPr>
          </p:nvSpPr>
          <p:spPr>
            <a:xfrm>
              <a:off x="2805" y="6775"/>
              <a:ext cx="1328" cy="1328"/>
            </a:xfrm>
            <a:prstGeom prst="roundRect">
              <a:avLst>
                <a:gd name="adj" fmla="val 9711"/>
              </a:avLst>
            </a:prstGeom>
            <a:noFill/>
            <a:ln w="107950" cap="flat">
              <a:solidFill>
                <a:srgbClr val="099CB6"/>
              </a:solidFill>
              <a:miter lim="800000"/>
            </a:ln>
          </p:spPr>
          <p:style>
            <a:lnRef idx="2">
              <a:srgbClr val="096FB6">
                <a:shade val="50000"/>
              </a:srgbClr>
            </a:lnRef>
            <a:fillRef idx="1">
              <a:srgbClr val="096FB6"/>
            </a:fillRef>
            <a:effectRef idx="0">
              <a:srgbClr val="096FB6"/>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2" name="文本框 11"/>
            <p:cNvSpPr txBox="1"/>
            <p:nvPr>
              <p:custDataLst>
                <p:tags r:id="rId5"/>
              </p:custDataLst>
            </p:nvPr>
          </p:nvSpPr>
          <p:spPr>
            <a:xfrm>
              <a:off x="2085" y="6346"/>
              <a:ext cx="1664" cy="1425"/>
            </a:xfrm>
            <a:prstGeom prst="rect">
              <a:avLst/>
            </a:prstGeom>
            <a:solidFill>
              <a:srgbClr val="FFFFFF"/>
            </a:solidFill>
          </p:spPr>
          <p:txBody>
            <a:bodyPr wrap="square" tIns="0" bIns="0" rtlCol="0">
              <a:normAutofit lnSpcReduction="10000"/>
            </a:bodyPr>
            <a:p>
              <a:pPr algn="ctr">
                <a:lnSpc>
                  <a:spcPct val="120000"/>
                </a:lnSpc>
              </a:pPr>
              <a:r>
                <a:rPr lang="en-US" altLang="zh-CN" sz="5400" b="1" dirty="0">
                  <a:solidFill>
                    <a:srgbClr val="099CB6"/>
                  </a:solidFill>
                  <a:latin typeface="Arial" panose="020B0604020202020204" pitchFamily="34" charset="0"/>
                  <a:ea typeface="微软雅黑" panose="020B0503020204020204" charset="-122"/>
                  <a:sym typeface="Arial" panose="020B0604020202020204" pitchFamily="34" charset="0"/>
                </a:rPr>
                <a:t>02</a:t>
              </a:r>
              <a:endParaRPr lang="zh-CN" altLang="en-US" sz="5400" b="1" dirty="0">
                <a:solidFill>
                  <a:srgbClr val="099CB6"/>
                </a:solidFill>
                <a:latin typeface="Arial" panose="020B0604020202020204" pitchFamily="34" charset="0"/>
                <a:ea typeface="微软雅黑" panose="020B0503020204020204" charset="-122"/>
                <a:sym typeface="Arial" panose="020B0604020202020204" pitchFamily="34" charset="0"/>
              </a:endParaRPr>
            </a:p>
          </p:txBody>
        </p:sp>
        <p:sp>
          <p:nvSpPr>
            <p:cNvPr id="14" name="文本框 13"/>
            <p:cNvSpPr txBox="1"/>
            <p:nvPr>
              <p:custDataLst>
                <p:tags r:id="rId6"/>
              </p:custDataLst>
            </p:nvPr>
          </p:nvSpPr>
          <p:spPr>
            <a:xfrm>
              <a:off x="4469" y="6994"/>
              <a:ext cx="8709" cy="890"/>
            </a:xfrm>
            <a:prstGeom prst="rect">
              <a:avLst/>
            </a:prstGeom>
            <a:noFill/>
          </p:spPr>
          <p:txBody>
            <a:bodyPr wrap="square" lIns="91440" tIns="45720" rIns="91440" bIns="45720" rtlCol="0" anchor="ctr" anchorCtr="0">
              <a:normAutofit lnSpcReduction="10000"/>
            </a:bodyPr>
            <a:p>
              <a:pPr indent="0" fontAlgn="auto"/>
              <a:r>
                <a:rPr lang="zh-CN" altLang="en-US" sz="2800" b="1">
                  <a:latin typeface="微软雅黑" panose="020B0503020204020204" charset="-122"/>
                  <a:ea typeface="微软雅黑" panose="020B0503020204020204" charset="-122"/>
                  <a:cs typeface="微软雅黑" panose="020B0503020204020204" charset="-122"/>
                  <a:sym typeface="+mn-ea"/>
                </a:rPr>
                <a:t>填答指导语</a:t>
              </a:r>
              <a:endParaRPr lang="zh-CN" altLang="en-US" sz="2800" b="1" spc="200">
                <a:solidFill>
                  <a:srgbClr val="099CB6"/>
                </a:solidFill>
                <a:latin typeface="Arial" panose="020B0604020202020204" pitchFamily="34" charset="0"/>
                <a:ea typeface="微软雅黑" panose="020B0503020204020204" charset="-122"/>
                <a:cs typeface="+mj-cs"/>
                <a:sym typeface="Arial" panose="020B0604020202020204" pitchFamily="34" charset="0"/>
              </a:endParaRPr>
            </a:p>
          </p:txBody>
        </p:sp>
      </p:grpSp>
      <p:sp>
        <p:nvSpPr>
          <p:cNvPr id="5" name="文本框 4"/>
          <p:cNvSpPr txBox="1"/>
          <p:nvPr/>
        </p:nvSpPr>
        <p:spPr>
          <a:xfrm>
            <a:off x="876935" y="1207135"/>
            <a:ext cx="9451340" cy="553085"/>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填答说明也叫指导语，是对如何问卷、如何回答问题的说明。</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85941"/>
            <a:ext cx="12188156" cy="585429"/>
            <a:chOff x="0" y="535691"/>
            <a:chExt cx="12190413" cy="585538"/>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936394" y="535691"/>
              <a:ext cx="2316909"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二</a:t>
              </a:r>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、填答说明</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3" name="文本框 2"/>
          <p:cNvSpPr txBox="1"/>
          <p:nvPr/>
        </p:nvSpPr>
        <p:spPr>
          <a:xfrm>
            <a:off x="1504225" y="1585940"/>
            <a:ext cx="6189469" cy="460375"/>
          </a:xfrm>
          <a:prstGeom prst="rect">
            <a:avLst/>
          </a:prstGeom>
          <a:noFill/>
        </p:spPr>
        <p:txBody>
          <a:bodyPr wrap="square" rtlCol="0">
            <a:spAutoFit/>
          </a:bodyPr>
          <a:p>
            <a:pPr indent="609600" fontAlgn="auto">
              <a:extLst>
                <a:ext uri="{35155182-B16C-46BC-9424-99874614C6A1}">
                  <wpsdc:indentchars xmlns:wpsdc="http://www.wps.cn/officeDocument/2017/drawingmlCustomData" val="200" checksum="4158780845"/>
                </a:ext>
              </a:extLst>
            </a:pPr>
            <a:r>
              <a:rPr lang="en-US" altLang="zh-CN" sz="2400" b="1">
                <a:latin typeface="微软雅黑" panose="020B0503020204020204" charset="-122"/>
                <a:ea typeface="微软雅黑" panose="020B0503020204020204" charset="-122"/>
                <a:cs typeface="微软雅黑" panose="020B0503020204020204" charset="-122"/>
              </a:rPr>
              <a:t>1.</a:t>
            </a:r>
            <a:r>
              <a:rPr lang="zh-CN" altLang="en-US" sz="2400" b="1">
                <a:latin typeface="微软雅黑" panose="020B0503020204020204" charset="-122"/>
                <a:ea typeface="微软雅黑" panose="020B0503020204020204" charset="-122"/>
                <a:cs typeface="微软雅黑" panose="020B0503020204020204" charset="-122"/>
              </a:rPr>
              <a:t>对特定指标的说明</a:t>
            </a:r>
            <a:endParaRPr lang="zh-CN" altLang="en-US"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504315" y="2395855"/>
            <a:ext cx="9210675" cy="193802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对某些特定指标的说明，就是对某些容易发生歧义的指标作出比较确切的、详细的定义或者诠释。比如对于同一个概念指标，可能不同的人有不同的理解，所以在问卷上要事先表明，在此问卷中，该指标将作何理解，或者有何种特定理解。</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85941"/>
            <a:ext cx="12188156" cy="585429"/>
            <a:chOff x="0" y="535691"/>
            <a:chExt cx="12190413" cy="585538"/>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936394" y="535691"/>
              <a:ext cx="2316909"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二</a:t>
              </a:r>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、填答说明</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1171575" y="1909445"/>
            <a:ext cx="9848850" cy="219456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例：您目前每个月的各项收入（包括各种固定的、临时的收入）合计大约有   多少？</a:t>
            </a:r>
            <a:endPar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sz="2000">
                <a:latin typeface="微软雅黑" panose="020B0503020204020204" charset="-122"/>
                <a:ea typeface="微软雅黑" panose="020B0503020204020204" charset="-122"/>
                <a:cs typeface="微软雅黑" panose="020B0503020204020204" charset="-122"/>
                <a:sym typeface="+mn-ea"/>
              </a:rPr>
              <a:t>“各项收入”是指什么？中间括号里的内容就是对该指标的说明。如果没有这个说明，人们的理解可能有工资、奖金、第二职业的收入、馈赠等等。</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sym typeface="+mn-ea"/>
              </a:rPr>
              <a:t>但是，在此，我们主要是指各种固定的和临时的收入。</a:t>
            </a:r>
            <a:endParaRPr lang="zh-CN" altLang="en-US" sz="2000" b="1">
              <a:solidFill>
                <a:schemeClr val="accent2"/>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85941"/>
            <a:ext cx="12188156" cy="585429"/>
            <a:chOff x="0" y="535691"/>
            <a:chExt cx="12190413" cy="585538"/>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936394" y="535691"/>
              <a:ext cx="2316909"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二</a:t>
              </a:r>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、填答说明</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1503680" y="1416050"/>
            <a:ext cx="9210675" cy="486156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例：请问在您家里什么物品的购买(或消费)主要由您作出决定?(可以多选)</a:t>
            </a:r>
            <a:endPar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      1.无</a:t>
            </a:r>
            <a:endPar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      2.家庭日常消费品(食品、服装等)</a:t>
            </a:r>
            <a:endPar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      3.家庭大件消费品(电器、家具等)</a:t>
            </a:r>
            <a:endPar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      4.外出休闲旅游</a:t>
            </a:r>
            <a:endPar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      5.家庭重大消费(购房、买车等)</a:t>
            </a:r>
            <a:endPar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      6.家庭投资项目(股票、证券、古董等)</a:t>
            </a:r>
            <a:endPar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85941"/>
            <a:ext cx="12188156" cy="585429"/>
            <a:chOff x="0" y="535691"/>
            <a:chExt cx="12190413" cy="585538"/>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936394" y="535691"/>
              <a:ext cx="2316909"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二</a:t>
              </a:r>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、填答说明</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1398905" y="1666240"/>
            <a:ext cx="9394190" cy="2861310"/>
          </a:xfrm>
          <a:prstGeom prst="rect">
            <a:avLst/>
          </a:prstGeom>
          <a:noFill/>
        </p:spPr>
        <p:txBody>
          <a:bodyPr wrap="square" rtlCol="0">
            <a:spAutoFit/>
          </a:bodyPr>
          <a:p>
            <a:pPr indent="508000" algn="l" fontAlgn="auto">
              <a:lnSpc>
                <a:spcPct val="150000"/>
              </a:lnSpc>
              <a:spcBef>
                <a:spcPts val="1000"/>
              </a:spcBef>
              <a:spcAft>
                <a:spcPts val="1000"/>
              </a:spcAft>
              <a:buClrTx/>
              <a:buSzTx/>
              <a:buFontTx/>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在这项问题里，什么叫“家庭目常消费品”，该问卷价了相应的注释，即“食品、服装等”、再就是“家庭大件消费品”这个概念，人们往往也有不同理解，在此就要注明所措即“电器、家具等”。接着“重大消费”是指什么呢?“购房、买车等”“投资项目</a:t>
            </a:r>
            <a:r>
              <a:rPr lang="en-US" altLang="zh-CN" sz="2000">
                <a:latin typeface="微软雅黑" panose="020B0503020204020204" charset="-122"/>
                <a:ea typeface="微软雅黑" panose="020B0503020204020204" charset="-122"/>
                <a:cs typeface="微软雅黑" panose="020B0503020204020204" charset="-122"/>
              </a:rPr>
              <a:t>“</a:t>
            </a:r>
            <a:r>
              <a:rPr lang="zh-CN" altLang="en-US" sz="2000">
                <a:latin typeface="微软雅黑" panose="020B0503020204020204" charset="-122"/>
                <a:ea typeface="微软雅黑" panose="020B0503020204020204" charset="-122"/>
                <a:cs typeface="微软雅黑" panose="020B0503020204020204" charset="-122"/>
              </a:rPr>
              <a:t>是指“股景、证券、占市等”，</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通过对这此调查指标的具体说明，被访者的填答思路会明晰起来，不至于因为对某一概念理解的不问，而产生错答或误答。</a:t>
            </a:r>
            <a:endParaRPr lang="zh-CN" altLang="en-US" sz="2000" b="1">
              <a:solidFill>
                <a:schemeClr val="accent2"/>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85941"/>
            <a:ext cx="12188156" cy="585429"/>
            <a:chOff x="0" y="535691"/>
            <a:chExt cx="12190413" cy="585538"/>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936394" y="535691"/>
              <a:ext cx="2316909"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二</a:t>
              </a:r>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、填答说明</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1184910" y="1766570"/>
            <a:ext cx="9848850" cy="342519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例：按照报纸的版面篇幅划分，您喜欢阅读下列哪种报纸：（只选一项）</a:t>
            </a:r>
            <a:endPar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      1.对开报纸（像《解放日报》那样大小）</a:t>
            </a:r>
            <a:endPar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      2.四开报纸（像《新民晚报》那样大小）</a:t>
            </a:r>
            <a:endPar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      3.窄幅对开报纸（像《新闻晚报》那样大小）</a:t>
            </a:r>
            <a:endPar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      4.无论哪种报纸都无所谓</a:t>
            </a:r>
            <a:endParaRPr sz="2000">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85941"/>
            <a:ext cx="12188156" cy="585429"/>
            <a:chOff x="0" y="535691"/>
            <a:chExt cx="12190413" cy="585538"/>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936394" y="535691"/>
              <a:ext cx="2316909"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二</a:t>
              </a:r>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、填答说明</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1477010" y="2048510"/>
            <a:ext cx="9238615" cy="2861310"/>
          </a:xfrm>
          <a:prstGeom prst="rect">
            <a:avLst/>
          </a:prstGeom>
          <a:noFill/>
        </p:spPr>
        <p:txBody>
          <a:bodyPr wrap="square" rtlCol="0">
            <a:spAutoFit/>
          </a:bodyPr>
          <a:p>
            <a:pPr indent="508000" algn="l" fontAlgn="auto">
              <a:lnSpc>
                <a:spcPct val="150000"/>
              </a:lnSpc>
              <a:spcBef>
                <a:spcPts val="1000"/>
              </a:spcBef>
              <a:spcAft>
                <a:spcPts val="1000"/>
              </a:spcAft>
              <a:buClrTx/>
              <a:buSzTx/>
              <a:buFontTx/>
              <a:extLst>
                <a:ext uri="{35155182-B16C-46BC-9424-99874614C6A1}">
                  <wpsdc:indentchars xmlns:wpsdc="http://www.wps.cn/officeDocument/2017/drawingmlCustomData" val="200" checksum="282533468"/>
                </a:ext>
              </a:extLst>
            </a:pPr>
            <a:r>
              <a:rPr sz="2000">
                <a:latin typeface="微软雅黑" panose="020B0503020204020204" charset="-122"/>
                <a:ea typeface="微软雅黑" panose="020B0503020204020204" charset="-122"/>
                <a:cs typeface="微软雅黑" panose="020B0503020204020204" charset="-122"/>
              </a:rPr>
              <a:t>专业人士当然知道什么叫“对开报纸”，什么叫“四开报纸”，什么叫“窄幅对开报纸”，但是，一般的老百姓不知道。为了更形象地让他们知道什么叫“对开报纸”，就用具体的例子来说明，如像《解放日报》那样的报纸；什么叫“四开报纸”，就像《新民晚报》那么大的。即使不常读《解放日报》或者《新民晚报》，但也大概知道这两份报纸有多大。</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所以，通过形象化的事物来解释具体指标，也是填答说明里边的一个类别。</a:t>
            </a:r>
            <a:endParaRPr lang="zh-CN" altLang="en-US" sz="2000" b="1">
              <a:solidFill>
                <a:schemeClr val="accent2"/>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292599"/>
            <a:ext cx="12188156" cy="678771"/>
            <a:chOff x="0" y="442332"/>
            <a:chExt cx="12190413" cy="678897"/>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936394" y="442332"/>
              <a:ext cx="2316909"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二</a:t>
              </a:r>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、填答说明</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3" name="文本框 2"/>
          <p:cNvSpPr txBox="1"/>
          <p:nvPr/>
        </p:nvSpPr>
        <p:spPr>
          <a:xfrm>
            <a:off x="1504225" y="1623405"/>
            <a:ext cx="6189469" cy="460375"/>
          </a:xfrm>
          <a:prstGeom prst="rect">
            <a:avLst/>
          </a:prstGeom>
          <a:noFill/>
        </p:spPr>
        <p:txBody>
          <a:bodyPr wrap="square" rtlCol="0">
            <a:spAutoFit/>
          </a:bodyPr>
          <a:p>
            <a:pPr indent="609600" fontAlgn="auto">
              <a:extLst>
                <a:ext uri="{35155182-B16C-46BC-9424-99874614C6A1}">
                  <wpsdc:indentchars xmlns:wpsdc="http://www.wps.cn/officeDocument/2017/drawingmlCustomData" val="200" checksum="4158780845"/>
                </a:ext>
              </a:extLst>
            </a:pPr>
            <a:r>
              <a:rPr lang="en-US" altLang="zh-CN" sz="2400" b="1">
                <a:latin typeface="微软雅黑" panose="020B0503020204020204" charset="-122"/>
                <a:ea typeface="微软雅黑" panose="020B0503020204020204" charset="-122"/>
                <a:cs typeface="微软雅黑" panose="020B0503020204020204" charset="-122"/>
              </a:rPr>
              <a:t>2.</a:t>
            </a:r>
            <a:r>
              <a:rPr lang="zh-CN" altLang="en-US" sz="2400" b="1">
                <a:latin typeface="微软雅黑" panose="020B0503020204020204" charset="-122"/>
                <a:ea typeface="微软雅黑" panose="020B0503020204020204" charset="-122"/>
                <a:cs typeface="微软雅黑" panose="020B0503020204020204" charset="-122"/>
              </a:rPr>
              <a:t>填答指导语</a:t>
            </a:r>
            <a:endParaRPr lang="zh-CN" altLang="en-US"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504315" y="2395855"/>
            <a:ext cx="9210675" cy="1476375"/>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填答指导语，并不是说在内容上诱导填答者，而是在形式上规范他。就某个具体问题是选一项呢，还是多选呢？是不是要排顺序呢？就是在形式上来规范他的填答行为，以便于使所有的填答都具有</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形式上的一致性</a:t>
            </a:r>
            <a:r>
              <a:rPr lang="zh-CN" altLang="en-US" sz="2000">
                <a:latin typeface="微软雅黑" panose="020B0503020204020204" charset="-122"/>
                <a:ea typeface="微软雅黑" panose="020B0503020204020204" charset="-122"/>
                <a:cs typeface="微软雅黑" panose="020B0503020204020204" charset="-122"/>
              </a:rPr>
              <a:t>。</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85941"/>
            <a:ext cx="12188156" cy="585429"/>
            <a:chOff x="0" y="535691"/>
            <a:chExt cx="12190413" cy="585538"/>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936394" y="535691"/>
              <a:ext cx="2316909"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二</a:t>
              </a:r>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、填答说明</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1490345" y="1894205"/>
            <a:ext cx="9238615" cy="3169285"/>
          </a:xfrm>
          <a:prstGeom prst="rect">
            <a:avLst/>
          </a:prstGeom>
          <a:noFill/>
        </p:spPr>
        <p:txBody>
          <a:bodyPr wrap="square" rtlCol="0">
            <a:spAutoFit/>
          </a:bodyPr>
          <a:p>
            <a:pPr indent="508000" algn="l" fontAlgn="auto">
              <a:lnSpc>
                <a:spcPct val="150000"/>
              </a:lnSpc>
              <a:spcBef>
                <a:spcPts val="1000"/>
              </a:spcBef>
              <a:spcAft>
                <a:spcPts val="1000"/>
              </a:spcAft>
              <a:buClrTx/>
              <a:buSzTx/>
              <a:buNone/>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例：一、您的基本情况:(请在与您情况相符合的选项括号里边打“√”)</a:t>
            </a:r>
            <a:endPar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endParaRPr>
          </a:p>
          <a:p>
            <a:pPr indent="508000" algn="l" fontAlgn="auto">
              <a:lnSpc>
                <a:spcPct val="150000"/>
              </a:lnSpc>
              <a:spcBef>
                <a:spcPts val="1000"/>
              </a:spcBef>
              <a:spcAft>
                <a:spcPts val="1000"/>
              </a:spcAft>
              <a:buClrTx/>
              <a:buSzTx/>
              <a:buNone/>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sym typeface="+mn-ea"/>
              </a:rPr>
              <a:t>             B.您的年龄: </a:t>
            </a:r>
            <a:r>
              <a:rPr lang="zh-CN" altLang="en-US" sz="2000" b="1" u="sng">
                <a:solidFill>
                  <a:schemeClr val="accent5">
                    <a:lumMod val="75000"/>
                  </a:schemeClr>
                </a:solidFill>
                <a:latin typeface="微软雅黑" panose="020B0503020204020204" charset="-122"/>
                <a:ea typeface="微软雅黑" panose="020B0503020204020204" charset="-122"/>
                <a:cs typeface="微软雅黑" panose="020B0503020204020204" charset="-122"/>
                <a:sym typeface="+mn-ea"/>
              </a:rPr>
              <a:t>           </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周岁(请在横线上填写阿拉伯数字)</a:t>
            </a:r>
            <a:endPar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endParaRPr>
          </a:p>
          <a:p>
            <a:pPr indent="508000" algn="l" fontAlgn="auto">
              <a:lnSpc>
                <a:spcPct val="150000"/>
              </a:lnSpc>
              <a:spcBef>
                <a:spcPts val="1000"/>
              </a:spcBef>
              <a:spcAft>
                <a:spcPts val="1000"/>
              </a:spcAft>
              <a:buClrTx/>
              <a:buSzTx/>
              <a:buNone/>
              <a:extLst>
                <a:ext uri="{35155182-B16C-46BC-9424-99874614C6A1}">
                  <wpsdc:indentchars xmlns:wpsdc="http://www.wps.cn/officeDocument/2017/drawingmlCustomData" val="200" checksum="282533468"/>
                </a:ext>
              </a:extLst>
            </a:pPr>
            <a:endPar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endParaRPr>
          </a:p>
          <a:p>
            <a:pPr indent="508000" algn="l" fontAlgn="auto">
              <a:lnSpc>
                <a:spcPct val="150000"/>
              </a:lnSpc>
              <a:spcBef>
                <a:spcPts val="1000"/>
              </a:spcBef>
              <a:spcAft>
                <a:spcPts val="1000"/>
              </a:spcAft>
              <a:buNone/>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括号中的</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“请在与您情况相符合的选项括号里边打‘√”,“请在横线上填写阿拉伯数字”</a:t>
            </a:r>
            <a:r>
              <a:rPr lang="zh-CN" altLang="en-US" sz="2000">
                <a:latin typeface="微软雅黑" panose="020B0503020204020204" charset="-122"/>
                <a:ea typeface="微软雅黑" panose="020B0503020204020204" charset="-122"/>
                <a:cs typeface="微软雅黑" panose="020B0503020204020204" charset="-122"/>
              </a:rPr>
              <a:t>这些语句都是填答指导语，都是填答所依照的规范。</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905" y="914400"/>
            <a:ext cx="12188190"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2"/>
          <p:cNvSpPr txBox="1"/>
          <p:nvPr/>
        </p:nvSpPr>
        <p:spPr>
          <a:xfrm>
            <a:off x="3728546" y="385941"/>
            <a:ext cx="3738880" cy="521970"/>
          </a:xfrm>
          <a:prstGeom prst="rect">
            <a:avLst/>
          </a:prstGeom>
          <a:noFill/>
        </p:spPr>
        <p:txBody>
          <a:bodyPr wrap="none" rtlCol="0">
            <a:spAutoFit/>
          </a:bodyPr>
          <a:p>
            <a:pPr algn="l"/>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sym typeface="+mn-ea"/>
              </a:rPr>
              <a:t>一、说明信（卷首语）</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sp>
        <p:nvSpPr>
          <p:cNvPr id="4" name="圆角矩形 3"/>
          <p:cNvSpPr/>
          <p:nvPr>
            <p:custDataLst>
              <p:tags r:id="rId1"/>
            </p:custDataLst>
          </p:nvPr>
        </p:nvSpPr>
        <p:spPr>
          <a:xfrm>
            <a:off x="2372471" y="1246528"/>
            <a:ext cx="781677" cy="781677"/>
          </a:xfrm>
          <a:prstGeom prst="roundRect">
            <a:avLst>
              <a:gd name="adj" fmla="val 9711"/>
            </a:avLst>
          </a:prstGeom>
          <a:noFill/>
          <a:ln w="88900" cap="flat">
            <a:solidFill>
              <a:srgbClr val="096FB6"/>
            </a:solidFill>
            <a:miter lim="800000"/>
          </a:ln>
        </p:spPr>
        <p:style>
          <a:lnRef idx="2">
            <a:srgbClr val="096FB6">
              <a:shade val="50000"/>
            </a:srgbClr>
          </a:lnRef>
          <a:fillRef idx="1">
            <a:srgbClr val="096FB6"/>
          </a:fillRef>
          <a:effectRef idx="0">
            <a:srgbClr val="096FB6"/>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7" name="文本框 6"/>
          <p:cNvSpPr txBox="1"/>
          <p:nvPr>
            <p:custDataLst>
              <p:tags r:id="rId2"/>
            </p:custDataLst>
          </p:nvPr>
        </p:nvSpPr>
        <p:spPr>
          <a:xfrm>
            <a:off x="1938570" y="1048595"/>
            <a:ext cx="973788" cy="767630"/>
          </a:xfrm>
          <a:prstGeom prst="rect">
            <a:avLst/>
          </a:prstGeom>
          <a:solidFill>
            <a:srgbClr val="FFFFFF"/>
          </a:solidFill>
        </p:spPr>
        <p:txBody>
          <a:bodyPr wrap="square" tIns="0" bIns="0" rtlCol="0">
            <a:normAutofit fontScale="92500" lnSpcReduction="10000"/>
          </a:bodyPr>
          <a:p>
            <a:pPr algn="ctr">
              <a:lnSpc>
                <a:spcPct val="130000"/>
              </a:lnSpc>
            </a:pPr>
            <a:r>
              <a:rPr lang="en-US" altLang="zh-CN" sz="4400" b="1" dirty="0">
                <a:solidFill>
                  <a:srgbClr val="096FB6"/>
                </a:solidFill>
                <a:latin typeface="Arial" panose="020B0604020202020204" pitchFamily="34" charset="0"/>
                <a:ea typeface="微软雅黑" panose="020B0503020204020204" charset="-122"/>
                <a:sym typeface="Arial" panose="020B0604020202020204" pitchFamily="34" charset="0"/>
              </a:rPr>
              <a:t>01</a:t>
            </a:r>
            <a:endParaRPr lang="zh-CN" altLang="en-US" sz="4400" b="1" dirty="0">
              <a:solidFill>
                <a:srgbClr val="096FB6"/>
              </a:solidFill>
              <a:latin typeface="Arial" panose="020B0604020202020204" pitchFamily="34" charset="0"/>
              <a:ea typeface="微软雅黑" panose="020B0503020204020204" charset="-122"/>
              <a:sym typeface="Arial" panose="020B0604020202020204" pitchFamily="34" charset="0"/>
            </a:endParaRPr>
          </a:p>
        </p:txBody>
      </p:sp>
      <p:sp>
        <p:nvSpPr>
          <p:cNvPr id="9" name="文本框 8"/>
          <p:cNvSpPr txBox="1"/>
          <p:nvPr>
            <p:custDataLst>
              <p:tags r:id="rId3"/>
            </p:custDataLst>
          </p:nvPr>
        </p:nvSpPr>
        <p:spPr>
          <a:xfrm>
            <a:off x="3372550" y="1359385"/>
            <a:ext cx="5855270" cy="554834"/>
          </a:xfrm>
          <a:prstGeom prst="rect">
            <a:avLst/>
          </a:prstGeom>
          <a:noFill/>
        </p:spPr>
        <p:txBody>
          <a:bodyPr wrap="square" lIns="91440" tIns="45720" rIns="91440" bIns="45720" rtlCol="0" anchor="ctr" anchorCtr="0">
            <a:normAutofit lnSpcReduction="20000"/>
          </a:bodyPr>
          <a:p>
            <a:pPr>
              <a:lnSpc>
                <a:spcPct val="120000"/>
              </a:lnSpc>
            </a:pPr>
            <a:r>
              <a:rPr lang="zh-CN" altLang="en-US" sz="2800" b="1">
                <a:latin typeface="微软雅黑" panose="020B0503020204020204" charset="-122"/>
                <a:ea typeface="微软雅黑" panose="020B0503020204020204" charset="-122"/>
                <a:cs typeface="微软雅黑" panose="020B0503020204020204" charset="-122"/>
                <a:sym typeface="+mn-ea"/>
              </a:rPr>
              <a:t>表明身份</a:t>
            </a:r>
            <a:endParaRPr lang="zh-CN" altLang="en-US" sz="2400" b="1" spc="200">
              <a:solidFill>
                <a:srgbClr val="096FB6"/>
              </a:solidFill>
              <a:latin typeface="Arial" panose="020B0604020202020204" pitchFamily="34" charset="0"/>
              <a:ea typeface="微软雅黑" panose="020B0503020204020204" charset="-122"/>
              <a:cs typeface="+mj-cs"/>
              <a:sym typeface="Arial" panose="020B0604020202020204" pitchFamily="34" charset="0"/>
            </a:endParaRPr>
          </a:p>
        </p:txBody>
      </p:sp>
      <p:grpSp>
        <p:nvGrpSpPr>
          <p:cNvPr id="3" name="组合 2"/>
          <p:cNvGrpSpPr/>
          <p:nvPr/>
        </p:nvGrpSpPr>
        <p:grpSpPr>
          <a:xfrm>
            <a:off x="1938653" y="2606930"/>
            <a:ext cx="7289167" cy="978967"/>
            <a:chOff x="3053" y="4347"/>
            <a:chExt cx="11809" cy="1586"/>
          </a:xfrm>
        </p:grpSpPr>
        <p:sp>
          <p:nvSpPr>
            <p:cNvPr id="10" name="圆角矩形 9"/>
            <p:cNvSpPr/>
            <p:nvPr>
              <p:custDataLst>
                <p:tags r:id="rId4"/>
              </p:custDataLst>
            </p:nvPr>
          </p:nvSpPr>
          <p:spPr>
            <a:xfrm>
              <a:off x="3756" y="4667"/>
              <a:ext cx="1266" cy="1266"/>
            </a:xfrm>
            <a:prstGeom prst="roundRect">
              <a:avLst>
                <a:gd name="adj" fmla="val 9711"/>
              </a:avLst>
            </a:prstGeom>
            <a:noFill/>
            <a:ln w="88900" cap="flat">
              <a:solidFill>
                <a:srgbClr val="099CB6"/>
              </a:solidFill>
              <a:miter lim="800000"/>
            </a:ln>
          </p:spPr>
          <p:style>
            <a:lnRef idx="2">
              <a:srgbClr val="096FB6">
                <a:shade val="50000"/>
              </a:srgbClr>
            </a:lnRef>
            <a:fillRef idx="1">
              <a:srgbClr val="096FB6"/>
            </a:fillRef>
            <a:effectRef idx="0">
              <a:srgbClr val="096FB6"/>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1" name="文本框 10"/>
            <p:cNvSpPr txBox="1"/>
            <p:nvPr>
              <p:custDataLst>
                <p:tags r:id="rId5"/>
              </p:custDataLst>
            </p:nvPr>
          </p:nvSpPr>
          <p:spPr>
            <a:xfrm>
              <a:off x="3053" y="4347"/>
              <a:ext cx="1578" cy="1244"/>
            </a:xfrm>
            <a:prstGeom prst="rect">
              <a:avLst/>
            </a:prstGeom>
            <a:solidFill>
              <a:srgbClr val="FFFFFF"/>
            </a:solidFill>
          </p:spPr>
          <p:txBody>
            <a:bodyPr wrap="square" tIns="0" bIns="0" rtlCol="0">
              <a:normAutofit fontScale="92500" lnSpcReduction="10000"/>
            </a:bodyPr>
            <a:p>
              <a:pPr algn="ctr">
                <a:lnSpc>
                  <a:spcPct val="130000"/>
                </a:lnSpc>
              </a:pPr>
              <a:r>
                <a:rPr lang="en-US" altLang="zh-CN" sz="4400" b="1" dirty="0">
                  <a:solidFill>
                    <a:srgbClr val="099CB6"/>
                  </a:solidFill>
                  <a:latin typeface="Arial" panose="020B0604020202020204" pitchFamily="34" charset="0"/>
                  <a:ea typeface="微软雅黑" panose="020B0503020204020204" charset="-122"/>
                  <a:sym typeface="Arial" panose="020B0604020202020204" pitchFamily="34" charset="0"/>
                </a:rPr>
                <a:t>02</a:t>
              </a:r>
              <a:endParaRPr lang="zh-CN" altLang="en-US" sz="4400" b="1" dirty="0">
                <a:solidFill>
                  <a:srgbClr val="099CB6"/>
                </a:solidFill>
                <a:latin typeface="Arial" panose="020B0604020202020204" pitchFamily="34" charset="0"/>
                <a:ea typeface="微软雅黑" panose="020B0503020204020204" charset="-122"/>
                <a:sym typeface="Arial" panose="020B0604020202020204" pitchFamily="34" charset="0"/>
              </a:endParaRPr>
            </a:p>
          </p:txBody>
        </p:sp>
        <p:sp>
          <p:nvSpPr>
            <p:cNvPr id="13" name="文本框 12"/>
            <p:cNvSpPr txBox="1"/>
            <p:nvPr>
              <p:custDataLst>
                <p:tags r:id="rId6"/>
              </p:custDataLst>
            </p:nvPr>
          </p:nvSpPr>
          <p:spPr>
            <a:xfrm>
              <a:off x="5376" y="4850"/>
              <a:ext cx="9486" cy="899"/>
            </a:xfrm>
            <a:prstGeom prst="rect">
              <a:avLst/>
            </a:prstGeom>
            <a:noFill/>
          </p:spPr>
          <p:txBody>
            <a:bodyPr wrap="square" lIns="91440" tIns="45720" rIns="91440" bIns="45720" rtlCol="0" anchor="ctr" anchorCtr="0">
              <a:normAutofit/>
            </a:bodyPr>
            <a:p>
              <a:pPr indent="0" fontAlgn="auto"/>
              <a:r>
                <a:rPr lang="zh-CN" altLang="en-US" sz="2800" b="1">
                  <a:latin typeface="微软雅黑" panose="020B0503020204020204" charset="-122"/>
                  <a:ea typeface="微软雅黑" panose="020B0503020204020204" charset="-122"/>
                  <a:cs typeface="微软雅黑" panose="020B0503020204020204" charset="-122"/>
                  <a:sym typeface="+mn-ea"/>
                </a:rPr>
                <a:t>交代目的</a:t>
              </a:r>
              <a:endParaRPr lang="zh-CN" altLang="en-US" sz="2800" b="1">
                <a:latin typeface="微软雅黑" panose="020B0503020204020204" charset="-122"/>
                <a:ea typeface="微软雅黑" panose="020B0503020204020204" charset="-122"/>
                <a:cs typeface="微软雅黑" panose="020B0503020204020204" charset="-122"/>
                <a:sym typeface="+mn-ea"/>
              </a:endParaRPr>
            </a:p>
          </p:txBody>
        </p:sp>
      </p:grpSp>
      <p:sp>
        <p:nvSpPr>
          <p:cNvPr id="14" name="圆角矩形 13"/>
          <p:cNvSpPr/>
          <p:nvPr>
            <p:custDataLst>
              <p:tags r:id="rId7"/>
            </p:custDataLst>
          </p:nvPr>
        </p:nvSpPr>
        <p:spPr>
          <a:xfrm>
            <a:off x="2372471" y="4340687"/>
            <a:ext cx="781677" cy="781677"/>
          </a:xfrm>
          <a:prstGeom prst="roundRect">
            <a:avLst>
              <a:gd name="adj" fmla="val 9711"/>
            </a:avLst>
          </a:prstGeom>
          <a:noFill/>
          <a:ln w="88900" cap="flat">
            <a:solidFill>
              <a:srgbClr val="096FB6"/>
            </a:solidFill>
            <a:miter lim="800000"/>
          </a:ln>
        </p:spPr>
        <p:style>
          <a:lnRef idx="2">
            <a:srgbClr val="096FB6">
              <a:shade val="50000"/>
            </a:srgbClr>
          </a:lnRef>
          <a:fillRef idx="1">
            <a:srgbClr val="096FB6"/>
          </a:fillRef>
          <a:effectRef idx="0">
            <a:srgbClr val="096FB6"/>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5" name="文本框 14"/>
          <p:cNvSpPr txBox="1"/>
          <p:nvPr>
            <p:custDataLst>
              <p:tags r:id="rId8"/>
            </p:custDataLst>
          </p:nvPr>
        </p:nvSpPr>
        <p:spPr>
          <a:xfrm>
            <a:off x="1938570" y="4142754"/>
            <a:ext cx="973788" cy="767630"/>
          </a:xfrm>
          <a:prstGeom prst="rect">
            <a:avLst/>
          </a:prstGeom>
          <a:solidFill>
            <a:srgbClr val="FFFFFF"/>
          </a:solidFill>
        </p:spPr>
        <p:txBody>
          <a:bodyPr wrap="square" tIns="0" bIns="0" rtlCol="0">
            <a:normAutofit fontScale="92500" lnSpcReduction="10000"/>
          </a:bodyPr>
          <a:p>
            <a:pPr algn="ctr">
              <a:lnSpc>
                <a:spcPct val="130000"/>
              </a:lnSpc>
            </a:pPr>
            <a:r>
              <a:rPr lang="en-US" altLang="zh-CN" sz="4400" b="1" dirty="0">
                <a:solidFill>
                  <a:srgbClr val="096FB6"/>
                </a:solidFill>
                <a:latin typeface="Arial" panose="020B0604020202020204" pitchFamily="34" charset="0"/>
                <a:ea typeface="微软雅黑" panose="020B0503020204020204" charset="-122"/>
                <a:sym typeface="Arial" panose="020B0604020202020204" pitchFamily="34" charset="0"/>
              </a:rPr>
              <a:t>03</a:t>
            </a:r>
            <a:endParaRPr lang="zh-CN" altLang="en-US" sz="4400" b="1" dirty="0">
              <a:solidFill>
                <a:srgbClr val="096FB6"/>
              </a:solidFill>
              <a:latin typeface="Arial" panose="020B0604020202020204" pitchFamily="34" charset="0"/>
              <a:ea typeface="微软雅黑" panose="020B0503020204020204" charset="-122"/>
              <a:sym typeface="Arial" panose="020B0604020202020204" pitchFamily="34" charset="0"/>
            </a:endParaRPr>
          </a:p>
        </p:txBody>
      </p:sp>
      <p:sp>
        <p:nvSpPr>
          <p:cNvPr id="17" name="文本框 16"/>
          <p:cNvSpPr txBox="1"/>
          <p:nvPr>
            <p:custDataLst>
              <p:tags r:id="rId9"/>
            </p:custDataLst>
          </p:nvPr>
        </p:nvSpPr>
        <p:spPr>
          <a:xfrm>
            <a:off x="3372550" y="4453604"/>
            <a:ext cx="5855270" cy="554834"/>
          </a:xfrm>
          <a:prstGeom prst="rect">
            <a:avLst/>
          </a:prstGeom>
          <a:noFill/>
        </p:spPr>
        <p:txBody>
          <a:bodyPr wrap="square" lIns="91440" tIns="45720" rIns="91440" bIns="45720" rtlCol="0" anchor="ctr" anchorCtr="0">
            <a:normAutofit/>
          </a:bodyPr>
          <a:p>
            <a:pPr algn="l">
              <a:lnSpc>
                <a:spcPct val="100000"/>
              </a:lnSpc>
              <a:buClrTx/>
              <a:buSzTx/>
              <a:buFontTx/>
            </a:pPr>
            <a:r>
              <a:rPr lang="zh-CN" altLang="en-US" sz="2800" b="1">
                <a:latin typeface="微软雅黑" panose="020B0503020204020204" charset="-122"/>
                <a:ea typeface="微软雅黑" panose="020B0503020204020204" charset="-122"/>
                <a:cs typeface="微软雅黑" panose="020B0503020204020204" charset="-122"/>
                <a:sym typeface="+mn-ea"/>
              </a:rPr>
              <a:t>消除疑虑</a:t>
            </a:r>
            <a:endParaRPr lang="zh-CN" altLang="en-US" sz="2800" b="1">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grpSp>
        <p:nvGrpSpPr>
          <p:cNvPr id="5" name="组合 4"/>
          <p:cNvGrpSpPr/>
          <p:nvPr/>
        </p:nvGrpSpPr>
        <p:grpSpPr>
          <a:xfrm>
            <a:off x="1938653" y="5551373"/>
            <a:ext cx="7289167" cy="978967"/>
            <a:chOff x="3053" y="4347"/>
            <a:chExt cx="11809" cy="1586"/>
          </a:xfrm>
        </p:grpSpPr>
        <p:sp>
          <p:nvSpPr>
            <p:cNvPr id="8" name="圆角矩形 7"/>
            <p:cNvSpPr/>
            <p:nvPr>
              <p:custDataLst>
                <p:tags r:id="rId10"/>
              </p:custDataLst>
            </p:nvPr>
          </p:nvSpPr>
          <p:spPr>
            <a:xfrm>
              <a:off x="3756" y="4667"/>
              <a:ext cx="1266" cy="1266"/>
            </a:xfrm>
            <a:prstGeom prst="roundRect">
              <a:avLst>
                <a:gd name="adj" fmla="val 9711"/>
              </a:avLst>
            </a:prstGeom>
            <a:noFill/>
            <a:ln w="88900" cap="flat">
              <a:solidFill>
                <a:srgbClr val="099CB6"/>
              </a:solidFill>
              <a:miter lim="800000"/>
            </a:ln>
          </p:spPr>
          <p:style>
            <a:lnRef idx="2">
              <a:srgbClr val="096FB6">
                <a:shade val="50000"/>
              </a:srgbClr>
            </a:lnRef>
            <a:fillRef idx="1">
              <a:srgbClr val="096FB6"/>
            </a:fillRef>
            <a:effectRef idx="0">
              <a:srgbClr val="096FB6"/>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2" name="文本框 11"/>
            <p:cNvSpPr txBox="1"/>
            <p:nvPr>
              <p:custDataLst>
                <p:tags r:id="rId11"/>
              </p:custDataLst>
            </p:nvPr>
          </p:nvSpPr>
          <p:spPr>
            <a:xfrm>
              <a:off x="3053" y="4347"/>
              <a:ext cx="1578" cy="1244"/>
            </a:xfrm>
            <a:prstGeom prst="rect">
              <a:avLst/>
            </a:prstGeom>
            <a:solidFill>
              <a:srgbClr val="FFFFFF"/>
            </a:solidFill>
          </p:spPr>
          <p:txBody>
            <a:bodyPr wrap="square" tIns="0" bIns="0" rtlCol="0">
              <a:normAutofit fontScale="92500" lnSpcReduction="10000"/>
            </a:bodyPr>
            <a:p>
              <a:pPr algn="ctr">
                <a:lnSpc>
                  <a:spcPct val="130000"/>
                </a:lnSpc>
              </a:pPr>
              <a:r>
                <a:rPr lang="en-US" altLang="zh-CN" sz="4400" b="1" dirty="0">
                  <a:solidFill>
                    <a:srgbClr val="099CB6"/>
                  </a:solidFill>
                  <a:latin typeface="Arial" panose="020B0604020202020204" pitchFamily="34" charset="0"/>
                  <a:ea typeface="微软雅黑" panose="020B0503020204020204" charset="-122"/>
                  <a:sym typeface="Arial" panose="020B0604020202020204" pitchFamily="34" charset="0"/>
                </a:rPr>
                <a:t>04</a:t>
              </a:r>
              <a:endParaRPr lang="zh-CN" altLang="en-US" sz="4400" b="1" dirty="0">
                <a:solidFill>
                  <a:srgbClr val="099CB6"/>
                </a:solidFill>
                <a:latin typeface="Arial" panose="020B0604020202020204" pitchFamily="34" charset="0"/>
                <a:ea typeface="微软雅黑" panose="020B0503020204020204" charset="-122"/>
                <a:sym typeface="Arial" panose="020B0604020202020204" pitchFamily="34" charset="0"/>
              </a:endParaRPr>
            </a:p>
          </p:txBody>
        </p:sp>
        <p:sp>
          <p:nvSpPr>
            <p:cNvPr id="16" name="文本框 15"/>
            <p:cNvSpPr txBox="1"/>
            <p:nvPr>
              <p:custDataLst>
                <p:tags r:id="rId12"/>
              </p:custDataLst>
            </p:nvPr>
          </p:nvSpPr>
          <p:spPr>
            <a:xfrm>
              <a:off x="5376" y="4850"/>
              <a:ext cx="9486" cy="899"/>
            </a:xfrm>
            <a:prstGeom prst="rect">
              <a:avLst/>
            </a:prstGeom>
            <a:noFill/>
          </p:spPr>
          <p:txBody>
            <a:bodyPr wrap="square" lIns="91440" tIns="45720" rIns="91440" bIns="45720" rtlCol="0" anchor="ctr" anchorCtr="0">
              <a:normAutofit/>
            </a:bodyPr>
            <a:p>
              <a:pPr indent="0" fontAlgn="auto"/>
              <a:r>
                <a:rPr lang="zh-CN" altLang="en-US" sz="2800" b="1">
                  <a:latin typeface="微软雅黑" panose="020B0503020204020204" charset="-122"/>
                  <a:ea typeface="微软雅黑" panose="020B0503020204020204" charset="-122"/>
                  <a:cs typeface="微软雅黑" panose="020B0503020204020204" charset="-122"/>
                  <a:sym typeface="+mn-ea"/>
                </a:rPr>
                <a:t>促其参与</a:t>
              </a:r>
              <a:endParaRPr lang="zh-CN" altLang="en-US" sz="2800" b="1">
                <a:latin typeface="微软雅黑" panose="020B0503020204020204" charset="-122"/>
                <a:ea typeface="微软雅黑" panose="020B0503020204020204" charset="-122"/>
                <a:cs typeface="微软雅黑" panose="020B0503020204020204" charset="-122"/>
                <a:sym typeface="+mn-ea"/>
              </a:endParaRPr>
            </a:p>
          </p:txBody>
        </p:sp>
      </p:gr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85941"/>
            <a:ext cx="12188156" cy="585429"/>
            <a:chOff x="0" y="535691"/>
            <a:chExt cx="12190413" cy="585538"/>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936394" y="535691"/>
              <a:ext cx="2316909"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二</a:t>
              </a:r>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、填答说明</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1489710" y="1510665"/>
            <a:ext cx="9238615" cy="4605020"/>
          </a:xfrm>
          <a:prstGeom prst="rect">
            <a:avLst/>
          </a:prstGeom>
          <a:noFill/>
        </p:spPr>
        <p:txBody>
          <a:bodyPr wrap="square" rtlCol="0">
            <a:spAutoFit/>
          </a:bodyPr>
          <a:p>
            <a:pPr indent="508000" algn="l" fontAlgn="auto">
              <a:lnSpc>
                <a:spcPct val="150000"/>
              </a:lnSpc>
              <a:spcBef>
                <a:spcPts val="1000"/>
              </a:spcBef>
              <a:spcAft>
                <a:spcPts val="1000"/>
              </a:spcAft>
              <a:buClrTx/>
              <a:buSzTx/>
              <a:buNone/>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例：您在自费订阅或购买一份报纸时最看重的因素是什么？（请按照您看重的主次程度将下列因素排一个顺序，并将其代码填入相应的横线中）</a:t>
            </a:r>
            <a:endPar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endParaRPr>
          </a:p>
          <a:p>
            <a:pPr indent="508000" algn="l" fontAlgn="auto">
              <a:lnSpc>
                <a:spcPct val="150000"/>
              </a:lnSpc>
              <a:spcBef>
                <a:spcPts val="1000"/>
              </a:spcBef>
              <a:spcAft>
                <a:spcPts val="1000"/>
              </a:spcAft>
              <a:buClrTx/>
              <a:buSzTx/>
              <a:buNone/>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人们购买报纸时所考虑主要因素及其代码</a:t>
            </a:r>
            <a:endPar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endParaRPr>
          </a:p>
          <a:p>
            <a:pPr indent="508000" algn="l" fontAlgn="auto">
              <a:lnSpc>
                <a:spcPct val="150000"/>
              </a:lnSpc>
              <a:spcBef>
                <a:spcPts val="1000"/>
              </a:spcBef>
              <a:spcAft>
                <a:spcPts val="1000"/>
              </a:spcAft>
              <a:buClrTx/>
              <a:buSzTx/>
              <a:buNone/>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1.价格合理                                        2.订阅购买方面</a:t>
            </a:r>
            <a:endPar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endParaRPr>
          </a:p>
          <a:p>
            <a:pPr indent="508000" algn="l" fontAlgn="auto">
              <a:lnSpc>
                <a:spcPct val="150000"/>
              </a:lnSpc>
              <a:spcBef>
                <a:spcPts val="1000"/>
              </a:spcBef>
              <a:spcAft>
                <a:spcPts val="1000"/>
              </a:spcAft>
              <a:buClrTx/>
              <a:buSzTx/>
              <a:buNone/>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3.内容质量好                                     4.报纸的美誉度高</a:t>
            </a:r>
            <a:endPar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endParaRPr>
          </a:p>
          <a:p>
            <a:pPr indent="508000" algn="l" fontAlgn="auto">
              <a:lnSpc>
                <a:spcPct val="150000"/>
              </a:lnSpc>
              <a:spcBef>
                <a:spcPts val="1000"/>
              </a:spcBef>
              <a:spcAft>
                <a:spcPts val="1000"/>
              </a:spcAft>
              <a:buClrTx/>
              <a:buSzTx/>
              <a:buNone/>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5.已形成了固定阅读报纸的习惯          6.常有各种赠品或有意思的活动</a:t>
            </a:r>
            <a:endPar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endParaRPr>
          </a:p>
          <a:p>
            <a:pPr indent="508000" algn="l" fontAlgn="auto">
              <a:lnSpc>
                <a:spcPct val="150000"/>
              </a:lnSpc>
              <a:spcBef>
                <a:spcPts val="1000"/>
              </a:spcBef>
              <a:spcAft>
                <a:spcPts val="1000"/>
              </a:spcAft>
              <a:buClrTx/>
              <a:buSzTx/>
              <a:buNone/>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在您心目中：第一位是：</a:t>
            </a:r>
            <a:r>
              <a:rPr lang="zh-CN" altLang="en-US" sz="2000" b="1" u="sng">
                <a:solidFill>
                  <a:schemeClr val="accent5">
                    <a:lumMod val="75000"/>
                  </a:schemeClr>
                </a:solidFill>
                <a:latin typeface="微软雅黑" panose="020B0503020204020204" charset="-122"/>
                <a:ea typeface="微软雅黑" panose="020B0503020204020204" charset="-122"/>
                <a:cs typeface="微软雅黑" panose="020B0503020204020204" charset="-122"/>
              </a:rPr>
              <a:t>       </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；第二位是：</a:t>
            </a:r>
            <a:r>
              <a:rPr lang="zh-CN" altLang="en-US" sz="2000" b="1" u="sng">
                <a:solidFill>
                  <a:schemeClr val="accent5">
                    <a:lumMod val="75000"/>
                  </a:schemeClr>
                </a:solidFill>
                <a:latin typeface="微软雅黑" panose="020B0503020204020204" charset="-122"/>
                <a:ea typeface="微软雅黑" panose="020B0503020204020204" charset="-122"/>
                <a:cs typeface="微软雅黑" panose="020B0503020204020204" charset="-122"/>
                <a:sym typeface="+mn-ea"/>
              </a:rPr>
              <a:t>       </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；第三位是：</a:t>
            </a:r>
            <a:r>
              <a:rPr lang="zh-CN" altLang="en-US" sz="2000" b="1" u="sng">
                <a:solidFill>
                  <a:schemeClr val="accent5">
                    <a:lumMod val="75000"/>
                  </a:schemeClr>
                </a:solidFill>
                <a:latin typeface="微软雅黑" panose="020B0503020204020204" charset="-122"/>
                <a:ea typeface="微软雅黑" panose="020B0503020204020204" charset="-122"/>
                <a:cs typeface="微软雅黑" panose="020B0503020204020204" charset="-122"/>
              </a:rPr>
              <a:t>       </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 </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sym typeface="+mn-ea"/>
              </a:rPr>
              <a:t>       </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85941"/>
            <a:ext cx="12188156" cy="585429"/>
            <a:chOff x="0" y="535691"/>
            <a:chExt cx="12190413" cy="585538"/>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936394" y="535691"/>
              <a:ext cx="2316909"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二</a:t>
              </a:r>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、填答说明</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1477010" y="1228090"/>
            <a:ext cx="9238615" cy="4502785"/>
          </a:xfrm>
          <a:prstGeom prst="rect">
            <a:avLst/>
          </a:prstGeom>
          <a:noFill/>
        </p:spPr>
        <p:txBody>
          <a:bodyPr wrap="square" rtlCol="0">
            <a:spAutoFit/>
          </a:bodyPr>
          <a:p>
            <a:pPr indent="508000" algn="l" fontAlgn="auto">
              <a:lnSpc>
                <a:spcPct val="150000"/>
              </a:lnSpc>
              <a:spcBef>
                <a:spcPts val="1000"/>
              </a:spcBef>
              <a:spcAft>
                <a:spcPts val="1000"/>
              </a:spcAft>
              <a:buClrTx/>
              <a:buSzTx/>
              <a:buNone/>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该问题列举了人们购买报纸所考虑的主要因素，依次有6个方面。先让被访者浏览这几项，在此基础上进一步考虑，在他心目中，这6个因素哪个最重要、哪个其次、哪个再次，根据重要程度的先后，依次排出第一位、第二位和第三位，并将相应的项目代码填到横线上。</a:t>
            </a:r>
            <a:endParaRPr lang="zh-CN" altLang="en-US" sz="2000">
              <a:latin typeface="微软雅黑" panose="020B0503020204020204" charset="-122"/>
              <a:ea typeface="微软雅黑" panose="020B0503020204020204" charset="-122"/>
              <a:cs typeface="微软雅黑" panose="020B0503020204020204" charset="-122"/>
            </a:endParaRPr>
          </a:p>
          <a:p>
            <a:pPr indent="508000" algn="l" fontAlgn="auto">
              <a:lnSpc>
                <a:spcPct val="150000"/>
              </a:lnSpc>
              <a:spcBef>
                <a:spcPts val="1000"/>
              </a:spcBef>
              <a:spcAft>
                <a:spcPts val="1000"/>
              </a:spcAft>
              <a:buClrTx/>
              <a:buSzTx/>
              <a:buNone/>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为什么不把列出的6项都排出一个顺序呢？</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通常，在大家的心理感应中，前三位的顺序最鲜明，接下来的项目排序就相对模糊一些</a:t>
            </a:r>
            <a:r>
              <a:rPr lang="zh-CN" altLang="en-US" sz="2000">
                <a:latin typeface="微软雅黑" panose="020B0503020204020204" charset="-122"/>
                <a:ea typeface="微软雅黑" panose="020B0503020204020204" charset="-122"/>
                <a:cs typeface="微软雅黑" panose="020B0503020204020204" charset="-122"/>
              </a:rPr>
              <a:t>，比如将第五和第六之间换一下顺序，人们的感觉是不会有太大差别的，</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所以，一般来说，排顺序排前三位基本上就比较有效，也比较能说明问题</a:t>
            </a:r>
            <a:r>
              <a:rPr lang="zh-CN" altLang="en-US" sz="2000">
                <a:latin typeface="微软雅黑" panose="020B0503020204020204" charset="-122"/>
                <a:ea typeface="微软雅黑" panose="020B0503020204020204" charset="-122"/>
                <a:cs typeface="微软雅黑" panose="020B0503020204020204" charset="-122"/>
              </a:rPr>
              <a:t>，因此，也就没必要将所有的项目排列出来。</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292599"/>
            <a:ext cx="12188156" cy="678771"/>
            <a:chOff x="0" y="442332"/>
            <a:chExt cx="12190413" cy="678897"/>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758561" y="442332"/>
              <a:ext cx="2672575"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三、问题和答案</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1339215" y="1798955"/>
            <a:ext cx="9513570" cy="337439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问题和答案是问卷的主体。被调查者的各种情况正是通过问题和答案来收集的。</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问卷中的问题一般分为三类：第一类是有关被访者个人背景资料方面的问题；第二类是有关意见、看法和态度等主观因素方面的问题；第三类是事实与行为问题。</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如果再细分，根据回答的方式，可分为直接性问题、间接性问题和假设性问题；在形式上可分为开放式问题和封闭式问题两大类；在内容上可分为事实性问题、行为性问题、认知性问题和态度性问题。</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905" y="914400"/>
            <a:ext cx="12188190"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2"/>
          <p:cNvSpPr txBox="1"/>
          <p:nvPr/>
        </p:nvSpPr>
        <p:spPr>
          <a:xfrm>
            <a:off x="4898851" y="392291"/>
            <a:ext cx="2672080" cy="521970"/>
          </a:xfrm>
          <a:prstGeom prst="rect">
            <a:avLst/>
          </a:prstGeom>
          <a:noFill/>
        </p:spPr>
        <p:txBody>
          <a:bodyPr wrap="none" rtlCol="0">
            <a:spAutoFit/>
          </a:bodyPr>
          <a:p>
            <a:pPr algn="l"/>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sym typeface="+mn-ea"/>
              </a:rPr>
              <a:t>三、问题和答案</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sp>
        <p:nvSpPr>
          <p:cNvPr id="4" name="圆角矩形 3"/>
          <p:cNvSpPr/>
          <p:nvPr>
            <p:custDataLst>
              <p:tags r:id="rId1"/>
            </p:custDataLst>
          </p:nvPr>
        </p:nvSpPr>
        <p:spPr>
          <a:xfrm>
            <a:off x="2293505" y="1643409"/>
            <a:ext cx="804149" cy="804149"/>
          </a:xfrm>
          <a:prstGeom prst="roundRect">
            <a:avLst>
              <a:gd name="adj" fmla="val 9711"/>
            </a:avLst>
          </a:prstGeom>
          <a:noFill/>
          <a:ln w="88900" cap="flat">
            <a:solidFill>
              <a:srgbClr val="096FB6"/>
            </a:solidFill>
            <a:miter lim="800000"/>
          </a:ln>
        </p:spPr>
        <p:style>
          <a:lnRef idx="2">
            <a:srgbClr val="096FB6">
              <a:shade val="50000"/>
            </a:srgbClr>
          </a:lnRef>
          <a:fillRef idx="1">
            <a:srgbClr val="096FB6"/>
          </a:fillRef>
          <a:effectRef idx="0">
            <a:srgbClr val="096FB6"/>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7" name="文本框 6"/>
          <p:cNvSpPr txBox="1"/>
          <p:nvPr>
            <p:custDataLst>
              <p:tags r:id="rId2"/>
            </p:custDataLst>
          </p:nvPr>
        </p:nvSpPr>
        <p:spPr>
          <a:xfrm>
            <a:off x="1847130" y="1439786"/>
            <a:ext cx="1001782" cy="789698"/>
          </a:xfrm>
          <a:prstGeom prst="rect">
            <a:avLst/>
          </a:prstGeom>
          <a:solidFill>
            <a:srgbClr val="FFFFFF"/>
          </a:solidFill>
        </p:spPr>
        <p:txBody>
          <a:bodyPr wrap="square" tIns="0" bIns="0" rtlCol="0">
            <a:normAutofit fontScale="92500" lnSpcReduction="10000"/>
          </a:bodyPr>
          <a:p>
            <a:pPr algn="ctr">
              <a:lnSpc>
                <a:spcPct val="130000"/>
              </a:lnSpc>
            </a:pPr>
            <a:r>
              <a:rPr lang="en-US" altLang="zh-CN" sz="4400" b="1" dirty="0">
                <a:solidFill>
                  <a:srgbClr val="096FB6"/>
                </a:solidFill>
                <a:latin typeface="Arial" panose="020B0604020202020204" pitchFamily="34" charset="0"/>
                <a:ea typeface="微软雅黑" panose="020B0503020204020204" charset="-122"/>
                <a:sym typeface="Arial" panose="020B0604020202020204" pitchFamily="34" charset="0"/>
              </a:rPr>
              <a:t>01</a:t>
            </a:r>
            <a:endParaRPr lang="zh-CN" altLang="en-US" sz="4400" b="1" dirty="0">
              <a:solidFill>
                <a:srgbClr val="096FB6"/>
              </a:solidFill>
              <a:latin typeface="Arial" panose="020B0604020202020204" pitchFamily="34" charset="0"/>
              <a:ea typeface="微软雅黑" panose="020B0503020204020204" charset="-122"/>
              <a:sym typeface="Arial" panose="020B0604020202020204" pitchFamily="34" charset="0"/>
            </a:endParaRPr>
          </a:p>
        </p:txBody>
      </p:sp>
      <p:sp>
        <p:nvSpPr>
          <p:cNvPr id="9" name="文本框 8"/>
          <p:cNvSpPr txBox="1"/>
          <p:nvPr>
            <p:custDataLst>
              <p:tags r:id="rId3"/>
            </p:custDataLst>
          </p:nvPr>
        </p:nvSpPr>
        <p:spPr>
          <a:xfrm>
            <a:off x="3322320" y="1759585"/>
            <a:ext cx="7462520" cy="570865"/>
          </a:xfrm>
          <a:prstGeom prst="rect">
            <a:avLst/>
          </a:prstGeom>
          <a:noFill/>
        </p:spPr>
        <p:txBody>
          <a:bodyPr wrap="square" lIns="91440" tIns="45720" rIns="91440" bIns="45720" rtlCol="0" anchor="ctr" anchorCtr="0">
            <a:noAutofit/>
          </a:bodyPr>
          <a:p>
            <a:pPr>
              <a:lnSpc>
                <a:spcPct val="120000"/>
              </a:lnSpc>
            </a:pPr>
            <a:r>
              <a:rPr lang="zh-CN" altLang="en-US" sz="2800" b="1">
                <a:latin typeface="微软雅黑" panose="020B0503020204020204" charset="-122"/>
                <a:ea typeface="微软雅黑" panose="020B0503020204020204" charset="-122"/>
                <a:cs typeface="微软雅黑" panose="020B0503020204020204" charset="-122"/>
                <a:sym typeface="+mn-ea"/>
              </a:rPr>
              <a:t>直接性问题、间接性问题和假设性问题</a:t>
            </a:r>
            <a:endParaRPr lang="zh-CN" altLang="en-US" sz="2800" b="1" spc="200">
              <a:solidFill>
                <a:srgbClr val="096FB6"/>
              </a:solidFill>
              <a:latin typeface="微软雅黑" panose="020B0503020204020204" charset="-122"/>
              <a:ea typeface="微软雅黑" panose="020B0503020204020204" charset="-122"/>
              <a:cs typeface="微软雅黑" panose="020B0503020204020204" charset="-122"/>
              <a:sym typeface="+mn-ea"/>
            </a:endParaRPr>
          </a:p>
        </p:txBody>
      </p:sp>
      <p:sp>
        <p:nvSpPr>
          <p:cNvPr id="10" name="圆角矩形 9"/>
          <p:cNvSpPr/>
          <p:nvPr>
            <p:custDataLst>
              <p:tags r:id="rId4"/>
            </p:custDataLst>
          </p:nvPr>
        </p:nvSpPr>
        <p:spPr>
          <a:xfrm>
            <a:off x="2293505" y="3246247"/>
            <a:ext cx="804149" cy="804149"/>
          </a:xfrm>
          <a:prstGeom prst="roundRect">
            <a:avLst>
              <a:gd name="adj" fmla="val 9711"/>
            </a:avLst>
          </a:prstGeom>
          <a:noFill/>
          <a:ln w="88900" cap="flat">
            <a:solidFill>
              <a:srgbClr val="099CB6"/>
            </a:solidFill>
            <a:miter lim="800000"/>
          </a:ln>
        </p:spPr>
        <p:style>
          <a:lnRef idx="2">
            <a:srgbClr val="096FB6">
              <a:shade val="50000"/>
            </a:srgbClr>
          </a:lnRef>
          <a:fillRef idx="1">
            <a:srgbClr val="096FB6"/>
          </a:fillRef>
          <a:effectRef idx="0">
            <a:srgbClr val="096FB6"/>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1" name="文本框 10"/>
          <p:cNvSpPr txBox="1"/>
          <p:nvPr>
            <p:custDataLst>
              <p:tags r:id="rId5"/>
            </p:custDataLst>
          </p:nvPr>
        </p:nvSpPr>
        <p:spPr>
          <a:xfrm>
            <a:off x="1847130" y="3042624"/>
            <a:ext cx="1001782" cy="789698"/>
          </a:xfrm>
          <a:prstGeom prst="rect">
            <a:avLst/>
          </a:prstGeom>
          <a:solidFill>
            <a:srgbClr val="FFFFFF"/>
          </a:solidFill>
        </p:spPr>
        <p:txBody>
          <a:bodyPr wrap="square" tIns="0" bIns="0" rtlCol="0">
            <a:normAutofit fontScale="92500" lnSpcReduction="10000"/>
          </a:bodyPr>
          <a:p>
            <a:pPr algn="ctr">
              <a:lnSpc>
                <a:spcPct val="130000"/>
              </a:lnSpc>
            </a:pPr>
            <a:r>
              <a:rPr lang="en-US" altLang="zh-CN" sz="4400" b="1" dirty="0">
                <a:solidFill>
                  <a:srgbClr val="099CB6"/>
                </a:solidFill>
                <a:latin typeface="Arial" panose="020B0604020202020204" pitchFamily="34" charset="0"/>
                <a:ea typeface="微软雅黑" panose="020B0503020204020204" charset="-122"/>
                <a:sym typeface="Arial" panose="020B0604020202020204" pitchFamily="34" charset="0"/>
              </a:rPr>
              <a:t>02</a:t>
            </a:r>
            <a:endParaRPr lang="zh-CN" altLang="en-US" sz="4400" b="1" dirty="0">
              <a:solidFill>
                <a:srgbClr val="099CB6"/>
              </a:solidFill>
              <a:latin typeface="Arial" panose="020B0604020202020204" pitchFamily="34" charset="0"/>
              <a:ea typeface="微软雅黑" panose="020B0503020204020204" charset="-122"/>
              <a:sym typeface="Arial" panose="020B0604020202020204" pitchFamily="34" charset="0"/>
            </a:endParaRPr>
          </a:p>
        </p:txBody>
      </p:sp>
      <p:sp>
        <p:nvSpPr>
          <p:cNvPr id="13" name="文本框 12"/>
          <p:cNvSpPr txBox="1"/>
          <p:nvPr>
            <p:custDataLst>
              <p:tags r:id="rId6"/>
            </p:custDataLst>
          </p:nvPr>
        </p:nvSpPr>
        <p:spPr>
          <a:xfrm>
            <a:off x="3322334" y="3362159"/>
            <a:ext cx="6023596" cy="570784"/>
          </a:xfrm>
          <a:prstGeom prst="rect">
            <a:avLst/>
          </a:prstGeom>
          <a:noFill/>
        </p:spPr>
        <p:txBody>
          <a:bodyPr wrap="square" lIns="91440" tIns="45720" rIns="91440" bIns="45720" rtlCol="0" anchor="ctr" anchorCtr="0">
            <a:normAutofit/>
          </a:bodyPr>
          <a:p>
            <a:pPr indent="0" fontAlgn="auto"/>
            <a:r>
              <a:rPr lang="zh-CN" altLang="en-US" sz="2800" b="1">
                <a:latin typeface="微软雅黑" panose="020B0503020204020204" charset="-122"/>
                <a:ea typeface="微软雅黑" panose="020B0503020204020204" charset="-122"/>
                <a:cs typeface="微软雅黑" panose="020B0503020204020204" charset="-122"/>
                <a:sym typeface="+mn-ea"/>
              </a:rPr>
              <a:t>开放式问题和封闭式问题</a:t>
            </a:r>
            <a:endParaRPr lang="zh-CN" altLang="en-US" sz="2800" b="1">
              <a:latin typeface="微软雅黑" panose="020B0503020204020204" charset="-122"/>
              <a:ea typeface="微软雅黑" panose="020B0503020204020204" charset="-122"/>
              <a:cs typeface="微软雅黑" panose="020B0503020204020204" charset="-122"/>
              <a:sym typeface="+mn-ea"/>
            </a:endParaRPr>
          </a:p>
        </p:txBody>
      </p:sp>
      <p:sp>
        <p:nvSpPr>
          <p:cNvPr id="14" name="圆角矩形 13"/>
          <p:cNvSpPr/>
          <p:nvPr>
            <p:custDataLst>
              <p:tags r:id="rId7"/>
            </p:custDataLst>
          </p:nvPr>
        </p:nvSpPr>
        <p:spPr>
          <a:xfrm>
            <a:off x="2293505" y="4963702"/>
            <a:ext cx="804149" cy="804149"/>
          </a:xfrm>
          <a:prstGeom prst="roundRect">
            <a:avLst>
              <a:gd name="adj" fmla="val 9711"/>
            </a:avLst>
          </a:prstGeom>
          <a:noFill/>
          <a:ln w="88900" cap="flat">
            <a:solidFill>
              <a:srgbClr val="096FB6"/>
            </a:solidFill>
            <a:miter lim="800000"/>
          </a:ln>
        </p:spPr>
        <p:style>
          <a:lnRef idx="2">
            <a:srgbClr val="096FB6">
              <a:shade val="50000"/>
            </a:srgbClr>
          </a:lnRef>
          <a:fillRef idx="1">
            <a:srgbClr val="096FB6"/>
          </a:fillRef>
          <a:effectRef idx="0">
            <a:srgbClr val="096FB6"/>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5" name="文本框 14"/>
          <p:cNvSpPr txBox="1"/>
          <p:nvPr>
            <p:custDataLst>
              <p:tags r:id="rId8"/>
            </p:custDataLst>
          </p:nvPr>
        </p:nvSpPr>
        <p:spPr>
          <a:xfrm>
            <a:off x="1847130" y="4760079"/>
            <a:ext cx="1001782" cy="789698"/>
          </a:xfrm>
          <a:prstGeom prst="rect">
            <a:avLst/>
          </a:prstGeom>
          <a:solidFill>
            <a:srgbClr val="FFFFFF"/>
          </a:solidFill>
        </p:spPr>
        <p:txBody>
          <a:bodyPr wrap="square" tIns="0" bIns="0" rtlCol="0">
            <a:normAutofit fontScale="92500" lnSpcReduction="10000"/>
          </a:bodyPr>
          <a:p>
            <a:pPr algn="ctr">
              <a:lnSpc>
                <a:spcPct val="130000"/>
              </a:lnSpc>
            </a:pPr>
            <a:r>
              <a:rPr lang="en-US" altLang="zh-CN" sz="4400" b="1" dirty="0">
                <a:solidFill>
                  <a:srgbClr val="096FB6"/>
                </a:solidFill>
                <a:latin typeface="Arial" panose="020B0604020202020204" pitchFamily="34" charset="0"/>
                <a:ea typeface="微软雅黑" panose="020B0503020204020204" charset="-122"/>
                <a:sym typeface="Arial" panose="020B0604020202020204" pitchFamily="34" charset="0"/>
              </a:rPr>
              <a:t>03</a:t>
            </a:r>
            <a:endParaRPr lang="zh-CN" altLang="en-US" sz="4400" b="1" dirty="0">
              <a:solidFill>
                <a:srgbClr val="096FB6"/>
              </a:solidFill>
              <a:latin typeface="Arial" panose="020B0604020202020204" pitchFamily="34" charset="0"/>
              <a:ea typeface="微软雅黑" panose="020B0503020204020204" charset="-122"/>
              <a:sym typeface="Arial" panose="020B0604020202020204" pitchFamily="34" charset="0"/>
            </a:endParaRPr>
          </a:p>
        </p:txBody>
      </p:sp>
      <p:sp>
        <p:nvSpPr>
          <p:cNvPr id="17" name="文本框 16"/>
          <p:cNvSpPr txBox="1"/>
          <p:nvPr>
            <p:custDataLst>
              <p:tags r:id="rId9"/>
            </p:custDataLst>
          </p:nvPr>
        </p:nvSpPr>
        <p:spPr>
          <a:xfrm>
            <a:off x="3322320" y="5080000"/>
            <a:ext cx="8592185" cy="570865"/>
          </a:xfrm>
          <a:prstGeom prst="rect">
            <a:avLst/>
          </a:prstGeom>
          <a:noFill/>
        </p:spPr>
        <p:txBody>
          <a:bodyPr wrap="square" lIns="91440" tIns="45720" rIns="91440" bIns="45720" rtlCol="0" anchor="ctr" anchorCtr="0"/>
          <a:p>
            <a:pPr>
              <a:lnSpc>
                <a:spcPct val="120000"/>
              </a:lnSpc>
            </a:pPr>
            <a:r>
              <a:rPr lang="zh-CN" altLang="en-US" sz="2800" b="1">
                <a:latin typeface="微软雅黑" panose="020B0503020204020204" charset="-122"/>
                <a:ea typeface="微软雅黑" panose="020B0503020204020204" charset="-122"/>
                <a:cs typeface="微软雅黑" panose="020B0503020204020204" charset="-122"/>
                <a:sym typeface="+mn-ea"/>
              </a:rPr>
              <a:t>事实性问题、行为性问题、认知性问题和态度性问题</a:t>
            </a:r>
            <a:endParaRPr lang="zh-CN" altLang="en-US" sz="2800" b="1" spc="200">
              <a:solidFill>
                <a:srgbClr val="096FB6"/>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292599"/>
            <a:ext cx="12188156" cy="678771"/>
            <a:chOff x="0" y="442332"/>
            <a:chExt cx="12190413" cy="678897"/>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758561" y="442332"/>
              <a:ext cx="2672575"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三、问题和答案</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3" name="文本框 2"/>
          <p:cNvSpPr txBox="1"/>
          <p:nvPr/>
        </p:nvSpPr>
        <p:spPr>
          <a:xfrm>
            <a:off x="1339215" y="1550035"/>
            <a:ext cx="6446520" cy="460375"/>
          </a:xfrm>
          <a:prstGeom prst="rect">
            <a:avLst/>
          </a:prstGeom>
          <a:noFill/>
        </p:spPr>
        <p:txBody>
          <a:bodyPr wrap="square" rtlCol="0">
            <a:spAutoFit/>
          </a:bodyPr>
          <a:p>
            <a:pPr indent="609600" fontAlgn="auto">
              <a:extLst>
                <a:ext uri="{35155182-B16C-46BC-9424-99874614C6A1}">
                  <wpsdc:indentchars xmlns:wpsdc="http://www.wps.cn/officeDocument/2017/drawingmlCustomData" val="200" checksum="4158780845"/>
                </a:ext>
              </a:extLst>
            </a:pPr>
            <a:r>
              <a:rPr lang="en-US" altLang="zh-CN" sz="2400" b="1">
                <a:latin typeface="微软雅黑" panose="020B0503020204020204" charset="-122"/>
                <a:ea typeface="微软雅黑" panose="020B0503020204020204" charset="-122"/>
                <a:cs typeface="微软雅黑" panose="020B0503020204020204" charset="-122"/>
              </a:rPr>
              <a:t>1.</a:t>
            </a:r>
            <a:r>
              <a:rPr lang="zh-CN" altLang="en-US" sz="2400" b="1">
                <a:latin typeface="微软雅黑" panose="020B0503020204020204" charset="-122"/>
                <a:ea typeface="微软雅黑" panose="020B0503020204020204" charset="-122"/>
                <a:cs typeface="微软雅黑" panose="020B0503020204020204" charset="-122"/>
              </a:rPr>
              <a:t>直接性问题、间接性问题和假设性问题</a:t>
            </a:r>
            <a:endParaRPr lang="zh-CN" altLang="en-US"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339215" y="2395855"/>
            <a:ext cx="9513570" cy="3169285"/>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直接性问题</a:t>
            </a:r>
            <a:r>
              <a:rPr lang="zh-CN" altLang="en-US" sz="2000">
                <a:latin typeface="微软雅黑" panose="020B0503020204020204" charset="-122"/>
                <a:ea typeface="微软雅黑" panose="020B0503020204020204" charset="-122"/>
                <a:cs typeface="微软雅黑" panose="020B0503020204020204" charset="-122"/>
              </a:rPr>
              <a:t>是指在调查问卷中能够通过直接提问的方式获得答案的问题。</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例：您的年龄？</a:t>
            </a:r>
            <a:endPar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       您的职业？</a:t>
            </a:r>
            <a:endPar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《中国经营报》于1985年创刊。请您回忆一下，您是从哪年开始阅读《中国经营报》的？</a:t>
            </a:r>
            <a:endPar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292599"/>
            <a:ext cx="12188156" cy="678771"/>
            <a:chOff x="0" y="442332"/>
            <a:chExt cx="12190413" cy="678897"/>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758561" y="442332"/>
              <a:ext cx="2672575"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三、问题和答案</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1352550" y="2202815"/>
            <a:ext cx="9513570" cy="1476375"/>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直接性问题通常给被访者一个明确的范围，调查对象可以明确作答。</a:t>
            </a:r>
            <a:r>
              <a:rPr lang="zh-CN" altLang="en-US" sz="2000">
                <a:latin typeface="微软雅黑" panose="020B0503020204020204" charset="-122"/>
                <a:ea typeface="微软雅黑" panose="020B0503020204020204" charset="-122"/>
                <a:cs typeface="微软雅黑" panose="020B0503020204020204" charset="-122"/>
              </a:rPr>
              <a:t>当然，所问的问题一般涉及个人基本情况或意见，如果是一些比较敏感的问题，就不适宜采用这种直接性问题。</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292599"/>
            <a:ext cx="12188156" cy="678771"/>
            <a:chOff x="0" y="442332"/>
            <a:chExt cx="12190413" cy="678897"/>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758561" y="442332"/>
              <a:ext cx="2672575"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三、问题和答案</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1329690" y="1773555"/>
            <a:ext cx="9513570" cy="342519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间接性问题</a:t>
            </a:r>
            <a:r>
              <a:rPr lang="zh-CN" altLang="en-US" sz="2000">
                <a:latin typeface="微软雅黑" panose="020B0503020204020204" charset="-122"/>
                <a:ea typeface="微软雅黑" panose="020B0503020204020204" charset="-122"/>
                <a:cs typeface="微软雅黑" panose="020B0503020204020204" charset="-122"/>
              </a:rPr>
              <a:t>是指那些不宜直接询问而采用间接</a:t>
            </a:r>
            <a:r>
              <a:rPr lang="zh-CN" altLang="en-US" sz="2000">
                <a:latin typeface="微软雅黑" panose="020B0503020204020204" charset="-122"/>
                <a:ea typeface="微软雅黑" panose="020B0503020204020204" charset="-122"/>
                <a:cs typeface="微软雅黑" panose="020B0503020204020204" charset="-122"/>
              </a:rPr>
              <a:t>提问的方式得到所需答案的问题。</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例：您是否同意下列说法:</a:t>
            </a:r>
            <a:endPar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       A.“打是疼，骂是爱”，打骂也是家庭教育不可缺少的方式</a:t>
            </a:r>
            <a:endPar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       B.对孩子应该多表扬，少批评</a:t>
            </a:r>
            <a:endPar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       C.多吃巧克力对孩子的身体有好处</a:t>
            </a:r>
            <a:endPar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292599"/>
            <a:ext cx="12188156" cy="678771"/>
            <a:chOff x="0" y="442332"/>
            <a:chExt cx="12190413" cy="678897"/>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758561" y="442332"/>
              <a:ext cx="2672575"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三、问题和答案</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1339215" y="2395855"/>
            <a:ext cx="9513570" cy="2399665"/>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对于有些问题，由于某种顾虑，被访者不愿直接表达自己的态度、意见或动机。</a:t>
            </a:r>
            <a:r>
              <a:rPr lang="zh-CN" altLang="en-US" sz="2000">
                <a:latin typeface="微软雅黑" panose="020B0503020204020204" charset="-122"/>
                <a:ea typeface="微软雅黑" panose="020B0503020204020204" charset="-122"/>
                <a:cs typeface="微软雅黑" panose="020B0503020204020204" charset="-122"/>
              </a:rPr>
              <a:t>如果直接回答，很可能不是本人的真实情况，为避免难堪，同时又能获得比较客观、真实的想法，</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可以采用间接问答方式</a:t>
            </a:r>
            <a:r>
              <a:rPr lang="zh-CN" altLang="en-US" sz="2000">
                <a:latin typeface="微软雅黑" panose="020B0503020204020204" charset="-122"/>
                <a:ea typeface="微软雅黑" panose="020B0503020204020204" charset="-122"/>
                <a:cs typeface="微软雅黑" panose="020B0503020204020204" charset="-122"/>
              </a:rPr>
              <a:t>，即罗列其他人的意见，来听取被访者的评价意见。如此，不仅消除了访问者和被访者之间的沟通障碍，同时能使被访者放松心情，如实回答，从而收集到理想的意见信息。</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292599"/>
            <a:ext cx="12188156" cy="678771"/>
            <a:chOff x="0" y="442332"/>
            <a:chExt cx="12190413" cy="678897"/>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758561" y="442332"/>
              <a:ext cx="2672575"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三、问题和答案</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1352550" y="2395855"/>
            <a:ext cx="9513570" cy="127127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假设性问题</a:t>
            </a:r>
            <a:r>
              <a:rPr lang="zh-CN" altLang="en-US" sz="2000">
                <a:latin typeface="微软雅黑" panose="020B0503020204020204" charset="-122"/>
                <a:ea typeface="微软雅黑" panose="020B0503020204020204" charset="-122"/>
                <a:cs typeface="微软雅黑" panose="020B0503020204020204" charset="-122"/>
              </a:rPr>
              <a:t>是通过假定某一情境或现象的的存在，而向被访者提出的问题。</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例：如果在</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购买汽车和购买住宅中您只能</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选择一种，您可能会选择哪一种？</a:t>
            </a:r>
            <a:endPar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292599"/>
            <a:ext cx="12188156" cy="678771"/>
            <a:chOff x="0" y="442332"/>
            <a:chExt cx="12190413" cy="678897"/>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758561" y="442332"/>
              <a:ext cx="2672575"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三、问题和答案</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3" name="文本框 2"/>
          <p:cNvSpPr txBox="1"/>
          <p:nvPr/>
        </p:nvSpPr>
        <p:spPr>
          <a:xfrm>
            <a:off x="1325155" y="1559270"/>
            <a:ext cx="6189469" cy="460375"/>
          </a:xfrm>
          <a:prstGeom prst="rect">
            <a:avLst/>
          </a:prstGeom>
          <a:noFill/>
        </p:spPr>
        <p:txBody>
          <a:bodyPr wrap="square" rtlCol="0">
            <a:spAutoFit/>
          </a:bodyPr>
          <a:p>
            <a:pPr indent="609600" fontAlgn="auto">
              <a:extLst>
                <a:ext uri="{35155182-B16C-46BC-9424-99874614C6A1}">
                  <wpsdc:indentchars xmlns:wpsdc="http://www.wps.cn/officeDocument/2017/drawingmlCustomData" val="200" checksum="4158780845"/>
                </a:ext>
              </a:extLst>
            </a:pPr>
            <a:r>
              <a:rPr lang="en-US" altLang="zh-CN" sz="2400" b="1">
                <a:latin typeface="微软雅黑" panose="020B0503020204020204" charset="-122"/>
                <a:ea typeface="微软雅黑" panose="020B0503020204020204" charset="-122"/>
                <a:cs typeface="微软雅黑" panose="020B0503020204020204" charset="-122"/>
              </a:rPr>
              <a:t>2.</a:t>
            </a:r>
            <a:r>
              <a:rPr lang="zh-CN" altLang="en-US" sz="2400" b="1">
                <a:latin typeface="微软雅黑" panose="020B0503020204020204" charset="-122"/>
                <a:ea typeface="微软雅黑" panose="020B0503020204020204" charset="-122"/>
                <a:cs typeface="微软雅黑" panose="020B0503020204020204" charset="-122"/>
              </a:rPr>
              <a:t>开放式问题和封闭式问题</a:t>
            </a:r>
            <a:endParaRPr lang="zh-CN" altLang="en-US"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325245" y="2305685"/>
            <a:ext cx="9568180" cy="127127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所谓</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开放式问题</a:t>
            </a:r>
            <a:r>
              <a:rPr lang="zh-CN" altLang="en-US" sz="2000">
                <a:latin typeface="微软雅黑" panose="020B0503020204020204" charset="-122"/>
                <a:ea typeface="微软雅黑" panose="020B0503020204020204" charset="-122"/>
                <a:cs typeface="微软雅黑" panose="020B0503020204020204" charset="-122"/>
              </a:rPr>
              <a:t>，就是不为回答者提供具体答案，而由回答者自由回答的问题。</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例：请列出您心目中最具社会责任感的企业的名称</a:t>
            </a:r>
            <a:r>
              <a:rPr lang="zh-CN" altLang="en-US" sz="2000" b="1" u="sng">
                <a:solidFill>
                  <a:schemeClr val="accent5">
                    <a:lumMod val="75000"/>
                  </a:schemeClr>
                </a:solidFill>
                <a:latin typeface="微软雅黑" panose="020B0503020204020204" charset="-122"/>
                <a:ea typeface="微软雅黑" panose="020B0503020204020204" charset="-122"/>
                <a:cs typeface="微软雅黑" panose="020B0503020204020204" charset="-122"/>
              </a:rPr>
              <a:t>                 </a:t>
            </a:r>
            <a:r>
              <a:rPr lang="zh-CN" altLang="en-US" sz="2000" u="sng">
                <a:latin typeface="微软雅黑" panose="020B0503020204020204" charset="-122"/>
                <a:ea typeface="微软雅黑" panose="020B0503020204020204" charset="-122"/>
                <a:cs typeface="微软雅黑" panose="020B0503020204020204" charset="-122"/>
              </a:rPr>
              <a:t> </a:t>
            </a:r>
            <a:r>
              <a:rPr lang="zh-CN" altLang="en-US" sz="2000" u="sng">
                <a:latin typeface="微软雅黑" panose="020B0503020204020204" charset="-122"/>
                <a:ea typeface="微软雅黑" panose="020B0503020204020204" charset="-122"/>
                <a:cs typeface="微软雅黑" panose="020B0503020204020204" charset="-122"/>
              </a:rPr>
              <a:t>                   </a:t>
            </a:r>
            <a:endParaRPr lang="zh-CN" altLang="en-US" sz="2000" u="sng">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85941"/>
            <a:ext cx="12188156" cy="585429"/>
            <a:chOff x="0" y="535691"/>
            <a:chExt cx="12190413" cy="585538"/>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251755" y="535691"/>
              <a:ext cx="3739572"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一、说明信（卷首语</a:t>
              </a:r>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11" name="Text Box 10"/>
          <p:cNvSpPr txBox="1">
            <a:spLocks noChangeArrowheads="1"/>
          </p:cNvSpPr>
          <p:nvPr/>
        </p:nvSpPr>
        <p:spPr bwMode="auto">
          <a:xfrm>
            <a:off x="9078136" y="2395719"/>
            <a:ext cx="2456020" cy="1090295"/>
          </a:xfrm>
          <a:prstGeom prst="rect">
            <a:avLst/>
          </a:prstGeom>
          <a:noFill/>
          <a:ln w="9525">
            <a:noFill/>
            <a:miter lim="800000"/>
          </a:ln>
        </p:spPr>
        <p:txBody>
          <a:bodyPr wrap="square" lIns="45711" tIns="22855" rIns="45711" bIns="22855">
            <a:spAutoFit/>
          </a:bodyPr>
          <a:lstStyle/>
          <a:p>
            <a:pPr defTabSz="1088390">
              <a:lnSpc>
                <a:spcPct val="200000"/>
              </a:lnSpc>
            </a:pPr>
            <a:r>
              <a:rPr lang="en-US" sz="1600" b="1" dirty="0">
                <a:solidFill>
                  <a:schemeClr val="bg1"/>
                </a:solidFill>
                <a:latin typeface="Open Sans" pitchFamily="34" charset="0"/>
                <a:ea typeface="Open Sans" pitchFamily="34" charset="0"/>
                <a:cs typeface="Open Sans" pitchFamily="34" charset="0"/>
              </a:rPr>
              <a:t>New Idea</a:t>
            </a:r>
            <a:endParaRPr lang="en-US" sz="1600" b="1" dirty="0">
              <a:solidFill>
                <a:schemeClr val="bg1"/>
              </a:solidFill>
              <a:latin typeface="Open Sans" pitchFamily="34" charset="0"/>
              <a:ea typeface="Open Sans" pitchFamily="34" charset="0"/>
              <a:cs typeface="Open Sans" pitchFamily="34" charset="0"/>
            </a:endParaRPr>
          </a:p>
          <a:p>
            <a:pPr defTabSz="1088390"/>
            <a:r>
              <a:rPr lang="en-US" sz="1200" dirty="0" err="1">
                <a:solidFill>
                  <a:schemeClr val="bg1"/>
                </a:solidFill>
                <a:latin typeface="Open Sans" pitchFamily="34" charset="0"/>
                <a:ea typeface="Open Sans" pitchFamily="34" charset="0"/>
                <a:cs typeface="Open Sans" pitchFamily="34" charset="0"/>
              </a:rPr>
              <a:t>Mauris</a:t>
            </a:r>
            <a:r>
              <a:rPr lang="en-US" sz="1200" dirty="0">
                <a:solidFill>
                  <a:schemeClr val="bg1"/>
                </a:solidFill>
                <a:latin typeface="Open Sans" pitchFamily="34" charset="0"/>
                <a:ea typeface="Open Sans" pitchFamily="34" charset="0"/>
                <a:cs typeface="Open Sans" pitchFamily="34" charset="0"/>
              </a:rPr>
              <a:t> quam dolor, </a:t>
            </a:r>
            <a:r>
              <a:rPr lang="en-US" sz="1200" dirty="0" err="1">
                <a:solidFill>
                  <a:schemeClr val="bg1"/>
                </a:solidFill>
                <a:latin typeface="Open Sans" pitchFamily="34" charset="0"/>
                <a:ea typeface="Open Sans" pitchFamily="34" charset="0"/>
                <a:cs typeface="Open Sans" pitchFamily="34" charset="0"/>
              </a:rPr>
              <a:t>cursus</a:t>
            </a:r>
            <a:r>
              <a:rPr lang="en-US" sz="1200" dirty="0">
                <a:solidFill>
                  <a:schemeClr val="bg1"/>
                </a:solidFill>
                <a:latin typeface="Open Sans" pitchFamily="34" charset="0"/>
                <a:ea typeface="Open Sans" pitchFamily="34" charset="0"/>
                <a:cs typeface="Open Sans" pitchFamily="34" charset="0"/>
              </a:rPr>
              <a:t> at </a:t>
            </a:r>
            <a:r>
              <a:rPr lang="en-US" sz="1200" dirty="0" err="1">
                <a:solidFill>
                  <a:schemeClr val="bg1"/>
                </a:solidFill>
                <a:latin typeface="Open Sans" pitchFamily="34" charset="0"/>
                <a:ea typeface="Open Sans" pitchFamily="34" charset="0"/>
                <a:cs typeface="Open Sans" pitchFamily="34" charset="0"/>
              </a:rPr>
              <a:t>porta</a:t>
            </a:r>
            <a:r>
              <a:rPr lang="en-US" sz="1200" dirty="0">
                <a:solidFill>
                  <a:schemeClr val="bg1"/>
                </a:solidFill>
                <a:latin typeface="Open Sans" pitchFamily="34" charset="0"/>
                <a:ea typeface="Open Sans" pitchFamily="34" charset="0"/>
                <a:cs typeface="Open Sans" pitchFamily="34" charset="0"/>
              </a:rPr>
              <a:t> et, </a:t>
            </a:r>
            <a:r>
              <a:rPr lang="en-US" sz="1200" dirty="0" err="1">
                <a:solidFill>
                  <a:schemeClr val="bg1"/>
                </a:solidFill>
                <a:latin typeface="Open Sans" pitchFamily="34" charset="0"/>
                <a:ea typeface="Open Sans" pitchFamily="34" charset="0"/>
                <a:cs typeface="Open Sans" pitchFamily="34" charset="0"/>
              </a:rPr>
              <a:t>luctus</a:t>
            </a:r>
            <a:r>
              <a:rPr lang="en-US" sz="1200" dirty="0">
                <a:solidFill>
                  <a:schemeClr val="bg1"/>
                </a:solidFill>
                <a:latin typeface="Open Sans" pitchFamily="34" charset="0"/>
                <a:ea typeface="Open Sans" pitchFamily="34" charset="0"/>
                <a:cs typeface="Open Sans" pitchFamily="34" charset="0"/>
              </a:rPr>
              <a:t> </a:t>
            </a:r>
            <a:r>
              <a:rPr lang="en-US" sz="1200" dirty="0" err="1">
                <a:solidFill>
                  <a:schemeClr val="bg1"/>
                </a:solidFill>
                <a:latin typeface="Open Sans" pitchFamily="34" charset="0"/>
                <a:ea typeface="Open Sans" pitchFamily="34" charset="0"/>
                <a:cs typeface="Open Sans" pitchFamily="34" charset="0"/>
              </a:rPr>
              <a:t>eget</a:t>
            </a:r>
            <a:r>
              <a:rPr lang="en-US" sz="1200" dirty="0">
                <a:solidFill>
                  <a:schemeClr val="bg1"/>
                </a:solidFill>
                <a:latin typeface="Open Sans" pitchFamily="34" charset="0"/>
                <a:ea typeface="Open Sans" pitchFamily="34" charset="0"/>
                <a:cs typeface="Open Sans" pitchFamily="34" charset="0"/>
              </a:rPr>
              <a:t> </a:t>
            </a:r>
            <a:r>
              <a:rPr lang="en-US" sz="1200" dirty="0" err="1">
                <a:solidFill>
                  <a:schemeClr val="bg1"/>
                </a:solidFill>
                <a:latin typeface="Open Sans" pitchFamily="34" charset="0"/>
                <a:ea typeface="Open Sans" pitchFamily="34" charset="0"/>
                <a:cs typeface="Open Sans" pitchFamily="34" charset="0"/>
              </a:rPr>
              <a:t>purus</a:t>
            </a:r>
            <a:r>
              <a:rPr lang="en-US" sz="1200" dirty="0">
                <a:solidFill>
                  <a:schemeClr val="bg1"/>
                </a:solidFill>
                <a:latin typeface="Open Sans" pitchFamily="34" charset="0"/>
                <a:ea typeface="Open Sans" pitchFamily="34" charset="0"/>
                <a:cs typeface="Open Sans" pitchFamily="34" charset="0"/>
              </a:rPr>
              <a:t>. </a:t>
            </a:r>
            <a:r>
              <a:rPr lang="en-US" sz="1200" dirty="0" err="1">
                <a:solidFill>
                  <a:schemeClr val="bg1"/>
                </a:solidFill>
                <a:latin typeface="Open Sans" pitchFamily="34" charset="0"/>
                <a:ea typeface="Open Sans" pitchFamily="34" charset="0"/>
                <a:cs typeface="Open Sans" pitchFamily="34" charset="0"/>
              </a:rPr>
              <a:t>Nunc</a:t>
            </a:r>
            <a:r>
              <a:rPr lang="en-US" sz="1200" dirty="0">
                <a:solidFill>
                  <a:schemeClr val="bg1"/>
                </a:solidFill>
                <a:latin typeface="Open Sans" pitchFamily="34" charset="0"/>
                <a:ea typeface="Open Sans" pitchFamily="34" charset="0"/>
                <a:cs typeface="Open Sans" pitchFamily="34" charset="0"/>
              </a:rPr>
              <a:t> </a:t>
            </a:r>
            <a:r>
              <a:rPr lang="en-US" sz="1200" dirty="0" err="1">
                <a:solidFill>
                  <a:schemeClr val="bg1"/>
                </a:solidFill>
                <a:latin typeface="Open Sans" pitchFamily="34" charset="0"/>
                <a:ea typeface="Open Sans" pitchFamily="34" charset="0"/>
                <a:cs typeface="Open Sans" pitchFamily="34" charset="0"/>
              </a:rPr>
              <a:t>tempor</a:t>
            </a:r>
            <a:r>
              <a:rPr lang="en-US" sz="1200" dirty="0">
                <a:solidFill>
                  <a:schemeClr val="bg1"/>
                </a:solidFill>
                <a:latin typeface="Open Sans" pitchFamily="34" charset="0"/>
                <a:ea typeface="Open Sans" pitchFamily="34" charset="0"/>
                <a:cs typeface="Open Sans" pitchFamily="34" charset="0"/>
              </a:rPr>
              <a:t> </a:t>
            </a:r>
            <a:r>
              <a:rPr lang="en-US" sz="1200" dirty="0" err="1">
                <a:solidFill>
                  <a:schemeClr val="bg1"/>
                </a:solidFill>
                <a:latin typeface="Open Sans" pitchFamily="34" charset="0"/>
                <a:ea typeface="Open Sans" pitchFamily="34" charset="0"/>
                <a:cs typeface="Open Sans" pitchFamily="34" charset="0"/>
              </a:rPr>
              <a:t>luctus</a:t>
            </a:r>
            <a:r>
              <a:rPr lang="en-US" sz="1200" dirty="0">
                <a:solidFill>
                  <a:schemeClr val="bg1"/>
                </a:solidFill>
                <a:latin typeface="Open Sans" pitchFamily="34" charset="0"/>
                <a:ea typeface="Open Sans" pitchFamily="34" charset="0"/>
                <a:cs typeface="Open Sans" pitchFamily="34" charset="0"/>
              </a:rPr>
              <a:t> </a:t>
            </a:r>
            <a:r>
              <a:rPr lang="en-US" sz="1200" dirty="0" err="1">
                <a:solidFill>
                  <a:schemeClr val="bg1"/>
                </a:solidFill>
                <a:latin typeface="Open Sans" pitchFamily="34" charset="0"/>
                <a:ea typeface="Open Sans" pitchFamily="34" charset="0"/>
                <a:cs typeface="Open Sans" pitchFamily="34" charset="0"/>
              </a:rPr>
              <a:t>interdum</a:t>
            </a:r>
            <a:r>
              <a:rPr lang="en-US" sz="1200" dirty="0">
                <a:solidFill>
                  <a:schemeClr val="bg1"/>
                </a:solidFill>
                <a:latin typeface="Open Sans" pitchFamily="34" charset="0"/>
                <a:ea typeface="Open Sans" pitchFamily="34" charset="0"/>
                <a:cs typeface="Open Sans" pitchFamily="34" charset="0"/>
              </a:rPr>
              <a:t>. </a:t>
            </a:r>
            <a:endParaRPr lang="en-US" sz="1200" dirty="0">
              <a:solidFill>
                <a:schemeClr val="bg1"/>
              </a:solidFill>
              <a:latin typeface="Open Sans" pitchFamily="34" charset="0"/>
              <a:ea typeface="Open Sans" pitchFamily="34" charset="0"/>
              <a:cs typeface="Open Sans" pitchFamily="34" charset="0"/>
            </a:endParaRPr>
          </a:p>
        </p:txBody>
      </p:sp>
      <p:sp>
        <p:nvSpPr>
          <p:cNvPr id="3" name="文本框 2"/>
          <p:cNvSpPr txBox="1"/>
          <p:nvPr/>
        </p:nvSpPr>
        <p:spPr>
          <a:xfrm>
            <a:off x="1504225" y="1568160"/>
            <a:ext cx="6189469" cy="460375"/>
          </a:xfrm>
          <a:prstGeom prst="rect">
            <a:avLst/>
          </a:prstGeom>
          <a:noFill/>
        </p:spPr>
        <p:txBody>
          <a:bodyPr wrap="square" rtlCol="0">
            <a:spAutoFit/>
          </a:bodyPr>
          <a:p>
            <a:pPr indent="609600" fontAlgn="auto">
              <a:extLst>
                <a:ext uri="{35155182-B16C-46BC-9424-99874614C6A1}">
                  <wpsdc:indentchars xmlns:wpsdc="http://www.wps.cn/officeDocument/2017/drawingmlCustomData" val="200" checksum="4158780845"/>
                </a:ext>
              </a:extLst>
            </a:pPr>
            <a:r>
              <a:rPr lang="en-US" altLang="zh-CN" sz="2400" b="1">
                <a:latin typeface="微软雅黑" panose="020B0503020204020204" charset="-122"/>
                <a:ea typeface="微软雅黑" panose="020B0503020204020204" charset="-122"/>
                <a:cs typeface="微软雅黑" panose="020B0503020204020204" charset="-122"/>
              </a:rPr>
              <a:t>1.</a:t>
            </a:r>
            <a:r>
              <a:rPr lang="zh-CN" altLang="en-US" sz="2400" b="1">
                <a:latin typeface="微软雅黑" panose="020B0503020204020204" charset="-122"/>
                <a:ea typeface="微软雅黑" panose="020B0503020204020204" charset="-122"/>
                <a:cs typeface="微软雅黑" panose="020B0503020204020204" charset="-122"/>
              </a:rPr>
              <a:t>表明身份</a:t>
            </a:r>
            <a:endParaRPr lang="zh-CN" altLang="en-US"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504315" y="2510155"/>
            <a:ext cx="5302250" cy="3322955"/>
          </a:xfrm>
          <a:prstGeom prst="rect">
            <a:avLst/>
          </a:prstGeom>
          <a:noFill/>
        </p:spPr>
        <p:txBody>
          <a:bodyPr wrap="square" rtlCol="0">
            <a:spAutoFit/>
          </a:bodyPr>
          <a:p>
            <a:pPr indent="508000" algn="l" fontAlgn="auto">
              <a:lnSpc>
                <a:spcPct val="150000"/>
              </a:lnSpc>
              <a:spcBef>
                <a:spcPts val="1000"/>
              </a:spcBef>
              <a:spcAft>
                <a:spcPts val="1000"/>
              </a:spcAft>
              <a:buClrTx/>
              <a:buSzTx/>
              <a:buFontTx/>
              <a:extLst>
                <a:ext uri="{35155182-B16C-46BC-9424-99874614C6A1}">
                  <wpsdc:indentchars xmlns:wpsdc="http://www.wps.cn/officeDocument/2017/drawingmlCustomData" val="200" checksum="282533468"/>
                </a:ext>
              </a:extLst>
            </a:pP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说明信首先需要表明调查者是谁。</a:t>
            </a:r>
            <a:r>
              <a:rPr lang="zh-CN" altLang="en-US" sz="2000">
                <a:latin typeface="微软雅黑" panose="020B0503020204020204" charset="-122"/>
                <a:ea typeface="微软雅黑" panose="020B0503020204020204" charset="-122"/>
                <a:cs typeface="微软雅黑" panose="020B0503020204020204" charset="-122"/>
              </a:rPr>
              <a:t>当你向对方采集相关信息时，必须首先表明自己是什么样的组织、什么样的身份，因为只有在此前提下，才能建立起最起码的互相交流和信任的基础。那么，一般来说，人们在实际调查过程中，</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有这样几种身份相对来说能够获得被访者某种程度的信任。</a:t>
            </a:r>
            <a:endParaRPr lang="zh-CN" altLang="en-US" sz="2000" b="1">
              <a:solidFill>
                <a:schemeClr val="accent2"/>
              </a:solidFill>
              <a:latin typeface="微软雅黑" panose="020B0503020204020204" charset="-122"/>
              <a:ea typeface="微软雅黑" panose="020B0503020204020204" charset="-122"/>
              <a:cs typeface="微软雅黑" panose="020B0503020204020204" charset="-122"/>
            </a:endParaRPr>
          </a:p>
        </p:txBody>
      </p:sp>
      <p:pic>
        <p:nvPicPr>
          <p:cNvPr id="6" name="图片 5"/>
          <p:cNvPicPr>
            <a:picLocks noChangeAspect="1"/>
          </p:cNvPicPr>
          <p:nvPr/>
        </p:nvPicPr>
        <p:blipFill>
          <a:blip r:embed="rId1"/>
          <a:stretch>
            <a:fillRect/>
          </a:stretch>
        </p:blipFill>
        <p:spPr>
          <a:xfrm>
            <a:off x="7340600" y="2649220"/>
            <a:ext cx="4286250" cy="2828925"/>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292599"/>
            <a:ext cx="12188156" cy="678771"/>
            <a:chOff x="0" y="442332"/>
            <a:chExt cx="12190413" cy="678897"/>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758561" y="442332"/>
              <a:ext cx="2672575"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三、问题和答案</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1325245" y="2151380"/>
            <a:ext cx="9568180" cy="2656205"/>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开放式问题的主要优点是，它允许回答者充分自由地按照自己的方式发表意见，不受什么限制，</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这种回答往往是最自然的，资料也更为丰富</a:t>
            </a:r>
            <a:r>
              <a:rPr lang="zh-CN" altLang="en-US" sz="2000">
                <a:latin typeface="微软雅黑" panose="020B0503020204020204" charset="-122"/>
                <a:ea typeface="微软雅黑" panose="020B0503020204020204" charset="-122"/>
                <a:cs typeface="微软雅黑" panose="020B0503020204020204" charset="-122"/>
              </a:rPr>
              <a:t>。</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但开放式问题也有一些缺点。首先它要求回答者的文字表达能力和知识水平较高，并且填答强度也高。并且开放式问题所得到的资料不是标准化答案，难以归类，也无法进行定量的数据统计与分析，所以只能进行文本分析。</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292599"/>
            <a:ext cx="12188156" cy="678771"/>
            <a:chOff x="0" y="442332"/>
            <a:chExt cx="12190413" cy="678897"/>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758561" y="442332"/>
              <a:ext cx="2672575"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三、问题和答案</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1504315" y="1407795"/>
            <a:ext cx="9210675" cy="4143375"/>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封闭式问题</a:t>
            </a:r>
            <a:r>
              <a:rPr lang="zh-CN" altLang="en-US" sz="2000">
                <a:latin typeface="微软雅黑" panose="020B0503020204020204" charset="-122"/>
                <a:ea typeface="微软雅黑" panose="020B0503020204020204" charset="-122"/>
                <a:cs typeface="微软雅黑" panose="020B0503020204020204" charset="-122"/>
              </a:rPr>
              <a:t>是一种需要被访者从一些列备选答案中做出选择</a:t>
            </a:r>
            <a:r>
              <a:rPr lang="zh-CN" altLang="en-US" sz="2000">
                <a:latin typeface="微软雅黑" panose="020B0503020204020204" charset="-122"/>
                <a:ea typeface="微软雅黑" panose="020B0503020204020204" charset="-122"/>
                <a:cs typeface="微软雅黑" panose="020B0503020204020204" charset="-122"/>
              </a:rPr>
              <a:t>的问题。</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例：您阅读完本报后一般如何处理:(请单选)</a:t>
            </a:r>
            <a:endPar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      01 </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sym typeface="Wingdings 2" panose="05020102010507070707" charset="0"/>
              </a:rPr>
              <a:t> </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全部保留或存档</a:t>
            </a:r>
            <a:endPar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      02 </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sym typeface="Wingdings 2" panose="05020102010507070707" charset="0"/>
              </a:rPr>
              <a:t> </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剪报,保留一些有价值的文章</a:t>
            </a:r>
            <a:endPar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      03 </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sym typeface="Wingdings 2" panose="05020102010507070707" charset="0"/>
              </a:rPr>
              <a:t> </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推荐给别人阅读</a:t>
            </a:r>
            <a:endPar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      04 </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sym typeface="Wingdings 2" panose="05020102010507070707" charset="0"/>
              </a:rPr>
              <a:t> </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丢弃,没有什么保存价值</a:t>
            </a:r>
            <a:endPar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292599"/>
            <a:ext cx="12188156" cy="678771"/>
            <a:chOff x="0" y="442332"/>
            <a:chExt cx="12190413" cy="678897"/>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758561" y="442332"/>
              <a:ext cx="2672575"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三、问题和答案</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1490345" y="1927225"/>
            <a:ext cx="9210675" cy="311785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封闭式问题的优缺点</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同开放式问题正好相反</a:t>
            </a:r>
            <a:r>
              <a:rPr lang="zh-CN" altLang="en-US" sz="2000">
                <a:latin typeface="微软雅黑" panose="020B0503020204020204" charset="-122"/>
                <a:ea typeface="微软雅黑" panose="020B0503020204020204" charset="-122"/>
                <a:cs typeface="微软雅黑" panose="020B0503020204020204" charset="-122"/>
              </a:rPr>
              <a:t>。从优点上来说，一方面被访者花费的时间精力少一些；另一方面研究者对于所得资料的统计也十分集中、系统。</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但是封闭式问题预先为回答者提供备选答案</a:t>
            </a:r>
            <a:r>
              <a:rPr lang="zh-CN" altLang="en-US" sz="2000">
                <a:latin typeface="微软雅黑" panose="020B0503020204020204" charset="-122"/>
                <a:ea typeface="微软雅黑" panose="020B0503020204020204" charset="-122"/>
                <a:cs typeface="微软雅黑" panose="020B0503020204020204" charset="-122"/>
              </a:rPr>
              <a:t>，一方面由于不能自由作答，限制了回答者的选择空间，也就失去了开放式问题收集资料所具有的丰富性；另一方面，坑那个会导致收集上来的信息较为扭曲，可靠性存在一定的风险。</a:t>
            </a:r>
            <a:r>
              <a:rPr lang="zh-CN" sz="2000">
                <a:latin typeface="微软雅黑" panose="020B0503020204020204" charset="-122"/>
                <a:ea typeface="微软雅黑" panose="020B0503020204020204" charset="-122"/>
                <a:cs typeface="微软雅黑" panose="020B0503020204020204" charset="-122"/>
              </a:rPr>
              <a:t>另外</a:t>
            </a:r>
            <a:r>
              <a:rPr lang="zh-CN" altLang="en-US" sz="2000">
                <a:latin typeface="微软雅黑" panose="020B0503020204020204" charset="-122"/>
                <a:ea typeface="微软雅黑" panose="020B0503020204020204" charset="-122"/>
                <a:cs typeface="微软雅黑" panose="020B0503020204020204" charset="-122"/>
              </a:rPr>
              <a:t>，封闭式问题的作答如果出现笔误错答，或者故意错答的情况，一般是难以辨识的。</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292599"/>
            <a:ext cx="12188156" cy="678771"/>
            <a:chOff x="0" y="442332"/>
            <a:chExt cx="12190413" cy="678897"/>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758561" y="442332"/>
              <a:ext cx="2672575"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三、问题和答案</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3" name="文本框 2"/>
          <p:cNvSpPr txBox="1"/>
          <p:nvPr/>
        </p:nvSpPr>
        <p:spPr>
          <a:xfrm>
            <a:off x="1504315" y="1453515"/>
            <a:ext cx="10226675" cy="460375"/>
          </a:xfrm>
          <a:prstGeom prst="rect">
            <a:avLst/>
          </a:prstGeom>
          <a:noFill/>
        </p:spPr>
        <p:txBody>
          <a:bodyPr wrap="square" rtlCol="0">
            <a:spAutoFit/>
          </a:bodyPr>
          <a:p>
            <a:pPr indent="609600" fontAlgn="auto">
              <a:extLst>
                <a:ext uri="{35155182-B16C-46BC-9424-99874614C6A1}">
                  <wpsdc:indentchars xmlns:wpsdc="http://www.wps.cn/officeDocument/2017/drawingmlCustomData" val="200" checksum="4158780845"/>
                </a:ext>
              </a:extLst>
            </a:pPr>
            <a:r>
              <a:rPr lang="en-US" altLang="zh-CN" sz="2400" b="1">
                <a:latin typeface="微软雅黑" panose="020B0503020204020204" charset="-122"/>
                <a:ea typeface="微软雅黑" panose="020B0503020204020204" charset="-122"/>
                <a:cs typeface="微软雅黑" panose="020B0503020204020204" charset="-122"/>
              </a:rPr>
              <a:t>3.</a:t>
            </a:r>
            <a:r>
              <a:rPr lang="zh-CN" altLang="en-US" sz="2400" b="1">
                <a:latin typeface="微软雅黑" panose="020B0503020204020204" charset="-122"/>
                <a:ea typeface="微软雅黑" panose="020B0503020204020204" charset="-122"/>
                <a:cs typeface="微软雅黑" panose="020B0503020204020204" charset="-122"/>
              </a:rPr>
              <a:t>事实性问题、行为性问题、认知性问题和态度性问题</a:t>
            </a:r>
            <a:endParaRPr lang="zh-CN" altLang="en-US"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504315" y="2253615"/>
            <a:ext cx="9210675" cy="245110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latin typeface="微软雅黑" panose="020B0503020204020204" charset="-122"/>
                <a:ea typeface="微软雅黑" panose="020B0503020204020204" charset="-122"/>
                <a:cs typeface="微软雅黑" panose="020B0503020204020204" charset="-122"/>
              </a:rPr>
              <a:t>事实性问题</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事实性问题是要求被访者回答一些</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有关事实性的问题</a:t>
            </a:r>
            <a:r>
              <a:rPr lang="zh-CN" altLang="en-US" sz="2000">
                <a:latin typeface="微软雅黑" panose="020B0503020204020204" charset="-122"/>
                <a:ea typeface="微软雅黑" panose="020B0503020204020204" charset="-122"/>
                <a:cs typeface="微软雅黑" panose="020B0503020204020204" charset="-122"/>
              </a:rPr>
              <a:t>，具体来说就是有关回答者个人背景的问题。</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个人资料在调查当中主要用两个用途：用于</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分组分析和原因分析</a:t>
            </a:r>
            <a:r>
              <a:rPr lang="zh-CN" altLang="en-US" sz="2000">
                <a:latin typeface="微软雅黑" panose="020B0503020204020204" charset="-122"/>
                <a:ea typeface="微软雅黑" panose="020B0503020204020204" charset="-122"/>
                <a:cs typeface="微软雅黑" panose="020B0503020204020204" charset="-122"/>
              </a:rPr>
              <a:t>。</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292599"/>
            <a:ext cx="12188156" cy="678771"/>
            <a:chOff x="0" y="442332"/>
            <a:chExt cx="12190413" cy="678897"/>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758561" y="442332"/>
              <a:ext cx="2672575"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三、问题和答案</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1490980" y="1458595"/>
            <a:ext cx="9210675" cy="404114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sym typeface="+mn-ea"/>
              </a:rPr>
              <a:t>分组分析：</a:t>
            </a:r>
            <a:r>
              <a:rPr lang="zh-CN" altLang="en-US" sz="2000">
                <a:latin typeface="微软雅黑" panose="020B0503020204020204" charset="-122"/>
                <a:ea typeface="微软雅黑" panose="020B0503020204020204" charset="-122"/>
                <a:cs typeface="微软雅黑" panose="020B0503020204020204" charset="-122"/>
                <a:sym typeface="+mn-ea"/>
              </a:rPr>
              <a:t>调查结论出来以后，一般来说研究者都先得到一个汇总数据，只要数据一出来，将个人背景资料作为划分社会类别的基本变量，可以进行不同角度的详细考察。</a:t>
            </a:r>
            <a:endParaRPr lang="zh-CN" altLang="en-US" sz="2000">
              <a:latin typeface="微软雅黑" panose="020B0503020204020204" charset="-122"/>
              <a:ea typeface="微软雅黑" panose="020B0503020204020204" charset="-122"/>
              <a:cs typeface="微软雅黑" panose="020B0503020204020204" charset="-122"/>
              <a:sym typeface="+mn-ea"/>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sym typeface="+mn-ea"/>
              </a:rPr>
              <a:t>原因分析：</a:t>
            </a:r>
            <a:r>
              <a:rPr lang="zh-CN" altLang="en-US" sz="2000">
                <a:latin typeface="微软雅黑" panose="020B0503020204020204" charset="-122"/>
                <a:ea typeface="微软雅黑" panose="020B0503020204020204" charset="-122"/>
                <a:cs typeface="微软雅黑" panose="020B0503020204020204" charset="-122"/>
                <a:sym typeface="+mn-ea"/>
              </a:rPr>
              <a:t>个人资料还可以用于原因分析。一般来说，人们之所以表达某一种态度、意见或者出现某一种行为选择情况，常常是跟个人的阅历、社会位置或某种社会特征联系在一起的。面对同一事物，不同的人注意的重点都是不一样的，实际上跟人的社会背景、社会位置、职业等因素相关。个人基本资料常常能够成为人们某种偏好、某种意见的一种解释性的原因。</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292599"/>
            <a:ext cx="12188156" cy="678771"/>
            <a:chOff x="0" y="442332"/>
            <a:chExt cx="12190413" cy="678897"/>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758561" y="442332"/>
              <a:ext cx="2672575"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三、问题和答案</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1490980" y="1798955"/>
            <a:ext cx="9210675" cy="1271270"/>
          </a:xfrm>
          <a:prstGeom prst="rect">
            <a:avLst/>
          </a:prstGeom>
          <a:noFill/>
        </p:spPr>
        <p:txBody>
          <a:bodyPr wrap="square" rtlCol="0">
            <a:spAutoFit/>
          </a:bodyPr>
          <a:p>
            <a:pPr fontAlgn="auto">
              <a:lnSpc>
                <a:spcPct val="150000"/>
              </a:lnSpc>
              <a:spcBef>
                <a:spcPts val="1000"/>
              </a:spcBef>
              <a:spcAft>
                <a:spcPts val="1000"/>
              </a:spcAft>
            </a:pPr>
            <a:endParaRPr lang="zh-CN" altLang="en-US" sz="2000">
              <a:latin typeface="微软雅黑" panose="020B0503020204020204" charset="-122"/>
              <a:ea typeface="微软雅黑" panose="020B0503020204020204" charset="-122"/>
              <a:cs typeface="微软雅黑" panose="020B0503020204020204" charset="-122"/>
            </a:endParaRPr>
          </a:p>
          <a:p>
            <a:pPr fontAlgn="auto">
              <a:lnSpc>
                <a:spcPct val="150000"/>
              </a:lnSpc>
              <a:spcBef>
                <a:spcPts val="1000"/>
              </a:spcBef>
              <a:spcAft>
                <a:spcPts val="1000"/>
              </a:spcAft>
            </a:pPr>
            <a:endParaRPr lang="zh-CN" altLang="en-US" sz="2000">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1504315" y="1791970"/>
            <a:ext cx="9210675" cy="337439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latin typeface="微软雅黑" panose="020B0503020204020204" charset="-122"/>
                <a:ea typeface="微软雅黑" panose="020B0503020204020204" charset="-122"/>
                <a:cs typeface="微软雅黑" panose="020B0503020204020204" charset="-122"/>
              </a:rPr>
              <a:t>认知性</a:t>
            </a:r>
            <a:r>
              <a:rPr lang="zh-CN" altLang="en-US" sz="2000" b="1">
                <a:latin typeface="微软雅黑" panose="020B0503020204020204" charset="-122"/>
                <a:ea typeface="微软雅黑" panose="020B0503020204020204" charset="-122"/>
                <a:cs typeface="微软雅黑" panose="020B0503020204020204" charset="-122"/>
              </a:rPr>
              <a:t>问题</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所谓认知性问题，是指探询调查对象对于调查的主题，比如某人、某事、某项政策或某个公共问题的知晓情况的问题。由认知资料可以把握调查对象对相关的事实性信息的了解情况。</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可以将认知性问题细分为三大基本问题：</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知晓度问题、正确度问题、消息来源问题。</a:t>
            </a:r>
            <a:endParaRPr lang="zh-CN" altLang="en-US" sz="2000" b="1">
              <a:solidFill>
                <a:schemeClr val="accent2"/>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down)">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3"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292599"/>
            <a:ext cx="12188156" cy="678771"/>
            <a:chOff x="0" y="442332"/>
            <a:chExt cx="12190413" cy="678897"/>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758561" y="442332"/>
              <a:ext cx="2672575"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三、问题和答案</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1490345" y="1790065"/>
            <a:ext cx="9210675" cy="1271270"/>
          </a:xfrm>
          <a:prstGeom prst="rect">
            <a:avLst/>
          </a:prstGeom>
          <a:noFill/>
        </p:spPr>
        <p:txBody>
          <a:bodyPr wrap="square" rtlCol="0">
            <a:spAutoFit/>
          </a:bodyPr>
          <a:p>
            <a:pPr fontAlgn="auto">
              <a:lnSpc>
                <a:spcPct val="150000"/>
              </a:lnSpc>
              <a:spcBef>
                <a:spcPts val="1000"/>
              </a:spcBef>
              <a:spcAft>
                <a:spcPts val="1000"/>
              </a:spcAft>
            </a:pPr>
            <a:endParaRPr lang="zh-CN" altLang="en-US" sz="2000">
              <a:latin typeface="微软雅黑" panose="020B0503020204020204" charset="-122"/>
              <a:ea typeface="微软雅黑" panose="020B0503020204020204" charset="-122"/>
              <a:cs typeface="微软雅黑" panose="020B0503020204020204" charset="-122"/>
            </a:endParaRPr>
          </a:p>
          <a:p>
            <a:pPr fontAlgn="auto">
              <a:lnSpc>
                <a:spcPct val="150000"/>
              </a:lnSpc>
              <a:spcBef>
                <a:spcPts val="1000"/>
              </a:spcBef>
              <a:spcAft>
                <a:spcPts val="1000"/>
              </a:spcAft>
            </a:pPr>
            <a:endParaRPr lang="zh-CN" altLang="en-US" sz="2000">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1490980" y="1927225"/>
            <a:ext cx="9210675" cy="311785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知晓度</a:t>
            </a:r>
            <a:r>
              <a:rPr lang="zh-CN" altLang="en-US" sz="2000">
                <a:latin typeface="微软雅黑" panose="020B0503020204020204" charset="-122"/>
                <a:ea typeface="微软雅黑" panose="020B0503020204020204" charset="-122"/>
                <a:cs typeface="微软雅黑" panose="020B0503020204020204" charset="-122"/>
              </a:rPr>
              <a:t>问询的是：这事你知道吗？比如说，政府现在有什么新政策？关于这项政策你知道吗？知道多少？是全都知道，还是部分知道？是仅仅听说，还是一无所知？这就是知晓度的调查。</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正确度</a:t>
            </a:r>
            <a:r>
              <a:rPr lang="zh-CN" altLang="en-US" sz="2000">
                <a:latin typeface="微软雅黑" panose="020B0503020204020204" charset="-122"/>
                <a:ea typeface="微软雅黑" panose="020B0503020204020204" charset="-122"/>
                <a:cs typeface="微软雅黑" panose="020B0503020204020204" charset="-122"/>
              </a:rPr>
              <a:t>问的是，知晓得正确不正确：你是否真的正确了解了这个东西？有时人们自认为知道，其实并不是真的知道，这就必须通过一些题目来考核，看其确实知道与否。</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down)">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3"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292599"/>
            <a:ext cx="12188156" cy="678771"/>
            <a:chOff x="0" y="442332"/>
            <a:chExt cx="12190413" cy="678897"/>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758561" y="442332"/>
              <a:ext cx="2672575"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三、问题和答案</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1490980" y="1798955"/>
            <a:ext cx="9210675" cy="1271270"/>
          </a:xfrm>
          <a:prstGeom prst="rect">
            <a:avLst/>
          </a:prstGeom>
          <a:noFill/>
        </p:spPr>
        <p:txBody>
          <a:bodyPr wrap="square" rtlCol="0">
            <a:spAutoFit/>
          </a:bodyPr>
          <a:p>
            <a:pPr fontAlgn="auto">
              <a:lnSpc>
                <a:spcPct val="150000"/>
              </a:lnSpc>
              <a:spcBef>
                <a:spcPts val="1000"/>
              </a:spcBef>
              <a:spcAft>
                <a:spcPts val="1000"/>
              </a:spcAft>
            </a:pPr>
            <a:endParaRPr lang="zh-CN" altLang="en-US" sz="2000">
              <a:latin typeface="微软雅黑" panose="020B0503020204020204" charset="-122"/>
              <a:ea typeface="微软雅黑" panose="020B0503020204020204" charset="-122"/>
              <a:cs typeface="微软雅黑" panose="020B0503020204020204" charset="-122"/>
            </a:endParaRPr>
          </a:p>
          <a:p>
            <a:pPr fontAlgn="auto">
              <a:lnSpc>
                <a:spcPct val="150000"/>
              </a:lnSpc>
              <a:spcBef>
                <a:spcPts val="1000"/>
              </a:spcBef>
              <a:spcAft>
                <a:spcPts val="1000"/>
              </a:spcAft>
            </a:pPr>
            <a:endParaRPr lang="zh-CN" altLang="en-US" sz="2000">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1504315" y="1407795"/>
            <a:ext cx="9210675" cy="4143375"/>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例：您是否知道苏州电台音乐台在2000年8月28日全新改版?</a:t>
            </a:r>
            <a:endPar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       </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sym typeface="Wingdings 2" panose="05020102010507070707" charset="0"/>
              </a:rPr>
              <a:t> </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1.知道  </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sym typeface="Wingdings 2" panose="05020102010507070707" charset="0"/>
              </a:rPr>
              <a:t> </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2.不知道</a:t>
            </a:r>
            <a:endPar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      您知道德国的首都在哪里吗?</a:t>
            </a:r>
            <a:endPar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      </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sym typeface="Wingdings 2" panose="05020102010507070707" charset="0"/>
              </a:rPr>
              <a:t> </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1.知道 </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sym typeface="Wingdings 2" panose="05020102010507070707" charset="0"/>
              </a:rPr>
              <a:t> </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2.不知道 </a:t>
            </a:r>
            <a:endPar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      您知道亚运会的会歌吗?</a:t>
            </a:r>
            <a:endPar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      </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sym typeface="Wingdings 2" panose="05020102010507070707" charset="0"/>
              </a:rPr>
              <a:t> </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1.知道  </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sym typeface="Wingdings 2" panose="05020102010507070707" charset="0"/>
              </a:rPr>
              <a:t> </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2.不知道</a:t>
            </a:r>
            <a:endPar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down)">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3"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292599"/>
            <a:ext cx="12188156" cy="678771"/>
            <a:chOff x="0" y="442332"/>
            <a:chExt cx="12190413" cy="678897"/>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758561" y="442332"/>
              <a:ext cx="2672575"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三、问题和答案</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3" name="文本框 2"/>
          <p:cNvSpPr txBox="1"/>
          <p:nvPr/>
        </p:nvSpPr>
        <p:spPr>
          <a:xfrm>
            <a:off x="1490980" y="1356995"/>
            <a:ext cx="9210675" cy="496443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还有就是</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sym typeface="+mn-ea"/>
              </a:rPr>
              <a:t>消息来源</a:t>
            </a:r>
            <a:r>
              <a:rPr lang="zh-CN" altLang="en-US" sz="2000">
                <a:latin typeface="微软雅黑" panose="020B0503020204020204" charset="-122"/>
                <a:ea typeface="微软雅黑" panose="020B0503020204020204" charset="-122"/>
                <a:cs typeface="微软雅黑" panose="020B0503020204020204" charset="-122"/>
              </a:rPr>
              <a:t>，问的是：你是从什么样的渠道得知这一消息或事实的？因为消息的获得很大程度上会打上渠道烙印，由此，研究人员理解某人会持有某种意见或偏见，常常可以从他获知消息来源的角度，得到很大程度上的解释。如果这个消息是从人际传播渠道来的，那么，在传递消息当中，这种情绪的扩张性和事实信息的畸变是非常正常的事情。</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大多数人都有这样的经验。比如拿一张写有一句话的纸条，将其中的内容给一个人描述一遍，然后再让他耳语告诉下一个人，以此类推，传递若干人之后，让最后一个人把听到的内容说出来，再把它跟纸条上的信息对照，结果信息已经大为不同，有时甚至面目全非了。</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这就是信息在传递过程中发生了某种程度的畸变。不同渠道衰变程度肯定也是不同的。</a:t>
            </a:r>
            <a:endPar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292599"/>
            <a:ext cx="12188156" cy="678771"/>
            <a:chOff x="0" y="442332"/>
            <a:chExt cx="12190413" cy="678897"/>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758561" y="442332"/>
              <a:ext cx="2672575"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三、问题和答案</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3" name="文本框 2"/>
          <p:cNvSpPr txBox="1"/>
          <p:nvPr/>
        </p:nvSpPr>
        <p:spPr>
          <a:xfrm>
            <a:off x="1490980" y="1356995"/>
            <a:ext cx="9210675" cy="3579495"/>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如果要进行舆论引导，也要了解这些情况，并有针对性地采取相应的措施。比如某一群体对这一信息认知得不多，就要尽量填补一些所缺失的信息，使其信息更加对称，对实际情况有一个全面了解，从而打消他的某种偏见；如果是认知正确度不够，我们要把正确的结论告诉他；如果他的信息渠道本身有问题，我们要采取弥补渠道不足的方式，使他因渠道造成的局限性烙印有所消减。</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总之，通过对人们知晓度问题、正确度问题和消息来源问题的调查，可以有针对性地了解人们实际的认知状况。</a:t>
            </a:r>
            <a:endPar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85941"/>
            <a:ext cx="12188156" cy="585429"/>
            <a:chOff x="0" y="535691"/>
            <a:chExt cx="12190413" cy="585538"/>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251755" y="535691"/>
              <a:ext cx="3739572"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一、说明信（卷首语</a:t>
              </a:r>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1416685" y="1481455"/>
            <a:ext cx="5995670" cy="4502785"/>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latin typeface="微软雅黑" panose="020B0503020204020204" charset="-122"/>
                <a:ea typeface="微软雅黑" panose="020B0503020204020204" charset="-122"/>
                <a:cs typeface="微软雅黑" panose="020B0503020204020204" charset="-122"/>
              </a:rPr>
              <a:t>一是政府组织</a:t>
            </a:r>
            <a:endParaRPr lang="zh-CN" altLang="en-US" sz="2000" b="1">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因为政府毕竟是社会当中公共权力的掌握者和使用者。如果说是建立在民主基础之上合法执政的政府，更有相应的社会责任。一般政府组织所进行的调查常用于公益</a:t>
            </a:r>
            <a:r>
              <a:rPr lang="zh-CN" altLang="en-US" sz="2000">
                <a:latin typeface="微软雅黑" panose="020B0503020204020204" charset="-122"/>
                <a:ea typeface="微软雅黑" panose="020B0503020204020204" charset="-122"/>
                <a:cs typeface="微软雅黑" panose="020B0503020204020204" charset="-122"/>
              </a:rPr>
              <a:t>，因此，人们认为比较正规，大家配合也会比较好。如果涉及对政府自身的评价，政府就不便参与。如果为某种政策的实施或者为辅助了解社会的基本情况进行调查，还是可以由政府组织的。</a:t>
            </a:r>
            <a:endParaRPr lang="zh-CN" altLang="en-US" sz="2000">
              <a:latin typeface="微软雅黑" panose="020B0503020204020204" charset="-122"/>
              <a:ea typeface="微软雅黑" panose="020B0503020204020204" charset="-122"/>
              <a:cs typeface="微软雅黑" panose="020B0503020204020204" charset="-122"/>
            </a:endParaRPr>
          </a:p>
        </p:txBody>
      </p:sp>
      <p:pic>
        <p:nvPicPr>
          <p:cNvPr id="3" name="图片 2"/>
          <p:cNvPicPr>
            <a:picLocks noChangeAspect="1"/>
          </p:cNvPicPr>
          <p:nvPr/>
        </p:nvPicPr>
        <p:blipFill>
          <a:blip r:embed="rId1"/>
          <a:stretch>
            <a:fillRect/>
          </a:stretch>
        </p:blipFill>
        <p:spPr>
          <a:xfrm>
            <a:off x="7821930" y="2273935"/>
            <a:ext cx="4063365" cy="267843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292599"/>
            <a:ext cx="12188156" cy="678771"/>
            <a:chOff x="0" y="442332"/>
            <a:chExt cx="12190413" cy="678897"/>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758561" y="442332"/>
              <a:ext cx="2672575"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三、问题和答案</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1490980" y="1798955"/>
            <a:ext cx="9210675" cy="1271270"/>
          </a:xfrm>
          <a:prstGeom prst="rect">
            <a:avLst/>
          </a:prstGeom>
          <a:noFill/>
        </p:spPr>
        <p:txBody>
          <a:bodyPr wrap="square" rtlCol="0">
            <a:spAutoFit/>
          </a:bodyPr>
          <a:p>
            <a:pPr fontAlgn="auto">
              <a:lnSpc>
                <a:spcPct val="150000"/>
              </a:lnSpc>
              <a:spcBef>
                <a:spcPts val="1000"/>
              </a:spcBef>
              <a:spcAft>
                <a:spcPts val="1000"/>
              </a:spcAft>
            </a:pPr>
            <a:endParaRPr lang="zh-CN" altLang="en-US" sz="2000">
              <a:latin typeface="微软雅黑" panose="020B0503020204020204" charset="-122"/>
              <a:ea typeface="微软雅黑" panose="020B0503020204020204" charset="-122"/>
              <a:cs typeface="微软雅黑" panose="020B0503020204020204" charset="-122"/>
            </a:endParaRPr>
          </a:p>
          <a:p>
            <a:pPr fontAlgn="auto">
              <a:lnSpc>
                <a:spcPct val="150000"/>
              </a:lnSpc>
              <a:spcBef>
                <a:spcPts val="1000"/>
              </a:spcBef>
              <a:spcAft>
                <a:spcPts val="1000"/>
              </a:spcAft>
            </a:pPr>
            <a:endParaRPr lang="zh-CN" altLang="en-US" sz="2000">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1490345" y="2165350"/>
            <a:ext cx="9210675" cy="2912745"/>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latin typeface="微软雅黑" panose="020B0503020204020204" charset="-122"/>
                <a:ea typeface="微软雅黑" panose="020B0503020204020204" charset="-122"/>
                <a:cs typeface="微软雅黑" panose="020B0503020204020204" charset="-122"/>
              </a:rPr>
              <a:t>行为性</a:t>
            </a:r>
            <a:r>
              <a:rPr lang="zh-CN" altLang="en-US" sz="2000" b="1">
                <a:latin typeface="微软雅黑" panose="020B0503020204020204" charset="-122"/>
                <a:ea typeface="微软雅黑" panose="020B0503020204020204" charset="-122"/>
                <a:cs typeface="微软雅黑" panose="020B0503020204020204" charset="-122"/>
              </a:rPr>
              <a:t>问题</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行为性问题是对回答者的</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行为特征</a:t>
            </a:r>
            <a:r>
              <a:rPr lang="zh-CN" altLang="en-US" sz="2000">
                <a:latin typeface="微软雅黑" panose="020B0503020204020204" charset="-122"/>
                <a:ea typeface="微软雅黑" panose="020B0503020204020204" charset="-122"/>
                <a:cs typeface="微软雅黑" panose="020B0503020204020204" charset="-122"/>
              </a:rPr>
              <a:t>进行调查的问题。这种问题实际上探测的是人们的</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直接态度</a:t>
            </a:r>
            <a:r>
              <a:rPr lang="zh-CN" altLang="en-US" sz="2000">
                <a:latin typeface="微软雅黑" panose="020B0503020204020204" charset="-122"/>
                <a:ea typeface="微软雅黑" panose="020B0503020204020204" charset="-122"/>
                <a:cs typeface="微软雅黑" panose="020B0503020204020204" charset="-122"/>
              </a:rPr>
              <a:t>。</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行为性问题，可以直接探测行为的有无发生，行为发生的频率、方式、表明态度的强度等。</a:t>
            </a:r>
            <a:endParaRPr lang="en-US" altLang="zh-CN"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down)">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3"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292599"/>
            <a:ext cx="12188156" cy="678771"/>
            <a:chOff x="0" y="442332"/>
            <a:chExt cx="12190413" cy="678897"/>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758561" y="442332"/>
              <a:ext cx="2672575"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三、问题和答案</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1490980" y="1798955"/>
            <a:ext cx="9210675" cy="1271270"/>
          </a:xfrm>
          <a:prstGeom prst="rect">
            <a:avLst/>
          </a:prstGeom>
          <a:noFill/>
        </p:spPr>
        <p:txBody>
          <a:bodyPr wrap="square" rtlCol="0">
            <a:spAutoFit/>
          </a:bodyPr>
          <a:p>
            <a:pPr fontAlgn="auto">
              <a:lnSpc>
                <a:spcPct val="150000"/>
              </a:lnSpc>
              <a:spcBef>
                <a:spcPts val="1000"/>
              </a:spcBef>
              <a:spcAft>
                <a:spcPts val="1000"/>
              </a:spcAft>
            </a:pPr>
            <a:endParaRPr lang="zh-CN" altLang="en-US" sz="2000">
              <a:latin typeface="微软雅黑" panose="020B0503020204020204" charset="-122"/>
              <a:ea typeface="微软雅黑" panose="020B0503020204020204" charset="-122"/>
              <a:cs typeface="微软雅黑" panose="020B0503020204020204" charset="-122"/>
            </a:endParaRPr>
          </a:p>
          <a:p>
            <a:pPr fontAlgn="auto">
              <a:lnSpc>
                <a:spcPct val="150000"/>
              </a:lnSpc>
              <a:spcBef>
                <a:spcPts val="1000"/>
              </a:spcBef>
              <a:spcAft>
                <a:spcPts val="1000"/>
              </a:spcAft>
            </a:pPr>
            <a:endParaRPr lang="zh-CN" altLang="en-US" sz="2000">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1480820" y="1773555"/>
            <a:ext cx="9210675" cy="342519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例：</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您阅读本报的方式是:(请选一项)</a:t>
            </a:r>
            <a:endPar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       01 </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sym typeface="Wingdings 2" panose="05020102010507070707" charset="0"/>
              </a:rPr>
              <a:t> </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从头到尾逐篇阅读</a:t>
            </a:r>
            <a:endPar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       02 </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sym typeface="Wingdings 2" panose="05020102010507070707" charset="0"/>
              </a:rPr>
              <a:t> </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只选部分固定版面阅读</a:t>
            </a:r>
            <a:endPar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       03 </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sym typeface="Wingdings 2" panose="05020102010507070707" charset="0"/>
              </a:rPr>
              <a:t> </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只挑感兴趣的文章阅读</a:t>
            </a:r>
            <a:endPar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       04 </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sym typeface="Wingdings 2" panose="05020102010507070707" charset="0"/>
              </a:rPr>
              <a:t> </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一般情况下只浏览一下标题</a:t>
            </a:r>
            <a:endPar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down)">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3"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292599"/>
            <a:ext cx="12188156" cy="678771"/>
            <a:chOff x="0" y="442332"/>
            <a:chExt cx="12190413" cy="678897"/>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758561" y="442332"/>
              <a:ext cx="2672575"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三、问题和答案</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1490980" y="1798955"/>
            <a:ext cx="9210675" cy="1271270"/>
          </a:xfrm>
          <a:prstGeom prst="rect">
            <a:avLst/>
          </a:prstGeom>
          <a:noFill/>
        </p:spPr>
        <p:txBody>
          <a:bodyPr wrap="square" rtlCol="0">
            <a:spAutoFit/>
          </a:bodyPr>
          <a:p>
            <a:pPr fontAlgn="auto">
              <a:lnSpc>
                <a:spcPct val="150000"/>
              </a:lnSpc>
              <a:spcBef>
                <a:spcPts val="1000"/>
              </a:spcBef>
              <a:spcAft>
                <a:spcPts val="1000"/>
              </a:spcAft>
            </a:pPr>
            <a:endParaRPr lang="zh-CN" altLang="en-US" sz="2000">
              <a:latin typeface="微软雅黑" panose="020B0503020204020204" charset="-122"/>
              <a:ea typeface="微软雅黑" panose="020B0503020204020204" charset="-122"/>
              <a:cs typeface="微软雅黑" panose="020B0503020204020204" charset="-122"/>
            </a:endParaRPr>
          </a:p>
          <a:p>
            <a:pPr fontAlgn="auto">
              <a:lnSpc>
                <a:spcPct val="150000"/>
              </a:lnSpc>
              <a:spcBef>
                <a:spcPts val="1000"/>
              </a:spcBef>
              <a:spcAft>
                <a:spcPts val="1000"/>
              </a:spcAft>
            </a:pPr>
            <a:endParaRPr lang="zh-CN" altLang="en-US" sz="2000">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1504315" y="2064385"/>
            <a:ext cx="9210675" cy="219456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latin typeface="微软雅黑" panose="020B0503020204020204" charset="-122"/>
                <a:ea typeface="微软雅黑" panose="020B0503020204020204" charset="-122"/>
                <a:cs typeface="微软雅黑" panose="020B0503020204020204" charset="-122"/>
              </a:rPr>
              <a:t>态度性</a:t>
            </a:r>
            <a:r>
              <a:rPr lang="zh-CN" altLang="en-US" sz="2000" b="1">
                <a:latin typeface="微软雅黑" panose="020B0503020204020204" charset="-122"/>
                <a:ea typeface="微软雅黑" panose="020B0503020204020204" charset="-122"/>
                <a:cs typeface="微软雅黑" panose="020B0503020204020204" charset="-122"/>
              </a:rPr>
              <a:t>问题</a:t>
            </a:r>
            <a:endPar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意见和态度性问题是关于被访者的态度、评价和意见等问题的调查。根据具体问题的着重点不同，态度性问题又可以有诸多种提问类型：</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sym typeface="+mn-ea"/>
              </a:rPr>
              <a:t>赞否型提问、强度型提问、关注结构型提问、理想型提问、预期型提问和自我评价型提问。</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down)">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3"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292599"/>
            <a:ext cx="12188156" cy="678771"/>
            <a:chOff x="0" y="442332"/>
            <a:chExt cx="12190413" cy="678897"/>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758561" y="442332"/>
              <a:ext cx="2672575"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三、问题和答案</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1490980" y="1798955"/>
            <a:ext cx="9210675" cy="1271270"/>
          </a:xfrm>
          <a:prstGeom prst="rect">
            <a:avLst/>
          </a:prstGeom>
          <a:noFill/>
        </p:spPr>
        <p:txBody>
          <a:bodyPr wrap="square" rtlCol="0">
            <a:spAutoFit/>
          </a:bodyPr>
          <a:p>
            <a:pPr fontAlgn="auto">
              <a:lnSpc>
                <a:spcPct val="150000"/>
              </a:lnSpc>
              <a:spcBef>
                <a:spcPts val="1000"/>
              </a:spcBef>
              <a:spcAft>
                <a:spcPts val="1000"/>
              </a:spcAft>
            </a:pPr>
            <a:endParaRPr lang="zh-CN" altLang="en-US" sz="2000">
              <a:latin typeface="微软雅黑" panose="020B0503020204020204" charset="-122"/>
              <a:ea typeface="微软雅黑" panose="020B0503020204020204" charset="-122"/>
              <a:cs typeface="微软雅黑" panose="020B0503020204020204" charset="-122"/>
            </a:endParaRPr>
          </a:p>
          <a:p>
            <a:pPr fontAlgn="auto">
              <a:lnSpc>
                <a:spcPct val="150000"/>
              </a:lnSpc>
              <a:spcBef>
                <a:spcPts val="1000"/>
              </a:spcBef>
              <a:spcAft>
                <a:spcPts val="1000"/>
              </a:spcAft>
            </a:pPr>
            <a:endParaRPr lang="zh-CN" altLang="en-US" sz="2000">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1013460" y="1264920"/>
            <a:ext cx="10164445" cy="506730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赞否型问题</a:t>
            </a:r>
            <a:r>
              <a:rPr lang="zh-CN" altLang="en-US" sz="2000">
                <a:latin typeface="微软雅黑" panose="020B0503020204020204" charset="-122"/>
                <a:ea typeface="微软雅黑" panose="020B0503020204020204" charset="-122"/>
                <a:cs typeface="微软雅黑" panose="020B0503020204020204" charset="-122"/>
              </a:rPr>
              <a:t>：主要针对人们对某一问题的基本态度的方向、倾向的提问。一般包括肯定、否定和中间意见三种情况。</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例：您是否相信有天外来客（UFO，不明飞行物）？</a:t>
            </a:r>
            <a:endPar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      </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sym typeface="Wingdings 2" panose="05020102010507070707" charset="0"/>
              </a:rPr>
              <a:t> </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1.相信 </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sym typeface="Wingdings 2" panose="05020102010507070707" charset="0"/>
              </a:rPr>
              <a:t> </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2.不相信 </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sym typeface="Wingdings 2" panose="05020102010507070707" charset="0"/>
              </a:rPr>
              <a:t> </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3.说不清楚</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强度型问题</a:t>
            </a:r>
            <a:r>
              <a:rPr lang="zh-CN" altLang="en-US" sz="2000">
                <a:latin typeface="微软雅黑" panose="020B0503020204020204" charset="-122"/>
                <a:ea typeface="微软雅黑" panose="020B0503020204020204" charset="-122"/>
                <a:cs typeface="微软雅黑" panose="020B0503020204020204" charset="-122"/>
              </a:rPr>
              <a:t>：主要针对人们在某一问题上所持意见或态度的强度的提问。该类问题往往将被选意见分成连续等级式排列：“非常、比较、是、不是，非常不”等。</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例：您对全民科学教育包括学校科学教育如何评价？</a:t>
            </a:r>
            <a:endPar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       </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sym typeface="Wingdings 2" panose="05020102010507070707" charset="0"/>
              </a:rPr>
              <a:t></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 1.很好 </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sym typeface="Wingdings 2" panose="05020102010507070707" charset="0"/>
              </a:rPr>
              <a:t></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 2.较好 </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sym typeface="Wingdings 2" panose="05020102010507070707" charset="0"/>
              </a:rPr>
              <a:t></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 3.一般 </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sym typeface="Wingdings 2" panose="05020102010507070707" charset="0"/>
              </a:rPr>
              <a:t></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 4.较差 </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sym typeface="Wingdings 2" panose="05020102010507070707" charset="0"/>
              </a:rPr>
              <a:t></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 5.很差</a:t>
            </a:r>
            <a:endPar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down)">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3"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292599"/>
            <a:ext cx="12188156" cy="678771"/>
            <a:chOff x="0" y="442332"/>
            <a:chExt cx="12190413" cy="678897"/>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758561" y="442332"/>
              <a:ext cx="2672575"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三、问题和答案</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1490980" y="1798955"/>
            <a:ext cx="9210675" cy="1271270"/>
          </a:xfrm>
          <a:prstGeom prst="rect">
            <a:avLst/>
          </a:prstGeom>
          <a:noFill/>
        </p:spPr>
        <p:txBody>
          <a:bodyPr wrap="square" rtlCol="0">
            <a:spAutoFit/>
          </a:bodyPr>
          <a:p>
            <a:pPr fontAlgn="auto">
              <a:lnSpc>
                <a:spcPct val="150000"/>
              </a:lnSpc>
              <a:spcBef>
                <a:spcPts val="1000"/>
              </a:spcBef>
              <a:spcAft>
                <a:spcPts val="1000"/>
              </a:spcAft>
            </a:pPr>
            <a:endParaRPr lang="zh-CN" altLang="en-US" sz="2000">
              <a:latin typeface="微软雅黑" panose="020B0503020204020204" charset="-122"/>
              <a:ea typeface="微软雅黑" panose="020B0503020204020204" charset="-122"/>
              <a:cs typeface="微软雅黑" panose="020B0503020204020204" charset="-122"/>
            </a:endParaRPr>
          </a:p>
          <a:p>
            <a:pPr fontAlgn="auto">
              <a:lnSpc>
                <a:spcPct val="150000"/>
              </a:lnSpc>
              <a:spcBef>
                <a:spcPts val="1000"/>
              </a:spcBef>
              <a:spcAft>
                <a:spcPts val="1000"/>
              </a:spcAft>
            </a:pPr>
            <a:endParaRPr lang="zh-CN" altLang="en-US" sz="2000">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1013460" y="1329055"/>
            <a:ext cx="10164445" cy="506730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关注结构型</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sym typeface="+mn-ea"/>
              </a:rPr>
              <a:t>问题</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a:t>
            </a:r>
            <a:r>
              <a:rPr lang="zh-CN" altLang="en-US" sz="2000">
                <a:latin typeface="微软雅黑" panose="020B0503020204020204" charset="-122"/>
                <a:ea typeface="微软雅黑" panose="020B0503020204020204" charset="-122"/>
                <a:cs typeface="微软雅黑" panose="020B0503020204020204" charset="-122"/>
              </a:rPr>
              <a:t>主要是探询某一问题在人们心目中的位置，是在视觉中心，还是在视觉的边缘。针对同一问题，不同时期在人们心中的结构位置很可能是不同的。</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例：您在自费订阅或购买一份报纸时最看重的因素是什么？（请按照您看重的主次程度将下列因素排一个顺序，并将其代码填入相应的横线中）</a:t>
            </a:r>
            <a:endPar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人们购买报纸时所考虑的主要因素及其代码</a:t>
            </a:r>
            <a:endPar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1.价格合理                                            2.订阅购买方便</a:t>
            </a:r>
            <a:endPar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3.内容质量好                                         4.报纸的美誉度高</a:t>
            </a:r>
            <a:endPar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5.已形成固定阅读报纸的习惯                 6.常有各种赠品或有意思的活动</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down)">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3"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292599"/>
            <a:ext cx="12188156" cy="678771"/>
            <a:chOff x="0" y="442332"/>
            <a:chExt cx="12190413" cy="678897"/>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758561" y="442332"/>
              <a:ext cx="2672575"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三、问题和答案</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3" name="文本框 2"/>
          <p:cNvSpPr txBox="1"/>
          <p:nvPr/>
        </p:nvSpPr>
        <p:spPr>
          <a:xfrm>
            <a:off x="1027430" y="1535430"/>
            <a:ext cx="10164445" cy="388747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理想型</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sym typeface="+mn-ea"/>
              </a:rPr>
              <a:t>问题</a:t>
            </a:r>
            <a:r>
              <a:rPr lang="zh-CN" altLang="en-US" sz="2000">
                <a:latin typeface="微软雅黑" panose="020B0503020204020204" charset="-122"/>
                <a:ea typeface="微软雅黑" panose="020B0503020204020204" charset="-122"/>
                <a:cs typeface="微软雅黑" panose="020B0503020204020204" charset="-122"/>
              </a:rPr>
              <a:t>：主要探询被访者持某种态度和意见的原因。借助被访者的理由选择，可以使其为什么采取某种行为、为什么有某种评价的主观感受得到侧面的解释。</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sym typeface="+mn-ea"/>
              </a:rPr>
              <a:t>例：您喜欢收听该电台的节目，主要原因是：</a:t>
            </a:r>
            <a:endPar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sym typeface="+mn-ea"/>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1.节目内容精彩                                      2.主持人的水平高</a:t>
            </a:r>
            <a:endPar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3.节目比较轻松，可以放松心情              4.打发时间</a:t>
            </a:r>
            <a:endPar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5.为音乐而听                                         6.其他（请注明）</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292599"/>
            <a:ext cx="12188156" cy="678771"/>
            <a:chOff x="0" y="442332"/>
            <a:chExt cx="12190413" cy="678897"/>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758561" y="442332"/>
              <a:ext cx="2672575"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三、问题和答案</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1490980" y="1798955"/>
            <a:ext cx="9210675" cy="1271270"/>
          </a:xfrm>
          <a:prstGeom prst="rect">
            <a:avLst/>
          </a:prstGeom>
          <a:noFill/>
        </p:spPr>
        <p:txBody>
          <a:bodyPr wrap="square" rtlCol="0">
            <a:spAutoFit/>
          </a:bodyPr>
          <a:p>
            <a:pPr fontAlgn="auto">
              <a:lnSpc>
                <a:spcPct val="150000"/>
              </a:lnSpc>
              <a:spcBef>
                <a:spcPts val="1000"/>
              </a:spcBef>
              <a:spcAft>
                <a:spcPts val="1000"/>
              </a:spcAft>
            </a:pPr>
            <a:endParaRPr lang="zh-CN" altLang="en-US" sz="2000">
              <a:latin typeface="微软雅黑" panose="020B0503020204020204" charset="-122"/>
              <a:ea typeface="微软雅黑" panose="020B0503020204020204" charset="-122"/>
              <a:cs typeface="微软雅黑" panose="020B0503020204020204" charset="-122"/>
            </a:endParaRPr>
          </a:p>
          <a:p>
            <a:pPr fontAlgn="auto">
              <a:lnSpc>
                <a:spcPct val="150000"/>
              </a:lnSpc>
              <a:spcBef>
                <a:spcPts val="1000"/>
              </a:spcBef>
              <a:spcAft>
                <a:spcPts val="1000"/>
              </a:spcAft>
            </a:pPr>
            <a:endParaRPr lang="zh-CN" altLang="en-US" sz="2000">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1027430" y="1278255"/>
            <a:ext cx="10164445" cy="4143375"/>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预期型</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sym typeface="+mn-ea"/>
              </a:rPr>
              <a:t>问题</a:t>
            </a:r>
            <a:r>
              <a:rPr lang="zh-CN" altLang="en-US" sz="2000">
                <a:latin typeface="微软雅黑" panose="020B0503020204020204" charset="-122"/>
                <a:ea typeface="微软雅黑" panose="020B0503020204020204" charset="-122"/>
                <a:cs typeface="微软雅黑" panose="020B0503020204020204" charset="-122"/>
              </a:rPr>
              <a:t>：主要探询被访者对未来一些问题的看法</a:t>
            </a:r>
            <a:r>
              <a:rPr lang="zh-CN" altLang="en-US" sz="2000">
                <a:latin typeface="微软雅黑" panose="020B0503020204020204" charset="-122"/>
                <a:ea typeface="微软雅黑" panose="020B0503020204020204" charset="-122"/>
                <a:cs typeface="微软雅黑" panose="020B0503020204020204" charset="-122"/>
              </a:rPr>
              <a:t>。</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例：您最希望您将来从事下述职业中的哪种或哪几种？（请选1～3项）</a:t>
            </a:r>
            <a:endPar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       </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sym typeface="Wingdings 2" panose="05020102010507070707" charset="0"/>
              </a:rPr>
              <a:t></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 1.科学研究人员          </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sym typeface="Wingdings 2" panose="05020102010507070707" charset="0"/>
              </a:rPr>
              <a:t></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 2.医生                        </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sym typeface="Wingdings 2" panose="05020102010507070707" charset="0"/>
              </a:rPr>
              <a:t></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 3.工程技术人员                     </a:t>
            </a:r>
            <a:endPar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       </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sym typeface="Wingdings 2" panose="05020102010507070707" charset="0"/>
              </a:rPr>
              <a:t></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 4.律师                       </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sym typeface="Wingdings 2" panose="05020102010507070707" charset="0"/>
              </a:rPr>
              <a:t></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 5.企业管理人员           </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sym typeface="Wingdings 2" panose="05020102010507070707" charset="0"/>
              </a:rPr>
              <a:t></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 6.政府官员</a:t>
            </a:r>
            <a:endPar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endParaRPr>
          </a:p>
          <a:p>
            <a:pPr indent="508000" algn="l" fontAlgn="auto">
              <a:lnSpc>
                <a:spcPct val="150000"/>
              </a:lnSpc>
              <a:spcBef>
                <a:spcPts val="1000"/>
              </a:spcBef>
              <a:spcAft>
                <a:spcPts val="1000"/>
              </a:spcAft>
              <a:buClrTx/>
              <a:buSzTx/>
              <a:buNone/>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       </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sym typeface="Wingdings 2" panose="05020102010507070707" charset="0"/>
              </a:rPr>
              <a:t></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 7.新闻记者、编辑      </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sym typeface="Wingdings 2" panose="05020102010507070707" charset="0"/>
              </a:rPr>
              <a:t></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 8.银行管理人员           </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sym typeface="Wingdings 2" panose="05020102010507070707" charset="0"/>
              </a:rPr>
              <a:t></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 9.会计师                                       </a:t>
            </a:r>
            <a:endPar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endParaRPr>
          </a:p>
          <a:p>
            <a:pPr indent="508000" algn="l" fontAlgn="auto">
              <a:lnSpc>
                <a:spcPct val="150000"/>
              </a:lnSpc>
              <a:spcBef>
                <a:spcPts val="1000"/>
              </a:spcBef>
              <a:spcAft>
                <a:spcPts val="1000"/>
              </a:spcAft>
              <a:buClrTx/>
              <a:buSzTx/>
              <a:buNone/>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       </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sym typeface="Wingdings 2" panose="05020102010507070707" charset="0"/>
              </a:rPr>
              <a:t> </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10.大学教师              </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sym typeface="Wingdings 2" panose="05020102010507070707" charset="0"/>
              </a:rPr>
              <a:t></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11.中小学教师</a:t>
            </a:r>
            <a:endPar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down)">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3"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292599"/>
            <a:ext cx="12188156" cy="678771"/>
            <a:chOff x="0" y="442332"/>
            <a:chExt cx="12190413" cy="678897"/>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758561" y="442332"/>
              <a:ext cx="2672575"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三、问题和答案</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1490980" y="1798955"/>
            <a:ext cx="9210675" cy="1271270"/>
          </a:xfrm>
          <a:prstGeom prst="rect">
            <a:avLst/>
          </a:prstGeom>
          <a:noFill/>
        </p:spPr>
        <p:txBody>
          <a:bodyPr wrap="square" rtlCol="0">
            <a:spAutoFit/>
          </a:bodyPr>
          <a:p>
            <a:pPr fontAlgn="auto">
              <a:lnSpc>
                <a:spcPct val="150000"/>
              </a:lnSpc>
              <a:spcBef>
                <a:spcPts val="1000"/>
              </a:spcBef>
              <a:spcAft>
                <a:spcPts val="1000"/>
              </a:spcAft>
            </a:pPr>
            <a:endParaRPr lang="zh-CN" altLang="en-US" sz="2000">
              <a:latin typeface="微软雅黑" panose="020B0503020204020204" charset="-122"/>
              <a:ea typeface="微软雅黑" panose="020B0503020204020204" charset="-122"/>
              <a:cs typeface="微软雅黑" panose="020B0503020204020204" charset="-122"/>
            </a:endParaRPr>
          </a:p>
          <a:p>
            <a:pPr fontAlgn="auto">
              <a:lnSpc>
                <a:spcPct val="150000"/>
              </a:lnSpc>
              <a:spcBef>
                <a:spcPts val="1000"/>
              </a:spcBef>
              <a:spcAft>
                <a:spcPts val="1000"/>
              </a:spcAft>
            </a:pPr>
            <a:endParaRPr lang="zh-CN" altLang="en-US" sz="2000">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1013460" y="2150745"/>
            <a:ext cx="10164445" cy="2656205"/>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自我评价型</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sym typeface="+mn-ea"/>
              </a:rPr>
              <a:t>问题</a:t>
            </a:r>
            <a:r>
              <a:rPr lang="zh-CN" altLang="en-US" sz="2000">
                <a:latin typeface="微软雅黑" panose="020B0503020204020204" charset="-122"/>
                <a:ea typeface="微软雅黑" panose="020B0503020204020204" charset="-122"/>
                <a:cs typeface="微软雅黑" panose="020B0503020204020204" charset="-122"/>
              </a:rPr>
              <a:t>：是有关自我感受在社会结构中的位置的问题，它是社会预警指标中重要的一个。比如，要测量人们在收入、社会角色、社会参与和地位等方面的相对剥夺感，一般用“生活梯”形式来表示。</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sym typeface="+mn-ea"/>
              </a:rPr>
              <a:t>“生活梯”</a:t>
            </a:r>
            <a:r>
              <a:rPr lang="zh-CN" altLang="en-US" sz="2000">
                <a:latin typeface="微软雅黑" panose="020B0503020204020204" charset="-122"/>
                <a:ea typeface="微软雅黑" panose="020B0503020204020204" charset="-122"/>
                <a:cs typeface="微软雅黑" panose="020B0503020204020204" charset="-122"/>
                <a:sym typeface="+mn-ea"/>
              </a:rPr>
              <a:t>，一种自我定位型定级序列态度量表。该量表通常绘有一幅梯子图形，梯子两端显示自我生活状况最好和最坏的程度。梯子上的每一阶段都标有等值的数字。</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down)">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3"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292599"/>
            <a:ext cx="12188156" cy="678771"/>
            <a:chOff x="0" y="442332"/>
            <a:chExt cx="12190413" cy="678897"/>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758561" y="442332"/>
              <a:ext cx="2672575"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三、问题和答案</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1490980" y="1798955"/>
            <a:ext cx="9210675" cy="1271270"/>
          </a:xfrm>
          <a:prstGeom prst="rect">
            <a:avLst/>
          </a:prstGeom>
          <a:noFill/>
        </p:spPr>
        <p:txBody>
          <a:bodyPr wrap="square" rtlCol="0">
            <a:spAutoFit/>
          </a:bodyPr>
          <a:p>
            <a:pPr fontAlgn="auto">
              <a:lnSpc>
                <a:spcPct val="150000"/>
              </a:lnSpc>
              <a:spcBef>
                <a:spcPts val="1000"/>
              </a:spcBef>
              <a:spcAft>
                <a:spcPts val="1000"/>
              </a:spcAft>
            </a:pPr>
            <a:endParaRPr lang="zh-CN" altLang="en-US" sz="2000">
              <a:latin typeface="微软雅黑" panose="020B0503020204020204" charset="-122"/>
              <a:ea typeface="微软雅黑" panose="020B0503020204020204" charset="-122"/>
              <a:cs typeface="微软雅黑" panose="020B0503020204020204" charset="-122"/>
            </a:endParaRPr>
          </a:p>
          <a:p>
            <a:pPr fontAlgn="auto">
              <a:lnSpc>
                <a:spcPct val="150000"/>
              </a:lnSpc>
              <a:spcBef>
                <a:spcPts val="1000"/>
              </a:spcBef>
              <a:spcAft>
                <a:spcPts val="1000"/>
              </a:spcAft>
            </a:pPr>
            <a:endParaRPr lang="zh-CN" altLang="en-US" sz="2000">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4932680" y="1461135"/>
            <a:ext cx="6502400" cy="4502785"/>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使用时，要求被调查者按照个人的真实情况和主观感受，</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用“X”标度现在状况，用“Y”标度过去状况，用“Z”标度未来状况</a:t>
            </a:r>
            <a:r>
              <a:rPr lang="zh-CN" altLang="en-US" sz="2000">
                <a:latin typeface="微软雅黑" panose="020B0503020204020204" charset="-122"/>
                <a:ea typeface="微软雅黑" panose="020B0503020204020204" charset="-122"/>
                <a:cs typeface="微软雅黑" panose="020B0503020204020204" charset="-122"/>
              </a:rPr>
              <a:t>。分别对“与周围人相比，您认为自己现在生活得好不好？”“五年前（或其他时间跨度），您生活得好不好？”“五年以后，您期望生活得怎样？”等问题进行自我定位式的回答。</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该量表所记录的是（X）值、（Y）值和（Z）值及三类值之间的差异度，对研究被调查者的态度和行为有着特殊的功效。</a:t>
            </a:r>
            <a:endParaRPr lang="zh-CN" altLang="en-US" sz="2000">
              <a:latin typeface="微软雅黑" panose="020B0503020204020204" charset="-122"/>
              <a:ea typeface="微软雅黑" panose="020B0503020204020204" charset="-122"/>
              <a:cs typeface="微软雅黑" panose="020B0503020204020204" charset="-122"/>
            </a:endParaRPr>
          </a:p>
        </p:txBody>
      </p:sp>
      <p:pic>
        <p:nvPicPr>
          <p:cNvPr id="6" name="图片 5"/>
          <p:cNvPicPr>
            <a:picLocks noChangeAspect="1"/>
          </p:cNvPicPr>
          <p:nvPr/>
        </p:nvPicPr>
        <p:blipFill>
          <a:blip r:embed="rId1"/>
          <a:stretch>
            <a:fillRect/>
          </a:stretch>
        </p:blipFill>
        <p:spPr>
          <a:xfrm>
            <a:off x="908050" y="1461135"/>
            <a:ext cx="3703955" cy="485775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down)">
                                      <p:cBhvr>
                                        <p:cTn id="11" dur="500"/>
                                        <p:tgtEl>
                                          <p:spTgt spid="3"/>
                                        </p:tgtEl>
                                      </p:cBhvr>
                                    </p:animEffect>
                                  </p:childTnLst>
                                </p:cTn>
                              </p:par>
                              <p:par>
                                <p:cTn id="12" presetID="2" presetClass="entr" presetSubtype="4" fill="hold" nodeType="with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additive="base">
                                        <p:cTn id="14" dur="500" fill="hold"/>
                                        <p:tgtEl>
                                          <p:spTgt spid="6"/>
                                        </p:tgtEl>
                                        <p:attrNameLst>
                                          <p:attrName>ppt_x</p:attrName>
                                        </p:attrNameLst>
                                      </p:cBhvr>
                                      <p:tavLst>
                                        <p:tav tm="0">
                                          <p:val>
                                            <p:strVal val="#ppt_x"/>
                                          </p:val>
                                        </p:tav>
                                        <p:tav tm="100000">
                                          <p:val>
                                            <p:strVal val="#ppt_x"/>
                                          </p:val>
                                        </p:tav>
                                      </p:tavLst>
                                    </p:anim>
                                    <p:anim calcmode="lin" valueType="num">
                                      <p:cBhvr additive="base">
                                        <p:cTn id="15"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3"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01489"/>
            <a:ext cx="12188156" cy="669881"/>
            <a:chOff x="0" y="451224"/>
            <a:chExt cx="12190413" cy="670005"/>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935759" y="451224"/>
              <a:ext cx="2316909"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四、其他资料</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3" name="文本框 2"/>
          <p:cNvSpPr txBox="1"/>
          <p:nvPr/>
        </p:nvSpPr>
        <p:spPr>
          <a:xfrm>
            <a:off x="1504315" y="2515870"/>
            <a:ext cx="9210675" cy="101473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除了上述内容以外，问卷还包括一些有关资料，如</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问卷的名称、编号、问卷发放及回收日期、访问员姓名、审核员姓名、被调查者住址、问题的预编码</a:t>
            </a:r>
            <a:r>
              <a:rPr lang="zh-CN" altLang="en-US" sz="2000">
                <a:latin typeface="微软雅黑" panose="020B0503020204020204" charset="-122"/>
                <a:ea typeface="微软雅黑" panose="020B0503020204020204" charset="-122"/>
                <a:cs typeface="微软雅黑" panose="020B0503020204020204" charset="-122"/>
              </a:rPr>
              <a:t>等等。</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85941"/>
            <a:ext cx="12188156" cy="585429"/>
            <a:chOff x="0" y="535691"/>
            <a:chExt cx="12190413" cy="585538"/>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251755" y="535691"/>
              <a:ext cx="3739572"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一、说明信（卷首语</a:t>
              </a:r>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992505" y="1802765"/>
            <a:ext cx="5937885" cy="3579495"/>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latin typeface="微软雅黑" panose="020B0503020204020204" charset="-122"/>
                <a:ea typeface="微软雅黑" panose="020B0503020204020204" charset="-122"/>
                <a:cs typeface="微软雅黑" panose="020B0503020204020204" charset="-122"/>
                <a:sym typeface="+mn-ea"/>
              </a:rPr>
              <a:t>二</a:t>
            </a:r>
            <a:r>
              <a:rPr lang="zh-CN" altLang="en-US" sz="2000" b="1">
                <a:latin typeface="微软雅黑" panose="020B0503020204020204" charset="-122"/>
                <a:ea typeface="微软雅黑" panose="020B0503020204020204" charset="-122"/>
                <a:cs typeface="微软雅黑" panose="020B0503020204020204" charset="-122"/>
                <a:sym typeface="+mn-ea"/>
              </a:rPr>
              <a:t>是新闻媒介</a:t>
            </a:r>
            <a:endParaRPr lang="zh-CN" altLang="en-US" sz="2000" b="1">
              <a:latin typeface="微软雅黑" panose="020B0503020204020204" charset="-122"/>
              <a:ea typeface="微软雅黑" panose="020B0503020204020204" charset="-122"/>
              <a:cs typeface="微软雅黑" panose="020B0503020204020204" charset="-122"/>
              <a:sym typeface="+mn-ea"/>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2"/>
                </a:solidFill>
                <a:latin typeface="微软雅黑" panose="020B0503020204020204" charset="-122"/>
                <a:ea typeface="微软雅黑" panose="020B0503020204020204" charset="-122"/>
                <a:cs typeface="微软雅黑" panose="020B0503020204020204" charset="-122"/>
                <a:sym typeface="+mn-ea"/>
              </a:rPr>
              <a:t>相对来说，新闻机构所进行的调查，可信度、公信力还是比较强的，大多数情况下，人们愿意将新闻媒介作为比较权威的民意测验调查机构和信息发布机构。</a:t>
            </a:r>
            <a:r>
              <a:rPr lang="zh-CN" altLang="en-US" sz="2000">
                <a:latin typeface="微软雅黑" panose="020B0503020204020204" charset="-122"/>
                <a:ea typeface="微软雅黑" panose="020B0503020204020204" charset="-122"/>
                <a:cs typeface="微软雅黑" panose="020B0503020204020204" charset="-122"/>
                <a:sym typeface="+mn-ea"/>
              </a:rPr>
              <a:t>所以，如今在世界上一些民意调查活动比较活跃的国家和地区，新闻媒介进行调查活动是相当频繁的。</a:t>
            </a:r>
            <a:endParaRPr lang="zh-CN" altLang="en-US" sz="2000">
              <a:latin typeface="微软雅黑" panose="020B0503020204020204" charset="-122"/>
              <a:ea typeface="微软雅黑" panose="020B0503020204020204" charset="-122"/>
              <a:cs typeface="微软雅黑" panose="020B0503020204020204" charset="-122"/>
              <a:sym typeface="+mn-ea"/>
            </a:endParaRPr>
          </a:p>
        </p:txBody>
      </p:sp>
      <p:pic>
        <p:nvPicPr>
          <p:cNvPr id="3" name="图片 2"/>
          <p:cNvPicPr>
            <a:picLocks noChangeAspect="1"/>
          </p:cNvPicPr>
          <p:nvPr/>
        </p:nvPicPr>
        <p:blipFill>
          <a:blip r:embed="rId1"/>
          <a:stretch>
            <a:fillRect/>
          </a:stretch>
        </p:blipFill>
        <p:spPr>
          <a:xfrm>
            <a:off x="7773035" y="1631315"/>
            <a:ext cx="3922395" cy="3922395"/>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rot="2700000">
            <a:off x="4801870" y="1297940"/>
            <a:ext cx="1405890" cy="1477010"/>
            <a:chOff x="0" y="986971"/>
            <a:chExt cx="4615543" cy="4847774"/>
          </a:xfrm>
        </p:grpSpPr>
        <p:sp>
          <p:nvSpPr>
            <p:cNvPr id="16" name="矩形 15"/>
            <p:cNvSpPr/>
            <p:nvPr/>
          </p:nvSpPr>
          <p:spPr>
            <a:xfrm>
              <a:off x="449943" y="986971"/>
              <a:ext cx="4165600" cy="4847774"/>
            </a:xfrm>
            <a:prstGeom prst="rect">
              <a:avLst/>
            </a:prstGeom>
            <a:noFill/>
            <a:ln>
              <a:solidFill>
                <a:schemeClr val="accent1">
                  <a:lumMod val="50000"/>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0" y="1320801"/>
              <a:ext cx="4180114" cy="4180114"/>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 name="组合 17"/>
          <p:cNvGrpSpPr/>
          <p:nvPr/>
        </p:nvGrpSpPr>
        <p:grpSpPr>
          <a:xfrm rot="2700000">
            <a:off x="5281295" y="955675"/>
            <a:ext cx="1968500" cy="2067560"/>
            <a:chOff x="0" y="986971"/>
            <a:chExt cx="4615543" cy="4847774"/>
          </a:xfrm>
        </p:grpSpPr>
        <p:sp>
          <p:nvSpPr>
            <p:cNvPr id="19" name="矩形 18"/>
            <p:cNvSpPr/>
            <p:nvPr/>
          </p:nvSpPr>
          <p:spPr>
            <a:xfrm>
              <a:off x="449943" y="986971"/>
              <a:ext cx="4165600" cy="4847774"/>
            </a:xfrm>
            <a:prstGeom prst="rect">
              <a:avLst/>
            </a:prstGeom>
            <a:noFill/>
            <a:ln>
              <a:solidFill>
                <a:schemeClr val="accent1">
                  <a:lumMod val="50000"/>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0" y="1320801"/>
              <a:ext cx="4180114" cy="4180114"/>
            </a:xfrm>
            <a:prstGeom prst="rect">
              <a:avLst/>
            </a:prstGeom>
            <a:solidFill>
              <a:schemeClr val="tx2">
                <a:lumMod val="50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7" name="组合 26"/>
          <p:cNvGrpSpPr/>
          <p:nvPr/>
        </p:nvGrpSpPr>
        <p:grpSpPr>
          <a:xfrm rot="2700000">
            <a:off x="6713855" y="968375"/>
            <a:ext cx="730250" cy="767080"/>
            <a:chOff x="0" y="986971"/>
            <a:chExt cx="4615543" cy="4847774"/>
          </a:xfrm>
        </p:grpSpPr>
        <p:sp>
          <p:nvSpPr>
            <p:cNvPr id="28" name="矩形 27"/>
            <p:cNvSpPr/>
            <p:nvPr/>
          </p:nvSpPr>
          <p:spPr>
            <a:xfrm>
              <a:off x="449943" y="986971"/>
              <a:ext cx="4165600" cy="4847774"/>
            </a:xfrm>
            <a:prstGeom prst="rect">
              <a:avLst/>
            </a:prstGeom>
            <a:noFill/>
            <a:ln>
              <a:solidFill>
                <a:schemeClr val="accent1">
                  <a:lumMod val="50000"/>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1320801"/>
              <a:ext cx="4180114" cy="4180114"/>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0" name="组合 29"/>
          <p:cNvGrpSpPr/>
          <p:nvPr/>
        </p:nvGrpSpPr>
        <p:grpSpPr>
          <a:xfrm rot="2700000">
            <a:off x="6755765" y="3034030"/>
            <a:ext cx="368935" cy="387350"/>
            <a:chOff x="0" y="986971"/>
            <a:chExt cx="4615543" cy="4847774"/>
          </a:xfrm>
        </p:grpSpPr>
        <p:sp>
          <p:nvSpPr>
            <p:cNvPr id="31" name="矩形 30"/>
            <p:cNvSpPr/>
            <p:nvPr/>
          </p:nvSpPr>
          <p:spPr>
            <a:xfrm>
              <a:off x="449943" y="986971"/>
              <a:ext cx="4165600" cy="4847774"/>
            </a:xfrm>
            <a:prstGeom prst="rect">
              <a:avLst/>
            </a:prstGeom>
            <a:noFill/>
            <a:ln>
              <a:solidFill>
                <a:schemeClr val="accent1">
                  <a:lumMod val="50000"/>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0" y="1320801"/>
              <a:ext cx="4180114" cy="4180114"/>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3" name="矩形 69"/>
          <p:cNvSpPr>
            <a:spLocks noChangeArrowheads="1"/>
          </p:cNvSpPr>
          <p:nvPr/>
        </p:nvSpPr>
        <p:spPr bwMode="auto">
          <a:xfrm>
            <a:off x="3546472" y="4098968"/>
            <a:ext cx="5136125" cy="706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r>
              <a:rPr lang="zh-CN" altLang="en-US" sz="4000" b="1" dirty="0">
                <a:solidFill>
                  <a:srgbClr val="2E75B6"/>
                </a:solidFill>
                <a:latin typeface="微软雅黑" panose="020B0503020204020204" charset="-122"/>
                <a:ea typeface="微软雅黑" panose="020B0503020204020204" charset="-122"/>
                <a:sym typeface="微软雅黑" panose="020B0503020204020204" charset="-122"/>
              </a:rPr>
              <a:t>问卷设计</a:t>
            </a:r>
            <a:endParaRPr lang="zh-CN" altLang="en-US" sz="4000" b="1" dirty="0">
              <a:solidFill>
                <a:srgbClr val="2E75B6"/>
              </a:solidFill>
              <a:latin typeface="微软雅黑" panose="020B0503020204020204" charset="-122"/>
              <a:ea typeface="微软雅黑" panose="020B0503020204020204" charset="-122"/>
              <a:sym typeface="微软雅黑" panose="020B0503020204020204" charset="-122"/>
            </a:endParaRPr>
          </a:p>
        </p:txBody>
      </p:sp>
      <p:sp>
        <p:nvSpPr>
          <p:cNvPr id="34" name="矩形 70"/>
          <p:cNvSpPr>
            <a:spLocks noChangeArrowheads="1"/>
          </p:cNvSpPr>
          <p:nvPr/>
        </p:nvSpPr>
        <p:spPr bwMode="auto">
          <a:xfrm>
            <a:off x="2465627" y="5072848"/>
            <a:ext cx="7217819"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sz="3600" b="1" dirty="0" smtClean="0">
                <a:solidFill>
                  <a:schemeClr val="bg2">
                    <a:lumMod val="25000"/>
                  </a:schemeClr>
                </a:solidFill>
                <a:latin typeface="微软雅黑" panose="020B0503020204020204" charset="-122"/>
                <a:ea typeface="微软雅黑" panose="020B0503020204020204" charset="-122"/>
                <a:sym typeface="+mn-ea"/>
              </a:rPr>
              <a:t>问卷设计的主要步骤和具体方法</a:t>
            </a:r>
            <a:endParaRPr lang="zh-CN" altLang="en-US" sz="3600" b="1" dirty="0" smtClean="0">
              <a:solidFill>
                <a:schemeClr val="bg2">
                  <a:lumMod val="25000"/>
                </a:schemeClr>
              </a:solidFill>
              <a:latin typeface="微软雅黑" panose="020B0503020204020204" charset="-122"/>
              <a:ea typeface="微软雅黑" panose="020B0503020204020204" charset="-122"/>
              <a:sym typeface="+mn-ea"/>
            </a:endParaRPr>
          </a:p>
        </p:txBody>
      </p:sp>
      <p:cxnSp>
        <p:nvCxnSpPr>
          <p:cNvPr id="35" name="直接连接符 34"/>
          <p:cNvCxnSpPr/>
          <p:nvPr/>
        </p:nvCxnSpPr>
        <p:spPr>
          <a:xfrm>
            <a:off x="3135770" y="4511768"/>
            <a:ext cx="1455994" cy="1"/>
          </a:xfrm>
          <a:prstGeom prst="line">
            <a:avLst/>
          </a:prstGeom>
          <a:ln w="952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a:off x="7653252" y="4498436"/>
            <a:ext cx="1379364" cy="1"/>
          </a:xfrm>
          <a:prstGeom prst="line">
            <a:avLst/>
          </a:prstGeom>
          <a:ln w="952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37" name="_14"/>
          <p:cNvSpPr txBox="1">
            <a:spLocks noChangeArrowheads="1"/>
          </p:cNvSpPr>
          <p:nvPr/>
        </p:nvSpPr>
        <p:spPr bwMode="auto">
          <a:xfrm>
            <a:off x="5052963" y="1598609"/>
            <a:ext cx="2263793" cy="64221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3" tIns="45711" rIns="91423" bIns="45711"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endParaRPr lang="zh-CN" sz="5400" dirty="0">
              <a:solidFill>
                <a:schemeClr val="bg1"/>
              </a:solidFill>
              <a:latin typeface="微软雅黑" panose="020B0503020204020204" charset="-122"/>
              <a:ea typeface="微软雅黑" panose="020B0503020204020204"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1000"/>
                                        <p:tgtEl>
                                          <p:spTgt spid="37"/>
                                        </p:tgtEl>
                                      </p:cBhvr>
                                    </p:animEffect>
                                    <p:anim calcmode="lin" valueType="num">
                                      <p:cBhvr>
                                        <p:cTn id="8" dur="1000" fill="hold"/>
                                        <p:tgtEl>
                                          <p:spTgt spid="37"/>
                                        </p:tgtEl>
                                        <p:attrNameLst>
                                          <p:attrName>ppt_x</p:attrName>
                                        </p:attrNameLst>
                                      </p:cBhvr>
                                      <p:tavLst>
                                        <p:tav tm="0">
                                          <p:val>
                                            <p:strVal val="#ppt_x"/>
                                          </p:val>
                                        </p:tav>
                                        <p:tav tm="100000">
                                          <p:val>
                                            <p:strVal val="#ppt_x"/>
                                          </p:val>
                                        </p:tav>
                                      </p:tavLst>
                                    </p:anim>
                                    <p:anim calcmode="lin" valueType="num">
                                      <p:cBhvr>
                                        <p:cTn id="9" dur="1000" fill="hold"/>
                                        <p:tgtEl>
                                          <p:spTgt spid="3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Effect transition="in" filter="wipe(left)">
                                      <p:cBhvr>
                                        <p:cTn id="13" dur="500"/>
                                        <p:tgtEl>
                                          <p:spTgt spid="35"/>
                                        </p:tgtEl>
                                      </p:cBhvr>
                                    </p:animEffect>
                                  </p:childTnLst>
                                </p:cTn>
                              </p:par>
                            </p:childTnLst>
                          </p:cTn>
                        </p:par>
                        <p:par>
                          <p:cTn id="14" fill="hold">
                            <p:stCondLst>
                              <p:cond delay="1500"/>
                            </p:stCondLst>
                            <p:childTnLst>
                              <p:par>
                                <p:cTn id="15" presetID="22" presetClass="entr" presetSubtype="2" fill="hold" nodeType="afterEffect">
                                  <p:stCondLst>
                                    <p:cond delay="0"/>
                                  </p:stCondLst>
                                  <p:childTnLst>
                                    <p:set>
                                      <p:cBhvr>
                                        <p:cTn id="16" dur="1" fill="hold">
                                          <p:stCondLst>
                                            <p:cond delay="0"/>
                                          </p:stCondLst>
                                        </p:cTn>
                                        <p:tgtEl>
                                          <p:spTgt spid="36"/>
                                        </p:tgtEl>
                                        <p:attrNameLst>
                                          <p:attrName>style.visibility</p:attrName>
                                        </p:attrNameLst>
                                      </p:cBhvr>
                                      <p:to>
                                        <p:strVal val="visible"/>
                                      </p:to>
                                    </p:set>
                                    <p:animEffect transition="in" filter="wipe(right)">
                                      <p:cBhvr>
                                        <p:cTn id="17" dur="500"/>
                                        <p:tgtEl>
                                          <p:spTgt spid="36"/>
                                        </p:tgtEl>
                                      </p:cBhvr>
                                    </p:animEffect>
                                  </p:childTnLst>
                                </p:cTn>
                              </p:par>
                            </p:childTnLst>
                          </p:cTn>
                        </p:par>
                        <p:par>
                          <p:cTn id="18" fill="hold">
                            <p:stCondLst>
                              <p:cond delay="2000"/>
                            </p:stCondLst>
                            <p:childTnLst>
                              <p:par>
                                <p:cTn id="19" presetID="53" presetClass="entr" presetSubtype="16" fill="hold" grpId="0" nodeType="afterEffect">
                                  <p:stCondLst>
                                    <p:cond delay="0"/>
                                  </p:stCondLst>
                                  <p:childTnLst>
                                    <p:set>
                                      <p:cBhvr>
                                        <p:cTn id="20" dur="1" fill="hold">
                                          <p:stCondLst>
                                            <p:cond delay="0"/>
                                          </p:stCondLst>
                                        </p:cTn>
                                        <p:tgtEl>
                                          <p:spTgt spid="33"/>
                                        </p:tgtEl>
                                        <p:attrNameLst>
                                          <p:attrName>style.visibility</p:attrName>
                                        </p:attrNameLst>
                                      </p:cBhvr>
                                      <p:to>
                                        <p:strVal val="visible"/>
                                      </p:to>
                                    </p:set>
                                    <p:anim calcmode="lin" valueType="num">
                                      <p:cBhvr>
                                        <p:cTn id="21" dur="500" fill="hold"/>
                                        <p:tgtEl>
                                          <p:spTgt spid="33"/>
                                        </p:tgtEl>
                                        <p:attrNameLst>
                                          <p:attrName>ppt_w</p:attrName>
                                        </p:attrNameLst>
                                      </p:cBhvr>
                                      <p:tavLst>
                                        <p:tav tm="0">
                                          <p:val>
                                            <p:fltVal val="0"/>
                                          </p:val>
                                        </p:tav>
                                        <p:tav tm="100000">
                                          <p:val>
                                            <p:strVal val="#ppt_w"/>
                                          </p:val>
                                        </p:tav>
                                      </p:tavLst>
                                    </p:anim>
                                    <p:anim calcmode="lin" valueType="num">
                                      <p:cBhvr>
                                        <p:cTn id="22" dur="500" fill="hold"/>
                                        <p:tgtEl>
                                          <p:spTgt spid="33"/>
                                        </p:tgtEl>
                                        <p:attrNameLst>
                                          <p:attrName>ppt_h</p:attrName>
                                        </p:attrNameLst>
                                      </p:cBhvr>
                                      <p:tavLst>
                                        <p:tav tm="0">
                                          <p:val>
                                            <p:fltVal val="0"/>
                                          </p:val>
                                        </p:tav>
                                        <p:tav tm="100000">
                                          <p:val>
                                            <p:strVal val="#ppt_h"/>
                                          </p:val>
                                        </p:tav>
                                      </p:tavLst>
                                    </p:anim>
                                    <p:animEffect transition="in" filter="fade">
                                      <p:cBhvr>
                                        <p:cTn id="23" dur="500"/>
                                        <p:tgtEl>
                                          <p:spTgt spid="33"/>
                                        </p:tgtEl>
                                      </p:cBhvr>
                                    </p:animEffect>
                                  </p:childTnLst>
                                </p:cTn>
                              </p:par>
                            </p:childTnLst>
                          </p:cTn>
                        </p:par>
                        <p:par>
                          <p:cTn id="24" fill="hold">
                            <p:stCondLst>
                              <p:cond delay="2500"/>
                            </p:stCondLst>
                            <p:childTnLst>
                              <p:par>
                                <p:cTn id="25" presetID="31" presetClass="entr" presetSubtype="0" fill="hold" grpId="0" nodeType="afterEffect">
                                  <p:stCondLst>
                                    <p:cond delay="0"/>
                                  </p:stCondLst>
                                  <p:childTnLst>
                                    <p:set>
                                      <p:cBhvr>
                                        <p:cTn id="26" dur="1" fill="hold">
                                          <p:stCondLst>
                                            <p:cond delay="0"/>
                                          </p:stCondLst>
                                        </p:cTn>
                                        <p:tgtEl>
                                          <p:spTgt spid="34"/>
                                        </p:tgtEl>
                                        <p:attrNameLst>
                                          <p:attrName>style.visibility</p:attrName>
                                        </p:attrNameLst>
                                      </p:cBhvr>
                                      <p:to>
                                        <p:strVal val="visible"/>
                                      </p:to>
                                    </p:set>
                                    <p:anim calcmode="lin" valueType="num">
                                      <p:cBhvr>
                                        <p:cTn id="27" dur="750" fill="hold"/>
                                        <p:tgtEl>
                                          <p:spTgt spid="34"/>
                                        </p:tgtEl>
                                        <p:attrNameLst>
                                          <p:attrName>ppt_w</p:attrName>
                                        </p:attrNameLst>
                                      </p:cBhvr>
                                      <p:tavLst>
                                        <p:tav tm="0">
                                          <p:val>
                                            <p:fltVal val="0"/>
                                          </p:val>
                                        </p:tav>
                                        <p:tav tm="100000">
                                          <p:val>
                                            <p:strVal val="#ppt_w"/>
                                          </p:val>
                                        </p:tav>
                                      </p:tavLst>
                                    </p:anim>
                                    <p:anim calcmode="lin" valueType="num">
                                      <p:cBhvr>
                                        <p:cTn id="28" dur="750" fill="hold"/>
                                        <p:tgtEl>
                                          <p:spTgt spid="34"/>
                                        </p:tgtEl>
                                        <p:attrNameLst>
                                          <p:attrName>ppt_h</p:attrName>
                                        </p:attrNameLst>
                                      </p:cBhvr>
                                      <p:tavLst>
                                        <p:tav tm="0">
                                          <p:val>
                                            <p:fltVal val="0"/>
                                          </p:val>
                                        </p:tav>
                                        <p:tav tm="100000">
                                          <p:val>
                                            <p:strVal val="#ppt_h"/>
                                          </p:val>
                                        </p:tav>
                                      </p:tavLst>
                                    </p:anim>
                                    <p:anim calcmode="lin" valueType="num">
                                      <p:cBhvr>
                                        <p:cTn id="29" dur="750" fill="hold"/>
                                        <p:tgtEl>
                                          <p:spTgt spid="34"/>
                                        </p:tgtEl>
                                        <p:attrNameLst>
                                          <p:attrName>style.rotation</p:attrName>
                                        </p:attrNameLst>
                                      </p:cBhvr>
                                      <p:tavLst>
                                        <p:tav tm="0">
                                          <p:val>
                                            <p:fltVal val="90"/>
                                          </p:val>
                                        </p:tav>
                                        <p:tav tm="100000">
                                          <p:val>
                                            <p:fltVal val="0"/>
                                          </p:val>
                                        </p:tav>
                                      </p:tavLst>
                                    </p:anim>
                                    <p:animEffect transition="in" filter="fade">
                                      <p:cBhvr>
                                        <p:cTn id="30" dur="75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4" grpId="0"/>
      <p:bldP spid="37" grpId="0" bldLvl="0" animBg="1"/>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Line 21"/>
          <p:cNvSpPr>
            <a:spLocks noChangeShapeType="1"/>
          </p:cNvSpPr>
          <p:nvPr/>
        </p:nvSpPr>
        <p:spPr bwMode="auto">
          <a:xfrm>
            <a:off x="3675107" y="2406272"/>
            <a:ext cx="0" cy="1747853"/>
          </a:xfrm>
          <a:prstGeom prst="line">
            <a:avLst/>
          </a:prstGeom>
          <a:noFill/>
          <a:ln w="6350">
            <a:solidFill>
              <a:schemeClr val="bg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zh-CN" altLang="en-US">
              <a:ln>
                <a:solidFill>
                  <a:schemeClr val="tx1">
                    <a:lumMod val="60000"/>
                    <a:lumOff val="40000"/>
                  </a:schemeClr>
                </a:solidFill>
              </a:ln>
              <a:solidFill>
                <a:schemeClr val="bg1"/>
              </a:solidFill>
              <a:latin typeface="Arial" panose="020B0604020202020204" pitchFamily="34" charset="0"/>
            </a:endParaRPr>
          </a:p>
        </p:txBody>
      </p:sp>
      <p:grpSp>
        <p:nvGrpSpPr>
          <p:cNvPr id="54" name="组合 53"/>
          <p:cNvGrpSpPr/>
          <p:nvPr/>
        </p:nvGrpSpPr>
        <p:grpSpPr>
          <a:xfrm rot="0">
            <a:off x="5120005" y="2189268"/>
            <a:ext cx="4384040" cy="1369497"/>
            <a:chOff x="6429563" y="2225419"/>
            <a:chExt cx="3512968" cy="1097473"/>
          </a:xfrm>
        </p:grpSpPr>
        <p:sp>
          <p:nvSpPr>
            <p:cNvPr id="55" name="Rectangle 39"/>
            <p:cNvSpPr>
              <a:spLocks noChangeArrowheads="1"/>
            </p:cNvSpPr>
            <p:nvPr/>
          </p:nvSpPr>
          <p:spPr bwMode="auto">
            <a:xfrm>
              <a:off x="6918195" y="2225419"/>
              <a:ext cx="3024336" cy="295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Arial" panose="020B0604020202020204" pitchFamily="34" charset="0"/>
                <a:buNone/>
              </a:pPr>
              <a:r>
                <a:rPr lang="zh-CN" altLang="en-US" sz="2400" b="1" spc="200" dirty="0">
                  <a:latin typeface="微软雅黑" panose="020B0503020204020204" charset="-122"/>
                  <a:ea typeface="微软雅黑" panose="020B0503020204020204" charset="-122"/>
                  <a:sym typeface="Arial" panose="020B0604020202020204" pitchFamily="34" charset="0"/>
                </a:rPr>
                <a:t>一、主要步骤</a:t>
              </a:r>
              <a:endParaRPr lang="zh-CN" altLang="en-US" sz="2400" b="1" spc="200" dirty="0">
                <a:latin typeface="微软雅黑" panose="020B0503020204020204" charset="-122"/>
                <a:ea typeface="微软雅黑" panose="020B0503020204020204" charset="-122"/>
                <a:sym typeface="Arial" panose="020B0604020202020204" pitchFamily="34" charset="0"/>
              </a:endParaRPr>
            </a:p>
          </p:txBody>
        </p:sp>
        <p:grpSp>
          <p:nvGrpSpPr>
            <p:cNvPr id="57" name="组合 56"/>
            <p:cNvGrpSpPr/>
            <p:nvPr/>
          </p:nvGrpSpPr>
          <p:grpSpPr>
            <a:xfrm>
              <a:off x="6429563" y="2237293"/>
              <a:ext cx="257184" cy="257184"/>
              <a:chOff x="4923349" y="1378653"/>
              <a:chExt cx="305414" cy="305414"/>
            </a:xfrm>
            <a:solidFill>
              <a:srgbClr val="E94E60"/>
            </a:solidFill>
          </p:grpSpPr>
          <p:sp>
            <p:nvSpPr>
              <p:cNvPr id="73" name="椭圆 72"/>
              <p:cNvSpPr/>
              <p:nvPr/>
            </p:nvSpPr>
            <p:spPr>
              <a:xfrm>
                <a:off x="4923349" y="1378653"/>
                <a:ext cx="305414" cy="305414"/>
              </a:xfrm>
              <a:prstGeom prst="ellipse">
                <a:avLst/>
              </a:prstGeom>
              <a:noFill/>
              <a:ln w="635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94E60"/>
                  </a:solidFill>
                  <a:latin typeface="微软雅黑" panose="020B0503020204020204" charset="-122"/>
                  <a:ea typeface="微软雅黑" panose="020B0503020204020204" charset="-122"/>
                </a:endParaRPr>
              </a:p>
            </p:txBody>
          </p:sp>
          <p:sp>
            <p:nvSpPr>
              <p:cNvPr id="74" name="椭圆 73"/>
              <p:cNvSpPr/>
              <p:nvPr/>
            </p:nvSpPr>
            <p:spPr>
              <a:xfrm>
                <a:off x="5008132" y="1463436"/>
                <a:ext cx="135848" cy="135848"/>
              </a:xfrm>
              <a:prstGeom prst="ellipse">
                <a:avLst/>
              </a:prstGeom>
              <a:solidFill>
                <a:schemeClr val="accent1">
                  <a:lumMod val="75000"/>
                </a:schemeClr>
              </a:solidFill>
              <a:ln w="12700" cmpd="sng">
                <a:solidFill>
                  <a:schemeClr val="accent1">
                    <a:shade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E94E60"/>
                  </a:solidFill>
                  <a:latin typeface="微软雅黑" panose="020B0503020204020204" charset="-122"/>
                  <a:ea typeface="微软雅黑" panose="020B0503020204020204" charset="-122"/>
                </a:endParaRPr>
              </a:p>
            </p:txBody>
          </p:sp>
        </p:grpSp>
        <p:sp>
          <p:nvSpPr>
            <p:cNvPr id="58" name="Rectangle 39"/>
            <p:cNvSpPr>
              <a:spLocks noChangeArrowheads="1"/>
            </p:cNvSpPr>
            <p:nvPr/>
          </p:nvSpPr>
          <p:spPr bwMode="auto">
            <a:xfrm>
              <a:off x="6918195" y="3015178"/>
              <a:ext cx="3024336" cy="295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l">
                <a:buClrTx/>
                <a:buSzTx/>
                <a:buFont typeface="Arial" panose="020B0604020202020204" pitchFamily="34" charset="0"/>
              </a:pPr>
              <a:r>
                <a:rPr lang="zh-CN" altLang="en-US" sz="2400" b="1" spc="200" dirty="0">
                  <a:latin typeface="微软雅黑" panose="020B0503020204020204" charset="-122"/>
                  <a:ea typeface="微软雅黑" panose="020B0503020204020204" charset="-122"/>
                </a:rPr>
                <a:t>二、具体方法</a:t>
              </a:r>
              <a:endParaRPr lang="zh-CN" altLang="en-US" sz="2400" b="1" spc="200" dirty="0">
                <a:latin typeface="微软雅黑" panose="020B0503020204020204" charset="-122"/>
                <a:ea typeface="微软雅黑" panose="020B0503020204020204" charset="-122"/>
              </a:endParaRPr>
            </a:p>
          </p:txBody>
        </p:sp>
        <p:grpSp>
          <p:nvGrpSpPr>
            <p:cNvPr id="60" name="组合 59"/>
            <p:cNvGrpSpPr/>
            <p:nvPr/>
          </p:nvGrpSpPr>
          <p:grpSpPr>
            <a:xfrm>
              <a:off x="6429563" y="3065708"/>
              <a:ext cx="257184" cy="257184"/>
              <a:chOff x="4923349" y="1378653"/>
              <a:chExt cx="305414" cy="305414"/>
            </a:xfrm>
            <a:solidFill>
              <a:srgbClr val="E94E60"/>
            </a:solidFill>
          </p:grpSpPr>
          <p:sp>
            <p:nvSpPr>
              <p:cNvPr id="71" name="椭圆 70"/>
              <p:cNvSpPr/>
              <p:nvPr/>
            </p:nvSpPr>
            <p:spPr>
              <a:xfrm>
                <a:off x="4923349" y="1378653"/>
                <a:ext cx="305414" cy="305414"/>
              </a:xfrm>
              <a:prstGeom prst="ellipse">
                <a:avLst/>
              </a:prstGeom>
              <a:noFill/>
              <a:ln w="635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94E60"/>
                  </a:solidFill>
                  <a:latin typeface="微软雅黑" panose="020B0503020204020204" charset="-122"/>
                  <a:ea typeface="微软雅黑" panose="020B0503020204020204" charset="-122"/>
                </a:endParaRPr>
              </a:p>
            </p:txBody>
          </p:sp>
          <p:sp>
            <p:nvSpPr>
              <p:cNvPr id="72" name="椭圆 71"/>
              <p:cNvSpPr/>
              <p:nvPr/>
            </p:nvSpPr>
            <p:spPr>
              <a:xfrm>
                <a:off x="5008132" y="1463434"/>
                <a:ext cx="135848" cy="135848"/>
              </a:xfrm>
              <a:prstGeom prst="ellipse">
                <a:avLst/>
              </a:prstGeom>
              <a:solidFill>
                <a:schemeClr val="accent1">
                  <a:lumMod val="75000"/>
                </a:schemeClr>
              </a:solidFill>
              <a:ln w="635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94E60"/>
                  </a:solidFill>
                  <a:latin typeface="微软雅黑" panose="020B0503020204020204" charset="-122"/>
                  <a:ea typeface="微软雅黑" panose="020B0503020204020204" charset="-122"/>
                </a:endParaRPr>
              </a:p>
            </p:txBody>
          </p:sp>
        </p:grpSp>
      </p:grpSp>
      <p:grpSp>
        <p:nvGrpSpPr>
          <p:cNvPr id="15" name="组合 14"/>
          <p:cNvGrpSpPr/>
          <p:nvPr/>
        </p:nvGrpSpPr>
        <p:grpSpPr>
          <a:xfrm rot="2700000">
            <a:off x="894715" y="2208530"/>
            <a:ext cx="1406525" cy="1477010"/>
            <a:chOff x="0" y="986971"/>
            <a:chExt cx="4615543" cy="4847774"/>
          </a:xfrm>
        </p:grpSpPr>
        <p:sp>
          <p:nvSpPr>
            <p:cNvPr id="16" name="矩形 15"/>
            <p:cNvSpPr/>
            <p:nvPr/>
          </p:nvSpPr>
          <p:spPr>
            <a:xfrm>
              <a:off x="449943" y="986971"/>
              <a:ext cx="4165600" cy="4847774"/>
            </a:xfrm>
            <a:prstGeom prst="rect">
              <a:avLst/>
            </a:prstGeom>
            <a:noFill/>
            <a:ln>
              <a:solidFill>
                <a:schemeClr val="accent1">
                  <a:lumMod val="50000"/>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矩形 16"/>
            <p:cNvSpPr/>
            <p:nvPr/>
          </p:nvSpPr>
          <p:spPr>
            <a:xfrm>
              <a:off x="0" y="1320801"/>
              <a:ext cx="4180114" cy="4180114"/>
            </a:xfrm>
            <a:prstGeom prst="rect">
              <a:avLst/>
            </a:prstGeom>
            <a:solidFill>
              <a:srgbClr val="2E75B6"/>
            </a:solidFill>
            <a:ln>
              <a:solidFill>
                <a:schemeClr val="accent1">
                  <a:lumMod val="50000"/>
                </a:schemeClr>
              </a:solidFill>
            </a:ln>
            <a:extLst>
              <a:ext uri="{909E8E84-426E-40DD-AFC4-6F175D3DCCD1}">
                <a14:hiddenFill xmlns:a14="http://schemas.microsoft.com/office/drawing/2010/main">
                  <a:solidFill>
                    <a:srgbClr val="D5493A">
                      <a:alpha val="78000"/>
                    </a:srgbClr>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18" name="组合 17"/>
          <p:cNvGrpSpPr/>
          <p:nvPr/>
        </p:nvGrpSpPr>
        <p:grpSpPr>
          <a:xfrm rot="2700000">
            <a:off x="1374140" y="1866265"/>
            <a:ext cx="1969135" cy="2068195"/>
            <a:chOff x="0" y="986971"/>
            <a:chExt cx="4615543" cy="4847774"/>
          </a:xfrm>
        </p:grpSpPr>
        <p:sp>
          <p:nvSpPr>
            <p:cNvPr id="19" name="矩形 18"/>
            <p:cNvSpPr/>
            <p:nvPr/>
          </p:nvSpPr>
          <p:spPr>
            <a:xfrm>
              <a:off x="449943" y="986971"/>
              <a:ext cx="4165600" cy="4847774"/>
            </a:xfrm>
            <a:prstGeom prst="rect">
              <a:avLst/>
            </a:prstGeom>
            <a:noFill/>
            <a:ln>
              <a:solidFill>
                <a:schemeClr val="accent1">
                  <a:lumMod val="50000"/>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6" name="矩形 25"/>
            <p:cNvSpPr/>
            <p:nvPr/>
          </p:nvSpPr>
          <p:spPr>
            <a:xfrm>
              <a:off x="0" y="1320801"/>
              <a:ext cx="4180114" cy="4180114"/>
            </a:xfrm>
            <a:prstGeom prst="rect">
              <a:avLst/>
            </a:prstGeom>
            <a:solidFill>
              <a:schemeClr val="tx2">
                <a:lumMod val="50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27" name="组合 26"/>
          <p:cNvGrpSpPr/>
          <p:nvPr/>
        </p:nvGrpSpPr>
        <p:grpSpPr>
          <a:xfrm rot="2700000">
            <a:off x="2806700" y="1878965"/>
            <a:ext cx="730250" cy="767080"/>
            <a:chOff x="0" y="986971"/>
            <a:chExt cx="4615543" cy="4847774"/>
          </a:xfrm>
          <a:solidFill>
            <a:schemeClr val="accent1">
              <a:lumMod val="75000"/>
            </a:schemeClr>
          </a:solidFill>
        </p:grpSpPr>
        <p:sp>
          <p:nvSpPr>
            <p:cNvPr id="28" name="矩形 27"/>
            <p:cNvSpPr/>
            <p:nvPr/>
          </p:nvSpPr>
          <p:spPr>
            <a:xfrm>
              <a:off x="449943" y="986971"/>
              <a:ext cx="4165600" cy="4847774"/>
            </a:xfrm>
            <a:prstGeom prst="rect">
              <a:avLst/>
            </a:prstGeom>
            <a:noFill/>
            <a:ln>
              <a:solidFill>
                <a:schemeClr val="accent1">
                  <a:lumMod val="50000"/>
                  <a:alpha val="70000"/>
                </a:schemeClr>
              </a:solidFill>
            </a:ln>
            <a:extLst>
              <a:ext uri="{909E8E84-426E-40DD-AFC4-6F175D3DCCD1}">
                <a14:hiddenFill xmlns:a14="http://schemas.microsoft.com/office/drawing/2010/main">
                  <a:grp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矩形 3"/>
            <p:cNvSpPr/>
            <p:nvPr/>
          </p:nvSpPr>
          <p:spPr>
            <a:xfrm>
              <a:off x="0" y="1320801"/>
              <a:ext cx="4180114" cy="4180114"/>
            </a:xfrm>
            <a:prstGeom prst="rect">
              <a:avLst/>
            </a:prstGeom>
            <a:grp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9" name="组合 8"/>
          <p:cNvGrpSpPr/>
          <p:nvPr/>
        </p:nvGrpSpPr>
        <p:grpSpPr>
          <a:xfrm rot="2700000">
            <a:off x="2849245" y="3944620"/>
            <a:ext cx="368935" cy="387350"/>
            <a:chOff x="0" y="986971"/>
            <a:chExt cx="4615543" cy="4847774"/>
          </a:xfrm>
        </p:grpSpPr>
        <p:sp>
          <p:nvSpPr>
            <p:cNvPr id="13" name="矩形 12"/>
            <p:cNvSpPr/>
            <p:nvPr/>
          </p:nvSpPr>
          <p:spPr>
            <a:xfrm>
              <a:off x="449943" y="986971"/>
              <a:ext cx="4165600" cy="4847774"/>
            </a:xfrm>
            <a:prstGeom prst="rect">
              <a:avLst/>
            </a:prstGeom>
            <a:noFill/>
            <a:ln>
              <a:solidFill>
                <a:schemeClr val="accent1">
                  <a:lumMod val="50000"/>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2" name="矩形 31"/>
            <p:cNvSpPr/>
            <p:nvPr/>
          </p:nvSpPr>
          <p:spPr>
            <a:xfrm>
              <a:off x="0" y="1320801"/>
              <a:ext cx="4180114" cy="4180114"/>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4" name="文本框 13"/>
          <p:cNvSpPr txBox="1"/>
          <p:nvPr/>
        </p:nvSpPr>
        <p:spPr>
          <a:xfrm>
            <a:off x="2152650" y="416560"/>
            <a:ext cx="7350760" cy="583565"/>
          </a:xfrm>
          <a:prstGeom prst="rect">
            <a:avLst/>
          </a:prstGeom>
          <a:noFill/>
        </p:spPr>
        <p:txBody>
          <a:bodyPr wrap="square" rtlCol="0">
            <a:spAutoFit/>
          </a:bodyPr>
          <a:p>
            <a:r>
              <a:rPr lang="zh-CN" altLang="en-US" sz="3200" b="1">
                <a:latin typeface="微软雅黑" panose="020B0503020204020204" charset="-122"/>
                <a:ea typeface="微软雅黑" panose="020B0503020204020204" charset="-122"/>
                <a:cs typeface="微软雅黑" panose="020B0503020204020204" charset="-122"/>
              </a:rPr>
              <a:t>第二节  问卷设计的主要步骤和具体方法</a:t>
            </a:r>
            <a:endParaRPr lang="zh-CN" altLang="en-US" sz="3200" b="1">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spd="slow"/>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905" y="914400"/>
            <a:ext cx="12188190"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2"/>
          <p:cNvSpPr txBox="1"/>
          <p:nvPr/>
        </p:nvSpPr>
        <p:spPr>
          <a:xfrm>
            <a:off x="5035376" y="385941"/>
            <a:ext cx="2316480" cy="521970"/>
          </a:xfrm>
          <a:prstGeom prst="rect">
            <a:avLst/>
          </a:prstGeom>
          <a:noFill/>
        </p:spPr>
        <p:txBody>
          <a:bodyPr wrap="none" rtlCol="0">
            <a:spAutoFit/>
          </a:bodyPr>
          <a:p>
            <a:pPr algn="l"/>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sym typeface="+mn-ea"/>
              </a:rPr>
              <a:t>一、主要步骤</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sp>
        <p:nvSpPr>
          <p:cNvPr id="4" name="圆角矩形 3"/>
          <p:cNvSpPr/>
          <p:nvPr>
            <p:custDataLst>
              <p:tags r:id="rId1"/>
            </p:custDataLst>
          </p:nvPr>
        </p:nvSpPr>
        <p:spPr>
          <a:xfrm>
            <a:off x="2293505" y="1643409"/>
            <a:ext cx="804149" cy="804149"/>
          </a:xfrm>
          <a:prstGeom prst="roundRect">
            <a:avLst>
              <a:gd name="adj" fmla="val 9711"/>
            </a:avLst>
          </a:prstGeom>
          <a:noFill/>
          <a:ln w="88900" cap="flat">
            <a:solidFill>
              <a:srgbClr val="096FB6"/>
            </a:solidFill>
            <a:miter lim="800000"/>
          </a:ln>
        </p:spPr>
        <p:style>
          <a:lnRef idx="2">
            <a:srgbClr val="096FB6">
              <a:shade val="50000"/>
            </a:srgbClr>
          </a:lnRef>
          <a:fillRef idx="1">
            <a:srgbClr val="096FB6"/>
          </a:fillRef>
          <a:effectRef idx="0">
            <a:srgbClr val="096FB6"/>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7" name="文本框 6"/>
          <p:cNvSpPr txBox="1"/>
          <p:nvPr>
            <p:custDataLst>
              <p:tags r:id="rId2"/>
            </p:custDataLst>
          </p:nvPr>
        </p:nvSpPr>
        <p:spPr>
          <a:xfrm>
            <a:off x="1847130" y="1439786"/>
            <a:ext cx="1001782" cy="789698"/>
          </a:xfrm>
          <a:prstGeom prst="rect">
            <a:avLst/>
          </a:prstGeom>
          <a:solidFill>
            <a:srgbClr val="FFFFFF"/>
          </a:solidFill>
        </p:spPr>
        <p:txBody>
          <a:bodyPr wrap="square" tIns="0" bIns="0" rtlCol="0">
            <a:normAutofit fontScale="92500" lnSpcReduction="10000"/>
          </a:bodyPr>
          <a:p>
            <a:pPr algn="ctr">
              <a:lnSpc>
                <a:spcPct val="130000"/>
              </a:lnSpc>
            </a:pPr>
            <a:r>
              <a:rPr lang="en-US" altLang="zh-CN" sz="4400" b="1" dirty="0">
                <a:solidFill>
                  <a:srgbClr val="096FB6"/>
                </a:solidFill>
                <a:latin typeface="Arial" panose="020B0604020202020204" pitchFamily="34" charset="0"/>
                <a:ea typeface="微软雅黑" panose="020B0503020204020204" charset="-122"/>
                <a:sym typeface="Arial" panose="020B0604020202020204" pitchFamily="34" charset="0"/>
              </a:rPr>
              <a:t>01</a:t>
            </a:r>
            <a:endParaRPr lang="zh-CN" altLang="en-US" sz="4400" b="1" dirty="0">
              <a:solidFill>
                <a:srgbClr val="096FB6"/>
              </a:solidFill>
              <a:latin typeface="Arial" panose="020B0604020202020204" pitchFamily="34" charset="0"/>
              <a:ea typeface="微软雅黑" panose="020B0503020204020204" charset="-122"/>
              <a:sym typeface="Arial" panose="020B0604020202020204" pitchFamily="34" charset="0"/>
            </a:endParaRPr>
          </a:p>
        </p:txBody>
      </p:sp>
      <p:sp>
        <p:nvSpPr>
          <p:cNvPr id="9" name="文本框 8"/>
          <p:cNvSpPr txBox="1"/>
          <p:nvPr>
            <p:custDataLst>
              <p:tags r:id="rId3"/>
            </p:custDataLst>
          </p:nvPr>
        </p:nvSpPr>
        <p:spPr>
          <a:xfrm>
            <a:off x="3322334" y="1759511"/>
            <a:ext cx="6023596" cy="570784"/>
          </a:xfrm>
          <a:prstGeom prst="rect">
            <a:avLst/>
          </a:prstGeom>
          <a:noFill/>
        </p:spPr>
        <p:txBody>
          <a:bodyPr wrap="square" lIns="91440" tIns="45720" rIns="91440" bIns="45720" rtlCol="0" anchor="ctr" anchorCtr="0">
            <a:normAutofit lnSpcReduction="10000"/>
          </a:bodyPr>
          <a:p>
            <a:pPr>
              <a:lnSpc>
                <a:spcPct val="120000"/>
              </a:lnSpc>
            </a:pPr>
            <a:r>
              <a:rPr lang="zh-CN" altLang="en-US" sz="2800" b="1">
                <a:latin typeface="微软雅黑" panose="020B0503020204020204" charset="-122"/>
                <a:ea typeface="微软雅黑" panose="020B0503020204020204" charset="-122"/>
                <a:cs typeface="微软雅黑" panose="020B0503020204020204" charset="-122"/>
                <a:sym typeface="+mn-ea"/>
              </a:rPr>
              <a:t>探索性工作</a:t>
            </a:r>
            <a:endParaRPr lang="zh-CN" altLang="en-US" sz="2800" b="1" spc="200">
              <a:solidFill>
                <a:srgbClr val="096FB6"/>
              </a:solidFill>
              <a:latin typeface="微软雅黑" panose="020B0503020204020204" charset="-122"/>
              <a:ea typeface="微软雅黑" panose="020B0503020204020204" charset="-122"/>
              <a:cs typeface="微软雅黑" panose="020B0503020204020204" charset="-122"/>
              <a:sym typeface="+mn-ea"/>
            </a:endParaRPr>
          </a:p>
        </p:txBody>
      </p:sp>
      <p:sp>
        <p:nvSpPr>
          <p:cNvPr id="10" name="圆角矩形 9"/>
          <p:cNvSpPr/>
          <p:nvPr>
            <p:custDataLst>
              <p:tags r:id="rId4"/>
            </p:custDataLst>
          </p:nvPr>
        </p:nvSpPr>
        <p:spPr>
          <a:xfrm>
            <a:off x="2293505" y="3246247"/>
            <a:ext cx="804149" cy="804149"/>
          </a:xfrm>
          <a:prstGeom prst="roundRect">
            <a:avLst>
              <a:gd name="adj" fmla="val 9711"/>
            </a:avLst>
          </a:prstGeom>
          <a:noFill/>
          <a:ln w="88900" cap="flat">
            <a:solidFill>
              <a:srgbClr val="099CB6"/>
            </a:solidFill>
            <a:miter lim="800000"/>
          </a:ln>
        </p:spPr>
        <p:style>
          <a:lnRef idx="2">
            <a:srgbClr val="096FB6">
              <a:shade val="50000"/>
            </a:srgbClr>
          </a:lnRef>
          <a:fillRef idx="1">
            <a:srgbClr val="096FB6"/>
          </a:fillRef>
          <a:effectRef idx="0">
            <a:srgbClr val="096FB6"/>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1" name="文本框 10"/>
          <p:cNvSpPr txBox="1"/>
          <p:nvPr>
            <p:custDataLst>
              <p:tags r:id="rId5"/>
            </p:custDataLst>
          </p:nvPr>
        </p:nvSpPr>
        <p:spPr>
          <a:xfrm>
            <a:off x="1847130" y="3042624"/>
            <a:ext cx="1001782" cy="789698"/>
          </a:xfrm>
          <a:prstGeom prst="rect">
            <a:avLst/>
          </a:prstGeom>
          <a:solidFill>
            <a:srgbClr val="FFFFFF"/>
          </a:solidFill>
        </p:spPr>
        <p:txBody>
          <a:bodyPr wrap="square" tIns="0" bIns="0" rtlCol="0">
            <a:normAutofit fontScale="92500" lnSpcReduction="10000"/>
          </a:bodyPr>
          <a:p>
            <a:pPr algn="ctr">
              <a:lnSpc>
                <a:spcPct val="130000"/>
              </a:lnSpc>
            </a:pPr>
            <a:r>
              <a:rPr lang="en-US" altLang="zh-CN" sz="4400" b="1" dirty="0">
                <a:solidFill>
                  <a:srgbClr val="099CB6"/>
                </a:solidFill>
                <a:latin typeface="Arial" panose="020B0604020202020204" pitchFamily="34" charset="0"/>
                <a:ea typeface="微软雅黑" panose="020B0503020204020204" charset="-122"/>
                <a:sym typeface="Arial" panose="020B0604020202020204" pitchFamily="34" charset="0"/>
              </a:rPr>
              <a:t>02</a:t>
            </a:r>
            <a:endParaRPr lang="zh-CN" altLang="en-US" sz="4400" b="1" dirty="0">
              <a:solidFill>
                <a:srgbClr val="099CB6"/>
              </a:solidFill>
              <a:latin typeface="Arial" panose="020B0604020202020204" pitchFamily="34" charset="0"/>
              <a:ea typeface="微软雅黑" panose="020B0503020204020204" charset="-122"/>
              <a:sym typeface="Arial" panose="020B0604020202020204" pitchFamily="34" charset="0"/>
            </a:endParaRPr>
          </a:p>
        </p:txBody>
      </p:sp>
      <p:sp>
        <p:nvSpPr>
          <p:cNvPr id="13" name="文本框 12"/>
          <p:cNvSpPr txBox="1"/>
          <p:nvPr>
            <p:custDataLst>
              <p:tags r:id="rId6"/>
            </p:custDataLst>
          </p:nvPr>
        </p:nvSpPr>
        <p:spPr>
          <a:xfrm>
            <a:off x="3322334" y="3362159"/>
            <a:ext cx="6023596" cy="570784"/>
          </a:xfrm>
          <a:prstGeom prst="rect">
            <a:avLst/>
          </a:prstGeom>
          <a:noFill/>
        </p:spPr>
        <p:txBody>
          <a:bodyPr wrap="square" lIns="91440" tIns="45720" rIns="91440" bIns="45720" rtlCol="0" anchor="ctr" anchorCtr="0">
            <a:normAutofit/>
          </a:bodyPr>
          <a:p>
            <a:pPr indent="0" fontAlgn="auto"/>
            <a:r>
              <a:rPr lang="zh-CN" altLang="en-US" sz="2800" b="1">
                <a:latin typeface="微软雅黑" panose="020B0503020204020204" charset="-122"/>
                <a:ea typeface="微软雅黑" panose="020B0503020204020204" charset="-122"/>
                <a:cs typeface="微软雅黑" panose="020B0503020204020204" charset="-122"/>
                <a:sym typeface="+mn-ea"/>
              </a:rPr>
              <a:t>设计问卷初稿</a:t>
            </a:r>
            <a:endParaRPr lang="zh-CN" altLang="en-US" sz="2800" b="1">
              <a:latin typeface="微软雅黑" panose="020B0503020204020204" charset="-122"/>
              <a:ea typeface="微软雅黑" panose="020B0503020204020204" charset="-122"/>
              <a:cs typeface="微软雅黑" panose="020B0503020204020204" charset="-122"/>
              <a:sym typeface="+mn-ea"/>
            </a:endParaRPr>
          </a:p>
        </p:txBody>
      </p:sp>
      <p:sp>
        <p:nvSpPr>
          <p:cNvPr id="14" name="圆角矩形 13"/>
          <p:cNvSpPr/>
          <p:nvPr>
            <p:custDataLst>
              <p:tags r:id="rId7"/>
            </p:custDataLst>
          </p:nvPr>
        </p:nvSpPr>
        <p:spPr>
          <a:xfrm>
            <a:off x="2293505" y="4963702"/>
            <a:ext cx="804149" cy="804149"/>
          </a:xfrm>
          <a:prstGeom prst="roundRect">
            <a:avLst>
              <a:gd name="adj" fmla="val 9711"/>
            </a:avLst>
          </a:prstGeom>
          <a:noFill/>
          <a:ln w="88900" cap="flat">
            <a:solidFill>
              <a:srgbClr val="096FB6"/>
            </a:solidFill>
            <a:miter lim="800000"/>
          </a:ln>
        </p:spPr>
        <p:style>
          <a:lnRef idx="2">
            <a:srgbClr val="096FB6">
              <a:shade val="50000"/>
            </a:srgbClr>
          </a:lnRef>
          <a:fillRef idx="1">
            <a:srgbClr val="096FB6"/>
          </a:fillRef>
          <a:effectRef idx="0">
            <a:srgbClr val="096FB6"/>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5" name="文本框 14"/>
          <p:cNvSpPr txBox="1"/>
          <p:nvPr>
            <p:custDataLst>
              <p:tags r:id="rId8"/>
            </p:custDataLst>
          </p:nvPr>
        </p:nvSpPr>
        <p:spPr>
          <a:xfrm>
            <a:off x="1847130" y="4760079"/>
            <a:ext cx="1001782" cy="789698"/>
          </a:xfrm>
          <a:prstGeom prst="rect">
            <a:avLst/>
          </a:prstGeom>
          <a:solidFill>
            <a:srgbClr val="FFFFFF"/>
          </a:solidFill>
        </p:spPr>
        <p:txBody>
          <a:bodyPr wrap="square" tIns="0" bIns="0" rtlCol="0">
            <a:normAutofit fontScale="92500" lnSpcReduction="10000"/>
          </a:bodyPr>
          <a:p>
            <a:pPr algn="ctr">
              <a:lnSpc>
                <a:spcPct val="130000"/>
              </a:lnSpc>
            </a:pPr>
            <a:r>
              <a:rPr lang="en-US" altLang="zh-CN" sz="4400" b="1" dirty="0">
                <a:solidFill>
                  <a:srgbClr val="096FB6"/>
                </a:solidFill>
                <a:latin typeface="Arial" panose="020B0604020202020204" pitchFamily="34" charset="0"/>
                <a:ea typeface="微软雅黑" panose="020B0503020204020204" charset="-122"/>
                <a:sym typeface="Arial" panose="020B0604020202020204" pitchFamily="34" charset="0"/>
              </a:rPr>
              <a:t>03</a:t>
            </a:r>
            <a:endParaRPr lang="zh-CN" altLang="en-US" sz="4400" b="1" dirty="0">
              <a:solidFill>
                <a:srgbClr val="096FB6"/>
              </a:solidFill>
              <a:latin typeface="Arial" panose="020B0604020202020204" pitchFamily="34" charset="0"/>
              <a:ea typeface="微软雅黑" panose="020B0503020204020204" charset="-122"/>
              <a:sym typeface="Arial" panose="020B0604020202020204" pitchFamily="34" charset="0"/>
            </a:endParaRPr>
          </a:p>
        </p:txBody>
      </p:sp>
      <p:sp>
        <p:nvSpPr>
          <p:cNvPr id="17" name="文本框 16"/>
          <p:cNvSpPr txBox="1"/>
          <p:nvPr>
            <p:custDataLst>
              <p:tags r:id="rId9"/>
            </p:custDataLst>
          </p:nvPr>
        </p:nvSpPr>
        <p:spPr>
          <a:xfrm>
            <a:off x="3322334" y="5079865"/>
            <a:ext cx="6023596" cy="570784"/>
          </a:xfrm>
          <a:prstGeom prst="rect">
            <a:avLst/>
          </a:prstGeom>
          <a:noFill/>
        </p:spPr>
        <p:txBody>
          <a:bodyPr wrap="square" lIns="91440" tIns="45720" rIns="91440" bIns="45720" rtlCol="0" anchor="ctr" anchorCtr="0">
            <a:noAutofit/>
          </a:bodyPr>
          <a:p>
            <a:pPr>
              <a:lnSpc>
                <a:spcPct val="120000"/>
              </a:lnSpc>
            </a:pPr>
            <a:r>
              <a:rPr lang="zh-CN" altLang="en-US" sz="2800" b="1">
                <a:latin typeface="微软雅黑" panose="020B0503020204020204" charset="-122"/>
                <a:ea typeface="微软雅黑" panose="020B0503020204020204" charset="-122"/>
                <a:cs typeface="微软雅黑" panose="020B0503020204020204" charset="-122"/>
                <a:sym typeface="+mn-ea"/>
              </a:rPr>
              <a:t>评估和试用</a:t>
            </a:r>
            <a:endParaRPr lang="zh-CN" altLang="en-US" sz="2800" b="1" spc="200">
              <a:solidFill>
                <a:srgbClr val="096FB6"/>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37684"/>
            <a:ext cx="12188156" cy="633686"/>
            <a:chOff x="0" y="487425"/>
            <a:chExt cx="12190413" cy="633804"/>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941475" y="487425"/>
              <a:ext cx="2316909"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一、主要步骤</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3" name="文本框 2"/>
          <p:cNvSpPr txBox="1"/>
          <p:nvPr/>
        </p:nvSpPr>
        <p:spPr>
          <a:xfrm>
            <a:off x="1766480" y="1604990"/>
            <a:ext cx="6189469" cy="460375"/>
          </a:xfrm>
          <a:prstGeom prst="rect">
            <a:avLst/>
          </a:prstGeom>
          <a:noFill/>
        </p:spPr>
        <p:txBody>
          <a:bodyPr wrap="square" rtlCol="0">
            <a:spAutoFit/>
          </a:bodyPr>
          <a:p>
            <a:pPr indent="609600" fontAlgn="auto">
              <a:extLst>
                <a:ext uri="{35155182-B16C-46BC-9424-99874614C6A1}">
                  <wpsdc:indentchars xmlns:wpsdc="http://www.wps.cn/officeDocument/2017/drawingmlCustomData" val="200" checksum="4158780845"/>
                </a:ext>
              </a:extLst>
            </a:pPr>
            <a:r>
              <a:rPr lang="en-US" altLang="zh-CN" sz="2400" b="1">
                <a:latin typeface="微软雅黑" panose="020B0503020204020204" charset="-122"/>
                <a:ea typeface="微软雅黑" panose="020B0503020204020204" charset="-122"/>
                <a:cs typeface="微软雅黑" panose="020B0503020204020204" charset="-122"/>
              </a:rPr>
              <a:t>1.</a:t>
            </a:r>
            <a:r>
              <a:rPr lang="zh-CN" altLang="en-US" sz="2400" b="1">
                <a:latin typeface="微软雅黑" panose="020B0503020204020204" charset="-122"/>
                <a:ea typeface="微软雅黑" panose="020B0503020204020204" charset="-122"/>
                <a:cs typeface="微软雅黑" panose="020B0503020204020204" charset="-122"/>
              </a:rPr>
              <a:t>探索性工作</a:t>
            </a:r>
            <a:endParaRPr lang="zh-CN" altLang="en-US"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766570" y="2395855"/>
            <a:ext cx="8686165" cy="311785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进入到问卷设计阶段，其实并非从编写问卷中的问题开始的，在具体动手编制问卷中的问题之前，必须先进行一定的探索性工作。</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可以说，这种探索性工作才是问卷设计的第一步。</a:t>
            </a:r>
            <a:endParaRPr lang="zh-CN" altLang="en-US" sz="2000" b="1">
              <a:solidFill>
                <a:schemeClr val="accent2"/>
              </a:solidFill>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最常见的方式是问卷设计者亲自进行一定时间的非结构式访问，</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即围绕着所要研究的问题，以随意的方式与各种类型的回答者交谈</a:t>
            </a:r>
            <a:r>
              <a:rPr lang="zh-CN" altLang="en-US" sz="2000">
                <a:latin typeface="微软雅黑" panose="020B0503020204020204" charset="-122"/>
                <a:ea typeface="微软雅黑" panose="020B0503020204020204" charset="-122"/>
                <a:cs typeface="微软雅黑" panose="020B0503020204020204" charset="-122"/>
              </a:rPr>
              <a:t>。在这种探索性的访谈过程中，问卷设计者关键能获得哪方面有用的信息呢？</a:t>
            </a:r>
            <a:endParaRPr lang="en-US" altLang="zh-CN"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37684"/>
            <a:ext cx="12188156" cy="633686"/>
            <a:chOff x="0" y="487425"/>
            <a:chExt cx="12190413" cy="633804"/>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941475" y="487425"/>
              <a:ext cx="2316909"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一、主要步骤</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1766570" y="1971675"/>
            <a:ext cx="8686165" cy="311785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一是，能获得</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如何提问</a:t>
            </a:r>
            <a:r>
              <a:rPr lang="zh-CN" altLang="en-US" sz="2000">
                <a:latin typeface="微软雅黑" panose="020B0503020204020204" charset="-122"/>
                <a:ea typeface="微软雅黑" panose="020B0503020204020204" charset="-122"/>
                <a:cs typeface="微软雅黑" panose="020B0503020204020204" charset="-122"/>
              </a:rPr>
              <a:t>的信息。</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在与不同对象交谈过程中，问卷设计者可以尝试把研究的各种设想、各种问题，在不同类型的回答者中进行比较。</a:t>
            </a:r>
            <a:r>
              <a:rPr lang="zh-CN" altLang="en-US" sz="2000">
                <a:latin typeface="微软雅黑" panose="020B0503020204020204" charset="-122"/>
                <a:ea typeface="微软雅黑" panose="020B0503020204020204" charset="-122"/>
                <a:cs typeface="微软雅黑" panose="020B0503020204020204" charset="-122"/>
              </a:rPr>
              <a:t>假如提出的问题含糊或者太抽象，回答者的交谈必然会受到阻碍，要么会提出疑问，要么所答非所问。遇到这种情况时，研究者可以对自己的提问进行分析，不断改进问题的提法，从而获得对各种问题的提法、实际语言等内容的初步印象和第一手资料。</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37684"/>
            <a:ext cx="12188156" cy="633686"/>
            <a:chOff x="0" y="487425"/>
            <a:chExt cx="12190413" cy="633804"/>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941475" y="487425"/>
              <a:ext cx="2316909"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一、主要步骤</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1766570" y="1741170"/>
            <a:ext cx="8686165" cy="3579495"/>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二是，能获得</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回答种类</a:t>
            </a:r>
            <a:r>
              <a:rPr lang="zh-CN" altLang="en-US" sz="2000">
                <a:latin typeface="微软雅黑" panose="020B0503020204020204" charset="-122"/>
                <a:ea typeface="微软雅黑" panose="020B0503020204020204" charset="-122"/>
                <a:cs typeface="微软雅黑" panose="020B0503020204020204" charset="-122"/>
              </a:rPr>
              <a:t>的信息。</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问卷的设计者常常不清楚各类回答者对于某一问题会有哪些种类的回答，在问卷回答中，许多致命的含混性及许多不符合客观实际的回答，常常潜藏在设计者难以觉察、未曾料到的地方。</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通过探索性工作，即同各种不同的回答者交谈、询问可以发现，人们的回答大致可以分为几种主要的类型。</a:t>
            </a:r>
            <a:r>
              <a:rPr lang="zh-CN" altLang="en-US" sz="2000">
                <a:latin typeface="微软雅黑" panose="020B0503020204020204" charset="-122"/>
                <a:ea typeface="微软雅黑" panose="020B0503020204020204" charset="-122"/>
                <a:cs typeface="微软雅黑" panose="020B0503020204020204" charset="-122"/>
              </a:rPr>
              <a:t>这样，在实际问卷的设计中，设计者就可以用这几种主要的类型作为该问题中供选择的答案，再加上一个“其他”类，就构成了问卷中的一个封闭式的问题。</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37684"/>
            <a:ext cx="12188156" cy="633686"/>
            <a:chOff x="0" y="487425"/>
            <a:chExt cx="12190413" cy="633804"/>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941475" y="487425"/>
              <a:ext cx="2316909"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一、主要步骤</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1765935" y="2561590"/>
            <a:ext cx="8686165" cy="193802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探索性工作对于我们把自由回答的开放式问题转变成多项选择的封闭式问题具有十分重要的作用。</a:t>
            </a:r>
            <a:r>
              <a:rPr lang="zh-CN" altLang="en-US" sz="2000">
                <a:latin typeface="微软雅黑" panose="020B0503020204020204" charset="-122"/>
                <a:ea typeface="微软雅黑" panose="020B0503020204020204" charset="-122"/>
                <a:cs typeface="微软雅黑" panose="020B0503020204020204" charset="-122"/>
              </a:rPr>
              <a:t>同时，还可以在接近回答者的方式、说明信的设计、问题的数量与次序、问题的适当形式以及减少拒答率等方面形成较为客观的认识。</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37684"/>
            <a:ext cx="12188156" cy="633686"/>
            <a:chOff x="0" y="487425"/>
            <a:chExt cx="12190413" cy="633804"/>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941475" y="487425"/>
              <a:ext cx="2316909"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一、主要步骤</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3" name="文本框 2"/>
          <p:cNvSpPr txBox="1"/>
          <p:nvPr/>
        </p:nvSpPr>
        <p:spPr>
          <a:xfrm>
            <a:off x="1743620" y="1586575"/>
            <a:ext cx="6189469" cy="460375"/>
          </a:xfrm>
          <a:prstGeom prst="rect">
            <a:avLst/>
          </a:prstGeom>
          <a:noFill/>
        </p:spPr>
        <p:txBody>
          <a:bodyPr wrap="square" rtlCol="0">
            <a:spAutoFit/>
          </a:bodyPr>
          <a:p>
            <a:pPr indent="609600" fontAlgn="auto">
              <a:extLst>
                <a:ext uri="{35155182-B16C-46BC-9424-99874614C6A1}">
                  <wpsdc:indentchars xmlns:wpsdc="http://www.wps.cn/officeDocument/2017/drawingmlCustomData" val="200" checksum="4158780845"/>
                </a:ext>
              </a:extLst>
            </a:pPr>
            <a:r>
              <a:rPr lang="en-US" altLang="zh-CN" sz="2400" b="1">
                <a:latin typeface="微软雅黑" panose="020B0503020204020204" charset="-122"/>
                <a:ea typeface="微软雅黑" panose="020B0503020204020204" charset="-122"/>
                <a:cs typeface="微软雅黑" panose="020B0503020204020204" charset="-122"/>
              </a:rPr>
              <a:t>2.</a:t>
            </a:r>
            <a:r>
              <a:rPr lang="zh-CN" altLang="en-US" sz="2400" b="1">
                <a:latin typeface="微软雅黑" panose="020B0503020204020204" charset="-122"/>
                <a:ea typeface="微软雅黑" panose="020B0503020204020204" charset="-122"/>
                <a:cs typeface="微软雅黑" panose="020B0503020204020204" charset="-122"/>
              </a:rPr>
              <a:t>设计问卷初稿</a:t>
            </a:r>
            <a:endParaRPr lang="zh-CN" altLang="en-US"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743710" y="2395855"/>
            <a:ext cx="8686165" cy="311785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经过探索性工作，头脑中已经有了研究所涉及的主要问题及答案的初步印象，此时，就可以开始动手</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设计问卷初稿</a:t>
            </a:r>
            <a:r>
              <a:rPr lang="zh-CN" altLang="en-US" sz="2000">
                <a:latin typeface="微软雅黑" panose="020B0503020204020204" charset="-122"/>
                <a:ea typeface="微软雅黑" panose="020B0503020204020204" charset="-122"/>
                <a:cs typeface="微软雅黑" panose="020B0503020204020204" charset="-122"/>
              </a:rPr>
              <a:t>了。现在的问题是，如何把这些零散的问题和答案“组装”成一份合适的问卷，即确定问卷结构、拟订并编排问题。</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过去，研究人员常常将两种传统的方法用于实际设计工作中。一种是</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卡</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片法</a:t>
            </a:r>
            <a:r>
              <a:rPr lang="zh-CN" altLang="en-US" sz="2000">
                <a:latin typeface="微软雅黑" panose="020B0503020204020204" charset="-122"/>
                <a:ea typeface="微软雅黑" panose="020B0503020204020204" charset="-122"/>
                <a:cs typeface="微软雅黑" panose="020B0503020204020204" charset="-122"/>
              </a:rPr>
              <a:t>，另一种是</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框图法</a:t>
            </a:r>
            <a:r>
              <a:rPr lang="zh-CN" altLang="en-US" sz="2000">
                <a:latin typeface="微软雅黑" panose="020B0503020204020204" charset="-122"/>
                <a:ea typeface="微软雅黑" panose="020B0503020204020204" charset="-122"/>
                <a:cs typeface="微软雅黑" panose="020B0503020204020204" charset="-122"/>
              </a:rPr>
              <a:t>。</a:t>
            </a:r>
            <a:endParaRPr lang="en-US" altLang="zh-CN"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37684"/>
            <a:ext cx="12188156" cy="633686"/>
            <a:chOff x="0" y="487425"/>
            <a:chExt cx="12190413" cy="633804"/>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941475" y="487425"/>
              <a:ext cx="2316909"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一、主要步骤</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1758315" y="1664970"/>
            <a:ext cx="8686165" cy="404114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卡片法</a:t>
            </a:r>
            <a:r>
              <a:rPr lang="zh-CN" altLang="en-US" sz="2000">
                <a:latin typeface="微软雅黑" panose="020B0503020204020204" charset="-122"/>
                <a:ea typeface="微软雅黑" panose="020B0503020204020204" charset="-122"/>
                <a:cs typeface="微软雅黑" panose="020B0503020204020204" charset="-122"/>
              </a:rPr>
              <a:t>是根据设计者在探索性工作中的记录、印象或认识，先把每一个问题及答案单独写在一张卡片上，再根据问题的主题内容进行分类，然后进行类别排序和类别中的问题排序，反复检查后，连缀成一份完整的问卷。</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框图法</a:t>
            </a:r>
            <a:r>
              <a:rPr lang="zh-CN" altLang="en-US" sz="2000">
                <a:latin typeface="微软雅黑" panose="020B0503020204020204" charset="-122"/>
                <a:ea typeface="微软雅黑" panose="020B0503020204020204" charset="-122"/>
                <a:cs typeface="微软雅黑" panose="020B0503020204020204" charset="-122"/>
              </a:rPr>
              <a:t>则是先根据研究需要，将研究假设和相关资料的逻辑结构，以框图的形式将整个问卷的各个部分及前后顺序表示出来；再根据问题内容的逻辑结构以及回答者的方便、易答性来调整各个部分；之后，罗列出每一部分中的问题与答案，并排好顺序；最后，对全部问题进行进一步的总体调整，然后形成问卷初稿。</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37684"/>
            <a:ext cx="12188156" cy="633686"/>
            <a:chOff x="0" y="487425"/>
            <a:chExt cx="12190413" cy="633804"/>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941475" y="487425"/>
              <a:ext cx="2316909"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一、主要步骤</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1758315" y="1568450"/>
            <a:ext cx="8686165" cy="3836035"/>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这两种方法的区别在于前者是从问题开始，由部分到整体；而后者相反，先从整体结构开始，由部分到具体问题。</a:t>
            </a:r>
            <a:endParaRPr lang="zh-CN" altLang="en-US" sz="2000" b="1">
              <a:solidFill>
                <a:schemeClr val="accent2"/>
              </a:solidFill>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由于前者采用卡片形式，所以很容易着手进行，特别是在调整问题相互间顺序和修改问题方面十分方便，缺点是在第一阶段写具体问题时，由于缺乏总的结构，所以常常漏写某些方面的问题。</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后一种方式虽然在安排问卷各个部分的顺序和逻辑结构方面比前者容易，但修改问题、调整问题则显然不如前者方便。</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85941"/>
            <a:ext cx="12188156" cy="585429"/>
            <a:chOff x="0" y="535691"/>
            <a:chExt cx="12190413" cy="585538"/>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238418" y="535691"/>
              <a:ext cx="3739572"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一、说明信（卷首语</a:t>
              </a:r>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1113155" y="1408430"/>
            <a:ext cx="9992360" cy="404114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latin typeface="微软雅黑" panose="020B0503020204020204" charset="-122"/>
                <a:ea typeface="微软雅黑" panose="020B0503020204020204" charset="-122"/>
                <a:cs typeface="微软雅黑" panose="020B0503020204020204" charset="-122"/>
              </a:rPr>
              <a:t>三是商业性调查公司</a:t>
            </a:r>
            <a:endParaRPr lang="zh-CN" altLang="en-US" sz="2000" b="1">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通常，商业性调查组织进行调查是要谋利的，有的调查公司会做一些公益性调查。</a:t>
            </a:r>
            <a:r>
              <a:rPr lang="zh-CN" altLang="en-US" sz="2000">
                <a:latin typeface="微软雅黑" panose="020B0503020204020204" charset="-122"/>
                <a:ea typeface="微软雅黑" panose="020B0503020204020204" charset="-122"/>
                <a:cs typeface="微软雅黑" panose="020B0503020204020204" charset="-122"/>
              </a:rPr>
              <a:t>比如，在西方很多纯粹的商业调查公司或组织，像盖洛普舆论研究组织，在其商业技术调查中95%是为企业进行的调查，结果都是保密的，不公布；而5%左右用于社会公益目的，诸如承担一些社会责任或是社会形象这样具有公益性的调查，这些公益性调查都是无偿提供给政府、媒介作为社会决策参考。用5%的公益性的调查来建立自己的品牌和信誉，然后再从95%的调查活动当中，赢取相应的企业的利润。这种运作模式不仅扩张了自己品牌影响的权威性，同时又获得了资金的增值。</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37684"/>
            <a:ext cx="12188156" cy="633686"/>
            <a:chOff x="0" y="487425"/>
            <a:chExt cx="12190413" cy="633804"/>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941475" y="487425"/>
              <a:ext cx="2316909"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一、主要步骤</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1752600" y="1356360"/>
            <a:ext cx="8686165" cy="4349115"/>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这两种方法各有优缺点。</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因此，最好的方法是将两种方式结合起来应用。</a:t>
            </a:r>
            <a:endParaRPr lang="zh-CN" altLang="en-US" sz="2000" b="1">
              <a:solidFill>
                <a:schemeClr val="accent2"/>
              </a:solidFill>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第一，根据研究假设和所测变量的逻辑结构，在之上画出整个问卷的各个部分及前后顺序框图。</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第二，一个部分一个部分地将设计者在探索性工作中得到的问题及答案单独写在一张卡片上。</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第三，在每一部分中，安排并调整卡片间的结构和顺序。</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第四，从整体上对各部分的卡片进行反复检查和调整。</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37684"/>
            <a:ext cx="12188156" cy="633686"/>
            <a:chOff x="0" y="487425"/>
            <a:chExt cx="12190413" cy="633804"/>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941475" y="487425"/>
              <a:ext cx="2316909"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一、主要步骤</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3" name="文本框 2"/>
          <p:cNvSpPr txBox="1"/>
          <p:nvPr/>
        </p:nvSpPr>
        <p:spPr>
          <a:xfrm>
            <a:off x="1765845" y="1568160"/>
            <a:ext cx="6189469" cy="460375"/>
          </a:xfrm>
          <a:prstGeom prst="rect">
            <a:avLst/>
          </a:prstGeom>
          <a:noFill/>
        </p:spPr>
        <p:txBody>
          <a:bodyPr wrap="square" rtlCol="0">
            <a:spAutoFit/>
          </a:bodyPr>
          <a:p>
            <a:pPr indent="609600" fontAlgn="auto">
              <a:extLst>
                <a:ext uri="{35155182-B16C-46BC-9424-99874614C6A1}">
                  <wpsdc:indentchars xmlns:wpsdc="http://www.wps.cn/officeDocument/2017/drawingmlCustomData" val="200" checksum="4158780845"/>
                </a:ext>
              </a:extLst>
            </a:pPr>
            <a:r>
              <a:rPr lang="en-US" altLang="zh-CN" sz="2400" b="1">
                <a:latin typeface="微软雅黑" panose="020B0503020204020204" charset="-122"/>
                <a:ea typeface="微软雅黑" panose="020B0503020204020204" charset="-122"/>
                <a:cs typeface="微软雅黑" panose="020B0503020204020204" charset="-122"/>
              </a:rPr>
              <a:t>3.</a:t>
            </a:r>
            <a:r>
              <a:rPr lang="zh-CN" altLang="en-US" sz="2400" b="1">
                <a:latin typeface="微软雅黑" panose="020B0503020204020204" charset="-122"/>
                <a:ea typeface="微软雅黑" panose="020B0503020204020204" charset="-122"/>
                <a:cs typeface="微软雅黑" panose="020B0503020204020204" charset="-122"/>
              </a:rPr>
              <a:t>评估和试用</a:t>
            </a:r>
            <a:endParaRPr lang="zh-CN" altLang="en-US"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765935" y="2224405"/>
            <a:ext cx="8686165" cy="193802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问卷初稿写好后，不能直接将它用于正式调查，</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为了保证问卷的质量，必须对问卷初稿进行评估</a:t>
            </a:r>
            <a:r>
              <a:rPr lang="zh-CN" altLang="en-US" sz="2000">
                <a:latin typeface="微软雅黑" panose="020B0503020204020204" charset="-122"/>
                <a:ea typeface="微软雅黑" panose="020B0503020204020204" charset="-122"/>
                <a:cs typeface="微软雅黑" panose="020B0503020204020204" charset="-122"/>
              </a:rPr>
              <a:t>。主要方法是</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请专家评价和由被调查者试用</a:t>
            </a:r>
            <a:r>
              <a:rPr lang="zh-CN" altLang="en-US" sz="2000">
                <a:latin typeface="微软雅黑" panose="020B0503020204020204" charset="-122"/>
                <a:ea typeface="微软雅黑" panose="020B0503020204020204" charset="-122"/>
                <a:cs typeface="微软雅黑" panose="020B0503020204020204" charset="-122"/>
              </a:rPr>
              <a:t>，通过总体性的评估，发现问卷初稿的缺陷和遗漏，及时修改，避免因问卷本身的某种不足，使回收的调查资料中出现难以弥补的缺憾。</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37684"/>
            <a:ext cx="12188156" cy="633686"/>
            <a:chOff x="0" y="487425"/>
            <a:chExt cx="12190413" cy="633804"/>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941475" y="487425"/>
              <a:ext cx="2316909"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一、主要步骤</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1766570" y="1812290"/>
            <a:ext cx="8686165" cy="2912745"/>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专家评估也可以分为方法专家和主题专家。</a:t>
            </a:r>
            <a:endPar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方法专家</a:t>
            </a:r>
            <a:r>
              <a:rPr lang="zh-CN" altLang="en-US" sz="2000">
                <a:latin typeface="微软雅黑" panose="020B0503020204020204" charset="-122"/>
                <a:ea typeface="微软雅黑" panose="020B0503020204020204" charset="-122"/>
                <a:cs typeface="微软雅黑" panose="020B0503020204020204" charset="-122"/>
              </a:rPr>
              <a:t>主要侧重于问卷技术性评估，比如说，对问卷设计的整体结构、问题的表述、问卷的版式风格等；</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主题专家</a:t>
            </a:r>
            <a:r>
              <a:rPr lang="zh-CN" altLang="en-US" sz="2000">
                <a:latin typeface="微软雅黑" panose="020B0503020204020204" charset="-122"/>
                <a:ea typeface="微软雅黑" panose="020B0503020204020204" charset="-122"/>
                <a:cs typeface="微软雅黑" panose="020B0503020204020204" charset="-122"/>
              </a:rPr>
              <a:t>则侧重于调查所涉及的相关领域，对问卷内容进行评估。由专家从各自角度对问卷中的技术和内容进行检查，提出一些具体的意见和建议。</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37684"/>
            <a:ext cx="12188156" cy="633686"/>
            <a:chOff x="0" y="487425"/>
            <a:chExt cx="12190413" cy="633804"/>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941475" y="487425"/>
              <a:ext cx="2316909"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一、主要步骤</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1758315" y="1473835"/>
            <a:ext cx="8686165" cy="311785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被调查者试用，其具体方法是，将设计好的问卷初稿打印几十份，然后在正式调查的总体中选择一个小样本来进行试用。</a:t>
            </a:r>
            <a:endPar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理想的试调查，通常由有调查实施经验的访问员对调查目标进行调查。通过实地调查，发现正式调查时可能遇到和会出现的问题，比如对问题理解发生歧义或误解的地方，逻辑不连贯的地方。</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这种预先测试对问卷起到了客观检查的作用。</a:t>
            </a:r>
            <a:endPar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37684"/>
            <a:ext cx="12188156" cy="633686"/>
            <a:chOff x="0" y="487425"/>
            <a:chExt cx="12190413" cy="633804"/>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941475" y="487425"/>
              <a:ext cx="2316909"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一、主要步骤</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1761490" y="1612265"/>
            <a:ext cx="8695690" cy="3836035"/>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根据试用的结果，研究者通常可对下述方面进行检查和分析：</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回收率：</a:t>
            </a:r>
            <a:r>
              <a:rPr lang="zh-CN" altLang="en-US" sz="2000">
                <a:latin typeface="微软雅黑" panose="020B0503020204020204" charset="-122"/>
                <a:ea typeface="微软雅黑" panose="020B0503020204020204" charset="-122"/>
                <a:cs typeface="微软雅黑" panose="020B0503020204020204" charset="-122"/>
              </a:rPr>
              <a:t>从某种意义上，回收率可看成对问卷设计的总的评价。</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如果回收率较低，低于60%以下，说明问卷设计中有较大问题，有必要作较大修改。</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有效回收率：</a:t>
            </a:r>
            <a:r>
              <a:rPr lang="zh-CN" altLang="en-US" sz="2000">
                <a:latin typeface="微软雅黑" panose="020B0503020204020204" charset="-122"/>
                <a:ea typeface="微软雅黑" panose="020B0503020204020204" charset="-122"/>
                <a:cs typeface="微软雅黑" panose="020B0503020204020204" charset="-122"/>
              </a:rPr>
              <a:t>即除掉各种废卷后的回收率。它比一般的回收率更能反映问卷本身的质量。</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如果某一问卷的回收率较高，如80%，但其中一半没填，明显乱填乱写的、个人所有背景资料都未填的问卷占30%，仍说明问卷设计中存在较大问题。</a:t>
            </a:r>
            <a:endPar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37684"/>
            <a:ext cx="12188156" cy="633686"/>
            <a:chOff x="0" y="487425"/>
            <a:chExt cx="12190413" cy="633804"/>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941475" y="487425"/>
              <a:ext cx="2316909"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一、主要步骤</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1751965" y="1510665"/>
            <a:ext cx="8686165" cy="496443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对填答不完全的分析：</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填答不完全的情形主要有两种，要酌情分析。</a:t>
            </a:r>
            <a:r>
              <a:rPr lang="zh-CN" altLang="en-US" sz="2000">
                <a:latin typeface="微软雅黑" panose="020B0503020204020204" charset="-122"/>
                <a:ea typeface="微软雅黑" panose="020B0503020204020204" charset="-122"/>
                <a:cs typeface="微软雅黑" panose="020B0503020204020204" charset="-122"/>
              </a:rPr>
              <a:t>如果问卷中有几个问题普遍未被回答，那么就要仔细检查这几个问题，分析出大部分被调查者未填答的原因。如果是从某一个问题开始，后面部分的问答都未填答，一定要找出中断的原因，是前半部分的问题太难回答，或太花费时间，导致被调查者不愿填写下去，还是中断部分前后几个问题难以回答，使回答者放弃继续填写？</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对填答错误的分析：</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填写错误也有两种</a:t>
            </a:r>
            <a:r>
              <a:rPr lang="zh-CN" altLang="en-US" sz="2000">
                <a:latin typeface="微软雅黑" panose="020B0503020204020204" charset="-122"/>
                <a:ea typeface="微软雅黑" panose="020B0503020204020204" charset="-122"/>
                <a:cs typeface="微软雅黑" panose="020B0503020204020204" charset="-122"/>
              </a:rPr>
              <a:t>。如果是</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所答非所问</a:t>
            </a:r>
            <a:r>
              <a:rPr lang="zh-CN" altLang="en-US" sz="2000">
                <a:latin typeface="微软雅黑" panose="020B0503020204020204" charset="-122"/>
                <a:ea typeface="微软雅黑" panose="020B0503020204020204" charset="-122"/>
                <a:cs typeface="微软雅黑" panose="020B0503020204020204" charset="-122"/>
              </a:rPr>
              <a:t>，则可能是对问题的含义不理解或误解造成的，因此要仔细检查问题的语言是否明确、具体；如果是</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填</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写形式上的错误</a:t>
            </a:r>
            <a:r>
              <a:rPr lang="zh-CN" altLang="en-US" sz="2000">
                <a:latin typeface="微软雅黑" panose="020B0503020204020204" charset="-122"/>
                <a:ea typeface="微软雅黑" panose="020B0503020204020204" charset="-122"/>
                <a:cs typeface="微软雅黑" panose="020B0503020204020204" charset="-122"/>
              </a:rPr>
              <a:t>，则有可能是问题形式过于复杂，或者指导语不清楚造成的。</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85941"/>
            <a:ext cx="12188156" cy="585429"/>
            <a:chOff x="0" y="535691"/>
            <a:chExt cx="12190413" cy="585538"/>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914250" y="535691"/>
              <a:ext cx="2316909" cy="522067"/>
            </a:xfrm>
            <a:prstGeom prst="rect">
              <a:avLst/>
            </a:prstGeom>
            <a:noFill/>
          </p:spPr>
          <p:txBody>
            <a:bodyPr wrap="none" rtlCol="0">
              <a:spAutoFit/>
            </a:bodyPr>
            <a:lstStyle/>
            <a:p>
              <a:pPr algn="l"/>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sym typeface="+mn-ea"/>
                </a:rPr>
                <a:t>二、具体方法</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grpSp>
      <p:grpSp>
        <p:nvGrpSpPr>
          <p:cNvPr id="3" name="组合 2"/>
          <p:cNvGrpSpPr/>
          <p:nvPr/>
        </p:nvGrpSpPr>
        <p:grpSpPr>
          <a:xfrm>
            <a:off x="1323975" y="2221865"/>
            <a:ext cx="9074150" cy="2932430"/>
            <a:chOff x="2085" y="3485"/>
            <a:chExt cx="14290" cy="4618"/>
          </a:xfrm>
        </p:grpSpPr>
        <p:sp>
          <p:nvSpPr>
            <p:cNvPr id="6" name="圆角矩形 5"/>
            <p:cNvSpPr/>
            <p:nvPr>
              <p:custDataLst>
                <p:tags r:id="rId1"/>
              </p:custDataLst>
            </p:nvPr>
          </p:nvSpPr>
          <p:spPr>
            <a:xfrm>
              <a:off x="2805" y="3914"/>
              <a:ext cx="1328" cy="1328"/>
            </a:xfrm>
            <a:prstGeom prst="roundRect">
              <a:avLst>
                <a:gd name="adj" fmla="val 9711"/>
              </a:avLst>
            </a:prstGeom>
            <a:noFill/>
            <a:ln w="107950" cap="flat">
              <a:solidFill>
                <a:srgbClr val="096FB6"/>
              </a:solidFill>
              <a:miter lim="800000"/>
            </a:ln>
          </p:spPr>
          <p:style>
            <a:lnRef idx="2">
              <a:srgbClr val="096FB6">
                <a:shade val="50000"/>
              </a:srgbClr>
            </a:lnRef>
            <a:fillRef idx="1">
              <a:srgbClr val="096FB6"/>
            </a:fillRef>
            <a:effectRef idx="0">
              <a:srgbClr val="096FB6"/>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7" name="文本框 6"/>
            <p:cNvSpPr txBox="1"/>
            <p:nvPr>
              <p:custDataLst>
                <p:tags r:id="rId2"/>
              </p:custDataLst>
            </p:nvPr>
          </p:nvSpPr>
          <p:spPr>
            <a:xfrm>
              <a:off x="2085" y="3485"/>
              <a:ext cx="1664" cy="1425"/>
            </a:xfrm>
            <a:prstGeom prst="rect">
              <a:avLst/>
            </a:prstGeom>
            <a:solidFill>
              <a:srgbClr val="FFFFFF"/>
            </a:solidFill>
          </p:spPr>
          <p:txBody>
            <a:bodyPr wrap="square" tIns="0" bIns="0" rtlCol="0">
              <a:normAutofit lnSpcReduction="10000"/>
            </a:bodyPr>
            <a:p>
              <a:pPr algn="ctr">
                <a:lnSpc>
                  <a:spcPct val="120000"/>
                </a:lnSpc>
              </a:pPr>
              <a:r>
                <a:rPr lang="en-US" altLang="zh-CN" sz="5400" b="1" dirty="0">
                  <a:solidFill>
                    <a:srgbClr val="096FB6"/>
                  </a:solidFill>
                  <a:latin typeface="Arial" panose="020B0604020202020204" pitchFamily="34" charset="0"/>
                  <a:ea typeface="微软雅黑" panose="020B0503020204020204" charset="-122"/>
                  <a:sym typeface="Arial" panose="020B0604020202020204" pitchFamily="34" charset="0"/>
                </a:rPr>
                <a:t>01</a:t>
              </a:r>
              <a:endParaRPr lang="zh-CN" altLang="en-US" sz="5400" b="1" dirty="0">
                <a:solidFill>
                  <a:srgbClr val="096FB6"/>
                </a:solidFill>
                <a:latin typeface="Arial" panose="020B0604020202020204" pitchFamily="34" charset="0"/>
                <a:ea typeface="微软雅黑" panose="020B0503020204020204" charset="-122"/>
                <a:sym typeface="Arial" panose="020B0604020202020204" pitchFamily="34" charset="0"/>
              </a:endParaRPr>
            </a:p>
          </p:txBody>
        </p:sp>
        <p:sp>
          <p:nvSpPr>
            <p:cNvPr id="10" name="文本框 9"/>
            <p:cNvSpPr txBox="1"/>
            <p:nvPr>
              <p:custDataLst>
                <p:tags r:id="rId3"/>
              </p:custDataLst>
            </p:nvPr>
          </p:nvSpPr>
          <p:spPr>
            <a:xfrm>
              <a:off x="4469" y="4133"/>
              <a:ext cx="11906" cy="890"/>
            </a:xfrm>
            <a:prstGeom prst="rect">
              <a:avLst/>
            </a:prstGeom>
            <a:noFill/>
          </p:spPr>
          <p:txBody>
            <a:bodyPr wrap="square" lIns="91440" tIns="45720" rIns="91440" bIns="45720" rtlCol="0" anchor="ctr" anchorCtr="0">
              <a:normAutofit lnSpcReduction="10000"/>
            </a:bodyPr>
            <a:p>
              <a:pPr>
                <a:lnSpc>
                  <a:spcPct val="120000"/>
                </a:lnSpc>
              </a:pPr>
              <a:r>
                <a:rPr lang="zh-CN" altLang="en-US" sz="2800" b="1">
                  <a:latin typeface="微软雅黑" panose="020B0503020204020204" charset="-122"/>
                  <a:ea typeface="微软雅黑" panose="020B0503020204020204" charset="-122"/>
                  <a:cs typeface="微软雅黑" panose="020B0503020204020204" charset="-122"/>
                  <a:sym typeface="+mn-ea"/>
                </a:rPr>
                <a:t>不同题型的问题</a:t>
              </a:r>
              <a:endParaRPr lang="zh-CN" altLang="en-US" sz="2800" b="1" spc="200">
                <a:solidFill>
                  <a:srgbClr val="096FB6"/>
                </a:solidFill>
                <a:latin typeface="Arial" panose="020B0604020202020204" pitchFamily="34" charset="0"/>
                <a:ea typeface="微软雅黑" panose="020B0503020204020204" charset="-122"/>
                <a:cs typeface="+mj-cs"/>
                <a:sym typeface="Arial" panose="020B0604020202020204" pitchFamily="34" charset="0"/>
              </a:endParaRPr>
            </a:p>
          </p:txBody>
        </p:sp>
        <p:sp>
          <p:nvSpPr>
            <p:cNvPr id="11" name="圆角矩形 10"/>
            <p:cNvSpPr/>
            <p:nvPr>
              <p:custDataLst>
                <p:tags r:id="rId4"/>
              </p:custDataLst>
            </p:nvPr>
          </p:nvSpPr>
          <p:spPr>
            <a:xfrm>
              <a:off x="2805" y="6775"/>
              <a:ext cx="1328" cy="1328"/>
            </a:xfrm>
            <a:prstGeom prst="roundRect">
              <a:avLst>
                <a:gd name="adj" fmla="val 9711"/>
              </a:avLst>
            </a:prstGeom>
            <a:noFill/>
            <a:ln w="107950" cap="flat">
              <a:solidFill>
                <a:srgbClr val="099CB6"/>
              </a:solidFill>
              <a:miter lim="800000"/>
            </a:ln>
          </p:spPr>
          <p:style>
            <a:lnRef idx="2">
              <a:srgbClr val="096FB6">
                <a:shade val="50000"/>
              </a:srgbClr>
            </a:lnRef>
            <a:fillRef idx="1">
              <a:srgbClr val="096FB6"/>
            </a:fillRef>
            <a:effectRef idx="0">
              <a:srgbClr val="096FB6"/>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2" name="文本框 11"/>
            <p:cNvSpPr txBox="1"/>
            <p:nvPr>
              <p:custDataLst>
                <p:tags r:id="rId5"/>
              </p:custDataLst>
            </p:nvPr>
          </p:nvSpPr>
          <p:spPr>
            <a:xfrm>
              <a:off x="2085" y="6346"/>
              <a:ext cx="1664" cy="1425"/>
            </a:xfrm>
            <a:prstGeom prst="rect">
              <a:avLst/>
            </a:prstGeom>
            <a:solidFill>
              <a:srgbClr val="FFFFFF"/>
            </a:solidFill>
          </p:spPr>
          <p:txBody>
            <a:bodyPr wrap="square" tIns="0" bIns="0" rtlCol="0">
              <a:normAutofit lnSpcReduction="10000"/>
            </a:bodyPr>
            <a:p>
              <a:pPr algn="ctr">
                <a:lnSpc>
                  <a:spcPct val="120000"/>
                </a:lnSpc>
              </a:pPr>
              <a:r>
                <a:rPr lang="en-US" altLang="zh-CN" sz="5400" b="1" dirty="0">
                  <a:solidFill>
                    <a:srgbClr val="099CB6"/>
                  </a:solidFill>
                  <a:latin typeface="Arial" panose="020B0604020202020204" pitchFamily="34" charset="0"/>
                  <a:ea typeface="微软雅黑" panose="020B0503020204020204" charset="-122"/>
                  <a:sym typeface="Arial" panose="020B0604020202020204" pitchFamily="34" charset="0"/>
                </a:rPr>
                <a:t>02</a:t>
              </a:r>
              <a:endParaRPr lang="zh-CN" altLang="en-US" sz="5400" b="1" dirty="0">
                <a:solidFill>
                  <a:srgbClr val="099CB6"/>
                </a:solidFill>
                <a:latin typeface="Arial" panose="020B0604020202020204" pitchFamily="34" charset="0"/>
                <a:ea typeface="微软雅黑" panose="020B0503020204020204" charset="-122"/>
                <a:sym typeface="Arial" panose="020B0604020202020204" pitchFamily="34" charset="0"/>
              </a:endParaRPr>
            </a:p>
          </p:txBody>
        </p:sp>
        <p:sp>
          <p:nvSpPr>
            <p:cNvPr id="14" name="文本框 13"/>
            <p:cNvSpPr txBox="1"/>
            <p:nvPr>
              <p:custDataLst>
                <p:tags r:id="rId6"/>
              </p:custDataLst>
            </p:nvPr>
          </p:nvSpPr>
          <p:spPr>
            <a:xfrm>
              <a:off x="4469" y="6994"/>
              <a:ext cx="8709" cy="890"/>
            </a:xfrm>
            <a:prstGeom prst="rect">
              <a:avLst/>
            </a:prstGeom>
            <a:noFill/>
          </p:spPr>
          <p:txBody>
            <a:bodyPr wrap="square" lIns="91440" tIns="45720" rIns="91440" bIns="45720" rtlCol="0" anchor="ctr" anchorCtr="0">
              <a:normAutofit lnSpcReduction="10000"/>
            </a:bodyPr>
            <a:p>
              <a:pPr>
                <a:lnSpc>
                  <a:spcPct val="120000"/>
                </a:lnSpc>
              </a:pPr>
              <a:r>
                <a:rPr lang="zh-CN" altLang="en-US" sz="2800" b="1">
                  <a:latin typeface="微软雅黑" panose="020B0503020204020204" charset="-122"/>
                  <a:ea typeface="微软雅黑" panose="020B0503020204020204" charset="-122"/>
                  <a:cs typeface="微软雅黑" panose="020B0503020204020204" charset="-122"/>
                  <a:sym typeface="+mn-ea"/>
                </a:rPr>
                <a:t>关于答案的编码设计</a:t>
              </a:r>
              <a:endParaRPr lang="zh-CN" altLang="en-US" sz="2800" b="1" spc="200">
                <a:solidFill>
                  <a:srgbClr val="099CB6"/>
                </a:solidFill>
                <a:latin typeface="Arial" panose="020B0604020202020204" pitchFamily="34" charset="0"/>
                <a:ea typeface="微软雅黑" panose="020B0503020204020204" charset="-122"/>
                <a:cs typeface="+mj-cs"/>
                <a:sym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37684"/>
            <a:ext cx="12188156" cy="633686"/>
            <a:chOff x="0" y="487425"/>
            <a:chExt cx="12190413" cy="633804"/>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941475" y="487425"/>
              <a:ext cx="2316909"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二</a:t>
              </a:r>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、具体方法</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3" name="文本框 2"/>
          <p:cNvSpPr txBox="1"/>
          <p:nvPr/>
        </p:nvSpPr>
        <p:spPr>
          <a:xfrm>
            <a:off x="1743620" y="1239865"/>
            <a:ext cx="6189469" cy="460375"/>
          </a:xfrm>
          <a:prstGeom prst="rect">
            <a:avLst/>
          </a:prstGeom>
          <a:noFill/>
        </p:spPr>
        <p:txBody>
          <a:bodyPr wrap="square" rtlCol="0">
            <a:spAutoFit/>
          </a:bodyPr>
          <a:p>
            <a:pPr indent="609600" fontAlgn="auto">
              <a:extLst>
                <a:ext uri="{35155182-B16C-46BC-9424-99874614C6A1}">
                  <wpsdc:indentchars xmlns:wpsdc="http://www.wps.cn/officeDocument/2017/drawingmlCustomData" val="200" checksum="4158780845"/>
                </a:ext>
              </a:extLst>
            </a:pPr>
            <a:r>
              <a:rPr lang="en-US" altLang="zh-CN" sz="2400" b="1">
                <a:latin typeface="微软雅黑" panose="020B0503020204020204" charset="-122"/>
                <a:ea typeface="微软雅黑" panose="020B0503020204020204" charset="-122"/>
                <a:cs typeface="微软雅黑" panose="020B0503020204020204" charset="-122"/>
              </a:rPr>
              <a:t>1.</a:t>
            </a:r>
            <a:r>
              <a:rPr lang="zh-CN" altLang="en-US" sz="2400" b="1">
                <a:latin typeface="微软雅黑" panose="020B0503020204020204" charset="-122"/>
                <a:ea typeface="微软雅黑" panose="020B0503020204020204" charset="-122"/>
                <a:cs typeface="微软雅黑" panose="020B0503020204020204" charset="-122"/>
              </a:rPr>
              <a:t>不同题型的问题</a:t>
            </a:r>
            <a:endParaRPr lang="zh-CN" altLang="en-US"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743710" y="1938655"/>
            <a:ext cx="8686165" cy="388747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一般来说，根据答案设计方式的不同，调查问卷中的问题主要类型有：</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自由回答式问题：</a:t>
            </a:r>
            <a:r>
              <a:rPr lang="zh-CN" altLang="en-US" sz="2000">
                <a:latin typeface="微软雅黑" panose="020B0503020204020204" charset="-122"/>
                <a:ea typeface="微软雅黑" panose="020B0503020204020204" charset="-122"/>
                <a:cs typeface="微软雅黑" panose="020B0503020204020204" charset="-122"/>
              </a:rPr>
              <a:t>调查者只提出问题，不提供任何具体答案的提问方式。</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例：如果条件允许，您最想去哪个国家旅行？</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填答式问题：</a:t>
            </a:r>
            <a:r>
              <a:rPr lang="zh-CN" altLang="en-US" sz="2000">
                <a:latin typeface="微软雅黑" panose="020B0503020204020204" charset="-122"/>
                <a:ea typeface="微软雅黑" panose="020B0503020204020204" charset="-122"/>
                <a:cs typeface="微软雅黑" panose="020B0503020204020204" charset="-122"/>
              </a:rPr>
              <a:t>对被访者来说容易回答，方便填写的问题，可采用填答式问题。</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例：您的年龄：</a:t>
            </a:r>
            <a:r>
              <a:rPr lang="zh-CN" altLang="en-US" sz="2000" b="1" u="sng">
                <a:solidFill>
                  <a:schemeClr val="accent5">
                    <a:lumMod val="75000"/>
                  </a:schemeClr>
                </a:solidFill>
                <a:latin typeface="微软雅黑" panose="020B0503020204020204" charset="-122"/>
                <a:ea typeface="微软雅黑" panose="020B0503020204020204" charset="-122"/>
                <a:cs typeface="微软雅黑" panose="020B0503020204020204" charset="-122"/>
              </a:rPr>
              <a:t>       </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岁</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37684"/>
            <a:ext cx="12188156" cy="633686"/>
            <a:chOff x="0" y="487425"/>
            <a:chExt cx="12190413" cy="633804"/>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941475" y="487425"/>
              <a:ext cx="2316909"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二</a:t>
              </a:r>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、具体方法</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1751330" y="1352550"/>
            <a:ext cx="8686165" cy="486156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两项选择式问题：</a:t>
            </a:r>
            <a:r>
              <a:rPr lang="zh-CN" altLang="en-US" sz="2000">
                <a:latin typeface="微软雅黑" panose="020B0503020204020204" charset="-122"/>
                <a:ea typeface="微软雅黑" panose="020B0503020204020204" charset="-122"/>
                <a:cs typeface="微软雅黑" panose="020B0503020204020204" charset="-122"/>
              </a:rPr>
              <a:t>赞否性提问，二者必居其一。</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例：您是否住在本市？ 是</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sym typeface="Wingdings 2" panose="05020102010507070707" charset="0"/>
              </a:rPr>
              <a:t>  否</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sym typeface="Wingdings 2" panose="05020102010507070707" charset="0"/>
              </a:rPr>
              <a:t></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多项选择式问题：</a:t>
            </a:r>
            <a:r>
              <a:rPr lang="zh-CN" altLang="en-US" sz="2000">
                <a:latin typeface="微软雅黑" panose="020B0503020204020204" charset="-122"/>
                <a:ea typeface="微软雅黑" panose="020B0503020204020204" charset="-122"/>
                <a:cs typeface="微软雅黑" panose="020B0503020204020204" charset="-122"/>
              </a:rPr>
              <a:t>列出多种答案，由被访者自由选择的提问方式。</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例：您认为对外开放的步伐应该是加快还是放慢（只选一项）</a:t>
            </a:r>
            <a:endPar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      </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sym typeface="Wingdings 2" panose="05020102010507070707" charset="0"/>
              </a:rPr>
              <a:t> </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1.加快步伐，适应新的形势</a:t>
            </a:r>
            <a:endPar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      </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sym typeface="Wingdings 2" panose="05020102010507070707" charset="0"/>
              </a:rPr>
              <a:t> </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2.保持原有步伐，巩固现有成果</a:t>
            </a:r>
            <a:endPar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      </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sym typeface="Wingdings 2" panose="05020102010507070707" charset="0"/>
              </a:rPr>
              <a:t> </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3.放慢步伐，消除不良影响</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37684"/>
            <a:ext cx="12188156" cy="633686"/>
            <a:chOff x="0" y="487425"/>
            <a:chExt cx="12190413" cy="633804"/>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941475" y="487425"/>
              <a:ext cx="2316909"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二</a:t>
              </a:r>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、具体方法</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1758315" y="2021840"/>
            <a:ext cx="8686165" cy="2912745"/>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2"/>
                </a:solidFill>
                <a:latin typeface="微软雅黑" panose="020B0503020204020204" charset="-122"/>
                <a:ea typeface="微软雅黑" panose="020B0503020204020204" charset="-122"/>
                <a:cs typeface="微软雅黑" panose="020B0503020204020204" charset="-122"/>
                <a:sym typeface="+mn-ea"/>
              </a:rPr>
              <a:t>排序式问题：</a:t>
            </a:r>
            <a:r>
              <a:rPr lang="zh-CN" altLang="en-US" sz="2000">
                <a:latin typeface="微软雅黑" panose="020B0503020204020204" charset="-122"/>
                <a:ea typeface="微软雅黑" panose="020B0503020204020204" charset="-122"/>
                <a:cs typeface="微软雅黑" panose="020B0503020204020204" charset="-122"/>
                <a:sym typeface="+mn-ea"/>
              </a:rPr>
              <a:t>列出多种答案，被访者自行判断并按照顺序排列答案。</a:t>
            </a:r>
            <a:endParaRPr lang="zh-CN" altLang="en-US" sz="2000">
              <a:latin typeface="微软雅黑" panose="020B0503020204020204" charset="-122"/>
              <a:ea typeface="微软雅黑" panose="020B0503020204020204" charset="-122"/>
              <a:cs typeface="微软雅黑" panose="020B0503020204020204" charset="-122"/>
              <a:sym typeface="+mn-ea"/>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sym typeface="+mn-ea"/>
              </a:rPr>
              <a:t>例：在阅读了本期刊登的文章后，您觉得自己最喜欢其中哪篇文章? [请 最多选出三篇您最喜欢的文章，并将文章的标号(在本期目录页上)依次填入下面的括号内」</a:t>
            </a:r>
            <a:endParaRPr lang="zh-CN" altLang="en-US" sz="2000">
              <a:latin typeface="微软雅黑" panose="020B0503020204020204" charset="-122"/>
              <a:ea typeface="微软雅黑" panose="020B0503020204020204" charset="-122"/>
              <a:cs typeface="微软雅黑" panose="020B0503020204020204" charset="-122"/>
              <a:sym typeface="+mn-ea"/>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      1.最喜欢(     );2.其次(     );3.再次(     )。</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85941"/>
            <a:ext cx="12188156" cy="585429"/>
            <a:chOff x="0" y="535691"/>
            <a:chExt cx="12190413" cy="585538"/>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238418" y="535691"/>
              <a:ext cx="3739572"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一、说明信（卷首语</a:t>
              </a:r>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1490345" y="1696720"/>
            <a:ext cx="9210675" cy="3579495"/>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latin typeface="微软雅黑" panose="020B0503020204020204" charset="-122"/>
                <a:ea typeface="微软雅黑" panose="020B0503020204020204" charset="-122"/>
                <a:cs typeface="微软雅黑" panose="020B0503020204020204" charset="-122"/>
                <a:sym typeface="+mn-ea"/>
              </a:rPr>
              <a:t>四是学术性调查机构</a:t>
            </a:r>
            <a:endParaRPr lang="zh-CN" altLang="en-US" sz="2000" b="1">
              <a:latin typeface="微软雅黑" panose="020B0503020204020204" charset="-122"/>
              <a:ea typeface="微软雅黑" panose="020B0503020204020204" charset="-122"/>
              <a:cs typeface="微软雅黑" panose="020B0503020204020204" charset="-122"/>
              <a:sym typeface="+mn-ea"/>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2"/>
                </a:solidFill>
                <a:latin typeface="微软雅黑" panose="020B0503020204020204" charset="-122"/>
                <a:ea typeface="微软雅黑" panose="020B0503020204020204" charset="-122"/>
                <a:cs typeface="微软雅黑" panose="020B0503020204020204" charset="-122"/>
                <a:sym typeface="+mn-ea"/>
              </a:rPr>
              <a:t>与商业调查公司相比，学术性调查机构的价值并不在于执行的严格程度，由于其组织本身没有一种常年运作的调查网络，事实上，学术性机构本身在调查的网络方面是有劣势的。</a:t>
            </a:r>
            <a:r>
              <a:rPr lang="zh-CN" altLang="en-US" sz="2000">
                <a:latin typeface="微软雅黑" panose="020B0503020204020204" charset="-122"/>
                <a:ea typeface="微软雅黑" panose="020B0503020204020204" charset="-122"/>
                <a:cs typeface="微软雅黑" panose="020B0503020204020204" charset="-122"/>
                <a:sym typeface="+mn-ea"/>
              </a:rPr>
              <a:t>但是，学术性调查机构的特点是什么呢？一方面，它的超功利性。学术性调查机构一般没有直接的商业目的，相对来说，其调查结果比较客观、公正，比较有学术信誉，因此也能够受到舆论的信任；另一方面，学术性调查机构在调查方法的使用上往往更加先进一些。</a:t>
            </a:r>
            <a:endParaRPr lang="zh-CN" altLang="en-US" sz="2000">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37684"/>
            <a:ext cx="12188156" cy="633686"/>
            <a:chOff x="0" y="487425"/>
            <a:chExt cx="12190413" cy="633804"/>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941475" y="487425"/>
              <a:ext cx="2316909"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二</a:t>
              </a:r>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、具体方法</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1751330" y="1337310"/>
            <a:ext cx="8686165" cy="3579495"/>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坐标式问题：</a:t>
            </a:r>
            <a:r>
              <a:rPr lang="zh-CN" altLang="en-US" sz="2000">
                <a:latin typeface="微软雅黑" panose="020B0503020204020204" charset="-122"/>
                <a:ea typeface="微软雅黑" panose="020B0503020204020204" charset="-122"/>
                <a:cs typeface="微软雅黑" panose="020B0503020204020204" charset="-122"/>
              </a:rPr>
              <a:t>用一个比较简单的格式将答案的程度标识出来，适用于表示意见、态度、评价等级或强烈层度的定序问题，使等级式排列的问题，变成有方向感的坐标。</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例：请您对目前社会生活中人际交往的特点给予评价：（请根据您的观察和感受逐项在相应的数字上方的双竖线处画圈，其中，正数越大，表示您对左边的评价语越肯定；负数越大，表示您对右边的评价语越肯定；“0”表示既不肯定左边的评价，也不肯定右边的评价。）</a:t>
            </a:r>
            <a:endPar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37684"/>
            <a:ext cx="12188156" cy="633686"/>
            <a:chOff x="0" y="487425"/>
            <a:chExt cx="12190413" cy="633804"/>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941475" y="487425"/>
              <a:ext cx="2316909"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二</a:t>
              </a:r>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、具体方法</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1673860" y="1380490"/>
            <a:ext cx="8870315" cy="5477510"/>
          </a:xfrm>
          <a:prstGeom prst="rect">
            <a:avLst/>
          </a:prstGeom>
          <a:noFill/>
        </p:spPr>
        <p:txBody>
          <a:bodyPr wrap="square" rtlCol="0">
            <a:spAutoFit/>
          </a:bodyPr>
          <a:p>
            <a:pPr indent="508000" fontAlgn="auto">
              <a:lnSpc>
                <a:spcPct val="10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A．真诚||——||——||——||——||——||——||虚伪</a:t>
            </a:r>
            <a:endPar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endParaRPr>
          </a:p>
          <a:p>
            <a:pPr indent="508000" fontAlgn="auto">
              <a:lnSpc>
                <a:spcPct val="10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           + 3   + 2   + 1      0      –1      –2     –3</a:t>
            </a:r>
            <a:endPar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endParaRPr>
          </a:p>
          <a:p>
            <a:pPr indent="508000" fontAlgn="auto">
              <a:lnSpc>
                <a:spcPct val="10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B．热情||——||——||——||——||——||——||冷漠</a:t>
            </a:r>
            <a:endPar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endParaRPr>
          </a:p>
          <a:p>
            <a:pPr indent="508000" fontAlgn="auto">
              <a:lnSpc>
                <a:spcPct val="10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sym typeface="+mn-ea"/>
              </a:rPr>
              <a:t>          + 3   + 2   + 1      0      –1      –2     –3</a:t>
            </a:r>
            <a:endPar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endParaRPr>
          </a:p>
          <a:p>
            <a:pPr indent="508000" fontAlgn="auto">
              <a:lnSpc>
                <a:spcPct val="10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C．重情义||——||——||——||——||——||——||图实利</a:t>
            </a:r>
            <a:endPar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endParaRPr>
          </a:p>
          <a:p>
            <a:pPr indent="508000" fontAlgn="auto">
              <a:lnSpc>
                <a:spcPct val="10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sym typeface="+mn-ea"/>
              </a:rPr>
              <a:t>              + 3   + 2   + 1      0      –1      –2     –3</a:t>
            </a:r>
            <a:endPar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endParaRPr>
          </a:p>
          <a:p>
            <a:pPr indent="508000" fontAlgn="auto">
              <a:lnSpc>
                <a:spcPct val="10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D．友善和谐||——||——||——||——||——||——||充满敌意</a:t>
            </a:r>
            <a:endPar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endParaRPr>
          </a:p>
          <a:p>
            <a:pPr indent="508000" fontAlgn="auto">
              <a:lnSpc>
                <a:spcPct val="10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sym typeface="+mn-ea"/>
              </a:rPr>
              <a:t>                 + 3   + 2   + 1      0      –1      –2     –3</a:t>
            </a:r>
            <a:endPar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endParaRPr>
          </a:p>
          <a:p>
            <a:pPr indent="508000" fontAlgn="auto">
              <a:lnSpc>
                <a:spcPct val="10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E．先人后己||——||——||——||——||——||——||自私自利</a:t>
            </a:r>
            <a:endPar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endParaRPr>
          </a:p>
          <a:p>
            <a:pPr indent="508000" fontAlgn="auto">
              <a:lnSpc>
                <a:spcPct val="10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sym typeface="+mn-ea"/>
              </a:rPr>
              <a:t>                 + 3   + 2   + 1      0      –1      –2     –3</a:t>
            </a:r>
            <a:endPar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37684"/>
            <a:ext cx="12188156" cy="633686"/>
            <a:chOff x="0" y="487425"/>
            <a:chExt cx="12190413" cy="633804"/>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941475" y="487425"/>
              <a:ext cx="2316909"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二</a:t>
              </a:r>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、具体方法</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805180" y="971550"/>
            <a:ext cx="10728325" cy="5579745"/>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矩阵式问题：</a:t>
            </a:r>
            <a:r>
              <a:rPr lang="zh-CN" altLang="en-US" sz="2000">
                <a:latin typeface="微软雅黑" panose="020B0503020204020204" charset="-122"/>
                <a:ea typeface="微软雅黑" panose="020B0503020204020204" charset="-122"/>
                <a:cs typeface="微软雅黑" panose="020B0503020204020204" charset="-122"/>
              </a:rPr>
              <a:t>将同类的机组答案排列成一个矩阵，由被访者对比着回答问题的提问方式。</a:t>
            </a:r>
            <a:endParaRPr lang="zh-CN" altLang="en-US" sz="2000">
              <a:latin typeface="微软雅黑" panose="020B0503020204020204" charset="-122"/>
              <a:ea typeface="微软雅黑" panose="020B0503020204020204" charset="-122"/>
              <a:cs typeface="微软雅黑" panose="020B0503020204020204" charset="-122"/>
            </a:endParaRPr>
          </a:p>
          <a:p>
            <a:pPr indent="508000" algn="l" fontAlgn="auto">
              <a:lnSpc>
                <a:spcPct val="150000"/>
              </a:lnSpc>
              <a:spcBef>
                <a:spcPts val="1000"/>
              </a:spcBef>
              <a:spcAft>
                <a:spcPts val="1000"/>
              </a:spcAft>
              <a:buClrTx/>
              <a:buSzTx/>
              <a:buNone/>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例：您觉得下列环境问题在您居住的城市里是否严重？（在每一行的适当方框中打“√”）</a:t>
            </a:r>
            <a:endPar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endParaRPr>
          </a:p>
          <a:p>
            <a:pPr indent="508000" algn="l" fontAlgn="auto">
              <a:lnSpc>
                <a:spcPct val="150000"/>
              </a:lnSpc>
              <a:spcBef>
                <a:spcPts val="1000"/>
              </a:spcBef>
              <a:spcAft>
                <a:spcPts val="1000"/>
              </a:spcAft>
              <a:buClrTx/>
              <a:buSzTx/>
              <a:buNone/>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                  很严重   比较严重   不太严重   不严重   不知道</a:t>
            </a:r>
            <a:endPar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endParaRPr>
          </a:p>
          <a:p>
            <a:pPr indent="508000" algn="l" fontAlgn="auto">
              <a:lnSpc>
                <a:spcPct val="150000"/>
              </a:lnSpc>
              <a:spcBef>
                <a:spcPts val="1000"/>
              </a:spcBef>
              <a:spcAft>
                <a:spcPts val="1000"/>
              </a:spcAft>
              <a:buClrTx/>
              <a:buSzTx/>
              <a:buNone/>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①噪声           </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sym typeface="Wingdings 2" panose="05020102010507070707" charset="0"/>
              </a:rPr>
              <a:t>                                               </a:t>
            </a:r>
            <a:endPar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endParaRPr>
          </a:p>
          <a:p>
            <a:pPr indent="508000" algn="l" fontAlgn="auto">
              <a:lnSpc>
                <a:spcPct val="150000"/>
              </a:lnSpc>
              <a:spcBef>
                <a:spcPts val="1000"/>
              </a:spcBef>
              <a:spcAft>
                <a:spcPts val="1000"/>
              </a:spcAft>
              <a:buClrTx/>
              <a:buSzTx/>
              <a:buNone/>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②烟尘           </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sym typeface="Wingdings 2" panose="05020102010507070707" charset="0"/>
              </a:rPr>
              <a:t>                                               </a:t>
            </a:r>
            <a:endPar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endParaRPr>
          </a:p>
          <a:p>
            <a:pPr indent="508000" algn="l" fontAlgn="auto">
              <a:lnSpc>
                <a:spcPct val="150000"/>
              </a:lnSpc>
              <a:spcBef>
                <a:spcPts val="1000"/>
              </a:spcBef>
              <a:spcAft>
                <a:spcPts val="1000"/>
              </a:spcAft>
              <a:buClrTx/>
              <a:buSzTx/>
              <a:buNone/>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③污水           </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sym typeface="Wingdings 2" panose="05020102010507070707" charset="0"/>
              </a:rPr>
              <a:t>                                               </a:t>
            </a:r>
            <a:endPar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endParaRPr>
          </a:p>
          <a:p>
            <a:pPr indent="508000" algn="l" fontAlgn="auto">
              <a:lnSpc>
                <a:spcPct val="150000"/>
              </a:lnSpc>
              <a:spcBef>
                <a:spcPts val="1000"/>
              </a:spcBef>
              <a:spcAft>
                <a:spcPts val="1000"/>
              </a:spcAft>
              <a:buClrTx/>
              <a:buSzTx/>
              <a:buNone/>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④垃圾           </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sym typeface="Wingdings 2" panose="05020102010507070707" charset="0"/>
              </a:rPr>
              <a:t>                                               </a:t>
            </a:r>
            <a:endPar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endParaRPr>
          </a:p>
          <a:p>
            <a:pPr indent="508000" algn="l" fontAlgn="auto">
              <a:lnSpc>
                <a:spcPct val="150000"/>
              </a:lnSpc>
              <a:spcBef>
                <a:spcPts val="1000"/>
              </a:spcBef>
              <a:spcAft>
                <a:spcPts val="1000"/>
              </a:spcAft>
              <a:buClrTx/>
              <a:buSzTx/>
              <a:buNone/>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⑤有害物质    </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sym typeface="Wingdings 2" panose="05020102010507070707" charset="0"/>
              </a:rPr>
              <a:t>                                               </a:t>
            </a:r>
            <a:endPar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37684"/>
            <a:ext cx="12188156" cy="633686"/>
            <a:chOff x="0" y="487425"/>
            <a:chExt cx="12190413" cy="633804"/>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941475" y="487425"/>
              <a:ext cx="2316909"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二</a:t>
              </a:r>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、具体方法</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1751330" y="1337310"/>
            <a:ext cx="8686165" cy="219456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相倚问题：</a:t>
            </a:r>
            <a:r>
              <a:rPr lang="zh-CN" altLang="en-US" sz="2000">
                <a:latin typeface="微软雅黑" panose="020B0503020204020204" charset="-122"/>
                <a:ea typeface="微软雅黑" panose="020B0503020204020204" charset="-122"/>
                <a:cs typeface="微软雅黑" panose="020B0503020204020204" charset="-122"/>
              </a:rPr>
              <a:t>在设计问卷时，有的问题只适用于一部分被访者，而一个被访者是否需要回答这个问题，则要视其对前面某个问题的回答结果而定。这样的问题，我们称之为相倚问题。</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例：</a:t>
            </a:r>
            <a:endPar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endParaRPr>
          </a:p>
        </p:txBody>
      </p:sp>
      <p:pic>
        <p:nvPicPr>
          <p:cNvPr id="3" name="图片 2"/>
          <p:cNvPicPr>
            <a:picLocks noChangeAspect="1"/>
          </p:cNvPicPr>
          <p:nvPr/>
        </p:nvPicPr>
        <p:blipFill>
          <a:blip r:embed="rId1"/>
          <a:stretch>
            <a:fillRect/>
          </a:stretch>
        </p:blipFill>
        <p:spPr>
          <a:xfrm>
            <a:off x="3442335" y="3157855"/>
            <a:ext cx="5287645" cy="1250315"/>
          </a:xfrm>
          <a:prstGeom prst="rect">
            <a:avLst/>
          </a:prstGeom>
        </p:spPr>
      </p:pic>
      <p:pic>
        <p:nvPicPr>
          <p:cNvPr id="6" name="图片 5"/>
          <p:cNvPicPr>
            <a:picLocks noChangeAspect="1"/>
          </p:cNvPicPr>
          <p:nvPr/>
        </p:nvPicPr>
        <p:blipFill>
          <a:blip r:embed="rId2"/>
          <a:stretch>
            <a:fillRect/>
          </a:stretch>
        </p:blipFill>
        <p:spPr>
          <a:xfrm>
            <a:off x="3457575" y="4408170"/>
            <a:ext cx="5287645" cy="192786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par>
                                <p:cTn id="8" presetID="2" presetClass="entr" presetSubtype="4"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 calcmode="lin" valueType="num">
                                      <p:cBhvr additive="base">
                                        <p:cTn id="10" dur="500" fill="hold"/>
                                        <p:tgtEl>
                                          <p:spTgt spid="3"/>
                                        </p:tgtEl>
                                        <p:attrNameLst>
                                          <p:attrName>ppt_x</p:attrName>
                                        </p:attrNameLst>
                                      </p:cBhvr>
                                      <p:tavLst>
                                        <p:tav tm="0">
                                          <p:val>
                                            <p:strVal val="#ppt_x"/>
                                          </p:val>
                                        </p:tav>
                                        <p:tav tm="100000">
                                          <p:val>
                                            <p:strVal val="#ppt_x"/>
                                          </p:val>
                                        </p:tav>
                                      </p:tavLst>
                                    </p:anim>
                                    <p:anim calcmode="lin" valueType="num">
                                      <p:cBhvr additive="base">
                                        <p:cTn id="11" dur="500" fill="hold"/>
                                        <p:tgtEl>
                                          <p:spTgt spid="3"/>
                                        </p:tgtEl>
                                        <p:attrNameLst>
                                          <p:attrName>ppt_y</p:attrName>
                                        </p:attrNameLst>
                                      </p:cBhvr>
                                      <p:tavLst>
                                        <p:tav tm="0">
                                          <p:val>
                                            <p:strVal val="1+#ppt_h/2"/>
                                          </p:val>
                                        </p:tav>
                                        <p:tav tm="100000">
                                          <p:val>
                                            <p:strVal val="#ppt_y"/>
                                          </p:val>
                                        </p:tav>
                                      </p:tavLst>
                                    </p:anim>
                                  </p:childTnLst>
                                </p:cTn>
                              </p:par>
                              <p:par>
                                <p:cTn id="12" presetID="2" presetClass="entr" presetSubtype="4" fill="hold" nodeType="with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additive="base">
                                        <p:cTn id="14" dur="500" fill="hold"/>
                                        <p:tgtEl>
                                          <p:spTgt spid="6"/>
                                        </p:tgtEl>
                                        <p:attrNameLst>
                                          <p:attrName>ppt_x</p:attrName>
                                        </p:attrNameLst>
                                      </p:cBhvr>
                                      <p:tavLst>
                                        <p:tav tm="0">
                                          <p:val>
                                            <p:strVal val="#ppt_x"/>
                                          </p:val>
                                        </p:tav>
                                        <p:tav tm="100000">
                                          <p:val>
                                            <p:strVal val="#ppt_x"/>
                                          </p:val>
                                        </p:tav>
                                      </p:tavLst>
                                    </p:anim>
                                    <p:anim calcmode="lin" valueType="num">
                                      <p:cBhvr additive="base">
                                        <p:cTn id="15"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37684"/>
            <a:ext cx="12188156" cy="633686"/>
            <a:chOff x="0" y="487425"/>
            <a:chExt cx="12190413" cy="633804"/>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941475" y="487425"/>
              <a:ext cx="2316909"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二</a:t>
              </a:r>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、具体方法</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3" name="文本框 2"/>
          <p:cNvSpPr txBox="1"/>
          <p:nvPr/>
        </p:nvSpPr>
        <p:spPr>
          <a:xfrm>
            <a:off x="1553120" y="1574510"/>
            <a:ext cx="6189469" cy="460375"/>
          </a:xfrm>
          <a:prstGeom prst="rect">
            <a:avLst/>
          </a:prstGeom>
          <a:noFill/>
        </p:spPr>
        <p:txBody>
          <a:bodyPr wrap="square" rtlCol="0">
            <a:spAutoFit/>
          </a:bodyPr>
          <a:p>
            <a:pPr indent="609600" fontAlgn="auto">
              <a:extLst>
                <a:ext uri="{35155182-B16C-46BC-9424-99874614C6A1}">
                  <wpsdc:indentchars xmlns:wpsdc="http://www.wps.cn/officeDocument/2017/drawingmlCustomData" val="200" checksum="4158780845"/>
                </a:ext>
              </a:extLst>
            </a:pPr>
            <a:r>
              <a:rPr lang="en-US" altLang="zh-CN" sz="2400" b="1">
                <a:latin typeface="微软雅黑" panose="020B0503020204020204" charset="-122"/>
                <a:ea typeface="微软雅黑" panose="020B0503020204020204" charset="-122"/>
                <a:cs typeface="微软雅黑" panose="020B0503020204020204" charset="-122"/>
              </a:rPr>
              <a:t>2.</a:t>
            </a:r>
            <a:r>
              <a:rPr lang="zh-CN" altLang="en-US" sz="2400" b="1">
                <a:latin typeface="微软雅黑" panose="020B0503020204020204" charset="-122"/>
                <a:ea typeface="微软雅黑" panose="020B0503020204020204" charset="-122"/>
                <a:cs typeface="微软雅黑" panose="020B0503020204020204" charset="-122"/>
              </a:rPr>
              <a:t>关于答案的编码设计</a:t>
            </a:r>
            <a:endParaRPr lang="zh-CN" altLang="en-US"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553210" y="2398395"/>
            <a:ext cx="9112250" cy="1732915"/>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每个问题的答案选项，由于要进行计算机的编码，都要对选项进行编码设计。</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一般来说，</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编码设计</a:t>
            </a:r>
            <a:r>
              <a:rPr lang="zh-CN" altLang="en-US" sz="2000">
                <a:latin typeface="微软雅黑" panose="020B0503020204020204" charset="-122"/>
                <a:ea typeface="微软雅黑" panose="020B0503020204020204" charset="-122"/>
                <a:cs typeface="微软雅黑" panose="020B0503020204020204" charset="-122"/>
              </a:rPr>
              <a:t>就是按照数字逻辑来进行编码，每一种选项情况只有唯一的、互不重复的编码，而且遵循一定的逻辑。</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37684"/>
            <a:ext cx="12188156" cy="633686"/>
            <a:chOff x="0" y="487425"/>
            <a:chExt cx="12190413" cy="633804"/>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941475" y="487425"/>
              <a:ext cx="2316909"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二</a:t>
              </a:r>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、具体方法</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1544955" y="1586865"/>
            <a:ext cx="9112250" cy="388747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例：比如说关于文化程度,假定编码为:</a:t>
            </a:r>
            <a:endPar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      1.文盲  2.小学  3.初中  4.高中 </a:t>
            </a:r>
            <a:endPar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      而不能是:</a:t>
            </a:r>
            <a:endPar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      1.文盲  5.小学  2.初中  3.大学</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如果按照一</a:t>
            </a:r>
            <a:r>
              <a:rPr lang="zh-CN" altLang="en-US" sz="2000">
                <a:latin typeface="微软雅黑" panose="020B0503020204020204" charset="-122"/>
                <a:ea typeface="微软雅黑" panose="020B0503020204020204" charset="-122"/>
                <a:cs typeface="微软雅黑" panose="020B0503020204020204" charset="-122"/>
              </a:rPr>
              <a:t>个特殊的逻辑顺序来编码，虽然也可以进行数据处理,但是不符合惯常的逻辑，人们看着会很不舒服。</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85941"/>
            <a:ext cx="12188156" cy="585429"/>
            <a:chOff x="0" y="535691"/>
            <a:chExt cx="12190413" cy="585538"/>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238418" y="535691"/>
              <a:ext cx="3739572"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一、说明信（卷首语</a:t>
              </a:r>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1490345" y="1927225"/>
            <a:ext cx="9210675" cy="311785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总的说来，政府组织、学术性调查机构肯定能够受到老百姓的支持，商业性调查机构也逐渐得到社会的认可，除此之外，其他以个人的名义，或者是以境外组织的名义来进行调查,相对来说，得到被访者合作的可能性就降低了很多。</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sym typeface="+mn-ea"/>
              </a:rPr>
              <a:t>交代身份，实际上很大程度上是为了获得被访者种起码的信任。</a:t>
            </a:r>
            <a:r>
              <a:rPr lang="zh-CN" altLang="en-US" sz="2000">
                <a:latin typeface="微软雅黑" panose="020B0503020204020204" charset="-122"/>
                <a:ea typeface="微软雅黑" panose="020B0503020204020204" charset="-122"/>
                <a:cs typeface="微软雅黑" panose="020B0503020204020204" charset="-122"/>
                <a:sym typeface="+mn-ea"/>
              </a:rPr>
              <a:t> 因为调查对象准备把信息给你，最起码你得告诉人家你是干什么的、你是谁,便于人们考虑能不能把信息交给你，这就是表明身份的目的。</a:t>
            </a:r>
            <a:endParaRPr lang="zh-CN" altLang="en-US" sz="2000">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0.xml><?xml version="1.0" encoding="utf-8"?>
<p:tagLst xmlns:p="http://schemas.openxmlformats.org/presentationml/2006/main">
  <p:tag name="KSO_WM_UNIT_ISCONTENTSTITLE" val="0"/>
  <p:tag name="KSO_WM_UNIT_PRESET_TEXT" val="添加标题"/>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68938_1*l_h_a*1_1_1"/>
  <p:tag name="KSO_WM_TEMPLATE_CATEGORY" val="diagram"/>
  <p:tag name="KSO_WM_TEMPLATE_INDEX" val="20168938"/>
  <p:tag name="KSO_WM_UNIT_LAYERLEVEL" val="1_1_1"/>
  <p:tag name="KSO_WM_TAG_VERSION" val="1.0"/>
  <p:tag name="KSO_WM_BEAUTIFY_FLAG" val="#wm#"/>
  <p:tag name="KSO_WM_UNIT_TEXT_FILL_FORE_SCHEMECOLOR_INDEX" val="5"/>
  <p:tag name="KSO_WM_UNIT_TEXT_FILL_TYPE" val="1"/>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68938_1*l_h_i*1_2_1"/>
  <p:tag name="KSO_WM_TEMPLATE_CATEGORY" val="diagram"/>
  <p:tag name="KSO_WM_TEMPLATE_INDEX" val="20168938"/>
  <p:tag name="KSO_WM_UNIT_LAYERLEVEL" val="1_1_1"/>
  <p:tag name="KSO_WM_TAG_VERSION" val="1.0"/>
  <p:tag name="KSO_WM_BEAUTIFY_FLAG" val="#wm#"/>
  <p:tag name="KSO_WM_UNIT_LINE_FORE_SCHEMECOLOR_INDEX" val="6"/>
  <p:tag name="KSO_WM_UNIT_LINE_FILL_TYPE" val="2"/>
  <p:tag name="KSO_WM_UNIT_TEXT_FILL_FORE_SCHEMECOLOR_INDEX" val="2"/>
  <p:tag name="KSO_WM_UNIT_TEXT_FILL_TYPE" val="1"/>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168938_1*l_h_i*1_2_2"/>
  <p:tag name="KSO_WM_TEMPLATE_CATEGORY" val="diagram"/>
  <p:tag name="KSO_WM_TEMPLATE_INDEX" val="20168938"/>
  <p:tag name="KSO_WM_UNIT_LAYERLEVEL" val="1_1_1"/>
  <p:tag name="KSO_WM_TAG_VERSION" val="1.0"/>
  <p:tag name="KSO_WM_BEAUTIFY_FLAG" val="#wm#"/>
  <p:tag name="KSO_WM_UNIT_FILL_FORE_SCHEMECOLOR_INDEX" val="14"/>
  <p:tag name="KSO_WM_UNIT_FILL_TYPE" val="1"/>
  <p:tag name="KSO_WM_UNIT_TEXT_FILL_FORE_SCHEMECOLOR_INDEX" val="6"/>
  <p:tag name="KSO_WM_UNIT_TEXT_FILL_TYPE" val="1"/>
</p:tagLst>
</file>

<file path=ppt/tags/tag103.xml><?xml version="1.0" encoding="utf-8"?>
<p:tagLst xmlns:p="http://schemas.openxmlformats.org/presentationml/2006/main">
  <p:tag name="KSO_WM_UNIT_ISCONTENTSTITLE" val="0"/>
  <p:tag name="KSO_WM_UNIT_PRESET_TEXT" val="添加标题"/>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168938_1*l_h_a*1_2_1"/>
  <p:tag name="KSO_WM_TEMPLATE_CATEGORY" val="diagram"/>
  <p:tag name="KSO_WM_TEMPLATE_INDEX" val="20168938"/>
  <p:tag name="KSO_WM_UNIT_LAYERLEVEL" val="1_1_1"/>
  <p:tag name="KSO_WM_TAG_VERSION" val="1.0"/>
  <p:tag name="KSO_WM_BEAUTIFY_FLAG" val="#wm#"/>
  <p:tag name="KSO_WM_UNIT_TEXT_FILL_FORE_SCHEMECOLOR_INDEX" val="6"/>
  <p:tag name="KSO_WM_UNIT_TEXT_FILL_TYPE" val="1"/>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87308"/>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87308"/>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TEMPLATE_THUMBS_INDEX" val="1"/>
  <p:tag name="KSO_WM_TEMPLATE_SUBCATEGORY" val="0"/>
  <p:tag name="KSO_WM_TAG_VERSION" val="1.0"/>
  <p:tag name="KSO_WM_BEAUTIFY_FLAG" val="#wm#"/>
  <p:tag name="KSO_WM_TEMPLATE_CATEGORY" val="custom"/>
  <p:tag name="KSO_WM_TEMPLATE_INDEX" val="20187308"/>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68938_2*l_h_i*1_1_1"/>
  <p:tag name="KSO_WM_TEMPLATE_CATEGORY" val="diagram"/>
  <p:tag name="KSO_WM_TEMPLATE_INDEX" val="20168938"/>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168938_2*l_h_i*1_1_2"/>
  <p:tag name="KSO_WM_TEMPLATE_CATEGORY" val="diagram"/>
  <p:tag name="KSO_WM_TEMPLATE_INDEX" val="20168938"/>
  <p:tag name="KSO_WM_UNIT_LAYERLEVEL" val="1_1_1"/>
  <p:tag name="KSO_WM_TAG_VERSION" val="1.0"/>
  <p:tag name="KSO_WM_BEAUTIFY_FLAG" val="#wm#"/>
  <p:tag name="KSO_WM_UNIT_FILL_FORE_SCHEMECOLOR_INDEX" val="14"/>
  <p:tag name="KSO_WM_UNIT_FILL_TYPE" val="1"/>
  <p:tag name="KSO_WM_UNIT_TEXT_FILL_FORE_SCHEMECOLOR_INDEX" val="5"/>
  <p:tag name="KSO_WM_UNIT_TEXT_FILL_TYPE" val="1"/>
</p:tagLst>
</file>

<file path=ppt/tags/tag64.xml><?xml version="1.0" encoding="utf-8"?>
<p:tagLst xmlns:p="http://schemas.openxmlformats.org/presentationml/2006/main">
  <p:tag name="KSO_WM_UNIT_ISCONTENTSTITLE" val="0"/>
  <p:tag name="KSO_WM_UNIT_PRESET_TEXT" val="添加标题"/>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68938_2*l_h_a*1_1_1"/>
  <p:tag name="KSO_WM_TEMPLATE_CATEGORY" val="diagram"/>
  <p:tag name="KSO_WM_TEMPLATE_INDEX" val="20168938"/>
  <p:tag name="KSO_WM_UNIT_LAYERLEVEL" val="1_1_1"/>
  <p:tag name="KSO_WM_TAG_VERSION" val="1.0"/>
  <p:tag name="KSO_WM_BEAUTIFY_FLAG" val="#wm#"/>
  <p:tag name="KSO_WM_UNIT_TEXT_FILL_FORE_SCHEMECOLOR_INDEX" val="5"/>
  <p:tag name="KSO_WM_UNIT_TEXT_FILL_TYPE" val="1"/>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68938_2*l_h_i*1_2_1"/>
  <p:tag name="KSO_WM_TEMPLATE_CATEGORY" val="diagram"/>
  <p:tag name="KSO_WM_TEMPLATE_INDEX" val="20168938"/>
  <p:tag name="KSO_WM_UNIT_LAYERLEVEL" val="1_1_1"/>
  <p:tag name="KSO_WM_TAG_VERSION" val="1.0"/>
  <p:tag name="KSO_WM_BEAUTIFY_FLAG" val="#wm#"/>
  <p:tag name="KSO_WM_UNIT_LINE_FORE_SCHEMECOLOR_INDEX" val="6"/>
  <p:tag name="KSO_WM_UNIT_LINE_FILL_TYPE" val="2"/>
  <p:tag name="KSO_WM_UNIT_TEXT_FILL_FORE_SCHEMECOLOR_INDEX" val="2"/>
  <p:tag name="KSO_WM_UNIT_TEXT_FILL_TYPE" val="1"/>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168938_2*l_h_i*1_2_2"/>
  <p:tag name="KSO_WM_TEMPLATE_CATEGORY" val="diagram"/>
  <p:tag name="KSO_WM_TEMPLATE_INDEX" val="20168938"/>
  <p:tag name="KSO_WM_UNIT_LAYERLEVEL" val="1_1_1"/>
  <p:tag name="KSO_WM_TAG_VERSION" val="1.0"/>
  <p:tag name="KSO_WM_BEAUTIFY_FLAG" val="#wm#"/>
  <p:tag name="KSO_WM_UNIT_FILL_FORE_SCHEMECOLOR_INDEX" val="14"/>
  <p:tag name="KSO_WM_UNIT_FILL_TYPE" val="1"/>
  <p:tag name="KSO_WM_UNIT_TEXT_FILL_FORE_SCHEMECOLOR_INDEX" val="6"/>
  <p:tag name="KSO_WM_UNIT_TEXT_FILL_TYPE" val="1"/>
</p:tagLst>
</file>

<file path=ppt/tags/tag67.xml><?xml version="1.0" encoding="utf-8"?>
<p:tagLst xmlns:p="http://schemas.openxmlformats.org/presentationml/2006/main">
  <p:tag name="KSO_WM_UNIT_ISCONTENTSTITLE" val="0"/>
  <p:tag name="KSO_WM_UNIT_PRESET_TEXT" val="添加标题"/>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168938_2*l_h_a*1_2_1"/>
  <p:tag name="KSO_WM_TEMPLATE_CATEGORY" val="diagram"/>
  <p:tag name="KSO_WM_TEMPLATE_INDEX" val="20168938"/>
  <p:tag name="KSO_WM_UNIT_LAYERLEVEL" val="1_1_1"/>
  <p:tag name="KSO_WM_TAG_VERSION" val="1.0"/>
  <p:tag name="KSO_WM_BEAUTIFY_FLAG" val="#wm#"/>
  <p:tag name="KSO_WM_UNIT_TEXT_FILL_FORE_SCHEMECOLOR_INDEX" val="6"/>
  <p:tag name="KSO_WM_UNIT_TEXT_FILL_TYPE" val="1"/>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168938_2*l_h_i*1_3_1"/>
  <p:tag name="KSO_WM_TEMPLATE_CATEGORY" val="diagram"/>
  <p:tag name="KSO_WM_TEMPLATE_INDEX" val="20168938"/>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168938_2*l_h_i*1_3_2"/>
  <p:tag name="KSO_WM_TEMPLATE_CATEGORY" val="diagram"/>
  <p:tag name="KSO_WM_TEMPLATE_INDEX" val="20168938"/>
  <p:tag name="KSO_WM_UNIT_LAYERLEVEL" val="1_1_1"/>
  <p:tag name="KSO_WM_TAG_VERSION" val="1.0"/>
  <p:tag name="KSO_WM_BEAUTIFY_FLAG" val="#wm#"/>
  <p:tag name="KSO_WM_UNIT_FILL_FORE_SCHEMECOLOR_INDEX" val="14"/>
  <p:tag name="KSO_WM_UNIT_FILL_TYPE" val="1"/>
  <p:tag name="KSO_WM_UNIT_TEXT_FILL_FORE_SCHEMECOLOR_INDEX" val="5"/>
  <p:tag name="KSO_WM_UNIT_TEXT_FILL_TYPE" val="1"/>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KSO_WM_UNIT_ISCONTENTSTITLE" val="0"/>
  <p:tag name="KSO_WM_UNIT_PRESET_TEXT" val="添加标题"/>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168938_2*l_h_a*1_3_1"/>
  <p:tag name="KSO_WM_TEMPLATE_CATEGORY" val="diagram"/>
  <p:tag name="KSO_WM_TEMPLATE_INDEX" val="20168938"/>
  <p:tag name="KSO_WM_UNIT_LAYERLEVEL" val="1_1_1"/>
  <p:tag name="KSO_WM_TAG_VERSION" val="1.0"/>
  <p:tag name="KSO_WM_BEAUTIFY_FLAG" val="#wm#"/>
  <p:tag name="KSO_WM_UNIT_TEXT_FILL_FORE_SCHEMECOLOR_INDEX" val="5"/>
  <p:tag name="KSO_WM_UNIT_TEXT_FILL_TYPE" val="1"/>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68938_2*l_h_i*1_2_1"/>
  <p:tag name="KSO_WM_TEMPLATE_CATEGORY" val="diagram"/>
  <p:tag name="KSO_WM_TEMPLATE_INDEX" val="20168938"/>
  <p:tag name="KSO_WM_UNIT_LAYERLEVEL" val="1_1_1"/>
  <p:tag name="KSO_WM_TAG_VERSION" val="1.0"/>
  <p:tag name="KSO_WM_BEAUTIFY_FLAG" val="#wm#"/>
  <p:tag name="KSO_WM_UNIT_LINE_FORE_SCHEMECOLOR_INDEX" val="6"/>
  <p:tag name="KSO_WM_UNIT_LINE_FILL_TYPE" val="2"/>
  <p:tag name="KSO_WM_UNIT_TEXT_FILL_FORE_SCHEMECOLOR_INDEX" val="2"/>
  <p:tag name="KSO_WM_UNIT_TEXT_FILL_TYPE" val="1"/>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168938_2*l_h_i*1_2_2"/>
  <p:tag name="KSO_WM_TEMPLATE_CATEGORY" val="diagram"/>
  <p:tag name="KSO_WM_TEMPLATE_INDEX" val="20168938"/>
  <p:tag name="KSO_WM_UNIT_LAYERLEVEL" val="1_1_1"/>
  <p:tag name="KSO_WM_TAG_VERSION" val="1.0"/>
  <p:tag name="KSO_WM_BEAUTIFY_FLAG" val="#wm#"/>
  <p:tag name="KSO_WM_UNIT_FILL_FORE_SCHEMECOLOR_INDEX" val="14"/>
  <p:tag name="KSO_WM_UNIT_FILL_TYPE" val="1"/>
  <p:tag name="KSO_WM_UNIT_TEXT_FILL_FORE_SCHEMECOLOR_INDEX" val="6"/>
  <p:tag name="KSO_WM_UNIT_TEXT_FILL_TYPE" val="1"/>
</p:tagLst>
</file>

<file path=ppt/tags/tag73.xml><?xml version="1.0" encoding="utf-8"?>
<p:tagLst xmlns:p="http://schemas.openxmlformats.org/presentationml/2006/main">
  <p:tag name="KSO_WM_UNIT_ISCONTENTSTITLE" val="0"/>
  <p:tag name="KSO_WM_UNIT_PRESET_TEXT" val="添加标题"/>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168938_2*l_h_a*1_2_1"/>
  <p:tag name="KSO_WM_TEMPLATE_CATEGORY" val="diagram"/>
  <p:tag name="KSO_WM_TEMPLATE_INDEX" val="20168938"/>
  <p:tag name="KSO_WM_UNIT_LAYERLEVEL" val="1_1_1"/>
  <p:tag name="KSO_WM_TAG_VERSION" val="1.0"/>
  <p:tag name="KSO_WM_BEAUTIFY_FLAG" val="#wm#"/>
  <p:tag name="KSO_WM_UNIT_TEXT_FILL_FORE_SCHEMECOLOR_INDEX" val="6"/>
  <p:tag name="KSO_WM_UNIT_TEXT_FILL_TYPE" val="1"/>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68938_1*l_h_i*1_1_1"/>
  <p:tag name="KSO_WM_TEMPLATE_CATEGORY" val="diagram"/>
  <p:tag name="KSO_WM_TEMPLATE_INDEX" val="20168938"/>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168938_1*l_h_i*1_1_2"/>
  <p:tag name="KSO_WM_TEMPLATE_CATEGORY" val="diagram"/>
  <p:tag name="KSO_WM_TEMPLATE_INDEX" val="20168938"/>
  <p:tag name="KSO_WM_UNIT_LAYERLEVEL" val="1_1_1"/>
  <p:tag name="KSO_WM_TAG_VERSION" val="1.0"/>
  <p:tag name="KSO_WM_BEAUTIFY_FLAG" val="#wm#"/>
  <p:tag name="KSO_WM_UNIT_FILL_FORE_SCHEMECOLOR_INDEX" val="14"/>
  <p:tag name="KSO_WM_UNIT_FILL_TYPE" val="1"/>
  <p:tag name="KSO_WM_UNIT_TEXT_FILL_FORE_SCHEMECOLOR_INDEX" val="5"/>
  <p:tag name="KSO_WM_UNIT_TEXT_FILL_TYPE" val="1"/>
</p:tagLst>
</file>

<file path=ppt/tags/tag76.xml><?xml version="1.0" encoding="utf-8"?>
<p:tagLst xmlns:p="http://schemas.openxmlformats.org/presentationml/2006/main">
  <p:tag name="KSO_WM_UNIT_ISCONTENTSTITLE" val="0"/>
  <p:tag name="KSO_WM_UNIT_PRESET_TEXT" val="添加标题"/>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68938_1*l_h_a*1_1_1"/>
  <p:tag name="KSO_WM_TEMPLATE_CATEGORY" val="diagram"/>
  <p:tag name="KSO_WM_TEMPLATE_INDEX" val="20168938"/>
  <p:tag name="KSO_WM_UNIT_LAYERLEVEL" val="1_1_1"/>
  <p:tag name="KSO_WM_TAG_VERSION" val="1.0"/>
  <p:tag name="KSO_WM_BEAUTIFY_FLAG" val="#wm#"/>
  <p:tag name="KSO_WM_UNIT_TEXT_FILL_FORE_SCHEMECOLOR_INDEX" val="5"/>
  <p:tag name="KSO_WM_UNIT_TEXT_FILL_TYPE" val="1"/>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68938_1*l_h_i*1_2_1"/>
  <p:tag name="KSO_WM_TEMPLATE_CATEGORY" val="diagram"/>
  <p:tag name="KSO_WM_TEMPLATE_INDEX" val="20168938"/>
  <p:tag name="KSO_WM_UNIT_LAYERLEVEL" val="1_1_1"/>
  <p:tag name="KSO_WM_TAG_VERSION" val="1.0"/>
  <p:tag name="KSO_WM_BEAUTIFY_FLAG" val="#wm#"/>
  <p:tag name="KSO_WM_UNIT_LINE_FORE_SCHEMECOLOR_INDEX" val="6"/>
  <p:tag name="KSO_WM_UNIT_LINE_FILL_TYPE" val="2"/>
  <p:tag name="KSO_WM_UNIT_TEXT_FILL_FORE_SCHEMECOLOR_INDEX" val="2"/>
  <p:tag name="KSO_WM_UNIT_TEXT_FILL_TYPE" val="1"/>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168938_1*l_h_i*1_2_2"/>
  <p:tag name="KSO_WM_TEMPLATE_CATEGORY" val="diagram"/>
  <p:tag name="KSO_WM_TEMPLATE_INDEX" val="20168938"/>
  <p:tag name="KSO_WM_UNIT_LAYERLEVEL" val="1_1_1"/>
  <p:tag name="KSO_WM_TAG_VERSION" val="1.0"/>
  <p:tag name="KSO_WM_BEAUTIFY_FLAG" val="#wm#"/>
  <p:tag name="KSO_WM_UNIT_FILL_FORE_SCHEMECOLOR_INDEX" val="14"/>
  <p:tag name="KSO_WM_UNIT_FILL_TYPE" val="1"/>
  <p:tag name="KSO_WM_UNIT_TEXT_FILL_FORE_SCHEMECOLOR_INDEX" val="6"/>
  <p:tag name="KSO_WM_UNIT_TEXT_FILL_TYPE" val="1"/>
</p:tagLst>
</file>

<file path=ppt/tags/tag79.xml><?xml version="1.0" encoding="utf-8"?>
<p:tagLst xmlns:p="http://schemas.openxmlformats.org/presentationml/2006/main">
  <p:tag name="KSO_WM_UNIT_ISCONTENTSTITLE" val="0"/>
  <p:tag name="KSO_WM_UNIT_PRESET_TEXT" val="添加标题"/>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168938_1*l_h_a*1_2_1"/>
  <p:tag name="KSO_WM_TEMPLATE_CATEGORY" val="diagram"/>
  <p:tag name="KSO_WM_TEMPLATE_INDEX" val="20168938"/>
  <p:tag name="KSO_WM_UNIT_LAYERLEVEL" val="1_1_1"/>
  <p:tag name="KSO_WM_TAG_VERSION" val="1.0"/>
  <p:tag name="KSO_WM_BEAUTIFY_FLAG" val="#wm#"/>
  <p:tag name="KSO_WM_UNIT_TEXT_FILL_FORE_SCHEMECOLOR_INDEX" val="6"/>
  <p:tag name="KSO_WM_UNIT_TEXT_FILL_TYPE" val="1"/>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68938_2*l_h_i*1_1_1"/>
  <p:tag name="KSO_WM_TEMPLATE_CATEGORY" val="diagram"/>
  <p:tag name="KSO_WM_TEMPLATE_INDEX" val="20168938"/>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168938_2*l_h_i*1_1_2"/>
  <p:tag name="KSO_WM_TEMPLATE_CATEGORY" val="diagram"/>
  <p:tag name="KSO_WM_TEMPLATE_INDEX" val="20168938"/>
  <p:tag name="KSO_WM_UNIT_LAYERLEVEL" val="1_1_1"/>
  <p:tag name="KSO_WM_TAG_VERSION" val="1.0"/>
  <p:tag name="KSO_WM_BEAUTIFY_FLAG" val="#wm#"/>
  <p:tag name="KSO_WM_UNIT_FILL_FORE_SCHEMECOLOR_INDEX" val="14"/>
  <p:tag name="KSO_WM_UNIT_FILL_TYPE" val="1"/>
  <p:tag name="KSO_WM_UNIT_TEXT_FILL_FORE_SCHEMECOLOR_INDEX" val="5"/>
  <p:tag name="KSO_WM_UNIT_TEXT_FILL_TYPE" val="1"/>
</p:tagLst>
</file>

<file path=ppt/tags/tag82.xml><?xml version="1.0" encoding="utf-8"?>
<p:tagLst xmlns:p="http://schemas.openxmlformats.org/presentationml/2006/main">
  <p:tag name="KSO_WM_UNIT_ISCONTENTSTITLE" val="0"/>
  <p:tag name="KSO_WM_UNIT_PRESET_TEXT" val="添加标题"/>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68938_2*l_h_a*1_1_1"/>
  <p:tag name="KSO_WM_TEMPLATE_CATEGORY" val="diagram"/>
  <p:tag name="KSO_WM_TEMPLATE_INDEX" val="20168938"/>
  <p:tag name="KSO_WM_UNIT_LAYERLEVEL" val="1_1_1"/>
  <p:tag name="KSO_WM_TAG_VERSION" val="1.0"/>
  <p:tag name="KSO_WM_BEAUTIFY_FLAG" val="#wm#"/>
  <p:tag name="KSO_WM_UNIT_TEXT_FILL_FORE_SCHEMECOLOR_INDEX" val="5"/>
  <p:tag name="KSO_WM_UNIT_TEXT_FILL_TYPE" val="1"/>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68938_2*l_h_i*1_2_1"/>
  <p:tag name="KSO_WM_TEMPLATE_CATEGORY" val="diagram"/>
  <p:tag name="KSO_WM_TEMPLATE_INDEX" val="20168938"/>
  <p:tag name="KSO_WM_UNIT_LAYERLEVEL" val="1_1_1"/>
  <p:tag name="KSO_WM_TAG_VERSION" val="1.0"/>
  <p:tag name="KSO_WM_BEAUTIFY_FLAG" val="#wm#"/>
  <p:tag name="KSO_WM_UNIT_LINE_FORE_SCHEMECOLOR_INDEX" val="6"/>
  <p:tag name="KSO_WM_UNIT_LINE_FILL_TYPE" val="2"/>
  <p:tag name="KSO_WM_UNIT_TEXT_FILL_FORE_SCHEMECOLOR_INDEX" val="2"/>
  <p:tag name="KSO_WM_UNIT_TEXT_FILL_TYPE" val="1"/>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168938_2*l_h_i*1_2_2"/>
  <p:tag name="KSO_WM_TEMPLATE_CATEGORY" val="diagram"/>
  <p:tag name="KSO_WM_TEMPLATE_INDEX" val="20168938"/>
  <p:tag name="KSO_WM_UNIT_LAYERLEVEL" val="1_1_1"/>
  <p:tag name="KSO_WM_TAG_VERSION" val="1.0"/>
  <p:tag name="KSO_WM_BEAUTIFY_FLAG" val="#wm#"/>
  <p:tag name="KSO_WM_UNIT_FILL_FORE_SCHEMECOLOR_INDEX" val="14"/>
  <p:tag name="KSO_WM_UNIT_FILL_TYPE" val="1"/>
  <p:tag name="KSO_WM_UNIT_TEXT_FILL_FORE_SCHEMECOLOR_INDEX" val="6"/>
  <p:tag name="KSO_WM_UNIT_TEXT_FILL_TYPE" val="1"/>
</p:tagLst>
</file>

<file path=ppt/tags/tag85.xml><?xml version="1.0" encoding="utf-8"?>
<p:tagLst xmlns:p="http://schemas.openxmlformats.org/presentationml/2006/main">
  <p:tag name="KSO_WM_UNIT_ISCONTENTSTITLE" val="0"/>
  <p:tag name="KSO_WM_UNIT_PRESET_TEXT" val="添加标题"/>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168938_2*l_h_a*1_2_1"/>
  <p:tag name="KSO_WM_TEMPLATE_CATEGORY" val="diagram"/>
  <p:tag name="KSO_WM_TEMPLATE_INDEX" val="20168938"/>
  <p:tag name="KSO_WM_UNIT_LAYERLEVEL" val="1_1_1"/>
  <p:tag name="KSO_WM_TAG_VERSION" val="1.0"/>
  <p:tag name="KSO_WM_BEAUTIFY_FLAG" val="#wm#"/>
  <p:tag name="KSO_WM_UNIT_TEXT_FILL_FORE_SCHEMECOLOR_INDEX" val="6"/>
  <p:tag name="KSO_WM_UNIT_TEXT_FILL_TYPE" val="1"/>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168938_2*l_h_i*1_3_1"/>
  <p:tag name="KSO_WM_TEMPLATE_CATEGORY" val="diagram"/>
  <p:tag name="KSO_WM_TEMPLATE_INDEX" val="20168938"/>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168938_2*l_h_i*1_3_2"/>
  <p:tag name="KSO_WM_TEMPLATE_CATEGORY" val="diagram"/>
  <p:tag name="KSO_WM_TEMPLATE_INDEX" val="20168938"/>
  <p:tag name="KSO_WM_UNIT_LAYERLEVEL" val="1_1_1"/>
  <p:tag name="KSO_WM_TAG_VERSION" val="1.0"/>
  <p:tag name="KSO_WM_BEAUTIFY_FLAG" val="#wm#"/>
  <p:tag name="KSO_WM_UNIT_FILL_FORE_SCHEMECOLOR_INDEX" val="14"/>
  <p:tag name="KSO_WM_UNIT_FILL_TYPE" val="1"/>
  <p:tag name="KSO_WM_UNIT_TEXT_FILL_FORE_SCHEMECOLOR_INDEX" val="5"/>
  <p:tag name="KSO_WM_UNIT_TEXT_FILL_TYPE" val="1"/>
</p:tagLst>
</file>

<file path=ppt/tags/tag88.xml><?xml version="1.0" encoding="utf-8"?>
<p:tagLst xmlns:p="http://schemas.openxmlformats.org/presentationml/2006/main">
  <p:tag name="KSO_WM_UNIT_ISCONTENTSTITLE" val="0"/>
  <p:tag name="KSO_WM_UNIT_PRESET_TEXT" val="添加标题"/>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168938_2*l_h_a*1_3_1"/>
  <p:tag name="KSO_WM_TEMPLATE_CATEGORY" val="diagram"/>
  <p:tag name="KSO_WM_TEMPLATE_INDEX" val="20168938"/>
  <p:tag name="KSO_WM_UNIT_LAYERLEVEL" val="1_1_1"/>
  <p:tag name="KSO_WM_TAG_VERSION" val="1.0"/>
  <p:tag name="KSO_WM_BEAUTIFY_FLAG" val="#wm#"/>
  <p:tag name="KSO_WM_UNIT_TEXT_FILL_FORE_SCHEMECOLOR_INDEX" val="5"/>
  <p:tag name="KSO_WM_UNIT_TEXT_FILL_TYPE" val="1"/>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68938_2*l_h_i*1_1_1"/>
  <p:tag name="KSO_WM_TEMPLATE_CATEGORY" val="diagram"/>
  <p:tag name="KSO_WM_TEMPLATE_INDEX" val="20168938"/>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168938_2*l_h_i*1_1_2"/>
  <p:tag name="KSO_WM_TEMPLATE_CATEGORY" val="diagram"/>
  <p:tag name="KSO_WM_TEMPLATE_INDEX" val="20168938"/>
  <p:tag name="KSO_WM_UNIT_LAYERLEVEL" val="1_1_1"/>
  <p:tag name="KSO_WM_TAG_VERSION" val="1.0"/>
  <p:tag name="KSO_WM_BEAUTIFY_FLAG" val="#wm#"/>
  <p:tag name="KSO_WM_UNIT_FILL_FORE_SCHEMECOLOR_INDEX" val="14"/>
  <p:tag name="KSO_WM_UNIT_FILL_TYPE" val="1"/>
  <p:tag name="KSO_WM_UNIT_TEXT_FILL_FORE_SCHEMECOLOR_INDEX" val="5"/>
  <p:tag name="KSO_WM_UNIT_TEXT_FILL_TYPE" val="1"/>
</p:tagLst>
</file>

<file path=ppt/tags/tag91.xml><?xml version="1.0" encoding="utf-8"?>
<p:tagLst xmlns:p="http://schemas.openxmlformats.org/presentationml/2006/main">
  <p:tag name="KSO_WM_UNIT_ISCONTENTSTITLE" val="0"/>
  <p:tag name="KSO_WM_UNIT_PRESET_TEXT" val="添加标题"/>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68938_2*l_h_a*1_1_1"/>
  <p:tag name="KSO_WM_TEMPLATE_CATEGORY" val="diagram"/>
  <p:tag name="KSO_WM_TEMPLATE_INDEX" val="20168938"/>
  <p:tag name="KSO_WM_UNIT_LAYERLEVEL" val="1_1_1"/>
  <p:tag name="KSO_WM_TAG_VERSION" val="1.0"/>
  <p:tag name="KSO_WM_BEAUTIFY_FLAG" val="#wm#"/>
  <p:tag name="KSO_WM_UNIT_TEXT_FILL_FORE_SCHEMECOLOR_INDEX" val="5"/>
  <p:tag name="KSO_WM_UNIT_TEXT_FILL_TYPE" val="1"/>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68938_2*l_h_i*1_2_1"/>
  <p:tag name="KSO_WM_TEMPLATE_CATEGORY" val="diagram"/>
  <p:tag name="KSO_WM_TEMPLATE_INDEX" val="20168938"/>
  <p:tag name="KSO_WM_UNIT_LAYERLEVEL" val="1_1_1"/>
  <p:tag name="KSO_WM_TAG_VERSION" val="1.0"/>
  <p:tag name="KSO_WM_BEAUTIFY_FLAG" val="#wm#"/>
  <p:tag name="KSO_WM_UNIT_LINE_FORE_SCHEMECOLOR_INDEX" val="6"/>
  <p:tag name="KSO_WM_UNIT_LINE_FILL_TYPE" val="2"/>
  <p:tag name="KSO_WM_UNIT_TEXT_FILL_FORE_SCHEMECOLOR_INDEX" val="2"/>
  <p:tag name="KSO_WM_UNIT_TEXT_FILL_TYPE" val="1"/>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168938_2*l_h_i*1_2_2"/>
  <p:tag name="KSO_WM_TEMPLATE_CATEGORY" val="diagram"/>
  <p:tag name="KSO_WM_TEMPLATE_INDEX" val="20168938"/>
  <p:tag name="KSO_WM_UNIT_LAYERLEVEL" val="1_1_1"/>
  <p:tag name="KSO_WM_TAG_VERSION" val="1.0"/>
  <p:tag name="KSO_WM_BEAUTIFY_FLAG" val="#wm#"/>
  <p:tag name="KSO_WM_UNIT_FILL_FORE_SCHEMECOLOR_INDEX" val="14"/>
  <p:tag name="KSO_WM_UNIT_FILL_TYPE" val="1"/>
  <p:tag name="KSO_WM_UNIT_TEXT_FILL_FORE_SCHEMECOLOR_INDEX" val="6"/>
  <p:tag name="KSO_WM_UNIT_TEXT_FILL_TYPE" val="1"/>
</p:tagLst>
</file>

<file path=ppt/tags/tag94.xml><?xml version="1.0" encoding="utf-8"?>
<p:tagLst xmlns:p="http://schemas.openxmlformats.org/presentationml/2006/main">
  <p:tag name="KSO_WM_UNIT_ISCONTENTSTITLE" val="0"/>
  <p:tag name="KSO_WM_UNIT_PRESET_TEXT" val="添加标题"/>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168938_2*l_h_a*1_2_1"/>
  <p:tag name="KSO_WM_TEMPLATE_CATEGORY" val="diagram"/>
  <p:tag name="KSO_WM_TEMPLATE_INDEX" val="20168938"/>
  <p:tag name="KSO_WM_UNIT_LAYERLEVEL" val="1_1_1"/>
  <p:tag name="KSO_WM_TAG_VERSION" val="1.0"/>
  <p:tag name="KSO_WM_BEAUTIFY_FLAG" val="#wm#"/>
  <p:tag name="KSO_WM_UNIT_TEXT_FILL_FORE_SCHEMECOLOR_INDEX" val="6"/>
  <p:tag name="KSO_WM_UNIT_TEXT_FILL_TYPE" val="1"/>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168938_2*l_h_i*1_3_1"/>
  <p:tag name="KSO_WM_TEMPLATE_CATEGORY" val="diagram"/>
  <p:tag name="KSO_WM_TEMPLATE_INDEX" val="20168938"/>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168938_2*l_h_i*1_3_2"/>
  <p:tag name="KSO_WM_TEMPLATE_CATEGORY" val="diagram"/>
  <p:tag name="KSO_WM_TEMPLATE_INDEX" val="20168938"/>
  <p:tag name="KSO_WM_UNIT_LAYERLEVEL" val="1_1_1"/>
  <p:tag name="KSO_WM_TAG_VERSION" val="1.0"/>
  <p:tag name="KSO_WM_BEAUTIFY_FLAG" val="#wm#"/>
  <p:tag name="KSO_WM_UNIT_FILL_FORE_SCHEMECOLOR_INDEX" val="14"/>
  <p:tag name="KSO_WM_UNIT_FILL_TYPE" val="1"/>
  <p:tag name="KSO_WM_UNIT_TEXT_FILL_FORE_SCHEMECOLOR_INDEX" val="5"/>
  <p:tag name="KSO_WM_UNIT_TEXT_FILL_TYPE" val="1"/>
</p:tagLst>
</file>

<file path=ppt/tags/tag97.xml><?xml version="1.0" encoding="utf-8"?>
<p:tagLst xmlns:p="http://schemas.openxmlformats.org/presentationml/2006/main">
  <p:tag name="KSO_WM_UNIT_ISCONTENTSTITLE" val="0"/>
  <p:tag name="KSO_WM_UNIT_PRESET_TEXT" val="添加标题"/>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168938_2*l_h_a*1_3_1"/>
  <p:tag name="KSO_WM_TEMPLATE_CATEGORY" val="diagram"/>
  <p:tag name="KSO_WM_TEMPLATE_INDEX" val="20168938"/>
  <p:tag name="KSO_WM_UNIT_LAYERLEVEL" val="1_1_1"/>
  <p:tag name="KSO_WM_TAG_VERSION" val="1.0"/>
  <p:tag name="KSO_WM_BEAUTIFY_FLAG" val="#wm#"/>
  <p:tag name="KSO_WM_UNIT_TEXT_FILL_FORE_SCHEMECOLOR_INDEX" val="5"/>
  <p:tag name="KSO_WM_UNIT_TEXT_FILL_TYPE" val="1"/>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68938_1*l_h_i*1_1_1"/>
  <p:tag name="KSO_WM_TEMPLATE_CATEGORY" val="diagram"/>
  <p:tag name="KSO_WM_TEMPLATE_INDEX" val="20168938"/>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168938_1*l_h_i*1_1_2"/>
  <p:tag name="KSO_WM_TEMPLATE_CATEGORY" val="diagram"/>
  <p:tag name="KSO_WM_TEMPLATE_INDEX" val="20168938"/>
  <p:tag name="KSO_WM_UNIT_LAYERLEVEL" val="1_1_1"/>
  <p:tag name="KSO_WM_TAG_VERSION" val="1.0"/>
  <p:tag name="KSO_WM_BEAUTIFY_FLAG" val="#wm#"/>
  <p:tag name="KSO_WM_UNIT_FILL_FORE_SCHEMECOLOR_INDEX" val="14"/>
  <p:tag name="KSO_WM_UNIT_FILL_TYPE" val="1"/>
  <p:tag name="KSO_WM_UNIT_TEXT_FILL_FORE_SCHEMECOLOR_INDEX" val="5"/>
  <p:tag name="KSO_WM_UNIT_TEXT_FILL_TYPE" val="1"/>
</p:tagLst>
</file>

<file path=ppt/theme/theme1.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docProps/app.xml><?xml version="1.0" encoding="utf-8"?>
<Properties xmlns="http://schemas.openxmlformats.org/officeDocument/2006/extended-properties" xmlns:vt="http://schemas.openxmlformats.org/officeDocument/2006/docPropsVTypes">
  <TotalTime>0</TotalTime>
  <Words>14831</Words>
  <Application>WPS 演示</Application>
  <PresentationFormat>宽屏</PresentationFormat>
  <Paragraphs>602</Paragraphs>
  <Slides>85</Slides>
  <Notes>1</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85</vt:i4>
      </vt:variant>
    </vt:vector>
  </HeadingPairs>
  <TitlesOfParts>
    <vt:vector size="95" baseType="lpstr">
      <vt:lpstr>Arial</vt:lpstr>
      <vt:lpstr>宋体</vt:lpstr>
      <vt:lpstr>Wingdings</vt:lpstr>
      <vt:lpstr>微软雅黑</vt:lpstr>
      <vt:lpstr>Open Sans</vt:lpstr>
      <vt:lpstr>Segoe Print</vt:lpstr>
      <vt:lpstr>Arial Unicode MS</vt:lpstr>
      <vt:lpstr>Wingdings 2</vt:lpstr>
      <vt:lpstr>Wingdings</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夷则暮染</cp:lastModifiedBy>
  <cp:revision>48</cp:revision>
  <dcterms:created xsi:type="dcterms:W3CDTF">2019-06-19T02:08:00Z</dcterms:created>
  <dcterms:modified xsi:type="dcterms:W3CDTF">2019-12-10T06:53:52Z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2052-11.1.0.9208</vt:lpwstr>
  </property>
</Properties>
</file>