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2"/>
  </p:handoutMasterIdLst>
  <p:sldIdLst>
    <p:sldId id="257" r:id="rId3"/>
    <p:sldId id="258" r:id="rId5"/>
    <p:sldId id="356" r:id="rId6"/>
    <p:sldId id="260" r:id="rId7"/>
    <p:sldId id="293" r:id="rId8"/>
    <p:sldId id="294" r:id="rId9"/>
    <p:sldId id="261" r:id="rId10"/>
    <p:sldId id="320" r:id="rId11"/>
    <p:sldId id="357" r:id="rId12"/>
    <p:sldId id="284" r:id="rId13"/>
    <p:sldId id="322" r:id="rId14"/>
    <p:sldId id="321" r:id="rId15"/>
    <p:sldId id="285" r:id="rId16"/>
    <p:sldId id="295" r:id="rId17"/>
    <p:sldId id="264" r:id="rId18"/>
    <p:sldId id="286" r:id="rId19"/>
    <p:sldId id="323" r:id="rId20"/>
    <p:sldId id="266" r:id="rId21"/>
    <p:sldId id="358" r:id="rId22"/>
    <p:sldId id="296" r:id="rId23"/>
    <p:sldId id="324" r:id="rId24"/>
    <p:sldId id="287" r:id="rId25"/>
    <p:sldId id="288" r:id="rId26"/>
    <p:sldId id="325" r:id="rId27"/>
    <p:sldId id="326" r:id="rId28"/>
    <p:sldId id="289" r:id="rId29"/>
    <p:sldId id="327" r:id="rId30"/>
    <p:sldId id="290" r:id="rId31"/>
    <p:sldId id="328" r:id="rId32"/>
    <p:sldId id="308" r:id="rId33"/>
    <p:sldId id="309" r:id="rId34"/>
    <p:sldId id="359" r:id="rId35"/>
    <p:sldId id="310" r:id="rId36"/>
    <p:sldId id="311" r:id="rId37"/>
    <p:sldId id="329" r:id="rId38"/>
    <p:sldId id="312" r:id="rId39"/>
    <p:sldId id="330" r:id="rId40"/>
    <p:sldId id="360" r:id="rId41"/>
    <p:sldId id="313" r:id="rId42"/>
    <p:sldId id="314" r:id="rId43"/>
    <p:sldId id="315" r:id="rId44"/>
    <p:sldId id="316" r:id="rId45"/>
    <p:sldId id="331" r:id="rId46"/>
    <p:sldId id="361" r:id="rId47"/>
    <p:sldId id="317" r:id="rId48"/>
    <p:sldId id="318" r:id="rId49"/>
    <p:sldId id="332" r:id="rId50"/>
    <p:sldId id="319" r:id="rId5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96"/>
        <p:guide pos="3840"/>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0" Type="http://schemas.openxmlformats.org/officeDocument/2006/relationships/notesSlide" Target="../notesSlides/notesSlide10.xml"/><Relationship Id="rId1" Type="http://schemas.openxmlformats.org/officeDocument/2006/relationships/tags" Target="../tags/tag6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0" Type="http://schemas.openxmlformats.org/officeDocument/2006/relationships/notesSlide" Target="../notesSlides/notesSlide19.xml"/><Relationship Id="rId1" Type="http://schemas.openxmlformats.org/officeDocument/2006/relationships/tags" Target="../tags/tag7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12.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32.xml"/><Relationship Id="rId7" Type="http://schemas.openxmlformats.org/officeDocument/2006/relationships/slideLayout" Target="../slideLayouts/slideLayout12.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8" Type="http://schemas.openxmlformats.org/officeDocument/2006/relationships/notesSlide" Target="../notesSlides/notesSlide38.xml"/><Relationship Id="rId7" Type="http://schemas.openxmlformats.org/officeDocument/2006/relationships/slideLayout" Target="../slideLayouts/slideLayout12.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9" Type="http://schemas.openxmlformats.org/officeDocument/2006/relationships/notesSlide" Target="../notesSlides/notesSlide44.xml"/><Relationship Id="rId8" Type="http://schemas.openxmlformats.org/officeDocument/2006/relationships/slideLayout" Target="../slideLayouts/slideLayout12.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3546472" y="4098968"/>
            <a:ext cx="513612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舆论调控</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2465627" y="5072848"/>
            <a:ext cx="721781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600" b="1" dirty="0" smtClean="0">
                <a:solidFill>
                  <a:schemeClr val="bg2">
                    <a:lumMod val="25000"/>
                  </a:schemeClr>
                </a:solidFill>
                <a:latin typeface="微软雅黑" panose="020B0503020204020204" charset="-122"/>
                <a:ea typeface="微软雅黑" panose="020B0503020204020204" charset="-122"/>
                <a:sym typeface="+mn-ea"/>
              </a:rPr>
              <a:t>舆论调控的理论前提与历史经验</a:t>
            </a:r>
            <a:endParaRPr lang="zh-CN" altLang="en-US"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3281820" y="4498433"/>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580227" y="4498436"/>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31447"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二、前传媒时代</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隐形的舆论控制</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圆角矩形 2"/>
          <p:cNvSpPr/>
          <p:nvPr>
            <p:custDataLst>
              <p:tags r:id="rId1"/>
            </p:custDataLst>
          </p:nvPr>
        </p:nvSpPr>
        <p:spPr>
          <a:xfrm>
            <a:off x="2370873" y="1826442"/>
            <a:ext cx="1058551" cy="1058551"/>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2"/>
            </p:custDataLst>
          </p:nvPr>
        </p:nvSpPr>
        <p:spPr>
          <a:xfrm>
            <a:off x="1796866" y="1484431"/>
            <a:ext cx="1326917" cy="1135922"/>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3"/>
            </p:custDataLst>
          </p:nvPr>
        </p:nvSpPr>
        <p:spPr>
          <a:xfrm>
            <a:off x="3697605" y="2300605"/>
            <a:ext cx="6943090" cy="1464310"/>
          </a:xfrm>
          <a:prstGeom prst="rect">
            <a:avLst/>
          </a:prstGeom>
          <a:noFill/>
        </p:spPr>
        <p:txBody>
          <a:bodyPr wrap="square" lIns="91440" tIns="45720" rIns="91440" bIns="45720" rtlCol="0"/>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（1）一套道德学说——儒学</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（2）一套政治哲学的理论支持</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（3）一套道德教化的载体与通道</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pc="150">
              <a:uFillTx/>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custDataLst>
              <p:tags r:id="rId4"/>
            </p:custDataLst>
          </p:nvPr>
        </p:nvSpPr>
        <p:spPr>
          <a:xfrm>
            <a:off x="3697793" y="1542652"/>
            <a:ext cx="6943044" cy="709215"/>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中国传统社会的道德教化</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0" name="圆角矩形 9"/>
          <p:cNvSpPr/>
          <p:nvPr>
            <p:custDataLst>
              <p:tags r:id="rId5"/>
            </p:custDataLst>
          </p:nvPr>
        </p:nvSpPr>
        <p:spPr>
          <a:xfrm>
            <a:off x="2370873" y="4107547"/>
            <a:ext cx="1058551" cy="1058551"/>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6"/>
            </p:custDataLst>
          </p:nvPr>
        </p:nvSpPr>
        <p:spPr>
          <a:xfrm>
            <a:off x="1796866" y="3765535"/>
            <a:ext cx="1326917" cy="1135922"/>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7"/>
            </p:custDataLst>
          </p:nvPr>
        </p:nvSpPr>
        <p:spPr>
          <a:xfrm>
            <a:off x="3697605" y="4581525"/>
            <a:ext cx="6943090" cy="1356360"/>
          </a:xfrm>
          <a:prstGeom prst="rect">
            <a:avLst/>
          </a:prstGeom>
          <a:noFill/>
        </p:spPr>
        <p:txBody>
          <a:bodyPr wrap="square" lIns="91440" tIns="45720" rIns="91440" bIns="45720" rtlCol="0">
            <a:normAutofit/>
          </a:bodyPr>
          <a:p>
            <a:pPr algn="l">
              <a:lnSpc>
                <a:spcPct val="120000"/>
              </a:lnSpc>
              <a:buClrTx/>
              <a:buSzTx/>
              <a:buNone/>
            </a:pPr>
            <a:r>
              <a:rPr lang="zh-CN" altLang="en-US" sz="1800">
                <a:latin typeface="微软雅黑" panose="020B0503020204020204" charset="-122"/>
                <a:ea typeface="微软雅黑" panose="020B0503020204020204" charset="-122"/>
                <a:cs typeface="微软雅黑" panose="020B0503020204020204" charset="-122"/>
                <a:sym typeface="+mn-ea"/>
              </a:rPr>
              <a:t>（1）宗教与政治的协调</a:t>
            </a:r>
            <a:endParaRPr lang="zh-CN" altLang="en-US" sz="1800">
              <a:latin typeface="微软雅黑" panose="020B0503020204020204" charset="-122"/>
              <a:ea typeface="微软雅黑" panose="020B0503020204020204" charset="-122"/>
              <a:cs typeface="微软雅黑" panose="020B0503020204020204" charset="-122"/>
              <a:sym typeface="+mn-ea"/>
            </a:endParaRPr>
          </a:p>
          <a:p>
            <a:pPr algn="l">
              <a:lnSpc>
                <a:spcPct val="120000"/>
              </a:lnSpc>
              <a:buClrTx/>
              <a:buSzTx/>
              <a:buNone/>
            </a:pPr>
            <a:r>
              <a:rPr lang="zh-CN" altLang="en-US" sz="1800">
                <a:latin typeface="微软雅黑" panose="020B0503020204020204" charset="-122"/>
                <a:ea typeface="微软雅黑" panose="020B0503020204020204" charset="-122"/>
                <a:cs typeface="微软雅黑" panose="020B0503020204020204" charset="-122"/>
                <a:sym typeface="+mn-ea"/>
              </a:rPr>
              <a:t>（2）宗教的社会整合作用</a:t>
            </a:r>
            <a:endParaRPr lang="zh-CN" altLang="en-US" sz="1800">
              <a:latin typeface="微软雅黑" panose="020B0503020204020204" charset="-122"/>
              <a:ea typeface="微软雅黑" panose="020B0503020204020204" charset="-122"/>
              <a:cs typeface="微软雅黑" panose="020B0503020204020204" charset="-122"/>
              <a:sym typeface="+mn-ea"/>
            </a:endParaRPr>
          </a:p>
          <a:p>
            <a:pPr algn="l">
              <a:lnSpc>
                <a:spcPct val="120000"/>
              </a:lnSpc>
              <a:buClrTx/>
              <a:buSzTx/>
              <a:buNone/>
            </a:pPr>
            <a:r>
              <a:rPr lang="zh-CN" altLang="en-US" sz="1800">
                <a:latin typeface="微软雅黑" panose="020B0503020204020204" charset="-122"/>
                <a:ea typeface="微软雅黑" panose="020B0503020204020204" charset="-122"/>
                <a:cs typeface="微软雅黑" panose="020B0503020204020204" charset="-122"/>
                <a:sym typeface="+mn-ea"/>
              </a:rPr>
              <a:t>（3）宗教的社会防范作用</a:t>
            </a:r>
            <a:endParaRPr lang="zh-CN" altLang="en-US" sz="1800">
              <a:latin typeface="微软雅黑" panose="020B0503020204020204" charset="-122"/>
              <a:ea typeface="微软雅黑" panose="020B0503020204020204" charset="-122"/>
              <a:cs typeface="微软雅黑" panose="020B0503020204020204" charset="-122"/>
            </a:endParaRPr>
          </a:p>
          <a:p>
            <a:pPr algn="l">
              <a:lnSpc>
                <a:spcPct val="120000"/>
              </a:lnSpc>
            </a:pPr>
            <a:endParaRPr lang="zh-CN" altLang="en-US" sz="1600" b="1">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z="1600" spc="150">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8"/>
            </p:custDataLst>
          </p:nvPr>
        </p:nvSpPr>
        <p:spPr>
          <a:xfrm>
            <a:off x="3697793" y="3765337"/>
            <a:ext cx="6943044" cy="709215"/>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美国的宗教教化作用</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31447"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二、前传媒时代</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隐形的舆论控制</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439965" y="124177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中国传统社会的道德教化</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40055" y="1882140"/>
            <a:ext cx="8520430" cy="475932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（1）一套道德学说——儒学</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汉以后，儒家学说被推上了</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官方正宗学术的宝座</a:t>
            </a:r>
            <a:r>
              <a:rPr lang="zh-CN" altLang="en-US" sz="2000">
                <a:latin typeface="微软雅黑" panose="020B0503020204020204" charset="-122"/>
                <a:ea typeface="微软雅黑" panose="020B0503020204020204" charset="-122"/>
                <a:cs typeface="微软雅黑" panose="020B0503020204020204" charset="-122"/>
              </a:rPr>
              <a:t>，即</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“汉承秦制”和“汉承秦法”</a:t>
            </a:r>
            <a:r>
              <a:rPr lang="zh-CN" altLang="en-US" sz="2000">
                <a:latin typeface="微软雅黑" panose="020B0503020204020204" charset="-122"/>
                <a:ea typeface="微软雅黑" panose="020B0503020204020204" charset="-122"/>
                <a:cs typeface="微软雅黑" panose="020B0503020204020204" charset="-122"/>
              </a:rPr>
              <a:t>，自此，封建王朝真正意义上开启了正统的轨道。</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孔学讲的是“严等差，贵秩序，与人民言服从，与君主言仁政，以宗法为维系社会之手段，而达巩固君权之目的，此对当时现实社会，最为合拍；帝王驭民之策，殆莫善于此，狡猾者遂窃取而利用之，以宰制天下”。可以说，孔子终其一生未能实现的具有理想主义色彩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“民本”政治</a:t>
            </a:r>
            <a:r>
              <a:rPr lang="zh-CN" altLang="en-US" sz="2000">
                <a:latin typeface="微软雅黑" panose="020B0503020204020204" charset="-122"/>
                <a:ea typeface="微软雅黑" panose="020B0503020204020204" charset="-122"/>
                <a:cs typeface="微软雅黑" panose="020B0503020204020204" charset="-122"/>
              </a:rPr>
              <a:t>，被汉武帝提取了</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专制统治所需的思想内容</a:t>
            </a:r>
            <a:r>
              <a:rPr lang="zh-CN" altLang="en-US" sz="2000">
                <a:latin typeface="微软雅黑" panose="020B0503020204020204" charset="-122"/>
                <a:ea typeface="微软雅黑" panose="020B0503020204020204" charset="-122"/>
                <a:cs typeface="微软雅黑" panose="020B0503020204020204" charset="-122"/>
              </a:rPr>
              <a:t>，诸如天道观念、大一统观念和纲常教义等，遂</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成为正统。</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9077960" y="2997200"/>
            <a:ext cx="2873375" cy="28384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31447"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二、前传媒时代</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隐形的舆论控制</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751205" y="1731010"/>
            <a:ext cx="10688955"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（2）一套政治哲学的理论支持</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根据儒家的政治哲学，</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只有圣人可以成为真正的王</a:t>
            </a:r>
            <a:r>
              <a:rPr lang="zh-CN" altLang="en-US" sz="2000">
                <a:latin typeface="微软雅黑" panose="020B0503020204020204" charset="-122"/>
                <a:ea typeface="微软雅黑" panose="020B0503020204020204" charset="-122"/>
                <a:cs typeface="微软雅黑" panose="020B0503020204020204" charset="-122"/>
              </a:rPr>
              <a:t>，天子的宝座由圣人传给圣人，其政治统治的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合法性在于“以天论德”</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具体来说，作为统治者应当有德，德的终极归宿是“天”，那么圣人为王，有两种治道，即“王道”和“霸道”。王道即圣王的治道，其方略是通过道德的教示，霸道即霸主的治道，其方略无非是暴力的强迫。简言之，</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王道的作用在于德</a:t>
            </a:r>
            <a:r>
              <a:rPr lang="zh-CN" altLang="en-US" sz="2000">
                <a:latin typeface="微软雅黑" panose="020B0503020204020204" charset="-122"/>
                <a:ea typeface="微软雅黑" panose="020B0503020204020204" charset="-122"/>
                <a:cs typeface="微软雅黑" panose="020B0503020204020204" charset="-122"/>
              </a:rPr>
              <a:t>，霸道的作用在于力，而儒家的政治哲学在政治统治上推崇的是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行王道，以德服人</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92291"/>
            <a:ext cx="12188156" cy="579079"/>
            <a:chOff x="0" y="542042"/>
            <a:chExt cx="12190413" cy="5791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46658" y="542042"/>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二、前传媒时代</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隐形的舆论控制</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11" name="Text Box 10"/>
          <p:cNvSpPr txBox="1">
            <a:spLocks noChangeArrowheads="1"/>
          </p:cNvSpPr>
          <p:nvPr/>
        </p:nvSpPr>
        <p:spPr bwMode="auto">
          <a:xfrm>
            <a:off x="9078136" y="2395719"/>
            <a:ext cx="2456020" cy="1090295"/>
          </a:xfrm>
          <a:prstGeom prst="rect">
            <a:avLst/>
          </a:prstGeom>
          <a:noFill/>
          <a:ln w="9525">
            <a:noFill/>
            <a:miter lim="800000"/>
          </a:ln>
        </p:spPr>
        <p:txBody>
          <a:bodyPr wrap="square" lIns="45711" tIns="22855" rIns="45711" bIns="22855">
            <a:spAutoFit/>
          </a:bodyPr>
          <a:lstStyle/>
          <a:p>
            <a:pPr defTabSz="1088390">
              <a:lnSpc>
                <a:spcPct val="200000"/>
              </a:lnSpc>
            </a:pPr>
            <a:r>
              <a:rPr lang="en-US" sz="1600" b="1" dirty="0">
                <a:solidFill>
                  <a:schemeClr val="bg1"/>
                </a:solidFill>
                <a:latin typeface="Open Sans" pitchFamily="34" charset="0"/>
                <a:ea typeface="Open Sans" pitchFamily="34" charset="0"/>
                <a:cs typeface="Open Sans" pitchFamily="34" charset="0"/>
              </a:rPr>
              <a:t>New Idea</a:t>
            </a:r>
            <a:endParaRPr lang="en-US" sz="1600" b="1" dirty="0">
              <a:solidFill>
                <a:schemeClr val="bg1"/>
              </a:solidFill>
              <a:latin typeface="Open Sans" pitchFamily="34" charset="0"/>
              <a:ea typeface="Open Sans" pitchFamily="34" charset="0"/>
              <a:cs typeface="Open Sans" pitchFamily="34" charset="0"/>
            </a:endParaRPr>
          </a:p>
          <a:p>
            <a:pPr defTabSz="1088390"/>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endParaRPr lang="en-US" sz="1200" dirty="0">
              <a:solidFill>
                <a:schemeClr val="bg1"/>
              </a:solidFill>
              <a:latin typeface="Open Sans" pitchFamily="34" charset="0"/>
              <a:ea typeface="Open Sans" pitchFamily="34" charset="0"/>
              <a:cs typeface="Open Sans" pitchFamily="34" charset="0"/>
            </a:endParaRPr>
          </a:p>
        </p:txBody>
      </p:sp>
      <p:sp>
        <p:nvSpPr>
          <p:cNvPr id="5" name="文本框 4"/>
          <p:cNvSpPr txBox="1"/>
          <p:nvPr/>
        </p:nvSpPr>
        <p:spPr>
          <a:xfrm>
            <a:off x="691515" y="1597025"/>
            <a:ext cx="6889750" cy="4502785"/>
          </a:xfrm>
          <a:prstGeom prst="rect">
            <a:avLst/>
          </a:prstGeom>
          <a:noFill/>
        </p:spPr>
        <p:txBody>
          <a:bodyPr wrap="square" rtlCol="0">
            <a:spAutoFit/>
          </a:bodyPr>
          <a:p>
            <a:pPr indent="508000" algn="l" fontAlgn="auto">
              <a:lnSpc>
                <a:spcPct val="150000"/>
              </a:lnSpc>
              <a:spcBef>
                <a:spcPts val="1000"/>
              </a:spcBef>
              <a:spcAft>
                <a:spcPts val="1000"/>
              </a:spcAft>
              <a:buClrTx/>
              <a:buSzTx/>
              <a:buFontTx/>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zh-CN" altLang="en-US" sz="2000" b="1">
                <a:latin typeface="微软雅黑" panose="020B0503020204020204" charset="-122"/>
                <a:ea typeface="微软雅黑" panose="020B0503020204020204" charset="-122"/>
                <a:cs typeface="微软雅黑" panose="020B0503020204020204" charset="-122"/>
              </a:rPr>
              <a:t>3）一套道德教化的载体与通道</a:t>
            </a:r>
            <a:endParaRPr lang="zh-CN" altLang="en-US" sz="2000" b="1">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一方面，中国古代有一种</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榜文</a:t>
            </a:r>
            <a:r>
              <a:rPr lang="zh-CN" altLang="en-US" sz="2000">
                <a:latin typeface="微软雅黑" panose="020B0503020204020204" charset="-122"/>
                <a:ea typeface="微软雅黑" panose="020B0503020204020204" charset="-122"/>
                <a:cs typeface="微软雅黑" panose="020B0503020204020204" charset="-122"/>
              </a:rPr>
              <a:t>，随时可将最高指示以告示的形式向各地公布，起到</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宣讲教民</a:t>
            </a:r>
            <a:r>
              <a:rPr lang="zh-CN" altLang="en-US" sz="2000">
                <a:latin typeface="微软雅黑" panose="020B0503020204020204" charset="-122"/>
                <a:ea typeface="微软雅黑" panose="020B0503020204020204" charset="-122"/>
                <a:cs typeface="微软雅黑" panose="020B0503020204020204" charset="-122"/>
              </a:rPr>
              <a:t>的作用。宣读榜文通常由地方官员或识字的读书人担任。据说，发布这类教民榜文最多的，要数明代开国皇帝朱元璋。到了清代康熙皇帝形成了</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上谕十六条</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，雍正时期又发展为《圣谕广训》。古代的《圣谕广训》，类似于现代的“政治学习”，虽然尚未有大众传媒作为载体，但也发展了一套安邦定国、道德教化体系。</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7844790" y="1597025"/>
            <a:ext cx="3835400" cy="395541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二、前传媒时代</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隐形的舆论控制</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824865" y="1999615"/>
            <a:ext cx="7234555" cy="3322955"/>
          </a:xfrm>
          <a:prstGeom prst="rect">
            <a:avLst/>
          </a:prstGeom>
          <a:noFill/>
        </p:spPr>
        <p:txBody>
          <a:bodyPr wrap="square" rtlCol="0">
            <a:spAutoFit/>
          </a:bodyPr>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另一方面，传统乡村士绅的城乡流动有效地传递和维持了乡间的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道德规约</a:t>
            </a:r>
            <a:r>
              <a:rPr lang="zh-CN"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秉持儒家文化信念的精英</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士绅</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在城乡之间的双向自由流动，</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他们不仅在城与乡之间完成个人的生命轮回，而且把城里游历所塑造的主流道德带回乡里，把这些知识与道德以</a:t>
            </a:r>
            <a:r>
              <a:rPr lang="en-US" altLang="zh-CN" sz="2000" b="1">
                <a:solidFill>
                  <a:schemeClr val="accent2"/>
                </a:solidFill>
                <a:latin typeface="微软雅黑" panose="020B0503020204020204" charset="-122"/>
                <a:ea typeface="微软雅黑" panose="020B0503020204020204" charset="-122"/>
                <a:cs typeface="微软雅黑" panose="020B0503020204020204" charset="-122"/>
              </a:rPr>
              <a:t>“</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乡规民约</a:t>
            </a:r>
            <a:r>
              <a:rPr lang="en-US" altLang="zh-CN" sz="2000" b="1">
                <a:solidFill>
                  <a:schemeClr val="accent2"/>
                </a:solidFill>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的方式适用于乡里，不仅使千里之外的天子高枕无忧，而且“提振乡村的人文道德”。事实上，也以道德教化的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隐性舆论控制方式</a:t>
            </a:r>
            <a:r>
              <a:rPr lang="zh-CN" altLang="en-US" sz="2000">
                <a:latin typeface="微软雅黑" panose="020B0503020204020204" charset="-122"/>
                <a:ea typeface="微软雅黑" panose="020B0503020204020204" charset="-122"/>
                <a:cs typeface="微软雅黑" panose="020B0503020204020204" charset="-122"/>
              </a:rPr>
              <a:t>实现了事实上的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社会自治</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8669020" y="1594485"/>
            <a:ext cx="2895600" cy="43541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31447" y="535691"/>
              <a:ext cx="593072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前传媒时代</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隐形的舆论控制</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476160" y="117319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美国的宗教教化作用</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76250" y="1739265"/>
            <a:ext cx="10688955"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）宗教与政治的协调</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一方面，</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基督教与民主之间存在着高度的关联</a:t>
            </a:r>
            <a:r>
              <a:rPr lang="zh-CN" altLang="en-US" sz="2000">
                <a:latin typeface="微软雅黑" panose="020B0503020204020204" charset="-122"/>
                <a:ea typeface="微软雅黑" panose="020B0503020204020204" charset="-122"/>
                <a:cs typeface="微软雅黑" panose="020B0503020204020204" charset="-122"/>
              </a:rPr>
              <a:t>。圣经中的四种思想与民主有关。比如，关于精神自由的教义，“每个人都从上帝那里得到一个不死的灵魂，并且是上帝时时刻刻所眷念的”；关于人格平等的思想，在上帝眼中，一切众生的灵魂都是有同样价值的。</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由于美国的宗教与民主的这种关联，事实上，</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统御人们灵魂的只有一种思想</a:t>
            </a:r>
            <a:r>
              <a:rPr lang="zh-CN" altLang="en-US" sz="2000">
                <a:latin typeface="微软雅黑" panose="020B0503020204020204" charset="-122"/>
                <a:ea typeface="微软雅黑" panose="020B0503020204020204" charset="-122"/>
                <a:cs typeface="微软雅黑" panose="020B0503020204020204" charset="-122"/>
              </a:rPr>
              <a:t>。因为不仅所有的神职人员没有反政治倾向，而且均运用“共同的语言”，他们的见解也“同法律一致”，与此同时，虔诚的教徒也更容易把自己的平等、自由的信仰输入到现实的政治生活中，实现其作为独立公民的价值。</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31447" y="535691"/>
              <a:ext cx="593072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前传媒时代</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隐形的舆论控制</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985520" y="1643380"/>
            <a:ext cx="10224770" cy="45542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sym typeface="+mn-ea"/>
              </a:rPr>
              <a:t>（</a:t>
            </a:r>
            <a:r>
              <a:rPr lang="en-US" altLang="zh-CN" sz="2000" b="1">
                <a:latin typeface="微软雅黑" panose="020B0503020204020204" charset="-122"/>
                <a:ea typeface="微软雅黑" panose="020B0503020204020204" charset="-122"/>
                <a:cs typeface="微软雅黑" panose="020B0503020204020204" charset="-122"/>
                <a:sym typeface="+mn-ea"/>
              </a:rPr>
              <a:t>2</a:t>
            </a:r>
            <a:r>
              <a:rPr lang="zh-CN" altLang="en-US" sz="2000" b="1">
                <a:latin typeface="微软雅黑" panose="020B0503020204020204" charset="-122"/>
                <a:ea typeface="微软雅黑" panose="020B0503020204020204" charset="-122"/>
                <a:cs typeface="微软雅黑" panose="020B0503020204020204" charset="-122"/>
                <a:sym typeface="+mn-ea"/>
              </a:rPr>
              <a:t>）宗教的社会整合作用</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美国人信奉宗教，无论是出于习惯，还是出于信仰，关键是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全体公民信奉宗教</a:t>
            </a:r>
            <a:r>
              <a:rPr lang="zh-CN" altLang="en-US" sz="2000">
                <a:latin typeface="微软雅黑" panose="020B0503020204020204" charset="-122"/>
                <a:ea typeface="微软雅黑" panose="020B0503020204020204" charset="-122"/>
                <a:cs typeface="微软雅黑" panose="020B0503020204020204" charset="-122"/>
              </a:rPr>
              <a:t>，他们“以上帝的名义去宣讲同一道德”。与此同时，“所有的教派都出于基督教的大一统中，而且基督教的道德到处都是一样的”。</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一方面，</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宗教通过渗透家庭生活</a:t>
            </a:r>
            <a:r>
              <a:rPr lang="zh-CN" altLang="en-US" sz="2000">
                <a:latin typeface="微软雅黑" panose="020B0503020204020204" charset="-122"/>
                <a:ea typeface="微软雅黑" panose="020B0503020204020204" charset="-122"/>
                <a:cs typeface="微软雅黑" panose="020B0503020204020204" charset="-122"/>
              </a:rPr>
              <a:t>，实现社会的秩序和整合。</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另一方面，</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宗教对个人的约束而言</a:t>
            </a:r>
            <a:r>
              <a:rPr lang="zh-CN" altLang="en-US" sz="2000">
                <a:latin typeface="微软雅黑" panose="020B0503020204020204" charset="-122"/>
                <a:ea typeface="微软雅黑" panose="020B0503020204020204" charset="-122"/>
                <a:cs typeface="微软雅黑" panose="020B0503020204020204" charset="-122"/>
              </a:rPr>
              <a:t>，宗教教义是一个人不可逾越的行为规范。虽然法律赋予美国人享用自由的权利，但宗教却阻止他们想入非非，并禁止恣意妄为，以防范可能的社会失序。</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31447" y="535691"/>
              <a:ext cx="593072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前传媒时代</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隐形的舆论控制</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985520" y="1424940"/>
            <a:ext cx="10224770" cy="475932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sym typeface="+mn-ea"/>
              </a:rPr>
              <a:t>（</a:t>
            </a:r>
            <a:r>
              <a:rPr lang="en-US" altLang="zh-CN" sz="2000" b="1">
                <a:latin typeface="微软雅黑" panose="020B0503020204020204" charset="-122"/>
                <a:ea typeface="微软雅黑" panose="020B0503020204020204" charset="-122"/>
                <a:cs typeface="微软雅黑" panose="020B0503020204020204" charset="-122"/>
                <a:sym typeface="+mn-ea"/>
              </a:rPr>
              <a:t>3</a:t>
            </a:r>
            <a:r>
              <a:rPr lang="zh-CN" altLang="en-US" sz="2000" b="1">
                <a:latin typeface="微软雅黑" panose="020B0503020204020204" charset="-122"/>
                <a:ea typeface="微软雅黑" panose="020B0503020204020204" charset="-122"/>
                <a:cs typeface="微软雅黑" panose="020B0503020204020204" charset="-122"/>
                <a:sym typeface="+mn-ea"/>
              </a:rPr>
              <a:t>）宗教的社会防范作用</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在美国虽然宗教与政治相互协调，但</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并没有导致政治与宗教的相互依附和结盟</a:t>
            </a:r>
            <a:r>
              <a:rPr lang="zh-CN" altLang="en-US" sz="2000">
                <a:latin typeface="微软雅黑" panose="020B0503020204020204" charset="-122"/>
                <a:ea typeface="微软雅黑" panose="020B0503020204020204" charset="-122"/>
                <a:cs typeface="微软雅黑" panose="020B0503020204020204" charset="-122"/>
              </a:rPr>
              <a:t>。具有启蒙思想意识的立国者洞悉了欧洲政治生态中你方唱罢我登场的政治更替的无常现实，意识到欧洲政治与宗教结盟的恶果，由于宗教与现世的政治联姻，使宗教几乎与无常的政治一样，变得脆弱无力。正因为有前车之鉴，所以，对宗教的作用有更理性的认识，即“宗教与一个政权结盟，将增加某些人的权力，而失去支配一切人的希望”。</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美国宗教作用的发挥，是在削弱其表面影响的同时</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加强了它的实际作用</a:t>
            </a:r>
            <a:r>
              <a:rPr lang="zh-CN" altLang="en-US" sz="2000">
                <a:latin typeface="微软雅黑" panose="020B0503020204020204" charset="-122"/>
                <a:ea typeface="微软雅黑" panose="020B0503020204020204" charset="-122"/>
                <a:cs typeface="微软雅黑" panose="020B0503020204020204" charset="-122"/>
              </a:rPr>
              <a:t>，即宗教也许不像它早先在某些时期或在某些国家里那样强大，但它的影响力却更为持久。“它只依靠自己的力量发生影响，但这个力量任何人也剥夺不了。”</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31502" y="535691"/>
              <a:ext cx="557506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三、传媒时代</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显性的舆论控制</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479425" y="1704975"/>
            <a:ext cx="10845165" cy="45542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在传媒时代，作为一种社会控制手段，舆论的形成机制更多由社会组织体系有意识、有目的地通过大众传媒广为宣传而形成，这种自觉形成的舆论是社会成员对社会运行的自觉把握，体现为社会系统的</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自为控制</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或</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显性</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英国曾通过知识税来管理报业，同时，佐以津贴制度，控制了大部分报纸的言论权；美国则通过</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明显而即刻的危险</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、诽谤等事后追惩手段控制舆论。</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在我国新民主主义革命和社会主义建设过程中，新闻舆论固在社会动员方面的非凡作用，成为革命和社会建设的法宝，遂形成了一套严整的传统新闻舆论控制模式。</a:t>
            </a: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31447" y="535691"/>
              <a:ext cx="5575062"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三、传媒时代</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显性的舆论控制</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5" name="组合 4"/>
          <p:cNvGrpSpPr/>
          <p:nvPr/>
        </p:nvGrpSpPr>
        <p:grpSpPr>
          <a:xfrm>
            <a:off x="1797050" y="1484630"/>
            <a:ext cx="8843645" cy="4453255"/>
            <a:chOff x="2830" y="2338"/>
            <a:chExt cx="13927" cy="7013"/>
          </a:xfrm>
        </p:grpSpPr>
        <p:sp>
          <p:nvSpPr>
            <p:cNvPr id="3" name="圆角矩形 2"/>
            <p:cNvSpPr/>
            <p:nvPr>
              <p:custDataLst>
                <p:tags r:id="rId1"/>
              </p:custDataLst>
            </p:nvPr>
          </p:nvSpPr>
          <p:spPr>
            <a:xfrm>
              <a:off x="3734" y="2876"/>
              <a:ext cx="1667" cy="1667"/>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2"/>
              </p:custDataLst>
            </p:nvPr>
          </p:nvSpPr>
          <p:spPr>
            <a:xfrm>
              <a:off x="2830" y="2338"/>
              <a:ext cx="2090" cy="1789"/>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3"/>
              </p:custDataLst>
            </p:nvPr>
          </p:nvSpPr>
          <p:spPr>
            <a:xfrm>
              <a:off x="5823" y="3624"/>
              <a:ext cx="10934" cy="2306"/>
            </a:xfrm>
            <a:prstGeom prst="rect">
              <a:avLst/>
            </a:prstGeom>
            <a:noFill/>
          </p:spPr>
          <p:txBody>
            <a:bodyPr wrap="square" lIns="91440" tIns="45720" rIns="91440" bIns="45720" rtlCol="0"/>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）新闻内容的控制政策</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）关于灾害报道</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突发事件报道</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pc="150">
                <a:uFillTx/>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custDataLst>
                <p:tags r:id="rId4"/>
              </p:custDataLst>
            </p:nvPr>
          </p:nvSpPr>
          <p:spPr>
            <a:xfrm>
              <a:off x="5823" y="2429"/>
              <a:ext cx="10934" cy="1117"/>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传统的新闻舆论控制模式表征</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0" name="圆角矩形 9"/>
            <p:cNvSpPr/>
            <p:nvPr>
              <p:custDataLst>
                <p:tags r:id="rId5"/>
              </p:custDataLst>
            </p:nvPr>
          </p:nvSpPr>
          <p:spPr>
            <a:xfrm>
              <a:off x="3734" y="6469"/>
              <a:ext cx="1667" cy="1667"/>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6"/>
              </p:custDataLst>
            </p:nvPr>
          </p:nvSpPr>
          <p:spPr>
            <a:xfrm>
              <a:off x="2830" y="5930"/>
              <a:ext cx="2090" cy="1789"/>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7"/>
              </p:custDataLst>
            </p:nvPr>
          </p:nvSpPr>
          <p:spPr>
            <a:xfrm>
              <a:off x="5823" y="7215"/>
              <a:ext cx="10934" cy="2136"/>
            </a:xfrm>
            <a:prstGeom prst="rect">
              <a:avLst/>
            </a:prstGeom>
            <a:noFill/>
          </p:spPr>
          <p:txBody>
            <a:bodyPr wrap="square" lIns="91440" tIns="45720" rIns="91440" bIns="45720" rtlCol="0">
              <a:normAutofit lnSpcReduction="10000"/>
            </a:bodyPr>
            <a:p>
              <a:pPr algn="l">
                <a:lnSpc>
                  <a:spcPct val="120000"/>
                </a:lnSpc>
                <a:buClrTx/>
                <a:buSzTx/>
                <a:buNone/>
              </a:pPr>
              <a:r>
                <a:rPr lang="zh-CN" altLang="en-US">
                  <a:latin typeface="微软雅黑" panose="020B0503020204020204" charset="-122"/>
                  <a:ea typeface="微软雅黑" panose="020B0503020204020204" charset="-122"/>
                  <a:cs typeface="微软雅黑" panose="020B0503020204020204" charset="-122"/>
                  <a:sym typeface="+mn-ea"/>
                </a:rPr>
                <a:t>（1）传统新闻舆论控制模式特征</a:t>
              </a:r>
              <a:endParaRPr lang="zh-CN" altLang="en-US" sz="1800">
                <a:latin typeface="微软雅黑" panose="020B0503020204020204" charset="-122"/>
                <a:ea typeface="微软雅黑" panose="020B0503020204020204" charset="-122"/>
                <a:cs typeface="微软雅黑" panose="020B0503020204020204" charset="-122"/>
                <a:sym typeface="+mn-ea"/>
              </a:endParaRPr>
            </a:p>
            <a:p>
              <a:pPr algn="l">
                <a:lnSpc>
                  <a:spcPct val="120000"/>
                </a:lnSpc>
                <a:buClrTx/>
                <a:buSzTx/>
                <a:buNone/>
              </a:pPr>
              <a:r>
                <a:rPr lang="zh-CN" altLang="en-US">
                  <a:latin typeface="微软雅黑" panose="020B0503020204020204" charset="-122"/>
                  <a:ea typeface="微软雅黑" panose="020B0503020204020204" charset="-122"/>
                  <a:cs typeface="微软雅黑" panose="020B0503020204020204" charset="-122"/>
                  <a:sym typeface="+mn-ea"/>
                </a:rPr>
                <a:t>（2）现实意义</a:t>
              </a:r>
              <a:endParaRPr lang="zh-CN" altLang="en-US" sz="1800">
                <a:latin typeface="微软雅黑" panose="020B0503020204020204" charset="-122"/>
                <a:ea typeface="微软雅黑" panose="020B0503020204020204" charset="-122"/>
                <a:cs typeface="微软雅黑" panose="020B0503020204020204" charset="-122"/>
                <a:sym typeface="+mn-ea"/>
              </a:endParaRPr>
            </a:p>
            <a:p>
              <a:pPr algn="l">
                <a:lnSpc>
                  <a:spcPct val="120000"/>
                </a:lnSpc>
                <a:buClrTx/>
                <a:buSzTx/>
                <a:buNone/>
              </a:pPr>
              <a:r>
                <a:rPr lang="zh-CN" altLang="en-US">
                  <a:latin typeface="微软雅黑" panose="020B0503020204020204" charset="-122"/>
                  <a:ea typeface="微软雅黑" panose="020B0503020204020204" charset="-122"/>
                  <a:cs typeface="微软雅黑" panose="020B0503020204020204" charset="-122"/>
                  <a:sym typeface="+mn-ea"/>
                </a:rPr>
                <a:t>（3）理论解析</a:t>
              </a:r>
              <a:endParaRPr lang="zh-CN" altLang="en-US">
                <a:latin typeface="微软雅黑" panose="020B0503020204020204" charset="-122"/>
                <a:ea typeface="微软雅黑" panose="020B0503020204020204" charset="-122"/>
                <a:cs typeface="微软雅黑" panose="020B0503020204020204" charset="-122"/>
              </a:endParaRPr>
            </a:p>
            <a:p>
              <a:pPr algn="l">
                <a:lnSpc>
                  <a:spcPct val="120000"/>
                </a:lnSpc>
                <a:buClrTx/>
                <a:buSzTx/>
                <a:buNone/>
              </a:pPr>
              <a:endParaRPr lang="zh-CN" altLang="en-US" sz="1800">
                <a:latin typeface="微软雅黑" panose="020B0503020204020204" charset="-122"/>
                <a:ea typeface="微软雅黑" panose="020B0503020204020204" charset="-122"/>
                <a:cs typeface="微软雅黑" panose="020B0503020204020204" charset="-122"/>
              </a:endParaRPr>
            </a:p>
            <a:p>
              <a:pPr algn="l">
                <a:lnSpc>
                  <a:spcPct val="120000"/>
                </a:lnSpc>
              </a:pPr>
              <a:endParaRPr lang="zh-CN" altLang="en-US" sz="1600" b="1">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z="1600" spc="150">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8"/>
              </p:custDataLst>
            </p:nvPr>
          </p:nvSpPr>
          <p:spPr>
            <a:xfrm>
              <a:off x="5823" y="5930"/>
              <a:ext cx="10934" cy="1117"/>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传统新闻舆论控制模式简析</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Line 21"/>
          <p:cNvSpPr>
            <a:spLocks noChangeShapeType="1"/>
          </p:cNvSpPr>
          <p:nvPr/>
        </p:nvSpPr>
        <p:spPr bwMode="auto">
          <a:xfrm>
            <a:off x="3675107" y="2866647"/>
            <a:ext cx="0" cy="1747853"/>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anose="020B0604020202020204" pitchFamily="34" charset="0"/>
            </a:endParaRPr>
          </a:p>
        </p:txBody>
      </p:sp>
      <p:grpSp>
        <p:nvGrpSpPr>
          <p:cNvPr id="54" name="组合 53"/>
          <p:cNvGrpSpPr/>
          <p:nvPr/>
        </p:nvGrpSpPr>
        <p:grpSpPr>
          <a:xfrm rot="0">
            <a:off x="4644390" y="2194560"/>
            <a:ext cx="6902450" cy="2400935"/>
            <a:chOff x="6429563" y="2237293"/>
            <a:chExt cx="4908379" cy="1924243"/>
          </a:xfrm>
        </p:grpSpPr>
        <p:sp>
          <p:nvSpPr>
            <p:cNvPr id="55" name="Rectangle 39"/>
            <p:cNvSpPr>
              <a:spLocks noChangeArrowheads="1"/>
            </p:cNvSpPr>
            <p:nvPr/>
          </p:nvSpPr>
          <p:spPr bwMode="auto">
            <a:xfrm>
              <a:off x="6918060" y="2272407"/>
              <a:ext cx="3640831" cy="295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一、舆论调控的理论前提</a:t>
              </a:r>
              <a:endParaRPr lang="zh-CN" altLang="en-US" sz="2400" b="1" spc="200" dirty="0">
                <a:solidFill>
                  <a:schemeClr val="bg1">
                    <a:lumMod val="65000"/>
                  </a:schemeClr>
                </a:solidFill>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060" y="3015392"/>
              <a:ext cx="4062160" cy="295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二、前传媒时代</a:t>
              </a:r>
              <a:r>
                <a:rPr lang="en-US" altLang="zh-CN" sz="2400" b="1" spc="200" dirty="0">
                  <a:latin typeface="微软雅黑" panose="020B0503020204020204" charset="-122"/>
                  <a:ea typeface="微软雅黑" panose="020B0503020204020204" charset="-122"/>
                </a:rPr>
                <a:t>——</a:t>
              </a:r>
              <a:r>
                <a:rPr lang="zh-CN" altLang="en-US" sz="2400" b="1" spc="200" dirty="0">
                  <a:latin typeface="微软雅黑" panose="020B0503020204020204" charset="-122"/>
                  <a:ea typeface="微软雅黑" panose="020B0503020204020204" charset="-122"/>
                </a:rPr>
                <a:t>隐形的舆论控制</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sp>
          <p:nvSpPr>
            <p:cNvPr id="61" name="Rectangle 39"/>
            <p:cNvSpPr>
              <a:spLocks noChangeArrowheads="1"/>
            </p:cNvSpPr>
            <p:nvPr/>
          </p:nvSpPr>
          <p:spPr bwMode="auto">
            <a:xfrm>
              <a:off x="6918060" y="3865851"/>
              <a:ext cx="4419882" cy="295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三、传媒时代</a:t>
              </a:r>
              <a:r>
                <a:rPr lang="en-US" altLang="zh-CN" sz="2400" b="1" spc="200" dirty="0">
                  <a:latin typeface="微软雅黑" panose="020B0503020204020204" charset="-122"/>
                  <a:ea typeface="微软雅黑" panose="020B0503020204020204" charset="-122"/>
                  <a:sym typeface="Arial" panose="020B0604020202020204" pitchFamily="34" charset="0"/>
                </a:rPr>
                <a:t>——</a:t>
              </a:r>
              <a:r>
                <a:rPr lang="zh-CN" altLang="en-US" sz="2400" b="1" spc="200" dirty="0">
                  <a:latin typeface="微软雅黑" panose="020B0503020204020204" charset="-122"/>
                  <a:ea typeface="微软雅黑" panose="020B0503020204020204" charset="-122"/>
                  <a:sym typeface="Arial" panose="020B0604020202020204" pitchFamily="34" charset="0"/>
                </a:rPr>
                <a:t>显性的舆论控制</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63" name="组合 62"/>
            <p:cNvGrpSpPr/>
            <p:nvPr/>
          </p:nvGrpSpPr>
          <p:grpSpPr>
            <a:xfrm>
              <a:off x="6430072" y="3895886"/>
              <a:ext cx="257184" cy="257184"/>
              <a:chOff x="4923953" y="1378653"/>
              <a:chExt cx="305414" cy="305414"/>
            </a:xfrm>
            <a:solidFill>
              <a:srgbClr val="E94E60"/>
            </a:solidFill>
          </p:grpSpPr>
          <p:sp>
            <p:nvSpPr>
              <p:cNvPr id="69" name="椭圆 68"/>
              <p:cNvSpPr/>
              <p:nvPr/>
            </p:nvSpPr>
            <p:spPr>
              <a:xfrm>
                <a:off x="4923953"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0" name="椭圆 69"/>
              <p:cNvSpPr/>
              <p:nvPr/>
            </p:nvSpPr>
            <p:spPr>
              <a:xfrm>
                <a:off x="5008132" y="1463433"/>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grpSp>
      <p:grpSp>
        <p:nvGrpSpPr>
          <p:cNvPr id="15" name="组合 14"/>
          <p:cNvGrpSpPr/>
          <p:nvPr/>
        </p:nvGrpSpPr>
        <p:grpSpPr>
          <a:xfrm rot="2700000">
            <a:off x="894715" y="2668905"/>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2326640"/>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2339340"/>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4404995"/>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2612390" y="407035"/>
            <a:ext cx="7449185"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第一节  舆论调控的理论前提与历史经验</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31502" y="535691"/>
              <a:ext cx="557506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三、传媒时代</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显性的舆论控制</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605700" y="123097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传统的新闻舆论控制模式表征</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05790" y="2208530"/>
            <a:ext cx="8599805" cy="50158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新闻舆论控制</a:t>
            </a:r>
            <a:r>
              <a:rPr lang="zh-CN" altLang="en-US" sz="2000">
                <a:latin typeface="微软雅黑" panose="020B0503020204020204" charset="-122"/>
                <a:ea typeface="微软雅黑" panose="020B0503020204020204" charset="-122"/>
                <a:cs typeface="微软雅黑" panose="020B0503020204020204" charset="-122"/>
              </a:rPr>
              <a:t>“主要指国家和政党利用法律、行政、物资以及新闻宣传纪律等手段，对新闻信息传播的流向与流量进行强制性的管理与约束”。其</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表象主要体现在</a:t>
            </a:r>
            <a:r>
              <a:rPr lang="zh-CN" altLang="en-US" sz="2000">
                <a:latin typeface="微软雅黑" panose="020B0503020204020204" charset="-122"/>
                <a:ea typeface="微软雅黑" panose="020B0503020204020204" charset="-122"/>
                <a:cs typeface="微软雅黑" panose="020B0503020204020204" charset="-122"/>
              </a:rPr>
              <a:t>新闻内容的控制政策、有关灾害新闻和负面新闻的控制报道上。</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）新闻内容的控制政策</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1949</a:t>
            </a:r>
            <a:r>
              <a:rPr lang="zh-CN" altLang="en-US" sz="2000">
                <a:latin typeface="微软雅黑" panose="020B0503020204020204" charset="-122"/>
                <a:ea typeface="微软雅黑" panose="020B0503020204020204" charset="-122"/>
                <a:cs typeface="微软雅黑" panose="020B0503020204020204" charset="-122"/>
              </a:rPr>
              <a:t>年后，针对我国特定的社会情况，毛泽东曾提</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六字方针：“新闻、旧闻、不闻“</a:t>
            </a:r>
            <a:r>
              <a:rPr lang="zh-CN" altLang="en-US" sz="2000">
                <a:latin typeface="微软雅黑" panose="020B0503020204020204" charset="-122"/>
                <a:ea typeface="微软雅黑" panose="020B0503020204020204" charset="-122"/>
                <a:cs typeface="微软雅黑" panose="020B0503020204020204" charset="-122"/>
              </a:rPr>
              <a:t>。这实际上是当时新闻管理政策上，有关内容管理、内容控制的一项基本方针。</a:t>
            </a: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9484360" y="2824480"/>
            <a:ext cx="2200275" cy="29368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31502" y="535691"/>
              <a:ext cx="557506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三、传媒时代</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显性的舆论控制</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471805" y="1528445"/>
            <a:ext cx="11297285" cy="57340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所谓“新闻”</a:t>
            </a:r>
            <a:r>
              <a:rPr lang="zh-CN" altLang="en-US" sz="2000">
                <a:latin typeface="微软雅黑" panose="020B0503020204020204" charset="-122"/>
                <a:ea typeface="微软雅黑" panose="020B0503020204020204" charset="-122"/>
                <a:cs typeface="微软雅黑" panose="020B0503020204020204" charset="-122"/>
              </a:rPr>
              <a:t>，是指一旦新近发生的事件，对于中国的社会主义建设是有利的、鼓舞人心的，能让大家更加清晰地认识我们党的路线、方针、政策，就应该作为“新闻”及时地加以报道。</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所谓“旧闻”</a:t>
            </a:r>
            <a:r>
              <a:rPr lang="zh-CN" altLang="en-US" sz="2000">
                <a:latin typeface="微软雅黑" panose="020B0503020204020204" charset="-122"/>
                <a:ea typeface="微软雅黑" panose="020B0503020204020204" charset="-122"/>
                <a:cs typeface="微软雅黑" panose="020B0503020204020204" charset="-122"/>
              </a:rPr>
              <a:t>，是指有些情况如果一旦发生，还无法对其社会后果、社会效应准确地做出价值判断，或该事件尚处在发展中，如果传播出信息，有可能引发更大的社会骚动，那么，就不要及时报道，要把它压后处理。等事件相对平息，对其有了正确认识，再加以报道，这就叫“旧闻”。</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所谓“不闻”</a:t>
            </a:r>
            <a:r>
              <a:rPr lang="zh-CN" altLang="en-US" sz="2000">
                <a:latin typeface="微软雅黑" panose="020B0503020204020204" charset="-122"/>
                <a:ea typeface="微软雅黑" panose="020B0503020204020204" charset="-122"/>
                <a:cs typeface="微软雅黑" panose="020B0503020204020204" charset="-122"/>
              </a:rPr>
              <a:t>，是指党内的某些不适于报道出来的事件一旦披露，对党的政治影响不好，不利于人民群众坚信伟大、光荣、正确的共产党的领导，那么，这样的信息是不能加以报道的，应当把它永远陈封在历史档案馆里。</a:t>
            </a:r>
            <a:endParaRPr lang="zh-CN" altLang="en-US" sz="2000">
              <a:latin typeface="微软雅黑" panose="020B0503020204020204" charset="-122"/>
              <a:ea typeface="微软雅黑" panose="020B0503020204020204" charset="-122"/>
              <a:cs typeface="微软雅黑" panose="020B0503020204020204" charset="-122"/>
            </a:endParaRPr>
          </a:p>
          <a:p>
            <a:pPr indent="720090"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18165" y="535691"/>
              <a:ext cx="557506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三、传媒时代</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显性的舆论控制</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466090" y="1299845"/>
            <a:ext cx="11280775" cy="50158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）关于灾害报道</a:t>
            </a:r>
            <a:r>
              <a:rPr lang="en-US" altLang="zh-CN" sz="2000" b="1">
                <a:latin typeface="微软雅黑" panose="020B0503020204020204" charset="-122"/>
                <a:ea typeface="微软雅黑" panose="020B0503020204020204" charset="-122"/>
                <a:cs typeface="微软雅黑" panose="020B0503020204020204" charset="-122"/>
              </a:rPr>
              <a:t>/</a:t>
            </a:r>
            <a:r>
              <a:rPr lang="zh-CN" altLang="en-US" sz="2000" b="1">
                <a:latin typeface="微软雅黑" panose="020B0503020204020204" charset="-122"/>
                <a:ea typeface="微软雅黑" panose="020B0503020204020204" charset="-122"/>
                <a:cs typeface="微软雅黑" panose="020B0503020204020204" charset="-122"/>
              </a:rPr>
              <a:t>突发事件报道</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突发事件，指</a:t>
            </a:r>
            <a:r>
              <a:rPr lang="zh-CN" altLang="en-US" sz="2000">
                <a:latin typeface="微软雅黑" panose="020B0503020204020204" charset="-122"/>
                <a:ea typeface="微软雅黑" panose="020B0503020204020204" charset="-122"/>
                <a:cs typeface="微软雅黑" panose="020B0503020204020204" charset="-122"/>
              </a:rPr>
              <a:t>突然发生，造成或者可能造成严重社会危害，需要采取应急处置措施予以应对的自然灾害、事故灾难、公共卫生事件和社会安全事件。</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灾害报道，指</a:t>
            </a:r>
            <a:r>
              <a:rPr lang="zh-CN" altLang="en-US" sz="2000">
                <a:latin typeface="微软雅黑" panose="020B0503020204020204" charset="-122"/>
                <a:ea typeface="微软雅黑" panose="020B0503020204020204" charset="-122"/>
                <a:cs typeface="微软雅黑" panose="020B0503020204020204" charset="-122"/>
              </a:rPr>
              <a:t>对自然灾害和人为灾难事件的报道。因为内容特殊性，我国政府采取了特别谨慎的态度，一直将自然灾害的死亡人数列为国家机密范畴，直到</a:t>
            </a:r>
            <a:r>
              <a:rPr lang="en-US" altLang="zh-CN" sz="2000">
                <a:latin typeface="微软雅黑" panose="020B0503020204020204" charset="-122"/>
                <a:ea typeface="微软雅黑" panose="020B0503020204020204" charset="-122"/>
                <a:cs typeface="微软雅黑" panose="020B0503020204020204" charset="-122"/>
              </a:rPr>
              <a:t>2005</a:t>
            </a:r>
            <a:r>
              <a:rPr lang="zh-CN" altLang="en-US" sz="2000">
                <a:latin typeface="微软雅黑" panose="020B0503020204020204" charset="-122"/>
                <a:ea typeface="微软雅黑" panose="020B0503020204020204" charset="-122"/>
                <a:cs typeface="微软雅黑" panose="020B0503020204020204" charset="-122"/>
              </a:rPr>
              <a:t>年才废止。上海复旦大学王中教授概括当时我国关于灾害报道的观念是：“灾害不是新闻，抗灾救灾才是新闻”。这个阶段的灾害报道还有一个特点是：统一口径，一律由新华通讯社独家采访发通稿。</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例如</a:t>
            </a:r>
            <a:r>
              <a:rPr lang="en-US" altLang="zh-CN" sz="2000">
                <a:latin typeface="微软雅黑" panose="020B0503020204020204" charset="-122"/>
                <a:ea typeface="微软雅黑" panose="020B0503020204020204" charset="-122"/>
                <a:cs typeface="微软雅黑" panose="020B0503020204020204" charset="-122"/>
              </a:rPr>
              <a:t>1976</a:t>
            </a:r>
            <a:r>
              <a:rPr lang="zh-CN" altLang="en-US" sz="2000">
                <a:latin typeface="微软雅黑" panose="020B0503020204020204" charset="-122"/>
                <a:ea typeface="微软雅黑" panose="020B0503020204020204" charset="-122"/>
                <a:cs typeface="微软雅黑" panose="020B0503020204020204" charset="-122"/>
              </a:rPr>
              <a:t>年</a:t>
            </a:r>
            <a:r>
              <a:rPr lang="en-US" altLang="zh-CN" sz="2000">
                <a:latin typeface="微软雅黑" panose="020B0503020204020204" charset="-122"/>
                <a:ea typeface="微软雅黑" panose="020B0503020204020204" charset="-122"/>
                <a:cs typeface="微软雅黑" panose="020B0503020204020204" charset="-122"/>
              </a:rPr>
              <a:t>7</a:t>
            </a:r>
            <a:r>
              <a:rPr lang="zh-CN" altLang="en-US" sz="2000">
                <a:latin typeface="微软雅黑" panose="020B0503020204020204" charset="-122"/>
                <a:ea typeface="微软雅黑" panose="020B0503020204020204" charset="-122"/>
                <a:cs typeface="微软雅黑" panose="020B0503020204020204" charset="-122"/>
              </a:rPr>
              <a:t>月</a:t>
            </a:r>
            <a:r>
              <a:rPr lang="en-US" altLang="zh-CN" sz="2000">
                <a:latin typeface="微软雅黑" panose="020B0503020204020204" charset="-122"/>
                <a:ea typeface="微软雅黑" panose="020B0503020204020204" charset="-122"/>
                <a:cs typeface="微软雅黑" panose="020B0503020204020204" charset="-122"/>
              </a:rPr>
              <a:t>28</a:t>
            </a:r>
            <a:r>
              <a:rPr lang="zh-CN" altLang="en-US" sz="2000">
                <a:latin typeface="微软雅黑" panose="020B0503020204020204" charset="-122"/>
                <a:ea typeface="微软雅黑" panose="020B0503020204020204" charset="-122"/>
                <a:cs typeface="微软雅黑" panose="020B0503020204020204" charset="-122"/>
              </a:rPr>
              <a:t>日，河北唐山发生</a:t>
            </a:r>
            <a:r>
              <a:rPr lang="en-US" altLang="zh-CN" sz="2000">
                <a:latin typeface="微软雅黑" panose="020B0503020204020204" charset="-122"/>
                <a:ea typeface="微软雅黑" panose="020B0503020204020204" charset="-122"/>
                <a:cs typeface="微软雅黑" panose="020B0503020204020204" charset="-122"/>
              </a:rPr>
              <a:t>7.8</a:t>
            </a:r>
            <a:r>
              <a:rPr lang="zh-CN" altLang="en-US" sz="2000">
                <a:latin typeface="微软雅黑" panose="020B0503020204020204" charset="-122"/>
                <a:ea typeface="微软雅黑" panose="020B0503020204020204" charset="-122"/>
                <a:cs typeface="微软雅黑" panose="020B0503020204020204" charset="-122"/>
              </a:rPr>
              <a:t>级强震，但《人民日报》采用新华社统一电讯稿进行了报道。受灾情况一带而过，报道主要放在了救灾处置上。</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44839" y="535691"/>
              <a:ext cx="557506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三、传媒时代</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显性的舆论控制</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352970" y="112810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传统新闻舆论控制模式简析</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53060" y="1746250"/>
            <a:ext cx="11206480" cy="547751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改革开放之前，我国一直奉行社会主义计划经济，由此决定了对社会意识形态控制的刚性，传统舆论控制模式主要以屏蔽负面信息的方式，实现单向硬性的控制，其控制模式的特点可以在其控制的目标和要素中显示出来。</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）传统新闻舆论控制模式特征</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一是控制的目标</a:t>
            </a:r>
            <a:r>
              <a:rPr lang="en-US" altLang="zh-CN" sz="2000" b="1">
                <a:solidFill>
                  <a:schemeClr val="accent2"/>
                </a:solidFill>
                <a:latin typeface="微软雅黑" panose="020B0503020204020204" charset="-122"/>
                <a:ea typeface="微软雅黑" panose="020B0503020204020204" charset="-122"/>
                <a:cs typeface="微软雅黑" panose="020B0503020204020204" charset="-122"/>
              </a:rPr>
              <a:t>——</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”统一舆论“。</a:t>
            </a:r>
            <a:r>
              <a:rPr lang="zh-CN" altLang="en-US" sz="2000">
                <a:latin typeface="微软雅黑" panose="020B0503020204020204" charset="-122"/>
                <a:ea typeface="微软雅黑" panose="020B0503020204020204" charset="-122"/>
                <a:cs typeface="微软雅黑" panose="020B0503020204020204" charset="-122"/>
              </a:rPr>
              <a:t>传统新闻舆论控制的目标就是要</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统一思想</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，即</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统一舆论</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之所以如此，是基于当时历史条件下的认识，即我们的党和政府都是为人民服务的，但人民不是铁板一块，人民中间也包括先进分子、落后分子和中间分子。为了建设社会主义，人民需要一个正确、强有力的领导，通过“统一思想”，“统一舆论”，把人民团结起来，把力量集中起来，以防止人民处于分散状态和无组织状态时，被敌人击破。</a:t>
            </a: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44839" y="535691"/>
              <a:ext cx="557506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三、传媒时代</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显性的舆论控制</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485140" y="1346835"/>
            <a:ext cx="11296650"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二是从新闻舆论控制系统的要素来说。</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首先，封闭的环境</a:t>
            </a:r>
            <a:r>
              <a:rPr lang="zh-CN" altLang="en-US" sz="2000">
                <a:latin typeface="微软雅黑" panose="020B0503020204020204" charset="-122"/>
                <a:ea typeface="微软雅黑" panose="020B0503020204020204" charset="-122"/>
                <a:cs typeface="微软雅黑" panose="020B0503020204020204" charset="-122"/>
              </a:rPr>
              <a:t>，一方面指国际社会的孤立，另一面指传媒渠道的单一性和屏蔽性。当时传播技术手段还比较单一，电子传媒还未得到普及，所谓的大众传媒，还主要由报纸担当。所以，社会的信息环境比较封闭。</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其次，控制主体的一元性</a:t>
            </a:r>
            <a:r>
              <a:rPr lang="zh-CN" altLang="en-US" sz="2000">
                <a:latin typeface="微软雅黑" panose="020B0503020204020204" charset="-122"/>
                <a:ea typeface="微软雅黑" panose="020B0503020204020204" charset="-122"/>
                <a:cs typeface="微软雅黑" panose="020B0503020204020204" charset="-122"/>
              </a:rPr>
              <a:t>，由政治的一元领导所决定的。其基本的认识是，无产阶级是肩负着改造世界、改造人类的历史使命的阶级，它需要由先锋队组织——共产党来领导，因为共产党比一般人民群众更加深刻了解人民的根本利益，比普通群众站得更高，看得更远。既然在政治上坚持党的领导，那么，新闻舆论也一定要坚持党的领导。</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44839" y="535691"/>
              <a:ext cx="557506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三、传媒时代</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显性的舆论控制</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992505" y="1797685"/>
            <a:ext cx="10282555" cy="337439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再次，控制客体的简单性</a:t>
            </a:r>
            <a:r>
              <a:rPr lang="zh-CN" altLang="en-US" sz="2000">
                <a:latin typeface="微软雅黑" panose="020B0503020204020204" charset="-122"/>
                <a:ea typeface="微软雅黑" panose="020B0503020204020204" charset="-122"/>
                <a:cs typeface="微软雅黑" panose="020B0503020204020204" charset="-122"/>
              </a:rPr>
              <a:t>。其简单性，一方面体现在革命时期和社会主义初建时期，社会矛盾主要定性为阶级矛盾；另一方面也体现在社会成员的同质性程度高。</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最后，控制渠道的单向性</a:t>
            </a:r>
            <a:r>
              <a:rPr lang="zh-CN" altLang="en-US" sz="2000">
                <a:latin typeface="微软雅黑" panose="020B0503020204020204" charset="-122"/>
                <a:ea typeface="微软雅黑" panose="020B0503020204020204" charset="-122"/>
                <a:cs typeface="微软雅黑" panose="020B0503020204020204" charset="-122"/>
              </a:rPr>
              <a:t>。由于新闻传媒被定性为党的“耳目喉舌”，传媒的任务以贯彻党的方针和政策为宗旨，因此，新闻信息的流动主要表现为单向的线性模式特征。</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总之</a:t>
            </a:r>
            <a:r>
              <a:rPr lang="zh-CN" altLang="en-US" sz="2000">
                <a:latin typeface="微软雅黑" panose="020B0503020204020204" charset="-122"/>
                <a:ea typeface="微软雅黑" panose="020B0503020204020204" charset="-122"/>
                <a:cs typeface="微软雅黑" panose="020B0503020204020204" charset="-122"/>
              </a:rPr>
              <a:t>，传统舆论控制模式是单向灌输式，表现为：目标的</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点</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式一律，主体一元，硬性控制，纵向地自上而下，模式呈简单、显性化，效果评估缺位。</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31502" y="535691"/>
              <a:ext cx="557506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三、传媒时代</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显性的舆论控制</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478790" y="1465580"/>
            <a:ext cx="11282045" cy="57340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）现实意义</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在特定历史时期，单向新闻舆论控制模式有其</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必要性</a:t>
            </a:r>
            <a:r>
              <a:rPr lang="zh-CN" altLang="en-US" sz="2000">
                <a:latin typeface="微软雅黑" panose="020B0503020204020204" charset="-122"/>
                <a:ea typeface="微软雅黑" panose="020B0503020204020204" charset="-122"/>
                <a:cs typeface="微软雅黑" panose="020B0503020204020204" charset="-122"/>
              </a:rPr>
              <a:t>，也有其</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现实性</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一方面，单向新闻舆论控制模式是新民主主义革命胜利的”法宝“</a:t>
            </a:r>
            <a:r>
              <a:rPr lang="zh-CN" altLang="en-US" sz="2000">
                <a:latin typeface="微软雅黑" panose="020B0503020204020204" charset="-122"/>
                <a:ea typeface="微软雅黑" panose="020B0503020204020204" charset="-122"/>
                <a:cs typeface="微软雅黑" panose="020B0503020204020204" charset="-122"/>
              </a:rPr>
              <a:t>。我们的报纸调动各界群众结成抗日统一战线，为抗日的最终胜利奠定了坚实的舆论基础，报纸在统一思想、统一舆论上功不可没。解放战争时期，我们的新闻事业反复宣传“打倒蒋介石，解放全中国”，全国人民同仇敌忾，获得了伟大的胜利。朝鲜战争时期，在我国所有新闻机构的一致动员下，举国上下掀起抗美援朝、保家卫国的运动。在社会主义建设时期，全国人民的最高任务莫过于进行社会主义现代化建设，那么，也无非是通过新闻机构将舆论集中和统一到这一中心上来。</a:t>
            </a: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31502" y="535691"/>
              <a:ext cx="557506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三、传媒时代</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显性的舆论控制</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941705" y="1903730"/>
            <a:ext cx="10544810"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 </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另一方面，在建国之初</a:t>
            </a:r>
            <a:r>
              <a:rPr lang="zh-CN" altLang="en-US" sz="2000">
                <a:latin typeface="微软雅黑" panose="020B0503020204020204" charset="-122"/>
                <a:ea typeface="微软雅黑" panose="020B0503020204020204" charset="-122"/>
                <a:cs typeface="微软雅黑" panose="020B0503020204020204" charset="-122"/>
              </a:rPr>
              <a:t>，我们国家面临的现实是，在</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国际上</a:t>
            </a:r>
            <a:r>
              <a:rPr lang="zh-CN" altLang="en-US" sz="2000">
                <a:latin typeface="微软雅黑" panose="020B0503020204020204" charset="-122"/>
                <a:ea typeface="微软雅黑" panose="020B0503020204020204" charset="-122"/>
                <a:cs typeface="微软雅黑" panose="020B0503020204020204" charset="-122"/>
              </a:rPr>
              <a:t>，有强大的反华势力的压力；在</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国内</a:t>
            </a:r>
            <a:r>
              <a:rPr lang="zh-CN" altLang="en-US" sz="2000">
                <a:latin typeface="微软雅黑" panose="020B0503020204020204" charset="-122"/>
                <a:ea typeface="微软雅黑" panose="020B0503020204020204" charset="-122"/>
                <a:cs typeface="微软雅黑" panose="020B0503020204020204" charset="-122"/>
              </a:rPr>
              <a:t>，无论经济上还是政治上，还处在各种各样的矛盾交集当中。所以，要尽可能地减少由于信息传播的放大作用带来的不可控制的后果。应该说，在“敌我”力量相对比，我们不占明显优势时，或者说，社会问题、社会矛盾比较突出，我们的掌控能力比较弱时，采取“压”新闻的方式，从政治上讲是有利的，这样可以降低信息传播带来的不可预测的舆论聚集，减少一些不必要的风波。</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44839" y="535691"/>
              <a:ext cx="557506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三、传媒时代</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显性的舆论控制</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642620" y="1586865"/>
            <a:ext cx="10982325"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3</a:t>
            </a:r>
            <a:r>
              <a:rPr lang="zh-CN" altLang="en-US" sz="2000" b="1">
                <a:latin typeface="微软雅黑" panose="020B0503020204020204" charset="-122"/>
                <a:ea typeface="微软雅黑" panose="020B0503020204020204" charset="-122"/>
                <a:cs typeface="微软雅黑" panose="020B0503020204020204" charset="-122"/>
              </a:rPr>
              <a:t>）理论解析</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传统新闻舆论控制模式，无论有何种局限性，其存在不仅</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有一定的现实基础，也不乏理论依据</a:t>
            </a:r>
            <a:r>
              <a:rPr lang="zh-CN" altLang="en-US" sz="2000">
                <a:latin typeface="微软雅黑" panose="020B0503020204020204" charset="-122"/>
                <a:ea typeface="微软雅黑" panose="020B0503020204020204" charset="-122"/>
                <a:cs typeface="微软雅黑" panose="020B0503020204020204" charset="-122"/>
              </a:rPr>
              <a:t>。单向灌输式的模式具有一定的宣传效果，从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本能心理学来说</a:t>
            </a:r>
            <a:r>
              <a:rPr lang="zh-CN" altLang="en-US" sz="2000">
                <a:latin typeface="微软雅黑" panose="020B0503020204020204" charset="-122"/>
                <a:ea typeface="微软雅黑" panose="020B0503020204020204" charset="-122"/>
                <a:cs typeface="微软雅黑" panose="020B0503020204020204" charset="-122"/>
              </a:rPr>
              <a:t>，由于人的遗传生理机制是大致相同的，人的行为受到本能的“刺激</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反应”机制主导，如果在屏蔽多元的信息条件下，仅仅受到一致性的信息刺激，便能引起一致性的近似反应。</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信息变异原理来看</a:t>
            </a:r>
            <a:r>
              <a:rPr lang="zh-CN" altLang="en-US" sz="2000">
                <a:latin typeface="微软雅黑" panose="020B0503020204020204" charset="-122"/>
                <a:ea typeface="微软雅黑" panose="020B0503020204020204" charset="-122"/>
                <a:cs typeface="微软雅黑" panose="020B0503020204020204" charset="-122"/>
              </a:rPr>
              <a:t>，在任何信息交流的过程中，从信息源所发出的信息到达信息接收者时，都存在不同程度的衰减。这种衰减不仅包括物理衰减、语义衰减，还存在着语用衰减。所谓语用，是指信息对于接收者的价值。信息的价值是受时间制约的，有时间的有效范围。</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344839" y="535691"/>
              <a:ext cx="5575062"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三、传媒时代</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显性的舆论控制</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522605" y="1675130"/>
            <a:ext cx="11146155"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压</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新闻是根据对信息时间范围超越，使得事实信息对接受者价值减少，进而避免对特殊舆论问题的敏感度上升。</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在特定历史时期</a:t>
            </a:r>
            <a:r>
              <a:rPr lang="zh-CN" altLang="en-US" sz="2000">
                <a:latin typeface="微软雅黑" panose="020B0503020204020204" charset="-122"/>
                <a:ea typeface="微软雅黑" panose="020B0503020204020204" charset="-122"/>
                <a:cs typeface="微软雅黑" panose="020B0503020204020204" charset="-122"/>
              </a:rPr>
              <a:t>，每逢重大社会问题发生，为避免危及大局，多数时候会等事情过去后，再如实客观地公布，</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不仅有必要性，对整个社会环境也不无益处</a:t>
            </a:r>
            <a:r>
              <a:rPr lang="zh-CN" altLang="en-US" sz="2000">
                <a:latin typeface="微软雅黑" panose="020B0503020204020204" charset="-122"/>
                <a:ea typeface="微软雅黑" panose="020B0503020204020204" charset="-122"/>
                <a:cs typeface="微软雅黑" panose="020B0503020204020204" charset="-122"/>
              </a:rPr>
              <a:t>。计划经济条件下，我们对舆论的引导主要依靠与经济体制相适应的传统的指令性权威，以及领袖人物的人格魅力为特征的感召权威来实现。而随着市场经济体制的逐步完善，这两种权威的引导力度都呈现逐步减弱趋势，许多引导工作被推向社会。人们思想上的“独立性、选择性、多变性、差异性”明显增加，与市场经济相伴而生的一些思想意识形态的副产品，都会极大地增加舆论引导的复杂性和艰巨性。</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一、舆论调控的理论前提</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nvGrpSpPr>
          <p:cNvPr id="4" name="组合 3"/>
          <p:cNvGrpSpPr/>
          <p:nvPr/>
        </p:nvGrpSpPr>
        <p:grpSpPr>
          <a:xfrm>
            <a:off x="1323975" y="2221865"/>
            <a:ext cx="9074150" cy="2932430"/>
            <a:chOff x="2085" y="3485"/>
            <a:chExt cx="14290" cy="4618"/>
          </a:xfrm>
        </p:grpSpPr>
        <p:sp>
          <p:nvSpPr>
            <p:cNvPr id="7" name="圆角矩形 6"/>
            <p:cNvSpPr/>
            <p:nvPr>
              <p:custDataLst>
                <p:tags r:id="rId1"/>
              </p:custDataLst>
            </p:nvPr>
          </p:nvSpPr>
          <p:spPr>
            <a:xfrm>
              <a:off x="2805" y="3914"/>
              <a:ext cx="1328" cy="1328"/>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custDataLst>
                <p:tags r:id="rId2"/>
              </p:custDataLst>
            </p:nvPr>
          </p:nvSpPr>
          <p:spPr>
            <a:xfrm>
              <a:off x="2085" y="3485"/>
              <a:ext cx="1664" cy="142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3"/>
              </p:custDataLst>
            </p:nvPr>
          </p:nvSpPr>
          <p:spPr>
            <a:xfrm>
              <a:off x="4469" y="4133"/>
              <a:ext cx="11906" cy="890"/>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舆论调控的必要性</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圆角矩形 10"/>
            <p:cNvSpPr/>
            <p:nvPr>
              <p:custDataLst>
                <p:tags r:id="rId4"/>
              </p:custDataLst>
            </p:nvPr>
          </p:nvSpPr>
          <p:spPr>
            <a:xfrm>
              <a:off x="2805" y="6775"/>
              <a:ext cx="1328" cy="1328"/>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5"/>
              </p:custDataLst>
            </p:nvPr>
          </p:nvSpPr>
          <p:spPr>
            <a:xfrm>
              <a:off x="2085" y="6346"/>
              <a:ext cx="1664" cy="142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6"/>
              </p:custDataLst>
            </p:nvPr>
          </p:nvSpPr>
          <p:spPr>
            <a:xfrm>
              <a:off x="4469" y="6994"/>
              <a:ext cx="8709" cy="890"/>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舆论调控的可能性</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3546472" y="4098968"/>
            <a:ext cx="513612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舆论调控</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2465627" y="5072848"/>
            <a:ext cx="721781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600" b="1" dirty="0" smtClean="0">
                <a:solidFill>
                  <a:schemeClr val="bg2">
                    <a:lumMod val="25000"/>
                  </a:schemeClr>
                </a:solidFill>
                <a:latin typeface="微软雅黑" panose="020B0503020204020204" charset="-122"/>
                <a:ea typeface="微软雅黑" panose="020B0503020204020204" charset="-122"/>
                <a:sym typeface="+mn-ea"/>
              </a:rPr>
              <a:t>舆论调控的策略与方法</a:t>
            </a:r>
            <a:endParaRPr lang="zh-CN" altLang="en-US"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3208795" y="4511768"/>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624042" y="4498436"/>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Line 21"/>
          <p:cNvSpPr>
            <a:spLocks noChangeShapeType="1"/>
          </p:cNvSpPr>
          <p:nvPr/>
        </p:nvSpPr>
        <p:spPr bwMode="auto">
          <a:xfrm>
            <a:off x="3675107" y="2866647"/>
            <a:ext cx="0" cy="1747853"/>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anose="020B0604020202020204" pitchFamily="34" charset="0"/>
            </a:endParaRPr>
          </a:p>
        </p:txBody>
      </p:sp>
      <p:grpSp>
        <p:nvGrpSpPr>
          <p:cNvPr id="54" name="组合 53"/>
          <p:cNvGrpSpPr/>
          <p:nvPr/>
        </p:nvGrpSpPr>
        <p:grpSpPr>
          <a:xfrm rot="0">
            <a:off x="5120005" y="2194560"/>
            <a:ext cx="6125209" cy="2390365"/>
            <a:chOff x="6429563" y="2237293"/>
            <a:chExt cx="4908379" cy="1915777"/>
          </a:xfrm>
        </p:grpSpPr>
        <p:sp>
          <p:nvSpPr>
            <p:cNvPr id="55" name="Rectangle 39"/>
            <p:cNvSpPr>
              <a:spLocks noChangeArrowheads="1"/>
            </p:cNvSpPr>
            <p:nvPr/>
          </p:nvSpPr>
          <p:spPr bwMode="auto">
            <a:xfrm>
              <a:off x="6918060" y="2272407"/>
              <a:ext cx="3640831" cy="295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一、新情况与新主张</a:t>
              </a:r>
              <a:endParaRPr lang="zh-CN" altLang="en-US" sz="2400" b="1" spc="200" dirty="0">
                <a:solidFill>
                  <a:schemeClr val="bg1">
                    <a:lumMod val="65000"/>
                  </a:schemeClr>
                </a:solidFill>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060" y="3015392"/>
              <a:ext cx="4062160" cy="295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二、关于意见信息的引导</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sp>
          <p:nvSpPr>
            <p:cNvPr id="61" name="Rectangle 39"/>
            <p:cNvSpPr>
              <a:spLocks noChangeArrowheads="1"/>
            </p:cNvSpPr>
            <p:nvPr/>
          </p:nvSpPr>
          <p:spPr bwMode="auto">
            <a:xfrm>
              <a:off x="6918060" y="3857200"/>
              <a:ext cx="4419882" cy="295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三、关于对象和问题的控制</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63" name="组合 62"/>
            <p:cNvGrpSpPr/>
            <p:nvPr/>
          </p:nvGrpSpPr>
          <p:grpSpPr>
            <a:xfrm>
              <a:off x="6430072" y="3895886"/>
              <a:ext cx="257184" cy="257184"/>
              <a:chOff x="4923953" y="1378653"/>
              <a:chExt cx="305414" cy="305414"/>
            </a:xfrm>
            <a:solidFill>
              <a:srgbClr val="E94E60"/>
            </a:solidFill>
          </p:grpSpPr>
          <p:sp>
            <p:nvSpPr>
              <p:cNvPr id="69" name="椭圆 68"/>
              <p:cNvSpPr/>
              <p:nvPr/>
            </p:nvSpPr>
            <p:spPr>
              <a:xfrm>
                <a:off x="4923953"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0" name="椭圆 69"/>
              <p:cNvSpPr/>
              <p:nvPr/>
            </p:nvSpPr>
            <p:spPr>
              <a:xfrm>
                <a:off x="5008132" y="1463433"/>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grpSp>
      <p:grpSp>
        <p:nvGrpSpPr>
          <p:cNvPr id="15" name="组合 14"/>
          <p:cNvGrpSpPr/>
          <p:nvPr/>
        </p:nvGrpSpPr>
        <p:grpSpPr>
          <a:xfrm rot="2700000">
            <a:off x="894715" y="2668905"/>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2326640"/>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2339340"/>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4404995"/>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2612390" y="407035"/>
            <a:ext cx="7449185"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第二节  舆论调控的策略与方法</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92291"/>
            <a:ext cx="12188156" cy="579079"/>
            <a:chOff x="0" y="542042"/>
            <a:chExt cx="12190413" cy="5791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23258" y="542042"/>
              <a:ext cx="3383907"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一、新情况与新主张</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grpSp>
        <p:nvGrpSpPr>
          <p:cNvPr id="3" name="组合 2"/>
          <p:cNvGrpSpPr/>
          <p:nvPr/>
        </p:nvGrpSpPr>
        <p:grpSpPr>
          <a:xfrm>
            <a:off x="1323975" y="2221865"/>
            <a:ext cx="9074150" cy="2932430"/>
            <a:chOff x="2085" y="3485"/>
            <a:chExt cx="14290" cy="4618"/>
          </a:xfrm>
        </p:grpSpPr>
        <p:sp>
          <p:nvSpPr>
            <p:cNvPr id="6" name="圆角矩形 5"/>
            <p:cNvSpPr/>
            <p:nvPr>
              <p:custDataLst>
                <p:tags r:id="rId1"/>
              </p:custDataLst>
            </p:nvPr>
          </p:nvSpPr>
          <p:spPr>
            <a:xfrm>
              <a:off x="2805" y="3914"/>
              <a:ext cx="1328" cy="1328"/>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2085" y="3485"/>
              <a:ext cx="1664" cy="142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3"/>
              </p:custDataLst>
            </p:nvPr>
          </p:nvSpPr>
          <p:spPr>
            <a:xfrm>
              <a:off x="4469" y="4133"/>
              <a:ext cx="11906" cy="890"/>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新情况</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圆角矩形 10"/>
            <p:cNvSpPr/>
            <p:nvPr>
              <p:custDataLst>
                <p:tags r:id="rId4"/>
              </p:custDataLst>
            </p:nvPr>
          </p:nvSpPr>
          <p:spPr>
            <a:xfrm>
              <a:off x="2805" y="6775"/>
              <a:ext cx="1328" cy="1328"/>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5"/>
              </p:custDataLst>
            </p:nvPr>
          </p:nvSpPr>
          <p:spPr>
            <a:xfrm>
              <a:off x="2085" y="6346"/>
              <a:ext cx="1664" cy="142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6"/>
              </p:custDataLst>
            </p:nvPr>
          </p:nvSpPr>
          <p:spPr>
            <a:xfrm>
              <a:off x="4469" y="6994"/>
              <a:ext cx="8709" cy="890"/>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新主张</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92720" y="145322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新情况</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92810" y="2395855"/>
            <a:ext cx="7456170"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“SARS”</a:t>
            </a:r>
            <a:r>
              <a:rPr lang="zh-CN" altLang="zh-CN" sz="2000">
                <a:latin typeface="微软雅黑" panose="020B0503020204020204" charset="-122"/>
                <a:ea typeface="微软雅黑" panose="020B0503020204020204" charset="-122"/>
                <a:cs typeface="微软雅黑" panose="020B0503020204020204" charset="-122"/>
              </a:rPr>
              <a:t>病例最早出现在</a:t>
            </a:r>
            <a:r>
              <a:rPr lang="en-US" altLang="zh-CN" sz="2000">
                <a:latin typeface="微软雅黑" panose="020B0503020204020204" charset="-122"/>
                <a:ea typeface="微软雅黑" panose="020B0503020204020204" charset="-122"/>
                <a:cs typeface="微软雅黑" panose="020B0503020204020204" charset="-122"/>
              </a:rPr>
              <a:t>2002</a:t>
            </a:r>
            <a:r>
              <a:rPr lang="zh-CN" altLang="en-US" sz="2000">
                <a:latin typeface="微软雅黑" panose="020B0503020204020204" charset="-122"/>
                <a:ea typeface="微软雅黑" panose="020B0503020204020204" charset="-122"/>
                <a:cs typeface="微软雅黑" panose="020B0503020204020204" charset="-122"/>
              </a:rPr>
              <a:t>年</a:t>
            </a:r>
            <a:r>
              <a:rPr lang="en-US" altLang="zh-CN" sz="2000">
                <a:latin typeface="微软雅黑" panose="020B0503020204020204" charset="-122"/>
                <a:ea typeface="微软雅黑" panose="020B0503020204020204" charset="-122"/>
                <a:cs typeface="微软雅黑" panose="020B0503020204020204" charset="-122"/>
              </a:rPr>
              <a:t>11</a:t>
            </a:r>
            <a:r>
              <a:rPr lang="zh-CN" altLang="en-US" sz="2000">
                <a:latin typeface="微软雅黑" panose="020B0503020204020204" charset="-122"/>
                <a:ea typeface="微软雅黑" panose="020B0503020204020204" charset="-122"/>
                <a:cs typeface="微软雅黑" panose="020B0503020204020204" charset="-122"/>
              </a:rPr>
              <a:t>月的广东，但广东和全国的传媒并没有及时准确地报道，呈现</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集体失语</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。一方面，谣言四起。另一方面，导致</a:t>
            </a:r>
            <a:r>
              <a:rPr lang="en-US" altLang="zh-CN" sz="2000">
                <a:latin typeface="微软雅黑" panose="020B0503020204020204" charset="-122"/>
                <a:ea typeface="微软雅黑" panose="020B0503020204020204" charset="-122"/>
                <a:cs typeface="微软雅黑" panose="020B0503020204020204" charset="-122"/>
              </a:rPr>
              <a:t>“SARS”</a:t>
            </a:r>
            <a:r>
              <a:rPr lang="zh-CN" altLang="en-US" sz="2000">
                <a:latin typeface="微软雅黑" panose="020B0503020204020204" charset="-122"/>
                <a:ea typeface="微软雅黑" panose="020B0503020204020204" charset="-122"/>
                <a:cs typeface="微软雅黑" panose="020B0503020204020204" charset="-122"/>
              </a:rPr>
              <a:t>在全国范围内肆虐。而后虽然进行了报道，但由于</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过度反馈</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，从一个极端走向了另一个极端。</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从</a:t>
            </a:r>
            <a:r>
              <a:rPr lang="en-US" altLang="zh-CN" sz="2000">
                <a:latin typeface="微软雅黑" panose="020B0503020204020204" charset="-122"/>
                <a:ea typeface="微软雅黑" panose="020B0503020204020204" charset="-122"/>
                <a:cs typeface="微软雅黑" panose="020B0503020204020204" charset="-122"/>
              </a:rPr>
              <a:t>“SARS”</a:t>
            </a:r>
            <a:r>
              <a:rPr lang="zh-CN" altLang="en-US" sz="2000">
                <a:latin typeface="微软雅黑" panose="020B0503020204020204" charset="-122"/>
                <a:ea typeface="微软雅黑" panose="020B0503020204020204" charset="-122"/>
                <a:cs typeface="微软雅黑" panose="020B0503020204020204" charset="-122"/>
              </a:rPr>
              <a:t>危机中，传媒暴露出来的问题说明，在新的历史条件下，依靠</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压</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新闻来达到控制舆论的做法已经不合时宜。</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39696" y="38594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一、新情况与新主张</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1"/>
          <a:stretch>
            <a:fillRect/>
          </a:stretch>
        </p:blipFill>
        <p:spPr>
          <a:xfrm>
            <a:off x="8348980" y="2575560"/>
            <a:ext cx="3073400" cy="30765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45820" y="1421765"/>
            <a:ext cx="10500360" cy="50158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首先</a:t>
            </a:r>
            <a:r>
              <a:rPr lang="zh-CN" altLang="en-US" sz="2000">
                <a:latin typeface="微软雅黑" panose="020B0503020204020204" charset="-122"/>
                <a:ea typeface="微软雅黑" panose="020B0503020204020204" charset="-122"/>
                <a:cs typeface="微软雅黑" panose="020B0503020204020204" charset="-122"/>
              </a:rPr>
              <a:t>，随着社会的日益开放和信息技术的发展，</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信息环境</a:t>
            </a:r>
            <a:r>
              <a:rPr lang="zh-CN" altLang="en-US" sz="2000">
                <a:latin typeface="微软雅黑" panose="020B0503020204020204" charset="-122"/>
                <a:ea typeface="微软雅黑" panose="020B0503020204020204" charset="-122"/>
                <a:cs typeface="微软雅黑" panose="020B0503020204020204" charset="-122"/>
              </a:rPr>
              <a:t>已经呈现多元之势，</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信息渠道</a:t>
            </a:r>
            <a:r>
              <a:rPr lang="zh-CN" altLang="en-US" sz="2000">
                <a:latin typeface="微软雅黑" panose="020B0503020204020204" charset="-122"/>
                <a:ea typeface="微软雅黑" panose="020B0503020204020204" charset="-122"/>
                <a:cs typeface="微软雅黑" panose="020B0503020204020204" charset="-122"/>
              </a:rPr>
              <a:t>有很多，不限于官方渠道。所以对于事实性的信息，企图通过封闭手段从整体上控制信息已经不太可能。</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其次</a:t>
            </a:r>
            <a:r>
              <a:rPr lang="zh-CN" altLang="en-US" sz="2000">
                <a:latin typeface="微软雅黑" panose="020B0503020204020204" charset="-122"/>
                <a:ea typeface="微软雅黑" panose="020B0503020204020204" charset="-122"/>
                <a:cs typeface="微软雅黑" panose="020B0503020204020204" charset="-122"/>
              </a:rPr>
              <a:t>，随着社会转型，市场经济塑造了有</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自主意识、平等意识和自由竞争意识</a:t>
            </a:r>
            <a:r>
              <a:rPr lang="zh-CN" altLang="en-US" sz="2000">
                <a:latin typeface="微软雅黑" panose="020B0503020204020204" charset="-122"/>
                <a:ea typeface="微软雅黑" panose="020B0503020204020204" charset="-122"/>
                <a:cs typeface="微软雅黑" panose="020B0503020204020204" charset="-122"/>
              </a:rPr>
              <a:t>的个人与团体，从而逐步形成并不断强化着市民社会的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自主性品格</a:t>
            </a:r>
            <a:r>
              <a:rPr lang="zh-CN" altLang="en-US" sz="2000">
                <a:latin typeface="微软雅黑" panose="020B0503020204020204" charset="-122"/>
                <a:ea typeface="微软雅黑" panose="020B0503020204020204" charset="-122"/>
                <a:cs typeface="微软雅黑" panose="020B0503020204020204" charset="-122"/>
              </a:rPr>
              <a:t>，老百姓的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自觉意识</a:t>
            </a:r>
            <a:r>
              <a:rPr lang="zh-CN" altLang="en-US" sz="2000">
                <a:latin typeface="微软雅黑" panose="020B0503020204020204" charset="-122"/>
                <a:ea typeface="微软雅黑" panose="020B0503020204020204" charset="-122"/>
                <a:cs typeface="微软雅黑" panose="020B0503020204020204" charset="-122"/>
              </a:rPr>
              <a:t>得到了很大的提升。由此，公众会希望在社会生活当中有更多的知情权，希望对社会信息的有效占有。</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在新的信息环境下，把事实更加客观、更加及时地告诉老百姓，不仅会使传媒在舆论引导和控制中占据主动，而且也会降低整个社会面对的风险。</a:t>
            </a: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39696" y="38594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一、新情况与新主张</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45820" y="1408430"/>
            <a:ext cx="10500360"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2003年在我国</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公共危机传播发展史上有着特殊的意义</a:t>
            </a:r>
            <a:r>
              <a:rPr lang="zh-CN" altLang="en-US" sz="2000">
                <a:latin typeface="微软雅黑" panose="020B0503020204020204" charset="-122"/>
                <a:ea typeface="微软雅黑" panose="020B0503020204020204" charset="-122"/>
                <a:cs typeface="微软雅黑" panose="020B0503020204020204" charset="-122"/>
              </a:rPr>
              <a:t>。这一年的“非典”危机之后，长期被忽视或漠视的公众知情权引起重视，政府逐步意识到公共危机传播的重要性和必要性，开始承认“灾难”和“危机”在我国的存在，危机传播概念也由此开始使用，并为媒体介入公共危机事件提供了一定的空间。</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在事实性信息的供给方面，如果还用信息屏蔽的方式来进行相关的政治回避已经显得十分落后和不合时宜。即使信息的及时披露会带来某种风险，社会管理决策机构也必须面对。因为，在新的信息环境下，把</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事实更加客观、更加及时地告诉老百姓</a:t>
            </a:r>
            <a:r>
              <a:rPr lang="zh-CN" altLang="en-US" sz="2000">
                <a:latin typeface="微软雅黑" panose="020B0503020204020204" charset="-122"/>
                <a:ea typeface="微软雅黑" panose="020B0503020204020204" charset="-122"/>
                <a:cs typeface="微软雅黑" panose="020B0503020204020204" charset="-122"/>
              </a:rPr>
              <a:t>，不仅会使传媒在舆论的引导和控制中占据主动，而且也会降低整个社会面对的风险。</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39696" y="38594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一、新情况与新主张</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92720" y="133384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新主张</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92810" y="2098675"/>
            <a:ext cx="10701020" cy="38874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有时封锁消息在政治上不失为一种有效措施，但总体来看很难达到对舆论引导与控制之实。</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关键之一，提高信息透明度是传媒的必然选择。</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首先，可以表明传媒对社会需求的尊重和满足；</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其次，也是社会发展进程中，我们党“立党为公，执政为民”的方针，在信息政策上的一种体现；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最后，可以使传媒对舆论的引导与控制处于更主动的状态。</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39696" y="38594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一、新情况与新主张</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45820" y="1590675"/>
            <a:ext cx="10500360"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关键之二</a:t>
            </a:r>
            <a:r>
              <a:rPr lang="zh-CN" altLang="en-US" sz="2000">
                <a:latin typeface="微软雅黑" panose="020B0503020204020204" charset="-122"/>
                <a:ea typeface="微软雅黑" panose="020B0503020204020204" charset="-122"/>
                <a:cs typeface="微软雅黑" panose="020B0503020204020204" charset="-122"/>
              </a:rPr>
              <a:t>，提高信息透明度并不意味着在传播过程中将信息和盘托出，在信息泛滥的环境下，既无可能，也无必要。传媒不可能“有闻必录”，况且，在良莠不齐的信息通道中，还大量充斥着信息噪声。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消息来源的可信性比消息本身更重要</a:t>
            </a:r>
            <a:r>
              <a:rPr lang="zh-CN" altLang="en-US" sz="2000">
                <a:latin typeface="微软雅黑" panose="020B0503020204020204" charset="-122"/>
                <a:ea typeface="微软雅黑" panose="020B0503020204020204" charset="-122"/>
                <a:cs typeface="微软雅黑" panose="020B0503020204020204" charset="-122"/>
              </a:rPr>
              <a:t>。传媒对社会信息的传播实质上是一种以信息为主的社会交换，而社会交换的前提和基础是信任。</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要想使传媒通过事实信息的传播，在实现社会信息交换的同时，达到引导和控制舆论的效果，</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关键是要打造传媒的公信力</a:t>
            </a:r>
            <a:r>
              <a:rPr lang="zh-CN" altLang="en-US" sz="2000">
                <a:latin typeface="微软雅黑" panose="020B0503020204020204" charset="-122"/>
                <a:ea typeface="微软雅黑" panose="020B0503020204020204" charset="-122"/>
                <a:cs typeface="微软雅黑" panose="020B0503020204020204" charset="-122"/>
              </a:rPr>
              <a:t>，在社会公众中树立信息传播、发布的权威性，这才会达到标本兼治的目的。</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39696" y="38594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一、新情况与新主张</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0284" y="535691"/>
              <a:ext cx="409523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二、关于意见信息的引导</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grpSp>
        <p:nvGrpSpPr>
          <p:cNvPr id="3" name="组合 2"/>
          <p:cNvGrpSpPr/>
          <p:nvPr/>
        </p:nvGrpSpPr>
        <p:grpSpPr>
          <a:xfrm>
            <a:off x="1323975" y="2221865"/>
            <a:ext cx="9074150" cy="2932430"/>
            <a:chOff x="2085" y="3485"/>
            <a:chExt cx="14290" cy="4618"/>
          </a:xfrm>
        </p:grpSpPr>
        <p:sp>
          <p:nvSpPr>
            <p:cNvPr id="6" name="圆角矩形 5"/>
            <p:cNvSpPr/>
            <p:nvPr>
              <p:custDataLst>
                <p:tags r:id="rId1"/>
              </p:custDataLst>
            </p:nvPr>
          </p:nvSpPr>
          <p:spPr>
            <a:xfrm>
              <a:off x="2805" y="3914"/>
              <a:ext cx="1328" cy="1328"/>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2085" y="3485"/>
              <a:ext cx="1664" cy="142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3"/>
              </p:custDataLst>
            </p:nvPr>
          </p:nvSpPr>
          <p:spPr>
            <a:xfrm>
              <a:off x="4469" y="4133"/>
              <a:ext cx="11906" cy="890"/>
            </a:xfrm>
            <a:prstGeom prst="rect">
              <a:avLst/>
            </a:prstGeom>
            <a:noFill/>
          </p:spPr>
          <p:txBody>
            <a:bodyPr wrap="square" lIns="91440" tIns="45720" rIns="91440" bIns="45720" rtlCol="0" anchor="ctr" anchorCtr="0">
              <a:normAutofit lnSpcReduction="10000"/>
            </a:bodyPr>
            <a:p>
              <a:pPr>
                <a:lnSpc>
                  <a:spcPct val="120000"/>
                </a:lnSpc>
              </a:pPr>
              <a:r>
                <a:rPr lang="en-US" altLang="zh-CN" sz="2800" b="1">
                  <a:latin typeface="微软雅黑" panose="020B0503020204020204" charset="-122"/>
                  <a:ea typeface="微软雅黑" panose="020B0503020204020204" charset="-122"/>
                  <a:cs typeface="微软雅黑" panose="020B0503020204020204" charset="-122"/>
                  <a:sym typeface="+mn-ea"/>
                </a:rPr>
                <a:t>“</a:t>
              </a:r>
              <a:r>
                <a:rPr lang="zh-CN" altLang="en-US" sz="2800" b="1">
                  <a:latin typeface="微软雅黑" panose="020B0503020204020204" charset="-122"/>
                  <a:ea typeface="微软雅黑" panose="020B0503020204020204" charset="-122"/>
                  <a:cs typeface="微软雅黑" panose="020B0503020204020204" charset="-122"/>
                  <a:sym typeface="+mn-ea"/>
                </a:rPr>
                <a:t>一面说</a:t>
              </a:r>
              <a:r>
                <a:rPr lang="en-US" altLang="zh-CN" sz="2800" b="1">
                  <a:latin typeface="微软雅黑" panose="020B0503020204020204" charset="-122"/>
                  <a:ea typeface="微软雅黑" panose="020B0503020204020204" charset="-122"/>
                  <a:cs typeface="微软雅黑" panose="020B0503020204020204" charset="-122"/>
                  <a:sym typeface="+mn-ea"/>
                </a:rPr>
                <a:t>”</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圆角矩形 10"/>
            <p:cNvSpPr/>
            <p:nvPr>
              <p:custDataLst>
                <p:tags r:id="rId4"/>
              </p:custDataLst>
            </p:nvPr>
          </p:nvSpPr>
          <p:spPr>
            <a:xfrm>
              <a:off x="2805" y="6775"/>
              <a:ext cx="1328" cy="1328"/>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5"/>
              </p:custDataLst>
            </p:nvPr>
          </p:nvSpPr>
          <p:spPr>
            <a:xfrm>
              <a:off x="2085" y="6346"/>
              <a:ext cx="1664" cy="142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6"/>
              </p:custDataLst>
            </p:nvPr>
          </p:nvSpPr>
          <p:spPr>
            <a:xfrm>
              <a:off x="4469" y="6994"/>
              <a:ext cx="8709" cy="890"/>
            </a:xfrm>
            <a:prstGeom prst="rect">
              <a:avLst/>
            </a:prstGeom>
            <a:noFill/>
          </p:spPr>
          <p:txBody>
            <a:bodyPr wrap="square" lIns="91440" tIns="45720" rIns="91440" bIns="45720" rtlCol="0" anchor="ctr" anchorCtr="0">
              <a:normAutofit lnSpcReduction="10000"/>
            </a:bodyPr>
            <a:p>
              <a:pPr>
                <a:lnSpc>
                  <a:spcPct val="120000"/>
                </a:lnSpc>
              </a:pPr>
              <a:r>
                <a:rPr lang="en-US" altLang="zh-CN" sz="2800" b="1">
                  <a:latin typeface="微软雅黑" panose="020B0503020204020204" charset="-122"/>
                  <a:ea typeface="微软雅黑" panose="020B0503020204020204" charset="-122"/>
                  <a:cs typeface="微软雅黑" panose="020B0503020204020204" charset="-122"/>
                  <a:sym typeface="+mn-ea"/>
                </a:rPr>
                <a:t>“</a:t>
              </a:r>
              <a:r>
                <a:rPr lang="zh-CN" altLang="en-US" sz="2800" b="1">
                  <a:latin typeface="微软雅黑" panose="020B0503020204020204" charset="-122"/>
                  <a:ea typeface="微软雅黑" panose="020B0503020204020204" charset="-122"/>
                  <a:cs typeface="微软雅黑" panose="020B0503020204020204" charset="-122"/>
                  <a:sym typeface="+mn-ea"/>
                </a:rPr>
                <a:t>两面说</a:t>
              </a:r>
              <a:r>
                <a:rPr lang="en-US" altLang="zh-CN" sz="2800" b="1">
                  <a:latin typeface="微软雅黑" panose="020B0503020204020204" charset="-122"/>
                  <a:ea typeface="微软雅黑" panose="020B0503020204020204" charset="-122"/>
                  <a:cs typeface="微软雅黑" panose="020B0503020204020204" charset="-122"/>
                  <a:sym typeface="+mn-ea"/>
                </a:rPr>
                <a:t>”</a:t>
              </a:r>
              <a:r>
                <a:rPr lang="zh-CN" altLang="en-US" sz="2800" b="1">
                  <a:latin typeface="微软雅黑" panose="020B0503020204020204" charset="-122"/>
                  <a:ea typeface="微软雅黑" panose="020B0503020204020204" charset="-122"/>
                  <a:cs typeface="微软雅黑" panose="020B0503020204020204" charset="-122"/>
                  <a:sym typeface="+mn-ea"/>
                </a:rPr>
                <a:t>和</a:t>
              </a:r>
              <a:r>
                <a:rPr lang="en-US" altLang="zh-CN" sz="2800" b="1">
                  <a:latin typeface="微软雅黑" panose="020B0503020204020204" charset="-122"/>
                  <a:ea typeface="微软雅黑" panose="020B0503020204020204" charset="-122"/>
                  <a:cs typeface="微软雅黑" panose="020B0503020204020204" charset="-122"/>
                  <a:sym typeface="+mn-ea"/>
                </a:rPr>
                <a:t>“</a:t>
              </a:r>
              <a:r>
                <a:rPr lang="zh-CN" altLang="en-US" sz="2800" b="1">
                  <a:latin typeface="微软雅黑" panose="020B0503020204020204" charset="-122"/>
                  <a:ea typeface="微软雅黑" panose="020B0503020204020204" charset="-122"/>
                  <a:cs typeface="微软雅黑" panose="020B0503020204020204" charset="-122"/>
                  <a:sym typeface="+mn-ea"/>
                </a:rPr>
                <a:t>多面说</a:t>
              </a:r>
              <a:r>
                <a:rPr lang="en-US" altLang="zh-CN" sz="2800" b="1">
                  <a:latin typeface="微软雅黑" panose="020B0503020204020204" charset="-122"/>
                  <a:ea typeface="微软雅黑" panose="020B0503020204020204" charset="-122"/>
                  <a:cs typeface="微软雅黑" panose="020B0503020204020204" charset="-122"/>
                  <a:sym typeface="+mn-ea"/>
                </a:rPr>
                <a:t>”</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74610" y="134845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一面说</a:t>
            </a:r>
            <a:r>
              <a:rPr lang="en-US" altLang="zh-CN" sz="2400" b="1">
                <a:latin typeface="微软雅黑" panose="020B0503020204020204" charset="-122"/>
                <a:ea typeface="微软雅黑" panose="020B0503020204020204" charset="-122"/>
                <a:cs typeface="微软雅黑" panose="020B0503020204020204" charset="-122"/>
              </a:rPr>
              <a:t>”</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二、关于意见信息的引导</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538480" y="2021205"/>
            <a:ext cx="10947400" cy="5015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“一面说”指</a:t>
            </a:r>
            <a:r>
              <a:rPr lang="zh-CN" altLang="en-US" sz="2000">
                <a:latin typeface="微软雅黑" panose="020B0503020204020204" charset="-122"/>
                <a:ea typeface="微软雅黑" panose="020B0503020204020204" charset="-122"/>
                <a:cs typeface="微软雅黑" panose="020B0503020204020204" charset="-122"/>
              </a:rPr>
              <a:t>针对某一社会问题或新闻事件，传媒只报道单方面的意见信息，而对其他或反面意见信息不予披露。其</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理论依据来源于</a:t>
            </a:r>
            <a:r>
              <a:rPr lang="zh-CN" altLang="en-US" sz="2000">
                <a:latin typeface="微软雅黑" panose="020B0503020204020204" charset="-122"/>
                <a:ea typeface="微软雅黑" panose="020B0503020204020204" charset="-122"/>
                <a:cs typeface="微软雅黑" panose="020B0503020204020204" charset="-122"/>
              </a:rPr>
              <a:t>传播效果中的</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枪弹论</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。该理论认为，受众好比是射击场的靶子，在传媒射击子弹般的攻势下，必然应声倒下。</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拉斯韦尔在《世界大战中的宣传技巧》一书中对传媒宣传的作用和效果有所印证，因此，</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枪弹论</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盛行一时。但对传播效果</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一面说</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的绝对化认识直到</a:t>
            </a:r>
            <a:r>
              <a:rPr lang="en-US" altLang="zh-CN" sz="2000">
                <a:latin typeface="微软雅黑" panose="020B0503020204020204" charset="-122"/>
                <a:ea typeface="微软雅黑" panose="020B0503020204020204" charset="-122"/>
                <a:cs typeface="微软雅黑" panose="020B0503020204020204" charset="-122"/>
              </a:rPr>
              <a:t>20</a:t>
            </a:r>
            <a:r>
              <a:rPr lang="zh-CN" altLang="en-US" sz="2000">
                <a:latin typeface="微软雅黑" panose="020B0503020204020204" charset="-122"/>
                <a:ea typeface="微软雅黑" panose="020B0503020204020204" charset="-122"/>
                <a:cs typeface="微软雅黑" panose="020B0503020204020204" charset="-122"/>
              </a:rPr>
              <a:t>世纪</a:t>
            </a:r>
            <a:r>
              <a:rPr lang="en-US" altLang="zh-CN" sz="2000">
                <a:latin typeface="微软雅黑" panose="020B0503020204020204" charset="-122"/>
                <a:ea typeface="微软雅黑" panose="020B0503020204020204" charset="-122"/>
                <a:cs typeface="微软雅黑" panose="020B0503020204020204" charset="-122"/>
              </a:rPr>
              <a:t>40</a:t>
            </a:r>
            <a:r>
              <a:rPr lang="zh-CN" altLang="en-US" sz="2000">
                <a:latin typeface="微软雅黑" panose="020B0503020204020204" charset="-122"/>
                <a:ea typeface="微软雅黑" panose="020B0503020204020204" charset="-122"/>
                <a:cs typeface="微软雅黑" panose="020B0503020204020204" charset="-122"/>
              </a:rPr>
              <a:t>年代才逐渐被抛弃。尤其1964年，雷蒙德·鲍尔发表的《顽固的受众》一文，彻底宣告了“枪弹论”的终结。</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“一面说”</a:t>
            </a:r>
            <a:r>
              <a:rPr lang="zh-CN" altLang="en-US" sz="2000">
                <a:latin typeface="微软雅黑" panose="020B0503020204020204" charset="-122"/>
                <a:ea typeface="微软雅黑" panose="020B0503020204020204" charset="-122"/>
                <a:cs typeface="微软雅黑" panose="020B0503020204020204" charset="-122"/>
                <a:sym typeface="+mn-ea"/>
              </a:rPr>
              <a:t>如今不能成为一种主要的宣传手段，但在某些环境中，面对特定的宣传对象，</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依然有</a:t>
            </a:r>
            <a:r>
              <a:rPr lang="zh-CN" altLang="en-US" sz="2000">
                <a:latin typeface="微软雅黑" panose="020B0503020204020204" charset="-122"/>
                <a:ea typeface="微软雅黑" panose="020B0503020204020204" charset="-122"/>
                <a:cs typeface="微软雅黑" panose="020B0503020204020204" charset="-122"/>
                <a:sym typeface="+mn-ea"/>
              </a:rPr>
              <a:t>其发挥作用的空间。</a:t>
            </a: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11465" y="111413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舆论调控的必要性</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11555" y="2146300"/>
            <a:ext cx="9907905"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舆论在变化、形成过程中，虽然会集中社会的理智，但不得不承认仍然有</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非理性的成分</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舆论在互动和整合过程中会有两种可能的方向，要么是理性成分的扩大，要么是非理性成分的扩大。</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舆论调控的必要性源于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舆论自身的无机——有机性的对立</a:t>
            </a:r>
            <a:r>
              <a:rPr lang="zh-CN" altLang="en-US" sz="2000">
                <a:latin typeface="微软雅黑" panose="020B0503020204020204" charset="-122"/>
                <a:ea typeface="微软雅黑" panose="020B0503020204020204" charset="-122"/>
                <a:cs typeface="微软雅黑" panose="020B0503020204020204" charset="-122"/>
              </a:rPr>
              <a:t>。一方面，从表面上看，各种意见林林总总，有很大的杂乱性；另一方面，个体意见在一定程度上表达着社会群体主体的意志和意见，具有明确的指向性或某种倾向性，而不是杂乱无章的。</a:t>
            </a:r>
            <a:endParaRPr lang="en-US" altLang="zh-CN"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一、舆论调控的理论前提</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二、关于意见信息的引导</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819150" y="1741805"/>
            <a:ext cx="10553700" cy="3374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首先，</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一面说</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适于那些与宣传的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观点看法一致</a:t>
            </a:r>
            <a:r>
              <a:rPr lang="zh-CN" altLang="en-US" sz="2000">
                <a:latin typeface="微软雅黑" panose="020B0503020204020204" charset="-122"/>
                <a:ea typeface="微软雅黑" panose="020B0503020204020204" charset="-122"/>
                <a:cs typeface="微软雅黑" panose="020B0503020204020204" charset="-122"/>
              </a:rPr>
              <a:t>的对象。既宣传者和被宣传者在意见观点方面是一致的。</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其次，</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一面说</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适于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启蒙程度相对比较低</a:t>
            </a:r>
            <a:r>
              <a:rPr lang="zh-CN" altLang="en-US" sz="2000">
                <a:latin typeface="微软雅黑" panose="020B0503020204020204" charset="-122"/>
                <a:ea typeface="微软雅黑" panose="020B0503020204020204" charset="-122"/>
                <a:cs typeface="微软雅黑" panose="020B0503020204020204" charset="-122"/>
              </a:rPr>
              <a:t>，自身的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辨识能力不够强</a:t>
            </a:r>
            <a:r>
              <a:rPr lang="zh-CN" altLang="en-US" sz="2000">
                <a:latin typeface="微软雅黑" panose="020B0503020204020204" charset="-122"/>
                <a:ea typeface="微软雅黑" panose="020B0503020204020204" charset="-122"/>
                <a:cs typeface="微软雅黑" panose="020B0503020204020204" charset="-122"/>
              </a:rPr>
              <a:t>的宣传对象。在那些文化相对来说比较落后的部分地区，处在市场化程度比较低的人群中，传媒的舆论引导和调控需要一些</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典型</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、需要一些</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英雄</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总之，</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一面说</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能否奏效，很大程度上是跟文化本身的发展和启蒙阶段联系在一起的。</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40270" y="114334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两面说</a:t>
            </a:r>
            <a:r>
              <a:rPr lang="en-US" altLang="zh-CN" sz="2400" b="1">
                <a:latin typeface="微软雅黑" panose="020B0503020204020204" charset="-122"/>
                <a:ea typeface="微软雅黑" panose="020B0503020204020204" charset="-122"/>
                <a:cs typeface="微软雅黑" panose="020B0503020204020204" charset="-122"/>
              </a:rPr>
              <a:t>”</a:t>
            </a:r>
            <a:r>
              <a:rPr lang="zh-CN" altLang="en-US" sz="2400" b="1">
                <a:latin typeface="微软雅黑" panose="020B0503020204020204" charset="-122"/>
                <a:ea typeface="微软雅黑" panose="020B0503020204020204" charset="-122"/>
                <a:cs typeface="微软雅黑" panose="020B0503020204020204" charset="-122"/>
              </a:rPr>
              <a:t>和</a:t>
            </a:r>
            <a:r>
              <a:rPr lang="en-US" altLang="zh-CN" sz="2400" b="1">
                <a:latin typeface="微软雅黑" panose="020B0503020204020204" charset="-122"/>
                <a:ea typeface="微软雅黑" panose="020B0503020204020204" charset="-122"/>
                <a:cs typeface="微软雅黑" panose="020B0503020204020204" charset="-122"/>
              </a:rPr>
              <a:t>“</a:t>
            </a:r>
            <a:r>
              <a:rPr lang="zh-CN" altLang="en-US" sz="2400" b="1">
                <a:latin typeface="微软雅黑" panose="020B0503020204020204" charset="-122"/>
                <a:ea typeface="微软雅黑" panose="020B0503020204020204" charset="-122"/>
                <a:cs typeface="微软雅黑" panose="020B0503020204020204" charset="-122"/>
              </a:rPr>
              <a:t>多面说</a:t>
            </a:r>
            <a:r>
              <a:rPr lang="en-US" altLang="zh-CN" sz="2400" b="1">
                <a:latin typeface="微软雅黑" panose="020B0503020204020204" charset="-122"/>
                <a:ea typeface="微软雅黑" panose="020B0503020204020204" charset="-122"/>
                <a:cs typeface="微软雅黑" panose="020B0503020204020204" charset="-122"/>
              </a:rPr>
              <a:t>”</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二、关于意见信息的引导</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339725" y="1912620"/>
            <a:ext cx="11208385" cy="383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所谓</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两面说”和“多面说”，是指</a:t>
            </a:r>
            <a:r>
              <a:rPr lang="zh-CN" altLang="en-US" sz="2000">
                <a:latin typeface="微软雅黑" panose="020B0503020204020204" charset="-122"/>
                <a:ea typeface="微软雅黑" panose="020B0503020204020204" charset="-122"/>
                <a:cs typeface="微软雅黑" panose="020B0503020204020204" charset="-122"/>
              </a:rPr>
              <a:t>在进行意见传播时，不但要强调传播者自己的主张和观点，同时还要有意识、有计划地安排一些反对意见。</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两面说</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和</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多面说</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提出，是因为人们越来越多地意识到</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一面说”的局限性</a:t>
            </a:r>
            <a:r>
              <a:rPr lang="zh-CN" altLang="en-US" sz="2000">
                <a:latin typeface="微软雅黑" panose="020B0503020204020204" charset="-122"/>
                <a:ea typeface="微软雅黑" panose="020B0503020204020204" charset="-122"/>
                <a:cs typeface="微软雅黑" panose="020B0503020204020204" charset="-122"/>
              </a:rPr>
              <a:t>，受众态度的改变远没有</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刺激</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反应</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那么简单。</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比如，早在</a:t>
            </a:r>
            <a:r>
              <a:rPr lang="en-US" altLang="zh-CN" sz="2000">
                <a:latin typeface="微软雅黑" panose="020B0503020204020204" charset="-122"/>
                <a:ea typeface="微软雅黑" panose="020B0503020204020204" charset="-122"/>
                <a:cs typeface="微软雅黑" panose="020B0503020204020204" charset="-122"/>
              </a:rPr>
              <a:t>20</a:t>
            </a:r>
            <a:r>
              <a:rPr lang="zh-CN" altLang="en-US" sz="2000">
                <a:latin typeface="微软雅黑" panose="020B0503020204020204" charset="-122"/>
                <a:ea typeface="微软雅黑" panose="020B0503020204020204" charset="-122"/>
                <a:cs typeface="微软雅黑" panose="020B0503020204020204" charset="-122"/>
              </a:rPr>
              <a:t>世纪</a:t>
            </a:r>
            <a:r>
              <a:rPr lang="en-US" altLang="zh-CN" sz="2000">
                <a:latin typeface="微软雅黑" panose="020B0503020204020204" charset="-122"/>
                <a:ea typeface="微软雅黑" panose="020B0503020204020204" charset="-122"/>
                <a:cs typeface="微软雅黑" panose="020B0503020204020204" charset="-122"/>
              </a:rPr>
              <a:t>40</a:t>
            </a:r>
            <a:r>
              <a:rPr lang="zh-CN" altLang="en-US" sz="2000">
                <a:latin typeface="微软雅黑" panose="020B0503020204020204" charset="-122"/>
                <a:ea typeface="微软雅黑" panose="020B0503020204020204" charset="-122"/>
                <a:cs typeface="微软雅黑" panose="020B0503020204020204" charset="-122"/>
              </a:rPr>
              <a:t>年代，霍夫兰本人在从事</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二战</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中军事纪录片对士兵的劝服效果研究中，就发现虽然一面之词的宣传对传递事实有作用，对直观解释也有一定影响力，但对于士兵们固有的认知态度则缺乏改变的能力，这说明个体差异与传播效果的实现有很大的相关性。</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二、关于意见信息的引导</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558165" y="1639570"/>
            <a:ext cx="11076305" cy="3579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随着</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认知心理学</a:t>
            </a:r>
            <a:r>
              <a:rPr lang="zh-CN" altLang="en-US" sz="2000">
                <a:latin typeface="微软雅黑" panose="020B0503020204020204" charset="-122"/>
                <a:ea typeface="微软雅黑" panose="020B0503020204020204" charset="-122"/>
                <a:cs typeface="微软雅黑" panose="020B0503020204020204" charset="-122"/>
              </a:rPr>
              <a:t>的崛起，为传播效果研究提供了新的视角。认知心理学更强调人们头脑中的世界的表象及表象的塑造，受众不再是被轻易塑造的被动客体，而是具有主动参与意识的认知主体。人们对传播效果的认识也随之发生转向，这一转变的主要理论是“议程设置”理论与“知识沟”理论。</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无论是从传播效果的角度来说，还是从心理学的角度来说，当人们有了自我主体意识，那么，这群人的选择意识就加强了，企图通过“一面说”的方式使他们进行“态度改变”就具有局限性，而从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“认知”角度</a:t>
            </a:r>
            <a:r>
              <a:rPr lang="zh-CN" altLang="en-US" sz="2000">
                <a:latin typeface="微软雅黑" panose="020B0503020204020204" charset="-122"/>
                <a:ea typeface="微软雅黑" panose="020B0503020204020204" charset="-122"/>
                <a:cs typeface="微软雅黑" panose="020B0503020204020204" charset="-122"/>
              </a:rPr>
              <a:t>进行“两面说”和“多面说”的引导，则成为一种必要的选择。</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二、关于意见信息的引导</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723265" y="1593850"/>
            <a:ext cx="10738485" cy="4554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总之，关于意见信息传播，在传播控制方面，</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要依据受众的实际情况来决定</a:t>
            </a:r>
            <a:r>
              <a:rPr lang="zh-CN" altLang="en-US" sz="2000">
                <a:latin typeface="微软雅黑" panose="020B0503020204020204" charset="-122"/>
                <a:ea typeface="微软雅黑" panose="020B0503020204020204" charset="-122"/>
                <a:cs typeface="微软雅黑" panose="020B0503020204020204" charset="-122"/>
              </a:rPr>
              <a:t>是运用“一面说”，还是“两面说”或者“多面说”。</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受众的既有立场来说</a:t>
            </a:r>
            <a:r>
              <a:rPr lang="zh-CN" altLang="en-US" sz="2000">
                <a:latin typeface="微软雅黑" panose="020B0503020204020204" charset="-122"/>
                <a:ea typeface="微软雅黑" panose="020B0503020204020204" charset="-122"/>
                <a:cs typeface="微软雅黑" panose="020B0503020204020204" charset="-122"/>
              </a:rPr>
              <a:t>，如果与传播者意见相同，就采取“一面说”的方式来强化这种意见；如果与传播者意见相左，就有必要通过“两面说”或者“多面说”来实现多种意见的沟通。</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受众的文化水平来说</a:t>
            </a:r>
            <a:r>
              <a:rPr lang="zh-CN" altLang="en-US" sz="2000">
                <a:latin typeface="微软雅黑" panose="020B0503020204020204" charset="-122"/>
                <a:ea typeface="微软雅黑" panose="020B0503020204020204" charset="-122"/>
                <a:cs typeface="微软雅黑" panose="020B0503020204020204" charset="-122"/>
              </a:rPr>
              <a:t>，对于文化程度较低，缺乏自主意识的人，以“一面说”的方式为宜，而对于那些文化程度较高、自主意识较强的人来说，事实证明“两面说”或者“多面说”往往更有效。</a:t>
            </a: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三、关于对象和问题的控制</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6" name="圆角矩形 5"/>
          <p:cNvSpPr/>
          <p:nvPr>
            <p:custDataLst>
              <p:tags r:id="rId1"/>
            </p:custDataLst>
          </p:nvPr>
        </p:nvSpPr>
        <p:spPr>
          <a:xfrm>
            <a:off x="2626700" y="1885991"/>
            <a:ext cx="1044356" cy="1044356"/>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2060391" y="1548566"/>
            <a:ext cx="1309123" cy="1120689"/>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3"/>
            </p:custDataLst>
          </p:nvPr>
        </p:nvSpPr>
        <p:spPr>
          <a:xfrm>
            <a:off x="3935826" y="2058265"/>
            <a:ext cx="6849938" cy="699705"/>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对象的控制</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圆角矩形 10"/>
          <p:cNvSpPr/>
          <p:nvPr>
            <p:custDataLst>
              <p:tags r:id="rId4"/>
            </p:custDataLst>
          </p:nvPr>
        </p:nvSpPr>
        <p:spPr>
          <a:xfrm>
            <a:off x="2626700" y="4136506"/>
            <a:ext cx="1044356" cy="1044356"/>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5"/>
            </p:custDataLst>
          </p:nvPr>
        </p:nvSpPr>
        <p:spPr>
          <a:xfrm>
            <a:off x="2060391" y="3799081"/>
            <a:ext cx="1309123" cy="1120689"/>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6"/>
            </p:custDataLst>
          </p:nvPr>
        </p:nvSpPr>
        <p:spPr>
          <a:xfrm>
            <a:off x="3935720" y="4604367"/>
            <a:ext cx="6849938" cy="961933"/>
          </a:xfrm>
          <a:prstGeom prst="rect">
            <a:avLst/>
          </a:prstGeom>
          <a:noFill/>
        </p:spPr>
        <p:txBody>
          <a:bodyPr wrap="square" lIns="91440" tIns="45720" rIns="91440" bIns="45720" rtlCol="0">
            <a:normAutofit/>
          </a:bodyPr>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（1）解决问题</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（2）转移热点</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pc="150">
              <a:uFillTx/>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custDataLst>
              <p:tags r:id="rId7"/>
            </p:custDataLst>
          </p:nvPr>
        </p:nvSpPr>
        <p:spPr>
          <a:xfrm>
            <a:off x="3935826" y="3856522"/>
            <a:ext cx="6849938" cy="699705"/>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问题的控制</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三、关于对象和问题的控制</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1094740" y="1421765"/>
            <a:ext cx="5867400"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 1.</a:t>
            </a:r>
            <a:r>
              <a:rPr lang="zh-CN" altLang="en-US" sz="2400" b="1">
                <a:latin typeface="微软雅黑" panose="020B0503020204020204" charset="-122"/>
                <a:ea typeface="微软雅黑" panose="020B0503020204020204" charset="-122"/>
                <a:cs typeface="微软雅黑" panose="020B0503020204020204" charset="-122"/>
              </a:rPr>
              <a:t>对象的控制</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94740" y="2395855"/>
            <a:ext cx="9984105"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舆论引导中，我们面对对象：一是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社会普通成员，</a:t>
            </a:r>
            <a:r>
              <a:rPr lang="zh-CN" altLang="en-US" sz="2000">
                <a:latin typeface="微软雅黑" panose="020B0503020204020204" charset="-122"/>
                <a:ea typeface="微软雅黑" panose="020B0503020204020204" charset="-122"/>
                <a:cs typeface="微软雅黑" panose="020B0503020204020204" charset="-122"/>
              </a:rPr>
              <a:t>二是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舆论领袖</a:t>
            </a:r>
            <a:r>
              <a:rPr lang="zh-CN" altLang="en-US"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首先要解决的是对舆论领袖的引导。因为舆论领袖集中地反映了他所代表的社会群体的认识以及价值判断。如果能够引导舆论领袖，就能引导舆论领袖通过他们的影响力去说服一个社会群体。</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 对象的控制首先要实现对</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舆论领袖</a:t>
            </a:r>
            <a:r>
              <a:rPr lang="zh-CN" altLang="en-US" sz="2000">
                <a:latin typeface="微软雅黑" panose="020B0503020204020204" charset="-122"/>
                <a:ea typeface="微软雅黑" panose="020B0503020204020204" charset="-122"/>
                <a:cs typeface="微软雅黑" panose="020B0503020204020204" charset="-122"/>
              </a:rPr>
              <a:t>的引导和控制，舆论宣传也要讲究抓住</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关键人，抓住关键问题</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三、关于对象和问题的控制</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1104175" y="136496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问题的控制</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04265" y="2078990"/>
            <a:ext cx="9984105" cy="475932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舆论的产生是建立在问题发生的基础之上的，舆论引导并不是解决问题的唯一的手段，甚至不是第一手段。舆论属于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派生力量</a:t>
            </a:r>
            <a:r>
              <a:rPr lang="zh-CN" altLang="en-US" sz="2000">
                <a:latin typeface="微软雅黑" panose="020B0503020204020204" charset="-122"/>
                <a:ea typeface="微软雅黑" panose="020B0503020204020204" charset="-122"/>
                <a:cs typeface="微软雅黑" panose="020B0503020204020204" charset="-122"/>
              </a:rPr>
              <a:t>，对问题本身的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解决机制</a:t>
            </a:r>
            <a:r>
              <a:rPr lang="zh-CN" altLang="en-US" sz="2000">
                <a:latin typeface="微软雅黑" panose="020B0503020204020204" charset="-122"/>
                <a:ea typeface="微软雅黑" panose="020B0503020204020204" charset="-122"/>
                <a:cs typeface="微软雅黑" panose="020B0503020204020204" charset="-122"/>
              </a:rPr>
              <a:t>才是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第一位</a:t>
            </a:r>
            <a:r>
              <a:rPr lang="zh-CN" altLang="en-US" sz="2000">
                <a:latin typeface="微软雅黑" panose="020B0503020204020204" charset="-122"/>
                <a:ea typeface="微软雅黑" panose="020B0503020204020204" charset="-122"/>
                <a:cs typeface="微软雅黑" panose="020B0503020204020204" charset="-122"/>
              </a:rPr>
              <a:t>的。在这个问题上，我们党曾经夸大过舆论引导在社会生活当中的作用，在历史上是有过经验教训的。在第一次国内革命战争时期，为什么我党遭受了那么严重的打击？就是因为党内有相当一部分人夸大舆论所至，认为舆论可以毁灭一切，也能够建设一切。</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至今，还有相当多的人过于夸大舆论的力量，比如“舆论祸福论”等观点，这在很大程度上增大了对这个问题的误解。事实上</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社会现实本身</a:t>
            </a:r>
            <a:r>
              <a:rPr lang="zh-CN" altLang="en-US" sz="2000">
                <a:latin typeface="微软雅黑" panose="020B0503020204020204" charset="-122"/>
                <a:ea typeface="微软雅黑" panose="020B0503020204020204" charset="-122"/>
                <a:cs typeface="微软雅黑" panose="020B0503020204020204" charset="-122"/>
              </a:rPr>
              <a:t>才是最重要的，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解决相关的现实问题</a:t>
            </a:r>
            <a:r>
              <a:rPr lang="zh-CN" altLang="en-US" sz="2000">
                <a:latin typeface="微软雅黑" panose="020B0503020204020204" charset="-122"/>
                <a:ea typeface="微软雅黑" panose="020B0503020204020204" charset="-122"/>
                <a:cs typeface="微软雅黑" panose="020B0503020204020204" charset="-122"/>
              </a:rPr>
              <a:t>才</a:t>
            </a:r>
            <a:r>
              <a:rPr lang="zh-CN" altLang="en-US" sz="2000">
                <a:latin typeface="微软雅黑" panose="020B0503020204020204" charset="-122"/>
                <a:ea typeface="微软雅黑" panose="020B0503020204020204" charset="-122"/>
                <a:cs typeface="微软雅黑" panose="020B0503020204020204" charset="-122"/>
              </a:rPr>
              <a:t>是最重要的。简单地说，当舆论问题发生的时候，有</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两种解决办法</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720090"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三、关于对象和问题的控制</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1004570" y="1635125"/>
            <a:ext cx="9984105"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（1）解决问题</a:t>
            </a:r>
            <a:endParaRPr lang="zh-CN" altLang="en-US" sz="2000" b="1">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FontTx/>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 </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解决了问题</a:t>
            </a:r>
            <a:r>
              <a:rPr lang="zh-CN" altLang="en-US" sz="2000">
                <a:latin typeface="微软雅黑" panose="020B0503020204020204" charset="-122"/>
                <a:ea typeface="微软雅黑" panose="020B0503020204020204" charset="-122"/>
                <a:cs typeface="微软雅黑" panose="020B0503020204020204" charset="-122"/>
              </a:rPr>
              <a:t>，等于是“釜底抽薪”，</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舆论也就无从发生了</a:t>
            </a:r>
            <a:r>
              <a:rPr lang="zh-CN" altLang="en-US" sz="2000">
                <a:latin typeface="微软雅黑" panose="020B0503020204020204" charset="-122"/>
                <a:ea typeface="微软雅黑" panose="020B0503020204020204" charset="-122"/>
                <a:cs typeface="微软雅黑" panose="020B0503020204020204" charset="-122"/>
              </a:rPr>
              <a:t>，老百姓对党和政府，或者说消费者对于生产厂商某些意见也就自然没有了。</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FontTx/>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现在也有这种情况，出现了问题，经常是“说”这个问题，却不去解决这个问题，而是“揪”对问题进行报道的人，说报道问题的人影响了安定团结。比如，在某市一个垃圾成堆的地方，老发生沼气爆炸伤人事件。老百姓投诉之后，报纸记者写了一篇报道。报道还没出来，就被告知不能报，一旦报了就会影响安定团结。不考虑发生的事件本身是否影响安定团结，却说报道影响安定团结，这就本末倒置了。 </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三、关于对象和问题的控制</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1103630" y="1658620"/>
            <a:ext cx="9984105" cy="337439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（2）转移热点</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有些问题非常复杂，历史上盘根错节的利益关系等原因，使问题不可能马上被解决。此时需要设置更为大家关注的议题，转移热点，分散注意力。</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转移热点的方式就是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设置一个更能够得到大家关注的议题</a:t>
            </a:r>
            <a:r>
              <a:rPr lang="zh-CN" altLang="en-US" sz="2000">
                <a:latin typeface="微软雅黑" panose="020B0503020204020204" charset="-122"/>
                <a:ea typeface="微软雅黑" panose="020B0503020204020204" charset="-122"/>
                <a:cs typeface="微软雅黑" panose="020B0503020204020204" charset="-122"/>
              </a:rPr>
              <a:t>，让大家的注意力集中在该议题上。所谓的</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月明星稀</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，就是没有月亮的时候，星星挺亮，但月亮出来后星星光芒显得相对暗淡一些，这是一种策略性的方式。</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63015" y="1697355"/>
            <a:ext cx="9666605"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比如</a:t>
            </a:r>
            <a:r>
              <a:rPr lang="en-US" altLang="zh-CN" sz="2000">
                <a:latin typeface="微软雅黑" panose="020B0503020204020204" charset="-122"/>
                <a:ea typeface="微软雅黑" panose="020B0503020204020204" charset="-122"/>
                <a:cs typeface="微软雅黑" panose="020B0503020204020204" charset="-122"/>
                <a:sym typeface="+mn-ea"/>
              </a:rPr>
              <a:t>2010</a:t>
            </a:r>
            <a:r>
              <a:rPr lang="zh-CN" altLang="en-US" sz="2000">
                <a:latin typeface="微软雅黑" panose="020B0503020204020204" charset="-122"/>
                <a:ea typeface="微软雅黑" panose="020B0503020204020204" charset="-122"/>
                <a:cs typeface="微软雅黑" panose="020B0503020204020204" charset="-122"/>
                <a:sym typeface="+mn-ea"/>
              </a:rPr>
              <a:t>年环球舆情中心曾发布《中国社会稳定局势民众预期调查》，数据显示，</a:t>
            </a:r>
            <a:r>
              <a:rPr lang="en-US" altLang="zh-CN" sz="2000">
                <a:latin typeface="微软雅黑" panose="020B0503020204020204" charset="-122"/>
                <a:ea typeface="微软雅黑" panose="020B0503020204020204" charset="-122"/>
                <a:cs typeface="微软雅黑" panose="020B0503020204020204" charset="-122"/>
                <a:sym typeface="+mn-ea"/>
              </a:rPr>
              <a:t>88%</a:t>
            </a:r>
            <a:r>
              <a:rPr lang="zh-CN" altLang="en-US" sz="2000">
                <a:latin typeface="微软雅黑" panose="020B0503020204020204" charset="-122"/>
                <a:ea typeface="微软雅黑" panose="020B0503020204020204" charset="-122"/>
                <a:cs typeface="微软雅黑" panose="020B0503020204020204" charset="-122"/>
                <a:sym typeface="+mn-ea"/>
              </a:rPr>
              <a:t>的中国人认为未来十年中国会朝着稳定方向发展，</a:t>
            </a:r>
            <a:r>
              <a:rPr lang="en-US" altLang="zh-CN" sz="2000">
                <a:latin typeface="微软雅黑" panose="020B0503020204020204" charset="-122"/>
                <a:ea typeface="微软雅黑" panose="020B0503020204020204" charset="-122"/>
                <a:cs typeface="微软雅黑" panose="020B0503020204020204" charset="-122"/>
                <a:sym typeface="+mn-ea"/>
              </a:rPr>
              <a:t>46%</a:t>
            </a:r>
            <a:r>
              <a:rPr lang="zh-CN" altLang="en-US" sz="2000">
                <a:latin typeface="微软雅黑" panose="020B0503020204020204" charset="-122"/>
                <a:ea typeface="微软雅黑" panose="020B0503020204020204" charset="-122"/>
                <a:cs typeface="微软雅黑" panose="020B0503020204020204" charset="-122"/>
                <a:sym typeface="+mn-ea"/>
              </a:rPr>
              <a:t>的民众对目前生活状态满意，</a:t>
            </a:r>
            <a:r>
              <a:rPr lang="en-US" altLang="zh-CN" sz="2000">
                <a:latin typeface="微软雅黑" panose="020B0503020204020204" charset="-122"/>
                <a:ea typeface="微软雅黑" panose="020B0503020204020204" charset="-122"/>
                <a:cs typeface="微软雅黑" panose="020B0503020204020204" charset="-122"/>
                <a:sym typeface="+mn-ea"/>
              </a:rPr>
              <a:t>64%</a:t>
            </a:r>
            <a:r>
              <a:rPr lang="zh-CN" altLang="en-US" sz="2000">
                <a:latin typeface="微软雅黑" panose="020B0503020204020204" charset="-122"/>
                <a:ea typeface="微软雅黑" panose="020B0503020204020204" charset="-122"/>
                <a:cs typeface="微软雅黑" panose="020B0503020204020204" charset="-122"/>
                <a:sym typeface="+mn-ea"/>
              </a:rPr>
              <a:t>的人认为社会不公和官员腐败是未来中国社会稳定的最大挑战。</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但是，通过最近对近十年网络舆情热点事件的数据统计分析发现，曾经占比较高的社会公平、官民矛盾、社会与法类舆情事件数量呈明显下降趋势，而公共管理、民生领域类舆情事件数量则呈现大幅度上升趋势。</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457200"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一、舆论调控的理论前提</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62760" y="1758315"/>
            <a:ext cx="8648700"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虽然说，舆论所呈现的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无机性是舆论的常态</a:t>
            </a:r>
            <a:r>
              <a:rPr lang="zh-CN" altLang="en-US" sz="2000">
                <a:latin typeface="微软雅黑" panose="020B0503020204020204" charset="-122"/>
                <a:ea typeface="微软雅黑" panose="020B0503020204020204" charset="-122"/>
                <a:cs typeface="微软雅黑" panose="020B0503020204020204" charset="-122"/>
              </a:rPr>
              <a:t>，但一个民主社会的管理决策却绝不是以无机的舆论为基础的，而是以</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有机的民意为基础</a:t>
            </a:r>
            <a:r>
              <a:rPr lang="zh-CN" altLang="en-US" sz="2000">
                <a:latin typeface="微软雅黑" panose="020B0503020204020204" charset="-122"/>
                <a:ea typeface="微软雅黑" panose="020B0503020204020204" charset="-122"/>
                <a:cs typeface="微软雅黑" panose="020B0503020204020204" charset="-122"/>
              </a:rPr>
              <a:t>的，也就是说，在舆论的互动与整合的过程中，通过科学方法的考量，将杂乱无章的舆论以一种有条理的方式，即有机的方式呈现出来，才可以为社会管理决策提供参考。</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总之，无论舆论的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非理性——理性特征，还是无机——有机特征</a:t>
            </a:r>
            <a:r>
              <a:rPr lang="zh-CN" altLang="en-US" sz="2000">
                <a:latin typeface="微软雅黑" panose="020B0503020204020204" charset="-122"/>
                <a:ea typeface="微软雅黑" panose="020B0503020204020204" charset="-122"/>
                <a:cs typeface="微软雅黑" panose="020B0503020204020204" charset="-122"/>
                <a:sym typeface="+mn-ea"/>
              </a:rPr>
              <a:t>，都显示了舆论的变动不居特性，也显示了其对社会问题影响的不确定性，对其了解、把握和调控成社会公共管理的必要内容。</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一、舆论调控的理论前提</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450250" y="126082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舆论调控的可能性</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39696" y="385941"/>
            <a:ext cx="4094480"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一、舆论调控的理论前提</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450340" y="2395855"/>
            <a:ext cx="9291320" cy="3579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一是由舆论的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表层性</a:t>
            </a:r>
            <a:r>
              <a:rPr lang="zh-CN" altLang="en-US" sz="2000">
                <a:latin typeface="微软雅黑" panose="020B0503020204020204" charset="-122"/>
                <a:ea typeface="微软雅黑" panose="020B0503020204020204" charset="-122"/>
                <a:cs typeface="微软雅黑" panose="020B0503020204020204" charset="-122"/>
              </a:rPr>
              <a:t>决定的。表层性一方面指</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舆论的公开性</a:t>
            </a:r>
            <a:r>
              <a:rPr lang="zh-CN"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舆论是老百姓面对社会问题公开表达出来的意见，不是深藏内心的想法</a:t>
            </a:r>
            <a:r>
              <a:rPr lang="zh-CN" altLang="en-US" sz="2000">
                <a:latin typeface="微软雅黑" panose="020B0503020204020204" charset="-122"/>
                <a:ea typeface="微软雅黑" panose="020B0503020204020204" charset="-122"/>
                <a:cs typeface="微软雅黑" panose="020B0503020204020204" charset="-122"/>
              </a:rPr>
              <a:t>；另一方面，一个人全部的信念、态度和价值观的总和构成了他的认知系统。在整个认知系统(或意识系统)中，</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舆论意见居于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最表层</a:t>
            </a:r>
            <a:r>
              <a:rPr lang="zh-CN" altLang="en-US" sz="2000">
                <a:latin typeface="微软雅黑" panose="020B0503020204020204" charset="-122"/>
                <a:ea typeface="微软雅黑" panose="020B0503020204020204" charset="-122"/>
                <a:cs typeface="微软雅黑" panose="020B0503020204020204" charset="-122"/>
              </a:rPr>
              <a:t>，是信念、态度或价值观的语言表达。相比较人的价值观、社会态度和信念，意见如同气态的物质，运动状态是最活跃的，随时都可能因为舆论客体——社会问题本身的发展发生偶然或必然的改变。</a:t>
            </a: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039696" y="385941"/>
            <a:ext cx="4094480"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一、舆论调控的理论前提</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216025" y="1885950"/>
            <a:ext cx="9760585" cy="4041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二是由传媒营造的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“虚拟世界”</a:t>
            </a:r>
            <a:r>
              <a:rPr lang="zh-CN" altLang="en-US" sz="2000">
                <a:latin typeface="微软雅黑" panose="020B0503020204020204" charset="-122"/>
                <a:ea typeface="微软雅黑" panose="020B0503020204020204" charset="-122"/>
                <a:cs typeface="微软雅黑" panose="020B0503020204020204" charset="-122"/>
              </a:rPr>
              <a:t>决定</a:t>
            </a:r>
            <a:r>
              <a:rPr lang="zh-CN" altLang="en-US" sz="2000">
                <a:latin typeface="微软雅黑" panose="020B0503020204020204" charset="-122"/>
                <a:ea typeface="微软雅黑" panose="020B0503020204020204" charset="-122"/>
                <a:cs typeface="微软雅黑" panose="020B0503020204020204" charset="-122"/>
              </a:rPr>
              <a:t>的。人们感官的有限性决定了自身认识外部世界的局限性，但由于大众传媒的普及，无形中人们的自我感官得以扩张和延伸，在感受外部世界时，不仅接受以往感官可接触的物质世界，同时，也接纳了传媒所营造的“虚拟世界”。</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舆论形成过程中，正由于在社会上发生的事件和人们关注的话题之间，插入了一个巨大的中介因素——大众传媒，较大范围内舆论的产生和消失，往往是大众传媒的信息传播和话题设置的结果；也正由于传媒对舆论的影响，提供了舆论调控的可能性，即通过传媒的调控，实现舆论的调控。</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31447"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二、前传媒时代</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隐形的舆论控制</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089660" y="1707515"/>
            <a:ext cx="9575165" cy="50158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作为一种社会控制手段，舆论的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形成机制</a:t>
            </a:r>
            <a:r>
              <a:rPr lang="zh-CN" altLang="en-US" sz="2000">
                <a:latin typeface="微软雅黑" panose="020B0503020204020204" charset="-122"/>
                <a:ea typeface="微软雅黑" panose="020B0503020204020204" charset="-122"/>
                <a:cs typeface="微软雅黑" panose="020B0503020204020204" charset="-122"/>
              </a:rPr>
              <a:t>，首先是由</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社会公众自发形成</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在前传媒时代，隐形舆论控制的实现是以</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政治文化的社会化</a:t>
            </a:r>
            <a:r>
              <a:rPr lang="zh-CN" altLang="en-US" sz="2000">
                <a:latin typeface="微软雅黑" panose="020B0503020204020204" charset="-122"/>
                <a:ea typeface="微软雅黑" panose="020B0503020204020204" charset="-122"/>
                <a:cs typeface="微软雅黑" panose="020B0503020204020204" charset="-122"/>
              </a:rPr>
              <a:t>而实现的，其途径可以是家庭、学校、宗教机构、朋辈群体。无论是我国的传统社会，还是现代美国的民主社会，都可见隐形的舆论控制身影，只不过，前者是建立在</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道德教化</a:t>
            </a:r>
            <a:r>
              <a:rPr lang="zh-CN" altLang="en-US" sz="2000">
                <a:latin typeface="微软雅黑" panose="020B0503020204020204" charset="-122"/>
                <a:ea typeface="微软雅黑" panose="020B0503020204020204" charset="-122"/>
                <a:cs typeface="微软雅黑" panose="020B0503020204020204" charset="-122"/>
              </a:rPr>
              <a:t>基础上的等级秩序，后者是建立在</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宗教信仰</a:t>
            </a:r>
            <a:r>
              <a:rPr lang="zh-CN" altLang="en-US" sz="2000">
                <a:latin typeface="微软雅黑" panose="020B0503020204020204" charset="-122"/>
                <a:ea typeface="微软雅黑" panose="020B0503020204020204" charset="-122"/>
                <a:cs typeface="微软雅黑" panose="020B0503020204020204" charset="-122"/>
              </a:rPr>
              <a:t>基础上的平等秩序。</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这种自发形成的舆论是社会成员的自我组织和自我调节，体现为社会系统的“自在控制”或“隐形控制”,其</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优点在于</a:t>
            </a:r>
            <a:r>
              <a:rPr lang="zh-CN" altLang="en-US" sz="2000">
                <a:latin typeface="微软雅黑" panose="020B0503020204020204" charset="-122"/>
                <a:ea typeface="微软雅黑" panose="020B0503020204020204" charset="-122"/>
                <a:cs typeface="微软雅黑" panose="020B0503020204020204" charset="-122"/>
              </a:rPr>
              <a:t>控制成本较低,社会成员认同度高；</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局限性在于</a:t>
            </a:r>
            <a:r>
              <a:rPr lang="zh-CN" altLang="en-US" sz="2000">
                <a:latin typeface="微软雅黑" panose="020B0503020204020204" charset="-122"/>
                <a:ea typeface="微软雅黑" panose="020B0503020204020204" charset="-122"/>
                <a:cs typeface="微软雅黑" panose="020B0503020204020204" charset="-122"/>
              </a:rPr>
              <a:t>控制范围较小，控制方式简单，易受偶然性影响，控制预见性差。</a:t>
            </a: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01.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938_1*l_h_f*1_2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102.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64.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67.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71.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74.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938_1*l_h_f*1_2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75.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8.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79.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82.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938_1*l_h_f*1_2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83.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86.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89.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92.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95.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98.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10162</Words>
  <Application>WPS 演示</Application>
  <PresentationFormat>宽屏</PresentationFormat>
  <Paragraphs>370</Paragraphs>
  <Slides>48</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48</vt:i4>
      </vt:variant>
    </vt:vector>
  </HeadingPairs>
  <TitlesOfParts>
    <vt:vector size="56" baseType="lpstr">
      <vt:lpstr>Arial</vt:lpstr>
      <vt:lpstr>宋体</vt:lpstr>
      <vt:lpstr>Wingdings</vt:lpstr>
      <vt:lpstr>微软雅黑</vt:lpstr>
      <vt:lpstr>Arial Unicode MS</vt:lpstr>
      <vt:lpstr>Open Sans</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夷则暮染</cp:lastModifiedBy>
  <cp:revision>53</cp:revision>
  <dcterms:created xsi:type="dcterms:W3CDTF">2019-06-19T02:08:00Z</dcterms:created>
  <dcterms:modified xsi:type="dcterms:W3CDTF">2019-12-03T08:26:14Z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