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4"/>
  </p:handoutMasterIdLst>
  <p:sldIdLst>
    <p:sldId id="257" r:id="rId3"/>
    <p:sldId id="258" r:id="rId5"/>
    <p:sldId id="259" r:id="rId6"/>
    <p:sldId id="366" r:id="rId7"/>
    <p:sldId id="260" r:id="rId8"/>
    <p:sldId id="261" r:id="rId9"/>
    <p:sldId id="262" r:id="rId10"/>
    <p:sldId id="263" r:id="rId11"/>
    <p:sldId id="367" r:id="rId12"/>
    <p:sldId id="264" r:id="rId13"/>
    <p:sldId id="265" r:id="rId14"/>
    <p:sldId id="266" r:id="rId15"/>
    <p:sldId id="310" r:id="rId16"/>
    <p:sldId id="267" r:id="rId17"/>
    <p:sldId id="268" r:id="rId18"/>
    <p:sldId id="269" r:id="rId19"/>
    <p:sldId id="368" r:id="rId20"/>
    <p:sldId id="270" r:id="rId21"/>
    <p:sldId id="311" r:id="rId22"/>
    <p:sldId id="272" r:id="rId23"/>
    <p:sldId id="273" r:id="rId24"/>
    <p:sldId id="274" r:id="rId25"/>
    <p:sldId id="275" r:id="rId26"/>
    <p:sldId id="276" r:id="rId27"/>
    <p:sldId id="277" r:id="rId28"/>
    <p:sldId id="369" r:id="rId29"/>
    <p:sldId id="278" r:id="rId30"/>
    <p:sldId id="279" r:id="rId31"/>
    <p:sldId id="280" r:id="rId32"/>
    <p:sldId id="281" r:id="rId33"/>
    <p:sldId id="282" r:id="rId34"/>
    <p:sldId id="370" r:id="rId35"/>
    <p:sldId id="283" r:id="rId36"/>
    <p:sldId id="284" r:id="rId37"/>
    <p:sldId id="285" r:id="rId38"/>
    <p:sldId id="287" r:id="rId39"/>
    <p:sldId id="288" r:id="rId40"/>
    <p:sldId id="289" r:id="rId41"/>
    <p:sldId id="290" r:id="rId42"/>
    <p:sldId id="291" r:id="rId43"/>
    <p:sldId id="292" r:id="rId44"/>
    <p:sldId id="294" r:id="rId45"/>
    <p:sldId id="295" r:id="rId46"/>
    <p:sldId id="371" r:id="rId47"/>
    <p:sldId id="296" r:id="rId48"/>
    <p:sldId id="297" r:id="rId49"/>
    <p:sldId id="298" r:id="rId50"/>
    <p:sldId id="354" r:id="rId51"/>
    <p:sldId id="299" r:id="rId52"/>
    <p:sldId id="300" r:id="rId53"/>
    <p:sldId id="301" r:id="rId54"/>
    <p:sldId id="302" r:id="rId55"/>
    <p:sldId id="372" r:id="rId56"/>
    <p:sldId id="303" r:id="rId57"/>
    <p:sldId id="304" r:id="rId58"/>
    <p:sldId id="305" r:id="rId59"/>
    <p:sldId id="306" r:id="rId60"/>
    <p:sldId id="307" r:id="rId61"/>
    <p:sldId id="308" r:id="rId62"/>
    <p:sldId id="309" r:id="rId6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21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1" Type="http://schemas.openxmlformats.org/officeDocument/2006/relationships/notesSlide" Target="../notesSlides/notesSlide17.xml"/><Relationship Id="rId10" Type="http://schemas.openxmlformats.org/officeDocument/2006/relationships/slideLayout" Target="../slideLayouts/slideLayout12.xml"/><Relationship Id="rId1" Type="http://schemas.openxmlformats.org/officeDocument/2006/relationships/tags" Target="../tags/tag7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1" Type="http://schemas.openxmlformats.org/officeDocument/2006/relationships/notesSlide" Target="../notesSlides/notesSlide26.xml"/><Relationship Id="rId10" Type="http://schemas.openxmlformats.org/officeDocument/2006/relationships/slideLayout" Target="../slideLayouts/slideLayout12.xml"/><Relationship Id="rId1" Type="http://schemas.openxmlformats.org/officeDocument/2006/relationships/tags" Target="../tags/tag8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12.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0" Type="http://schemas.openxmlformats.org/officeDocument/2006/relationships/notesSlide" Target="../notesSlides/notesSlide44.xml"/><Relationship Id="rId1" Type="http://schemas.openxmlformats.org/officeDocument/2006/relationships/tags" Target="../tags/tag10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2" Type="http://schemas.openxmlformats.org/officeDocument/2006/relationships/notesSlide" Target="../notesSlides/notesSlide53.xml"/><Relationship Id="rId11" Type="http://schemas.openxmlformats.org/officeDocument/2006/relationships/slideLayout" Target="../slideLayouts/slideLayout12.xml"/><Relationship Id="rId10" Type="http://schemas.openxmlformats.org/officeDocument/2006/relationships/tags" Target="../tags/tag117.xml"/><Relationship Id="rId1" Type="http://schemas.openxmlformats.org/officeDocument/2006/relationships/tags" Target="../tags/tag10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12.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491865" y="3749040"/>
            <a:ext cx="552259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舆论在现代社会公共管理中的角色扮演与功用</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791033"/>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现代舆论的应用基础</a:t>
            </a:r>
            <a:endParaRPr lang="zh-CN"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116595" y="440127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00392" y="440636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80745" y="2051050"/>
            <a:ext cx="1071499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商品经济决定民主实现的程度。</a:t>
            </a:r>
            <a:r>
              <a:rPr lang="zh-CN" sz="2000">
                <a:latin typeface="微软雅黑" panose="020B0503020204020204" charset="-122"/>
                <a:ea typeface="微软雅黑" panose="020B0503020204020204" charset="-122"/>
                <a:cs typeface="微软雅黑" panose="020B0503020204020204" charset="-122"/>
              </a:rPr>
              <a:t>随着人的主体意识的独立，经济原则升华为政治要求，那么，确认公民在政治体系中的平等地位，赋予每个公民同等程度的权利以及相应的责任和义务成为必需，即在法律上确认政治权力的民意性，使政治体系成为市场体系的社会保证。</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在近代政治中，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公民权</a:t>
            </a:r>
            <a:r>
              <a:rPr lang="zh-CN" sz="2000">
                <a:latin typeface="微软雅黑" panose="020B0503020204020204" charset="-122"/>
                <a:ea typeface="微软雅黑" panose="020B0503020204020204" charset="-122"/>
                <a:cs typeface="微软雅黑" panose="020B0503020204020204" charset="-122"/>
              </a:rPr>
              <a:t>（citizenship）无疑是一个非常核心的概念，同时也是一个多变的概念，但各种理论与实践的共同意涵，都将公民权看作是个人在国家中的成员资格。个体与这一资格相联系，被赋予某些基本的权利和义务。</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统治者不再是国家的化身，国家与统治者的关系不再是“朕即国家”式的浑然不分，而是相互分离。无论是对于国家，还是对于统治者，公民都不再是完全隶从的关系，不受干涉的独立自由是法律肯定和保护的一项公民权利。</a:t>
            </a:r>
            <a:endParaRPr lang="zh-CN"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450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二、公共领域的前提与保证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文本框 3"/>
          <p:cNvSpPr txBox="1"/>
          <p:nvPr/>
        </p:nvSpPr>
        <p:spPr>
          <a:xfrm>
            <a:off x="1437550" y="1442430"/>
            <a:ext cx="6189469"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公共领域的公民权利保证</a:t>
            </a:r>
            <a:endParaRPr lang="en-US" altLang="zh-CN"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6730" y="2213610"/>
            <a:ext cx="1071880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（1）国家为市场经济提供法制保障和调节</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首先，</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市场经济是法制经济，而法制的力量来自国家</a:t>
            </a:r>
            <a:r>
              <a:rPr sz="2000">
                <a:latin typeface="微软雅黑" panose="020B0503020204020204" charset="-122"/>
                <a:ea typeface="微软雅黑" panose="020B0503020204020204" charset="-122"/>
                <a:cs typeface="微软雅黑" panose="020B0503020204020204" charset="-122"/>
              </a:rPr>
              <a:t>。市场的利益驱动是没有限度的，容易出现以非市场经济手段实现特殊目的的现象，此时，国家代表一种与市场物欲相对立的理性精神，要求国家运用的强制力量维护市场秩序。</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其次，</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国家代表着一种“社会公平”的要求</a:t>
            </a:r>
            <a:r>
              <a:rPr sz="2000">
                <a:latin typeface="微软雅黑" panose="020B0503020204020204" charset="-122"/>
                <a:ea typeface="微软雅黑" panose="020B0503020204020204" charset="-122"/>
                <a:cs typeface="微软雅黑" panose="020B0503020204020204" charset="-122"/>
              </a:rPr>
              <a:t>。当市场经济发展导致财富上的不平等现象加剧时，要求国家为贫富的分化提供一种尺度，将其限制在社会承受贫困抗拒的能力范围内，从而降低社会经济发展的成本。</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最后，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国家代表一种理想、一种文化价值的肯定来发展和维系公共事业</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450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二、公共领域的前提与保证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文本框 3"/>
          <p:cNvSpPr txBox="1"/>
          <p:nvPr/>
        </p:nvSpPr>
        <p:spPr>
          <a:xfrm>
            <a:off x="1155610" y="1483705"/>
            <a:ext cx="6189469"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公共领域的公民权利</a:t>
            </a:r>
            <a:r>
              <a:rPr lang="en-US"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国家</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95020" y="1621790"/>
            <a:ext cx="1060132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（2）对公共权力的制衡机制——宪政</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民主理论的基本观点认为，民主制度的一大威胁是掌权者的权力不受制约。因此，民主国家为了避免掌权者滥用权力，一般都制定宪法来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限制政府的权力，保护人民的自由权利</a:t>
            </a:r>
            <a:r>
              <a:rPr sz="2000">
                <a:latin typeface="微软雅黑" panose="020B0503020204020204" charset="-122"/>
                <a:ea typeface="微软雅黑" panose="020B0503020204020204" charset="-122"/>
                <a:cs typeface="微软雅黑" panose="020B0503020204020204" charset="-122"/>
              </a:rPr>
              <a:t>，这种制度上的安排就是通常所说的“宪政”。</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现代各国宪法一般都赋予公民</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政治自由</a:t>
            </a:r>
            <a:r>
              <a:rPr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言论自由的权利</a:t>
            </a:r>
            <a:r>
              <a:rPr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政治自由</a:t>
            </a:r>
            <a:r>
              <a:rPr sz="2000">
                <a:latin typeface="微软雅黑" panose="020B0503020204020204" charset="-122"/>
                <a:ea typeface="微软雅黑" panose="020B0503020204020204" charset="-122"/>
                <a:cs typeface="微软雅黑" panose="020B0503020204020204" charset="-122"/>
              </a:rPr>
              <a:t>主要指自由的参政权。</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言论自由</a:t>
            </a:r>
            <a:r>
              <a:rPr sz="2000">
                <a:latin typeface="微软雅黑" panose="020B0503020204020204" charset="-122"/>
                <a:ea typeface="微软雅黑" panose="020B0503020204020204" charset="-122"/>
                <a:cs typeface="微软雅黑" panose="020B0503020204020204" charset="-122"/>
              </a:rPr>
              <a:t>的种类很多，但作为民主的基础，言论自由主要表现为提出建议的自由和提出不同意见的自由。</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450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二、公共领域的前提与保证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66140" y="2459355"/>
            <a:ext cx="10096500" cy="230695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总之，现代社会成为理性化的技术系统，现代意义上的舆论才进入社会管理决策视野。一般来说，民主制度是建立在公共舆论基础之上的，同时，民主制度的确立使舆论在社会公共管理决策中发挥作用，并令舆论走上政治管理决策的前台。</a:t>
            </a:r>
            <a:endParaRPr sz="24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450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二、公共领域的前提与保证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491865" y="3749040"/>
            <a:ext cx="552259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舆论在现代社会公共管理中的角色扮演与功用</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2435" y="55702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关于舆论在现代公共管理过程中的角色解析</a:t>
            </a:r>
            <a:endParaRPr lang="zh-CN"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116595" y="440127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00392" y="440636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4756785" y="2305050"/>
            <a:ext cx="6932930" cy="1407795"/>
            <a:chOff x="6429563" y="2237293"/>
            <a:chExt cx="5555638" cy="1128288"/>
          </a:xfrm>
        </p:grpSpPr>
        <p:sp>
          <p:nvSpPr>
            <p:cNvPr id="55" name="Rectangle 39"/>
            <p:cNvSpPr>
              <a:spLocks noChangeArrowheads="1"/>
            </p:cNvSpPr>
            <p:nvPr/>
          </p:nvSpPr>
          <p:spPr bwMode="auto">
            <a:xfrm>
              <a:off x="6918060" y="2272407"/>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一、两个学派观点的再认识</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2921798"/>
              <a:ext cx="5067141" cy="44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fontAlgn="auto">
                <a:lnSpc>
                  <a:spcPct val="150000"/>
                </a:lnSpc>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二、社会公共管理决策过程中的现代演绎</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1572260" y="407035"/>
            <a:ext cx="947039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关于舆论在现代公共管理过程中的角色解析</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22085" y="442332"/>
              <a:ext cx="4940580" cy="522067"/>
            </a:xfrm>
            <a:prstGeom prst="rect">
              <a:avLst/>
            </a:prstGeom>
            <a:noFill/>
          </p:spPr>
          <p:txBody>
            <a:bodyPr wrap="square" rtlCol="0">
              <a:spAutoFit/>
            </a:bodyPr>
            <a:lstStyle/>
            <a:p>
              <a:pPr algn="ctr">
                <a:buClrTx/>
                <a:buSzTx/>
                <a:buFontTx/>
              </a:pP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一、两个学派观点的再认识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矩形 16"/>
          <p:cNvSpPr>
            <a:spLocks noChangeArrowheads="1"/>
          </p:cNvSpPr>
          <p:nvPr/>
        </p:nvSpPr>
        <p:spPr bwMode="auto">
          <a:xfrm>
            <a:off x="649605" y="3041650"/>
            <a:ext cx="4782820" cy="2342515"/>
          </a:xfrm>
          <a:prstGeom prst="rect">
            <a:avLst/>
          </a:prstGeom>
          <a:noFill/>
          <a:ln w="22225">
            <a:solidFill>
              <a:schemeClr val="accent1">
                <a:lumMod val="50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a:buFont typeface="Arial" panose="020B0604020202020204" pitchFamily="34" charset="0"/>
              <a:buNone/>
            </a:pPr>
            <a:endParaRPr lang="zh-CN" altLang="en-US" sz="2000">
              <a:solidFill>
                <a:schemeClr val="bg1">
                  <a:lumMod val="50000"/>
                </a:schemeClr>
              </a:solidFill>
            </a:endParaRPr>
          </a:p>
        </p:txBody>
      </p:sp>
      <p:sp>
        <p:nvSpPr>
          <p:cNvPr id="7" name="圆角矩形 17"/>
          <p:cNvSpPr>
            <a:spLocks noChangeArrowheads="1"/>
          </p:cNvSpPr>
          <p:nvPr/>
        </p:nvSpPr>
        <p:spPr bwMode="auto">
          <a:xfrm>
            <a:off x="2030730" y="1503045"/>
            <a:ext cx="1712595" cy="897255"/>
          </a:xfrm>
          <a:prstGeom prst="roundRect">
            <a:avLst>
              <a:gd name="adj" fmla="val 16667"/>
            </a:avLst>
          </a:prstGeom>
          <a:solidFill>
            <a:schemeClr val="accent1">
              <a:lumMod val="75000"/>
            </a:schemeClr>
          </a:solidFill>
          <a:ln>
            <a:solidFill>
              <a:schemeClr val="accent1">
                <a:lumMod val="50000"/>
              </a:schemeClr>
            </a:solidFill>
          </a:ln>
        </p:spPr>
        <p:txBody>
          <a:bodyPr anchor="ctr"/>
          <a:lstStyle/>
          <a:p>
            <a:pPr algn="ctr">
              <a:buFont typeface="Arial" panose="020B0604020202020204" pitchFamily="34" charset="0"/>
              <a:buNone/>
            </a:pPr>
            <a:endParaRPr lang="zh-CN" altLang="en-US" sz="2000">
              <a:solidFill>
                <a:schemeClr val="bg1">
                  <a:lumMod val="50000"/>
                </a:schemeClr>
              </a:solidFill>
            </a:endParaRPr>
          </a:p>
        </p:txBody>
      </p:sp>
      <p:sp>
        <p:nvSpPr>
          <p:cNvPr id="10" name="文本框 14"/>
          <p:cNvSpPr txBox="1">
            <a:spLocks noChangeArrowheads="1"/>
          </p:cNvSpPr>
          <p:nvPr/>
        </p:nvSpPr>
        <p:spPr bwMode="auto">
          <a:xfrm>
            <a:off x="600075" y="3291840"/>
            <a:ext cx="4881880" cy="169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代表人物</a:t>
            </a:r>
            <a:r>
              <a:rPr lang="zh-CN" altLang="en-US" sz="2000">
                <a:latin typeface="微软雅黑" panose="020B0503020204020204" charset="-122"/>
                <a:ea typeface="微软雅黑" panose="020B0503020204020204" charset="-122"/>
                <a:cs typeface="微软雅黑" panose="020B0503020204020204" charset="-122"/>
              </a:rPr>
              <a:t>：柏拉图</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黑格尔、李普曼；</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舆论时一个意见的大杂烩，公众不能理解政府运作，其发表的意见是可疑的，价值是有限的。</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7" name="矩形 26"/>
          <p:cNvSpPr>
            <a:spLocks noChangeArrowheads="1"/>
          </p:cNvSpPr>
          <p:nvPr/>
        </p:nvSpPr>
        <p:spPr bwMode="auto">
          <a:xfrm>
            <a:off x="6732905" y="3041650"/>
            <a:ext cx="4521200" cy="2342515"/>
          </a:xfrm>
          <a:prstGeom prst="rect">
            <a:avLst/>
          </a:prstGeom>
          <a:noFill/>
          <a:ln w="22225">
            <a:solidFill>
              <a:schemeClr val="accent1">
                <a:lumMod val="50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a:buFont typeface="Arial" panose="020B0604020202020204" pitchFamily="34" charset="0"/>
              <a:buNone/>
            </a:pPr>
            <a:endParaRPr lang="zh-CN" altLang="en-US" sz="2000">
              <a:solidFill>
                <a:schemeClr val="bg1">
                  <a:lumMod val="50000"/>
                </a:schemeClr>
              </a:solidFill>
            </a:endParaRPr>
          </a:p>
        </p:txBody>
      </p:sp>
      <p:sp>
        <p:nvSpPr>
          <p:cNvPr id="20" name="文本框 29"/>
          <p:cNvSpPr txBox="1">
            <a:spLocks noChangeArrowheads="1"/>
          </p:cNvSpPr>
          <p:nvPr/>
        </p:nvSpPr>
        <p:spPr bwMode="auto">
          <a:xfrm>
            <a:off x="6893560" y="3291840"/>
            <a:ext cx="4359910" cy="169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代表人物</a:t>
            </a:r>
            <a:r>
              <a:rPr lang="zh-CN" altLang="en-US" sz="2000">
                <a:latin typeface="微软雅黑" panose="020B0503020204020204" charset="-122"/>
                <a:ea typeface="微软雅黑" panose="020B0503020204020204" charset="-122"/>
                <a:cs typeface="微软雅黑" panose="020B0503020204020204" charset="-122"/>
              </a:rPr>
              <a:t>：马基雅弗利、洛克、卢梭、边沁、杰弗逊、马克思；</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主要从政治民主、尊重人权的角度,给予舆论较多的肯定。</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118995" y="1663700"/>
            <a:ext cx="1396365" cy="645160"/>
          </a:xfrm>
          <a:prstGeom prst="rect">
            <a:avLst/>
          </a:prstGeom>
          <a:noFill/>
        </p:spPr>
        <p:txBody>
          <a:bodyPr wrap="square" rtlCol="0">
            <a:spAutoFit/>
          </a:bodyPr>
          <a:p>
            <a:pPr algn="ctr"/>
            <a:r>
              <a:rPr lang="zh-CN" altLang="en-US" b="1">
                <a:solidFill>
                  <a:schemeClr val="bg1"/>
                </a:solidFill>
                <a:latin typeface="微软雅黑" panose="020B0503020204020204" charset="-122"/>
                <a:ea typeface="微软雅黑" panose="020B0503020204020204" charset="-122"/>
              </a:rPr>
              <a:t>怀疑</a:t>
            </a:r>
            <a:r>
              <a:rPr lang="en-US" altLang="zh-CN" b="1">
                <a:solidFill>
                  <a:schemeClr val="bg1"/>
                </a:solidFill>
                <a:latin typeface="微软雅黑" panose="020B0503020204020204" charset="-122"/>
                <a:ea typeface="微软雅黑" panose="020B0503020204020204" charset="-122"/>
              </a:rPr>
              <a:t>—</a:t>
            </a:r>
            <a:r>
              <a:rPr lang="zh-CN" altLang="en-US" b="1">
                <a:solidFill>
                  <a:schemeClr val="bg1"/>
                </a:solidFill>
                <a:latin typeface="微软雅黑" panose="020B0503020204020204" charset="-122"/>
                <a:ea typeface="微软雅黑" panose="020B0503020204020204" charset="-122"/>
              </a:rPr>
              <a:t>否定学派</a:t>
            </a:r>
            <a:endParaRPr lang="zh-CN" altLang="en-US" b="1">
              <a:solidFill>
                <a:schemeClr val="bg1"/>
              </a:solidFill>
              <a:latin typeface="微软雅黑" panose="020B0503020204020204" charset="-122"/>
              <a:ea typeface="微软雅黑" panose="020B0503020204020204" charset="-122"/>
            </a:endParaRPr>
          </a:p>
        </p:txBody>
      </p:sp>
      <p:sp>
        <p:nvSpPr>
          <p:cNvPr id="9" name="圆角矩形 17"/>
          <p:cNvSpPr>
            <a:spLocks noChangeArrowheads="1"/>
          </p:cNvSpPr>
          <p:nvPr/>
        </p:nvSpPr>
        <p:spPr bwMode="auto">
          <a:xfrm>
            <a:off x="8233410" y="1537335"/>
            <a:ext cx="1712595" cy="897255"/>
          </a:xfrm>
          <a:prstGeom prst="roundRect">
            <a:avLst>
              <a:gd name="adj" fmla="val 16667"/>
            </a:avLst>
          </a:prstGeom>
          <a:solidFill>
            <a:schemeClr val="accent1">
              <a:lumMod val="75000"/>
            </a:schemeClr>
          </a:solidFill>
          <a:ln>
            <a:solidFill>
              <a:schemeClr val="accent1">
                <a:lumMod val="50000"/>
              </a:schemeClr>
            </a:solidFill>
          </a:ln>
        </p:spPr>
        <p:txBody>
          <a:bodyPr anchor="ctr"/>
          <a:p>
            <a:pPr algn="ctr">
              <a:buFont typeface="Arial" panose="020B0604020202020204" pitchFamily="34" charset="0"/>
              <a:buNone/>
            </a:pPr>
            <a:endParaRPr lang="zh-CN" altLang="en-US" sz="2000">
              <a:solidFill>
                <a:schemeClr val="bg1">
                  <a:lumMod val="50000"/>
                </a:schemeClr>
              </a:solidFill>
            </a:endParaRPr>
          </a:p>
        </p:txBody>
      </p:sp>
      <p:sp>
        <p:nvSpPr>
          <p:cNvPr id="11" name="文本框 10"/>
          <p:cNvSpPr txBox="1"/>
          <p:nvPr/>
        </p:nvSpPr>
        <p:spPr>
          <a:xfrm>
            <a:off x="8391525" y="1663700"/>
            <a:ext cx="1396365" cy="645160"/>
          </a:xfrm>
          <a:prstGeom prst="rect">
            <a:avLst/>
          </a:prstGeom>
          <a:noFill/>
        </p:spPr>
        <p:txBody>
          <a:bodyPr wrap="square" rtlCol="0">
            <a:spAutoFit/>
          </a:bodyPr>
          <a:p>
            <a:pPr algn="ctr"/>
            <a:r>
              <a:rPr lang="zh-CN" b="1">
                <a:solidFill>
                  <a:schemeClr val="bg1"/>
                </a:solidFill>
                <a:latin typeface="微软雅黑" panose="020B0503020204020204" charset="-122"/>
                <a:ea typeface="微软雅黑" panose="020B0503020204020204" charset="-122"/>
              </a:rPr>
              <a:t>肯定</a:t>
            </a:r>
            <a:endParaRPr lang="zh-CN" b="1">
              <a:solidFill>
                <a:schemeClr val="bg1"/>
              </a:solidFill>
              <a:latin typeface="微软雅黑" panose="020B0503020204020204" charset="-122"/>
              <a:ea typeface="微软雅黑" panose="020B0503020204020204" charset="-122"/>
            </a:endParaRPr>
          </a:p>
          <a:p>
            <a:pPr algn="ctr"/>
            <a:r>
              <a:rPr lang="zh-CN" altLang="en-US" b="1">
                <a:solidFill>
                  <a:schemeClr val="bg1"/>
                </a:solidFill>
                <a:latin typeface="微软雅黑" panose="020B0503020204020204" charset="-122"/>
                <a:ea typeface="微软雅黑" panose="020B0503020204020204" charset="-122"/>
              </a:rPr>
              <a:t>学派</a:t>
            </a:r>
            <a:endParaRPr lang="zh-CN" altLang="en-US" b="1">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0" grpId="0"/>
      <p:bldP spid="17" grpId="0" bldLvl="0" animBg="1"/>
      <p:bldP spid="20" grpId="0"/>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6" name="圆角矩形 5"/>
          <p:cNvSpPr/>
          <p:nvPr>
            <p:custDataLst>
              <p:tags r:id="rId1"/>
            </p:custDataLst>
          </p:nvPr>
        </p:nvSpPr>
        <p:spPr>
          <a:xfrm>
            <a:off x="2754845" y="2058447"/>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365925" y="1881033"/>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3651250" y="2109470"/>
            <a:ext cx="5248275" cy="598805"/>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不同认识角度的合理性</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754845" y="3454977"/>
            <a:ext cx="700644" cy="70064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365925" y="3277563"/>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3651250" y="3507105"/>
            <a:ext cx="6805295" cy="596900"/>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着眼于社会公共管理决策不同层面的差异性</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圆角矩形 14"/>
          <p:cNvSpPr/>
          <p:nvPr>
            <p:custDataLst>
              <p:tags r:id="rId7"/>
            </p:custDataLst>
          </p:nvPr>
        </p:nvSpPr>
        <p:spPr>
          <a:xfrm>
            <a:off x="2754845" y="4951372"/>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8"/>
            </p:custDataLst>
          </p:nvPr>
        </p:nvSpPr>
        <p:spPr>
          <a:xfrm>
            <a:off x="2365925" y="4773958"/>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9"/>
            </p:custDataLst>
          </p:nvPr>
        </p:nvSpPr>
        <p:spPr>
          <a:xfrm>
            <a:off x="3651250" y="5052640"/>
            <a:ext cx="5248275" cy="497316"/>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舆论在社会公共管理决策中的角色</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593125" y="1542760"/>
            <a:ext cx="6189469"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不同认识角度的合理性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23950" y="2395855"/>
            <a:ext cx="1017841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首先，无论是“怀疑—否定”学派还是“肯定”学派，这两个观点都有其合理性。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“怀疑—否定”学派</a:t>
            </a:r>
            <a:r>
              <a:rPr lang="zh-CN" altLang="en-US" sz="2000">
                <a:latin typeface="微软雅黑" panose="020B0503020204020204" charset="-122"/>
                <a:ea typeface="微软雅黑" panose="020B0503020204020204" charset="-122"/>
                <a:cs typeface="微软雅黑" panose="020B0503020204020204" charset="-122"/>
              </a:rPr>
              <a:t>的理解来看，一方面，就舆论的本体意义来说，关于舆论的存在形式众说纷纭，有各种各样的意见，真理性的颗粒与谬误性的说法难免混杂在一起。此时，舆论对于社会管理者而言意义不大。另一方面，从舆论之于社会管理决策的意义着眼，舆论是建立在公众对社会公共管理决策的具体情况不能完整准确地认知的基础之上。他们认为，社会决策和社会管理是一项非常复杂的事情，如果一位受过专门训练的处理当前社会事务的官员尚且不能理解和把握政府运作的全过程，那么，公众又如何具备这种能力？</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06475" y="1858645"/>
            <a:ext cx="1017841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“肯定”学派</a:t>
            </a:r>
            <a:r>
              <a:rPr lang="zh-CN" altLang="en-US" sz="2000">
                <a:latin typeface="微软雅黑" panose="020B0503020204020204" charset="-122"/>
                <a:ea typeface="微软雅黑" panose="020B0503020204020204" charset="-122"/>
                <a:cs typeface="微软雅黑" panose="020B0503020204020204" charset="-122"/>
              </a:rPr>
              <a:t>则从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公共决策的来源和合法性依据</a:t>
            </a:r>
            <a:r>
              <a:rPr lang="zh-CN" altLang="en-US" sz="2000">
                <a:latin typeface="微软雅黑" panose="020B0503020204020204" charset="-122"/>
                <a:ea typeface="微软雅黑" panose="020B0503020204020204" charset="-122"/>
                <a:cs typeface="微软雅黑" panose="020B0503020204020204" charset="-122"/>
              </a:rPr>
              <a:t>的角度出发来探讨舆论。根据卢梭的《社会契约论》，国家之所以有力量，是由于决策者有权力；而决策者行使权力的合法性基础，是每一位社会成员的授权，比如政治选举。也就是说，作为管理决策者，你是一个受委托的权力执行者，你的权力行使一定要代表民意，如果不能代表老百姓的利益和意志，不能很好地完成这种委托，老百姓随时有权力把这种授权撤回，即社会公共管理决策者有一个目标，就是按照社会成员的共同利益这一方向来操作，这也是舆论的价值之所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406272"/>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526030"/>
            <a:ext cx="5678805" cy="1354530"/>
            <a:chOff x="6429563" y="2237293"/>
            <a:chExt cx="4550657" cy="1085599"/>
          </a:xfrm>
        </p:grpSpPr>
        <p:sp>
          <p:nvSpPr>
            <p:cNvPr id="55" name="Rectangle 39"/>
            <p:cNvSpPr>
              <a:spLocks noChangeArrowheads="1"/>
            </p:cNvSpPr>
            <p:nvPr/>
          </p:nvSpPr>
          <p:spPr bwMode="auto">
            <a:xfrm>
              <a:off x="6918060" y="2272407"/>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一、私人领域的二元伦理</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二、公共领域的前提与保证</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3459480" y="407035"/>
            <a:ext cx="547497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现代舆论的应用基础</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437640" y="1568450"/>
            <a:ext cx="6892290"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着眼于社会公共管理决策不同层面的差异性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68680" y="2395855"/>
            <a:ext cx="10455910" cy="1938020"/>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“肯定”学派将民意的重心落在社会公共管理目标上。</a:t>
            </a:r>
            <a:r>
              <a:rPr lang="zh-CN" altLang="en-US" sz="2000">
                <a:latin typeface="微软雅黑" panose="020B0503020204020204" charset="-122"/>
                <a:ea typeface="微软雅黑" panose="020B0503020204020204" charset="-122"/>
                <a:cs typeface="微软雅黑" panose="020B0503020204020204" charset="-122"/>
              </a:rPr>
              <a:t>“肯定”学派实际上指出了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公共管理决策的目标是由民意来决定</a:t>
            </a:r>
            <a:r>
              <a:rPr lang="zh-CN" altLang="en-US" sz="2000">
                <a:latin typeface="微软雅黑" panose="020B0503020204020204" charset="-122"/>
                <a:ea typeface="微软雅黑" panose="020B0503020204020204" charset="-122"/>
                <a:cs typeface="微软雅黑" panose="020B0503020204020204" charset="-122"/>
              </a:rPr>
              <a:t>的，并不是由决策者根据自己的愿望、自己的目标取向来设立的。也就是说，民意对于社会管理的目标起着决定性的“定位”作用，离开了这一目标，任何社会管理和社会操作就会变得毫无价值。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08050" y="1638935"/>
            <a:ext cx="1037526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“怀疑—否定”学派将重心落在社会公共管理的决策过程上</a:t>
            </a:r>
            <a:r>
              <a:rPr lang="zh-CN" altLang="en-US" sz="2000">
                <a:latin typeface="微软雅黑" panose="020B0503020204020204" charset="-122"/>
                <a:ea typeface="微软雅黑" panose="020B0503020204020204" charset="-122"/>
                <a:cs typeface="微软雅黑" panose="020B0503020204020204" charset="-122"/>
              </a:rPr>
              <a:t>。具体来说，操作过程是一个异常复杂的专业过程，是一个由专业人士来完成的管理决策过程。不然，社会的民主进程就会简化为发明一种普及化的表决机器即可实现的事情。既然这是一个由专业人士来完成的过程，一般公众对于这一操作过程本身而言，应该说能力是很有限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再高明的社会操作，只有当它符合民意的价值取向所确定的目标时，它才具有正面价值；反过来说，如果将社会管理简化为简单的公众表决，那公众的利益也一定没有有效实现的保障。因此，</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社会管理和决策是一件极为复杂且需要具有专门知识和经验的人来操作的事情</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57885" y="1885950"/>
            <a:ext cx="10494010" cy="286131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总之，从对舆论本体的意义认识，舆论有真假之辩；从舆论之于社会管理决策中的意义着眼，舆论存在着有价值、无价值之辩。由此，我们把强调舆论自身价值和在社会公共管理决策中的作用的观点称为</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“肯定”学派</a:t>
            </a:r>
            <a:r>
              <a:rPr lang="zh-CN" altLang="en-US" sz="2400">
                <a:latin typeface="微软雅黑" panose="020B0503020204020204" charset="-122"/>
                <a:ea typeface="微软雅黑" panose="020B0503020204020204" charset="-122"/>
                <a:cs typeface="微软雅黑" panose="020B0503020204020204" charset="-122"/>
              </a:rPr>
              <a:t>，而把对舆论的价值持怀疑态度的观点称为</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“否定”学派</a:t>
            </a:r>
            <a:r>
              <a:rPr lang="zh-CN" altLang="en-US" sz="2400">
                <a:latin typeface="微软雅黑" panose="020B0503020204020204" charset="-122"/>
                <a:ea typeface="微软雅黑" panose="020B0503020204020204" charset="-122"/>
                <a:cs typeface="微软雅黑" panose="020B0503020204020204" charset="-122"/>
              </a:rPr>
              <a:t>。两派的对立更多是在舆论之于社会管理决策意义上的分野。</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437640" y="1568450"/>
            <a:ext cx="6892290"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、舆论在社会公共管理决策中的角色</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743710" y="2395855"/>
            <a:ext cx="5287010" cy="1271270"/>
          </a:xfrm>
          <a:prstGeom prst="rect">
            <a:avLst/>
          </a:prstGeom>
          <a:noFill/>
        </p:spPr>
        <p:txBody>
          <a:bodyPr wrap="square" rtlCol="0">
            <a:spAutoFit/>
          </a:bodyPr>
          <a:p>
            <a:pPr indent="457200" algn="ctr"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一个人到餐馆吃饭</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口味需求</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厨师主理</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顾客反馈</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743710" y="4394835"/>
            <a:ext cx="5864860" cy="1861185"/>
          </a:xfrm>
          <a:prstGeom prst="rect">
            <a:avLst/>
          </a:prstGeom>
          <a:noFill/>
        </p:spPr>
        <p:txBody>
          <a:bodyPr wrap="square" rtlCol="0">
            <a:spAutoFit/>
          </a:bodyPr>
          <a:p>
            <a:pPr indent="457200" algn="ctr" fontAlgn="auto">
              <a:lnSpc>
                <a:spcPct val="150000"/>
              </a:lnSpc>
              <a:spcBef>
                <a:spcPts val="1000"/>
              </a:spcBef>
              <a:spcAft>
                <a:spcPts val="1000"/>
              </a:spcAf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社会公共管理决策环节</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社会目标</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公共管理决策</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社会效果</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                      （过程）</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837805" y="2395855"/>
            <a:ext cx="3743960" cy="24993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47090" y="1860550"/>
            <a:ext cx="10497820" cy="337439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“怀疑—否定”学派</a:t>
            </a:r>
            <a:r>
              <a:rPr lang="zh-CN" altLang="en-US" sz="2000">
                <a:latin typeface="微软雅黑" panose="020B0503020204020204" charset="-122"/>
                <a:ea typeface="微软雅黑" panose="020B0503020204020204" charset="-122"/>
                <a:cs typeface="微软雅黑" panose="020B0503020204020204" charset="-122"/>
              </a:rPr>
              <a:t>强调这样一个过程：管理和决策的过程是专业化的，一个没有受过专门训练、没有专业的能力的人是不可以简单地发表意见和进行相关工作处理的，因为他们没有相关的能力。</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“肯定”学派</a:t>
            </a:r>
            <a:r>
              <a:rPr lang="zh-CN" altLang="en-US" sz="2000">
                <a:latin typeface="微软雅黑" panose="020B0503020204020204" charset="-122"/>
                <a:ea typeface="微软雅黑" panose="020B0503020204020204" charset="-122"/>
                <a:cs typeface="微软雅黑" panose="020B0503020204020204" charset="-122"/>
              </a:rPr>
              <a:t>，则指出，这样一个社会公共管理的社会目标是由民意来决定的，而通过管理决策的操作是否实现了社会目标也是由民意来予以评价的。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78319" y="535691"/>
              <a:ext cx="445090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一、两个学派观点的再认识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58850" y="1849755"/>
            <a:ext cx="10292715" cy="291274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怀疑—否定”学派与“肯定”学派都指出了民意与社会管理所构成的整个链条的某一个重要的方面，只有把它们联系在一起，对于这个问题的看法才比较完整，即民意在现代社会公共管理中的功用有两个：</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一是建立社会发展的目标、社会决策的目标取向；</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二是对社会管理、社会决策提供反馈意见。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998077" y="535691"/>
              <a:ext cx="622923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二、社会公共管理决策过程的现代演绎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圆角矩形 5"/>
          <p:cNvSpPr/>
          <p:nvPr>
            <p:custDataLst>
              <p:tags r:id="rId1"/>
            </p:custDataLst>
          </p:nvPr>
        </p:nvSpPr>
        <p:spPr>
          <a:xfrm>
            <a:off x="2964748" y="1659585"/>
            <a:ext cx="815677" cy="815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511975" y="1453043"/>
            <a:ext cx="1016143" cy="80101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3"/>
            </p:custDataLst>
          </p:nvPr>
        </p:nvSpPr>
        <p:spPr>
          <a:xfrm>
            <a:off x="4008326" y="1778061"/>
            <a:ext cx="6109944" cy="578966"/>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政治统治过程</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2" name="圆角矩形 11"/>
          <p:cNvSpPr/>
          <p:nvPr>
            <p:custDataLst>
              <p:tags r:id="rId4"/>
            </p:custDataLst>
          </p:nvPr>
        </p:nvSpPr>
        <p:spPr>
          <a:xfrm>
            <a:off x="2964748" y="3285399"/>
            <a:ext cx="815677" cy="815677"/>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2511975" y="3078857"/>
            <a:ext cx="1016143" cy="80101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4008326" y="3403684"/>
            <a:ext cx="6109944" cy="578966"/>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社会治理过程</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6" name="圆角矩形 15"/>
          <p:cNvSpPr/>
          <p:nvPr>
            <p:custDataLst>
              <p:tags r:id="rId7"/>
            </p:custDataLst>
          </p:nvPr>
        </p:nvSpPr>
        <p:spPr>
          <a:xfrm>
            <a:off x="2964748" y="5027474"/>
            <a:ext cx="815677" cy="815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8"/>
            </p:custDataLst>
          </p:nvPr>
        </p:nvSpPr>
        <p:spPr>
          <a:xfrm>
            <a:off x="2511975" y="4820932"/>
            <a:ext cx="1016143" cy="80101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9"/>
            </p:custDataLst>
          </p:nvPr>
        </p:nvSpPr>
        <p:spPr>
          <a:xfrm>
            <a:off x="4008326" y="5145369"/>
            <a:ext cx="6109944" cy="578966"/>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善治</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998077" y="535691"/>
              <a:ext cx="622923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二、社会公共管理决策过程的现代演绎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76325" y="1280160"/>
            <a:ext cx="6892290"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政治统治过程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13410" y="1875155"/>
            <a:ext cx="11576685" cy="311785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政治统治过程是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以政府为主体承担的政治、行政管理决策的过程</a:t>
            </a:r>
            <a:r>
              <a:rPr lang="zh-CN" altLang="en-US" sz="2000">
                <a:latin typeface="微软雅黑" panose="020B0503020204020204" charset="-122"/>
                <a:ea typeface="微软雅黑" panose="020B0503020204020204" charset="-122"/>
                <a:cs typeface="微软雅黑" panose="020B0503020204020204" charset="-122"/>
              </a:rPr>
              <a:t>。统治的权威必定是政府，统治的主体一定是社会的公共机构。其权力运行方向总是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自上而下</a:t>
            </a:r>
            <a:r>
              <a:rPr lang="zh-CN" altLang="en-US" sz="2000">
                <a:latin typeface="微软雅黑" panose="020B0503020204020204" charset="-122"/>
                <a:ea typeface="微软雅黑" panose="020B0503020204020204" charset="-122"/>
                <a:cs typeface="微软雅黑" panose="020B0503020204020204" charset="-122"/>
              </a:rPr>
              <a:t>的，它运用政府的政治权威，通过发号施令、制定政策和实施政策，对社会公共事务实行单一向度的管理。</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政治统治过程在此过程中，国家与社会合为一体，经济、政治、文化的权力中心集中、重合，社会分化程度低。在整体性、同质性和政治性社会中，人们的全部社会活动，包括满足物质利益，从事物质生产的活动都由国家安排，并受到国家的严格管理与控制。一定程度上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权力即资源</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0" name="ECB019B1-382A-4266-B25C-5B523AA43C14-1" descr="qt_temp"/>
          <p:cNvPicPr>
            <a:picLocks noChangeAspect="1"/>
          </p:cNvPicPr>
          <p:nvPr/>
        </p:nvPicPr>
        <p:blipFill>
          <a:blip r:embed="rId1"/>
          <a:stretch>
            <a:fillRect/>
          </a:stretch>
        </p:blipFill>
        <p:spPr>
          <a:xfrm>
            <a:off x="2059305" y="4445635"/>
            <a:ext cx="7617460" cy="3067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998077" y="535691"/>
              <a:ext cx="622923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二、社会公共管理决策过程的现代演绎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108710" y="1553210"/>
            <a:ext cx="689229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社会治理过程</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08710" y="2395855"/>
            <a:ext cx="8281035" cy="3836035"/>
          </a:xfrm>
          <a:prstGeom prst="rect">
            <a:avLst/>
          </a:prstGeom>
          <a:noFill/>
        </p:spPr>
        <p:txBody>
          <a:bodyPr wrap="square" rtlCol="0">
            <a:spAutoFit/>
          </a:bodyPr>
          <a:p>
            <a:pPr indent="457200" algn="l" fontAlgn="auto">
              <a:lnSpc>
                <a:spcPct val="150000"/>
              </a:lnSpc>
              <a:spcBef>
                <a:spcPts val="1000"/>
              </a:spcBef>
              <a:spcAft>
                <a:spcPts val="1000"/>
              </a:spcAf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社会治理过程是由公众为主体承担公共领域内的社会管理决策的过程</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仅用市场的手段无法达到经济学中的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帕累托最优</a:t>
            </a:r>
            <a:r>
              <a:rPr lang="zh-CN" altLang="en-US" sz="2000">
                <a:latin typeface="微软雅黑" panose="020B0503020204020204" charset="-122"/>
                <a:ea typeface="微软雅黑" panose="020B0503020204020204" charset="-122"/>
                <a:cs typeface="微软雅黑" panose="020B0503020204020204" charset="-122"/>
              </a:rPr>
              <a:t>，仅仅依靠国家的计划和命令等手段，也无法达到资源配置的最优化。</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治理的主体既可以是公共机构，也可以是私人机构，还可以是公共机构和私人机构的合作。</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治理是一个上下互动的管理过程</a:t>
            </a:r>
            <a:r>
              <a:rPr lang="zh-CN" altLang="en-US" sz="2000">
                <a:latin typeface="微软雅黑" panose="020B0503020204020204" charset="-122"/>
                <a:ea typeface="微软雅黑" panose="020B0503020204020204" charset="-122"/>
                <a:cs typeface="微软雅黑" panose="020B0503020204020204" charset="-122"/>
              </a:rPr>
              <a:t>，它主要通过合作、协商、伙伴关系、确立认同和共同的目标等方式实施对公共事务的管理。</a:t>
            </a:r>
            <a:endParaRPr lang="zh-CN" altLang="en-US" sz="200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9514840" y="1724025"/>
            <a:ext cx="2455545" cy="3164205"/>
            <a:chOff x="14984" y="2715"/>
            <a:chExt cx="3867" cy="4983"/>
          </a:xfrm>
        </p:grpSpPr>
        <p:sp>
          <p:nvSpPr>
            <p:cNvPr id="6" name="矩形标注 5"/>
            <p:cNvSpPr/>
            <p:nvPr/>
          </p:nvSpPr>
          <p:spPr>
            <a:xfrm>
              <a:off x="14984" y="2715"/>
              <a:ext cx="3867" cy="4983"/>
            </a:xfrm>
            <a:prstGeom prst="wedgeRectCallout">
              <a:avLst/>
            </a:prstGeom>
            <a:noFill/>
            <a:extLst>
              <a:ext uri="{909E8E84-426E-40DD-AFC4-6F175D3DCCD1}">
                <a14:hiddenFill xmlns:a14="http://schemas.microsoft.com/office/drawing/2010/main">
                  <a:solidFill>
                    <a:schemeClr val="bg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7" name="文本框 6"/>
            <p:cNvSpPr txBox="1"/>
            <p:nvPr/>
          </p:nvSpPr>
          <p:spPr>
            <a:xfrm>
              <a:off x="15165" y="3171"/>
              <a:ext cx="3686" cy="407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帕累托最优</a:t>
              </a:r>
              <a:r>
                <a:rPr lang="zh-CN" altLang="en-US"/>
                <a:t>是指资源分配的一种理想状态，假定固有的一群人和可分配的资源，从一种分配状态到另一种状态的变化中，在没有使任何人境况变坏的前提下，使得至少一个人变得更好。</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998077" y="535691"/>
              <a:ext cx="6229233"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二、社会公共管理决策过程的现代演绎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48995" y="1358900"/>
            <a:ext cx="689229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善治</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48995" y="1986280"/>
            <a:ext cx="10531475" cy="404114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治理可以弥补国家和市场在调控和协调过程中的某些不足，但治理也不可能是万能的。如何克服治理失效的可能性，其中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“善治”理论</a:t>
            </a:r>
            <a:r>
              <a:rPr lang="zh-CN" altLang="en-US" sz="2000">
                <a:latin typeface="微软雅黑" panose="020B0503020204020204" charset="-122"/>
                <a:ea typeface="微软雅黑" panose="020B0503020204020204" charset="-122"/>
                <a:cs typeface="微软雅黑" panose="020B0503020204020204" charset="-122"/>
              </a:rPr>
              <a:t>最有影响。</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善治就是使</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公共利益最大化</a:t>
            </a:r>
            <a:r>
              <a:rPr lang="zh-CN" altLang="en-US" sz="2000">
                <a:latin typeface="微软雅黑" panose="020B0503020204020204" charset="-122"/>
                <a:ea typeface="微软雅黑" panose="020B0503020204020204" charset="-122"/>
                <a:cs typeface="微软雅黑" panose="020B0503020204020204" charset="-122"/>
              </a:rPr>
              <a:t>的社会管理过程。善治的本质特征是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政府与公众对公共生活的合作管理</a:t>
            </a:r>
            <a:r>
              <a:rPr lang="zh-CN" altLang="en-US" sz="2000">
                <a:latin typeface="微软雅黑" panose="020B0503020204020204" charset="-122"/>
                <a:ea typeface="微软雅黑" panose="020B0503020204020204" charset="-122"/>
                <a:cs typeface="微软雅黑" panose="020B0503020204020204" charset="-122"/>
              </a:rPr>
              <a:t>，是政治国家与社会大众的一种新颖关系，是两者的最佳状态。治理与统治的区别在于，治理虽然需要权威，但该权威并非一定是政府机关；而统治的权威则必定是政府。专制政治在其最佳的状态下可以有善政，但不会有善治。</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善治只有在民主政治的条件下才能真正实现</a:t>
            </a:r>
            <a:r>
              <a:rPr lang="zh-CN" altLang="en-US" sz="2000">
                <a:latin typeface="微软雅黑" panose="020B0503020204020204" charset="-122"/>
                <a:ea typeface="微软雅黑" panose="020B0503020204020204" charset="-122"/>
                <a:cs typeface="微软雅黑" panose="020B0503020204020204" charset="-122"/>
              </a:rPr>
              <a:t>，没有民主，善治便不可能存在。而善治则不受政府范围的限制，公司需要善治，社区需要善治，地区需要善治，国家需要善治，国际社会也需要善治。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76419"/>
            <a:ext cx="12188156" cy="594951"/>
            <a:chOff x="0" y="526168"/>
            <a:chExt cx="12190413" cy="59506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5955" y="526168"/>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一、私人领域的二元伦理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208405" y="1610995"/>
            <a:ext cx="10181590" cy="473900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私人领域</a:t>
            </a:r>
            <a:r>
              <a:rPr lang="zh-CN" altLang="en-US" sz="2400">
                <a:latin typeface="微软雅黑" panose="020B0503020204020204" charset="-122"/>
                <a:ea typeface="微软雅黑" panose="020B0503020204020204" charset="-122"/>
                <a:cs typeface="微软雅黑" panose="020B0503020204020204" charset="-122"/>
              </a:rPr>
              <a:t>是指私人自主从事商品生产和交换的经济活动领域。</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一方面，商品经济的特征区别于自然经济的自给自足，而是“为卖而买”，经济行为由满足消费取向转变为价值增值取向，其本质上有</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趋利动机</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另一方面市场经济决定了利益的多元化，追求自身利益（私利）的经济主体决定了</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独立性和自主性</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商品经济的发展在私人领域孕育了</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二元伦理</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491865" y="3749040"/>
            <a:ext cx="552259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舆论在现代社会公共管理中的角色扮演与功用</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2435" y="55702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舆论在社会公共管理决策中的作用的发挥</a:t>
            </a:r>
            <a:endParaRPr lang="zh-CN"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116595" y="440127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00392" y="4406361"/>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046345" y="2176145"/>
            <a:ext cx="6537960" cy="2419345"/>
            <a:chOff x="6429563" y="2237293"/>
            <a:chExt cx="5239133" cy="1939003"/>
          </a:xfrm>
        </p:grpSpPr>
        <p:sp>
          <p:nvSpPr>
            <p:cNvPr id="55" name="Rectangle 39"/>
            <p:cNvSpPr>
              <a:spLocks noChangeArrowheads="1"/>
            </p:cNvSpPr>
            <p:nvPr/>
          </p:nvSpPr>
          <p:spPr bwMode="auto">
            <a:xfrm>
              <a:off x="6918060" y="2238819"/>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一、关于社会目标的设定</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二、社会操作过程的实现</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060" y="3880610"/>
              <a:ext cx="4750636"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三、舆论作用发挥</a:t>
              </a:r>
              <a:r>
                <a:rPr lang="en-US" altLang="zh-CN" sz="2400" b="1" spc="200" dirty="0">
                  <a:latin typeface="微软雅黑" panose="020B0503020204020204" charset="-122"/>
                  <a:ea typeface="微软雅黑" panose="020B0503020204020204" charset="-122"/>
                  <a:sym typeface="Arial" panose="020B0604020202020204" pitchFamily="34" charset="0"/>
                </a:rPr>
                <a:t>——</a:t>
              </a:r>
              <a:r>
                <a:rPr lang="zh-CN" altLang="en-US" sz="2400" b="1" spc="200" dirty="0">
                  <a:latin typeface="微软雅黑" panose="020B0503020204020204" charset="-122"/>
                  <a:ea typeface="微软雅黑" panose="020B0503020204020204" charset="-122"/>
                  <a:sym typeface="Arial" panose="020B0604020202020204" pitchFamily="34" charset="0"/>
                </a:rPr>
                <a:t>反馈社会效果</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54000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19773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21043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27609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1572260" y="407035"/>
            <a:ext cx="947039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第三节  舆论在社会公共管理决策中的作用的发挥</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custDataLst>
                <p:tags r:id="rId1"/>
              </p:custDataLst>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7" name="圆角矩形 6"/>
          <p:cNvSpPr/>
          <p:nvPr>
            <p:custDataLst>
              <p:tags r:id="rId2"/>
            </p:custDataLst>
          </p:nvPr>
        </p:nvSpPr>
        <p:spPr>
          <a:xfrm>
            <a:off x="3045914" y="2066092"/>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2588711" y="1793676"/>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4"/>
            </p:custDataLst>
          </p:nvPr>
        </p:nvSpPr>
        <p:spPr>
          <a:xfrm>
            <a:off x="4102821" y="2205175"/>
            <a:ext cx="5530215" cy="564898"/>
          </a:xfrm>
          <a:prstGeom prst="rect">
            <a:avLst/>
          </a:prstGeom>
          <a:noFill/>
        </p:spPr>
        <p:txBody>
          <a:bodyPr wrap="square" lIns="91440" tIns="45720" rIns="91440" bIns="45720" rtlCol="0" anchor="ctr" anchorCtr="0">
            <a:normAutofit lnSpcReduction="10000"/>
          </a:bodyPr>
          <a:p>
            <a:pPr>
              <a:lnSpc>
                <a:spcPct val="120000"/>
              </a:lnSpc>
            </a:pPr>
            <a:r>
              <a:rPr lang="en-US" sz="2800" b="1">
                <a:latin typeface="微软雅黑" panose="020B0503020204020204" charset="-122"/>
                <a:ea typeface="微软雅黑" panose="020B0503020204020204" charset="-122"/>
                <a:cs typeface="微软雅黑" panose="020B0503020204020204" charset="-122"/>
                <a:sym typeface="+mn-ea"/>
              </a:rPr>
              <a:t>动因</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2" name="圆角矩形 11"/>
          <p:cNvSpPr/>
          <p:nvPr>
            <p:custDataLst>
              <p:tags r:id="rId5"/>
            </p:custDataLst>
          </p:nvPr>
        </p:nvSpPr>
        <p:spPr>
          <a:xfrm>
            <a:off x="3045914" y="3883018"/>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2588711" y="3610602"/>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4102821" y="4022101"/>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社会目标设定的维度</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398690" y="1132550"/>
            <a:ext cx="6189469" cy="460375"/>
          </a:xfrm>
          <a:prstGeom prst="rect">
            <a:avLst/>
          </a:prstGeom>
          <a:noFill/>
        </p:spPr>
        <p:txBody>
          <a:bodyPr wrap="square" rtlCol="0">
            <a:spAutoFit/>
          </a:bodyPr>
          <a:p>
            <a:pPr indent="609600" algn="l">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1.动因</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98780" y="1593215"/>
            <a:ext cx="735584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马斯洛的“需求层次理论”</a:t>
            </a:r>
            <a:r>
              <a:rPr lang="zh-CN" altLang="en-US" sz="2000">
                <a:latin typeface="微软雅黑" panose="020B0503020204020204" charset="-122"/>
                <a:ea typeface="微软雅黑" panose="020B0503020204020204" charset="-122"/>
                <a:cs typeface="微软雅黑" panose="020B0503020204020204" charset="-122"/>
              </a:rPr>
              <a:t>将人的诸多种需求纳入一个等级表中，由低到高，依次是“生理需求——安全与保障——爱与归属——自我尊重与他人的尊重，直到最高层的自我实现”。当人的低级需求得到满足时，其他高一级的需求就出现了；而当高一级的需求得到满足时，更高一级的需求就又会出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物质需求的满足，提供了人的生存条件；精神需求的满足，提供了人的发展条件。在现代社会，物质需求的满足是以种种社会福利形式存在的，比如工资、待遇等；而精神需求的满足是以种种机会和权利的形式达成的，比如话语权、社会公平等。</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descr="C:/Users/asus/AppData/Local/Temp/kaimatting_20191105225033/output_20191105225044..pngoutput_20191105225044."/>
          <p:cNvPicPr>
            <a:picLocks noChangeAspect="1"/>
          </p:cNvPicPr>
          <p:nvPr/>
        </p:nvPicPr>
        <p:blipFill>
          <a:blip r:embed="rId1"/>
          <a:stretch>
            <a:fillRect/>
          </a:stretch>
        </p:blipFill>
        <p:spPr>
          <a:xfrm>
            <a:off x="8043228" y="1978660"/>
            <a:ext cx="4146550" cy="37312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168310" y="155419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动因</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68400" y="2202815"/>
            <a:ext cx="960310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因为人自身的生存与发展现实状态与需求之间总是存在着距离</a:t>
            </a:r>
            <a:r>
              <a:rPr lang="zh-CN" altLang="en-US" sz="2000">
                <a:latin typeface="微软雅黑" panose="020B0503020204020204" charset="-122"/>
                <a:ea typeface="微软雅黑" panose="020B0503020204020204" charset="-122"/>
                <a:cs typeface="微软雅黑" panose="020B0503020204020204" charset="-122"/>
              </a:rPr>
              <a:t>，因此人总是有未满足的需求，这种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未满足的需求</a:t>
            </a:r>
            <a:r>
              <a:rPr lang="zh-CN" altLang="en-US" sz="2000">
                <a:latin typeface="微软雅黑" panose="020B0503020204020204" charset="-122"/>
                <a:ea typeface="微软雅黑" panose="020B0503020204020204" charset="-122"/>
                <a:cs typeface="微软雅黑" panose="020B0503020204020204" charset="-122"/>
              </a:rPr>
              <a:t>就会以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意愿的形式</a:t>
            </a:r>
            <a:r>
              <a:rPr lang="zh-CN" altLang="en-US" sz="2000">
                <a:latin typeface="微软雅黑" panose="020B0503020204020204" charset="-122"/>
                <a:ea typeface="微软雅黑" panose="020B0503020204020204" charset="-122"/>
                <a:cs typeface="微软雅黑" panose="020B0503020204020204" charset="-122"/>
              </a:rPr>
              <a:t>表达出来。当然，每一个人的需求都是具体的、多元的，因此，需求的意愿是“散乱”的，众人的目标也以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“无机”</a:t>
            </a:r>
            <a:r>
              <a:rPr lang="zh-CN" altLang="en-US" sz="2000">
                <a:latin typeface="微软雅黑" panose="020B0503020204020204" charset="-122"/>
                <a:ea typeface="微软雅黑" panose="020B0503020204020204" charset="-122"/>
                <a:cs typeface="微软雅黑" panose="020B0503020204020204" charset="-122"/>
              </a:rPr>
              <a:t>的形式存在。但当对某一具体的物质生存条件，抑或精神发展状态达成某种程度的共识时，某种意见成为一个社会人群具有代表性的显性意见时，可以说，民意或者说舆论就该问题设置了社会目标，也就是，其所代表的社会群体的主体共同希望达到的状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43755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社会目标设定的维度</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37640" y="2232025"/>
            <a:ext cx="8275955" cy="414337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社会需求作为动因导致了舆论对社会目标的设定。</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社会目标的衡量标准是什么？</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）理性非理性；</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）合理性与非合理性；</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）社会目标的选择空间；</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）社会目标纳入社会公共管理决策过程的渠道；</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54050" y="1113155"/>
            <a:ext cx="7507605" cy="56826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1</a:t>
            </a:r>
            <a:r>
              <a:rPr lang="zh-CN" altLang="en-US" sz="2000" b="1">
                <a:latin typeface="微软雅黑" panose="020B0503020204020204" charset="-122"/>
                <a:ea typeface="微软雅黑" panose="020B0503020204020204" charset="-122"/>
                <a:cs typeface="微软雅黑" panose="020B0503020204020204" charset="-122"/>
                <a:sym typeface="+mn-ea"/>
              </a:rPr>
              <a:t>）理性非理性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目标的设定与表达反映了人们一定时期的利益获得，此时可以说，社会目标的设定具有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理性</a:t>
            </a:r>
            <a:r>
              <a:rPr lang="zh-CN" altLang="en-US" sz="2000">
                <a:latin typeface="微软雅黑" panose="020B0503020204020204" charset="-122"/>
                <a:ea typeface="微软雅黑" panose="020B0503020204020204" charset="-122"/>
                <a:cs typeface="微软雅黑" panose="020B0503020204020204" charset="-122"/>
                <a:sym typeface="+mn-ea"/>
              </a:rPr>
              <a:t>，社会需求与社会目标存在着统一性。但有时，社会需求与社会目标存在着内在矛盾，二者之间是相脱节的，从中我们就可以看到社会目标夹杂着的一些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非理性</a:t>
            </a:r>
            <a:r>
              <a:rPr lang="zh-CN" altLang="en-US" sz="2000">
                <a:latin typeface="微软雅黑" panose="020B0503020204020204" charset="-122"/>
                <a:ea typeface="微软雅黑" panose="020B0503020204020204" charset="-122"/>
                <a:cs typeface="微软雅黑" panose="020B0503020204020204" charset="-122"/>
                <a:sym typeface="+mn-ea"/>
              </a:rPr>
              <a:t>的成分。</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比如人们从健康饮食的角度，注意膳食的荤素搭配、科学进餐，这是人理性的需求。但有时在饭桌面前，明明知道酒肉过量无益于身体健康，麻辣口味容易上火，但人们偏偏嗜好大鱼大肉或者又麻又辣，此时，理性的饮食观念早已抛在脑后，非理性显然占据了上风。</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502015" y="4067810"/>
            <a:ext cx="3217545" cy="2146935"/>
          </a:xfrm>
          <a:prstGeom prst="rect">
            <a:avLst/>
          </a:prstGeom>
        </p:spPr>
      </p:pic>
      <p:pic>
        <p:nvPicPr>
          <p:cNvPr id="7" name="图片 6"/>
          <p:cNvPicPr>
            <a:picLocks noChangeAspect="1"/>
          </p:cNvPicPr>
          <p:nvPr/>
        </p:nvPicPr>
        <p:blipFill>
          <a:blip r:embed="rId2"/>
          <a:stretch>
            <a:fillRect/>
          </a:stretch>
        </p:blipFill>
        <p:spPr>
          <a:xfrm>
            <a:off x="8502015" y="1354455"/>
            <a:ext cx="3217545" cy="24968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710690" y="1609725"/>
            <a:ext cx="8953500" cy="3117850"/>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sym typeface="+mn-ea"/>
              </a:rPr>
              <a:t>合理性与非合理性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从理性与非理性的角度来讲，社会目标的设定是从舆论主体——公众自身意愿与行为选择统一与否，即自身的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矛盾性</a:t>
            </a:r>
            <a:r>
              <a:rPr lang="zh-CN" altLang="en-US" sz="2000">
                <a:latin typeface="微软雅黑" panose="020B0503020204020204" charset="-122"/>
                <a:ea typeface="微软雅黑" panose="020B0503020204020204" charset="-122"/>
                <a:cs typeface="微软雅黑" panose="020B0503020204020204" charset="-122"/>
              </a:rPr>
              <a:t>出发的；而就合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理性与非合理性</a:t>
            </a:r>
            <a:r>
              <a:rPr lang="zh-CN" altLang="en-US" sz="2000">
                <a:latin typeface="微软雅黑" panose="020B0503020204020204" charset="-122"/>
                <a:ea typeface="微软雅黑" panose="020B0503020204020204" charset="-122"/>
                <a:cs typeface="微软雅黑" panose="020B0503020204020204" charset="-122"/>
              </a:rPr>
              <a:t>，则是舆论主体——公众在自身意愿与行为选择一致的基础上，社会目标与所实现的条件之间和谐与否，相对于前者，是外部矛盾。因此，理性与否、合理与否是两个不同维度的考量标准。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3110" y="1884045"/>
            <a:ext cx="6901815"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舆论所设定的社会目标与实现社会目标的外部环境不矛盾，那么，这种社会目标就具有合理性。比如申办2008年奥运会，不仅是北京市民的心愿，也是中国人的骄傲，就历届奥运会的成功经验来讲，此举不仅有助于提高中国的国家形象，也会给中国经济带来更多的发展机遇。北京奥运会的成功申办恰恰说明，通过国际奥委会认真、细致的考察，中国北京具备了举办奥运会的条件，即实现这一社会目标的外部环境，因此，有理由说，申办2008年奥运会是一合理性的社会目标。</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228330" y="1656080"/>
            <a:ext cx="2989580" cy="2141220"/>
          </a:xfrm>
          <a:prstGeom prst="rect">
            <a:avLst/>
          </a:prstGeom>
        </p:spPr>
      </p:pic>
      <p:pic>
        <p:nvPicPr>
          <p:cNvPr id="7" name="图片 6"/>
          <p:cNvPicPr>
            <a:picLocks noChangeAspect="1"/>
          </p:cNvPicPr>
          <p:nvPr/>
        </p:nvPicPr>
        <p:blipFill>
          <a:blip r:embed="rId2"/>
          <a:srcRect b="7671"/>
          <a:stretch>
            <a:fillRect/>
          </a:stretch>
        </p:blipFill>
        <p:spPr>
          <a:xfrm>
            <a:off x="8296910" y="4584700"/>
            <a:ext cx="3009900" cy="17005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94080" y="2217420"/>
            <a:ext cx="7162165"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而有时，社会目标与社会实现条件存在着矛盾性，换句话说，在某种情境下，尚不具备实现该社会目标的客观条件。比如，对于北京市民来说，交通拥堵是一件很头痛的事情，可以说，交通通畅是北京市民的社会目标，但北京城市规划的滞后性，以及众人对汽车拥有的期望值，使交通方便、快捷的社会目标与其他社会目标存在着一定的矛盾性，致使该社会目标在短期实现具有非现实性和非合理性的特点。</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420100" y="3919855"/>
            <a:ext cx="3220085" cy="2004695"/>
          </a:xfrm>
          <a:prstGeom prst="rect">
            <a:avLst/>
          </a:prstGeom>
        </p:spPr>
      </p:pic>
      <p:pic>
        <p:nvPicPr>
          <p:cNvPr id="7" name="图片 6"/>
          <p:cNvPicPr>
            <a:picLocks noChangeAspect="1"/>
          </p:cNvPicPr>
          <p:nvPr/>
        </p:nvPicPr>
        <p:blipFill>
          <a:blip r:embed="rId2"/>
          <a:stretch>
            <a:fillRect/>
          </a:stretch>
        </p:blipFill>
        <p:spPr>
          <a:xfrm>
            <a:off x="8420100" y="1682750"/>
            <a:ext cx="3170555" cy="18815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76419"/>
            <a:ext cx="12188156" cy="594951"/>
            <a:chOff x="0" y="526168"/>
            <a:chExt cx="12190413" cy="59506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5955" y="526168"/>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一、私人领域的二元伦理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圆角矩形 2"/>
          <p:cNvSpPr/>
          <p:nvPr>
            <p:custDataLst>
              <p:tags r:id="rId1"/>
            </p:custDataLst>
          </p:nvPr>
        </p:nvSpPr>
        <p:spPr>
          <a:xfrm>
            <a:off x="2259915" y="1794252"/>
            <a:ext cx="1072911" cy="1072911"/>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678121" y="1447601"/>
            <a:ext cx="1344918" cy="1151332"/>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668335" y="1971432"/>
            <a:ext cx="7037233" cy="718836"/>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个体的</a:t>
            </a: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责任伦理</a:t>
            </a:r>
            <a:r>
              <a:rPr lang="en-US" altLang="zh-CN" sz="2800" b="1">
                <a:latin typeface="微软雅黑" panose="020B0503020204020204" charset="-122"/>
                <a:ea typeface="微软雅黑" panose="020B0503020204020204" charset="-122"/>
                <a:cs typeface="微软雅黑" panose="020B0503020204020204" charset="-122"/>
                <a:sym typeface="+mn-ea"/>
              </a:rPr>
              <a:t>“</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4"/>
            </p:custDataLst>
          </p:nvPr>
        </p:nvSpPr>
        <p:spPr>
          <a:xfrm>
            <a:off x="2259915" y="4106302"/>
            <a:ext cx="1072911" cy="1072911"/>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678121" y="3759651"/>
            <a:ext cx="1344918" cy="1151332"/>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668335" y="4283482"/>
            <a:ext cx="7037233" cy="718836"/>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个体的</a:t>
            </a:r>
            <a:r>
              <a:rPr lang="en-US" altLang="zh-CN"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信念伦理</a:t>
            </a:r>
            <a:r>
              <a:rPr lang="en-US" altLang="zh-CN" sz="2800" b="1">
                <a:latin typeface="微软雅黑" panose="020B0503020204020204" charset="-122"/>
                <a:ea typeface="微软雅黑" panose="020B0503020204020204" charset="-122"/>
                <a:cs typeface="微软雅黑" panose="020B0503020204020204" charset="-122"/>
                <a:sym typeface="+mn-ea"/>
              </a:rPr>
              <a:t>“</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76275" y="1588135"/>
            <a:ext cx="6984365" cy="45027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sym typeface="+mn-ea"/>
              </a:rPr>
              <a:t>社会目标的选择空间</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理性</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合理。</a:t>
            </a:r>
            <a:r>
              <a:rPr lang="zh-CN" altLang="en-US" sz="2000">
                <a:latin typeface="微软雅黑" panose="020B0503020204020204" charset="-122"/>
                <a:ea typeface="微软雅黑" panose="020B0503020204020204" charset="-122"/>
                <a:cs typeface="微软雅黑" panose="020B0503020204020204" charset="-122"/>
              </a:rPr>
              <a:t>在此空间，舆论公众设定的社会目标的特点是，无论从公众的物质生存条件还是精神发展条件来看，由该社会群体明确地表示意愿并加以选择符合该社会群体的公众利益，同时，就外部社会环境来看，具有实现的条件。比如，有一生活社区的居民，期望在小区中央开辟中心广场，供居民休闲健身之用。事实上，该小区确实有闲置场地，那么，建立休闲广场作为该社区成员的社会目标，具有理性和合理性。</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rcRect r="-362" b="7994"/>
          <a:stretch>
            <a:fillRect/>
          </a:stretch>
        </p:blipFill>
        <p:spPr>
          <a:xfrm>
            <a:off x="7863840" y="2571750"/>
            <a:ext cx="4043680" cy="25361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379095" y="1337945"/>
            <a:ext cx="7990840"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理性</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不合理。</a:t>
            </a:r>
            <a:r>
              <a:rPr lang="zh-CN" altLang="en-US" sz="2000">
                <a:latin typeface="微软雅黑" panose="020B0503020204020204" charset="-122"/>
                <a:ea typeface="微软雅黑" panose="020B0503020204020204" charset="-122"/>
                <a:cs typeface="微软雅黑" panose="020B0503020204020204" charset="-122"/>
                <a:sym typeface="+mn-ea"/>
              </a:rPr>
              <a:t>其特点是，从公众的利益来讲，是符合公众意愿的，但条件不允许，即现实。</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拿上例来说，建休闲广场是符合公众利益的，公众也是愿意的，但由于不具备闲置场地，因而是不现实的。</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非理性</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合理。</a:t>
            </a:r>
            <a:r>
              <a:rPr lang="zh-CN" altLang="en-US" sz="2000">
                <a:latin typeface="微软雅黑" panose="020B0503020204020204" charset="-122"/>
                <a:ea typeface="微软雅黑" panose="020B0503020204020204" charset="-122"/>
                <a:cs typeface="微软雅黑" panose="020B0503020204020204" charset="-122"/>
                <a:sym typeface="+mn-ea"/>
              </a:rPr>
              <a:t>其特点是，就实现的条件来讲，是允许的，但未必符合公众的利益、心愿，即舆论主体——公众内部存在矛盾。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比如建休闲广场的空地是有的，但有人提出，人的娱乐场所多得很，建了广场还是留给宠物散步吧。虽然合理，可以建成，但不符合大多数人的利益，有一种娱乐的成分在里面，因而又是非理性的。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1"/>
          <a:stretch>
            <a:fillRect/>
          </a:stretch>
        </p:blipFill>
        <p:spPr>
          <a:xfrm>
            <a:off x="8498205" y="1337945"/>
            <a:ext cx="3352165" cy="2514600"/>
          </a:xfrm>
          <a:prstGeom prst="rect">
            <a:avLst/>
          </a:prstGeom>
        </p:spPr>
      </p:pic>
      <p:pic>
        <p:nvPicPr>
          <p:cNvPr id="7" name="图片 6"/>
          <p:cNvPicPr>
            <a:picLocks noChangeAspect="1"/>
          </p:cNvPicPr>
          <p:nvPr/>
        </p:nvPicPr>
        <p:blipFill>
          <a:blip r:embed="rId2"/>
          <a:srcRect r="102" b="15094"/>
          <a:stretch>
            <a:fillRect/>
          </a:stretch>
        </p:blipFill>
        <p:spPr>
          <a:xfrm>
            <a:off x="8498205" y="4255135"/>
            <a:ext cx="3298190" cy="2098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72160" y="1780540"/>
            <a:ext cx="1068387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非理性</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不合理。</a:t>
            </a:r>
            <a:r>
              <a:rPr lang="zh-CN" altLang="en-US" sz="2000">
                <a:latin typeface="微软雅黑" panose="020B0503020204020204" charset="-122"/>
                <a:ea typeface="微软雅黑" panose="020B0503020204020204" charset="-122"/>
                <a:cs typeface="微软雅黑" panose="020B0503020204020204" charset="-122"/>
              </a:rPr>
              <a:t>非理性—不合理。其特点是，既不符合公众利益和意愿，也不具备现实条件，纯粹是空想。</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社会目标的选择空间仅仅从逻辑上展示了社会目标的多种可能性，但事实上，并不是每一种可能性都是有效的，而只有有效的社会目标才能真正纳入社会管理决策过程中，成为社会管理决策的目标，因此，关键还要从现实的选择空间来看。比如，就中国的制度选择而言，从个人利益上来讲，强者愿意选择自由竞争，弱者愿意选择福利国家，但是人的一生不可能永远是强者，也很少永远是弱者，更有可能无法把握一个复杂环境中自己的强弱。那么，多数人更现实的选择是，能够给弱者提供基本福利的自由制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一、关于社会目标的设定</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43280" y="1703705"/>
            <a:ext cx="1030160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4</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sym typeface="+mn-ea"/>
              </a:rPr>
              <a:t>社会目标纳入社会公共管理决策过程的渠道</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传统社会</a:t>
            </a:r>
            <a:r>
              <a:rPr sz="2000">
                <a:latin typeface="微软雅黑" panose="020B0503020204020204" charset="-122"/>
                <a:ea typeface="微软雅黑" panose="020B0503020204020204" charset="-122"/>
                <a:cs typeface="微软雅黑" panose="020B0503020204020204" charset="-122"/>
              </a:rPr>
              <a:t>，统治过程决定了社会公共管理决策通过决策者的体察民情而实现，而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现代社会</a:t>
            </a:r>
            <a:r>
              <a:rPr sz="2000">
                <a:latin typeface="微软雅黑" panose="020B0503020204020204" charset="-122"/>
                <a:ea typeface="微软雅黑" panose="020B0503020204020204" charset="-122"/>
                <a:cs typeface="微软雅黑" panose="020B0503020204020204" charset="-122"/>
              </a:rPr>
              <a:t>，规范化的民意调查，包括政治上的政治选举，经济上预测性调查，为决策者提供了客观的民意结果。但与此同时，也需要舆论主体——公众自主维权，通过合法有效的渠道和途径，理性地表达民意，并有效影响社会公共管理决策。</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6" name="圆角矩形 5"/>
          <p:cNvSpPr/>
          <p:nvPr>
            <p:custDataLst>
              <p:tags r:id="rId1"/>
            </p:custDataLst>
          </p:nvPr>
        </p:nvSpPr>
        <p:spPr>
          <a:xfrm>
            <a:off x="2972889" y="1966397"/>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515686" y="1693981"/>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4029710" y="2344310"/>
            <a:ext cx="5530215" cy="767080"/>
          </a:xfrm>
          <a:prstGeom prst="rect">
            <a:avLst/>
          </a:prstGeom>
          <a:noFill/>
        </p:spPr>
        <p:txBody>
          <a:bodyPr wrap="square" lIns="91440" tIns="45720" rIns="91440" bIns="45720" rtlCol="0">
            <a:normAutofit/>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）决策过程的程序性和阶段性</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）决策机构的规范化</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4"/>
            </p:custDataLst>
          </p:nvPr>
        </p:nvSpPr>
        <p:spPr>
          <a:xfrm>
            <a:off x="4029796" y="1740355"/>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专业水平、科学意识</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5"/>
            </p:custDataLst>
          </p:nvPr>
        </p:nvSpPr>
        <p:spPr>
          <a:xfrm>
            <a:off x="2972889" y="3783323"/>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6"/>
            </p:custDataLst>
          </p:nvPr>
        </p:nvSpPr>
        <p:spPr>
          <a:xfrm>
            <a:off x="2515686" y="3510907"/>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4029710" y="4161045"/>
            <a:ext cx="5530215" cy="776605"/>
          </a:xfrm>
          <a:prstGeom prst="rect">
            <a:avLst/>
          </a:prstGeom>
          <a:noFill/>
        </p:spPr>
        <p:txBody>
          <a:bodyPr wrap="square" lIns="91440" tIns="45720" rIns="91440" bIns="45720" rtlCol="0">
            <a:normAutofit fontScale="95000" lnSpcReduction="20000"/>
          </a:bodyPr>
          <a:p>
            <a:pPr algn="l" fontAlgn="auto">
              <a:lnSpc>
                <a:spcPct val="120000"/>
              </a:lnSpc>
              <a:spcBef>
                <a:spcPts val="1000"/>
              </a:spcBef>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（1）在政治领域</a:t>
            </a:r>
            <a:endParaRPr lang="zh-CN" altLang="en-US" sz="1800">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Bef>
                <a:spcPts val="1000"/>
              </a:spcBef>
              <a:buClrTx/>
              <a:buSzTx/>
              <a:buNone/>
            </a:pPr>
            <a:r>
              <a:rPr lang="zh-CN" altLang="en-US" sz="1800">
                <a:latin typeface="微软雅黑" panose="020B0503020204020204" charset="-122"/>
                <a:ea typeface="微软雅黑" panose="020B0503020204020204" charset="-122"/>
                <a:cs typeface="微软雅黑" panose="020B0503020204020204" charset="-122"/>
                <a:sym typeface="+mn-ea"/>
              </a:rPr>
              <a:t>（2）在社会经济领域</a:t>
            </a:r>
            <a:endParaRPr lang="zh-CN" altLang="en-US" sz="18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8"/>
            </p:custDataLst>
          </p:nvPr>
        </p:nvSpPr>
        <p:spPr>
          <a:xfrm>
            <a:off x="4029796" y="3557281"/>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利益平衡、轻重缓急</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143755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专业水平、科学意识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37640" y="2273300"/>
            <a:ext cx="896683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无论是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理性——合理</a:t>
            </a:r>
            <a:r>
              <a:rPr lang="zh-CN" altLang="en-US" sz="2000">
                <a:latin typeface="微软雅黑" panose="020B0503020204020204" charset="-122"/>
                <a:ea typeface="微软雅黑" panose="020B0503020204020204" charset="-122"/>
                <a:cs typeface="微软雅黑" panose="020B0503020204020204" charset="-122"/>
              </a:rPr>
              <a:t>的社会目标，还是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理性——不合理</a:t>
            </a:r>
            <a:r>
              <a:rPr lang="zh-CN" altLang="en-US" sz="2000">
                <a:latin typeface="微软雅黑" panose="020B0503020204020204" charset="-122"/>
                <a:ea typeface="微软雅黑" panose="020B0503020204020204" charset="-122"/>
                <a:cs typeface="微软雅黑" panose="020B0503020204020204" charset="-122"/>
              </a:rPr>
              <a:t>的社会目标，专业水平和科学意识都是基础和前提。管理决策是否科学，主要是指决策的过程和结果是否合理，是否收益最大而损失最小。决策科学化至少涉及决策的基本程序、决策机制等问题。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40765" y="1628775"/>
            <a:ext cx="1010983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）决策过程的程序性和阶段性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传统政治决策方法</a:t>
            </a:r>
            <a:r>
              <a:rPr lang="zh-CN" altLang="en-US" sz="2000">
                <a:latin typeface="微软雅黑" panose="020B0503020204020204" charset="-122"/>
                <a:ea typeface="微软雅黑" panose="020B0503020204020204" charset="-122"/>
                <a:cs typeface="微软雅黑" panose="020B0503020204020204" charset="-122"/>
              </a:rPr>
              <a:t>，往往强调经验，以个别决策人物为主，有时加上少数几个幕僚的参与便作出决定，很难保证政策的连续性。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现代决策方法</a:t>
            </a:r>
            <a:r>
              <a:rPr lang="zh-CN" altLang="en-US" sz="2000">
                <a:latin typeface="微软雅黑" panose="020B0503020204020204" charset="-122"/>
                <a:ea typeface="微软雅黑" panose="020B0503020204020204" charset="-122"/>
                <a:cs typeface="微软雅黑" panose="020B0503020204020204" charset="-122"/>
              </a:rPr>
              <a:t>则运用现代分析手段和一切可以得到的数据，进行系统、交叉和综合比较研究。注重决策前的分析，决策过程的相当一部分是由政策分析人员承担的。具体程序包括收集情报、确定有限的目标、设计多种方案、进行方案验证抉择方案、付诸实施等，以避免不当的政策方案带来全局性的损失。</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30250" y="1450340"/>
            <a:ext cx="1073086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）决策机构的规范化</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与以往个人决策体制或家长制决策不同的是，现代决策体制已具有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系统性</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有机性</a:t>
            </a:r>
            <a:r>
              <a:rPr lang="zh-CN" altLang="en-US" sz="2000">
                <a:latin typeface="微软雅黑" panose="020B0503020204020204" charset="-122"/>
                <a:ea typeface="微软雅黑" panose="020B0503020204020204" charset="-122"/>
                <a:cs typeface="微软雅黑" panose="020B0503020204020204" charset="-122"/>
              </a:rPr>
              <a:t>的特点，在机构上形成信息、咨询和决策等方面组成的统一体。各机构要明确其各自的职能，并在各机构之间建立起既相互独立又相互联系的关系，这是确保决策科学化的基本条件。信息系统只对信息的适用性、准确性和时效性负责；咨询系统只对它拟订方案的科学性负责；决策系统则只对决策方案的选择负责。信息系统和咨询系统应独立于决策系统，倘若缺乏独立性，它们的存在就失去了价值；但它们又是为决策系统直接服务的，因此又要与决策系统建立起联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53135" y="1532890"/>
            <a:ext cx="1028509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比如媒介市场调查</a:t>
            </a:r>
            <a:r>
              <a:rPr lang="zh-CN" altLang="en-US" sz="2000">
                <a:latin typeface="微软雅黑" panose="020B0503020204020204" charset="-122"/>
                <a:ea typeface="微软雅黑" panose="020B0503020204020204" charset="-122"/>
                <a:cs typeface="微软雅黑" panose="020B0503020204020204" charset="-122"/>
              </a:rPr>
              <a:t>。通过民意测验，我们了解到某一个传播市场格局中，老百姓到底有哪些需求，哪些需求得到很好的满足，哪些需求还没有得到很好的满足，哪些需求可能还是一些空白，没有某个媒介去做，这实际上是对社会目标的一种明晰，在此基础上，根据社会公众——受众需求的质和量，相应地进行传媒生产、增加。但它不能告诉你，我需要的报纸应该如何去采编，我喜欢的电视节目如何去生产制作，这是受众力所不能及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专业的解读能力和执行能力能把传媒市场调查结果真正地提升为有价值的产品，或者说，传媒社会目标实现的操作过程中渗透着专业水平和科学意识。如果背离这一基本前提，传媒在实现受众目标或社会目标时就会遭遇风险。</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986700" y="131479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利益平衡、轻重缓急</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86790" y="2118360"/>
            <a:ext cx="991362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）在政治领域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在政治领域，就社会目标而言，</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求发展是人心所向</a:t>
            </a:r>
            <a:r>
              <a:rPr lang="zh-CN" altLang="en-US" sz="2000">
                <a:latin typeface="微软雅黑" panose="020B0503020204020204" charset="-122"/>
                <a:ea typeface="微软雅黑" panose="020B0503020204020204" charset="-122"/>
                <a:cs typeface="微软雅黑" panose="020B0503020204020204" charset="-122"/>
              </a:rPr>
              <a:t>，众望所归；但就管理的途径和手段来说，由于历史与现实利益的盘根错节，社会群体在观念上存在着诸多差异。由此，在政治决策过程当中，既要考虑到复杂的社会心理与承受能力，又不能错失历史性的发展机遇，那么，最有效的办法就是采取迂回的途径，搁置争议，让发展现实和社会效果来印证目标的达成与实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37550" y="1568160"/>
            <a:ext cx="6189469"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个体的</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责任伦理</a:t>
            </a:r>
            <a:r>
              <a:rPr lang="en-US" altLang="zh-CN" sz="2400" b="1">
                <a:latin typeface="微软雅黑" panose="020B0503020204020204" charset="-122"/>
                <a:ea typeface="微软雅黑" panose="020B0503020204020204" charset="-122"/>
                <a:cs typeface="微软雅黑" panose="020B0503020204020204" charset="-122"/>
              </a:rPr>
              <a:t>“</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69950" y="2364105"/>
            <a:ext cx="9955530"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商品经济是以物为中介，等价交换的原则成为普遍的社会原则，追求特殊利益的主体只承认竞争的权威，不承认任何其他权威，必然打破传统政治体系强加于人的“先天不平等”。由此奠定了平等的社会关系。传统社会的宗法关系和等级制度在市场经济中土崩瓦解，传统社会那种权力高度集中的政治体制及其对社会生活全面、直接的控制方式，即外在强制的机械整合方式失去了存在的社会基础。这就必然要确定经济主体在经济生活中的自主权利、独立人格和平等地位，确定经济主体之间平等互利的契约关系。</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在公共领域里，个体要遵守起码的交往规则，即真诚、守信、理性、平等和求同存异等，即所谓的“责任伦理”。</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一、私人领域的二元伦理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480695" y="1577975"/>
            <a:ext cx="1157605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对市场经济的概念和中国国情的把握，充分体现在了邓小平政治管理决策的政治智慧。1978年刚刚改革开放，无论是在“资本主义”还是在“社会主义”名下去提市场经济，都是要背上搞“资本主义自由化”的“罪名”。可以说，无论从意识形态的角度，还是从现实生活的角度，在国内搞市场经济都是绝无可能的。所以，当时提出的一个口号就是“计划体制为主，市场经济为辅”。</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20世纪80年代中期之后，所谓的为“主”和为“辅”的概念，在小平同志的讲话里，在相应的一些国家决策当中逐渐被淡化，民营经济和外资经济力量逐渐在国民经济的总体中得到提升。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到了20世纪90年代初，其实，市场经济的一些成分和要素在国民经济中的作用已经占据非常重要的地位。那么，此时就可以水到渠成地把姓“社”、姓“资”这种理论上的“谬误”给抛弃掉。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101090" y="1665605"/>
            <a:ext cx="1002538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）在社会经济领域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为实现构建和谐社会的目标，由于利益的平衡与轻重缓急，在社会经济管理决策过程当中，也难免存在着观念和实践的矛盾。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因此，在经济领域里，社会目标是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和谐社会、共同富裕</a:t>
            </a:r>
            <a:r>
              <a:rPr lang="zh-CN" altLang="en-US" sz="2000">
                <a:latin typeface="微软雅黑" panose="020B0503020204020204" charset="-122"/>
                <a:ea typeface="微软雅黑" panose="020B0503020204020204" charset="-122"/>
                <a:cs typeface="微软雅黑" panose="020B0503020204020204" charset="-122"/>
              </a:rPr>
              <a:t>，经济各领域彼此的千丝万缕的联系，使得任何决策都会牵一发而动全身，因此社会管理决策的过程充满了复杂性。中国古代的哲学智慧还是蛮有道理的，有一句话，叫“大道不直”。也就是说真正的坦途、真正有效的道路并不是取直线的，而是有时像江河行地一样，曲曲弯弯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65037"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二、社会操作过程的实现</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19150" y="1779905"/>
            <a:ext cx="1095629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调节社会收入分配，促进社会和谐，为中国经济的发展创造良好的社会和政治环境，这本应该是财政的首要任务和职责，但我国当前的财政支出，不是以调节收入分配为中心，而是以GDP为中心。当前特别需要的是观念上的转变，只有将财政支出的重点作一个根本性转变，即从以GDP为中心，转移到以关心低收入群体、调节收入分配为中心上来，才符合和谐社会建设的根本要求。即财政不能以生产性开支为主，而应该以社会转移支付和社会福利支出为主，这个改革方向，也符合发达国家财政发展和转型的共同经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但问题的另一面是，如果对以GDP为中心的财政支出结构进行根本性改变，引发的问题是，社会所提供的就业机会将大幅减少，不得不面对日益严峻的就业压力。</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圆角矩形 5"/>
          <p:cNvSpPr/>
          <p:nvPr>
            <p:custDataLst>
              <p:tags r:id="rId1"/>
            </p:custDataLst>
          </p:nvPr>
        </p:nvSpPr>
        <p:spPr>
          <a:xfrm>
            <a:off x="2314837" y="1662832"/>
            <a:ext cx="793390" cy="793390"/>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874435" y="1461933"/>
            <a:ext cx="988379" cy="779132"/>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3329902" y="1777833"/>
            <a:ext cx="5943003" cy="563147"/>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舆论反馈社会效果的目的与作用</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2314837" y="3244224"/>
            <a:ext cx="793390" cy="793390"/>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1874435" y="3043325"/>
            <a:ext cx="988379" cy="779132"/>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3329902" y="3359038"/>
            <a:ext cx="5943003" cy="563147"/>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前提与保证</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圆角矩形 14"/>
          <p:cNvSpPr/>
          <p:nvPr>
            <p:custDataLst>
              <p:tags r:id="rId7"/>
            </p:custDataLst>
          </p:nvPr>
        </p:nvSpPr>
        <p:spPr>
          <a:xfrm>
            <a:off x="2314837" y="4938701"/>
            <a:ext cx="793390" cy="793390"/>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8"/>
            </p:custDataLst>
          </p:nvPr>
        </p:nvSpPr>
        <p:spPr>
          <a:xfrm>
            <a:off x="1874435" y="4737802"/>
            <a:ext cx="988379" cy="779132"/>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9902" y="5419085"/>
            <a:ext cx="5943003" cy="890192"/>
          </a:xfrm>
          <a:prstGeom prst="rect">
            <a:avLst/>
          </a:prstGeom>
          <a:noFill/>
        </p:spPr>
        <p:txBody>
          <a:bodyPr wrap="square" lIns="91440" tIns="45720" rIns="91440" bIns="45720" rtlCol="0">
            <a:normAutofit/>
          </a:bodyPr>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）定性与定量评价</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）动态评价与反馈</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custDataLst>
              <p:tags r:id="rId10"/>
            </p:custDataLst>
          </p:nvPr>
        </p:nvSpPr>
        <p:spPr>
          <a:xfrm>
            <a:off x="3329902" y="4785166"/>
            <a:ext cx="5943003" cy="563147"/>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反馈社会效果的规范方法</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45120" y="1441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舆论反馈社会效果的目的与作用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5210" y="2202815"/>
            <a:ext cx="1036447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民意的效果反馈是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由公众对社会管理决策的结果与当初所设立的社会目标</a:t>
            </a:r>
            <a:r>
              <a:rPr lang="zh-CN" altLang="en-US" sz="2000">
                <a:latin typeface="微软雅黑" panose="020B0503020204020204" charset="-122"/>
                <a:ea typeface="微软雅黑" panose="020B0503020204020204" charset="-122"/>
                <a:cs typeface="微软雅黑" panose="020B0503020204020204" charset="-122"/>
              </a:rPr>
              <a:t>进行对照，来考量二者是相距不远，还是相距甚远，抑或相吻合的。反馈结果最终还是要提交给社会管理决策者，重新纳入社会管理决策过程中，依此来进一步调整或微调社会管理手段、方法与社会目标之间的距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民主国家</a:t>
            </a:r>
            <a:r>
              <a:rPr lang="zh-CN" altLang="en-US" sz="2000">
                <a:latin typeface="微软雅黑" panose="020B0503020204020204" charset="-122"/>
                <a:ea typeface="微软雅黑" panose="020B0503020204020204" charset="-122"/>
                <a:cs typeface="微软雅黑" panose="020B0503020204020204" charset="-122"/>
              </a:rPr>
              <a:t>转型的过程中，容易出现的问题是公众在反馈社会效果时既要求得到自由，但是又不愿意失去福利，相应地就导致政府的权力被消减得非常厉害，但是责任推不掉，导致公共财政困境等一系列问题。但是，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专制转型国家</a:t>
            </a:r>
            <a:r>
              <a:rPr lang="zh-CN" altLang="en-US" sz="2000">
                <a:latin typeface="微软雅黑" panose="020B0503020204020204" charset="-122"/>
                <a:ea typeface="微软雅黑" panose="020B0503020204020204" charset="-122"/>
                <a:cs typeface="微软雅黑" panose="020B0503020204020204" charset="-122"/>
              </a:rPr>
              <a:t>则正好相反，转型过程当中政府的权力很难被限制，但责任特别好推卸。老百姓福利损失很容易，但是自由增加就很难。</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918120" y="14830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前提与保证</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8210" y="2202815"/>
            <a:ext cx="1091438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首先，民意反馈社会效果的首要前提是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政治透明</a:t>
            </a:r>
            <a:r>
              <a:rPr lang="zh-CN" altLang="en-US" sz="2000">
                <a:latin typeface="微软雅黑" panose="020B0503020204020204" charset="-122"/>
                <a:ea typeface="微软雅黑" panose="020B0503020204020204" charset="-122"/>
                <a:cs typeface="微软雅黑" panose="020B0503020204020204" charset="-122"/>
              </a:rPr>
              <a:t>。一个民主的政府必须是一个透明的政府。善治的重要内容是政治信息的公开化。政治透明之所以对民主政治至关重要，是因为它是公民的政治知情权和监督权的基础，没有适度的政治信息公开，公民就无从知道政府的政策和行为的背景，更无从监督政府官员的行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20世纪90年代以来，我国在政务透明方面采取了一系列重大措施：实行人大会议旁听制度、公开审判制度、建立新闻发言人制度、检务公开制度、警务公开制度和政府上网工程等。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05205" y="1546860"/>
            <a:ext cx="10180955"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其次，民意反馈社会效果的保证是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社会监督制度的建立</a:t>
            </a:r>
            <a:r>
              <a:rPr lang="zh-CN" altLang="en-US" sz="2000">
                <a:latin typeface="微软雅黑" panose="020B0503020204020204" charset="-122"/>
                <a:ea typeface="微软雅黑" panose="020B0503020204020204" charset="-122"/>
                <a:cs typeface="微软雅黑" panose="020B0503020204020204" charset="-122"/>
              </a:rPr>
              <a:t>。公民对政府和政府官员的监督是政治民主的基本要求之一。权力必须受到监督，否则便会腐败，这是政治学常识。西方国家，对政府权力的监督主要是通过立法、行政、司法三权独立、相互制衡和新闻自由等制度实现的。中国共产党没有实行三权分立和新闻自由制度，而是发展起一套自己独特的监督制度，即党内监督、人大监督、行政监督和社会监督。社会监督的主体是公民，它与治理的关系最为密切。目前在中国比较有效的社会监督主要有新闻监督、群众监督、行政诉讼和行政复议、任前公示等。新闻监督是舆论监督的主要内容，对制约政府权力有着极其重要的意义，但中国至今没有一部《新闻法》，这使得新闻监督处于无法可依的困难境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39775" y="1543050"/>
            <a:ext cx="1071689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最后，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民意反馈社会效果的适度性</a:t>
            </a:r>
            <a:r>
              <a:rPr lang="zh-CN" altLang="en-US" sz="2000">
                <a:latin typeface="微软雅黑" panose="020B0503020204020204" charset="-122"/>
                <a:ea typeface="微软雅黑" panose="020B0503020204020204" charset="-122"/>
                <a:cs typeface="微软雅黑" panose="020B0503020204020204" charset="-122"/>
              </a:rPr>
              <a:t>。根据政治系统理论，一个国家的运转首先要有公民的“支持”。另一方面，公民会主动地通过一些渠道参与政治生活，通常的渠道是参加投票，加入政党、利益集团或其他团体。政治参与就是普通公民通过一定的方式去直接或间接地影响政府的决定或与政府活动相关的公共政治生活的政治行为，也是民意反馈社会效果的途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为了影响政府的决定，</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政治参与的方式是多样的</a:t>
            </a:r>
            <a:r>
              <a:rPr lang="zh-CN" altLang="en-US" sz="2000">
                <a:latin typeface="微软雅黑" panose="020B0503020204020204" charset="-122"/>
                <a:ea typeface="微软雅黑" panose="020B0503020204020204" charset="-122"/>
                <a:cs typeface="微软雅黑" panose="020B0503020204020204" charset="-122"/>
              </a:rPr>
              <a:t>，既可以以支持的方式，也可以以施加压力的方式，有时甚至以非法的暴力方式出现。比如在利益表达不畅通而公民的权利意识又不强的农村地区，农民常以暴力的方式抗议地方政府强加给他们的不堪重负的“集资”、“摊派”而出现的群体性事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71245" y="1602105"/>
            <a:ext cx="1005332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但与此同时，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民意反馈社会效果产生的过高期求与政治制度化水平之间存在着矛盾</a:t>
            </a:r>
            <a:r>
              <a:rPr lang="zh-CN" altLang="en-US" sz="2000">
                <a:latin typeface="微软雅黑" panose="020B0503020204020204" charset="-122"/>
                <a:ea typeface="微软雅黑" panose="020B0503020204020204" charset="-122"/>
                <a:cs typeface="微软雅黑" panose="020B0503020204020204" charset="-122"/>
              </a:rPr>
              <a:t>。在20世纪60年代和70年代初期，美国的政治参与空前高涨，一方面造成政治活动的膨胀，另一方面造成政府权威的下降。一般而言，发展中国家的制度化水平较低，尤其在社会转型过程中面对过高的公民期盼时，政府就无力容纳这些要求。剧烈的政治参与不仅容易造成政治不稳定，有时甚至会导致政权的垮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前苏联在改革中，首先追求更多的政治参与以及由此而来的更多的政治形式上的平等，结果是社会经济发展水平差，政治不稳定，最终导致社会崩溃。因此，民意反馈社会效果也要考虑到适度性，以避免制度化水平较低带来的负面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441235" y="11312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反馈社会效果的规范方法</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1325" y="1751330"/>
            <a:ext cx="11309350" cy="501586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）定性与定量评价</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大体来讲，人们是以一种</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感性、直觉的方式</a:t>
            </a:r>
            <a:r>
              <a:rPr lang="zh-CN" altLang="en-US" sz="2000">
                <a:latin typeface="微软雅黑" panose="020B0503020204020204" charset="-122"/>
                <a:ea typeface="微软雅黑" panose="020B0503020204020204" charset="-122"/>
                <a:cs typeface="微软雅黑" panose="020B0503020204020204" charset="-122"/>
              </a:rPr>
              <a:t>来评价对一件事是否感到满意，因此由公众进行相关的效果评价主要是从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定性的角度</a:t>
            </a:r>
            <a:r>
              <a:rPr lang="zh-CN" altLang="en-US" sz="2000">
                <a:latin typeface="微软雅黑" panose="020B0503020204020204" charset="-122"/>
                <a:ea typeface="微软雅黑" panose="020B0503020204020204" charset="-122"/>
                <a:cs typeface="微软雅黑" panose="020B0503020204020204" charset="-122"/>
              </a:rPr>
              <a:t>提出的。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于每个人的需求都是千差万别的，众多的定性评价以一种散乱、“无机”的形式存在着，要想使社会舆论真正发挥其建设性作用，尚需对诸多散乱的定性意见进行整合，即通过专业的舆论调查、民意测验的方式将众多个体“无机”的意见进行系统采集、科学分析，并以客观数据定量地体现出来，从而整合为社会群体、公众的“有机”意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定性的效果反馈意见仅仅为社会管理决策者提供了调整和改善管理的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方向性意见</a:t>
            </a:r>
            <a:r>
              <a:rPr lang="zh-CN" altLang="en-US" sz="2000">
                <a:latin typeface="微软雅黑" panose="020B0503020204020204" charset="-122"/>
                <a:ea typeface="微软雅黑" panose="020B0503020204020204" charset="-122"/>
                <a:cs typeface="微软雅黑" panose="020B0503020204020204" charset="-122"/>
              </a:rPr>
              <a:t>，而只有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定量的社会效果评估才会成为社会管理者科学决策的客观尺度</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39760" y="1386550"/>
            <a:ext cx="6189469"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个体的</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信念伦理</a:t>
            </a:r>
            <a:r>
              <a:rPr lang="en-US" altLang="zh-CN" sz="2400" b="1">
                <a:latin typeface="微软雅黑" panose="020B0503020204020204" charset="-122"/>
                <a:ea typeface="微软雅黑" panose="020B0503020204020204" charset="-122"/>
                <a:cs typeface="微软雅黑" panose="020B0503020204020204" charset="-122"/>
              </a:rPr>
              <a:t>“</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0890" y="2124710"/>
            <a:ext cx="1062672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事实上，从17世纪开始，商业的发展，贸易的流通，中古城市一开始便充分地发展了其经济性格，对于中世纪城市之“自由”的推动促进意义重大。因为作为行会支配下的经济（职业）共同体之成员的“经济人”，其基本义务是纳税，而其最基本的性格是自由。在私人领域里，每个个体乃至私人一己性的爱好、观念甚至怪癖，只要不触犯法律或违背责任伦理，尽可以在私人领域中存在。也许，每个人关于人生的终极价值观与信仰是与少数同道在一方斗室中谈心时浮现出来，但政府与他人均无权干涉。即使那些在公共制度中循规蹈矩的人，也可以在自己私人的心灵深处“存异”地怀抱信仰情怀，即使这情怀完全不适宜于其他人，即所谓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“信念伦理”</a:t>
            </a:r>
            <a:r>
              <a:rPr sz="2000">
                <a:latin typeface="微软雅黑" panose="020B0503020204020204" charset="-122"/>
                <a:ea typeface="微软雅黑" panose="020B0503020204020204" charset="-122"/>
                <a:cs typeface="微软雅黑" panose="020B0503020204020204" charset="-122"/>
              </a:rPr>
              <a:t>（Ethics of Conviction）。</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一、私人领域的二元伦理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31447"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三、舆论发挥作用</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反馈社会效果</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667385" y="1586230"/>
            <a:ext cx="1085659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）动态评价与反馈</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社会发展和公众心理的变化，满足了某些需求之后，又会萌生新的意愿；曾经实现了的社会目标，也意味着改写。正由于需求的不断变化，社会效果的反馈在满足——不满足——再满足之间循环往复地发展，社会目标也随之不断地重新设立、管理决策不断地吐故纳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基于整个社会公共管理链条的动态运行，社会公共管理决策有效与否，社会目标实现与否，很大程度上依赖于对社会效果的动态追踪、适时评价，因此，建立稳定的社情民意评价系统，采用科学的抽样方法，将社会效果以数据的方式客观地呈现出来，对社会公共管理链条有序地良性运行尤为重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76419"/>
            <a:ext cx="12188156" cy="594951"/>
            <a:chOff x="0" y="526168"/>
            <a:chExt cx="12190413" cy="59506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5955" y="526168"/>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一、私人领域的二元伦理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292860" y="1610995"/>
            <a:ext cx="9890760" cy="286131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总之，</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现代市民社会的特征是与政治国家的分离为特征的</a:t>
            </a:r>
            <a:r>
              <a:rPr lang="zh-CN" altLang="en-US" sz="2400">
                <a:latin typeface="微软雅黑" panose="020B0503020204020204" charset="-122"/>
                <a:ea typeface="微软雅黑" panose="020B0503020204020204" charset="-122"/>
                <a:cs typeface="微软雅黑" panose="020B0503020204020204" charset="-122"/>
              </a:rPr>
              <a:t>。市民社会的活动主体是个人与团体，纯粹的个人活动，以个人为细胞，通过自愿和契约而形成的团体、组织，主要追求个人或团体的利益与要求，而不妄言代表国家利益。市民社会的活动的原则是非强制性的；市民社会的目的是实现个人物质利益，满足人的交往需要。</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17575" y="1790065"/>
            <a:ext cx="10358755"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公共领域</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就是指政治权力（公共权力领域）之外，作为民主政治基本条件的公民自由讨论公共事务、参与政治的活动空间</a:t>
            </a:r>
            <a:r>
              <a:rPr lang="zh-CN" sz="2000">
                <a:latin typeface="微软雅黑" panose="020B0503020204020204" charset="-122"/>
                <a:ea typeface="微软雅黑" panose="020B0503020204020204" charset="-122"/>
                <a:cs typeface="微软雅黑" panose="020B0503020204020204" charset="-122"/>
              </a:rPr>
              <a:t>。在这个领域中“像公共意见这样的事物能够生成。公共领域原则上向所有公民开放。公共领域的一部分由各种对话构成，作为私人的人们来到一起，形成公众”。在现代社会，现代人不是不可以拥有自视为最高真理的信仰，但公共领域并非多元终极真理争辩高低的战场，恰恰相反，作为“求同”之处，公共领域是尊重不同观点并戒防一家之言统一社会的公共论坛。公共领域的实现离不开公民权的真正落实，同时也有赖于公共权力有效、有节制地发挥作用。</a:t>
            </a:r>
            <a:endParaRPr lang="zh-CN"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7287" y="376419"/>
            <a:ext cx="4450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二、公共领域的前提与保证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47287" y="376419"/>
            <a:ext cx="4450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二、公共领域的前提与保证</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536045" y="1899632"/>
            <a:ext cx="1061027" cy="106102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2"/>
            </p:custDataLst>
          </p:nvPr>
        </p:nvSpPr>
        <p:spPr>
          <a:xfrm>
            <a:off x="1960696" y="1556821"/>
            <a:ext cx="1330021" cy="113857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3"/>
            </p:custDataLst>
          </p:nvPr>
        </p:nvSpPr>
        <p:spPr>
          <a:xfrm>
            <a:off x="3866069" y="2074656"/>
            <a:ext cx="6959284" cy="710874"/>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公共领域的公民权利保证</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9" name="圆角矩形 8"/>
          <p:cNvSpPr/>
          <p:nvPr>
            <p:custDataLst>
              <p:tags r:id="rId4"/>
            </p:custDataLst>
          </p:nvPr>
        </p:nvSpPr>
        <p:spPr>
          <a:xfrm>
            <a:off x="2536045" y="4186072"/>
            <a:ext cx="1061027" cy="106102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5"/>
            </p:custDataLst>
          </p:nvPr>
        </p:nvSpPr>
        <p:spPr>
          <a:xfrm>
            <a:off x="1960696" y="3843261"/>
            <a:ext cx="1330021" cy="113857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3865961" y="4661402"/>
            <a:ext cx="6959284" cy="977288"/>
          </a:xfrm>
          <a:prstGeom prst="rect">
            <a:avLst/>
          </a:prstGeom>
          <a:noFill/>
        </p:spPr>
        <p:txBody>
          <a:bodyPr wrap="square" lIns="91440" tIns="45720" rIns="91440" bIns="45720" rtlCol="0">
            <a:normAutofit/>
          </a:bodyPr>
          <a:p>
            <a:pPr algn="l">
              <a:lnSpc>
                <a:spcPct val="120000"/>
              </a:lnSpc>
            </a:pPr>
            <a:r>
              <a:rPr>
                <a:latin typeface="微软雅黑" panose="020B0503020204020204" charset="-122"/>
                <a:ea typeface="微软雅黑" panose="020B0503020204020204" charset="-122"/>
                <a:cs typeface="微软雅黑" panose="020B0503020204020204" charset="-122"/>
                <a:sym typeface="+mn-ea"/>
              </a:rPr>
              <a:t>（1）国家为市场经济提供法制保障和调节</a:t>
            </a:r>
            <a:endParaRPr>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a:latin typeface="微软雅黑" panose="020B0503020204020204" charset="-122"/>
                <a:ea typeface="微软雅黑" panose="020B0503020204020204" charset="-122"/>
                <a:cs typeface="微软雅黑" panose="020B0503020204020204" charset="-122"/>
                <a:sym typeface="+mn-ea"/>
              </a:rPr>
              <a:t>（2）对公共权力的制衡机制——宪政</a:t>
            </a:r>
            <a:endParaRPr>
              <a:latin typeface="微软雅黑" panose="020B0503020204020204" charset="-122"/>
              <a:ea typeface="微软雅黑" panose="020B0503020204020204" charset="-122"/>
              <a:cs typeface="微软雅黑" panose="020B0503020204020204" charset="-122"/>
            </a:endParaRPr>
          </a:p>
          <a:p>
            <a:pPr algn="l">
              <a:lnSpc>
                <a:spcPct val="120000"/>
              </a:lnSpc>
            </a:pPr>
            <a:endParaRPr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3866069" y="3901618"/>
            <a:ext cx="6959284" cy="710874"/>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公共领域的公民权利</a:t>
            </a:r>
            <a:r>
              <a:rPr lang="en-US" sz="2800" b="1">
                <a:latin typeface="微软雅黑" panose="020B0503020204020204" charset="-122"/>
                <a:ea typeface="微软雅黑" panose="020B0503020204020204" charset="-122"/>
                <a:cs typeface="微软雅黑" panose="020B0503020204020204" charset="-122"/>
                <a:sym typeface="+mn-ea"/>
              </a:rPr>
              <a:t>——</a:t>
            </a:r>
            <a:r>
              <a:rPr lang="zh-CN" altLang="en-US" sz="2800" b="1">
                <a:latin typeface="微软雅黑" panose="020B0503020204020204" charset="-122"/>
                <a:ea typeface="微软雅黑" panose="020B0503020204020204" charset="-122"/>
                <a:cs typeface="微软雅黑" panose="020B0503020204020204" charset="-122"/>
                <a:sym typeface="+mn-ea"/>
              </a:rPr>
              <a:t>国家</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02.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6.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0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1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16.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938_2*l_h_f*1_3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1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3.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3.xml><?xml version="1.0" encoding="utf-8"?>
<p:tagLst xmlns:p="http://schemas.openxmlformats.org/presentationml/2006/main">
  <p:tag name="REFSHAPE" val="4068457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11925</Words>
  <Application>WPS 演示</Application>
  <PresentationFormat>宽屏</PresentationFormat>
  <Paragraphs>429</Paragraphs>
  <Slides>60</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60</vt:i4>
      </vt:variant>
    </vt:vector>
  </HeadingPairs>
  <TitlesOfParts>
    <vt:vector size="69" baseType="lpstr">
      <vt:lpstr>Arial</vt:lpstr>
      <vt:lpstr>宋体</vt:lpstr>
      <vt:lpstr>Wingdings</vt:lpstr>
      <vt:lpstr>微软雅黑</vt:lpstr>
      <vt:lpstr>Arial Unicode MS</vt:lpstr>
      <vt:lpstr>Calibri</vt:lpstr>
      <vt:lpstr>Open Sans</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34</cp:revision>
  <dcterms:created xsi:type="dcterms:W3CDTF">2019-11-07T11:16:00Z</dcterms:created>
  <dcterms:modified xsi:type="dcterms:W3CDTF">2019-12-03T06:27:47Z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