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71"/>
  </p:handoutMasterIdLst>
  <p:sldIdLst>
    <p:sldId id="257" r:id="rId3"/>
    <p:sldId id="266" r:id="rId5"/>
    <p:sldId id="362" r:id="rId6"/>
    <p:sldId id="259" r:id="rId7"/>
    <p:sldId id="291" r:id="rId8"/>
    <p:sldId id="290" r:id="rId9"/>
    <p:sldId id="292" r:id="rId10"/>
    <p:sldId id="293" r:id="rId11"/>
    <p:sldId id="274" r:id="rId12"/>
    <p:sldId id="294" r:id="rId13"/>
    <p:sldId id="363" r:id="rId14"/>
    <p:sldId id="296" r:id="rId15"/>
    <p:sldId id="275" r:id="rId16"/>
    <p:sldId id="297" r:id="rId17"/>
    <p:sldId id="276" r:id="rId18"/>
    <p:sldId id="299" r:id="rId19"/>
    <p:sldId id="298" r:id="rId20"/>
    <p:sldId id="277" r:id="rId21"/>
    <p:sldId id="300" r:id="rId22"/>
    <p:sldId id="279" r:id="rId23"/>
    <p:sldId id="280" r:id="rId24"/>
    <p:sldId id="281" r:id="rId25"/>
    <p:sldId id="301" r:id="rId26"/>
    <p:sldId id="282" r:id="rId27"/>
    <p:sldId id="302" r:id="rId28"/>
    <p:sldId id="304" r:id="rId29"/>
    <p:sldId id="303" r:id="rId30"/>
    <p:sldId id="364" r:id="rId31"/>
    <p:sldId id="283" r:id="rId32"/>
    <p:sldId id="305" r:id="rId33"/>
    <p:sldId id="306" r:id="rId34"/>
    <p:sldId id="286" r:id="rId35"/>
    <p:sldId id="287" r:id="rId36"/>
    <p:sldId id="307" r:id="rId37"/>
    <p:sldId id="308" r:id="rId38"/>
    <p:sldId id="288" r:id="rId39"/>
    <p:sldId id="309" r:id="rId40"/>
    <p:sldId id="310" r:id="rId41"/>
    <p:sldId id="311" r:id="rId42"/>
    <p:sldId id="312" r:id="rId43"/>
    <p:sldId id="313" r:id="rId44"/>
    <p:sldId id="365" r:id="rId45"/>
    <p:sldId id="314" r:id="rId46"/>
    <p:sldId id="331" r:id="rId47"/>
    <p:sldId id="315" r:id="rId48"/>
    <p:sldId id="332" r:id="rId49"/>
    <p:sldId id="317" r:id="rId50"/>
    <p:sldId id="333" r:id="rId51"/>
    <p:sldId id="318" r:id="rId52"/>
    <p:sldId id="319" r:id="rId53"/>
    <p:sldId id="334" r:id="rId54"/>
    <p:sldId id="320" r:id="rId55"/>
    <p:sldId id="335" r:id="rId56"/>
    <p:sldId id="321" r:id="rId57"/>
    <p:sldId id="336" r:id="rId58"/>
    <p:sldId id="322" r:id="rId59"/>
    <p:sldId id="323" r:id="rId60"/>
    <p:sldId id="353" r:id="rId61"/>
    <p:sldId id="324" r:id="rId62"/>
    <p:sldId id="325" r:id="rId63"/>
    <p:sldId id="326" r:id="rId64"/>
    <p:sldId id="327" r:id="rId65"/>
    <p:sldId id="366" r:id="rId66"/>
    <p:sldId id="328" r:id="rId67"/>
    <p:sldId id="329" r:id="rId68"/>
    <p:sldId id="337" r:id="rId69"/>
    <p:sldId id="330" r:id="rId7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FFFFFF"/>
    <a:srgbClr val="1F4E79"/>
    <a:srgbClr val="FDFDFD"/>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55"/>
        <p:guide pos="3839"/>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4" Type="http://schemas.openxmlformats.org/officeDocument/2006/relationships/tableStyles" Target="tableStyles.xml"/><Relationship Id="rId73" Type="http://schemas.openxmlformats.org/officeDocument/2006/relationships/viewProps" Target="viewProps.xml"/><Relationship Id="rId72" Type="http://schemas.openxmlformats.org/officeDocument/2006/relationships/presProps" Target="presProps.xml"/><Relationship Id="rId71" Type="http://schemas.openxmlformats.org/officeDocument/2006/relationships/handoutMaster" Target="handoutMasters/handoutMaster1.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p14:dur="500">
        <p:fade/>
      </p:transition>
    </mc:Choice>
    <mc:Fallback>
      <p:transition>
        <p:fade/>
      </p:transition>
    </mc:Fallback>
  </mc:AlternateConten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0" Type="http://schemas.openxmlformats.org/officeDocument/2006/relationships/notesSlide" Target="../notesSlides/notesSlide11.xml"/><Relationship Id="rId1" Type="http://schemas.openxmlformats.org/officeDocument/2006/relationships/tags" Target="../tags/tag6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2.xml"/><Relationship Id="rId1" Type="http://schemas.openxmlformats.org/officeDocument/2006/relationships/image" Target="../media/image5.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2.xml"/><Relationship Id="rId1" Type="http://schemas.openxmlformats.org/officeDocument/2006/relationships/image" Target="../media/image6.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0" Type="http://schemas.openxmlformats.org/officeDocument/2006/relationships/notesSlide" Target="../notesSlides/notesSlide28.xml"/><Relationship Id="rId1" Type="http://schemas.openxmlformats.org/officeDocument/2006/relationships/tags" Target="../tags/tag7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12.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2.xml"/><Relationship Id="rId1" Type="http://schemas.openxmlformats.org/officeDocument/2006/relationships/image" Target="../media/image7.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8.xml"/><Relationship Id="rId2" Type="http://schemas.openxmlformats.org/officeDocument/2006/relationships/themeOverride" Target="../theme/themeOverride1.xml"/><Relationship Id="rId1" Type="http://schemas.openxmlformats.org/officeDocument/2006/relationships/image" Target="../media/image8.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2.xml"/><Relationship Id="rId1" Type="http://schemas.openxmlformats.org/officeDocument/2006/relationships/image" Target="../media/image9.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2.xml"/><Relationship Id="rId1" Type="http://schemas.openxmlformats.org/officeDocument/2006/relationships/image" Target="../media/image10.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4" Type="http://schemas.openxmlformats.org/officeDocument/2006/relationships/notesSlide" Target="../notesSlides/notesSlide42.xml"/><Relationship Id="rId13" Type="http://schemas.openxmlformats.org/officeDocument/2006/relationships/slideLayout" Target="../slideLayouts/slideLayout12.xml"/><Relationship Id="rId12" Type="http://schemas.openxmlformats.org/officeDocument/2006/relationships/tags" Target="../tags/tag96.xml"/><Relationship Id="rId11" Type="http://schemas.openxmlformats.org/officeDocument/2006/relationships/tags" Target="../tags/tag95.xml"/><Relationship Id="rId10" Type="http://schemas.openxmlformats.org/officeDocument/2006/relationships/tags" Target="../tags/tag94.xml"/><Relationship Id="rId1" Type="http://schemas.openxmlformats.org/officeDocument/2006/relationships/tags" Target="../tags/tag85.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8.xml"/><Relationship Id="rId1" Type="http://schemas.openxmlformats.org/officeDocument/2006/relationships/themeOverride" Target="../theme/themeOverride2.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8.xml"/><Relationship Id="rId2" Type="http://schemas.openxmlformats.org/officeDocument/2006/relationships/themeOverride" Target="../theme/themeOverride3.xml"/><Relationship Id="rId1" Type="http://schemas.openxmlformats.org/officeDocument/2006/relationships/image" Target="../media/image11.pn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8.xml"/><Relationship Id="rId2" Type="http://schemas.openxmlformats.org/officeDocument/2006/relationships/themeOverride" Target="../theme/themeOverride4.xml"/><Relationship Id="rId1" Type="http://schemas.openxmlformats.org/officeDocument/2006/relationships/image" Target="../media/image12.png"/></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8.xml"/><Relationship Id="rId2" Type="http://schemas.openxmlformats.org/officeDocument/2006/relationships/themeOverride" Target="../theme/themeOverride5.xml"/><Relationship Id="rId1" Type="http://schemas.openxmlformats.org/officeDocument/2006/relationships/image" Target="../media/image13.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8.xml"/><Relationship Id="rId1" Type="http://schemas.openxmlformats.org/officeDocument/2006/relationships/themeOverride" Target="../theme/themeOverride6.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8.xml"/><Relationship Id="rId2" Type="http://schemas.openxmlformats.org/officeDocument/2006/relationships/themeOverride" Target="../theme/themeOverride7.xml"/><Relationship Id="rId1" Type="http://schemas.openxmlformats.org/officeDocument/2006/relationships/image" Target="../media/image14.png"/></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8.xml"/><Relationship Id="rId2" Type="http://schemas.openxmlformats.org/officeDocument/2006/relationships/themeOverride" Target="../theme/themeOverride8.xml"/><Relationship Id="rId1"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2.xml"/><Relationship Id="rId1" Type="http://schemas.openxmlformats.org/officeDocument/2006/relationships/image" Target="../media/image16.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2.xml"/><Relationship Id="rId1" Type="http://schemas.openxmlformats.org/officeDocument/2006/relationships/image" Target="../media/image17.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2.xml"/><Relationship Id="rId1" Type="http://schemas.openxmlformats.org/officeDocument/2006/relationships/image" Target="../media/image18.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2.xml"/><Relationship Id="rId1" Type="http://schemas.openxmlformats.org/officeDocument/2006/relationships/image" Target="../media/image19.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2.xml"/><Relationship Id="rId1" Type="http://schemas.openxmlformats.org/officeDocument/2006/relationships/image" Target="../media/image20.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2.xml"/><Relationship Id="rId1" Type="http://schemas.openxmlformats.org/officeDocument/2006/relationships/image" Target="../media/image21.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8.xml"/><Relationship Id="rId1" Type="http://schemas.openxmlformats.org/officeDocument/2006/relationships/themeOverride" Target="../theme/themeOverride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8.xml"/><Relationship Id="rId1" Type="http://schemas.openxmlformats.org/officeDocument/2006/relationships/themeOverride" Target="../theme/themeOverride10.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8.xml"/><Relationship Id="rId1" Type="http://schemas.openxmlformats.org/officeDocument/2006/relationships/themeOverride" Target="../theme/themeOverride11.xml"/></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8.xml"/><Relationship Id="rId2" Type="http://schemas.openxmlformats.org/officeDocument/2006/relationships/themeOverride" Target="../theme/themeOverride12.xml"/><Relationship Id="rId1" Type="http://schemas.openxmlformats.org/officeDocument/2006/relationships/image" Target="../media/image22.png"/></Relationships>
</file>

<file path=ppt/slides/_rels/slide63.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1" Type="http://schemas.openxmlformats.org/officeDocument/2006/relationships/notesSlide" Target="../notesSlides/notesSlide63.xml"/><Relationship Id="rId10" Type="http://schemas.openxmlformats.org/officeDocument/2006/relationships/slideLayout" Target="../slideLayouts/slideLayout12.xml"/><Relationship Id="rId1" Type="http://schemas.openxmlformats.org/officeDocument/2006/relationships/tags" Target="../tags/tag97.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8.xml"/><Relationship Id="rId1" Type="http://schemas.openxmlformats.org/officeDocument/2006/relationships/themeOverride" Target="../theme/themeOverride13.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8.xml"/><Relationship Id="rId1" Type="http://schemas.openxmlformats.org/officeDocument/2006/relationships/themeOverride" Target="../theme/themeOverride14.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8.xml"/><Relationship Id="rId1" Type="http://schemas.openxmlformats.org/officeDocument/2006/relationships/themeOverride" Target="../theme/themeOverride15.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8.xml"/><Relationship Id="rId1" Type="http://schemas.openxmlformats.org/officeDocument/2006/relationships/themeOverride" Target="../theme/themeOverride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4801870" y="1297940"/>
            <a:ext cx="1405890"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5281295" y="955675"/>
            <a:ext cx="1968500" cy="2067560"/>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6713855" y="968375"/>
            <a:ext cx="730250" cy="767080"/>
            <a:chOff x="0" y="986971"/>
            <a:chExt cx="4615543" cy="4847774"/>
          </a:xfrm>
        </p:grpSpPr>
        <p:sp>
          <p:nvSpPr>
            <p:cNvPr id="28" name="矩形 27"/>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6755765" y="3034030"/>
            <a:ext cx="368935" cy="387350"/>
            <a:chOff x="0" y="986971"/>
            <a:chExt cx="4615543" cy="4847774"/>
          </a:xfrm>
        </p:grpSpPr>
        <p:sp>
          <p:nvSpPr>
            <p:cNvPr id="31" name="矩形 30"/>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69"/>
          <p:cNvSpPr>
            <a:spLocks noChangeArrowheads="1"/>
          </p:cNvSpPr>
          <p:nvPr/>
        </p:nvSpPr>
        <p:spPr bwMode="auto">
          <a:xfrm>
            <a:off x="3013075" y="4098925"/>
            <a:ext cx="635698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舆论测量的两个基本问题</a:t>
            </a:r>
            <a:endParaRPr lang="zh-CN" altLang="en-US" sz="4000" b="1" dirty="0">
              <a:solidFill>
                <a:srgbClr val="2E75B6"/>
              </a:solidFill>
              <a:latin typeface="微软雅黑" panose="020B0503020204020204" charset="-122"/>
              <a:ea typeface="微软雅黑" panose="020B0503020204020204" charset="-122"/>
              <a:sym typeface="微软雅黑" panose="020B0503020204020204" charset="-122"/>
            </a:endParaRPr>
          </a:p>
        </p:txBody>
      </p:sp>
      <p:sp>
        <p:nvSpPr>
          <p:cNvPr id="34" name="矩形 70"/>
          <p:cNvSpPr>
            <a:spLocks noChangeArrowheads="1"/>
          </p:cNvSpPr>
          <p:nvPr/>
        </p:nvSpPr>
        <p:spPr bwMode="auto">
          <a:xfrm>
            <a:off x="2465627" y="5072848"/>
            <a:ext cx="7217819"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3600" b="1" dirty="0" smtClean="0">
                <a:solidFill>
                  <a:schemeClr val="bg2">
                    <a:lumMod val="25000"/>
                  </a:schemeClr>
                </a:solidFill>
                <a:latin typeface="微软雅黑" panose="020B0503020204020204" charset="-122"/>
                <a:ea typeface="微软雅黑" panose="020B0503020204020204" charset="-122"/>
                <a:sym typeface="+mn-ea"/>
              </a:rPr>
              <a:t>“</a:t>
            </a:r>
            <a:r>
              <a:rPr lang="zh-CN" altLang="en-US" sz="3600" b="1" dirty="0" smtClean="0">
                <a:solidFill>
                  <a:schemeClr val="bg2">
                    <a:lumMod val="25000"/>
                  </a:schemeClr>
                </a:solidFill>
                <a:latin typeface="微软雅黑" panose="020B0503020204020204" charset="-122"/>
                <a:ea typeface="微软雅黑" panose="020B0503020204020204" charset="-122"/>
                <a:sym typeface="+mn-ea"/>
              </a:rPr>
              <a:t>调查谁</a:t>
            </a:r>
            <a:r>
              <a:rPr lang="en-US" altLang="zh-CN" sz="3600" b="1" dirty="0" smtClean="0">
                <a:solidFill>
                  <a:schemeClr val="bg2">
                    <a:lumMod val="25000"/>
                  </a:schemeClr>
                </a:solidFill>
                <a:latin typeface="微软雅黑" panose="020B0503020204020204" charset="-122"/>
                <a:ea typeface="微软雅黑" panose="020B0503020204020204" charset="-122"/>
                <a:sym typeface="+mn-ea"/>
              </a:rPr>
              <a:t>”</a:t>
            </a:r>
            <a:r>
              <a:rPr lang="zh-CN" altLang="en-US" sz="3600" b="1" dirty="0" smtClean="0">
                <a:solidFill>
                  <a:schemeClr val="bg2">
                    <a:lumMod val="25000"/>
                  </a:schemeClr>
                </a:solidFill>
                <a:latin typeface="微软雅黑" panose="020B0503020204020204" charset="-122"/>
                <a:ea typeface="微软雅黑" panose="020B0503020204020204" charset="-122"/>
                <a:sym typeface="+mn-ea"/>
              </a:rPr>
              <a:t>的问题</a:t>
            </a:r>
            <a:endParaRPr lang="zh-CN" altLang="en-US" sz="3600" b="1" dirty="0" smtClean="0">
              <a:solidFill>
                <a:schemeClr val="bg2">
                  <a:lumMod val="25000"/>
                </a:schemeClr>
              </a:solidFill>
              <a:latin typeface="微软雅黑" panose="020B0503020204020204" charset="-122"/>
              <a:ea typeface="微软雅黑" panose="020B0503020204020204" charset="-122"/>
              <a:sym typeface="+mn-ea"/>
            </a:endParaRPr>
          </a:p>
        </p:txBody>
      </p:sp>
      <p:cxnSp>
        <p:nvCxnSpPr>
          <p:cNvPr id="35" name="直接连接符 34"/>
          <p:cNvCxnSpPr/>
          <p:nvPr/>
        </p:nvCxnSpPr>
        <p:spPr>
          <a:xfrm>
            <a:off x="1336815" y="4511768"/>
            <a:ext cx="145599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9683982" y="4511771"/>
            <a:ext cx="13793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2963" y="1598609"/>
            <a:ext cx="2263793" cy="642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sz="5400"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750" fill="hold"/>
                                        <p:tgtEl>
                                          <p:spTgt spid="34"/>
                                        </p:tgtEl>
                                        <p:attrNameLst>
                                          <p:attrName>ppt_w</p:attrName>
                                        </p:attrNameLst>
                                      </p:cBhvr>
                                      <p:tavLst>
                                        <p:tav tm="0">
                                          <p:val>
                                            <p:fltVal val="0"/>
                                          </p:val>
                                        </p:tav>
                                        <p:tav tm="100000">
                                          <p:val>
                                            <p:strVal val="#ppt_w"/>
                                          </p:val>
                                        </p:tav>
                                      </p:tavLst>
                                    </p:anim>
                                    <p:anim calcmode="lin" valueType="num">
                                      <p:cBhvr>
                                        <p:cTn id="28" dur="750" fill="hold"/>
                                        <p:tgtEl>
                                          <p:spTgt spid="34"/>
                                        </p:tgtEl>
                                        <p:attrNameLst>
                                          <p:attrName>ppt_h</p:attrName>
                                        </p:attrNameLst>
                                      </p:cBhvr>
                                      <p:tavLst>
                                        <p:tav tm="0">
                                          <p:val>
                                            <p:fltVal val="0"/>
                                          </p:val>
                                        </p:tav>
                                        <p:tav tm="100000">
                                          <p:val>
                                            <p:strVal val="#ppt_h"/>
                                          </p:val>
                                        </p:tav>
                                      </p:tavLst>
                                    </p:anim>
                                    <p:anim calcmode="lin" valueType="num">
                                      <p:cBhvr>
                                        <p:cTn id="29" dur="750" fill="hold"/>
                                        <p:tgtEl>
                                          <p:spTgt spid="34"/>
                                        </p:tgtEl>
                                        <p:attrNameLst>
                                          <p:attrName>style.rotation</p:attrName>
                                        </p:attrNameLst>
                                      </p:cBhvr>
                                      <p:tavLst>
                                        <p:tav tm="0">
                                          <p:val>
                                            <p:fltVal val="90"/>
                                          </p:val>
                                        </p:tav>
                                        <p:tav tm="100000">
                                          <p:val>
                                            <p:fltVal val="0"/>
                                          </p:val>
                                        </p:tav>
                                      </p:tavLst>
                                    </p:anim>
                                    <p:animEffect transition="in" filter="fade">
                                      <p:cBhvr>
                                        <p:cTn id="3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5299"/>
            <a:ext cx="12188156" cy="666071"/>
            <a:chOff x="0" y="455034"/>
            <a:chExt cx="12190413" cy="66619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399720" y="455034"/>
              <a:ext cx="3389623"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普查和抽样调查</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5" name="文本框 4"/>
          <p:cNvSpPr txBox="1"/>
          <p:nvPr/>
        </p:nvSpPr>
        <p:spPr>
          <a:xfrm>
            <a:off x="865505" y="1540510"/>
            <a:ext cx="10460355" cy="4502785"/>
          </a:xfrm>
          <a:prstGeom prst="rect">
            <a:avLst/>
          </a:prstGeom>
          <a:noFill/>
        </p:spPr>
        <p:txBody>
          <a:bodyPr wrap="square" rtlCol="0">
            <a:spAutoFit/>
          </a:bodyPr>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采用抽样调查，由于调查的人少了，不仅经济且干扰度低，时效也有了保障。当不能保证普查的准确性的时候，或没有必要实施普查时，</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用相对小规模的抽样调查来反映大样本的数字信息更为科学。</a:t>
            </a:r>
            <a:r>
              <a:rPr lang="zh-CN" altLang="en-US" sz="2000">
                <a:latin typeface="微软雅黑" panose="020B0503020204020204" charset="-122"/>
                <a:ea typeface="微软雅黑" panose="020B0503020204020204" charset="-122"/>
                <a:cs typeface="微软雅黑" panose="020B0503020204020204" charset="-122"/>
              </a:rPr>
              <a:t>同时，与那些花费太多而被调查问题太少的人口普查不同，抽样调查可以更</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充分地利用资源，并适合于询问更详细的问题</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当然，抽样调查作为概率抽样调查，必须面对的一个问题，即</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代表性的问题如何来保障</a:t>
            </a:r>
            <a:r>
              <a:rPr lang="zh-CN" altLang="en-US" sz="2000">
                <a:latin typeface="微软雅黑" panose="020B0503020204020204" charset="-122"/>
                <a:ea typeface="微软雅黑" panose="020B0503020204020204" charset="-122"/>
                <a:cs typeface="微软雅黑" panose="020B0503020204020204" charset="-122"/>
              </a:rPr>
              <a:t>。作为研究主体的舆论公众，其意见存在着必然的异质性，总体是由不同的个体构成，如果想通过从舆论公众的总体抽取样本来描述总体，样本就必须包括同总体一样的差异。抽出来的部分样本必须能够充分、有效和科学地代表一个舆论公众意见的总体状况。如果抽出这部分样本对总体没有代表性，只能代表样本本身，这种调查的效益价值就非常低。</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318179" y="535691"/>
              <a:ext cx="5517902"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二、现代民意测验发展的两个阶段</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grpSp>
        <p:nvGrpSpPr>
          <p:cNvPr id="5" name="组合 4"/>
          <p:cNvGrpSpPr/>
          <p:nvPr/>
        </p:nvGrpSpPr>
        <p:grpSpPr>
          <a:xfrm>
            <a:off x="1797050" y="1484630"/>
            <a:ext cx="8843645" cy="4453255"/>
            <a:chOff x="2830" y="2338"/>
            <a:chExt cx="13927" cy="7013"/>
          </a:xfrm>
        </p:grpSpPr>
        <p:sp>
          <p:nvSpPr>
            <p:cNvPr id="3" name="圆角矩形 2"/>
            <p:cNvSpPr/>
            <p:nvPr>
              <p:custDataLst>
                <p:tags r:id="rId1"/>
              </p:custDataLst>
            </p:nvPr>
          </p:nvSpPr>
          <p:spPr>
            <a:xfrm>
              <a:off x="3734" y="2876"/>
              <a:ext cx="1667" cy="1667"/>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2"/>
              </p:custDataLst>
            </p:nvPr>
          </p:nvSpPr>
          <p:spPr>
            <a:xfrm>
              <a:off x="2830" y="2338"/>
              <a:ext cx="2090" cy="1789"/>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3"/>
              </p:custDataLst>
            </p:nvPr>
          </p:nvSpPr>
          <p:spPr>
            <a:xfrm>
              <a:off x="5823" y="3624"/>
              <a:ext cx="10934" cy="2306"/>
            </a:xfrm>
            <a:prstGeom prst="rect">
              <a:avLst/>
            </a:prstGeom>
            <a:noFill/>
          </p:spPr>
          <p:txBody>
            <a:bodyPr wrap="square" lIns="91440" tIns="45720" rIns="91440" bIns="45720" rtlCol="0"/>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（1）标志性事件——1824年美国《哈里斯堡宾西法人报》的调查</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a:t>
              </a:r>
              <a:r>
                <a:rPr lang="zh-CN" altLang="en-US">
                  <a:latin typeface="微软雅黑" panose="020B0503020204020204" charset="-122"/>
                  <a:ea typeface="微软雅黑" panose="020B0503020204020204" charset="-122"/>
                  <a:cs typeface="微软雅黑" panose="020B0503020204020204" charset="-122"/>
                  <a:sym typeface="+mn-ea"/>
                </a:rPr>
                <a:t>）趣味性阶段对于民意测验发展的意义</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endParaRPr lang="zh-CN" altLang="en-US" spc="150">
                <a:uFillTx/>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custDataLst>
                <p:tags r:id="rId4"/>
              </p:custDataLst>
            </p:nvPr>
          </p:nvSpPr>
          <p:spPr>
            <a:xfrm>
              <a:off x="5823" y="2429"/>
              <a:ext cx="10934" cy="1117"/>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现代民意测验的趣味性阶段</a:t>
              </a:r>
              <a:endParaRPr lang="zh-CN" altLang="en-US" sz="28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0" name="圆角矩形 9"/>
            <p:cNvSpPr/>
            <p:nvPr>
              <p:custDataLst>
                <p:tags r:id="rId5"/>
              </p:custDataLst>
            </p:nvPr>
          </p:nvSpPr>
          <p:spPr>
            <a:xfrm>
              <a:off x="3734" y="6469"/>
              <a:ext cx="1667" cy="1667"/>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6"/>
              </p:custDataLst>
            </p:nvPr>
          </p:nvSpPr>
          <p:spPr>
            <a:xfrm>
              <a:off x="2830" y="5930"/>
              <a:ext cx="2090" cy="1789"/>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7"/>
              </p:custDataLst>
            </p:nvPr>
          </p:nvSpPr>
          <p:spPr>
            <a:xfrm>
              <a:off x="5823" y="7215"/>
              <a:ext cx="10934" cy="2136"/>
            </a:xfrm>
            <a:prstGeom prst="rect">
              <a:avLst/>
            </a:prstGeom>
            <a:noFill/>
          </p:spPr>
          <p:txBody>
            <a:bodyPr wrap="square" lIns="91440" tIns="45720" rIns="91440" bIns="45720" rtlCol="0">
              <a:normAutofit lnSpcReduction="10000"/>
            </a:bodyPr>
            <a:p>
              <a:pPr algn="l">
                <a:lnSpc>
                  <a:spcPct val="120000"/>
                </a:lnSpc>
                <a:buClrTx/>
                <a:buSzTx/>
                <a:buNone/>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1</a:t>
              </a:r>
              <a:r>
                <a:rPr lang="zh-CN" altLang="en-US">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1936</a:t>
              </a:r>
              <a:r>
                <a:rPr lang="zh-CN" altLang="en-US">
                  <a:latin typeface="微软雅黑" panose="020B0503020204020204" charset="-122"/>
                  <a:ea typeface="微软雅黑" panose="020B0503020204020204" charset="-122"/>
                  <a:cs typeface="微软雅黑" panose="020B0503020204020204" charset="-122"/>
                  <a:sym typeface="+mn-ea"/>
                </a:rPr>
                <a:t>年预测美国总统大选</a:t>
              </a:r>
              <a:endParaRPr lang="zh-CN" altLang="en-US" sz="1800">
                <a:latin typeface="微软雅黑" panose="020B0503020204020204" charset="-122"/>
                <a:ea typeface="微软雅黑" panose="020B0503020204020204" charset="-122"/>
                <a:cs typeface="微软雅黑" panose="020B0503020204020204" charset="-122"/>
                <a:sym typeface="+mn-ea"/>
              </a:endParaRPr>
            </a:p>
            <a:p>
              <a:pPr algn="l">
                <a:lnSpc>
                  <a:spcPct val="120000"/>
                </a:lnSpc>
                <a:buClrTx/>
                <a:buSzTx/>
                <a:buNone/>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a:t>
              </a:r>
              <a:r>
                <a:rPr lang="zh-CN" altLang="en-US">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1948</a:t>
              </a:r>
              <a:r>
                <a:rPr lang="zh-CN" altLang="en-US">
                  <a:latin typeface="微软雅黑" panose="020B0503020204020204" charset="-122"/>
                  <a:ea typeface="微软雅黑" panose="020B0503020204020204" charset="-122"/>
                  <a:cs typeface="微软雅黑" panose="020B0503020204020204" charset="-122"/>
                  <a:sym typeface="+mn-ea"/>
                </a:rPr>
                <a:t>年预测美国总统大选</a:t>
              </a:r>
              <a:endParaRPr lang="zh-CN" altLang="en-US" sz="1800">
                <a:latin typeface="微软雅黑" panose="020B0503020204020204" charset="-122"/>
                <a:ea typeface="微软雅黑" panose="020B0503020204020204" charset="-122"/>
                <a:cs typeface="微软雅黑" panose="020B0503020204020204" charset="-122"/>
                <a:sym typeface="+mn-ea"/>
              </a:endParaRPr>
            </a:p>
            <a:p>
              <a:pPr algn="l">
                <a:lnSpc>
                  <a:spcPct val="120000"/>
                </a:lnSpc>
                <a:buClrTx/>
                <a:buSzTx/>
                <a:buNone/>
              </a:pPr>
              <a:endParaRPr lang="zh-CN" altLang="en-US" sz="1800">
                <a:latin typeface="微软雅黑" panose="020B0503020204020204" charset="-122"/>
                <a:ea typeface="微软雅黑" panose="020B0503020204020204" charset="-122"/>
                <a:cs typeface="微软雅黑" panose="020B0503020204020204" charset="-122"/>
              </a:endParaRPr>
            </a:p>
            <a:p>
              <a:pPr algn="l">
                <a:lnSpc>
                  <a:spcPct val="120000"/>
                </a:lnSpc>
              </a:pPr>
              <a:endParaRPr lang="zh-CN" altLang="en-US" sz="1600" b="1">
                <a:latin typeface="微软雅黑" panose="020B0503020204020204" charset="-122"/>
                <a:ea typeface="微软雅黑" panose="020B0503020204020204" charset="-122"/>
                <a:cs typeface="微软雅黑" panose="020B0503020204020204" charset="-122"/>
                <a:sym typeface="+mn-ea"/>
              </a:endParaRPr>
            </a:p>
            <a:p>
              <a:pPr algn="l">
                <a:lnSpc>
                  <a:spcPct val="120000"/>
                </a:lnSpc>
              </a:pPr>
              <a:endParaRPr lang="zh-CN" altLang="en-US" sz="1600" spc="150">
                <a:uFillTx/>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8"/>
              </p:custDataLst>
            </p:nvPr>
          </p:nvSpPr>
          <p:spPr>
            <a:xfrm>
              <a:off x="5823" y="5930"/>
              <a:ext cx="10934" cy="1117"/>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现代民意测验的科学化阶段</a:t>
              </a:r>
              <a:endParaRPr lang="zh-CN" altLang="en-US" sz="28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330817" y="442332"/>
              <a:ext cx="5527428"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二、现代民意测验发展的两个阶段</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11" name="Text Box 10"/>
          <p:cNvSpPr txBox="1">
            <a:spLocks noChangeArrowheads="1"/>
          </p:cNvSpPr>
          <p:nvPr/>
        </p:nvSpPr>
        <p:spPr bwMode="auto">
          <a:xfrm>
            <a:off x="9078136" y="2395719"/>
            <a:ext cx="2456020" cy="1090295"/>
          </a:xfrm>
          <a:prstGeom prst="rect">
            <a:avLst/>
          </a:prstGeom>
          <a:noFill/>
          <a:ln w="9525">
            <a:noFill/>
            <a:miter lim="800000"/>
          </a:ln>
        </p:spPr>
        <p:txBody>
          <a:bodyPr wrap="square" lIns="45711" tIns="22855" rIns="45711" bIns="22855">
            <a:spAutoFit/>
          </a:bodyPr>
          <a:lstStyle/>
          <a:p>
            <a:pPr defTabSz="1088390">
              <a:lnSpc>
                <a:spcPct val="200000"/>
              </a:lnSpc>
            </a:pPr>
            <a:r>
              <a:rPr lang="en-US" sz="1600" b="1" dirty="0">
                <a:solidFill>
                  <a:schemeClr val="bg1"/>
                </a:solidFill>
                <a:latin typeface="Open Sans" pitchFamily="34" charset="0"/>
                <a:ea typeface="Open Sans" pitchFamily="34" charset="0"/>
                <a:cs typeface="Open Sans" pitchFamily="34" charset="0"/>
              </a:rPr>
              <a:t>New Idea</a:t>
            </a:r>
            <a:endParaRPr lang="en-US" sz="1600" b="1" dirty="0">
              <a:solidFill>
                <a:schemeClr val="bg1"/>
              </a:solidFill>
              <a:latin typeface="Open Sans" pitchFamily="34" charset="0"/>
              <a:ea typeface="Open Sans" pitchFamily="34" charset="0"/>
              <a:cs typeface="Open Sans" pitchFamily="34" charset="0"/>
            </a:endParaRPr>
          </a:p>
          <a:p>
            <a:pPr defTabSz="1088390"/>
            <a:r>
              <a:rPr lang="en-US" sz="1200" dirty="0" err="1">
                <a:solidFill>
                  <a:schemeClr val="bg1"/>
                </a:solidFill>
                <a:latin typeface="Open Sans" pitchFamily="34" charset="0"/>
                <a:ea typeface="Open Sans" pitchFamily="34" charset="0"/>
                <a:cs typeface="Open Sans" pitchFamily="34" charset="0"/>
              </a:rPr>
              <a:t>Mauris</a:t>
            </a:r>
            <a:r>
              <a:rPr lang="en-US" sz="1200" dirty="0">
                <a:solidFill>
                  <a:schemeClr val="bg1"/>
                </a:solidFill>
                <a:latin typeface="Open Sans" pitchFamily="34" charset="0"/>
                <a:ea typeface="Open Sans" pitchFamily="34" charset="0"/>
                <a:cs typeface="Open Sans" pitchFamily="34" charset="0"/>
              </a:rPr>
              <a:t> quam dolor, </a:t>
            </a:r>
            <a:r>
              <a:rPr lang="en-US" sz="1200" dirty="0" err="1">
                <a:solidFill>
                  <a:schemeClr val="bg1"/>
                </a:solidFill>
                <a:latin typeface="Open Sans" pitchFamily="34" charset="0"/>
                <a:ea typeface="Open Sans" pitchFamily="34" charset="0"/>
                <a:cs typeface="Open Sans" pitchFamily="34" charset="0"/>
              </a:rPr>
              <a:t>cursus</a:t>
            </a:r>
            <a:r>
              <a:rPr lang="en-US" sz="1200" dirty="0">
                <a:solidFill>
                  <a:schemeClr val="bg1"/>
                </a:solidFill>
                <a:latin typeface="Open Sans" pitchFamily="34" charset="0"/>
                <a:ea typeface="Open Sans" pitchFamily="34" charset="0"/>
                <a:cs typeface="Open Sans" pitchFamily="34" charset="0"/>
              </a:rPr>
              <a:t> at </a:t>
            </a:r>
            <a:r>
              <a:rPr lang="en-US" sz="1200" dirty="0" err="1">
                <a:solidFill>
                  <a:schemeClr val="bg1"/>
                </a:solidFill>
                <a:latin typeface="Open Sans" pitchFamily="34" charset="0"/>
                <a:ea typeface="Open Sans" pitchFamily="34" charset="0"/>
                <a:cs typeface="Open Sans" pitchFamily="34" charset="0"/>
              </a:rPr>
              <a:t>porta</a:t>
            </a:r>
            <a:r>
              <a:rPr lang="en-US" sz="1200" dirty="0">
                <a:solidFill>
                  <a:schemeClr val="bg1"/>
                </a:solidFill>
                <a:latin typeface="Open Sans" pitchFamily="34" charset="0"/>
                <a:ea typeface="Open Sans" pitchFamily="34" charset="0"/>
                <a:cs typeface="Open Sans" pitchFamily="34" charset="0"/>
              </a:rPr>
              <a:t> et,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eget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interdum</a:t>
            </a:r>
            <a:r>
              <a:rPr lang="en-US" sz="1200" dirty="0">
                <a:solidFill>
                  <a:schemeClr val="bg1"/>
                </a:solidFill>
                <a:latin typeface="Open Sans" pitchFamily="34" charset="0"/>
                <a:ea typeface="Open Sans" pitchFamily="34" charset="0"/>
                <a:cs typeface="Open Sans" pitchFamily="34" charset="0"/>
              </a:rPr>
              <a:t>. </a:t>
            </a:r>
            <a:endParaRPr lang="en-US" sz="1200" dirty="0">
              <a:solidFill>
                <a:schemeClr val="bg1"/>
              </a:solidFill>
              <a:latin typeface="Open Sans" pitchFamily="34" charset="0"/>
              <a:ea typeface="Open Sans" pitchFamily="34" charset="0"/>
              <a:cs typeface="Open Sans" pitchFamily="34" charset="0"/>
            </a:endParaRPr>
          </a:p>
        </p:txBody>
      </p:sp>
      <p:sp>
        <p:nvSpPr>
          <p:cNvPr id="3" name="文本框 2"/>
          <p:cNvSpPr txBox="1"/>
          <p:nvPr/>
        </p:nvSpPr>
        <p:spPr>
          <a:xfrm>
            <a:off x="878750" y="125383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现代民意测验的趣味性阶段</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78840" y="1992630"/>
            <a:ext cx="6939280" cy="4041140"/>
          </a:xfrm>
          <a:prstGeom prst="rect">
            <a:avLst/>
          </a:prstGeom>
          <a:noFill/>
        </p:spPr>
        <p:txBody>
          <a:bodyPr wrap="square" rtlCol="0">
            <a:spAutoFit/>
          </a:bodyPr>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1</a:t>
            </a:r>
            <a:r>
              <a:rPr lang="zh-CN" altLang="en-US" sz="2000" b="1">
                <a:latin typeface="微软雅黑" panose="020B0503020204020204" charset="-122"/>
                <a:ea typeface="微软雅黑" panose="020B0503020204020204" charset="-122"/>
                <a:cs typeface="微软雅黑" panose="020B0503020204020204" charset="-122"/>
              </a:rPr>
              <a:t>）标志性事件</a:t>
            </a:r>
            <a:r>
              <a:rPr lang="en-US" altLang="zh-CN" sz="2000" b="1">
                <a:latin typeface="微软雅黑" panose="020B0503020204020204" charset="-122"/>
                <a:ea typeface="微软雅黑" panose="020B0503020204020204" charset="-122"/>
                <a:cs typeface="微软雅黑" panose="020B0503020204020204" charset="-122"/>
              </a:rPr>
              <a:t>——1824</a:t>
            </a:r>
            <a:r>
              <a:rPr lang="zh-CN" altLang="en-US" sz="2000" b="1">
                <a:latin typeface="微软雅黑" panose="020B0503020204020204" charset="-122"/>
                <a:ea typeface="微软雅黑" panose="020B0503020204020204" charset="-122"/>
                <a:cs typeface="微软雅黑" panose="020B0503020204020204" charset="-122"/>
              </a:rPr>
              <a:t>年美国《哈里斯堡宾西法人报》的调查</a:t>
            </a:r>
            <a:endParaRPr lang="zh-CN" altLang="en-US" sz="2000">
              <a:latin typeface="微软雅黑" panose="020B0503020204020204" charset="-122"/>
              <a:ea typeface="微软雅黑" panose="020B0503020204020204" charset="-122"/>
              <a:cs typeface="微软雅黑" panose="020B0503020204020204" charset="-122"/>
              <a:sym typeface="+mn-ea"/>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现代民意测验始于</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1824年美国《哈里斯堡宾西法人报》</a:t>
            </a:r>
            <a:r>
              <a:rPr lang="zh-CN" altLang="en-US" sz="2000">
                <a:latin typeface="微软雅黑" panose="020B0503020204020204" charset="-122"/>
                <a:ea typeface="微软雅黑" panose="020B0503020204020204" charset="-122"/>
                <a:cs typeface="微软雅黑" panose="020B0503020204020204" charset="-122"/>
                <a:sym typeface="+mn-ea"/>
              </a:rPr>
              <a:t>所进行的一项调查。这一年适逢美国的总统选举年，该报社派记者到特拉华州竞选演说现场发模拟选票。也就是说，如果今天让你来投票选择谁当美国总统，你投谁的票？这是历史上有记载的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第一次现代民意测验，史称“模拟投票”</a:t>
            </a:r>
            <a:r>
              <a:rPr lang="zh-CN" altLang="en-US" sz="2000">
                <a:latin typeface="微软雅黑" panose="020B0503020204020204" charset="-122"/>
                <a:ea typeface="微软雅黑" panose="020B0503020204020204" charset="-122"/>
                <a:cs typeface="微软雅黑" panose="020B0503020204020204" charset="-122"/>
                <a:sym typeface="+mn-ea"/>
              </a:rPr>
              <a:t>，用以了解选民对总统候选人的评价与投票意向。</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pic>
        <p:nvPicPr>
          <p:cNvPr id="6" name="图片 5" descr="1"/>
          <p:cNvPicPr>
            <a:picLocks noChangeAspect="1"/>
          </p:cNvPicPr>
          <p:nvPr/>
        </p:nvPicPr>
        <p:blipFill>
          <a:blip r:embed="rId1"/>
          <a:stretch>
            <a:fillRect/>
          </a:stretch>
        </p:blipFill>
        <p:spPr>
          <a:xfrm>
            <a:off x="8122920" y="2193290"/>
            <a:ext cx="3759835" cy="32537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330817" y="442332"/>
              <a:ext cx="5527428"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二、现代民意测验发展的两个阶段</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067435" y="1492885"/>
            <a:ext cx="9857740" cy="4502785"/>
          </a:xfrm>
          <a:prstGeom prst="rect">
            <a:avLst/>
          </a:prstGeom>
          <a:noFill/>
        </p:spPr>
        <p:txBody>
          <a:bodyPr wrap="square" rtlCol="0">
            <a:spAutoFit/>
          </a:bodyPr>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共发放900多张选票，回收600多张，根据对现场听众投票结果的点算，7月24日在该报发表了调查结果。两个月以后，美国另外一家报纸</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《罗利明星报》</a:t>
            </a:r>
            <a:r>
              <a:rPr lang="zh-CN" altLang="en-US" sz="2000">
                <a:latin typeface="微软雅黑" panose="020B0503020204020204" charset="-122"/>
                <a:ea typeface="微软雅黑" panose="020B0503020204020204" charset="-122"/>
                <a:cs typeface="微软雅黑" panose="020B0503020204020204" charset="-122"/>
                <a:sym typeface="+mn-ea"/>
              </a:rPr>
              <a:t>，在北卡罗来纳州也进行了同样的民意测验，对两个总统候选人进行了模拟投票，这种趣味性的做法也立刻引起报纸读者的极大兴趣。</a:t>
            </a:r>
            <a:endParaRPr lang="zh-CN" altLang="en-US" sz="2000">
              <a:latin typeface="微软雅黑" panose="020B0503020204020204" charset="-122"/>
              <a:ea typeface="微软雅黑" panose="020B0503020204020204" charset="-122"/>
              <a:cs typeface="微软雅黑" panose="020B0503020204020204" charset="-122"/>
              <a:sym typeface="+mn-ea"/>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19世纪二三十年代，是美国报业大众化发展的时代，即廉价报纸、黄色报纸蓬勃发展的时期。可以说，现代民意测验起源于这个时代，不是作为一种严谨、科学的政治性测量手段出现的。大量地采用投票方式来征求民意，成为报纸内容中比较</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煽情的常规形式</a:t>
            </a:r>
            <a:r>
              <a:rPr lang="zh-CN" altLang="en-US" sz="2000">
                <a:latin typeface="微软雅黑" panose="020B0503020204020204" charset="-122"/>
                <a:ea typeface="微软雅黑" panose="020B0503020204020204" charset="-122"/>
                <a:cs typeface="微软雅黑" panose="020B0503020204020204" charset="-122"/>
                <a:sym typeface="+mn-ea"/>
              </a:rPr>
              <a:t>，所以，历史上称这一时期的民意测验为</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趣味性阶段</a:t>
            </a:r>
            <a:r>
              <a:rPr lang="zh-CN" altLang="en-US" sz="2000">
                <a:latin typeface="微软雅黑" panose="020B0503020204020204" charset="-122"/>
                <a:ea typeface="微软雅黑" panose="020B0503020204020204" charset="-122"/>
                <a:cs typeface="微软雅黑" panose="020B0503020204020204" charset="-122"/>
                <a:sym typeface="+mn-ea"/>
              </a:rPr>
              <a:t>。该阶段的民意测验是以增加报纸和民众获知信息的趣味性为特征的。</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330817" y="442332"/>
              <a:ext cx="5527428"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二、现代民意测验发展的两个阶段</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166495" y="1553845"/>
            <a:ext cx="9857740" cy="4297680"/>
          </a:xfrm>
          <a:prstGeom prst="rect">
            <a:avLst/>
          </a:prstGeom>
          <a:noFill/>
        </p:spPr>
        <p:txBody>
          <a:bodyPr wrap="square" rtlCol="0">
            <a:spAutoFit/>
          </a:bodyPr>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sym typeface="+mn-ea"/>
              </a:rPr>
              <a:t>（</a:t>
            </a:r>
            <a:r>
              <a:rPr lang="en-US" altLang="zh-CN" sz="2000" b="1">
                <a:latin typeface="微软雅黑" panose="020B0503020204020204" charset="-122"/>
                <a:ea typeface="微软雅黑" panose="020B0503020204020204" charset="-122"/>
                <a:cs typeface="微软雅黑" panose="020B0503020204020204" charset="-122"/>
                <a:sym typeface="+mn-ea"/>
              </a:rPr>
              <a:t>2</a:t>
            </a:r>
            <a:r>
              <a:rPr lang="zh-CN" altLang="en-US" sz="2000" b="1">
                <a:latin typeface="微软雅黑" panose="020B0503020204020204" charset="-122"/>
                <a:ea typeface="微软雅黑" panose="020B0503020204020204" charset="-122"/>
                <a:cs typeface="微软雅黑" panose="020B0503020204020204" charset="-122"/>
                <a:sym typeface="+mn-ea"/>
              </a:rPr>
              <a:t>）趣味性阶段对于民意测验发展的意义</a:t>
            </a:r>
            <a:endParaRPr lang="zh-CN" altLang="en-US" sz="2000">
              <a:latin typeface="微软雅黑" panose="020B0503020204020204" charset="-122"/>
              <a:ea typeface="微软雅黑" panose="020B0503020204020204" charset="-122"/>
              <a:cs typeface="微软雅黑" panose="020B0503020204020204" charset="-122"/>
              <a:sym typeface="+mn-ea"/>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它至少</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增加了一种民意表达的渠道</a:t>
            </a:r>
            <a:r>
              <a:rPr lang="zh-CN" altLang="en-US" sz="2000">
                <a:latin typeface="微软雅黑" panose="020B0503020204020204" charset="-122"/>
                <a:ea typeface="微软雅黑" panose="020B0503020204020204" charset="-122"/>
                <a:cs typeface="微软雅黑" panose="020B0503020204020204" charset="-122"/>
                <a:sym typeface="+mn-ea"/>
              </a:rPr>
              <a:t>，使老百姓慢慢熟悉了一种新的民意表达、采集方式。过去所谓的民主，可以通过议员跟选民之间的接触，通过议会辩论等方式来反映所谓的民意，但现在可以通过一种统计调查的方式，来直接反映公众的意见、心声，这是过去的民主政治制度设施里所没有的。</a:t>
            </a:r>
            <a:endParaRPr lang="zh-CN" altLang="en-US" sz="2000">
              <a:latin typeface="微软雅黑" panose="020B0503020204020204" charset="-122"/>
              <a:ea typeface="微软雅黑" panose="020B0503020204020204" charset="-122"/>
              <a:cs typeface="微软雅黑" panose="020B0503020204020204" charset="-122"/>
              <a:sym typeface="+mn-ea"/>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在此阶段，虽然民意测验所采用的手法、手段比较粗糙，调查的问题还比较单一，甚或得出的结论也未必可靠，但至少</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让人熟悉了一种新的民意表达方式</a:t>
            </a:r>
            <a:r>
              <a:rPr lang="zh-CN" altLang="en-US" sz="2000">
                <a:latin typeface="微软雅黑" panose="020B0503020204020204" charset="-122"/>
                <a:ea typeface="微软雅黑" panose="020B0503020204020204" charset="-122"/>
                <a:cs typeface="微软雅黑" panose="020B0503020204020204" charset="-122"/>
                <a:sym typeface="+mn-ea"/>
              </a:rPr>
              <a:t>，这便是趣味性阶段对于民意测验方法和技术进步的一个历史性意义。</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330817" y="442332"/>
              <a:ext cx="5527428"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二、现代民意测验发展的两个阶段</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332140" y="1096355"/>
            <a:ext cx="6189469"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现代民意测验的科学化阶段</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45795" y="1750060"/>
            <a:ext cx="10851515" cy="4759325"/>
          </a:xfrm>
          <a:prstGeom prst="rect">
            <a:avLst/>
          </a:prstGeom>
          <a:noFill/>
        </p:spPr>
        <p:txBody>
          <a:bodyPr wrap="square" rtlCol="0">
            <a:spAutoFit/>
          </a:bodyPr>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1</a:t>
            </a:r>
            <a:r>
              <a:rPr lang="zh-CN" altLang="en-US" sz="2000" b="1">
                <a:latin typeface="微软雅黑" panose="020B0503020204020204" charset="-122"/>
                <a:ea typeface="微软雅黑" panose="020B0503020204020204" charset="-122"/>
                <a:cs typeface="微软雅黑" panose="020B0503020204020204" charset="-122"/>
              </a:rPr>
              <a:t>）</a:t>
            </a:r>
            <a:r>
              <a:rPr lang="en-US" sz="2000" b="1">
                <a:latin typeface="微软雅黑" panose="020B0503020204020204" charset="-122"/>
                <a:ea typeface="微软雅黑" panose="020B0503020204020204" charset="-122"/>
                <a:cs typeface="微软雅黑" panose="020B0503020204020204" charset="-122"/>
              </a:rPr>
              <a:t>1936</a:t>
            </a:r>
            <a:r>
              <a:rPr lang="zh-CN" altLang="en-US" sz="2000" b="1">
                <a:latin typeface="微软雅黑" panose="020B0503020204020204" charset="-122"/>
                <a:ea typeface="微软雅黑" panose="020B0503020204020204" charset="-122"/>
                <a:cs typeface="微软雅黑" panose="020B0503020204020204" charset="-122"/>
              </a:rPr>
              <a:t>年预测美国总统大选</a:t>
            </a:r>
            <a:endParaRPr lang="zh-CN" altLang="en-US" sz="2000" b="1">
              <a:latin typeface="微软雅黑" panose="020B0503020204020204" charset="-122"/>
              <a:ea typeface="微软雅黑" panose="020B0503020204020204" charset="-122"/>
              <a:cs typeface="微软雅黑" panose="020B0503020204020204" charset="-122"/>
            </a:endParaRPr>
          </a:p>
          <a:p>
            <a:pPr marL="457200" indent="0" algn="l" fontAlgn="auto">
              <a:lnSpc>
                <a:spcPct val="150000"/>
              </a:lnSpc>
              <a:spcBef>
                <a:spcPts val="1000"/>
              </a:spcBef>
              <a:spcAft>
                <a:spcPts val="1000"/>
              </a:spcAft>
              <a:buFont typeface="+mj-ea"/>
              <a:buNone/>
            </a:pPr>
            <a:r>
              <a:rPr lang="zh-CN" altLang="en-US" sz="2000">
                <a:latin typeface="微软雅黑" panose="020B0503020204020204" charset="-122"/>
                <a:ea typeface="微软雅黑" panose="020B0503020204020204" charset="-122"/>
                <a:cs typeface="微软雅黑" panose="020B0503020204020204" charset="-122"/>
              </a:rPr>
              <a:t>①《文学文摘》杂志预测失败和乔治</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盖洛普的成功预测</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Font typeface="+mj-ea"/>
              <a:buNone/>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1936年</a:t>
            </a:r>
            <a:r>
              <a:rPr lang="zh-CN" sz="2000">
                <a:latin typeface="微软雅黑" panose="020B0503020204020204" charset="-122"/>
                <a:ea typeface="微软雅黑" panose="020B0503020204020204" charset="-122"/>
                <a:cs typeface="微软雅黑" panose="020B0503020204020204" charset="-122"/>
              </a:rPr>
              <a:t>的</a:t>
            </a:r>
            <a:r>
              <a:rPr sz="2000">
                <a:latin typeface="微软雅黑" panose="020B0503020204020204" charset="-122"/>
                <a:ea typeface="微软雅黑" panose="020B0503020204020204" charset="-122"/>
                <a:cs typeface="微软雅黑" panose="020B0503020204020204" charset="-122"/>
              </a:rPr>
              <a:t>总统竞选是在罗斯福和兰登两个人之间进行的。一份很有名的面向全国发行的杂志</a:t>
            </a:r>
            <a:r>
              <a:rPr lang="en-US" sz="2000">
                <a:latin typeface="微软雅黑" panose="020B0503020204020204" charset="-122"/>
                <a:ea typeface="微软雅黑" panose="020B0503020204020204" charset="-122"/>
                <a:cs typeface="微软雅黑" panose="020B0503020204020204" charset="-122"/>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《文学文摘》</a:t>
            </a:r>
            <a:r>
              <a:rPr sz="2000">
                <a:latin typeface="微软雅黑" panose="020B0503020204020204" charset="-122"/>
                <a:ea typeface="微软雅黑" panose="020B0503020204020204" charset="-122"/>
                <a:cs typeface="微软雅黑" panose="020B0503020204020204" charset="-122"/>
              </a:rPr>
              <a:t>，在这一年，进行了一次美国史无前例的大规模总统选举模拟投票。该杂志进行民意测验的基本想法是，要用最大数量的选票去进行模拟投票，以便最大限度地揭晓未来总统的选举结果。</a:t>
            </a:r>
            <a:r>
              <a:rPr sz="2000">
                <a:latin typeface="微软雅黑" panose="020B0503020204020204" charset="-122"/>
                <a:ea typeface="微软雅黑" panose="020B0503020204020204" charset="-122"/>
                <a:cs typeface="微软雅黑" panose="020B0503020204020204" charset="-122"/>
                <a:sym typeface="+mn-ea"/>
              </a:rPr>
              <a:t>总共寄出了</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2000万</a:t>
            </a:r>
            <a:r>
              <a:rPr sz="2000">
                <a:latin typeface="微软雅黑" panose="020B0503020204020204" charset="-122"/>
                <a:ea typeface="微软雅黑" panose="020B0503020204020204" charset="-122"/>
                <a:cs typeface="微软雅黑" panose="020B0503020204020204" charset="-122"/>
                <a:sym typeface="+mn-ea"/>
              </a:rPr>
              <a:t>张选票，当时美国的合法选民登记有8000万，这就意味</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平均每4个合法选民就有1个人被抽中</a:t>
            </a:r>
            <a:r>
              <a:rPr sz="2000">
                <a:latin typeface="微软雅黑" panose="020B0503020204020204" charset="-122"/>
                <a:ea typeface="微软雅黑" panose="020B0503020204020204" charset="-122"/>
                <a:cs typeface="微软雅黑" panose="020B0503020204020204" charset="-122"/>
                <a:sym typeface="+mn-ea"/>
              </a:rPr>
              <a:t>，接受《文学文摘》杂志的调查。</a:t>
            </a:r>
            <a:r>
              <a:rPr lang="zh-CN" sz="2000">
                <a:latin typeface="微软雅黑" panose="020B0503020204020204" charset="-122"/>
                <a:ea typeface="微软雅黑" panose="020B0503020204020204" charset="-122"/>
                <a:cs typeface="微软雅黑" panose="020B0503020204020204" charset="-122"/>
              </a:rPr>
              <a:t>但</a:t>
            </a:r>
            <a:r>
              <a:rPr sz="2000">
                <a:latin typeface="微软雅黑" panose="020B0503020204020204" charset="-122"/>
                <a:ea typeface="微软雅黑" panose="020B0503020204020204" charset="-122"/>
                <a:cs typeface="微软雅黑" panose="020B0503020204020204" charset="-122"/>
                <a:sym typeface="+mn-ea"/>
              </a:rPr>
              <a:t>当时又没有计算机、读码器等，光靠人工手段，点算这么多选票需要大量人工、物力。</a:t>
            </a:r>
            <a:r>
              <a:rPr lang="zh-CN" sz="2000">
                <a:latin typeface="微软雅黑" panose="020B0503020204020204" charset="-122"/>
                <a:ea typeface="微软雅黑" panose="020B0503020204020204" charset="-122"/>
                <a:cs typeface="微软雅黑" panose="020B0503020204020204" charset="-122"/>
                <a:sym typeface="+mn-ea"/>
              </a:rPr>
              <a:t>《文学文摘》杂志</a:t>
            </a:r>
            <a:r>
              <a:rPr sz="2000">
                <a:latin typeface="微软雅黑" panose="020B0503020204020204" charset="-122"/>
                <a:ea typeface="微软雅黑" panose="020B0503020204020204" charset="-122"/>
                <a:cs typeface="微软雅黑" panose="020B0503020204020204" charset="-122"/>
                <a:sym typeface="+mn-ea"/>
              </a:rPr>
              <a:t>预测共和党人兰登会取得比较明显的优势。</a:t>
            </a:r>
            <a:r>
              <a:rPr lang="zh-CN" sz="2000">
                <a:latin typeface="微软雅黑" panose="020B0503020204020204" charset="-122"/>
                <a:ea typeface="微软雅黑" panose="020B0503020204020204" charset="-122"/>
                <a:cs typeface="微软雅黑" panose="020B0503020204020204" charset="-122"/>
                <a:sym typeface="+mn-ea"/>
              </a:rPr>
              <a:t>但</a:t>
            </a:r>
            <a:r>
              <a:rPr sz="2000">
                <a:latin typeface="微软雅黑" panose="020B0503020204020204" charset="-122"/>
                <a:ea typeface="微软雅黑" panose="020B0503020204020204" charset="-122"/>
                <a:cs typeface="微软雅黑" panose="020B0503020204020204" charset="-122"/>
                <a:sym typeface="+mn-ea"/>
              </a:rPr>
              <a:t>后来人们知道这个预测结果是错误的，事实上是罗斯福当选。</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330817" y="442332"/>
              <a:ext cx="5527428"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二、现代民意测验发展的两个阶段</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221740" y="1660525"/>
            <a:ext cx="6393180" cy="4246245"/>
          </a:xfrm>
          <a:prstGeom prst="rect">
            <a:avLst/>
          </a:prstGeom>
          <a:noFill/>
        </p:spPr>
        <p:txBody>
          <a:bodyPr wrap="square" rtlCol="0">
            <a:spAutoFit/>
          </a:bodyPr>
          <a:p>
            <a:pPr indent="508000" algn="l" fontAlgn="auto">
              <a:lnSpc>
                <a:spcPct val="150000"/>
              </a:lnSpc>
              <a:spcBef>
                <a:spcPts val="1000"/>
              </a:spcBef>
              <a:spcAft>
                <a:spcPts val="1000"/>
              </a:spcAft>
              <a:buFont typeface="+mj-ea"/>
              <a:buNone/>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在1936年，盖洛普也进行了一项有关总统选举的调查。他调查的人数只有</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3000人</a:t>
            </a:r>
            <a:r>
              <a:rPr sz="2000">
                <a:latin typeface="微软雅黑" panose="020B0503020204020204" charset="-122"/>
                <a:ea typeface="微软雅黑" panose="020B0503020204020204" charset="-122"/>
                <a:cs typeface="微软雅黑" panose="020B0503020204020204" charset="-122"/>
              </a:rPr>
              <a:t>（现在美国总统选举预测是1500人左右），得出的结论让很多媒介、公众觉得不可思议，他说《文学文摘》杂志的预测错了，不是兰登获胜，而是罗斯福肯定会获胜。大选结果证明，盖洛普对3000人的调查预测结果是正确的，而《文学文摘》杂志基于2000万人的模拟投票是错误的。由此，不光是盖洛普声名鹊起，也使人们改变了对民意测验方法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科学性</a:t>
            </a:r>
            <a:r>
              <a:rPr sz="2000">
                <a:latin typeface="微软雅黑" panose="020B0503020204020204" charset="-122"/>
                <a:ea typeface="微软雅黑" panose="020B0503020204020204" charset="-122"/>
                <a:cs typeface="微软雅黑" panose="020B0503020204020204" charset="-122"/>
              </a:rPr>
              <a:t>的认识。</a:t>
            </a:r>
            <a:endParaRPr sz="2000">
              <a:latin typeface="微软雅黑" panose="020B0503020204020204" charset="-122"/>
              <a:ea typeface="微软雅黑" panose="020B0503020204020204" charset="-122"/>
              <a:cs typeface="微软雅黑" panose="020B0503020204020204" charset="-122"/>
            </a:endParaRPr>
          </a:p>
        </p:txBody>
      </p:sp>
      <p:pic>
        <p:nvPicPr>
          <p:cNvPr id="6" name="图片 5" descr="u=3768869475,3905385479&amp;fm=26&amp;gp=0"/>
          <p:cNvPicPr>
            <a:picLocks noChangeAspect="1"/>
          </p:cNvPicPr>
          <p:nvPr/>
        </p:nvPicPr>
        <p:blipFill>
          <a:blip r:embed="rId1"/>
          <a:stretch>
            <a:fillRect/>
          </a:stretch>
        </p:blipFill>
        <p:spPr>
          <a:xfrm>
            <a:off x="8363585" y="1660525"/>
            <a:ext cx="2831465" cy="380936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330817" y="442332"/>
              <a:ext cx="5527428"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二、现代民意测验发展的两个阶段</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923925" y="1861185"/>
            <a:ext cx="10460355" cy="2399665"/>
          </a:xfrm>
          <a:prstGeom prst="rect">
            <a:avLst/>
          </a:prstGeom>
          <a:noFill/>
        </p:spPr>
        <p:txBody>
          <a:bodyPr wrap="square" rtlCol="0">
            <a:spAutoFit/>
          </a:bodyPr>
          <a:p>
            <a:pPr indent="508000" algn="l" fontAlgn="auto">
              <a:lnSpc>
                <a:spcPct val="150000"/>
              </a:lnSpc>
              <a:spcBef>
                <a:spcPts val="1000"/>
              </a:spcBef>
              <a:spcAft>
                <a:spcPts val="1000"/>
              </a:spcAft>
              <a:buFont typeface="+mj-ea"/>
              <a:buNone/>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人们认识到，原来民意测验选择谁、调查谁这样一个问题，不是简单的“以多取胜”可以概括的，其方法确实是有科学性可言的。由此，民意测验从1936年开始，由于对罗斯福总统当选的成功预测，而导致了它</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从趣味性阶段过渡到科学化阶段</a:t>
            </a:r>
            <a:r>
              <a:rPr sz="2000">
                <a:latin typeface="微软雅黑" panose="020B0503020204020204" charset="-122"/>
                <a:ea typeface="微软雅黑" panose="020B0503020204020204" charset="-122"/>
                <a:cs typeface="微软雅黑" panose="020B0503020204020204" charset="-122"/>
              </a:rPr>
              <a:t>。民意测验的调查研究方法和与其相关的一整套程序开始被视为一门专门的科学，并逐渐被社会所承认，并引入到官方的社会管理决策机制当中。</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330817" y="442332"/>
              <a:ext cx="5527428"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二、现代民意测验发展的两个阶段</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688340" y="1054100"/>
            <a:ext cx="10866120" cy="5477510"/>
          </a:xfrm>
          <a:prstGeom prst="rect">
            <a:avLst/>
          </a:prstGeom>
          <a:noFill/>
        </p:spPr>
        <p:txBody>
          <a:bodyPr wrap="square" rtlCol="0">
            <a:spAutoFit/>
          </a:bodyPr>
          <a:p>
            <a:pPr marL="457200" indent="0" algn="l" fontAlgn="auto">
              <a:lnSpc>
                <a:spcPct val="150000"/>
              </a:lnSpc>
              <a:spcBef>
                <a:spcPts val="1000"/>
              </a:spcBef>
              <a:spcAft>
                <a:spcPts val="1000"/>
              </a:spcAft>
              <a:buFont typeface="+mj-ea"/>
              <a:buNone/>
            </a:pPr>
            <a:r>
              <a:rPr lang="zh-CN" altLang="en-US" sz="2000">
                <a:latin typeface="微软雅黑" panose="020B0503020204020204" charset="-122"/>
                <a:ea typeface="微软雅黑" panose="020B0503020204020204" charset="-122"/>
                <a:cs typeface="微软雅黑" panose="020B0503020204020204" charset="-122"/>
                <a:sym typeface="+mn-ea"/>
              </a:rPr>
              <a:t>②《文学文摘》杂志失败的原因和乔治</a:t>
            </a:r>
            <a:r>
              <a:rPr lang="en-US" altLang="zh-CN" sz="2000">
                <a:latin typeface="微软雅黑" panose="020B0503020204020204" charset="-122"/>
                <a:ea typeface="微软雅黑" panose="020B0503020204020204" charset="-122"/>
                <a:cs typeface="微软雅黑" panose="020B0503020204020204" charset="-122"/>
                <a:sym typeface="+mn-ea"/>
              </a:rPr>
              <a:t>·</a:t>
            </a:r>
            <a:r>
              <a:rPr lang="zh-CN" altLang="en-US" sz="2000">
                <a:latin typeface="微软雅黑" panose="020B0503020204020204" charset="-122"/>
                <a:ea typeface="微软雅黑" panose="020B0503020204020204" charset="-122"/>
                <a:cs typeface="微软雅黑" panose="020B0503020204020204" charset="-122"/>
                <a:sym typeface="+mn-ea"/>
              </a:rPr>
              <a:t>盖洛普的成功的秘密</a:t>
            </a:r>
            <a:endParaRPr lang="zh-CN" altLang="en-US" sz="2000">
              <a:latin typeface="微软雅黑" panose="020B0503020204020204" charset="-122"/>
              <a:ea typeface="微软雅黑" panose="020B0503020204020204" charset="-122"/>
              <a:cs typeface="微软雅黑" panose="020B0503020204020204" charset="-122"/>
            </a:endParaRPr>
          </a:p>
          <a:p>
            <a:pPr marL="457200" indent="0" algn="l" fontAlgn="auto">
              <a:lnSpc>
                <a:spcPct val="150000"/>
              </a:lnSpc>
              <a:spcBef>
                <a:spcPts val="1000"/>
              </a:spcBef>
              <a:spcAft>
                <a:spcPts val="1000"/>
              </a:spcAft>
              <a:buFont typeface="+mj-lt"/>
              <a:buNone/>
            </a:pPr>
            <a:r>
              <a:rPr lang="en-US" altLang="zh-CN" sz="2000">
                <a:latin typeface="微软雅黑" panose="020B0503020204020204" charset="-122"/>
                <a:ea typeface="微软雅黑" panose="020B0503020204020204" charset="-122"/>
                <a:cs typeface="微软雅黑" panose="020B0503020204020204" charset="-122"/>
                <a:sym typeface="+mn-ea"/>
              </a:rPr>
              <a:t>a.</a:t>
            </a:r>
            <a:r>
              <a:rPr lang="zh-CN" altLang="en-US" sz="2000">
                <a:latin typeface="微软雅黑" panose="020B0503020204020204" charset="-122"/>
                <a:ea typeface="微软雅黑" panose="020B0503020204020204" charset="-122"/>
                <a:cs typeface="微软雅黑" panose="020B0503020204020204" charset="-122"/>
                <a:sym typeface="+mn-ea"/>
              </a:rPr>
              <a:t>《文学文摘》杂志失败的原因</a:t>
            </a:r>
            <a:endParaRPr lang="zh-CN" altLang="en-US" sz="2000">
              <a:latin typeface="微软雅黑" panose="020B0503020204020204" charset="-122"/>
              <a:ea typeface="微软雅黑" panose="020B0503020204020204" charset="-122"/>
              <a:cs typeface="微软雅黑" panose="020B0503020204020204" charset="-122"/>
              <a:sym typeface="+mn-ea"/>
            </a:endParaRPr>
          </a:p>
          <a:p>
            <a:pPr indent="508000" algn="l" fontAlgn="auto">
              <a:lnSpc>
                <a:spcPct val="150000"/>
              </a:lnSpc>
              <a:spcBef>
                <a:spcPts val="1000"/>
              </a:spcBef>
              <a:spcAft>
                <a:spcPts val="1000"/>
              </a:spcAft>
              <a:buFont typeface="+mj-lt"/>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《文学文摘》杂志最大的问题是，它的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抽样框存在系统性偏差</a:t>
            </a:r>
            <a:r>
              <a:rPr lang="zh-CN" altLang="en-US" sz="2000">
                <a:latin typeface="微软雅黑" panose="020B0503020204020204" charset="-122"/>
                <a:ea typeface="微软雅黑" panose="020B0503020204020204" charset="-122"/>
                <a:cs typeface="微软雅黑" panose="020B0503020204020204" charset="-122"/>
                <a:sym typeface="+mn-ea"/>
              </a:rPr>
              <a:t>。抽样框又被称为抽样范畴，是从中抽取样本的抽样单位的一个清单。比如要调查某单位人员的环保意识，则该单位所有人员的花名册就是一个比较理想的抽样框。抽样框的数目是与抽样单位的层次相适应的。</a:t>
            </a:r>
            <a:endParaRPr lang="zh-CN" altLang="en-US" sz="2000">
              <a:latin typeface="微软雅黑" panose="020B0503020204020204" charset="-122"/>
              <a:ea typeface="微软雅黑" panose="020B0503020204020204" charset="-122"/>
              <a:cs typeface="微软雅黑" panose="020B0503020204020204" charset="-122"/>
              <a:sym typeface="+mn-ea"/>
            </a:endParaRPr>
          </a:p>
          <a:p>
            <a:pPr indent="508000" algn="l" fontAlgn="auto">
              <a:lnSpc>
                <a:spcPct val="150000"/>
              </a:lnSpc>
              <a:spcBef>
                <a:spcPts val="1000"/>
              </a:spcBef>
              <a:spcAft>
                <a:spcPts val="1000"/>
              </a:spcAft>
              <a:buFont typeface="+mj-lt"/>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《文学文摘》杂志的抽样框是根据这样几个名单：一是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该杂志的读者名单</a:t>
            </a:r>
            <a:r>
              <a:rPr lang="zh-CN" altLang="en-US" sz="2000">
                <a:latin typeface="微软雅黑" panose="020B0503020204020204" charset="-122"/>
                <a:ea typeface="微软雅黑" panose="020B0503020204020204" charset="-122"/>
                <a:cs typeface="微软雅黑" panose="020B0503020204020204" charset="-122"/>
                <a:sym typeface="+mn-ea"/>
              </a:rPr>
              <a:t>，而当时《文学文摘》杂志的阅读者主要是社会的中高层人士；二是根据</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汽车驾驶员的执照名录</a:t>
            </a:r>
            <a:r>
              <a:rPr lang="zh-CN" altLang="en-US" sz="2000">
                <a:latin typeface="微软雅黑" panose="020B0503020204020204" charset="-122"/>
                <a:ea typeface="微软雅黑" panose="020B0503020204020204" charset="-122"/>
                <a:cs typeface="微软雅黑" panose="020B0503020204020204" charset="-122"/>
                <a:sym typeface="+mn-ea"/>
              </a:rPr>
              <a:t>，美国没有户籍制度，汽车驾驶执照是他们具有登记制度性质的名簿；三是依据</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电话公司的登记簿</a:t>
            </a:r>
            <a:r>
              <a:rPr lang="zh-CN" altLang="en-US" sz="2000">
                <a:latin typeface="微软雅黑" panose="020B0503020204020204" charset="-122"/>
                <a:ea typeface="微软雅黑" panose="020B0503020204020204" charset="-122"/>
                <a:cs typeface="微软雅黑" panose="020B0503020204020204" charset="-122"/>
                <a:sym typeface="+mn-ea"/>
              </a:rPr>
              <a:t>。这些名簿有一个共同的特点，即</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调查对象都属于社会中等偏上的人群</a:t>
            </a:r>
            <a:r>
              <a:rPr lang="zh-CN" altLang="en-US" sz="2000">
                <a:latin typeface="微软雅黑" panose="020B0503020204020204" charset="-122"/>
                <a:ea typeface="微软雅黑" panose="020B0503020204020204" charset="-122"/>
                <a:cs typeface="微软雅黑" panose="020B0503020204020204" charset="-122"/>
                <a:sym typeface="+mn-ea"/>
              </a:rPr>
              <a:t>。所以，此次民意调查结果能够比较鲜明地反映中高层对于社会政治主张的意见和倾向，而</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对于低层的普通公众的意见覆盖不足</a:t>
            </a:r>
            <a:r>
              <a:rPr lang="zh-CN" altLang="en-US" sz="2000">
                <a:latin typeface="微软雅黑" panose="020B0503020204020204" charset="-122"/>
                <a:ea typeface="微软雅黑" panose="020B0503020204020204" charset="-122"/>
                <a:cs typeface="微软雅黑" panose="020B0503020204020204" charset="-122"/>
                <a:sym typeface="+mn-ea"/>
              </a:rPr>
              <a:t>。</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330817" y="442332"/>
              <a:ext cx="5527428"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二、现代民意测验发展的两个阶段</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017905" y="1429385"/>
            <a:ext cx="10460355" cy="4297680"/>
          </a:xfrm>
          <a:prstGeom prst="rect">
            <a:avLst/>
          </a:prstGeom>
          <a:noFill/>
        </p:spPr>
        <p:txBody>
          <a:bodyPr wrap="square" rtlCol="0">
            <a:spAutoFit/>
          </a:bodyPr>
          <a:p>
            <a:pPr marL="457200" indent="0" algn="l" fontAlgn="auto">
              <a:lnSpc>
                <a:spcPct val="150000"/>
              </a:lnSpc>
              <a:spcBef>
                <a:spcPts val="1000"/>
              </a:spcBef>
              <a:spcAft>
                <a:spcPts val="1000"/>
              </a:spcAft>
              <a:buFont typeface="+mj-lt"/>
              <a:buNone/>
            </a:pPr>
            <a:r>
              <a:rPr lang="en-US" altLang="zh-CN" sz="2000">
                <a:latin typeface="微软雅黑" panose="020B0503020204020204" charset="-122"/>
                <a:ea typeface="微软雅黑" panose="020B0503020204020204" charset="-122"/>
                <a:cs typeface="微软雅黑" panose="020B0503020204020204" charset="-122"/>
                <a:sym typeface="+mn-ea"/>
              </a:rPr>
              <a:t>b.</a:t>
            </a:r>
            <a:r>
              <a:rPr lang="zh-CN" altLang="en-US" sz="2000">
                <a:latin typeface="微软雅黑" panose="020B0503020204020204" charset="-122"/>
                <a:ea typeface="微软雅黑" panose="020B0503020204020204" charset="-122"/>
                <a:cs typeface="微软雅黑" panose="020B0503020204020204" charset="-122"/>
                <a:sym typeface="+mn-ea"/>
              </a:rPr>
              <a:t>民意测验的两项改进技术</a:t>
            </a:r>
            <a:endParaRPr lang="zh-CN" altLang="en-US" sz="2000">
              <a:latin typeface="微软雅黑" panose="020B0503020204020204" charset="-122"/>
              <a:ea typeface="微软雅黑" panose="020B0503020204020204" charset="-122"/>
              <a:cs typeface="微软雅黑" panose="020B0503020204020204" charset="-122"/>
              <a:sym typeface="+mn-ea"/>
            </a:endParaRPr>
          </a:p>
          <a:p>
            <a:pPr indent="508000" algn="l" fontAlgn="auto">
              <a:lnSpc>
                <a:spcPct val="150000"/>
              </a:lnSpc>
              <a:spcBef>
                <a:spcPts val="1000"/>
              </a:spcBef>
              <a:spcAft>
                <a:spcPts val="1000"/>
              </a:spcAft>
              <a:buFont typeface="+mj-lt"/>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一是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摒弃“以多取胜”的调查原则</a:t>
            </a:r>
            <a:r>
              <a:rPr lang="zh-CN" altLang="en-US" sz="2000">
                <a:latin typeface="微软雅黑" panose="020B0503020204020204" charset="-122"/>
                <a:ea typeface="微软雅黑" panose="020B0503020204020204" charset="-122"/>
                <a:cs typeface="微软雅黑" panose="020B0503020204020204" charset="-122"/>
                <a:sym typeface="+mn-ea"/>
              </a:rPr>
              <a:t>，代之“以少胜多”的“分配法”（即定额抽样方法），按照与全国居民在性别、年龄、居住地、收入等方面实际构成的同等比例抽取调查对象，以便使一个由人数不多的调查对象构成的“样本”成为全国居民总体的缩影。事实上，盖洛普所采用的调查方法，是1894年挪威统计局局长凯尔提出的一种方法，叫做“代表性抽样方法”。</a:t>
            </a:r>
            <a:endParaRPr lang="zh-CN" altLang="en-US" sz="2000">
              <a:latin typeface="微软雅黑" panose="020B0503020204020204" charset="-122"/>
              <a:ea typeface="微软雅黑" panose="020B0503020204020204" charset="-122"/>
              <a:cs typeface="微软雅黑" panose="020B0503020204020204" charset="-122"/>
              <a:sym typeface="+mn-ea"/>
            </a:endParaRPr>
          </a:p>
          <a:p>
            <a:pPr indent="508000" algn="l" fontAlgn="auto">
              <a:lnSpc>
                <a:spcPct val="150000"/>
              </a:lnSpc>
              <a:spcBef>
                <a:spcPts val="1000"/>
              </a:spcBef>
              <a:spcAft>
                <a:spcPts val="1000"/>
              </a:spcAft>
              <a:buFont typeface="+mj-lt"/>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二是在调查实施方式上，</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废止“邮卷问卷”的流行方式</a:t>
            </a:r>
            <a:r>
              <a:rPr lang="zh-CN" altLang="en-US" sz="2000">
                <a:latin typeface="微软雅黑" panose="020B0503020204020204" charset="-122"/>
                <a:ea typeface="微软雅黑" panose="020B0503020204020204" charset="-122"/>
                <a:cs typeface="微软雅黑" panose="020B0503020204020204" charset="-122"/>
                <a:sym typeface="+mn-ea"/>
              </a:rPr>
              <a:t>，改由访问员直接面访被调查者，从而大大提高了调查问卷的有效回复率。</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5120060" y="1605430"/>
            <a:ext cx="7383779" cy="4532851"/>
            <a:chOff x="11834" y="897"/>
            <a:chExt cx="11630" cy="7140"/>
          </a:xfrm>
        </p:grpSpPr>
        <p:grpSp>
          <p:nvGrpSpPr>
            <p:cNvPr id="54" name="组合 53"/>
            <p:cNvGrpSpPr/>
            <p:nvPr/>
          </p:nvGrpSpPr>
          <p:grpSpPr>
            <a:xfrm>
              <a:off x="11834" y="897"/>
              <a:ext cx="11630" cy="5454"/>
              <a:chOff x="6429563" y="2237293"/>
              <a:chExt cx="5916923" cy="2774881"/>
            </a:xfrm>
          </p:grpSpPr>
          <p:sp>
            <p:nvSpPr>
              <p:cNvPr id="55" name="Rectangle 39"/>
              <p:cNvSpPr>
                <a:spLocks noChangeArrowheads="1"/>
              </p:cNvSpPr>
              <p:nvPr/>
            </p:nvSpPr>
            <p:spPr bwMode="auto">
              <a:xfrm>
                <a:off x="6918195" y="2272235"/>
                <a:ext cx="3024336"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一、普查和抽样调查</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4" name="椭圆 73"/>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58" name="Rectangle 39"/>
              <p:cNvSpPr>
                <a:spLocks noChangeArrowheads="1"/>
              </p:cNvSpPr>
              <p:nvPr/>
            </p:nvSpPr>
            <p:spPr bwMode="auto">
              <a:xfrm>
                <a:off x="6918060" y="3055086"/>
                <a:ext cx="5428426"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二、现代民意测验发展的两个阶段</a:t>
                </a:r>
                <a:endParaRPr lang="zh-CN" altLang="en-US" sz="2400" b="1" spc="200" dirty="0">
                  <a:latin typeface="微软雅黑" panose="020B0503020204020204" charset="-122"/>
                  <a:ea typeface="微软雅黑" panose="020B0503020204020204" charset="-122"/>
                </a:endParaRPr>
              </a:p>
            </p:txBody>
          </p:sp>
          <p:grpSp>
            <p:nvGrpSpPr>
              <p:cNvPr id="60" name="组合 59"/>
              <p:cNvGrpSpPr/>
              <p:nvPr/>
            </p:nvGrpSpPr>
            <p:grpSpPr>
              <a:xfrm>
                <a:off x="6429563" y="3093697"/>
                <a:ext cx="257184" cy="257184"/>
                <a:chOff x="4923349" y="1411891"/>
                <a:chExt cx="305414" cy="305414"/>
              </a:xfrm>
              <a:solidFill>
                <a:srgbClr val="E94E60"/>
              </a:solidFill>
            </p:grpSpPr>
            <p:sp>
              <p:nvSpPr>
                <p:cNvPr id="71" name="椭圆 70"/>
                <p:cNvSpPr/>
                <p:nvPr/>
              </p:nvSpPr>
              <p:spPr>
                <a:xfrm>
                  <a:off x="4923349" y="1411891"/>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2" name="椭圆 71"/>
                <p:cNvSpPr/>
                <p:nvPr/>
              </p:nvSpPr>
              <p:spPr>
                <a:xfrm>
                  <a:off x="5008132" y="1496672"/>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sp>
            <p:nvSpPr>
              <p:cNvPr id="61" name="Rectangle 39"/>
              <p:cNvSpPr>
                <a:spLocks noChangeArrowheads="1"/>
              </p:cNvSpPr>
              <p:nvPr/>
            </p:nvSpPr>
            <p:spPr bwMode="auto">
              <a:xfrm>
                <a:off x="6918195" y="3888092"/>
                <a:ext cx="3024336"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三、网上调查</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63" name="组合 62"/>
              <p:cNvGrpSpPr/>
              <p:nvPr/>
            </p:nvGrpSpPr>
            <p:grpSpPr>
              <a:xfrm>
                <a:off x="6430072" y="3895886"/>
                <a:ext cx="257184" cy="257184"/>
                <a:chOff x="4923953" y="1378653"/>
                <a:chExt cx="305414" cy="305414"/>
              </a:xfrm>
              <a:solidFill>
                <a:srgbClr val="E94E60"/>
              </a:solidFill>
            </p:grpSpPr>
            <p:sp>
              <p:nvSpPr>
                <p:cNvPr id="69" name="椭圆 68"/>
                <p:cNvSpPr/>
                <p:nvPr/>
              </p:nvSpPr>
              <p:spPr>
                <a:xfrm>
                  <a:off x="4923953"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0" name="椭圆 69"/>
                <p:cNvSpPr/>
                <p:nvPr/>
              </p:nvSpPr>
              <p:spPr>
                <a:xfrm>
                  <a:off x="5008132" y="1463433"/>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sp>
            <p:nvSpPr>
              <p:cNvPr id="64" name="Rectangle 39"/>
              <p:cNvSpPr>
                <a:spLocks noChangeArrowheads="1"/>
              </p:cNvSpPr>
              <p:nvPr/>
            </p:nvSpPr>
            <p:spPr bwMode="auto">
              <a:xfrm>
                <a:off x="6918195" y="4716507"/>
                <a:ext cx="3024336"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buClrTx/>
                  <a:buSzTx/>
                  <a:buFont typeface="Arial" panose="020B0604020202020204" pitchFamily="34" charset="0"/>
                </a:pP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sp>
          <p:nvSpPr>
            <p:cNvPr id="3" name="Rectangle 39"/>
            <p:cNvSpPr>
              <a:spLocks noChangeArrowheads="1"/>
            </p:cNvSpPr>
            <p:nvPr/>
          </p:nvSpPr>
          <p:spPr bwMode="auto">
            <a:xfrm>
              <a:off x="12795" y="7456"/>
              <a:ext cx="5945" cy="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l">
                <a:buClrTx/>
                <a:buSzTx/>
                <a:buFont typeface="Arial" panose="020B0604020202020204" pitchFamily="34" charset="0"/>
                <a:buNone/>
              </a:pP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grpSp>
        <p:nvGrpSpPr>
          <p:cNvPr id="15" name="组合 14"/>
          <p:cNvGrpSpPr/>
          <p:nvPr/>
        </p:nvGrpSpPr>
        <p:grpSpPr>
          <a:xfrm rot="2700000">
            <a:off x="894715" y="2208530"/>
            <a:ext cx="1406525"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0" y="1320801"/>
              <a:ext cx="4180114" cy="4180114"/>
            </a:xfrm>
            <a:prstGeom prst="rect">
              <a:avLst/>
            </a:prstGeom>
            <a:solidFill>
              <a:srgbClr val="2E75B6"/>
            </a:solidFill>
            <a:ln>
              <a:solidFill>
                <a:schemeClr val="accent1">
                  <a:lumMod val="50000"/>
                </a:schemeClr>
              </a:solidFill>
            </a:ln>
            <a:extLst>
              <a:ext uri="{909E8E84-426E-40DD-AFC4-6F175D3DCCD1}">
                <a14:hiddenFill xmlns:a14="http://schemas.microsoft.com/office/drawing/2010/main">
                  <a:solidFill>
                    <a:srgbClr val="D5493A">
                      <a:alpha val="78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2700000">
            <a:off x="1374140" y="1866265"/>
            <a:ext cx="1969135" cy="2068195"/>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2700000">
            <a:off x="2806700" y="1878965"/>
            <a:ext cx="730250" cy="767080"/>
            <a:chOff x="0" y="986971"/>
            <a:chExt cx="4615543" cy="4847774"/>
          </a:xfrm>
          <a:solidFill>
            <a:schemeClr val="accent1">
              <a:lumMod val="75000"/>
            </a:schemeClr>
          </a:solidFill>
        </p:grpSpPr>
        <p:sp>
          <p:nvSpPr>
            <p:cNvPr id="28" name="矩形 27"/>
            <p:cNvSpPr/>
            <p:nvPr/>
          </p:nvSpPr>
          <p:spPr>
            <a:xfrm>
              <a:off x="449943" y="986971"/>
              <a:ext cx="4165600" cy="4847774"/>
            </a:xfrm>
            <a:prstGeom prst="rect">
              <a:avLst/>
            </a:prstGeom>
            <a:noFill/>
            <a:ln>
              <a:solidFill>
                <a:schemeClr val="accent1">
                  <a:lumMod val="50000"/>
                  <a:alpha val="70000"/>
                </a:schemeClr>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0" y="1320801"/>
              <a:ext cx="4180114" cy="4180114"/>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700000">
            <a:off x="2849245" y="3944620"/>
            <a:ext cx="368935" cy="387350"/>
            <a:chOff x="0" y="986971"/>
            <a:chExt cx="4615543" cy="4847774"/>
          </a:xfrm>
        </p:grpSpPr>
        <p:sp>
          <p:nvSpPr>
            <p:cNvPr id="13" name="矩形 12"/>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4232910" y="407035"/>
            <a:ext cx="5769610" cy="583565"/>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cs typeface="微软雅黑" panose="020B0503020204020204" charset="-122"/>
              </a:rPr>
              <a:t>第一节  </a:t>
            </a:r>
            <a:r>
              <a:rPr lang="en-US" altLang="zh-CN" sz="3200" b="1">
                <a:latin typeface="微软雅黑" panose="020B0503020204020204" charset="-122"/>
                <a:ea typeface="微软雅黑" panose="020B0503020204020204" charset="-122"/>
                <a:cs typeface="微软雅黑" panose="020B0503020204020204" charset="-122"/>
              </a:rPr>
              <a:t>“</a:t>
            </a:r>
            <a:r>
              <a:rPr lang="zh-CN" altLang="en-US" sz="3200" b="1">
                <a:latin typeface="微软雅黑" panose="020B0503020204020204" charset="-122"/>
                <a:ea typeface="微软雅黑" panose="020B0503020204020204" charset="-122"/>
                <a:cs typeface="微软雅黑" panose="020B0503020204020204" charset="-122"/>
              </a:rPr>
              <a:t>调查谁</a:t>
            </a:r>
            <a:r>
              <a:rPr lang="en-US" altLang="zh-CN" sz="3200" b="1">
                <a:latin typeface="微软雅黑" panose="020B0503020204020204" charset="-122"/>
                <a:ea typeface="微软雅黑" panose="020B0503020204020204" charset="-122"/>
                <a:cs typeface="微软雅黑" panose="020B0503020204020204" charset="-122"/>
              </a:rPr>
              <a:t>”</a:t>
            </a:r>
            <a:r>
              <a:rPr lang="zh-CN" altLang="en-US" sz="3200" b="1">
                <a:latin typeface="微软雅黑" panose="020B0503020204020204" charset="-122"/>
                <a:ea typeface="微软雅黑" panose="020B0503020204020204" charset="-122"/>
                <a:cs typeface="微软雅黑" panose="020B0503020204020204" charset="-122"/>
              </a:rPr>
              <a:t>的问题</a:t>
            </a:r>
            <a:endParaRPr lang="zh-CN" altLang="en-US" sz="32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330817" y="442332"/>
              <a:ext cx="5527428"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二、现代民意测验发展的两个阶段</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11" name="Text Box 10"/>
          <p:cNvSpPr txBox="1">
            <a:spLocks noChangeArrowheads="1"/>
          </p:cNvSpPr>
          <p:nvPr/>
        </p:nvSpPr>
        <p:spPr bwMode="auto">
          <a:xfrm>
            <a:off x="9078136" y="2395719"/>
            <a:ext cx="2456020" cy="1090295"/>
          </a:xfrm>
          <a:prstGeom prst="rect">
            <a:avLst/>
          </a:prstGeom>
          <a:noFill/>
          <a:ln w="9525">
            <a:noFill/>
            <a:miter lim="800000"/>
          </a:ln>
        </p:spPr>
        <p:txBody>
          <a:bodyPr wrap="square" lIns="45711" tIns="22855" rIns="45711" bIns="22855">
            <a:spAutoFit/>
          </a:bodyPr>
          <a:lstStyle/>
          <a:p>
            <a:pPr defTabSz="1088390">
              <a:lnSpc>
                <a:spcPct val="200000"/>
              </a:lnSpc>
            </a:pPr>
            <a:r>
              <a:rPr lang="en-US" sz="1600" b="1" dirty="0">
                <a:solidFill>
                  <a:schemeClr val="bg1"/>
                </a:solidFill>
                <a:latin typeface="Open Sans" pitchFamily="34" charset="0"/>
                <a:ea typeface="Open Sans" pitchFamily="34" charset="0"/>
                <a:cs typeface="Open Sans" pitchFamily="34" charset="0"/>
              </a:rPr>
              <a:t>New Idea</a:t>
            </a:r>
            <a:endParaRPr lang="en-US" sz="1600" b="1" dirty="0">
              <a:solidFill>
                <a:schemeClr val="bg1"/>
              </a:solidFill>
              <a:latin typeface="Open Sans" pitchFamily="34" charset="0"/>
              <a:ea typeface="Open Sans" pitchFamily="34" charset="0"/>
              <a:cs typeface="Open Sans" pitchFamily="34" charset="0"/>
            </a:endParaRPr>
          </a:p>
          <a:p>
            <a:pPr defTabSz="1088390"/>
            <a:r>
              <a:rPr lang="en-US" sz="1200" dirty="0" err="1">
                <a:solidFill>
                  <a:schemeClr val="bg1"/>
                </a:solidFill>
                <a:latin typeface="Open Sans" pitchFamily="34" charset="0"/>
                <a:ea typeface="Open Sans" pitchFamily="34" charset="0"/>
                <a:cs typeface="Open Sans" pitchFamily="34" charset="0"/>
              </a:rPr>
              <a:t>Mauris</a:t>
            </a:r>
            <a:r>
              <a:rPr lang="en-US" sz="1200" dirty="0">
                <a:solidFill>
                  <a:schemeClr val="bg1"/>
                </a:solidFill>
                <a:latin typeface="Open Sans" pitchFamily="34" charset="0"/>
                <a:ea typeface="Open Sans" pitchFamily="34" charset="0"/>
                <a:cs typeface="Open Sans" pitchFamily="34" charset="0"/>
              </a:rPr>
              <a:t> quam dolor, </a:t>
            </a:r>
            <a:r>
              <a:rPr lang="en-US" sz="1200" dirty="0" err="1">
                <a:solidFill>
                  <a:schemeClr val="bg1"/>
                </a:solidFill>
                <a:latin typeface="Open Sans" pitchFamily="34" charset="0"/>
                <a:ea typeface="Open Sans" pitchFamily="34" charset="0"/>
                <a:cs typeface="Open Sans" pitchFamily="34" charset="0"/>
              </a:rPr>
              <a:t>cursus</a:t>
            </a:r>
            <a:r>
              <a:rPr lang="en-US" sz="1200" dirty="0">
                <a:solidFill>
                  <a:schemeClr val="bg1"/>
                </a:solidFill>
                <a:latin typeface="Open Sans" pitchFamily="34" charset="0"/>
                <a:ea typeface="Open Sans" pitchFamily="34" charset="0"/>
                <a:cs typeface="Open Sans" pitchFamily="34" charset="0"/>
              </a:rPr>
              <a:t> at </a:t>
            </a:r>
            <a:r>
              <a:rPr lang="en-US" sz="1200" dirty="0" err="1">
                <a:solidFill>
                  <a:schemeClr val="bg1"/>
                </a:solidFill>
                <a:latin typeface="Open Sans" pitchFamily="34" charset="0"/>
                <a:ea typeface="Open Sans" pitchFamily="34" charset="0"/>
                <a:cs typeface="Open Sans" pitchFamily="34" charset="0"/>
              </a:rPr>
              <a:t>porta</a:t>
            </a:r>
            <a:r>
              <a:rPr lang="en-US" sz="1200" dirty="0">
                <a:solidFill>
                  <a:schemeClr val="bg1"/>
                </a:solidFill>
                <a:latin typeface="Open Sans" pitchFamily="34" charset="0"/>
                <a:ea typeface="Open Sans" pitchFamily="34" charset="0"/>
                <a:cs typeface="Open Sans" pitchFamily="34" charset="0"/>
              </a:rPr>
              <a:t> et,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eget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interdum</a:t>
            </a:r>
            <a:r>
              <a:rPr lang="en-US" sz="1200" dirty="0">
                <a:solidFill>
                  <a:schemeClr val="bg1"/>
                </a:solidFill>
                <a:latin typeface="Open Sans" pitchFamily="34" charset="0"/>
                <a:ea typeface="Open Sans" pitchFamily="34" charset="0"/>
                <a:cs typeface="Open Sans" pitchFamily="34" charset="0"/>
              </a:rPr>
              <a:t>. </a:t>
            </a:r>
            <a:endParaRPr lang="en-US" sz="1200" dirty="0">
              <a:solidFill>
                <a:schemeClr val="bg1"/>
              </a:solidFill>
              <a:latin typeface="Open Sans" pitchFamily="34" charset="0"/>
              <a:ea typeface="Open Sans" pitchFamily="34" charset="0"/>
              <a:cs typeface="Open Sans" pitchFamily="34" charset="0"/>
            </a:endParaRPr>
          </a:p>
        </p:txBody>
      </p:sp>
      <p:sp>
        <p:nvSpPr>
          <p:cNvPr id="5" name="文本框 4"/>
          <p:cNvSpPr txBox="1"/>
          <p:nvPr/>
        </p:nvSpPr>
        <p:spPr>
          <a:xfrm>
            <a:off x="547370" y="1332230"/>
            <a:ext cx="6051550" cy="5220970"/>
          </a:xfrm>
          <a:prstGeom prst="rect">
            <a:avLst/>
          </a:prstGeom>
          <a:noFill/>
        </p:spPr>
        <p:txBody>
          <a:bodyPr wrap="square" rtlCol="0">
            <a:spAutoFit/>
          </a:bodyPr>
          <a:p>
            <a:pPr indent="508000" algn="l" fontAlgn="auto">
              <a:lnSpc>
                <a:spcPct val="150000"/>
              </a:lnSpc>
              <a:spcBef>
                <a:spcPts val="1000"/>
              </a:spcBef>
              <a:spcAft>
                <a:spcPts val="1000"/>
              </a:spcAft>
              <a:buFont typeface="+mj-ea"/>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③盖洛普的民意测验技术发展的意义</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Font typeface="+mj-lt"/>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首先，盖洛普所代表的民意测验的程序和方法成为进行民意测验的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技术标准程序</a:t>
            </a:r>
            <a:r>
              <a:rPr lang="zh-CN" altLang="en-US" sz="2000">
                <a:latin typeface="微软雅黑" panose="020B0503020204020204" charset="-122"/>
                <a:ea typeface="微软雅黑" panose="020B0503020204020204" charset="-122"/>
                <a:cs typeface="微软雅黑" panose="020B0503020204020204" charset="-122"/>
                <a:sym typeface="+mn-ea"/>
              </a:rPr>
              <a:t>，而且纳入美国政府相关的一系列的决策实施过程中，成为辅助政府行使管理职能和实施决策的一个非常重要的工具。</a:t>
            </a:r>
            <a:endParaRPr lang="zh-CN" altLang="en-US" sz="2000">
              <a:latin typeface="微软雅黑" panose="020B0503020204020204" charset="-122"/>
              <a:ea typeface="微软雅黑" panose="020B0503020204020204" charset="-122"/>
              <a:cs typeface="微软雅黑" panose="020B0503020204020204" charset="-122"/>
              <a:sym typeface="+mn-ea"/>
            </a:endParaRPr>
          </a:p>
          <a:p>
            <a:pPr indent="457200" algn="l" fontAlgn="auto">
              <a:lnSpc>
                <a:spcPct val="150000"/>
              </a:lnSpc>
              <a:spcBef>
                <a:spcPts val="1000"/>
              </a:spcBef>
              <a:spcAft>
                <a:spcPts val="1000"/>
              </a:spcAft>
              <a:buFont typeface="+mj-lt"/>
              <a:buNone/>
            </a:pPr>
            <a:r>
              <a:rPr lang="zh-CN" altLang="en-US" sz="2000">
                <a:latin typeface="微软雅黑" panose="020B0503020204020204" charset="-122"/>
                <a:ea typeface="微软雅黑" panose="020B0503020204020204" charset="-122"/>
                <a:cs typeface="微软雅黑" panose="020B0503020204020204" charset="-122"/>
                <a:sym typeface="+mn-ea"/>
              </a:rPr>
              <a:t>其次，使美国社会人文学科的研究有了一些新的工具和方法，相关的学科研究和发展更加</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精细化</a:t>
            </a:r>
            <a:r>
              <a:rPr lang="zh-CN" altLang="en-US" sz="2000">
                <a:latin typeface="微软雅黑" panose="020B0503020204020204" charset="-122"/>
                <a:ea typeface="微软雅黑" panose="020B0503020204020204" charset="-122"/>
                <a:cs typeface="微软雅黑" panose="020B0503020204020204" charset="-122"/>
                <a:sym typeface="+mn-ea"/>
              </a:rPr>
              <a:t>。传播学先驱们大都被相关的研究机构聘请，进行研究工作，客观上促使传播学、舆论学的研究得到了长足的进步。</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pic>
        <p:nvPicPr>
          <p:cNvPr id="3" name="图片 2" descr="u=49151696,1770194651&amp;fm=26&amp;gp=0"/>
          <p:cNvPicPr>
            <a:picLocks noChangeAspect="1"/>
          </p:cNvPicPr>
          <p:nvPr/>
        </p:nvPicPr>
        <p:blipFill>
          <a:blip r:embed="rId1"/>
          <a:stretch>
            <a:fillRect/>
          </a:stretch>
        </p:blipFill>
        <p:spPr>
          <a:xfrm>
            <a:off x="6802120" y="2395855"/>
            <a:ext cx="5067300" cy="293878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330817" y="442332"/>
              <a:ext cx="5527428"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二、现代民意测验发展的两个阶段</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865505" y="1342390"/>
            <a:ext cx="10460355" cy="3836035"/>
          </a:xfrm>
          <a:prstGeom prst="rect">
            <a:avLst/>
          </a:prstGeom>
          <a:noFill/>
        </p:spPr>
        <p:txBody>
          <a:bodyPr wrap="square" rtlCol="0">
            <a:spAutoFit/>
          </a:bodyPr>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2</a:t>
            </a:r>
            <a:r>
              <a:rPr lang="zh-CN" altLang="en-US" sz="2000" b="1">
                <a:latin typeface="微软雅黑" panose="020B0503020204020204" charset="-122"/>
                <a:ea typeface="微软雅黑" panose="020B0503020204020204" charset="-122"/>
                <a:cs typeface="微软雅黑" panose="020B0503020204020204" charset="-122"/>
              </a:rPr>
              <a:t>）</a:t>
            </a:r>
            <a:r>
              <a:rPr lang="en-US" sz="2000" b="1">
                <a:latin typeface="微软雅黑" panose="020B0503020204020204" charset="-122"/>
                <a:ea typeface="微软雅黑" panose="020B0503020204020204" charset="-122"/>
                <a:cs typeface="微软雅黑" panose="020B0503020204020204" charset="-122"/>
              </a:rPr>
              <a:t>1948</a:t>
            </a:r>
            <a:r>
              <a:rPr lang="zh-CN" altLang="en-US" sz="2000" b="1">
                <a:latin typeface="微软雅黑" panose="020B0503020204020204" charset="-122"/>
                <a:ea typeface="微软雅黑" panose="020B0503020204020204" charset="-122"/>
                <a:cs typeface="微软雅黑" panose="020B0503020204020204" charset="-122"/>
              </a:rPr>
              <a:t>年预测美国总统大选</a:t>
            </a:r>
            <a:endParaRPr lang="zh-CN" altLang="en-US" sz="2000" b="1">
              <a:latin typeface="微软雅黑" panose="020B0503020204020204" charset="-122"/>
              <a:ea typeface="微软雅黑" panose="020B0503020204020204" charset="-122"/>
              <a:cs typeface="微软雅黑" panose="020B0503020204020204" charset="-122"/>
            </a:endParaRPr>
          </a:p>
          <a:p>
            <a:pPr marL="457200" indent="0" algn="l" fontAlgn="auto">
              <a:lnSpc>
                <a:spcPct val="150000"/>
              </a:lnSpc>
              <a:spcBef>
                <a:spcPts val="1000"/>
              </a:spcBef>
              <a:spcAft>
                <a:spcPts val="1000"/>
              </a:spcAft>
              <a:buFont typeface="+mj-ea"/>
              <a:buNone/>
            </a:pPr>
            <a:r>
              <a:rPr lang="zh-CN" altLang="en-US" sz="2000">
                <a:latin typeface="微软雅黑" panose="020B0503020204020204" charset="-122"/>
                <a:ea typeface="微软雅黑" panose="020B0503020204020204" charset="-122"/>
                <a:cs typeface="微软雅黑" panose="020B0503020204020204" charset="-122"/>
              </a:rPr>
              <a:t>①盖洛普的民意测验技术的局限性</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Font typeface="+mj-ea"/>
              <a:buNone/>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根据抽取样本时是否遵守随机原则，抽样可以区分为</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概率抽样与非概率抽样</a:t>
            </a:r>
            <a:r>
              <a:rPr sz="2000">
                <a:latin typeface="微软雅黑" panose="020B0503020204020204" charset="-122"/>
                <a:ea typeface="微软雅黑" panose="020B0503020204020204" charset="-122"/>
                <a:cs typeface="微软雅黑" panose="020B0503020204020204" charset="-122"/>
              </a:rPr>
              <a:t>。所谓概率抽样，就是在抽取样本时，严格遵守随机化原则，通过某种随机化过程使总体中每一个单位中选的机会都是均等的，中选的机会也是可知的。但盖洛普在1936年所运用的代表性抽样方法，本身不是现代意义上的随机抽样，事实上还是一种非随机抽样，只是非随机抽样当中最高的形式，现在规范地被称为</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定额抽样</a:t>
            </a:r>
            <a:r>
              <a:rPr sz="2000">
                <a:latin typeface="微软雅黑" panose="020B0503020204020204" charset="-122"/>
                <a:ea typeface="微软雅黑" panose="020B0503020204020204" charset="-122"/>
                <a:cs typeface="微软雅黑" panose="020B0503020204020204" charset="-122"/>
              </a:rPr>
              <a:t>。</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330817" y="442332"/>
              <a:ext cx="5527428"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二、现代民意测验发展的两个阶段</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056640" y="1119505"/>
            <a:ext cx="10460355" cy="5220970"/>
          </a:xfrm>
          <a:prstGeom prst="rect">
            <a:avLst/>
          </a:prstGeom>
          <a:noFill/>
        </p:spPr>
        <p:txBody>
          <a:bodyPr wrap="square" rtlCol="0">
            <a:spAutoFit/>
          </a:bodyPr>
          <a:p>
            <a:pPr indent="457200" algn="l" fontAlgn="auto">
              <a:lnSpc>
                <a:spcPct val="150000"/>
              </a:lnSpc>
              <a:spcBef>
                <a:spcPts val="1000"/>
              </a:spcBef>
              <a:spcAft>
                <a:spcPts val="1000"/>
              </a:spcAft>
              <a:buFont typeface="+mj-ea"/>
              <a:buNone/>
            </a:pPr>
            <a:r>
              <a:rPr sz="2000">
                <a:latin typeface="微软雅黑" panose="020B0503020204020204" charset="-122"/>
                <a:ea typeface="微软雅黑" panose="020B0503020204020204" charset="-122"/>
                <a:cs typeface="微软雅黑" panose="020B0503020204020204" charset="-122"/>
              </a:rPr>
              <a:t> a.定额抽样方法中指标特征的控制问题</a:t>
            </a:r>
            <a:endParaRPr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Font typeface="+mj-ea"/>
              <a:buNone/>
            </a:pPr>
            <a:r>
              <a:rPr sz="2000">
                <a:latin typeface="微软雅黑" panose="020B0503020204020204" charset="-122"/>
                <a:ea typeface="微软雅黑" panose="020B0503020204020204" charset="-122"/>
                <a:cs typeface="微软雅黑" panose="020B0503020204020204" charset="-122"/>
              </a:rPr>
              <a:t>定额抽样是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根据总体的结构特征来给访问员分配定额</a:t>
            </a:r>
            <a:r>
              <a:rPr sz="2000">
                <a:latin typeface="微软雅黑" panose="020B0503020204020204" charset="-122"/>
                <a:ea typeface="微软雅黑" panose="020B0503020204020204" charset="-122"/>
                <a:cs typeface="微软雅黑" panose="020B0503020204020204" charset="-122"/>
              </a:rPr>
              <a:t>，以取得一个与总体结构特征大体相似的样本，比如根据人口的性别、年龄、文化程度、收入、人种、信仰、居住地等特征在总体中各占多大比例，然后</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按此比例分配应抽定额</a:t>
            </a:r>
            <a:r>
              <a:rPr sz="2000">
                <a:latin typeface="微软雅黑" panose="020B0503020204020204" charset="-122"/>
                <a:ea typeface="微软雅黑" panose="020B0503020204020204" charset="-122"/>
                <a:cs typeface="微软雅黑" panose="020B0503020204020204" charset="-122"/>
              </a:rPr>
              <a:t>。由于定额抽样是以代表总体为目的的，因此必须</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对总体的性质事先有充分的了解</a:t>
            </a:r>
            <a:r>
              <a:rPr sz="2000">
                <a:latin typeface="微软雅黑" panose="020B0503020204020204" charset="-122"/>
                <a:ea typeface="微软雅黑" panose="020B0503020204020204" charset="-122"/>
                <a:cs typeface="微软雅黑" panose="020B0503020204020204" charset="-122"/>
              </a:rPr>
              <a:t>。</a:t>
            </a:r>
            <a:endParaRPr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Font typeface="+mj-ea"/>
              <a:buNone/>
            </a:pPr>
            <a:r>
              <a:rPr sz="2000">
                <a:latin typeface="微软雅黑" panose="020B0503020204020204" charset="-122"/>
                <a:ea typeface="微软雅黑" panose="020B0503020204020204" charset="-122"/>
                <a:cs typeface="微软雅黑" panose="020B0503020204020204" charset="-122"/>
              </a:rPr>
              <a:t>从理论上来讲，假如类型划分得足够细，那么同一类型中的每一个体都是同质的，因而无须采用随机抽样；只要类型划分得足够合理，且分配给各类的名额符合总体中各类人员的分布，那么，样本就可以准确地反映总体。但问题是，在调查实施过程中，</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很难同时兼顾总体的众多属性</a:t>
            </a:r>
            <a:r>
              <a:rPr sz="2000">
                <a:latin typeface="微软雅黑" panose="020B0503020204020204" charset="-122"/>
                <a:ea typeface="微软雅黑" panose="020B0503020204020204" charset="-122"/>
                <a:cs typeface="微软雅黑" panose="020B0503020204020204" charset="-122"/>
              </a:rPr>
              <a:t>，同时，</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有关总体分布变化的最新信息也不容易随时得到</a:t>
            </a:r>
            <a:r>
              <a:rPr sz="2000">
                <a:latin typeface="微软雅黑" panose="020B0503020204020204" charset="-122"/>
                <a:ea typeface="微软雅黑" panose="020B0503020204020204" charset="-122"/>
                <a:cs typeface="微软雅黑" panose="020B0503020204020204" charset="-122"/>
              </a:rPr>
              <a:t>，因而配额的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合理性就很难获得保证</a:t>
            </a:r>
            <a:r>
              <a:rPr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330817" y="442332"/>
              <a:ext cx="5527428"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二、现代民意测验发展的两个阶段</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056640" y="1119505"/>
            <a:ext cx="10460355" cy="4759325"/>
          </a:xfrm>
          <a:prstGeom prst="rect">
            <a:avLst/>
          </a:prstGeom>
          <a:noFill/>
        </p:spPr>
        <p:txBody>
          <a:bodyPr wrap="square" rtlCol="0">
            <a:spAutoFit/>
          </a:bodyPr>
          <a:p>
            <a:pPr indent="457200" algn="l" fontAlgn="auto">
              <a:lnSpc>
                <a:spcPct val="150000"/>
              </a:lnSpc>
              <a:spcBef>
                <a:spcPts val="1000"/>
              </a:spcBef>
              <a:spcAft>
                <a:spcPts val="1000"/>
              </a:spcAft>
              <a:buFont typeface="+mj-ea"/>
              <a:buNone/>
            </a:pPr>
            <a:r>
              <a:rPr sz="2000">
                <a:latin typeface="微软雅黑" panose="020B0503020204020204" charset="-122"/>
                <a:ea typeface="微软雅黑" panose="020B0503020204020204" charset="-122"/>
                <a:cs typeface="微软雅黑" panose="020B0503020204020204" charset="-122"/>
              </a:rPr>
              <a:t> b.面谈访问中的问题</a:t>
            </a:r>
            <a:endParaRPr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Font typeface="+mj-ea"/>
              <a:buNone/>
            </a:pPr>
            <a:r>
              <a:rPr sz="2000">
                <a:latin typeface="微软雅黑" panose="020B0503020204020204" charset="-122"/>
                <a:ea typeface="微软雅黑" panose="020B0503020204020204" charset="-122"/>
                <a:cs typeface="微软雅黑" panose="020B0503020204020204" charset="-122"/>
              </a:rPr>
              <a:t>面谈访问法也可以称为面对面访问，是指访问员持调查问卷与被访者在同一地点面对面地进行数据信息收集的方法。</a:t>
            </a:r>
            <a:endParaRPr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Font typeface="+mj-ea"/>
              <a:buNone/>
            </a:pPr>
            <a:r>
              <a:rPr sz="2000">
                <a:latin typeface="微软雅黑" panose="020B0503020204020204" charset="-122"/>
                <a:ea typeface="微软雅黑" panose="020B0503020204020204" charset="-122"/>
                <a:cs typeface="微软雅黑" panose="020B0503020204020204" charset="-122"/>
              </a:rPr>
              <a:t>盖洛普在采用面对面的访问后，虽然一定程度上保证了问卷的回收率，但由于当时的代表性抽样（定额抽样）不是随机的，因而就不可避免访问员会有一种自然的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主观选择</a:t>
            </a:r>
            <a:r>
              <a:rPr sz="2000">
                <a:latin typeface="微软雅黑" panose="020B0503020204020204" charset="-122"/>
                <a:ea typeface="微软雅黑" panose="020B0503020204020204" charset="-122"/>
                <a:cs typeface="微软雅黑" panose="020B0503020204020204" charset="-122"/>
              </a:rPr>
              <a:t>。比如访问员可能在抽样时采取阻力最小的途径，他们可能避免上楼梯或爬坡，也可能将他们的抽样仅限于自己的朋友或常出入地附近区域的人，因而对某些区域、种族、性别或年龄的群体选择不足。这实际上</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对于调查的公正性、客观性和同构性形成了一个挑战</a:t>
            </a:r>
            <a:r>
              <a:rPr sz="2000">
                <a:latin typeface="微软雅黑" panose="020B0503020204020204" charset="-122"/>
                <a:ea typeface="微软雅黑" panose="020B0503020204020204" charset="-122"/>
                <a:cs typeface="微软雅黑" panose="020B0503020204020204" charset="-122"/>
              </a:rPr>
              <a:t>。这也是当年盖洛普在代表性抽样的基础上，面谈访问所面临的另一个局限性问题。</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330817" y="442332"/>
              <a:ext cx="5527428"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二、现代民意测验发展的两个阶段</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061085" y="1184910"/>
            <a:ext cx="10460355" cy="5220970"/>
          </a:xfrm>
          <a:prstGeom prst="rect">
            <a:avLst/>
          </a:prstGeom>
          <a:noFill/>
        </p:spPr>
        <p:txBody>
          <a:bodyPr wrap="square" rtlCol="0">
            <a:spAutoFit/>
          </a:bodyPr>
          <a:p>
            <a:pPr marL="290195" indent="0" algn="l" fontAlgn="auto">
              <a:lnSpc>
                <a:spcPct val="150000"/>
              </a:lnSpc>
              <a:spcBef>
                <a:spcPts val="1000"/>
              </a:spcBef>
              <a:spcAft>
                <a:spcPts val="1000"/>
              </a:spcAft>
              <a:buFont typeface="+mj-ea"/>
              <a:buNone/>
              <a:extLst>
                <a:ext uri="{35155182-B16C-46BC-9424-99874614C6A1}">
                  <wpsdc:marlchars xmlns:wpsdc="http://www.wps.cn/officeDocument/2017/drawingmlCustomData" val="127" checksum="2544840967"/>
                </a:ext>
              </a:extLst>
            </a:pPr>
            <a:r>
              <a:rPr lang="zh-CN" altLang="en-US" sz="2000">
                <a:latin typeface="微软雅黑" panose="020B0503020204020204" charset="-122"/>
                <a:ea typeface="微软雅黑" panose="020B0503020204020204" charset="-122"/>
                <a:cs typeface="微软雅黑" panose="020B0503020204020204" charset="-122"/>
              </a:rPr>
              <a:t>②从盖洛普失败中汲取的经验</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Font typeface="+mj-ea"/>
              <a:buNone/>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首先，</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其调查依照的样本母体，即人口统计的基础错了</a:t>
            </a:r>
            <a:r>
              <a:rPr sz="2000">
                <a:latin typeface="微软雅黑" panose="020B0503020204020204" charset="-122"/>
                <a:ea typeface="微软雅黑" panose="020B0503020204020204" charset="-122"/>
                <a:cs typeface="微软雅黑" panose="020B0503020204020204" charset="-122"/>
              </a:rPr>
              <a:t>。因为这次调查所利用的人口统计样本母体是1940年美国战前所进行的人口统计结果</a:t>
            </a:r>
            <a:r>
              <a:rPr lang="zh-CN" sz="2000">
                <a:latin typeface="微软雅黑" panose="020B0503020204020204" charset="-122"/>
                <a:ea typeface="微软雅黑" panose="020B0503020204020204" charset="-122"/>
                <a:cs typeface="微软雅黑" panose="020B0503020204020204" charset="-122"/>
              </a:rPr>
              <a:t>。即</a:t>
            </a:r>
            <a:r>
              <a:rPr sz="2000">
                <a:latin typeface="微软雅黑" panose="020B0503020204020204" charset="-122"/>
                <a:ea typeface="微软雅黑" panose="020B0503020204020204" charset="-122"/>
                <a:cs typeface="微软雅黑" panose="020B0503020204020204" charset="-122"/>
              </a:rPr>
              <a:t>美国将要进入第二次世界大战的战前状态。那时，美国为了应付战争，很多城市人口开始向农村疏散，农村和城市在一定程度上是萧条的。而1948年第二次世界大战已经结束，美国成为世界最大的战争受益国，工业获得了巨大发展，其经济实力跃居世界核心位置。1948年的人口分布状况跟1940年的构成比例有非常大的差异，如果再沿用1940年的数据去进行所谓代表性抽样，抽出来的样本只能代表1940年的状况，而不能代表1948年的状况。</a:t>
            </a:r>
            <a:endParaRPr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Font typeface="+mj-ea"/>
              <a:buNone/>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后来，由此得出一个教训，用人口普查资料作为样本母体，如果要进行相关的比例控制，</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不能高于五年</a:t>
            </a:r>
            <a:r>
              <a:rPr sz="2000">
                <a:latin typeface="微软雅黑" panose="020B0503020204020204" charset="-122"/>
                <a:ea typeface="微软雅黑" panose="020B0503020204020204" charset="-122"/>
                <a:cs typeface="微软雅黑" panose="020B0503020204020204" charset="-122"/>
              </a:rPr>
              <a:t>，如果高于五年的话就应该有所修正</a:t>
            </a:r>
            <a:r>
              <a:rPr lang="zh-CN" sz="2000">
                <a:latin typeface="微软雅黑" panose="020B0503020204020204" charset="-122"/>
                <a:ea typeface="微软雅黑" panose="020B0503020204020204" charset="-122"/>
                <a:cs typeface="微软雅黑" panose="020B0503020204020204" charset="-122"/>
              </a:rPr>
              <a:t>。</a:t>
            </a:r>
            <a:endParaRPr lang="zh-CN"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330817" y="442332"/>
              <a:ext cx="5527428"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二、现代民意测验发展的两个阶段</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048385" y="1395730"/>
            <a:ext cx="5456555" cy="5887720"/>
          </a:xfrm>
          <a:prstGeom prst="rect">
            <a:avLst/>
          </a:prstGeom>
          <a:noFill/>
        </p:spPr>
        <p:txBody>
          <a:bodyPr wrap="square" rtlCol="0">
            <a:spAutoFit/>
          </a:bodyPr>
          <a:p>
            <a:pPr indent="508000" algn="l" fontAlgn="auto">
              <a:lnSpc>
                <a:spcPct val="150000"/>
              </a:lnSpc>
              <a:spcBef>
                <a:spcPts val="1000"/>
              </a:spcBef>
              <a:spcAft>
                <a:spcPts val="1000"/>
              </a:spcAft>
              <a:buFont typeface="+mj-ea"/>
              <a:buNone/>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其次，</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过早地结束了民意测验</a:t>
            </a:r>
            <a:r>
              <a:rPr sz="2000">
                <a:latin typeface="微软雅黑" panose="020B0503020204020204" charset="-122"/>
                <a:ea typeface="微软雅黑" panose="020B0503020204020204" charset="-122"/>
                <a:cs typeface="微软雅黑" panose="020B0503020204020204" charset="-122"/>
              </a:rPr>
              <a:t>。因为在总统竞选之前连续几个月，民意测验曲线的数值一直都相当稳定，数据没有明显地波动。人们由此认为</a:t>
            </a:r>
            <a:r>
              <a:rPr lang="zh-CN" sz="2000">
                <a:latin typeface="微软雅黑" panose="020B0503020204020204" charset="-122"/>
                <a:ea typeface="微软雅黑" panose="020B0503020204020204" charset="-122"/>
                <a:cs typeface="微软雅黑" panose="020B0503020204020204" charset="-122"/>
              </a:rPr>
              <a:t>投票结果</a:t>
            </a:r>
            <a:r>
              <a:rPr sz="2000">
                <a:latin typeface="微软雅黑" panose="020B0503020204020204" charset="-122"/>
                <a:ea typeface="微软雅黑" panose="020B0503020204020204" charset="-122"/>
                <a:cs typeface="微软雅黑" panose="020B0503020204020204" charset="-122"/>
              </a:rPr>
              <a:t>不会有变化了</a:t>
            </a:r>
            <a:r>
              <a:rPr lang="zh-CN" sz="2000">
                <a:latin typeface="微软雅黑" panose="020B0503020204020204" charset="-122"/>
                <a:ea typeface="微软雅黑" panose="020B0503020204020204" charset="-122"/>
                <a:cs typeface="微软雅黑" panose="020B0503020204020204" charset="-122"/>
              </a:rPr>
              <a:t>，</a:t>
            </a:r>
            <a:r>
              <a:rPr sz="2000">
                <a:latin typeface="微软雅黑" panose="020B0503020204020204" charset="-122"/>
                <a:ea typeface="微软雅黑" panose="020B0503020204020204" charset="-122"/>
                <a:cs typeface="微软雅黑" panose="020B0503020204020204" charset="-122"/>
              </a:rPr>
              <a:t>于是在总统选举投票前一个月就结束了民意测验调查。盖洛普没有注意到的是，大概有超过</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30%</a:t>
            </a:r>
            <a:r>
              <a:rPr sz="2000">
                <a:latin typeface="微软雅黑" panose="020B0503020204020204" charset="-122"/>
                <a:ea typeface="微软雅黑" panose="020B0503020204020204" charset="-122"/>
                <a:cs typeface="微软雅黑" panose="020B0503020204020204" charset="-122"/>
              </a:rPr>
              <a:t>的选民，事实上在此前的选举活动中</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未决定投票意向</a:t>
            </a:r>
            <a:r>
              <a:rPr sz="2000">
                <a:latin typeface="微软雅黑" panose="020B0503020204020204" charset="-122"/>
                <a:ea typeface="微软雅黑" panose="020B0503020204020204" charset="-122"/>
                <a:cs typeface="微软雅黑" panose="020B0503020204020204" charset="-122"/>
              </a:rPr>
              <a:t>，而正是这30%的选民在最后一个月发生了系统性的偏向。恰恰是没有拿好主意的30%的人大部分投向了杜鲁门，所以就使得美国的总统选举结果出现了逆转性的反差。</a:t>
            </a:r>
            <a:endParaRPr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Font typeface="+mj-ea"/>
              <a:buNone/>
              <a:extLst>
                <a:ext uri="{35155182-B16C-46BC-9424-99874614C6A1}">
                  <wpsdc:indentchars xmlns:wpsdc="http://www.wps.cn/officeDocument/2017/drawingmlCustomData" val="200" checksum="282533468"/>
                </a:ext>
              </a:extLst>
            </a:pPr>
            <a:endParaRPr sz="2000">
              <a:latin typeface="微软雅黑" panose="020B0503020204020204" charset="-122"/>
              <a:ea typeface="微软雅黑" panose="020B0503020204020204" charset="-122"/>
              <a:cs typeface="微软雅黑" panose="020B0503020204020204" charset="-122"/>
            </a:endParaRPr>
          </a:p>
        </p:txBody>
      </p:sp>
      <p:pic>
        <p:nvPicPr>
          <p:cNvPr id="3" name="图片 2" descr="312"/>
          <p:cNvPicPr>
            <a:picLocks noChangeAspect="1"/>
          </p:cNvPicPr>
          <p:nvPr/>
        </p:nvPicPr>
        <p:blipFill>
          <a:blip r:embed="rId1"/>
          <a:stretch>
            <a:fillRect/>
          </a:stretch>
        </p:blipFill>
        <p:spPr>
          <a:xfrm>
            <a:off x="7022465" y="2317115"/>
            <a:ext cx="3810635" cy="30867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330817" y="442332"/>
              <a:ext cx="5527428"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二、现代民意测验发展的两个阶段</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086485" y="1750060"/>
            <a:ext cx="5507990" cy="4246245"/>
          </a:xfrm>
          <a:prstGeom prst="rect">
            <a:avLst/>
          </a:prstGeom>
          <a:noFill/>
        </p:spPr>
        <p:txBody>
          <a:bodyPr wrap="square" rtlCol="0">
            <a:spAutoFit/>
          </a:bodyPr>
          <a:p>
            <a:pPr indent="508000" algn="l" fontAlgn="auto">
              <a:lnSpc>
                <a:spcPct val="150000"/>
              </a:lnSpc>
              <a:spcBef>
                <a:spcPts val="1000"/>
              </a:spcBef>
              <a:spcAft>
                <a:spcPts val="1000"/>
              </a:spcAft>
              <a:buFont typeface="+mj-ea"/>
              <a:buNone/>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正因为有前车之鉴，1948年之后，美国总统选举的预测一般都要</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到选举周最后一个星期六晚上公布最后一次民意测验结果</a:t>
            </a:r>
            <a:r>
              <a:rPr sz="2000">
                <a:latin typeface="微软雅黑" panose="020B0503020204020204" charset="-122"/>
                <a:ea typeface="微软雅黑" panose="020B0503020204020204" charset="-122"/>
                <a:cs typeface="微软雅黑" panose="020B0503020204020204" charset="-122"/>
              </a:rPr>
              <a:t>。因为按照美国的法律，在选举周不得进行民意测验，不能用民意测验去干扰大家的投票意识。因此，从1948年之后，民意测验结果的平均误差率没有超过1%。虽然我们不能被平均误差率给迷惑住，但总体上，可以说明，现代民意测验对于选举结果的预测还是比较可靠的。</a:t>
            </a:r>
            <a:endParaRPr sz="2000">
              <a:latin typeface="微软雅黑" panose="020B0503020204020204" charset="-122"/>
              <a:ea typeface="微软雅黑" panose="020B0503020204020204" charset="-122"/>
              <a:cs typeface="微软雅黑" panose="020B0503020204020204" charset="-122"/>
            </a:endParaRPr>
          </a:p>
        </p:txBody>
      </p:sp>
      <p:pic>
        <p:nvPicPr>
          <p:cNvPr id="3" name="图片 2" descr="307"/>
          <p:cNvPicPr>
            <a:picLocks noChangeAspect="1"/>
          </p:cNvPicPr>
          <p:nvPr/>
        </p:nvPicPr>
        <p:blipFill>
          <a:blip r:embed="rId1"/>
          <a:stretch>
            <a:fillRect/>
          </a:stretch>
        </p:blipFill>
        <p:spPr>
          <a:xfrm>
            <a:off x="7078345" y="2533015"/>
            <a:ext cx="4264025" cy="320167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330817" y="442332"/>
              <a:ext cx="5527428"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二、现代民意测验发展的两个阶段</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692785" y="1070610"/>
            <a:ext cx="10460355" cy="5220970"/>
          </a:xfrm>
          <a:prstGeom prst="rect">
            <a:avLst/>
          </a:prstGeom>
          <a:noFill/>
        </p:spPr>
        <p:txBody>
          <a:bodyPr wrap="square" rtlCol="0">
            <a:spAutoFit/>
          </a:bodyPr>
          <a:p>
            <a:pPr indent="508000" algn="l" fontAlgn="auto">
              <a:lnSpc>
                <a:spcPct val="150000"/>
              </a:lnSpc>
              <a:spcBef>
                <a:spcPts val="1000"/>
              </a:spcBef>
              <a:spcAft>
                <a:spcPts val="1000"/>
              </a:spcAft>
              <a:buFont typeface="+mj-ea"/>
              <a:buNone/>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③随机抽样</a:t>
            </a:r>
            <a:endParaRPr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Font typeface="+mj-ea"/>
              <a:buNone/>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随机抽样的特点是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按照随机原则来抽取样本</a:t>
            </a:r>
            <a:r>
              <a:rPr sz="2000">
                <a:latin typeface="微软雅黑" panose="020B0503020204020204" charset="-122"/>
                <a:ea typeface="微软雅黑" panose="020B0503020204020204" charset="-122"/>
                <a:cs typeface="微软雅黑" panose="020B0503020204020204" charset="-122"/>
              </a:rPr>
              <a:t>，总体中的每一位成员都有被抽中的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同等可能性</a:t>
            </a:r>
            <a:r>
              <a:rPr sz="2000">
                <a:latin typeface="微软雅黑" panose="020B0503020204020204" charset="-122"/>
                <a:ea typeface="微软雅黑" panose="020B0503020204020204" charset="-122"/>
                <a:cs typeface="微软雅黑" panose="020B0503020204020204" charset="-122"/>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完全排除调查者在选取样本时的主观意愿、印象或好恶的影响</a:t>
            </a:r>
            <a:r>
              <a:rPr sz="2000">
                <a:latin typeface="微软雅黑" panose="020B0503020204020204" charset="-122"/>
                <a:ea typeface="微软雅黑" panose="020B0503020204020204" charset="-122"/>
                <a:cs typeface="微软雅黑" panose="020B0503020204020204" charset="-122"/>
              </a:rPr>
              <a:t>。以美国密执安大学调研中心的全国性民意测验为例。他们通常根据地理分布和人口规模，按照随机原则抽取75个地域作为初级抽样单位，在每个初级抽样单位中随机抽取若干街区作为抽样地段，在每个抽样地段随机抽取若干住户作为最后的抽样单位。住户确定后，访员将每户的全部成员列表，然后随机抽取一位调查对象。调查对象一经确定，就不能更换，如不在家，则需重访。</a:t>
            </a:r>
            <a:endParaRPr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Font typeface="+mj-ea"/>
              <a:buNone/>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尽管没有一项技术，包括随机抽样在内，能保证样本完全代表总体，但随机抽样是一种</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最简单且最好地获取有代表性样本的方法</a:t>
            </a:r>
            <a:r>
              <a:rPr sz="2000">
                <a:latin typeface="微软雅黑" panose="020B0503020204020204" charset="-122"/>
                <a:ea typeface="微软雅黑" panose="020B0503020204020204" charset="-122"/>
                <a:cs typeface="微软雅黑" panose="020B0503020204020204" charset="-122"/>
              </a:rPr>
              <a:t>。其获得有代表性样本的概率较高，所选择的样本之间或样本和总体之间的差距较小，不存在系统性偏差。</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92291"/>
            <a:ext cx="12188156" cy="579079"/>
            <a:chOff x="0" y="542042"/>
            <a:chExt cx="12190413" cy="5791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0268" y="542042"/>
              <a:ext cx="2316909"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三、网上调查</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圆角矩形 2"/>
          <p:cNvSpPr/>
          <p:nvPr>
            <p:custDataLst>
              <p:tags r:id="rId1"/>
            </p:custDataLst>
          </p:nvPr>
        </p:nvSpPr>
        <p:spPr>
          <a:xfrm>
            <a:off x="2371090" y="1826260"/>
            <a:ext cx="1058545" cy="1058545"/>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2"/>
            </p:custDataLst>
          </p:nvPr>
        </p:nvSpPr>
        <p:spPr>
          <a:xfrm>
            <a:off x="1797050" y="1484630"/>
            <a:ext cx="1327150" cy="1136015"/>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3"/>
            </p:custDataLst>
          </p:nvPr>
        </p:nvSpPr>
        <p:spPr>
          <a:xfrm>
            <a:off x="3697605" y="2301240"/>
            <a:ext cx="6943090" cy="1464310"/>
          </a:xfrm>
          <a:prstGeom prst="rect">
            <a:avLst/>
          </a:prstGeom>
          <a:noFill/>
        </p:spPr>
        <p:txBody>
          <a:bodyPr wrap="square" lIns="91440" tIns="45720" rIns="91440" bIns="45720" rtlCol="0"/>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（1）网络调查程序简化</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a:t>
            </a:r>
            <a:r>
              <a:rPr lang="zh-CN" alt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调查结果客观</a:t>
            </a:r>
            <a:endParaRPr lang="zh-CN">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（3）调查问卷直观</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（4）调查控制公正</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（5）调查时空灵活</a:t>
            </a:r>
            <a:endParaRPr lang="zh-CN" altLang="en-US">
              <a:latin typeface="微软雅黑" panose="020B0503020204020204" charset="-122"/>
              <a:ea typeface="微软雅黑" panose="020B0503020204020204" charset="-122"/>
              <a:cs typeface="微软雅黑" panose="020B0503020204020204" charset="-122"/>
            </a:endParaRPr>
          </a:p>
          <a:p>
            <a:pPr algn="l">
              <a:lnSpc>
                <a:spcPct val="120000"/>
              </a:lnSpc>
            </a:pPr>
            <a:endParaRPr lang="zh-CN" altLang="en-US" spc="150">
              <a:uFillTx/>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custDataLst>
              <p:tags r:id="rId4"/>
            </p:custDataLst>
          </p:nvPr>
        </p:nvSpPr>
        <p:spPr>
          <a:xfrm>
            <a:off x="3697605" y="1542415"/>
            <a:ext cx="6943090" cy="709295"/>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网上调查的优势</a:t>
            </a:r>
            <a:endParaRPr lang="zh-CN" altLang="en-US" sz="28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0" name="圆角矩形 9"/>
          <p:cNvSpPr/>
          <p:nvPr>
            <p:custDataLst>
              <p:tags r:id="rId5"/>
            </p:custDataLst>
          </p:nvPr>
        </p:nvSpPr>
        <p:spPr>
          <a:xfrm>
            <a:off x="2371090" y="4427855"/>
            <a:ext cx="1058545" cy="1058545"/>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6"/>
            </p:custDataLst>
          </p:nvPr>
        </p:nvSpPr>
        <p:spPr>
          <a:xfrm>
            <a:off x="1797050" y="4085590"/>
            <a:ext cx="1327150" cy="1136015"/>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7"/>
            </p:custDataLst>
          </p:nvPr>
        </p:nvSpPr>
        <p:spPr>
          <a:xfrm>
            <a:off x="3697605" y="4928235"/>
            <a:ext cx="6943090" cy="1356360"/>
          </a:xfrm>
          <a:prstGeom prst="rect">
            <a:avLst/>
          </a:prstGeom>
          <a:noFill/>
        </p:spPr>
        <p:txBody>
          <a:bodyPr wrap="square" lIns="91440" tIns="45720" rIns="91440" bIns="45720" rtlCol="0">
            <a:normAutofit lnSpcReduction="10000"/>
          </a:bodyPr>
          <a:p>
            <a:pPr algn="l">
              <a:lnSpc>
                <a:spcPct val="120000"/>
              </a:lnSpc>
              <a:buClrTx/>
              <a:buSzTx/>
              <a:buNone/>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1</a:t>
            </a:r>
            <a:r>
              <a:rPr lang="zh-CN" altLang="en-US">
                <a:latin typeface="微软雅黑" panose="020B0503020204020204" charset="-122"/>
                <a:ea typeface="微软雅黑" panose="020B0503020204020204" charset="-122"/>
                <a:cs typeface="微软雅黑" panose="020B0503020204020204" charset="-122"/>
                <a:sym typeface="+mn-ea"/>
              </a:rPr>
              <a:t>）网络调查的局限性</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buClrTx/>
              <a:buSzTx/>
              <a:buNone/>
            </a:pPr>
            <a:r>
              <a:rPr>
                <a:latin typeface="微软雅黑" panose="020B0503020204020204" charset="-122"/>
                <a:ea typeface="微软雅黑" panose="020B0503020204020204" charset="-122"/>
                <a:cs typeface="微软雅黑" panose="020B0503020204020204" charset="-122"/>
                <a:sym typeface="+mn-ea"/>
              </a:rPr>
              <a:t>（2）相应的对策</a:t>
            </a:r>
            <a:endParaRPr lang="zh-CN" altLang="en-US" sz="1800">
              <a:latin typeface="微软雅黑" panose="020B0503020204020204" charset="-122"/>
              <a:ea typeface="微软雅黑" panose="020B0503020204020204" charset="-122"/>
              <a:cs typeface="微软雅黑" panose="020B0503020204020204" charset="-122"/>
            </a:endParaRPr>
          </a:p>
          <a:p>
            <a:pPr algn="l">
              <a:lnSpc>
                <a:spcPct val="120000"/>
              </a:lnSpc>
            </a:pPr>
            <a:endParaRPr lang="zh-CN" altLang="en-US" sz="1600" b="1">
              <a:latin typeface="微软雅黑" panose="020B0503020204020204" charset="-122"/>
              <a:ea typeface="微软雅黑" panose="020B0503020204020204" charset="-122"/>
              <a:cs typeface="微软雅黑" panose="020B0503020204020204" charset="-122"/>
              <a:sym typeface="+mn-ea"/>
            </a:endParaRPr>
          </a:p>
          <a:p>
            <a:pPr algn="l">
              <a:lnSpc>
                <a:spcPct val="120000"/>
              </a:lnSpc>
            </a:pPr>
            <a:endParaRPr lang="zh-CN" altLang="en-US" sz="1600" spc="150">
              <a:uFillTx/>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8"/>
            </p:custDataLst>
          </p:nvPr>
        </p:nvSpPr>
        <p:spPr>
          <a:xfrm>
            <a:off x="3697605" y="4156710"/>
            <a:ext cx="6943090" cy="709295"/>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传统新闻舆论控制模式简析</a:t>
            </a:r>
            <a:endParaRPr lang="zh-CN" altLang="en-US" sz="28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4489" y="442332"/>
              <a:ext cx="2320720"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三、网上调查</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580425" y="1184620"/>
            <a:ext cx="6189469"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网上调查的优势</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73785" y="1645285"/>
            <a:ext cx="10177145" cy="5015865"/>
          </a:xfrm>
          <a:prstGeom prst="rect">
            <a:avLst/>
          </a:prstGeom>
          <a:noFill/>
        </p:spPr>
        <p:txBody>
          <a:bodyPr wrap="square" rtlCol="0">
            <a:spAutoFit/>
          </a:bodyPr>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网络调查的采样一般通过三种途径：</a:t>
            </a:r>
            <a:endParaRPr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一是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在线方式（Web），在线调查是指将问卷放置在网页上供受访者填写</a:t>
            </a:r>
            <a:r>
              <a:rPr sz="2000">
                <a:latin typeface="微软雅黑" panose="020B0503020204020204" charset="-122"/>
                <a:ea typeface="微软雅黑" panose="020B0503020204020204" charset="-122"/>
                <a:cs typeface="微软雅黑" panose="020B0503020204020204" charset="-122"/>
              </a:rPr>
              <a:t>。首先，有比较强的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交互性</a:t>
            </a:r>
            <a:r>
              <a:rPr sz="2000">
                <a:latin typeface="微软雅黑" panose="020B0503020204020204" charset="-122"/>
                <a:ea typeface="微软雅黑" panose="020B0503020204020204" charset="-122"/>
                <a:cs typeface="微软雅黑" panose="020B0503020204020204" charset="-122"/>
              </a:rPr>
              <a:t>；其次，可以在受访者回答问卷时，实时进行</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错误检查</a:t>
            </a:r>
            <a:r>
              <a:rPr sz="2000">
                <a:latin typeface="微软雅黑" panose="020B0503020204020204" charset="-122"/>
                <a:ea typeface="微软雅黑" panose="020B0503020204020204" charset="-122"/>
                <a:cs typeface="微软雅黑" panose="020B0503020204020204" charset="-122"/>
              </a:rPr>
              <a:t>；最后，图片、动画等可以加入到问卷中去，以产生</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多媒体的效果</a:t>
            </a:r>
            <a:r>
              <a:rPr sz="2000">
                <a:latin typeface="微软雅黑" panose="020B0503020204020204" charset="-122"/>
                <a:ea typeface="微软雅黑" panose="020B0503020204020204" charset="-122"/>
                <a:cs typeface="微软雅黑" panose="020B0503020204020204" charset="-122"/>
              </a:rPr>
              <a:t>，所有这些都使得完成调查更迅速、更有趣，并</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提高了问卷质量</a:t>
            </a:r>
            <a:r>
              <a:rPr sz="2000">
                <a:latin typeface="微软雅黑" panose="020B0503020204020204" charset="-122"/>
                <a:ea typeface="微软雅黑" panose="020B0503020204020204" charset="-122"/>
                <a:cs typeface="微软雅黑" panose="020B0503020204020204" charset="-122"/>
              </a:rPr>
              <a:t>。</a:t>
            </a:r>
            <a:endParaRPr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二是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向被调查者发送电子邮件（E-mail）</a:t>
            </a:r>
            <a:r>
              <a:rPr sz="2000">
                <a:latin typeface="微软雅黑" panose="020B0503020204020204" charset="-122"/>
                <a:ea typeface="微软雅黑" panose="020B0503020204020204" charset="-122"/>
                <a:cs typeface="微软雅黑" panose="020B0503020204020204" charset="-122"/>
              </a:rPr>
              <a:t>。虽然电子邮件快捷而且成本低，但是此种调查有其局限性。比如，问卷的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交互性很差</a:t>
            </a:r>
            <a:r>
              <a:rPr sz="2000">
                <a:latin typeface="微软雅黑" panose="020B0503020204020204" charset="-122"/>
                <a:ea typeface="微软雅黑" panose="020B0503020204020204" charset="-122"/>
                <a:cs typeface="微软雅黑" panose="020B0503020204020204" charset="-122"/>
              </a:rPr>
              <a:t>，并且数据的处理会很麻烦</a:t>
            </a:r>
            <a:r>
              <a:rPr lang="zh-CN" sz="2000">
                <a:latin typeface="微软雅黑" panose="020B0503020204020204" charset="-122"/>
                <a:ea typeface="微软雅黑" panose="020B0503020204020204" charset="-122"/>
                <a:cs typeface="微软雅黑" panose="020B0503020204020204" charset="-122"/>
              </a:rPr>
              <a:t>。</a:t>
            </a:r>
            <a:endParaRPr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三是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弹出窗口式（Pop-up），也叫网上拦截</a:t>
            </a:r>
            <a:r>
              <a:rPr sz="2000">
                <a:latin typeface="微软雅黑" panose="020B0503020204020204" charset="-122"/>
                <a:ea typeface="微软雅黑" panose="020B0503020204020204" charset="-122"/>
                <a:cs typeface="微软雅黑" panose="020B0503020204020204" charset="-122"/>
              </a:rPr>
              <a:t>，即在网民访问网站时，弹出调查窗口。但是由于这种调查往往依附于一个网站，样本的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代表性不如以上两种方式好</a:t>
            </a:r>
            <a:r>
              <a:rPr sz="2000">
                <a:latin typeface="微软雅黑" panose="020B0503020204020204" charset="-122"/>
                <a:ea typeface="微软雅黑" panose="020B0503020204020204" charset="-122"/>
                <a:cs typeface="微软雅黑" panose="020B0503020204020204" charset="-122"/>
              </a:rPr>
              <a:t>。</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92291"/>
            <a:ext cx="12188156" cy="579079"/>
            <a:chOff x="0" y="542042"/>
            <a:chExt cx="12190413" cy="5791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02952" y="542042"/>
              <a:ext cx="3383907"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普查和抽样调查</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grpSp>
        <p:nvGrpSpPr>
          <p:cNvPr id="5" name="组合 4"/>
          <p:cNvGrpSpPr/>
          <p:nvPr/>
        </p:nvGrpSpPr>
        <p:grpSpPr>
          <a:xfrm>
            <a:off x="1797050" y="1484630"/>
            <a:ext cx="8843645" cy="3681730"/>
            <a:chOff x="2830" y="2338"/>
            <a:chExt cx="13927" cy="5798"/>
          </a:xfrm>
        </p:grpSpPr>
        <p:sp>
          <p:nvSpPr>
            <p:cNvPr id="3" name="圆角矩形 2"/>
            <p:cNvSpPr/>
            <p:nvPr>
              <p:custDataLst>
                <p:tags r:id="rId1"/>
              </p:custDataLst>
            </p:nvPr>
          </p:nvSpPr>
          <p:spPr>
            <a:xfrm>
              <a:off x="3734" y="2876"/>
              <a:ext cx="1667" cy="1667"/>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2"/>
              </p:custDataLst>
            </p:nvPr>
          </p:nvSpPr>
          <p:spPr>
            <a:xfrm>
              <a:off x="2830" y="2338"/>
              <a:ext cx="2090" cy="1789"/>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3"/>
              </p:custDataLst>
            </p:nvPr>
          </p:nvSpPr>
          <p:spPr>
            <a:xfrm>
              <a:off x="5823" y="3624"/>
              <a:ext cx="10934" cy="2306"/>
            </a:xfrm>
            <a:prstGeom prst="rect">
              <a:avLst/>
            </a:prstGeom>
            <a:noFill/>
          </p:spPr>
          <p:txBody>
            <a:bodyPr wrap="square" lIns="91440" tIns="45720" rIns="91440" bIns="45720" rtlCol="0"/>
            <a:p>
              <a:pPr algn="l">
                <a:lnSpc>
                  <a:spcPct val="120000"/>
                </a:lnSpc>
              </a:pPr>
              <a:r>
                <a:rPr lang="en-US" altLang="zh-CN">
                  <a:latin typeface="微软雅黑" panose="020B0503020204020204" charset="-122"/>
                  <a:ea typeface="微软雅黑" panose="020B0503020204020204" charset="-122"/>
                  <a:cs typeface="微软雅黑" panose="020B0503020204020204" charset="-122"/>
                  <a:sym typeface="+mn-ea"/>
                </a:rPr>
                <a:t>（1）投入高</a:t>
              </a:r>
              <a:endParaRPr lang="en-US" altLang="zh-CN">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en-US" altLang="zh-CN">
                  <a:latin typeface="微软雅黑" panose="020B0503020204020204" charset="-122"/>
                  <a:ea typeface="微软雅黑" panose="020B0503020204020204" charset="-122"/>
                  <a:cs typeface="微软雅黑" panose="020B0503020204020204" charset="-122"/>
                  <a:sym typeface="+mn-ea"/>
                </a:rPr>
                <a:t>（2）社会动员度高</a:t>
              </a:r>
              <a:endParaRPr lang="en-US" altLang="zh-CN">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a:latin typeface="微软雅黑" panose="020B0503020204020204" charset="-122"/>
                  <a:ea typeface="微软雅黑" panose="020B0503020204020204" charset="-122"/>
                  <a:cs typeface="微软雅黑" panose="020B0503020204020204" charset="-122"/>
                  <a:sym typeface="+mn-ea"/>
                </a:rPr>
                <a:t>（3）时效差</a:t>
              </a:r>
              <a:endParaRPr lang="en-US" altLang="zh-CN">
                <a:latin typeface="微软雅黑" panose="020B0503020204020204" charset="-122"/>
                <a:ea typeface="微软雅黑" panose="020B0503020204020204" charset="-122"/>
                <a:cs typeface="微软雅黑" panose="020B0503020204020204" charset="-122"/>
                <a:sym typeface="+mn-ea"/>
              </a:endParaRPr>
            </a:p>
            <a:p>
              <a:pPr algn="l">
                <a:lnSpc>
                  <a:spcPct val="120000"/>
                </a:lnSpc>
              </a:pPr>
              <a:endParaRPr lang="zh-CN" altLang="en-US" spc="150">
                <a:uFillTx/>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custDataLst>
                <p:tags r:id="rId4"/>
              </p:custDataLst>
            </p:nvPr>
          </p:nvSpPr>
          <p:spPr>
            <a:xfrm>
              <a:off x="5823" y="2429"/>
              <a:ext cx="10934" cy="1117"/>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普查的特征</a:t>
              </a:r>
              <a:endParaRPr lang="zh-CN" altLang="en-US" sz="28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0" name="圆角矩形 9"/>
            <p:cNvSpPr/>
            <p:nvPr>
              <p:custDataLst>
                <p:tags r:id="rId5"/>
              </p:custDataLst>
            </p:nvPr>
          </p:nvSpPr>
          <p:spPr>
            <a:xfrm>
              <a:off x="3734" y="6469"/>
              <a:ext cx="1667" cy="1667"/>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6"/>
              </p:custDataLst>
            </p:nvPr>
          </p:nvSpPr>
          <p:spPr>
            <a:xfrm>
              <a:off x="2830" y="5930"/>
              <a:ext cx="2090" cy="1789"/>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7"/>
              </p:custDataLst>
            </p:nvPr>
          </p:nvSpPr>
          <p:spPr>
            <a:xfrm>
              <a:off x="5823" y="6742"/>
              <a:ext cx="10934" cy="1117"/>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抽样调查</a:t>
              </a:r>
              <a:endParaRPr lang="zh-CN" altLang="en-US" sz="28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4489" y="442332"/>
              <a:ext cx="2320720"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三、网上调查</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866140" y="1317625"/>
            <a:ext cx="10460355" cy="4349115"/>
          </a:xfrm>
          <a:prstGeom prst="rect">
            <a:avLst/>
          </a:prstGeom>
          <a:noFill/>
        </p:spPr>
        <p:txBody>
          <a:bodyPr wrap="square" rtlCol="0">
            <a:spAutoFit/>
          </a:bodyPr>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网络调查具有鲜明的特色:</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自愿性、定向性、及时性、互动性、经济性、匿名性</a:t>
            </a:r>
            <a:r>
              <a:rPr lang="zh-CN" sz="2000">
                <a:latin typeface="微软雅黑" panose="020B0503020204020204" charset="-122"/>
                <a:ea typeface="微软雅黑" panose="020B0503020204020204" charset="-122"/>
                <a:cs typeface="微软雅黑" panose="020B0503020204020204" charset="-122"/>
              </a:rPr>
              <a:t>等。</a:t>
            </a:r>
            <a:endParaRPr lang="zh-CN"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（1）网络调查程序简化</a:t>
            </a:r>
            <a:endParaRPr lang="zh-CN" altLang="en-US" sz="2000" b="1">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首先，由于可以</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直接在网上填答</a:t>
            </a:r>
            <a:r>
              <a:rPr lang="zh-CN" altLang="en-US" sz="2000">
                <a:latin typeface="微软雅黑" panose="020B0503020204020204" charset="-122"/>
                <a:ea typeface="微软雅黑" panose="020B0503020204020204" charset="-122"/>
                <a:cs typeface="微软雅黑" panose="020B0503020204020204" charset="-122"/>
              </a:rPr>
              <a:t>，所以不需要印刷调查问卷。</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其次，网络调查在信息采集过程中</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不需要外派调查人员</a:t>
            </a:r>
            <a:r>
              <a:rPr lang="zh-CN" altLang="en-US" sz="2000">
                <a:latin typeface="微软雅黑" panose="020B0503020204020204" charset="-122"/>
                <a:ea typeface="微软雅黑" panose="020B0503020204020204" charset="-122"/>
                <a:cs typeface="微软雅黑" panose="020B0503020204020204" charset="-122"/>
              </a:rPr>
              <a:t>，所以不受天气和距离的限制。</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再次，调查过程中最繁重﹑最关键的信息采集和录入工作，是在众多网上用户的终端上完成的，网上调查可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省去另外的编码录入环节</a:t>
            </a:r>
            <a:r>
              <a:rPr lang="zh-CN" altLang="en-US" sz="2000">
                <a:latin typeface="微软雅黑" panose="020B0503020204020204" charset="-122"/>
                <a:ea typeface="微软雅黑" panose="020B0503020204020204" charset="-122"/>
                <a:cs typeface="微软雅黑" panose="020B0503020204020204" charset="-122"/>
              </a:rPr>
              <a:t>，从而减少了数据录入过程中的遗漏与错误，有更加准确的统计效能。</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4489" y="442332"/>
              <a:ext cx="2320720"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三、网上调查</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815340" y="1685925"/>
            <a:ext cx="5240655" cy="4041140"/>
          </a:xfrm>
          <a:prstGeom prst="rect">
            <a:avLst/>
          </a:prstGeom>
          <a:noFill/>
        </p:spPr>
        <p:txBody>
          <a:bodyPr wrap="square" rtlCol="0">
            <a:spAutoFit/>
          </a:bodyPr>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最后，网络调查可以在无人值守的情况下实现不间断地接受调查填表，信息检验和信息处理由计算机</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自动</a:t>
            </a:r>
            <a:r>
              <a:rPr lang="zh-CN" sz="2000">
                <a:latin typeface="微软雅黑" panose="020B0503020204020204" charset="-122"/>
                <a:ea typeface="微软雅黑" panose="020B0503020204020204" charset="-122"/>
                <a:cs typeface="微软雅黑" panose="020B0503020204020204" charset="-122"/>
              </a:rPr>
              <a:t>完成，并能迅速通过网络传播调查结果，使调查的速度加快，调查者可以尽早获得调查信息。</a:t>
            </a:r>
            <a:endParaRPr lang="zh-CN"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由于网上调查大大简化了调查程序，可以</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节省访问员调查的时间、成本和费用</a:t>
            </a:r>
            <a:r>
              <a:rPr lang="zh-CN" sz="2000">
                <a:latin typeface="微软雅黑" panose="020B0503020204020204" charset="-122"/>
                <a:ea typeface="微软雅黑" panose="020B0503020204020204" charset="-122"/>
                <a:cs typeface="微软雅黑" panose="020B0503020204020204" charset="-122"/>
              </a:rPr>
              <a:t>，因而网络调查</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速度快</a:t>
            </a:r>
            <a:r>
              <a:rPr lang="zh-CN" sz="2000">
                <a:latin typeface="微软雅黑" panose="020B0503020204020204" charset="-122"/>
                <a:ea typeface="微软雅黑" panose="020B0503020204020204" charset="-122"/>
                <a:cs typeface="微软雅黑" panose="020B0503020204020204" charset="-122"/>
              </a:rPr>
              <a:t>，也更</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经济</a:t>
            </a:r>
            <a:r>
              <a:rPr lang="zh-CN" sz="2000">
                <a:latin typeface="微软雅黑" panose="020B0503020204020204" charset="-122"/>
                <a:ea typeface="微软雅黑" panose="020B0503020204020204" charset="-122"/>
                <a:cs typeface="微软雅黑" panose="020B0503020204020204" charset="-122"/>
              </a:rPr>
              <a:t>。</a:t>
            </a:r>
            <a:endParaRPr lang="zh-CN" sz="2000">
              <a:latin typeface="微软雅黑" panose="020B0503020204020204" charset="-122"/>
              <a:ea typeface="微软雅黑" panose="020B0503020204020204" charset="-122"/>
              <a:cs typeface="微软雅黑" panose="020B0503020204020204" charset="-122"/>
            </a:endParaRPr>
          </a:p>
        </p:txBody>
      </p:sp>
      <p:pic>
        <p:nvPicPr>
          <p:cNvPr id="3" name="图片 2" descr="Unknown"/>
          <p:cNvPicPr>
            <a:picLocks noChangeAspect="1"/>
          </p:cNvPicPr>
          <p:nvPr/>
        </p:nvPicPr>
        <p:blipFill>
          <a:blip r:embed="rId1"/>
          <a:stretch>
            <a:fillRect/>
          </a:stretch>
        </p:blipFill>
        <p:spPr>
          <a:xfrm>
            <a:off x="6563995" y="2152015"/>
            <a:ext cx="5153025" cy="310896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4489" y="442332"/>
              <a:ext cx="2320720"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三、网上调查</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005840" y="1236345"/>
            <a:ext cx="10460355" cy="4810760"/>
          </a:xfrm>
          <a:prstGeom prst="rect">
            <a:avLst/>
          </a:prstGeom>
          <a:noFill/>
        </p:spPr>
        <p:txBody>
          <a:bodyPr wrap="square" rtlCol="0">
            <a:spAutoFit/>
          </a:bodyPr>
          <a:p>
            <a:pPr indent="457200" algn="l" fontAlgn="auto">
              <a:lnSpc>
                <a:spcPct val="150000"/>
              </a:lnSpc>
              <a:spcBef>
                <a:spcPts val="1000"/>
              </a:spcBef>
              <a:spcAft>
                <a:spcPts val="1000"/>
              </a:spcAft>
            </a:pPr>
            <a:r>
              <a:rPr lang="zh-CN"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2</a:t>
            </a:r>
            <a:r>
              <a:rPr lang="zh-CN" altLang="en-US" sz="2000" b="1">
                <a:latin typeface="微软雅黑" panose="020B0503020204020204" charset="-122"/>
                <a:ea typeface="微软雅黑" panose="020B0503020204020204" charset="-122"/>
                <a:cs typeface="微软雅黑" panose="020B0503020204020204" charset="-122"/>
              </a:rPr>
              <a:t>）</a:t>
            </a:r>
            <a:r>
              <a:rPr lang="zh-CN" sz="2000" b="1">
                <a:latin typeface="微软雅黑" panose="020B0503020204020204" charset="-122"/>
                <a:ea typeface="微软雅黑" panose="020B0503020204020204" charset="-122"/>
                <a:cs typeface="微软雅黑" panose="020B0503020204020204" charset="-122"/>
              </a:rPr>
              <a:t>调查结果客观</a:t>
            </a:r>
            <a:endParaRPr lang="zh-CN" sz="2000" b="1">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首先，被调查者是在</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完全自愿</a:t>
            </a:r>
            <a:r>
              <a:rPr lang="zh-CN" sz="2000">
                <a:latin typeface="微软雅黑" panose="020B0503020204020204" charset="-122"/>
                <a:ea typeface="微软雅黑" panose="020B0503020204020204" charset="-122"/>
                <a:cs typeface="微软雅黑" panose="020B0503020204020204" charset="-122"/>
              </a:rPr>
              <a:t>的原则下参与调查，调查的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针对性更强</a:t>
            </a:r>
            <a:r>
              <a:rPr lang="zh-CN" sz="2000">
                <a:latin typeface="微软雅黑" panose="020B0503020204020204" charset="-122"/>
                <a:ea typeface="微软雅黑" panose="020B0503020204020204" charset="-122"/>
                <a:cs typeface="微软雅黑" panose="020B0503020204020204" charset="-122"/>
              </a:rPr>
              <a:t>。</a:t>
            </a:r>
            <a:endParaRPr lang="zh-CN"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其次，被调查者是在</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完全独立思考</a:t>
            </a:r>
            <a:r>
              <a:rPr lang="zh-CN" sz="2000">
                <a:latin typeface="微软雅黑" panose="020B0503020204020204" charset="-122"/>
                <a:ea typeface="微软雅黑" panose="020B0503020204020204" charset="-122"/>
                <a:cs typeface="微软雅黑" panose="020B0503020204020204" charset="-122"/>
              </a:rPr>
              <a:t>的环境下接受调查，不会受到访问员及其他外在因素的干扰，能最大限度地保证调查结果的客观性。</a:t>
            </a:r>
            <a:endParaRPr lang="zh-CN"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再次，由于网上调查的实时控制，可以</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有效避免访问员作弊、录入人员出错等人为误差</a:t>
            </a:r>
            <a:r>
              <a:rPr lang="zh-CN" sz="2000">
                <a:latin typeface="微软雅黑" panose="020B0503020204020204" charset="-122"/>
                <a:ea typeface="微软雅黑" panose="020B0503020204020204" charset="-122"/>
                <a:cs typeface="微软雅黑" panose="020B0503020204020204" charset="-122"/>
              </a:rPr>
              <a:t>。</a:t>
            </a:r>
            <a:endParaRPr lang="zh-CN"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最后，网上调查可以实现传统调查难以实现或难以控制的“题目顺序循环”、“量表题选项循环”和“联合分析中卡片的随机抽取”等操作；实现受访者回答问卷过程中的错误检查，</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避免实地执行中后期查错、复核、补充样本等后续工作</a:t>
            </a:r>
            <a:r>
              <a:rPr lang="zh-CN" sz="2000">
                <a:latin typeface="微软雅黑" panose="020B0503020204020204" charset="-122"/>
                <a:ea typeface="微软雅黑" panose="020B0503020204020204" charset="-122"/>
                <a:cs typeface="微软雅黑" panose="020B0503020204020204" charset="-122"/>
              </a:rPr>
              <a:t>。</a:t>
            </a:r>
            <a:endParaRPr lang="zh-CN"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4489" y="442332"/>
              <a:ext cx="2320720"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三、网上调查</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853440" y="1297305"/>
            <a:ext cx="5862320" cy="5220970"/>
          </a:xfrm>
          <a:prstGeom prst="rect">
            <a:avLst/>
          </a:prstGeom>
          <a:noFill/>
        </p:spPr>
        <p:txBody>
          <a:bodyPr wrap="square" rtlCol="0">
            <a:spAutoFit/>
          </a:bodyPr>
          <a:p>
            <a:pPr indent="457200" algn="l" fontAlgn="auto">
              <a:lnSpc>
                <a:spcPct val="150000"/>
              </a:lnSpc>
              <a:spcBef>
                <a:spcPts val="1000"/>
              </a:spcBef>
              <a:spcAft>
                <a:spcPts val="1000"/>
              </a:spcAft>
            </a:pPr>
            <a:r>
              <a:rPr lang="zh-CN" altLang="en-US" sz="2000" b="1">
                <a:latin typeface="微软雅黑" panose="020B0503020204020204" charset="-122"/>
                <a:ea typeface="微软雅黑" panose="020B0503020204020204" charset="-122"/>
                <a:cs typeface="微软雅黑" panose="020B0503020204020204" charset="-122"/>
              </a:rPr>
              <a:t>（3）调查问卷直观</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网上调查可以展现网络优势，</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借助图片、文字和声像资料，调查方式、调查内容可以非常丰富</a:t>
            </a:r>
            <a:r>
              <a:rPr lang="zh-CN" altLang="en-US" sz="2000">
                <a:latin typeface="微软雅黑" panose="020B0503020204020204" charset="-122"/>
                <a:ea typeface="微软雅黑" panose="020B0503020204020204" charset="-122"/>
                <a:cs typeface="微软雅黑" panose="020B0503020204020204" charset="-122"/>
              </a:rPr>
              <a:t>。比如网络调查能设计出多媒体问卷，被调查者可以直观地通过文字﹑图形和其他各种表现方式，作出选择和回答，有些项目则可以通过下拉菜单轻松选取，大大增强调查效果。</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网络具有</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互动性</a:t>
            </a:r>
            <a:r>
              <a:rPr lang="zh-CN" altLang="en-US" sz="2000">
                <a:latin typeface="微软雅黑" panose="020B0503020204020204" charset="-122"/>
                <a:ea typeface="微软雅黑" panose="020B0503020204020204" charset="-122"/>
                <a:cs typeface="微软雅黑" panose="020B0503020204020204" charset="-122"/>
              </a:rPr>
              <a:t>，利用的互动格式也很多。通过相关技术可以使不同的受访者看到有针对性的问卷，问卷形式富有个性，也更具亲和力。</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7661275" y="1607820"/>
            <a:ext cx="2761615" cy="4910455"/>
          </a:xfrm>
          <a:prstGeom prst="rect">
            <a:avLst/>
          </a:prstGeom>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4489" y="442332"/>
              <a:ext cx="2320720"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三、网上调查</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802640" y="1170305"/>
            <a:ext cx="5710555" cy="5477510"/>
          </a:xfrm>
          <a:prstGeom prst="rect">
            <a:avLst/>
          </a:prstGeom>
          <a:noFill/>
        </p:spPr>
        <p:txBody>
          <a:bodyPr wrap="square" rtlCol="0">
            <a:spAutoFit/>
          </a:bodyPr>
          <a:p>
            <a:pPr indent="457200" algn="l" fontAlgn="auto">
              <a:lnSpc>
                <a:spcPct val="150000"/>
              </a:lnSpc>
              <a:spcBef>
                <a:spcPts val="1000"/>
              </a:spcBef>
              <a:spcAft>
                <a:spcPts val="1000"/>
              </a:spcAft>
            </a:pPr>
            <a:r>
              <a:rPr lang="zh-CN" altLang="en-US" sz="2000" b="1">
                <a:latin typeface="微软雅黑" panose="020B0503020204020204" charset="-122"/>
                <a:ea typeface="微软雅黑" panose="020B0503020204020204" charset="-122"/>
                <a:cs typeface="微软雅黑" panose="020B0503020204020204" charset="-122"/>
              </a:rPr>
              <a:t>（4）调查控制公正</a:t>
            </a:r>
            <a:endParaRPr lang="zh-CN" altLang="en-US" sz="2000" b="1">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首先，网上调查问卷可以</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附加全面规范的指标解释</a:t>
            </a:r>
            <a:r>
              <a:rPr lang="zh-CN" altLang="en-US" sz="2000">
                <a:latin typeface="微软雅黑" panose="020B0503020204020204" charset="-122"/>
                <a:ea typeface="微软雅黑" panose="020B0503020204020204" charset="-122"/>
                <a:cs typeface="微软雅黑" panose="020B0503020204020204" charset="-122"/>
              </a:rPr>
              <a:t>，有利于消除因对指标解释不到位和理解不清晰而造成的调查偏差。</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其次，问卷的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复核检验由计算机设定</a:t>
            </a:r>
            <a:r>
              <a:rPr lang="zh-CN" altLang="en-US" sz="2000">
                <a:latin typeface="微软雅黑" panose="020B0503020204020204" charset="-122"/>
                <a:ea typeface="微软雅黑" panose="020B0503020204020204" charset="-122"/>
                <a:cs typeface="微软雅黑" panose="020B0503020204020204" charset="-122"/>
              </a:rPr>
              <a:t>，检验条件和控制措施自动实施，可以有效地保证对调查问卷100％地复核检验，从而保持检验与控制的客观公正性。</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最后，通过</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被调查者身份验证技术</a:t>
            </a:r>
            <a:r>
              <a:rPr lang="zh-CN" altLang="en-US" sz="2000">
                <a:latin typeface="微软雅黑" panose="020B0503020204020204" charset="-122"/>
                <a:ea typeface="微软雅黑" panose="020B0503020204020204" charset="-122"/>
                <a:cs typeface="微软雅黑" panose="020B0503020204020204" charset="-122"/>
              </a:rPr>
              <a:t>可以有效地防止信息采集过程中的舞弊行为。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6704330" y="2625725"/>
            <a:ext cx="5008880" cy="296418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4489" y="442332"/>
              <a:ext cx="2320720"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三、网上调查</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802640" y="1170305"/>
            <a:ext cx="10421620" cy="3579495"/>
          </a:xfrm>
          <a:prstGeom prst="rect">
            <a:avLst/>
          </a:prstGeom>
          <a:noFill/>
        </p:spPr>
        <p:txBody>
          <a:bodyPr wrap="square" rtlCol="0">
            <a:spAutoFit/>
          </a:bodyPr>
          <a:p>
            <a:pPr indent="457200" algn="l" fontAlgn="auto">
              <a:lnSpc>
                <a:spcPct val="150000"/>
              </a:lnSpc>
              <a:spcBef>
                <a:spcPts val="1000"/>
              </a:spcBef>
              <a:spcAft>
                <a:spcPts val="1000"/>
              </a:spcAft>
            </a:pPr>
            <a:r>
              <a:rPr lang="zh-CN" altLang="en-US" sz="2000" b="1">
                <a:latin typeface="微软雅黑" panose="020B0503020204020204" charset="-122"/>
                <a:ea typeface="微软雅黑" panose="020B0503020204020204" charset="-122"/>
                <a:cs typeface="微软雅黑" panose="020B0503020204020204" charset="-122"/>
              </a:rPr>
              <a:t>（5）调查时空灵活</a:t>
            </a:r>
            <a:endParaRPr lang="zh-CN" altLang="en-US" sz="2000" b="1">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这与受区域限制的传统调研方式有很大不同，</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可以进行不同地域、国家的Internet用户在线调查</a:t>
            </a:r>
            <a:r>
              <a:rPr lang="zh-CN" altLang="en-US" sz="2000">
                <a:latin typeface="微软雅黑" panose="020B0503020204020204" charset="-122"/>
                <a:ea typeface="微软雅黑" panose="020B0503020204020204" charset="-122"/>
                <a:cs typeface="微软雅黑" panose="020B0503020204020204" charset="-122"/>
              </a:rPr>
              <a:t>。例如，某家用电器企业于1999年8～9月份在www.consult上进行了中国等七个国家的Internet用户在线调查活动。澳大利亚业界的主流公司和商业经理们都选择从该公司获取当地Internet市场信息。www.consult在中国的在线调查活动是与十家访问率较高的ISP和在线网络广告站点联合进行的，这样的调研活动如果利用传统方式是无法想象的。此外，网上调查还能</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开展24小时全天候的调查</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4489" y="442332"/>
              <a:ext cx="2320720"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三、网上调查</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424215" y="1272250"/>
            <a:ext cx="6189469" cy="460375"/>
          </a:xfrm>
          <a:prstGeom prst="rect">
            <a:avLst/>
          </a:prstGeom>
          <a:noFill/>
        </p:spPr>
        <p:txBody>
          <a:bodyPr wrap="square" rtlCol="0">
            <a:spAutoFit/>
          </a:bodyPr>
          <a:p>
            <a:r>
              <a:rPr lang="en-US"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网络调查的局限性和对策</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65505" y="1857375"/>
            <a:ext cx="10460355" cy="4297680"/>
          </a:xfrm>
          <a:prstGeom prst="rect">
            <a:avLst/>
          </a:prstGeom>
          <a:noFill/>
        </p:spPr>
        <p:txBody>
          <a:bodyPr wrap="square" rtlCol="0">
            <a:spAutoFit/>
          </a:bodyPr>
          <a:p>
            <a:pPr indent="457200" algn="l" fontAlgn="auto">
              <a:lnSpc>
                <a:spcPct val="150000"/>
              </a:lnSpc>
              <a:spcBef>
                <a:spcPts val="1000"/>
              </a:spcBef>
              <a:spcAft>
                <a:spcPts val="1000"/>
              </a:spcAft>
            </a:pPr>
            <a:r>
              <a:rPr lang="zh-CN"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1</a:t>
            </a:r>
            <a:r>
              <a:rPr lang="zh-CN" altLang="en-US" sz="2000" b="1">
                <a:latin typeface="微软雅黑" panose="020B0503020204020204" charset="-122"/>
                <a:ea typeface="微软雅黑" panose="020B0503020204020204" charset="-122"/>
                <a:cs typeface="微软雅黑" panose="020B0503020204020204" charset="-122"/>
              </a:rPr>
              <a:t>）</a:t>
            </a:r>
            <a:r>
              <a:rPr lang="zh-CN" sz="2000" b="1">
                <a:latin typeface="微软雅黑" panose="020B0503020204020204" charset="-122"/>
                <a:ea typeface="微软雅黑" panose="020B0503020204020204" charset="-122"/>
                <a:cs typeface="微软雅黑" panose="020B0503020204020204" charset="-122"/>
              </a:rPr>
              <a:t>网络调查的局限性</a:t>
            </a:r>
            <a:endParaRPr lang="zh-CN" sz="2000" b="1">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一是，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网络调查的样本代表性受质疑</a:t>
            </a:r>
            <a:r>
              <a:rPr lang="zh-CN" sz="2000">
                <a:latin typeface="微软雅黑" panose="020B0503020204020204" charset="-122"/>
                <a:ea typeface="微软雅黑" panose="020B0503020204020204" charset="-122"/>
                <a:cs typeface="微软雅黑" panose="020B0503020204020204" charset="-122"/>
              </a:rPr>
              <a:t>。样本结构与调查总体的结构未必具有相似性。因为网上调查仅局限于网民，而且分布不平衡，网络使用者又多为男性，教育水平较高﹑较年轻和收入较高。由于调查样本对象的局限性，影响了目前样本的代表性，必然导致样本对象的阶层性以及相应的调查误差。若调查总体与网民不重叠的话，仅从网民中抽取的样本无论是在地域分布，还是在职业特征等方面的结构都可能与总体结构存在错位，样本的代表性显然无法保证。</a:t>
            </a:r>
            <a:endParaRPr lang="zh-CN"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pPr>
            <a:endParaRPr lang="zh-CN"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4489" y="442332"/>
              <a:ext cx="2320720"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三、网上调查</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865505" y="1647825"/>
            <a:ext cx="10460355" cy="2399665"/>
          </a:xfrm>
          <a:prstGeom prst="rect">
            <a:avLst/>
          </a:prstGeom>
          <a:noFill/>
        </p:spPr>
        <p:txBody>
          <a:bodyPr wrap="square" rtlCol="0">
            <a:spAutoFit/>
          </a:bodyPr>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二是，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受调查网民身份的客观性存在问题</a:t>
            </a:r>
            <a:r>
              <a:rPr lang="zh-CN" sz="2000">
                <a:latin typeface="微软雅黑" panose="020B0503020204020204" charset="-122"/>
                <a:ea typeface="微软雅黑" panose="020B0503020204020204" charset="-122"/>
                <a:cs typeface="微软雅黑" panose="020B0503020204020204" charset="-122"/>
              </a:rPr>
              <a:t>。目前，网上调查的最大问题在于，对被调查者的身份确认，得不到一个很好的控制性工具和手段，往往造成所获得信息的准确性和真实性程度难以判断。具体来说，如何保证一个人只能投一次票，并只代表自己，而不能利用某种计算机程序投更多次票？如何在对女性的某些问题的调查中，排除那些“热心”男性的参与？</a:t>
            </a:r>
            <a:endParaRPr lang="zh-CN"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4489" y="442332"/>
              <a:ext cx="2320720"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三、网上调查</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174750" y="1286510"/>
            <a:ext cx="5723255" cy="4759325"/>
          </a:xfrm>
          <a:prstGeom prst="rect">
            <a:avLst/>
          </a:prstGeom>
          <a:noFill/>
        </p:spPr>
        <p:txBody>
          <a:bodyPr wrap="square" rtlCol="0">
            <a:spAutoFit/>
          </a:bodyPr>
          <a:p>
            <a:pPr indent="457200" algn="l" fontAlgn="auto">
              <a:lnSpc>
                <a:spcPct val="150000"/>
              </a:lnSpc>
              <a:spcBef>
                <a:spcPts val="1000"/>
              </a:spcBef>
              <a:spcAft>
                <a:spcPts val="1000"/>
              </a:spcAft>
            </a:pPr>
            <a:r>
              <a:rPr sz="2000" b="1">
                <a:latin typeface="微软雅黑" panose="020B0503020204020204" charset="-122"/>
                <a:ea typeface="微软雅黑" panose="020B0503020204020204" charset="-122"/>
                <a:cs typeface="微软雅黑" panose="020B0503020204020204" charset="-122"/>
              </a:rPr>
              <a:t>（2）相应的对策</a:t>
            </a:r>
            <a:endParaRPr sz="2000" b="1">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首先，如果要吸引尽可能多的网民来填答问卷的话，就要给受调查的网民提供适当的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补偿。</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从目前来看，一些网络调查多以抽奖的方式吸引网民积极参与，但上网者的需求不同，仅用此种方法不见得有效，网络调查不妨在分析被调查者需求的基础上，根据不同对象的不同需求采用不同的“饵”，以最大限度地调动受调查网民认真填答问卷的积极性。</a:t>
            </a:r>
            <a:endParaRPr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rcRect l="10198" t="18836" r="9029" b="17428"/>
          <a:stretch>
            <a:fillRect/>
          </a:stretch>
        </p:blipFill>
        <p:spPr>
          <a:xfrm>
            <a:off x="7712710" y="1434465"/>
            <a:ext cx="3060065" cy="428434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4489" y="442332"/>
              <a:ext cx="2320720"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三、网上调查</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183640" y="1323975"/>
            <a:ext cx="9646920" cy="4502785"/>
          </a:xfrm>
          <a:prstGeom prst="rect">
            <a:avLst/>
          </a:prstGeom>
          <a:noFill/>
        </p:spPr>
        <p:txBody>
          <a:bodyPr wrap="square" rtlCol="0">
            <a:spAutoFit/>
          </a:bodyPr>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其次，</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网络调查的前提必须保证调查总体与网民总体相重叠</a:t>
            </a:r>
            <a:r>
              <a:rPr sz="2000">
                <a:latin typeface="微软雅黑" panose="020B0503020204020204" charset="-122"/>
                <a:ea typeface="微软雅黑" panose="020B0503020204020204" charset="-122"/>
                <a:cs typeface="微软雅黑" panose="020B0503020204020204" charset="-122"/>
              </a:rPr>
              <a:t>。一个大调查也可以分解为若干个小调查，根据实际需要采用网上调查与网下调查相结合的方法。比如网上调查侧重于网民对热点问题的看法的调查；网下调查侧重对网民的总量和网民的结构特征等参数的调查。</a:t>
            </a:r>
            <a:endParaRPr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最后，网上调查</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对被调查者的身份辨识上，关键还要在技术上加以改进</a:t>
            </a:r>
            <a:r>
              <a:rPr sz="2000">
                <a:latin typeface="微软雅黑" panose="020B0503020204020204" charset="-122"/>
                <a:ea typeface="微软雅黑" panose="020B0503020204020204" charset="-122"/>
                <a:cs typeface="微软雅黑" panose="020B0503020204020204" charset="-122"/>
              </a:rPr>
              <a:t>。比如新近出现的NetValue调查方法已取得较大进展。通过大量的“电脑辅助电话调查”（CATI）获得用户的基本人口数据，根据基本人口数据确定样本框，然后NetValue从样本框中招募自愿被调查者，下载软件到自愿被调查者的电脑中，通过软件记录被调查者的全部上网行为，通过身份确认的才可视为有效问卷。</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5299"/>
            <a:ext cx="12188156" cy="666071"/>
            <a:chOff x="0" y="455034"/>
            <a:chExt cx="12190413" cy="66619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399720" y="455034"/>
              <a:ext cx="3389623"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普查和抽样调查</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3" name="文本框 2"/>
          <p:cNvSpPr txBox="1"/>
          <p:nvPr/>
        </p:nvSpPr>
        <p:spPr>
          <a:xfrm>
            <a:off x="1137195" y="156816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普查的特征</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137285" y="2028825"/>
            <a:ext cx="10460355" cy="475932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普查即对问题所涉及的全部研究对象无一遗漏地进行调查。</a:t>
            </a:r>
            <a:r>
              <a:rPr lang="en-US" altLang="zh-CN" sz="2000">
                <a:latin typeface="微软雅黑" panose="020B0503020204020204" charset="-122"/>
                <a:ea typeface="微软雅黑" panose="020B0503020204020204" charset="-122"/>
                <a:cs typeface="微软雅黑" panose="020B0503020204020204" charset="-122"/>
                <a:sym typeface="+mn-ea"/>
              </a:rPr>
              <a:t>用普查的方式进行民意测量，在极个别的情况之下是可行的，或者说也是必要的，但在绝大部分情况下，普查方式不适于民意测验。民意测验之所以不能采用普查方式，不能作为民意测验的基本形式，是因为普查有以下几个特征：</a:t>
            </a:r>
            <a:endParaRPr lang="en-US" altLang="zh-CN"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1</a:t>
            </a:r>
            <a:r>
              <a:rPr lang="zh-CN" altLang="en-US" sz="2000" b="1">
                <a:latin typeface="微软雅黑" panose="020B0503020204020204" charset="-122"/>
                <a:ea typeface="微软雅黑" panose="020B0503020204020204" charset="-122"/>
                <a:cs typeface="微软雅黑" panose="020B0503020204020204" charset="-122"/>
              </a:rPr>
              <a:t>）投入高</a:t>
            </a:r>
            <a:endParaRPr lang="en-US" altLang="zh-CN"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sym typeface="+mn-ea"/>
              </a:rPr>
              <a:t>比如，人口普查是国家的基本情况调查，能够比较系统、具体地查清一个国家特定社会时期的人口数量、素质和结构的变动情况，准确地揭示人口发展变化的规律和趋势，为国家制订中长期的人口政策，并可为社会经济发展规划提供翔实的依据。普查所需要的相关</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调查费用</a:t>
            </a:r>
            <a:r>
              <a:rPr lang="en-US" altLang="zh-CN" sz="2000">
                <a:latin typeface="微软雅黑" panose="020B0503020204020204" charset="-122"/>
                <a:ea typeface="微软雅黑" panose="020B0503020204020204" charset="-122"/>
                <a:cs typeface="微软雅黑" panose="020B0503020204020204" charset="-122"/>
                <a:sym typeface="+mn-ea"/>
              </a:rPr>
              <a:t>一定是很高的。</a:t>
            </a:r>
            <a:endParaRPr lang="en-US" altLang="zh-CN"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4801870" y="1297940"/>
            <a:ext cx="1405890"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5281295" y="955675"/>
            <a:ext cx="1968500" cy="2067560"/>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6713855" y="968375"/>
            <a:ext cx="730250" cy="767080"/>
            <a:chOff x="0" y="986971"/>
            <a:chExt cx="4615543" cy="4847774"/>
          </a:xfrm>
        </p:grpSpPr>
        <p:sp>
          <p:nvSpPr>
            <p:cNvPr id="28" name="矩形 27"/>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6755765" y="3034030"/>
            <a:ext cx="368935" cy="387350"/>
            <a:chOff x="0" y="986971"/>
            <a:chExt cx="4615543" cy="4847774"/>
          </a:xfrm>
        </p:grpSpPr>
        <p:sp>
          <p:nvSpPr>
            <p:cNvPr id="31" name="矩形 30"/>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69"/>
          <p:cNvSpPr>
            <a:spLocks noChangeArrowheads="1"/>
          </p:cNvSpPr>
          <p:nvPr/>
        </p:nvSpPr>
        <p:spPr bwMode="auto">
          <a:xfrm>
            <a:off x="3067050" y="4060190"/>
            <a:ext cx="626554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舆论测量的两个基本问题</a:t>
            </a:r>
            <a:endParaRPr lang="zh-CN" altLang="en-US" sz="4000" b="1" dirty="0">
              <a:solidFill>
                <a:srgbClr val="2E75B6"/>
              </a:solidFill>
              <a:latin typeface="微软雅黑" panose="020B0503020204020204" charset="-122"/>
              <a:ea typeface="微软雅黑" panose="020B0503020204020204" charset="-122"/>
              <a:sym typeface="微软雅黑" panose="020B0503020204020204" charset="-122"/>
            </a:endParaRPr>
          </a:p>
        </p:txBody>
      </p:sp>
      <p:sp>
        <p:nvSpPr>
          <p:cNvPr id="34" name="矩形 70"/>
          <p:cNvSpPr>
            <a:spLocks noChangeArrowheads="1"/>
          </p:cNvSpPr>
          <p:nvPr/>
        </p:nvSpPr>
        <p:spPr bwMode="auto">
          <a:xfrm>
            <a:off x="2465627" y="5072848"/>
            <a:ext cx="7217819"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600" b="1" dirty="0" smtClean="0">
                <a:solidFill>
                  <a:schemeClr val="bg2">
                    <a:lumMod val="25000"/>
                  </a:schemeClr>
                </a:solidFill>
                <a:latin typeface="微软雅黑" panose="020B0503020204020204" charset="-122"/>
                <a:ea typeface="微软雅黑" panose="020B0503020204020204" charset="-122"/>
                <a:sym typeface="+mn-ea"/>
              </a:rPr>
              <a:t>如何调查</a:t>
            </a:r>
            <a:endParaRPr lang="zh-CN" altLang="en-US" sz="3600" b="1" dirty="0" smtClean="0">
              <a:solidFill>
                <a:schemeClr val="bg2">
                  <a:lumMod val="25000"/>
                </a:schemeClr>
              </a:solidFill>
              <a:latin typeface="微软雅黑" panose="020B0503020204020204" charset="-122"/>
              <a:ea typeface="微软雅黑" panose="020B0503020204020204" charset="-122"/>
              <a:sym typeface="+mn-ea"/>
            </a:endParaRPr>
          </a:p>
        </p:txBody>
      </p:sp>
      <p:cxnSp>
        <p:nvCxnSpPr>
          <p:cNvPr id="35" name="直接连接符 34"/>
          <p:cNvCxnSpPr/>
          <p:nvPr/>
        </p:nvCxnSpPr>
        <p:spPr>
          <a:xfrm>
            <a:off x="1611135" y="4498433"/>
            <a:ext cx="145599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9332827" y="4498436"/>
            <a:ext cx="13793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2963" y="1598609"/>
            <a:ext cx="2263793" cy="642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sz="5400"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750" fill="hold"/>
                                        <p:tgtEl>
                                          <p:spTgt spid="34"/>
                                        </p:tgtEl>
                                        <p:attrNameLst>
                                          <p:attrName>ppt_w</p:attrName>
                                        </p:attrNameLst>
                                      </p:cBhvr>
                                      <p:tavLst>
                                        <p:tav tm="0">
                                          <p:val>
                                            <p:fltVal val="0"/>
                                          </p:val>
                                        </p:tav>
                                        <p:tav tm="100000">
                                          <p:val>
                                            <p:strVal val="#ppt_w"/>
                                          </p:val>
                                        </p:tav>
                                      </p:tavLst>
                                    </p:anim>
                                    <p:anim calcmode="lin" valueType="num">
                                      <p:cBhvr>
                                        <p:cTn id="28" dur="750" fill="hold"/>
                                        <p:tgtEl>
                                          <p:spTgt spid="34"/>
                                        </p:tgtEl>
                                        <p:attrNameLst>
                                          <p:attrName>ppt_h</p:attrName>
                                        </p:attrNameLst>
                                      </p:cBhvr>
                                      <p:tavLst>
                                        <p:tav tm="0">
                                          <p:val>
                                            <p:fltVal val="0"/>
                                          </p:val>
                                        </p:tav>
                                        <p:tav tm="100000">
                                          <p:val>
                                            <p:strVal val="#ppt_h"/>
                                          </p:val>
                                        </p:tav>
                                      </p:tavLst>
                                    </p:anim>
                                    <p:anim calcmode="lin" valueType="num">
                                      <p:cBhvr>
                                        <p:cTn id="29" dur="750" fill="hold"/>
                                        <p:tgtEl>
                                          <p:spTgt spid="34"/>
                                        </p:tgtEl>
                                        <p:attrNameLst>
                                          <p:attrName>style.rotation</p:attrName>
                                        </p:attrNameLst>
                                      </p:cBhvr>
                                      <p:tavLst>
                                        <p:tav tm="0">
                                          <p:val>
                                            <p:fltVal val="90"/>
                                          </p:val>
                                        </p:tav>
                                        <p:tav tm="100000">
                                          <p:val>
                                            <p:fltVal val="0"/>
                                          </p:val>
                                        </p:tav>
                                      </p:tavLst>
                                    </p:anim>
                                    <p:animEffect transition="in" filter="fade">
                                      <p:cBhvr>
                                        <p:cTn id="3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rot="0">
            <a:off x="5120005" y="2399665"/>
            <a:ext cx="6798945" cy="1354455"/>
            <a:chOff x="6429563" y="2237293"/>
            <a:chExt cx="5448271" cy="1085599"/>
          </a:xfrm>
        </p:grpSpPr>
        <p:sp>
          <p:nvSpPr>
            <p:cNvPr id="55" name="Rectangle 39"/>
            <p:cNvSpPr>
              <a:spLocks noChangeArrowheads="1"/>
            </p:cNvSpPr>
            <p:nvPr/>
          </p:nvSpPr>
          <p:spPr bwMode="auto">
            <a:xfrm>
              <a:off x="6918195" y="2272235"/>
              <a:ext cx="3024336"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一、思路之一：控制方法 </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4" name="椭圆 73"/>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58" name="Rectangle 39"/>
            <p:cNvSpPr>
              <a:spLocks noChangeArrowheads="1"/>
            </p:cNvSpPr>
            <p:nvPr/>
          </p:nvSpPr>
          <p:spPr bwMode="auto">
            <a:xfrm>
              <a:off x="6918060" y="3015392"/>
              <a:ext cx="4959774"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二、思路之二：全方位的信息把握</a:t>
              </a:r>
              <a:endParaRPr lang="zh-CN" altLang="en-US" sz="2400" b="1" spc="200" dirty="0">
                <a:latin typeface="微软雅黑" panose="020B0503020204020204" charset="-122"/>
                <a:ea typeface="微软雅黑" panose="020B0503020204020204" charset="-122"/>
              </a:endParaRP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2" name="椭圆 71"/>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grpSp>
      <p:grpSp>
        <p:nvGrpSpPr>
          <p:cNvPr id="15" name="组合 14"/>
          <p:cNvGrpSpPr/>
          <p:nvPr/>
        </p:nvGrpSpPr>
        <p:grpSpPr>
          <a:xfrm rot="2700000">
            <a:off x="894715" y="2208530"/>
            <a:ext cx="1406525"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0" y="1320801"/>
              <a:ext cx="4180114" cy="4180114"/>
            </a:xfrm>
            <a:prstGeom prst="rect">
              <a:avLst/>
            </a:prstGeom>
            <a:solidFill>
              <a:srgbClr val="2E75B6"/>
            </a:solidFill>
            <a:ln>
              <a:solidFill>
                <a:schemeClr val="accent1">
                  <a:lumMod val="50000"/>
                </a:schemeClr>
              </a:solidFill>
            </a:ln>
            <a:extLst>
              <a:ext uri="{909E8E84-426E-40DD-AFC4-6F175D3DCCD1}">
                <a14:hiddenFill xmlns:a14="http://schemas.microsoft.com/office/drawing/2010/main">
                  <a:solidFill>
                    <a:srgbClr val="D5493A">
                      <a:alpha val="78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2700000">
            <a:off x="1374140" y="1866265"/>
            <a:ext cx="1969135" cy="2068195"/>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2700000">
            <a:off x="2806700" y="1878965"/>
            <a:ext cx="730250" cy="767080"/>
            <a:chOff x="0" y="986971"/>
            <a:chExt cx="4615543" cy="4847774"/>
          </a:xfrm>
          <a:solidFill>
            <a:schemeClr val="accent1">
              <a:lumMod val="75000"/>
            </a:schemeClr>
          </a:solidFill>
        </p:grpSpPr>
        <p:sp>
          <p:nvSpPr>
            <p:cNvPr id="28" name="矩形 27"/>
            <p:cNvSpPr/>
            <p:nvPr/>
          </p:nvSpPr>
          <p:spPr>
            <a:xfrm>
              <a:off x="449943" y="986971"/>
              <a:ext cx="4165600" cy="4847774"/>
            </a:xfrm>
            <a:prstGeom prst="rect">
              <a:avLst/>
            </a:prstGeom>
            <a:noFill/>
            <a:ln>
              <a:solidFill>
                <a:schemeClr val="accent1">
                  <a:lumMod val="50000"/>
                  <a:alpha val="70000"/>
                </a:schemeClr>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0" y="1320801"/>
              <a:ext cx="4180114" cy="4180114"/>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700000">
            <a:off x="2849245" y="3944620"/>
            <a:ext cx="368935" cy="387350"/>
            <a:chOff x="0" y="986971"/>
            <a:chExt cx="4615543" cy="4847774"/>
          </a:xfrm>
        </p:grpSpPr>
        <p:sp>
          <p:nvSpPr>
            <p:cNvPr id="13" name="矩形 12"/>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4232910" y="407035"/>
            <a:ext cx="4574540" cy="583565"/>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cs typeface="微软雅黑" panose="020B0503020204020204" charset="-122"/>
              </a:rPr>
              <a:t>第二节  如何调查</a:t>
            </a:r>
            <a:endParaRPr lang="zh-CN" altLang="en-US" sz="32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38431" y="535691"/>
              <a:ext cx="4095238"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思路之一：控制方法</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14" name="圆角矩形 13"/>
          <p:cNvSpPr/>
          <p:nvPr>
            <p:custDataLst>
              <p:tags r:id="rId1"/>
            </p:custDataLst>
          </p:nvPr>
        </p:nvSpPr>
        <p:spPr>
          <a:xfrm>
            <a:off x="2788436" y="1514338"/>
            <a:ext cx="891570" cy="891570"/>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2"/>
            </p:custDataLst>
          </p:nvPr>
        </p:nvSpPr>
        <p:spPr>
          <a:xfrm>
            <a:off x="2293535" y="1288578"/>
            <a:ext cx="1110689" cy="875548"/>
          </a:xfrm>
          <a:prstGeom prst="rect">
            <a:avLst/>
          </a:prstGeom>
          <a:solidFill>
            <a:srgbClr val="FFFFFF"/>
          </a:solidFill>
        </p:spPr>
        <p:txBody>
          <a:bodyPr wrap="square" tIns="0" bIns="0" rtlCol="0">
            <a:normAutofit/>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6" name="文本框 15"/>
          <p:cNvSpPr txBox="1"/>
          <p:nvPr>
            <p:custDataLst>
              <p:tags r:id="rId3"/>
            </p:custDataLst>
          </p:nvPr>
        </p:nvSpPr>
        <p:spPr>
          <a:xfrm>
            <a:off x="3929113" y="2053996"/>
            <a:ext cx="6678436" cy="1000351"/>
          </a:xfrm>
          <a:prstGeom prst="rect">
            <a:avLst/>
          </a:prstGeom>
          <a:noFill/>
        </p:spPr>
        <p:txBody>
          <a:bodyPr wrap="square" lIns="91440" tIns="45720" rIns="91440" bIns="45720" rtlCol="0">
            <a:normAutofit/>
          </a:bodyPr>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1</a:t>
            </a:r>
            <a:r>
              <a:rPr lang="zh-CN" altLang="en-US">
                <a:latin typeface="微软雅黑" panose="020B0503020204020204" charset="-122"/>
                <a:ea typeface="微软雅黑" panose="020B0503020204020204" charset="-122"/>
                <a:cs typeface="微软雅黑" panose="020B0503020204020204" charset="-122"/>
                <a:sym typeface="+mn-ea"/>
              </a:rPr>
              <a:t>）调查问卷的类型</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a:t>
            </a:r>
            <a:r>
              <a:rPr lang="zh-CN" altLang="en-US">
                <a:latin typeface="微软雅黑" panose="020B0503020204020204" charset="-122"/>
                <a:ea typeface="微软雅黑" panose="020B0503020204020204" charset="-122"/>
                <a:cs typeface="微软雅黑" panose="020B0503020204020204" charset="-122"/>
                <a:sym typeface="+mn-ea"/>
              </a:rPr>
              <a:t>）问卷的特征与作用</a:t>
            </a:r>
            <a:endParaRPr lang="zh-CN" altLang="en-US">
              <a:latin typeface="微软雅黑" panose="020B0503020204020204" charset="-122"/>
              <a:ea typeface="微软雅黑" panose="020B0503020204020204" charset="-122"/>
              <a:cs typeface="微软雅黑" panose="020B0503020204020204" charset="-122"/>
            </a:endParaRPr>
          </a:p>
          <a:p>
            <a:pPr algn="l">
              <a:lnSpc>
                <a:spcPct val="120000"/>
              </a:lnSpc>
            </a:pPr>
            <a:endParaRPr lang="zh-CN" altLang="en-US">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7" name="文本框 16"/>
          <p:cNvSpPr txBox="1"/>
          <p:nvPr>
            <p:custDataLst>
              <p:tags r:id="rId4"/>
            </p:custDataLst>
          </p:nvPr>
        </p:nvSpPr>
        <p:spPr>
          <a:xfrm>
            <a:off x="3929113" y="1342439"/>
            <a:ext cx="6678436" cy="632835"/>
          </a:xfrm>
          <a:prstGeom prst="rect">
            <a:avLst/>
          </a:prstGeom>
          <a:noFill/>
        </p:spPr>
        <p:txBody>
          <a:bodyPr wrap="square" lIns="91440" tIns="45720" rIns="91440" bIns="45720" rtlCol="0" anchor="ctr" anchorCtr="0">
            <a:normAutofit/>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问卷式测验</a:t>
            </a:r>
            <a:endParaRPr lang="zh-CN" altLang="en-US" sz="2800" b="1" spc="200">
              <a:solidFill>
                <a:srgbClr val="096FB6"/>
              </a:solidFill>
              <a:latin typeface="微软雅黑" panose="020B0503020204020204" charset="-122"/>
              <a:ea typeface="微软雅黑" panose="020B0503020204020204" charset="-122"/>
              <a:cs typeface="微软雅黑" panose="020B0503020204020204" charset="-122"/>
              <a:sym typeface="+mn-ea"/>
            </a:endParaRPr>
          </a:p>
        </p:txBody>
      </p:sp>
      <p:sp>
        <p:nvSpPr>
          <p:cNvPr id="18" name="圆角矩形 17"/>
          <p:cNvSpPr/>
          <p:nvPr>
            <p:custDataLst>
              <p:tags r:id="rId5"/>
            </p:custDataLst>
          </p:nvPr>
        </p:nvSpPr>
        <p:spPr>
          <a:xfrm>
            <a:off x="2788436" y="3291424"/>
            <a:ext cx="891570" cy="891570"/>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6"/>
            </p:custDataLst>
          </p:nvPr>
        </p:nvSpPr>
        <p:spPr>
          <a:xfrm>
            <a:off x="2293535" y="3065664"/>
            <a:ext cx="1110689" cy="875548"/>
          </a:xfrm>
          <a:prstGeom prst="rect">
            <a:avLst/>
          </a:prstGeom>
          <a:solidFill>
            <a:srgbClr val="FFFFFF"/>
          </a:solidFill>
        </p:spPr>
        <p:txBody>
          <a:bodyPr wrap="square" tIns="0" bIns="0" rtlCol="0">
            <a:normAutofit/>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20" name="文本框 19"/>
          <p:cNvSpPr txBox="1"/>
          <p:nvPr>
            <p:custDataLst>
              <p:tags r:id="rId7"/>
            </p:custDataLst>
          </p:nvPr>
        </p:nvSpPr>
        <p:spPr>
          <a:xfrm>
            <a:off x="3929113" y="3830872"/>
            <a:ext cx="6678436" cy="1000351"/>
          </a:xfrm>
          <a:prstGeom prst="rect">
            <a:avLst/>
          </a:prstGeom>
          <a:noFill/>
        </p:spPr>
        <p:txBody>
          <a:bodyPr wrap="square" lIns="91440" tIns="45720" rIns="91440" bIns="45720" rtlCol="0">
            <a:normAutofit/>
          </a:bodyPr>
          <a:p>
            <a:pPr>
              <a:lnSpc>
                <a:spcPct val="120000"/>
              </a:lnSpc>
            </a:pPr>
            <a:r>
              <a:rPr>
                <a:latin typeface="微软雅黑" panose="020B0503020204020204" charset="-122"/>
                <a:ea typeface="微软雅黑" panose="020B0503020204020204" charset="-122"/>
                <a:cs typeface="微软雅黑" panose="020B0503020204020204" charset="-122"/>
                <a:sym typeface="+mn-ea"/>
              </a:rPr>
              <a:t>（1）量表的特征和作用</a:t>
            </a:r>
            <a:endParaRPr>
              <a:latin typeface="微软雅黑" panose="020B0503020204020204" charset="-122"/>
              <a:ea typeface="微软雅黑" panose="020B0503020204020204" charset="-122"/>
              <a:cs typeface="微软雅黑" panose="020B0503020204020204" charset="-122"/>
              <a:sym typeface="+mn-ea"/>
            </a:endParaRPr>
          </a:p>
          <a:p>
            <a:pPr>
              <a:lnSpc>
                <a:spcPct val="120000"/>
              </a:lnSpc>
            </a:pPr>
            <a:r>
              <a:rPr>
                <a:latin typeface="微软雅黑" panose="020B0503020204020204" charset="-122"/>
                <a:ea typeface="微软雅黑" panose="020B0503020204020204" charset="-122"/>
                <a:cs typeface="微软雅黑" panose="020B0503020204020204" charset="-122"/>
                <a:sym typeface="+mn-ea"/>
              </a:rPr>
              <a:t>（2）量表的类型</a:t>
            </a:r>
            <a:endParaRPr>
              <a:latin typeface="微软雅黑" panose="020B0503020204020204" charset="-122"/>
              <a:ea typeface="微软雅黑" panose="020B0503020204020204" charset="-122"/>
              <a:cs typeface="微软雅黑" panose="020B0503020204020204" charset="-122"/>
              <a:sym typeface="+mn-ea"/>
            </a:endParaRPr>
          </a:p>
          <a:p>
            <a:pPr>
              <a:lnSpc>
                <a:spcPct val="120000"/>
              </a:lnSpc>
            </a:pPr>
            <a:endParaRPr lang="zh-CN" altLang="en-US">
              <a:latin typeface="微软雅黑" panose="020B0503020204020204" charset="-122"/>
              <a:ea typeface="微软雅黑" panose="020B0503020204020204" charset="-122"/>
              <a:cs typeface="微软雅黑" panose="020B0503020204020204" charset="-122"/>
              <a:sym typeface="+mn-ea"/>
            </a:endParaRPr>
          </a:p>
        </p:txBody>
      </p:sp>
      <p:sp>
        <p:nvSpPr>
          <p:cNvPr id="21" name="文本框 20"/>
          <p:cNvSpPr txBox="1"/>
          <p:nvPr>
            <p:custDataLst>
              <p:tags r:id="rId8"/>
            </p:custDataLst>
          </p:nvPr>
        </p:nvSpPr>
        <p:spPr>
          <a:xfrm>
            <a:off x="3929113" y="3119315"/>
            <a:ext cx="6678436" cy="632835"/>
          </a:xfrm>
          <a:prstGeom prst="rect">
            <a:avLst/>
          </a:prstGeom>
          <a:noFill/>
        </p:spPr>
        <p:txBody>
          <a:bodyPr wrap="square" lIns="91440" tIns="45720" rIns="91440" bIns="45720" rtlCol="0" anchor="ctr" anchorCtr="0">
            <a:normAutofit/>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量表</a:t>
            </a:r>
            <a:endParaRPr lang="zh-CN" altLang="en-US" sz="2800" b="1" spc="200">
              <a:solidFill>
                <a:srgbClr val="099CB6"/>
              </a:solidFill>
              <a:latin typeface="微软雅黑" panose="020B0503020204020204" charset="-122"/>
              <a:ea typeface="微软雅黑" panose="020B0503020204020204" charset="-122"/>
              <a:cs typeface="微软雅黑" panose="020B0503020204020204" charset="-122"/>
              <a:sym typeface="+mn-ea"/>
            </a:endParaRPr>
          </a:p>
        </p:txBody>
      </p:sp>
      <p:sp>
        <p:nvSpPr>
          <p:cNvPr id="22" name="圆角矩形 21"/>
          <p:cNvSpPr/>
          <p:nvPr>
            <p:custDataLst>
              <p:tags r:id="rId9"/>
            </p:custDataLst>
          </p:nvPr>
        </p:nvSpPr>
        <p:spPr>
          <a:xfrm>
            <a:off x="2788436" y="5195588"/>
            <a:ext cx="891570" cy="891570"/>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custDataLst>
              <p:tags r:id="rId10"/>
            </p:custDataLst>
          </p:nvPr>
        </p:nvSpPr>
        <p:spPr>
          <a:xfrm>
            <a:off x="2293535" y="4969828"/>
            <a:ext cx="1110689" cy="875548"/>
          </a:xfrm>
          <a:prstGeom prst="rect">
            <a:avLst/>
          </a:prstGeom>
          <a:solidFill>
            <a:srgbClr val="FFFFFF"/>
          </a:solidFill>
        </p:spPr>
        <p:txBody>
          <a:bodyPr wrap="square" tIns="0" bIns="0" rtlCol="0">
            <a:normAutofit/>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03</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24" name="文本框 23"/>
          <p:cNvSpPr txBox="1"/>
          <p:nvPr>
            <p:custDataLst>
              <p:tags r:id="rId11"/>
            </p:custDataLst>
          </p:nvPr>
        </p:nvSpPr>
        <p:spPr>
          <a:xfrm>
            <a:off x="3929113" y="5735419"/>
            <a:ext cx="6678436" cy="1000351"/>
          </a:xfrm>
          <a:prstGeom prst="rect">
            <a:avLst/>
          </a:prstGeom>
          <a:noFill/>
        </p:spPr>
        <p:txBody>
          <a:bodyPr wrap="square" lIns="91440" tIns="45720" rIns="91440" bIns="45720" rtlCol="0">
            <a:normAutofit/>
          </a:bodyPr>
          <a:p>
            <a:pPr>
              <a:lnSpc>
                <a:spcPct val="120000"/>
              </a:lnSpc>
            </a:pPr>
            <a:r>
              <a:rPr>
                <a:latin typeface="微软雅黑" panose="020B0503020204020204" charset="-122"/>
                <a:ea typeface="微软雅黑" panose="020B0503020204020204" charset="-122"/>
                <a:cs typeface="微软雅黑" panose="020B0503020204020204" charset="-122"/>
                <a:sym typeface="+mn-ea"/>
              </a:rPr>
              <a:t>（1）关于联想技法</a:t>
            </a:r>
            <a:endParaRPr>
              <a:latin typeface="微软雅黑" panose="020B0503020204020204" charset="-122"/>
              <a:ea typeface="微软雅黑" panose="020B0503020204020204" charset="-122"/>
              <a:cs typeface="微软雅黑" panose="020B0503020204020204" charset="-122"/>
              <a:sym typeface="+mn-ea"/>
            </a:endParaRPr>
          </a:p>
          <a:p>
            <a:pPr>
              <a:lnSpc>
                <a:spcPct val="120000"/>
              </a:lnSpc>
            </a:pPr>
            <a:r>
              <a:rPr lang="zh-CN">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a:t>
            </a:r>
            <a:r>
              <a:rPr lang="zh-CN" altLang="en-US">
                <a:latin typeface="微软雅黑" panose="020B0503020204020204" charset="-122"/>
                <a:ea typeface="微软雅黑" panose="020B0503020204020204" charset="-122"/>
                <a:cs typeface="微软雅黑" panose="020B0503020204020204" charset="-122"/>
                <a:sym typeface="+mn-ea"/>
              </a:rPr>
              <a:t>）</a:t>
            </a:r>
            <a:r>
              <a:rPr>
                <a:latin typeface="微软雅黑" panose="020B0503020204020204" charset="-122"/>
                <a:ea typeface="微软雅黑" panose="020B0503020204020204" charset="-122"/>
                <a:cs typeface="微软雅黑" panose="020B0503020204020204" charset="-122"/>
                <a:sym typeface="+mn-ea"/>
              </a:rPr>
              <a:t>投影技法的优点与局限</a:t>
            </a:r>
            <a:endParaRPr>
              <a:latin typeface="微软雅黑" panose="020B0503020204020204" charset="-122"/>
              <a:ea typeface="微软雅黑" panose="020B0503020204020204" charset="-122"/>
              <a:cs typeface="微软雅黑" panose="020B0503020204020204" charset="-122"/>
            </a:endParaRPr>
          </a:p>
          <a:p>
            <a:pPr>
              <a:lnSpc>
                <a:spcPct val="120000"/>
              </a:lnSpc>
            </a:pPr>
            <a:endParaRPr sz="1600" b="1">
              <a:latin typeface="微软雅黑" panose="020B0503020204020204" charset="-122"/>
              <a:ea typeface="微软雅黑" panose="020B0503020204020204" charset="-122"/>
              <a:cs typeface="微软雅黑" panose="020B0503020204020204" charset="-122"/>
            </a:endParaRPr>
          </a:p>
          <a:p>
            <a:pPr>
              <a:lnSpc>
                <a:spcPct val="120000"/>
              </a:lnSpc>
            </a:pPr>
            <a:endParaRPr lang="zh-CN" altLang="en-US" sz="1600">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custDataLst>
              <p:tags r:id="rId12"/>
            </p:custDataLst>
          </p:nvPr>
        </p:nvSpPr>
        <p:spPr>
          <a:xfrm>
            <a:off x="3929113" y="5023053"/>
            <a:ext cx="6678436" cy="632835"/>
          </a:xfrm>
          <a:prstGeom prst="rect">
            <a:avLst/>
          </a:prstGeom>
          <a:noFill/>
        </p:spPr>
        <p:txBody>
          <a:bodyPr wrap="square" lIns="91440" tIns="45720" rIns="91440" bIns="45720" rtlCol="0" anchor="ctr" anchorCtr="0">
            <a:normAutofit/>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投影测验</a:t>
            </a:r>
            <a:endParaRPr lang="zh-CN" altLang="en-US" sz="2800" b="1" spc="200">
              <a:solidFill>
                <a:srgbClr val="096FB6"/>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4054" y="442332"/>
              <a:ext cx="4102225"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思路之一：控制方法</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918210" y="1265555"/>
            <a:ext cx="10356850" cy="219456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民意测验指向性的对象是人的一种主观意见的表达，并且是一种公开表达出来的意见，民意测验是要从一个人所表达出来的意见中，去摸清楚他内心的心态和真实想法。因此，把握调查对象的意识，把握其内心态度，是民意测验实质性的目标诉求。</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如果从测验的方法来分，可分为</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问卷式测验、作业式量表测验、投影测验</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494155" y="3629025"/>
            <a:ext cx="7250430"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问卷式测验</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918210" y="4338955"/>
            <a:ext cx="10356850" cy="147637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采用问卷调查是国际通行的一种调查方式，也是我国近年来最流行的一种调查手段。问卷几乎是所有数据收集方法的一般思路。调查问卷，又称调查表，是为了从被调查者那里收集到必要数据而设计的调查、测验工具，它是由一系列问题、备选答案及说明等组成的。                                                        </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4054" y="442332"/>
              <a:ext cx="4102225"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思路之一：控制方法</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791210" y="1417955"/>
            <a:ext cx="6062345" cy="4502785"/>
          </a:xfrm>
          <a:prstGeom prst="rect">
            <a:avLst/>
          </a:prstGeom>
          <a:noFill/>
        </p:spPr>
        <p:txBody>
          <a:bodyPr wrap="square" rtlCol="0">
            <a:spAutoFit/>
          </a:bodyPr>
          <a:p>
            <a:pPr indent="457200" fontAlgn="auto">
              <a:lnSpc>
                <a:spcPct val="150000"/>
              </a:lnSpc>
              <a:spcBef>
                <a:spcPts val="1000"/>
              </a:spcBef>
              <a:spcAft>
                <a:spcPts val="1000"/>
              </a:spcAf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1</a:t>
            </a:r>
            <a:r>
              <a:rPr lang="zh-CN" altLang="en-US" sz="2000" b="1">
                <a:latin typeface="微软雅黑" panose="020B0503020204020204" charset="-122"/>
                <a:ea typeface="微软雅黑" panose="020B0503020204020204" charset="-122"/>
                <a:cs typeface="微软雅黑" panose="020B0503020204020204" charset="-122"/>
              </a:rPr>
              <a:t>）</a:t>
            </a:r>
            <a:r>
              <a:rPr lang="zh-CN" altLang="en-US" sz="2000" b="1">
                <a:latin typeface="微软雅黑" panose="020B0503020204020204" charset="-122"/>
                <a:ea typeface="微软雅黑" panose="020B0503020204020204" charset="-122"/>
                <a:cs typeface="微软雅黑" panose="020B0503020204020204" charset="-122"/>
              </a:rPr>
              <a:t>调查问卷的类型</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一般来说，调查测验的目的不同，具体问卷内容也有所不同，但除编排格式不一之外，大体的结构都比较类似，主要有这样几类：根据使用问卷方法的不同，可将问卷分为</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自填式问卷和访问式问卷</a:t>
            </a:r>
            <a:r>
              <a:rPr lang="zh-CN" altLang="en-US" sz="2000">
                <a:latin typeface="微软雅黑" panose="020B0503020204020204" charset="-122"/>
                <a:ea typeface="微软雅黑" panose="020B0503020204020204" charset="-122"/>
                <a:cs typeface="微软雅黑" panose="020B0503020204020204" charset="-122"/>
              </a:rPr>
              <a:t>；根据调查人员出题方式的不同，分为</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结构型问卷、半结构型问卷和无结构型问卷</a:t>
            </a:r>
            <a:r>
              <a:rPr lang="zh-CN" altLang="en-US" sz="2000">
                <a:latin typeface="微软雅黑" panose="020B0503020204020204" charset="-122"/>
                <a:ea typeface="微软雅黑" panose="020B0503020204020204" charset="-122"/>
                <a:cs typeface="微软雅黑" panose="020B0503020204020204" charset="-122"/>
              </a:rPr>
              <a:t>；根据问卷发放方式的不同，分为</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留置问卷、邮寄式问卷、报刊式问卷、面访式问卷、电话访问式问卷和网上调查问卷。</a:t>
            </a:r>
            <a:r>
              <a:rPr lang="zh-CN" altLang="en-US" sz="2000">
                <a:latin typeface="微软雅黑" panose="020B0503020204020204" charset="-122"/>
                <a:ea typeface="微软雅黑" panose="020B0503020204020204" charset="-122"/>
                <a:cs typeface="微软雅黑" panose="020B0503020204020204" charset="-122"/>
              </a:rPr>
              <a:t>                                                                                                                                                   </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7062470" y="2218055"/>
            <a:ext cx="4521200" cy="3378835"/>
          </a:xfrm>
          <a:prstGeom prst="rect">
            <a:avLst/>
          </a:prstGeom>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4054" y="442332"/>
              <a:ext cx="4102225"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思路之一：控制方法</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664210" y="1214755"/>
            <a:ext cx="6153150" cy="5477510"/>
          </a:xfrm>
          <a:prstGeom prst="rect">
            <a:avLst/>
          </a:prstGeom>
          <a:noFill/>
        </p:spPr>
        <p:txBody>
          <a:bodyPr wrap="square" rtlCol="0">
            <a:spAutoFit/>
          </a:bodyPr>
          <a:p>
            <a:pPr indent="457200" fontAlgn="auto">
              <a:lnSpc>
                <a:spcPct val="150000"/>
              </a:lnSpc>
              <a:spcBef>
                <a:spcPts val="1000"/>
              </a:spcBef>
              <a:spcAft>
                <a:spcPts val="1000"/>
              </a:spcAf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2</a:t>
            </a:r>
            <a:r>
              <a:rPr lang="zh-CN" altLang="en-US" sz="2000" b="1">
                <a:latin typeface="微软雅黑" panose="020B0503020204020204" charset="-122"/>
                <a:ea typeface="微软雅黑" panose="020B0503020204020204" charset="-122"/>
                <a:cs typeface="微软雅黑" panose="020B0503020204020204" charset="-122"/>
              </a:rPr>
              <a:t>）</a:t>
            </a:r>
            <a:r>
              <a:rPr lang="zh-CN" altLang="en-US" sz="2000" b="1">
                <a:latin typeface="微软雅黑" panose="020B0503020204020204" charset="-122"/>
                <a:ea typeface="微软雅黑" panose="020B0503020204020204" charset="-122"/>
                <a:cs typeface="微软雅黑" panose="020B0503020204020204" charset="-122"/>
              </a:rPr>
              <a:t>问卷的特征与作用</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问卷法之所以在资料收集中备受青睐,主要是因为与其他调查方式相比，问卷调查具有</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客观性、简明性、真实性</a:t>
            </a:r>
            <a:r>
              <a:rPr lang="zh-CN" altLang="en-US" sz="2000">
                <a:solidFill>
                  <a:schemeClr val="tx1"/>
                </a:solidFill>
                <a:latin typeface="微软雅黑" panose="020B0503020204020204" charset="-122"/>
                <a:ea typeface="微软雅黑" panose="020B0503020204020204" charset="-122"/>
                <a:cs typeface="微软雅黑" panose="020B0503020204020204" charset="-122"/>
              </a:rPr>
              <a:t>和</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反馈快</a:t>
            </a:r>
            <a:r>
              <a:rPr lang="zh-CN" altLang="en-US" sz="2000">
                <a:latin typeface="微软雅黑" panose="020B0503020204020204" charset="-122"/>
                <a:ea typeface="微软雅黑" panose="020B0503020204020204" charset="-122"/>
                <a:cs typeface="微软雅黑" panose="020B0503020204020204" charset="-122"/>
              </a:rPr>
              <a:t>的特点。</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首先，通过问卷方式可将所有问题用</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提问方式列出，并给出多种可能性答案供被访者选择</a:t>
            </a:r>
            <a:r>
              <a:rPr lang="zh-CN" altLang="en-US" sz="2000">
                <a:latin typeface="微软雅黑" panose="020B0503020204020204" charset="-122"/>
                <a:ea typeface="微软雅黑" panose="020B0503020204020204" charset="-122"/>
                <a:cs typeface="微软雅黑" panose="020B0503020204020204" charset="-122"/>
              </a:rPr>
              <a:t>。这种方式不仅被访者容易接受，而且，访问员只要稍加培训即可胜任此项工作。一份设计完善的问卷能够有效地减少回答误差，提高调查的精确度。</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                                               </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rcRect r="3824"/>
          <a:stretch>
            <a:fillRect/>
          </a:stretch>
        </p:blipFill>
        <p:spPr>
          <a:xfrm>
            <a:off x="7534275" y="1390650"/>
            <a:ext cx="3194050" cy="4941570"/>
          </a:xfrm>
          <a:prstGeom prst="rect">
            <a:avLst/>
          </a:prstGeom>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4054" y="442332"/>
              <a:ext cx="4102225"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思路之一：控制方法</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664210" y="1214755"/>
            <a:ext cx="6153150"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其次，由于问卷方式能将人们的态度、观点、行为、看法等定性认识转化为</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定量数据</a:t>
            </a:r>
            <a:r>
              <a:rPr lang="zh-CN" altLang="en-US" sz="2000">
                <a:latin typeface="微软雅黑" panose="020B0503020204020204" charset="-122"/>
                <a:ea typeface="微软雅黑" panose="020B0503020204020204" charset="-122"/>
                <a:cs typeface="微软雅黑" panose="020B0503020204020204" charset="-122"/>
              </a:rPr>
              <a:t>，这样就不仅便于研究者对调查对象的基本状况进行了解，同时也有利于调查内容的系统化、标准化，便于利用手工或计算机对所取得的资料进行汇总，并进行各种相关的统计分析。</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最后，</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节省调查时间，提高调查效率</a:t>
            </a:r>
            <a:r>
              <a:rPr lang="zh-CN" altLang="en-US" sz="2000">
                <a:latin typeface="微软雅黑" panose="020B0503020204020204" charset="-122"/>
                <a:ea typeface="微软雅黑" panose="020B0503020204020204" charset="-122"/>
                <a:cs typeface="微软雅黑" panose="020B0503020204020204" charset="-122"/>
              </a:rPr>
              <a:t>。如果问卷内容的说明清楚明了，调查人员对调查对象只需稍作解释，说清意图，调查对象就可以答卷。                                               </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7483475" y="1668780"/>
            <a:ext cx="3536315" cy="4766945"/>
          </a:xfrm>
          <a:prstGeom prst="rect">
            <a:avLst/>
          </a:prstGeom>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4054" y="442332"/>
              <a:ext cx="4102225"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思路之一：控制方法</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584200" y="971550"/>
            <a:ext cx="10356850" cy="5272405"/>
          </a:xfrm>
          <a:prstGeom prst="rect">
            <a:avLst/>
          </a:prstGeom>
          <a:noFill/>
        </p:spPr>
        <p:txBody>
          <a:bodyPr wrap="square" rtlCol="0">
            <a:spAutoFit/>
          </a:bodyPr>
          <a:p>
            <a:pPr indent="457200"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量表是社会科学研究中广泛应用的一种测量工具。它由一组问题构成，用以间接测量人们对某一事物的态度或观念，与问卷相比，量表对态度的测量更精确、更有效。</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（1）量表的特征和作用</a:t>
            </a:r>
            <a:endParaRPr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首先，</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量表是衡量概念（或变量）的综合指标</a:t>
            </a:r>
            <a:r>
              <a:rPr sz="2000">
                <a:latin typeface="微软雅黑" panose="020B0503020204020204" charset="-122"/>
                <a:ea typeface="微软雅黑" panose="020B0503020204020204" charset="-122"/>
                <a:cs typeface="微软雅黑" panose="020B0503020204020204" charset="-122"/>
              </a:rPr>
              <a:t>，通常是由多项测量内容综合而成，这是由于具体的研究中，许多概念不可能只用一个单独的指标来测量。</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其次，量表“</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在原则上都需要个人对一系列精心设计的统一陈述或项目作出赞成或反对、同意或不同意的反应</a:t>
            </a:r>
            <a:r>
              <a:rPr sz="2000">
                <a:latin typeface="微软雅黑" panose="020B0503020204020204" charset="-122"/>
                <a:ea typeface="微软雅黑" panose="020B0503020204020204" charset="-122"/>
                <a:cs typeface="微软雅黑" panose="020B0503020204020204" charset="-122"/>
              </a:rPr>
              <a:t>”。就是说，量表必须由一套问题所构成，其结果是对一组问题的回答“计分”综合而成。</a:t>
            </a:r>
            <a:r>
              <a:rPr lang="zh-CN" altLang="en-US" sz="2000">
                <a:latin typeface="微软雅黑" panose="020B0503020204020204" charset="-122"/>
                <a:ea typeface="微软雅黑" panose="020B0503020204020204" charset="-122"/>
                <a:cs typeface="微软雅黑" panose="020B0503020204020204" charset="-122"/>
              </a:rPr>
              <a:t>                             </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229360" y="1278890"/>
            <a:ext cx="7250430"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sym typeface="+mn-ea"/>
              </a:rPr>
              <a:t>2.</a:t>
            </a:r>
            <a:r>
              <a:rPr lang="zh-CN" altLang="en-US" sz="2400" b="1">
                <a:latin typeface="微软雅黑" panose="020B0503020204020204" charset="-122"/>
                <a:ea typeface="微软雅黑" panose="020B0503020204020204" charset="-122"/>
                <a:cs typeface="微软雅黑" panose="020B0503020204020204" charset="-122"/>
                <a:sym typeface="+mn-ea"/>
              </a:rPr>
              <a:t>量表</a:t>
            </a:r>
            <a:endParaRPr lang="zh-CN" altLang="en-US" sz="2400" b="1">
              <a:latin typeface="微软雅黑" panose="020B0503020204020204" charset="-122"/>
              <a:ea typeface="微软雅黑" panose="020B0503020204020204" charset="-122"/>
              <a:cs typeface="微软雅黑" panose="020B0503020204020204"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4054" y="442332"/>
              <a:ext cx="4102225"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思路之一：控制方法</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1059180" y="1668780"/>
            <a:ext cx="5113020"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再次，量表相当于一把“</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尺子</a:t>
            </a:r>
            <a:r>
              <a:rPr lang="zh-CN" altLang="en-US" sz="2000">
                <a:latin typeface="微软雅黑" panose="020B0503020204020204" charset="-122"/>
                <a:ea typeface="微软雅黑" panose="020B0503020204020204" charset="-122"/>
                <a:cs typeface="微软雅黑" panose="020B0503020204020204" charset="-122"/>
              </a:rPr>
              <a:t>”，其主要作用在于测量复杂的概念，</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精确度量</a:t>
            </a:r>
            <a:r>
              <a:rPr lang="zh-CN" altLang="en-US" sz="2000">
                <a:latin typeface="微软雅黑" panose="020B0503020204020204" charset="-122"/>
                <a:ea typeface="微软雅黑" panose="020B0503020204020204" charset="-122"/>
                <a:cs typeface="微软雅黑" panose="020B0503020204020204" charset="-122"/>
              </a:rPr>
              <a:t>一个较抽象的或综合性较强的概念，特别是度量态度和观念的差异程度。</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最后，</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量表相比单一指标或单项问题的测量能获得更多、更真实、更准确的信息</a:t>
            </a:r>
            <a:r>
              <a:rPr lang="zh-CN" altLang="en-US" sz="2000">
                <a:latin typeface="微软雅黑" panose="020B0503020204020204" charset="-122"/>
                <a:ea typeface="微软雅黑" panose="020B0503020204020204" charset="-122"/>
                <a:cs typeface="微软雅黑" panose="020B0503020204020204" charset="-122"/>
              </a:rPr>
              <a:t>，能通过间接、定量的方式衡量那些难以直接观测或客观度量的社会现象。</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7032625" y="1587500"/>
            <a:ext cx="4130675" cy="4057650"/>
          </a:xfrm>
          <a:prstGeom prst="rect">
            <a:avLst/>
          </a:prstGeom>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4054" y="442332"/>
              <a:ext cx="4102225"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思路之一：控制方法</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961390" y="1408430"/>
            <a:ext cx="5362575" cy="4041140"/>
          </a:xfrm>
          <a:prstGeom prst="rect">
            <a:avLst/>
          </a:prstGeom>
          <a:noFill/>
        </p:spPr>
        <p:txBody>
          <a:bodyPr wrap="square" rtlCol="0">
            <a:spAutoFit/>
          </a:bodyPr>
          <a:p>
            <a:pPr indent="457200" fontAlgn="auto">
              <a:lnSpc>
                <a:spcPct val="150000"/>
              </a:lnSpc>
              <a:spcBef>
                <a:spcPts val="1000"/>
              </a:spcBef>
              <a:spcAft>
                <a:spcPts val="1000"/>
              </a:spcAft>
            </a:pPr>
            <a:r>
              <a:rPr sz="2000" b="1">
                <a:latin typeface="微软雅黑" panose="020B0503020204020204" charset="-122"/>
                <a:ea typeface="微软雅黑" panose="020B0503020204020204" charset="-122"/>
                <a:cs typeface="微软雅黑" panose="020B0503020204020204" charset="-122"/>
              </a:rPr>
              <a:t>（2）量表的类型</a:t>
            </a:r>
            <a:endParaRPr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在社会研究中，量表不仅限于测量人们的态度，它还用于测量人们的能力、智力、性格、工作成绩、社会地位、生活水平等。如果根据测量内容不同，可以分出</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态度量表、能力量表、智力量表、人格量表</a:t>
            </a:r>
            <a:r>
              <a:rPr sz="2000">
                <a:latin typeface="微软雅黑" panose="020B0503020204020204" charset="-122"/>
                <a:ea typeface="微软雅黑" panose="020B0503020204020204" charset="-122"/>
                <a:cs typeface="微软雅黑" panose="020B0503020204020204" charset="-122"/>
              </a:rPr>
              <a:t>等类型；如果从量表的结构形式上来分，有</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总加量表、累计量表、语义差异量表和社会距离量表</a:t>
            </a:r>
            <a:r>
              <a:rPr sz="2000">
                <a:latin typeface="微软雅黑" panose="020B0503020204020204" charset="-122"/>
                <a:ea typeface="微软雅黑" panose="020B0503020204020204" charset="-122"/>
                <a:cs typeface="微软雅黑" panose="020B0503020204020204" charset="-122"/>
              </a:rPr>
              <a:t>。</a:t>
            </a:r>
            <a:endParaRPr sz="20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6990715" y="1859280"/>
            <a:ext cx="4549775" cy="3330575"/>
          </a:xfrm>
          <a:prstGeom prst="rect">
            <a:avLst/>
          </a:prstGeom>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5299"/>
            <a:ext cx="12188156" cy="666071"/>
            <a:chOff x="0" y="455034"/>
            <a:chExt cx="12190413" cy="66619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399720" y="455034"/>
              <a:ext cx="3389623"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普查和抽样调查</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11" name="Text Box 10"/>
          <p:cNvSpPr txBox="1">
            <a:spLocks noChangeArrowheads="1"/>
          </p:cNvSpPr>
          <p:nvPr/>
        </p:nvSpPr>
        <p:spPr bwMode="auto">
          <a:xfrm>
            <a:off x="9078136" y="2395719"/>
            <a:ext cx="2456020" cy="1090295"/>
          </a:xfrm>
          <a:prstGeom prst="rect">
            <a:avLst/>
          </a:prstGeom>
          <a:noFill/>
          <a:ln w="9525">
            <a:noFill/>
            <a:miter lim="800000"/>
          </a:ln>
        </p:spPr>
        <p:txBody>
          <a:bodyPr wrap="square" lIns="45711" tIns="22855" rIns="45711" bIns="22855">
            <a:spAutoFit/>
          </a:bodyPr>
          <a:lstStyle/>
          <a:p>
            <a:pPr defTabSz="1088390">
              <a:lnSpc>
                <a:spcPct val="200000"/>
              </a:lnSpc>
            </a:pPr>
            <a:r>
              <a:rPr lang="en-US" sz="1600" b="1" dirty="0">
                <a:solidFill>
                  <a:schemeClr val="bg1"/>
                </a:solidFill>
                <a:latin typeface="Open Sans" pitchFamily="34" charset="0"/>
                <a:ea typeface="Open Sans" pitchFamily="34" charset="0"/>
                <a:cs typeface="Open Sans" pitchFamily="34" charset="0"/>
              </a:rPr>
              <a:t>New Idea</a:t>
            </a:r>
            <a:endParaRPr lang="en-US" sz="1600" b="1" dirty="0">
              <a:solidFill>
                <a:schemeClr val="bg1"/>
              </a:solidFill>
              <a:latin typeface="Open Sans" pitchFamily="34" charset="0"/>
              <a:ea typeface="Open Sans" pitchFamily="34" charset="0"/>
              <a:cs typeface="Open Sans" pitchFamily="34" charset="0"/>
            </a:endParaRPr>
          </a:p>
          <a:p>
            <a:pPr defTabSz="1088390"/>
            <a:r>
              <a:rPr lang="en-US" sz="1200" dirty="0" err="1">
                <a:solidFill>
                  <a:schemeClr val="bg1"/>
                </a:solidFill>
                <a:latin typeface="Open Sans" pitchFamily="34" charset="0"/>
                <a:ea typeface="Open Sans" pitchFamily="34" charset="0"/>
                <a:cs typeface="Open Sans" pitchFamily="34" charset="0"/>
              </a:rPr>
              <a:t>Mauris</a:t>
            </a:r>
            <a:r>
              <a:rPr lang="en-US" sz="1200" dirty="0">
                <a:solidFill>
                  <a:schemeClr val="bg1"/>
                </a:solidFill>
                <a:latin typeface="Open Sans" pitchFamily="34" charset="0"/>
                <a:ea typeface="Open Sans" pitchFamily="34" charset="0"/>
                <a:cs typeface="Open Sans" pitchFamily="34" charset="0"/>
              </a:rPr>
              <a:t> quam dolor, </a:t>
            </a:r>
            <a:r>
              <a:rPr lang="en-US" sz="1200" dirty="0" err="1">
                <a:solidFill>
                  <a:schemeClr val="bg1"/>
                </a:solidFill>
                <a:latin typeface="Open Sans" pitchFamily="34" charset="0"/>
                <a:ea typeface="Open Sans" pitchFamily="34" charset="0"/>
                <a:cs typeface="Open Sans" pitchFamily="34" charset="0"/>
              </a:rPr>
              <a:t>cursus</a:t>
            </a:r>
            <a:r>
              <a:rPr lang="en-US" sz="1200" dirty="0">
                <a:solidFill>
                  <a:schemeClr val="bg1"/>
                </a:solidFill>
                <a:latin typeface="Open Sans" pitchFamily="34" charset="0"/>
                <a:ea typeface="Open Sans" pitchFamily="34" charset="0"/>
                <a:cs typeface="Open Sans" pitchFamily="34" charset="0"/>
              </a:rPr>
              <a:t> at </a:t>
            </a:r>
            <a:r>
              <a:rPr lang="en-US" sz="1200" dirty="0" err="1">
                <a:solidFill>
                  <a:schemeClr val="bg1"/>
                </a:solidFill>
                <a:latin typeface="Open Sans" pitchFamily="34" charset="0"/>
                <a:ea typeface="Open Sans" pitchFamily="34" charset="0"/>
                <a:cs typeface="Open Sans" pitchFamily="34" charset="0"/>
              </a:rPr>
              <a:t>porta</a:t>
            </a:r>
            <a:r>
              <a:rPr lang="en-US" sz="1200" dirty="0">
                <a:solidFill>
                  <a:schemeClr val="bg1"/>
                </a:solidFill>
                <a:latin typeface="Open Sans" pitchFamily="34" charset="0"/>
                <a:ea typeface="Open Sans" pitchFamily="34" charset="0"/>
                <a:cs typeface="Open Sans" pitchFamily="34" charset="0"/>
              </a:rPr>
              <a:t> et,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eget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interdum</a:t>
            </a:r>
            <a:r>
              <a:rPr lang="en-US" sz="1200" dirty="0">
                <a:solidFill>
                  <a:schemeClr val="bg1"/>
                </a:solidFill>
                <a:latin typeface="Open Sans" pitchFamily="34" charset="0"/>
                <a:ea typeface="Open Sans" pitchFamily="34" charset="0"/>
                <a:cs typeface="Open Sans" pitchFamily="34" charset="0"/>
              </a:rPr>
              <a:t>. </a:t>
            </a:r>
            <a:endParaRPr lang="en-US" sz="1200" dirty="0">
              <a:solidFill>
                <a:schemeClr val="bg1"/>
              </a:solidFill>
              <a:latin typeface="Open Sans" pitchFamily="34" charset="0"/>
              <a:ea typeface="Open Sans" pitchFamily="34" charset="0"/>
              <a:cs typeface="Open Sans" pitchFamily="34" charset="0"/>
            </a:endParaRPr>
          </a:p>
        </p:txBody>
      </p:sp>
      <p:sp>
        <p:nvSpPr>
          <p:cNvPr id="5" name="文本框 4"/>
          <p:cNvSpPr txBox="1"/>
          <p:nvPr/>
        </p:nvSpPr>
        <p:spPr>
          <a:xfrm>
            <a:off x="955040" y="1300480"/>
            <a:ext cx="5977255" cy="470789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可以说,</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人力、物力投入过大</a:t>
            </a:r>
            <a:r>
              <a:rPr sz="2000">
                <a:latin typeface="微软雅黑" panose="020B0503020204020204" charset="-122"/>
                <a:ea typeface="微软雅黑" panose="020B0503020204020204" charset="-122"/>
                <a:cs typeface="微软雅黑" panose="020B0503020204020204" charset="-122"/>
              </a:rPr>
              <a:t>，是民意测验不能用普查方式进行测量的一个最主要的原因。当然，这还仅仅是就普查的组织成本而言，实施普查还有另一个问题，即如何保障在大规模的基础上，每一个被要求填报信息的个人和单位都能做到披露</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真实的信息</a:t>
            </a:r>
            <a:r>
              <a:rPr sz="2000">
                <a:latin typeface="微软雅黑" panose="020B0503020204020204" charset="-122"/>
                <a:ea typeface="微软雅黑" panose="020B0503020204020204" charset="-122"/>
                <a:cs typeface="微软雅黑" panose="020B0503020204020204" charset="-122"/>
              </a:rPr>
              <a:t>。由此普查往往会付出更大的成本，即使政府会作出种种承诺，比如，不许相关主管部门事后追究那些在普查中披露出来的不合法活动，但有时承诺未必奏效，因为它取决于这一承诺被人理解为真诚和置信的程度。</a:t>
            </a:r>
            <a:endParaRPr sz="2000">
              <a:latin typeface="微软雅黑" panose="020B0503020204020204" charset="-122"/>
              <a:ea typeface="微软雅黑" panose="020B0503020204020204" charset="-122"/>
              <a:cs typeface="微软雅黑" panose="020B0503020204020204" charset="-122"/>
            </a:endParaRPr>
          </a:p>
        </p:txBody>
      </p:sp>
      <p:pic>
        <p:nvPicPr>
          <p:cNvPr id="6" name="图片 5" descr="/Users/sunny/Downloads/Unknown.jpgUnknown"/>
          <p:cNvPicPr>
            <a:picLocks noChangeAspect="1"/>
          </p:cNvPicPr>
          <p:nvPr/>
        </p:nvPicPr>
        <p:blipFill>
          <a:blip r:embed="rId1"/>
          <a:srcRect/>
          <a:stretch>
            <a:fillRect/>
          </a:stretch>
        </p:blipFill>
        <p:spPr>
          <a:xfrm>
            <a:off x="7535228" y="2027555"/>
            <a:ext cx="3904615" cy="29832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4045386" y="292599"/>
            <a:ext cx="4101465" cy="521970"/>
          </a:xfrm>
          <a:prstGeom prst="rect">
            <a:avLst/>
          </a:prstGeom>
          <a:noFill/>
        </p:spPr>
        <p:txBody>
          <a:bodyPr wrap="none" rtlCol="0">
            <a:spAutoFit/>
          </a:bodyPr>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思路之一：控制方法</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16" name="文本框 15"/>
          <p:cNvSpPr txBox="1"/>
          <p:nvPr/>
        </p:nvSpPr>
        <p:spPr>
          <a:xfrm>
            <a:off x="558800" y="1041400"/>
            <a:ext cx="11252200" cy="1732915"/>
          </a:xfrm>
          <a:prstGeom prst="rect">
            <a:avLst/>
          </a:prstGeom>
          <a:noFill/>
        </p:spPr>
        <p:txBody>
          <a:bodyPr wrap="square" rtlCol="0">
            <a:spAutoFit/>
          </a:bodyPr>
          <a:p>
            <a:pPr indent="457200" algn="l">
              <a:lnSpc>
                <a:spcPct val="150000"/>
              </a:lnSpc>
              <a:spcBef>
                <a:spcPts val="1000"/>
              </a:spcBef>
              <a:spcAft>
                <a:spcPts val="1000"/>
              </a:spcAft>
            </a:pPr>
            <a:r>
              <a:rPr lang="zh-CN" altLang="en-US" sz="2000">
                <a:latin typeface="微软雅黑" panose="020B0503020204020204" charset="-122"/>
                <a:ea typeface="微软雅黑" panose="020B0503020204020204" charset="-122"/>
                <a:cs typeface="微软雅黑" panose="020B0503020204020204" charset="-122"/>
              </a:rPr>
              <a:t>①总加量表</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目前使用最广泛的总加量表是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利克特量表</a:t>
            </a:r>
            <a:r>
              <a:rPr sz="2000">
                <a:latin typeface="微软雅黑" panose="020B0503020204020204" charset="-122"/>
                <a:ea typeface="微软雅黑" panose="020B0503020204020204" charset="-122"/>
                <a:cs typeface="微软雅黑" panose="020B0503020204020204" charset="-122"/>
              </a:rPr>
              <a:t>（Likert Scales），它是由美国心理学家爱伦西斯·利克特于1932年在原有的总加量表的基础上改进而成的</a:t>
            </a:r>
            <a:r>
              <a:rPr lang="zh-CN" sz="2000">
                <a:latin typeface="微软雅黑" panose="020B0503020204020204" charset="-122"/>
                <a:ea typeface="微软雅黑" panose="020B0503020204020204" charset="-122"/>
                <a:cs typeface="微软雅黑" panose="020B0503020204020204" charset="-122"/>
              </a:rPr>
              <a:t>。</a:t>
            </a:r>
            <a:endParaRPr lang="zh-CN" sz="2000">
              <a:latin typeface="微软雅黑" panose="020B0503020204020204" charset="-122"/>
              <a:ea typeface="微软雅黑" panose="020B0503020204020204" charset="-122"/>
              <a:cs typeface="微软雅黑" panose="020B0503020204020204" charset="-122"/>
            </a:endParaRPr>
          </a:p>
        </p:txBody>
      </p:sp>
      <p:pic>
        <p:nvPicPr>
          <p:cNvPr id="17" name="图片 16"/>
          <p:cNvPicPr>
            <a:picLocks noChangeAspect="1"/>
          </p:cNvPicPr>
          <p:nvPr/>
        </p:nvPicPr>
        <p:blipFill>
          <a:blip r:embed="rId1"/>
          <a:stretch>
            <a:fillRect/>
          </a:stretch>
        </p:blipFill>
        <p:spPr>
          <a:xfrm>
            <a:off x="1732915" y="2774315"/>
            <a:ext cx="8726170" cy="3783965"/>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4045386" y="292599"/>
            <a:ext cx="4101465" cy="521970"/>
          </a:xfrm>
          <a:prstGeom prst="rect">
            <a:avLst/>
          </a:prstGeom>
          <a:noFill/>
        </p:spPr>
        <p:txBody>
          <a:bodyPr wrap="none" rtlCol="0">
            <a:spAutoFit/>
          </a:bodyPr>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思路之一：控制方法</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16" name="文本框 15"/>
          <p:cNvSpPr txBox="1"/>
          <p:nvPr/>
        </p:nvSpPr>
        <p:spPr>
          <a:xfrm>
            <a:off x="558800" y="1233170"/>
            <a:ext cx="11252200" cy="4502785"/>
          </a:xfrm>
          <a:prstGeom prst="rect">
            <a:avLst/>
          </a:prstGeom>
          <a:noFill/>
        </p:spPr>
        <p:txBody>
          <a:bodyPr wrap="square" rtlCol="0">
            <a:spAutoFit/>
          </a:bodyPr>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利克特量表的提问是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多维</a:t>
            </a:r>
            <a:r>
              <a:rPr sz="2000">
                <a:latin typeface="微软雅黑" panose="020B0503020204020204" charset="-122"/>
                <a:ea typeface="微软雅黑" panose="020B0503020204020204" charset="-122"/>
                <a:cs typeface="微软雅黑" panose="020B0503020204020204" charset="-122"/>
              </a:rPr>
              <a:t>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可以从不同角度询问某一态度</a:t>
            </a:r>
            <a:r>
              <a:rPr sz="2000">
                <a:latin typeface="微软雅黑" panose="020B0503020204020204" charset="-122"/>
                <a:ea typeface="微软雅黑" panose="020B0503020204020204" charset="-122"/>
                <a:cs typeface="微软雅黑" panose="020B0503020204020204" charset="-122"/>
              </a:rPr>
              <a:t>。比如对“婚姻观”可以从对离婚、抚养子女、性别歧视等方面来衡量，但这种量表的侧重点在于，用总分数值来描述被调查者的态度倾向。它的主要缺点在于，虽然可大致区分个体间谁的态度高、谁的态度低，但无法进一步描述态度的结构差异。因而，对于那些总分数值相等而在一些问题上观点相异的事实则忽略不计。实际应用中，这种量表的问题构成及其态度值是否恰当，需要进行必要的检验。</a:t>
            </a:r>
            <a:endParaRPr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具体方法是在被调查者中</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选择一部分人</a:t>
            </a:r>
            <a:r>
              <a:rPr sz="2000">
                <a:latin typeface="微软雅黑" panose="020B0503020204020204" charset="-122"/>
                <a:ea typeface="微软雅黑" panose="020B0503020204020204" charset="-122"/>
                <a:cs typeface="微软雅黑" panose="020B0503020204020204" charset="-122"/>
              </a:rPr>
              <a:t>，让他们按照研究人员给每个问题所规定的对等的分值评分，再将他们对每个问题的得分由大到小依次排列，25%以前者为上位群，75%以后者为下位群，然后分别求出这两个群组所作回答之分数的平均值和标准差。如果两个组群之间平均值差数不显著，则应予以删除，以保证构成态度的每个问题的价值相等。</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4045386" y="292599"/>
            <a:ext cx="4101465" cy="521970"/>
          </a:xfrm>
          <a:prstGeom prst="rect">
            <a:avLst/>
          </a:prstGeom>
          <a:noFill/>
        </p:spPr>
        <p:txBody>
          <a:bodyPr wrap="none" rtlCol="0">
            <a:spAutoFit/>
          </a:bodyPr>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思路之一：控制方法</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16" name="文本框 15"/>
          <p:cNvSpPr txBox="1"/>
          <p:nvPr/>
        </p:nvSpPr>
        <p:spPr>
          <a:xfrm>
            <a:off x="558800" y="1041400"/>
            <a:ext cx="5982335" cy="4759325"/>
          </a:xfrm>
          <a:prstGeom prst="rect">
            <a:avLst/>
          </a:prstGeom>
          <a:noFill/>
        </p:spPr>
        <p:txBody>
          <a:bodyPr wrap="square" rtlCol="0">
            <a:spAutoFit/>
          </a:bodyPr>
          <a:p>
            <a:pPr marL="457200" indent="0" algn="l" fontAlgn="auto">
              <a:lnSpc>
                <a:spcPct val="150000"/>
              </a:lnSpc>
              <a:spcBef>
                <a:spcPts val="1000"/>
              </a:spcBef>
              <a:spcAft>
                <a:spcPts val="1000"/>
              </a:spcAft>
              <a:buFont typeface="+mj-ea"/>
              <a:buNone/>
            </a:pPr>
            <a:r>
              <a:rPr lang="zh-CN" altLang="en-US" sz="2000">
                <a:latin typeface="微软雅黑" panose="020B0503020204020204" charset="-122"/>
                <a:ea typeface="微软雅黑" panose="020B0503020204020204" charset="-122"/>
                <a:cs typeface="微软雅黑" panose="020B0503020204020204" charset="-122"/>
              </a:rPr>
              <a:t>②累加性量表</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又称</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盖特曼量表</a:t>
            </a:r>
            <a:r>
              <a:rPr sz="2000">
                <a:latin typeface="微软雅黑" panose="020B0503020204020204" charset="-122"/>
                <a:ea typeface="微软雅黑" panose="020B0503020204020204" charset="-122"/>
                <a:cs typeface="微软雅黑" panose="020B0503020204020204" charset="-122"/>
              </a:rPr>
              <a:t>(Cuttman Scales)，一种单一向度的态度标尺，是心理学家盖特曼于1947年首创的。这种量表由一组提问构成，这些提问所涉及的是同一件或同一类事情，但等级有所不同。</a:t>
            </a:r>
            <a:endParaRPr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被调查者对每项提问仅作肯定或否定的回答。肯定回答“是”，用打“√”的方式表示；否定回答“不是”，用打“×”方式表示。被调查者对某项提问的肯定反应应该与其他更低等级提问的反应一致。</a:t>
            </a:r>
            <a:endParaRPr sz="2000">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rcRect l="-235" t="-831" r="7928" b="1379"/>
          <a:stretch>
            <a:fillRect/>
          </a:stretch>
        </p:blipFill>
        <p:spPr>
          <a:xfrm>
            <a:off x="6782435" y="2213610"/>
            <a:ext cx="5257800" cy="3206115"/>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4045386" y="292599"/>
            <a:ext cx="4101465" cy="521970"/>
          </a:xfrm>
          <a:prstGeom prst="rect">
            <a:avLst/>
          </a:prstGeom>
          <a:noFill/>
        </p:spPr>
        <p:txBody>
          <a:bodyPr wrap="none" rtlCol="0">
            <a:spAutoFit/>
          </a:bodyPr>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思路之一：控制方法</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16" name="文本框 15"/>
          <p:cNvSpPr txBox="1"/>
          <p:nvPr/>
        </p:nvSpPr>
        <p:spPr>
          <a:xfrm>
            <a:off x="1011555" y="1588770"/>
            <a:ext cx="10170160" cy="4041140"/>
          </a:xfrm>
          <a:prstGeom prst="rect">
            <a:avLst/>
          </a:prstGeom>
          <a:noFill/>
        </p:spPr>
        <p:txBody>
          <a:bodyPr wrap="square" rtlCol="0">
            <a:spAutoFit/>
          </a:bodyPr>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这种量表的计算方法是，回答“是”者计1分，回答“不是”者计0分。对所有提问回答得分累积相加之和，就是被调查者的综合得分。研究人员可据此推断出被调查者的回答类型和态度分布情况。</a:t>
            </a:r>
            <a:endParaRPr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累积性量表的重要弱点是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它对一组陈述往往采取单维性的假设</a:t>
            </a:r>
            <a:r>
              <a:rPr sz="2000">
                <a:latin typeface="微软雅黑" panose="020B0503020204020204" charset="-122"/>
                <a:ea typeface="微软雅黑" panose="020B0503020204020204" charset="-122"/>
                <a:cs typeface="微软雅黑" panose="020B0503020204020204" charset="-122"/>
              </a:rPr>
              <a:t>。但在现实中，人们的态度可能表现出单维模式，可以用“是”或“不是”来回答，而有时却不是单维的，不是用“是”或“不是”就可以简单作答的，因此，这种单维性的陈述假设是有局限的。正因为如此，累积性量表不太适用于对较复杂的态度测量。所以，在进行较复杂的多维性态度测量时，人们更多地使用利克特量表。</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4045386" y="292599"/>
            <a:ext cx="4101465" cy="521970"/>
          </a:xfrm>
          <a:prstGeom prst="rect">
            <a:avLst/>
          </a:prstGeom>
          <a:noFill/>
        </p:spPr>
        <p:txBody>
          <a:bodyPr wrap="none" rtlCol="0">
            <a:spAutoFit/>
          </a:bodyPr>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思路之一：控制方法</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16" name="文本框 15"/>
          <p:cNvSpPr txBox="1"/>
          <p:nvPr/>
        </p:nvSpPr>
        <p:spPr>
          <a:xfrm>
            <a:off x="584200" y="914400"/>
            <a:ext cx="11252200" cy="2194560"/>
          </a:xfrm>
          <a:prstGeom prst="rect">
            <a:avLst/>
          </a:prstGeom>
          <a:noFill/>
        </p:spPr>
        <p:txBody>
          <a:bodyPr wrap="square" rtlCol="0">
            <a:spAutoFit/>
          </a:bodyPr>
          <a:p>
            <a:pPr marL="290195" indent="508000" algn="l" fontAlgn="auto">
              <a:lnSpc>
                <a:spcPct val="150000"/>
              </a:lnSpc>
              <a:spcBef>
                <a:spcPts val="1000"/>
              </a:spcBef>
              <a:spcAft>
                <a:spcPts val="1000"/>
              </a:spcAft>
              <a:buFont typeface="+mj-ea"/>
              <a:buNone/>
              <a:extLst>
                <a:ext uri="{35155182-B16C-46BC-9424-99874614C6A1}">
                  <wpsdc:indentchars xmlns:wpsdc="http://www.wps.cn/officeDocument/2017/drawingmlCustomData" val="200" checksum="282533468"/>
                  <wpsdc:marlchars xmlns:wpsdc="http://www.wps.cn/officeDocument/2017/drawingmlCustomData" val="127" checksum="2544840967"/>
                </a:ext>
              </a:extLst>
            </a:pPr>
            <a:r>
              <a:rPr lang="zh-CN" altLang="en-US" sz="2000">
                <a:latin typeface="微软雅黑" panose="020B0503020204020204" charset="-122"/>
                <a:ea typeface="微软雅黑" panose="020B0503020204020204" charset="-122"/>
                <a:cs typeface="微软雅黑" panose="020B0503020204020204" charset="-122"/>
              </a:rPr>
              <a:t>③语义差异量表</a:t>
            </a:r>
            <a:endParaRPr lang="zh-CN" altLang="en-US" sz="2000">
              <a:latin typeface="微软雅黑" panose="020B0503020204020204" charset="-122"/>
              <a:ea typeface="微软雅黑" panose="020B0503020204020204" charset="-122"/>
              <a:cs typeface="微软雅黑" panose="020B0503020204020204" charset="-122"/>
            </a:endParaRPr>
          </a:p>
          <a:p>
            <a:pPr marL="457200" indent="457200" algn="l" fontAlgn="auto">
              <a:lnSpc>
                <a:spcPct val="150000"/>
              </a:lnSpc>
              <a:spcBef>
                <a:spcPts val="1000"/>
              </a:spcBef>
              <a:spcAft>
                <a:spcPts val="1000"/>
              </a:spcAft>
              <a:buFont typeface="+mj-ea"/>
              <a:buNone/>
            </a:pPr>
            <a:r>
              <a:rPr lang="zh-CN" altLang="en-US" sz="2000">
                <a:latin typeface="微软雅黑" panose="020B0503020204020204" charset="-122"/>
                <a:ea typeface="微软雅黑" panose="020B0503020204020204" charset="-122"/>
                <a:cs typeface="微软雅黑" panose="020B0503020204020204" charset="-122"/>
              </a:rPr>
              <a:t>语义差异量表(Semantic Differential Scales)是用一组意义相反的陈述或形容词构成一份评价量表，用以测量人们对某一特定概念或事物的不同意识或感受。它是语义分化的一种测量工具，由社会心理学家奥斯古德和其同事萨西、坦纳鲍姆于1957年编制的。</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1"/>
          <a:stretch>
            <a:fillRect/>
          </a:stretch>
        </p:blipFill>
        <p:spPr>
          <a:xfrm>
            <a:off x="3540125" y="3108960"/>
            <a:ext cx="5112385" cy="364871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4045386" y="292599"/>
            <a:ext cx="4101465" cy="521970"/>
          </a:xfrm>
          <a:prstGeom prst="rect">
            <a:avLst/>
          </a:prstGeom>
          <a:noFill/>
        </p:spPr>
        <p:txBody>
          <a:bodyPr wrap="none" rtlCol="0">
            <a:spAutoFit/>
          </a:bodyPr>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思路之一：控制方法</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16" name="文本框 15"/>
          <p:cNvSpPr txBox="1"/>
          <p:nvPr/>
        </p:nvSpPr>
        <p:spPr>
          <a:xfrm>
            <a:off x="469900" y="1163320"/>
            <a:ext cx="11252200" cy="4041140"/>
          </a:xfrm>
          <a:prstGeom prst="rect">
            <a:avLst/>
          </a:prstGeom>
          <a:noFill/>
        </p:spPr>
        <p:txBody>
          <a:bodyPr wrap="square" rtlCol="0">
            <a:spAutoFit/>
          </a:bodyPr>
          <a:p>
            <a:pPr marL="457200" indent="457200" algn="l" fontAlgn="auto">
              <a:lnSpc>
                <a:spcPct val="150000"/>
              </a:lnSpc>
              <a:spcBef>
                <a:spcPts val="1000"/>
              </a:spcBef>
              <a:spcAft>
                <a:spcPts val="1000"/>
              </a:spcAft>
              <a:buFont typeface="+mj-ea"/>
              <a:buNone/>
            </a:pPr>
            <a:r>
              <a:rPr lang="zh-CN" altLang="en-US" sz="2000">
                <a:latin typeface="微软雅黑" panose="020B0503020204020204" charset="-122"/>
                <a:ea typeface="微软雅黑" panose="020B0503020204020204" charset="-122"/>
                <a:cs typeface="微软雅黑" panose="020B0503020204020204" charset="-122"/>
              </a:rPr>
              <a:t>此类量表由一系列两极性形容词词对组成，并被划分为</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七个等值评定等级</a:t>
            </a:r>
            <a:r>
              <a:rPr lang="zh-CN" altLang="en-US" sz="2000">
                <a:latin typeface="微软雅黑" panose="020B0503020204020204" charset="-122"/>
                <a:ea typeface="微软雅黑" panose="020B0503020204020204" charset="-122"/>
                <a:cs typeface="微软雅黑" panose="020B0503020204020204" charset="-122"/>
              </a:rPr>
              <a:t>（有时也可以划分为五个或九个）主要含有三个基本维度，即“评价的”（如好的与坏的、美的与丑的、干净的与肮脏的），“能量的”（如大的与小的、强的与弱的、重的与轻的），“活动的”（如快的与慢的、积极的与消极的、主动的与被动的），它们具有显示任何概念含义的语义空间的特质。</a:t>
            </a:r>
            <a:endParaRPr lang="zh-CN" altLang="en-US" sz="2000">
              <a:latin typeface="微软雅黑" panose="020B0503020204020204" charset="-122"/>
              <a:ea typeface="微软雅黑" panose="020B0503020204020204" charset="-122"/>
              <a:cs typeface="微软雅黑" panose="020B0503020204020204" charset="-122"/>
            </a:endParaRPr>
          </a:p>
          <a:p>
            <a:pPr marL="457200" indent="457200" algn="l" fontAlgn="auto">
              <a:lnSpc>
                <a:spcPct val="150000"/>
              </a:lnSpc>
              <a:spcBef>
                <a:spcPts val="1000"/>
              </a:spcBef>
              <a:spcAft>
                <a:spcPts val="1000"/>
              </a:spcAft>
              <a:buFont typeface="+mj-ea"/>
              <a:buNone/>
            </a:pPr>
            <a:r>
              <a:rPr lang="zh-CN" altLang="en-US" sz="2000">
                <a:latin typeface="微软雅黑" panose="020B0503020204020204" charset="-122"/>
                <a:ea typeface="微软雅黑" panose="020B0503020204020204" charset="-122"/>
                <a:cs typeface="微软雅黑" panose="020B0503020204020204" charset="-122"/>
              </a:rPr>
              <a:t>语义差异量表的计量方法有两种，</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一种是将两陈述或两形容词间的七小段横线两端分别从1记到7；另一种则是分别记为-3、-2、-1、0、+1、+2、+3</a:t>
            </a:r>
            <a:r>
              <a:rPr lang="zh-CN" altLang="en-US" sz="2000">
                <a:latin typeface="微软雅黑" panose="020B0503020204020204" charset="-122"/>
                <a:ea typeface="微软雅黑" panose="020B0503020204020204" charset="-122"/>
                <a:cs typeface="微软雅黑" panose="020B0503020204020204" charset="-122"/>
              </a:rPr>
              <a:t>。要特别注意的是，每一对陈述的记分方向要依据整个量表的方向来确定。</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4045386" y="292599"/>
            <a:ext cx="4101465" cy="521970"/>
          </a:xfrm>
          <a:prstGeom prst="rect">
            <a:avLst/>
          </a:prstGeom>
          <a:noFill/>
        </p:spPr>
        <p:txBody>
          <a:bodyPr wrap="none" rtlCol="0">
            <a:spAutoFit/>
          </a:bodyPr>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思路之一：控制方法</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16" name="文本框 15"/>
          <p:cNvSpPr txBox="1"/>
          <p:nvPr/>
        </p:nvSpPr>
        <p:spPr>
          <a:xfrm>
            <a:off x="558800" y="1041400"/>
            <a:ext cx="11252200" cy="2656205"/>
          </a:xfrm>
          <a:prstGeom prst="rect">
            <a:avLst/>
          </a:prstGeom>
          <a:noFill/>
        </p:spPr>
        <p:txBody>
          <a:bodyPr wrap="square" rtlCol="0">
            <a:spAutoFit/>
          </a:bodyPr>
          <a:p>
            <a:pPr marL="290195" indent="508000" algn="l" fontAlgn="auto">
              <a:lnSpc>
                <a:spcPct val="150000"/>
              </a:lnSpc>
              <a:spcBef>
                <a:spcPts val="1000"/>
              </a:spcBef>
              <a:spcAft>
                <a:spcPts val="1000"/>
              </a:spcAft>
              <a:buFont typeface="+mj-ea"/>
              <a:buNone/>
              <a:extLst>
                <a:ext uri="{35155182-B16C-46BC-9424-99874614C6A1}">
                  <wpsdc:indentchars xmlns:wpsdc="http://www.wps.cn/officeDocument/2017/drawingmlCustomData" val="200" checksum="282533468"/>
                  <wpsdc:marlchars xmlns:wpsdc="http://www.wps.cn/officeDocument/2017/drawingmlCustomData" val="127" checksum="2544840967"/>
                </a:ext>
              </a:extLst>
            </a:pPr>
            <a:r>
              <a:rPr lang="zh-CN" altLang="en-US" sz="2000">
                <a:latin typeface="微软雅黑" panose="020B0503020204020204" charset="-122"/>
                <a:ea typeface="微软雅黑" panose="020B0503020204020204" charset="-122"/>
                <a:cs typeface="微软雅黑" panose="020B0503020204020204" charset="-122"/>
              </a:rPr>
              <a:t>④社会距离量表</a:t>
            </a:r>
            <a:endParaRPr lang="zh-CN" altLang="en-US" sz="2000">
              <a:latin typeface="微软雅黑" panose="020B0503020204020204" charset="-122"/>
              <a:ea typeface="微软雅黑" panose="020B0503020204020204" charset="-122"/>
              <a:cs typeface="微软雅黑" panose="020B0503020204020204" charset="-122"/>
            </a:endParaRPr>
          </a:p>
          <a:p>
            <a:pPr marL="457200" indent="457200" algn="l" fontAlgn="auto">
              <a:lnSpc>
                <a:spcPct val="150000"/>
              </a:lnSpc>
              <a:spcBef>
                <a:spcPts val="1000"/>
              </a:spcBef>
              <a:spcAft>
                <a:spcPts val="1000"/>
              </a:spcAft>
              <a:buFont typeface="+mj-ea"/>
              <a:buNone/>
            </a:pPr>
            <a:r>
              <a:rPr lang="zh-CN" altLang="en-US" sz="2000">
                <a:latin typeface="微软雅黑" panose="020B0503020204020204" charset="-122"/>
                <a:ea typeface="微软雅黑" panose="020B0503020204020204" charset="-122"/>
                <a:cs typeface="微软雅黑" panose="020B0503020204020204" charset="-122"/>
              </a:rPr>
              <a:t>社会距离量表(Social Distance Scales)又称</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鲍格达拉斯量表</a:t>
            </a:r>
            <a:r>
              <a:rPr lang="zh-CN" altLang="en-US" sz="2000">
                <a:latin typeface="微软雅黑" panose="020B0503020204020204" charset="-122"/>
                <a:ea typeface="微软雅黑" panose="020B0503020204020204" charset="-122"/>
                <a:cs typeface="微软雅黑" panose="020B0503020204020204" charset="-122"/>
              </a:rPr>
              <a:t>。它是美国社会心理学家鲍格达拉斯于1925年创制的。该量表主要用以研究人们对不同种族或民族群体相对态度的一种测量工具。该表由一组表示不同社会距离或社会交往程度的陈述组成，它要求被调查者根据自己的看法对这些陈述表态。</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1"/>
          <a:stretch>
            <a:fillRect/>
          </a:stretch>
        </p:blipFill>
        <p:spPr>
          <a:xfrm>
            <a:off x="3911600" y="3697605"/>
            <a:ext cx="4368800" cy="30099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4045386" y="292599"/>
            <a:ext cx="4101465" cy="521970"/>
          </a:xfrm>
          <a:prstGeom prst="rect">
            <a:avLst/>
          </a:prstGeom>
          <a:noFill/>
        </p:spPr>
        <p:txBody>
          <a:bodyPr wrap="none" rtlCol="0">
            <a:spAutoFit/>
          </a:bodyPr>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思路之一：控制方法</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1"/>
          <a:stretch>
            <a:fillRect/>
          </a:stretch>
        </p:blipFill>
        <p:spPr>
          <a:xfrm>
            <a:off x="3333750" y="2320925"/>
            <a:ext cx="5524500" cy="4038600"/>
          </a:xfrm>
          <a:prstGeom prst="rect">
            <a:avLst/>
          </a:prstGeom>
        </p:spPr>
      </p:pic>
      <p:sp>
        <p:nvSpPr>
          <p:cNvPr id="6" name="文本框 5"/>
          <p:cNvSpPr txBox="1"/>
          <p:nvPr/>
        </p:nvSpPr>
        <p:spPr>
          <a:xfrm>
            <a:off x="730250" y="1323340"/>
            <a:ext cx="10732770" cy="706755"/>
          </a:xfrm>
          <a:prstGeom prst="rect">
            <a:avLst/>
          </a:prstGeom>
          <a:noFill/>
        </p:spPr>
        <p:txBody>
          <a:bodyPr wrap="square" rtlCol="0">
            <a:spAutoFit/>
          </a:bodyPr>
          <a:p>
            <a:pPr indent="457200" fontAlgn="auto"/>
            <a:r>
              <a:rPr lang="zh-CN" altLang="en-US" sz="2000">
                <a:latin typeface="微软雅黑" panose="020B0503020204020204" charset="-122"/>
                <a:ea typeface="微软雅黑" panose="020B0503020204020204" charset="-122"/>
                <a:cs typeface="微软雅黑" panose="020B0503020204020204" charset="-122"/>
                <a:sym typeface="+mn-ea"/>
              </a:rPr>
              <a:t>有时，可以用同样的几条社会距离陈述，同时测量人们对几个对象的态度或与这几个对象之间的关系程度。</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4045386" y="292599"/>
            <a:ext cx="4101465" cy="521970"/>
          </a:xfrm>
          <a:prstGeom prst="rect">
            <a:avLst/>
          </a:prstGeom>
          <a:noFill/>
        </p:spPr>
        <p:txBody>
          <a:bodyPr wrap="none" rtlCol="0">
            <a:spAutoFit/>
          </a:bodyPr>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思路之一：控制方法</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7" name="文本框 6"/>
          <p:cNvSpPr txBox="1"/>
          <p:nvPr/>
        </p:nvSpPr>
        <p:spPr>
          <a:xfrm>
            <a:off x="1044575" y="1360170"/>
            <a:ext cx="9900285" cy="706755"/>
          </a:xfrm>
          <a:prstGeom prst="rect">
            <a:avLst/>
          </a:prstGeom>
          <a:noFill/>
        </p:spPr>
        <p:txBody>
          <a:bodyPr wrap="square" rtlCol="0">
            <a:spAutoFit/>
          </a:bodyPr>
          <a:p>
            <a:pPr indent="457200" fontAlgn="auto"/>
            <a:r>
              <a:rPr lang="zh-CN" altLang="en-US" sz="2000">
                <a:latin typeface="微软雅黑" panose="020B0503020204020204" charset="-122"/>
                <a:ea typeface="微软雅黑" panose="020B0503020204020204" charset="-122"/>
                <a:cs typeface="微软雅黑" panose="020B0503020204020204" charset="-122"/>
                <a:sym typeface="+mn-ea"/>
              </a:rPr>
              <a:t>调查对象依据适合自己的情感反应进行回答，并在括号里做记录（√或×）。研究人员可将结果整理绘制成统计图，以便于分析。</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pic>
        <p:nvPicPr>
          <p:cNvPr id="8" name="图片 7"/>
          <p:cNvPicPr>
            <a:picLocks noChangeAspect="1"/>
          </p:cNvPicPr>
          <p:nvPr/>
        </p:nvPicPr>
        <p:blipFill>
          <a:blip r:embed="rId1"/>
          <a:stretch>
            <a:fillRect/>
          </a:stretch>
        </p:blipFill>
        <p:spPr>
          <a:xfrm>
            <a:off x="3422650" y="2428875"/>
            <a:ext cx="5346700" cy="404749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4054" y="442332"/>
              <a:ext cx="4102225"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思路之一：控制方法</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918210" y="1725930"/>
            <a:ext cx="10356850" cy="496443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所谓投影测验是一种</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无结构的、非直接的询问形式</a:t>
            </a:r>
            <a:r>
              <a:rPr lang="zh-CN" altLang="en-US" sz="2000">
                <a:latin typeface="微软雅黑" panose="020B0503020204020204" charset="-122"/>
                <a:ea typeface="微软雅黑" panose="020B0503020204020204" charset="-122"/>
                <a:cs typeface="微软雅黑" panose="020B0503020204020204" charset="-122"/>
              </a:rPr>
              <a:t>，可以鼓励被调查者将他们所关心问题的潜在动机、信仰、态度或感情投射出来。在投影技法中，并不要求被调查者描述自己的行为，而是要他们解释其他人的行为。在解释他人的行为时，被调查者间接地将自己的动机、信仰、态度或感情投影到有关的情景之中。这种方法是要</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隐蔽调查目的</a:t>
            </a:r>
            <a:r>
              <a:rPr lang="zh-CN" altLang="en-US" sz="2000">
                <a:solidFill>
                  <a:schemeClr val="tx1"/>
                </a:solidFill>
                <a:latin typeface="微软雅黑" panose="020B0503020204020204" charset="-122"/>
                <a:ea typeface="微软雅黑" panose="020B0503020204020204" charset="-122"/>
                <a:cs typeface="微软雅黑" panose="020B0503020204020204" charset="-122"/>
              </a:rPr>
              <a:t>的</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投影技法可分成</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联想技法、完成技法、结构技法和表现技法</a:t>
            </a:r>
            <a:r>
              <a:rPr lang="zh-CN" altLang="en-US" sz="2000">
                <a:latin typeface="微软雅黑" panose="020B0503020204020204" charset="-122"/>
                <a:ea typeface="微软雅黑" panose="020B0503020204020204" charset="-122"/>
                <a:cs typeface="微软雅黑" panose="020B0503020204020204" charset="-122"/>
              </a:rPr>
              <a:t>。完成技法即给出不完全的一种刺激情景，要求被调查者来完成。常用的方法又分为句子完成法和故事完成法。结构技法与完成技法有相似之处，它要求被调查者以故事对话或绘图的形式构造一种反应。其中，两种主要的方法是图画回答法和卡通实验法。表现技法则是给被调查者提供一种文字的或形象化的情景，请他将其他人的感情和态度与该情景联系起来。主要的表现技法是角色表演和第三者技法。在投影技法多种分类方法中，其实应用最多的是联想技法。                                                                                                                                                          </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489710" y="1265555"/>
            <a:ext cx="7250430" cy="460375"/>
          </a:xfrm>
          <a:prstGeom prst="rect">
            <a:avLst/>
          </a:prstGeom>
          <a:noFill/>
        </p:spPr>
        <p:txBody>
          <a:bodyPr wrap="square" rtlCol="0">
            <a:spAutoFit/>
          </a:bodyPr>
          <a:p>
            <a:r>
              <a:rPr lang="en-US" sz="2400" b="1">
                <a:latin typeface="微软雅黑" panose="020B0503020204020204" charset="-122"/>
                <a:ea typeface="微软雅黑" panose="020B0503020204020204" charset="-122"/>
                <a:cs typeface="微软雅黑" panose="020B0503020204020204" charset="-122"/>
              </a:rPr>
              <a:t>3.</a:t>
            </a:r>
            <a:r>
              <a:rPr lang="zh-CN" altLang="en-US" sz="2400" b="1">
                <a:latin typeface="微软雅黑" panose="020B0503020204020204" charset="-122"/>
                <a:ea typeface="微软雅黑" panose="020B0503020204020204" charset="-122"/>
                <a:cs typeface="微软雅黑" panose="020B0503020204020204" charset="-122"/>
              </a:rPr>
              <a:t>投影测验</a:t>
            </a:r>
            <a:endParaRPr lang="zh-CN" altLang="en-US" sz="2400" b="1">
              <a:latin typeface="微软雅黑" panose="020B0503020204020204" charset="-122"/>
              <a:ea typeface="微软雅黑" panose="020B0503020204020204" charset="-122"/>
              <a:cs typeface="微软雅黑" panose="020B0503020204020204"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5299"/>
            <a:ext cx="12188156" cy="666071"/>
            <a:chOff x="0" y="455034"/>
            <a:chExt cx="12190413" cy="66619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399720" y="455034"/>
              <a:ext cx="3389623"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普查和抽样调查</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5" name="文本框 4"/>
          <p:cNvSpPr txBox="1"/>
          <p:nvPr/>
        </p:nvSpPr>
        <p:spPr>
          <a:xfrm>
            <a:off x="866140" y="1383030"/>
            <a:ext cx="10460355" cy="409257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sym typeface="+mn-ea"/>
              </a:rPr>
              <a:t>（</a:t>
            </a:r>
            <a:r>
              <a:rPr lang="en-US" altLang="zh-CN" sz="2000" b="1">
                <a:latin typeface="微软雅黑" panose="020B0503020204020204" charset="-122"/>
                <a:ea typeface="微软雅黑" panose="020B0503020204020204" charset="-122"/>
                <a:cs typeface="微软雅黑" panose="020B0503020204020204" charset="-122"/>
                <a:sym typeface="+mn-ea"/>
              </a:rPr>
              <a:t>2</a:t>
            </a:r>
            <a:r>
              <a:rPr lang="zh-CN" altLang="en-US" sz="2000" b="1">
                <a:latin typeface="微软雅黑" panose="020B0503020204020204" charset="-122"/>
                <a:ea typeface="微软雅黑" panose="020B0503020204020204" charset="-122"/>
                <a:cs typeface="微软雅黑" panose="020B0503020204020204" charset="-122"/>
                <a:sym typeface="+mn-ea"/>
              </a:rPr>
              <a:t>）社会动员度高</a:t>
            </a:r>
            <a:endParaRPr lang="zh-CN" altLang="en-US" sz="2000" b="1">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所谓动员度，也可以理解为</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社会干扰度</a:t>
            </a:r>
            <a:r>
              <a:rPr lang="zh-CN" altLang="en-US" sz="2000">
                <a:latin typeface="微软雅黑" panose="020B0503020204020204" charset="-122"/>
                <a:ea typeface="微软雅黑" panose="020B0503020204020204" charset="-122"/>
                <a:cs typeface="微软雅黑" panose="020B0503020204020204" charset="-122"/>
                <a:sym typeface="+mn-ea"/>
              </a:rPr>
              <a:t>。有统计学者曾经说过，“普查是和平时期最大的社会动员”。这说明普查方式的社会干扰度很高，这种干扰度主要表现在两个方面：</a:t>
            </a:r>
            <a:endParaRPr lang="zh-CN" altLang="en-US" sz="2000">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一是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对社会生活的干扰度</a:t>
            </a:r>
            <a:r>
              <a:rPr lang="zh-CN" altLang="en-US" sz="2000">
                <a:latin typeface="微软雅黑" panose="020B0503020204020204" charset="-122"/>
                <a:ea typeface="微软雅黑" panose="020B0503020204020204" charset="-122"/>
                <a:cs typeface="微软雅黑" panose="020B0503020204020204" charset="-122"/>
                <a:sym typeface="+mn-ea"/>
              </a:rPr>
              <a:t>。应该说，各种公众事件、公共决策事件都或多或少地与大多数人相关。如果一天到晚总有访问员来征求你的意见，让你就各种名目繁多的问题投票，恐怕每个社会成员都会不胜其烦。</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spcBef>
                <a:spcPts val="1000"/>
              </a:spcBef>
              <a:spcAft>
                <a:spcPts val="1000"/>
              </a:spcAft>
            </a:pPr>
            <a:endParaRPr lang="en-US" altLang="zh-CN"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4054" y="442332"/>
              <a:ext cx="4102225"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思路之一：控制方法</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917575" y="1280160"/>
            <a:ext cx="10420350" cy="4297680"/>
          </a:xfrm>
          <a:prstGeom prst="rect">
            <a:avLst/>
          </a:prstGeom>
          <a:noFill/>
        </p:spPr>
        <p:txBody>
          <a:bodyPr wrap="square" rtlCol="0">
            <a:spAutoFit/>
          </a:bodyPr>
          <a:p>
            <a:pPr indent="457200" fontAlgn="auto">
              <a:lnSpc>
                <a:spcPct val="150000"/>
              </a:lnSpc>
              <a:spcBef>
                <a:spcPts val="1000"/>
              </a:spcBef>
              <a:spcAft>
                <a:spcPts val="1000"/>
              </a:spcAft>
            </a:pPr>
            <a:r>
              <a:rPr sz="2000" b="1">
                <a:latin typeface="微软雅黑" panose="020B0503020204020204" charset="-122"/>
                <a:ea typeface="微软雅黑" panose="020B0503020204020204" charset="-122"/>
                <a:cs typeface="微软雅黑" panose="020B0503020204020204" charset="-122"/>
              </a:rPr>
              <a:t>（1）关于联想技法</a:t>
            </a:r>
            <a:endParaRPr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一种刺激物呈放在被调查者面前，然后询问被调查者最初联想到的事物。一般来说，人们的联想总是沿着</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相关、对比和接近三个方向思维</a:t>
            </a:r>
            <a:r>
              <a:rPr sz="2000">
                <a:latin typeface="微软雅黑" panose="020B0503020204020204" charset="-122"/>
                <a:ea typeface="微软雅黑" panose="020B0503020204020204" charset="-122"/>
                <a:cs typeface="微软雅黑" panose="020B0503020204020204" charset="-122"/>
              </a:rPr>
              <a:t>的，也可以叫做</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三联想规律</a:t>
            </a:r>
            <a:r>
              <a:rPr sz="2000">
                <a:latin typeface="微软雅黑" panose="020B0503020204020204" charset="-122"/>
                <a:ea typeface="微软雅黑" panose="020B0503020204020204" charset="-122"/>
                <a:cs typeface="微软雅黑" panose="020B0503020204020204" charset="-122"/>
              </a:rPr>
              <a:t>。那么，联想技法就是建立在这一思维习惯的基础之上的。在这类技法中最常用的是词语联想法。</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在词语联想法中，给出一连串的词语，每给一个词语，都让被调查者回答其最初联想到的词语（叫</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反应语</a:t>
            </a:r>
            <a:r>
              <a:rPr sz="2000">
                <a:latin typeface="微软雅黑" panose="020B0503020204020204" charset="-122"/>
                <a:ea typeface="微软雅黑" panose="020B0503020204020204" charset="-122"/>
                <a:cs typeface="微软雅黑" panose="020B0503020204020204" charset="-122"/>
              </a:rPr>
              <a:t>）。调研者感兴趣的那些词语（叫</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试验词语或刺激词语</a:t>
            </a:r>
            <a:r>
              <a:rPr sz="2000">
                <a:latin typeface="微软雅黑" panose="020B0503020204020204" charset="-122"/>
                <a:ea typeface="微软雅黑" panose="020B0503020204020204" charset="-122"/>
                <a:cs typeface="微软雅黑" panose="020B0503020204020204" charset="-122"/>
              </a:rPr>
              <a:t>）是散布在那一串展示的词语中的，在给出的一连串词语中，也有一些中性的或充数的词语，用于掩盖研究的目的。测谎试验即是利用了这一技法，以应用于刑事侦破中所谓的联想行捕为例。</a:t>
            </a:r>
            <a:r>
              <a:rPr lang="zh-CN" altLang="en-US" sz="2000">
                <a:latin typeface="微软雅黑" panose="020B0503020204020204" charset="-122"/>
                <a:ea typeface="微软雅黑" panose="020B0503020204020204" charset="-122"/>
                <a:cs typeface="微软雅黑" panose="020B0503020204020204" charset="-122"/>
              </a:rPr>
              <a:t>                                                                                                                                      </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4054" y="442332"/>
              <a:ext cx="4102225"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思路之一：控制方法</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1057275" y="1327150"/>
            <a:ext cx="10356850" cy="4297680"/>
          </a:xfrm>
          <a:prstGeom prst="rect">
            <a:avLst/>
          </a:prstGeom>
          <a:noFill/>
        </p:spPr>
        <p:txBody>
          <a:bodyPr wrap="square" rtlCol="0">
            <a:spAutoFit/>
          </a:bodyPr>
          <a:p>
            <a:pPr indent="457200" fontAlgn="auto">
              <a:lnSpc>
                <a:spcPct val="150000"/>
              </a:lnSpc>
              <a:spcBef>
                <a:spcPts val="1000"/>
              </a:spcBef>
              <a:spcAft>
                <a:spcPts val="1000"/>
              </a:spcAft>
            </a:pPr>
            <a:r>
              <a:rPr lang="zh-CN"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2</a:t>
            </a:r>
            <a:r>
              <a:rPr lang="zh-CN" altLang="en-US" sz="2000" b="1">
                <a:latin typeface="微软雅黑" panose="020B0503020204020204" charset="-122"/>
                <a:ea typeface="微软雅黑" panose="020B0503020204020204" charset="-122"/>
                <a:cs typeface="微软雅黑" panose="020B0503020204020204" charset="-122"/>
              </a:rPr>
              <a:t>）</a:t>
            </a:r>
            <a:r>
              <a:rPr sz="2000" b="1">
                <a:latin typeface="微软雅黑" panose="020B0503020204020204" charset="-122"/>
                <a:ea typeface="微软雅黑" panose="020B0503020204020204" charset="-122"/>
                <a:cs typeface="微软雅黑" panose="020B0503020204020204" charset="-122"/>
              </a:rPr>
              <a:t>投影技法的优点与局限</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投影技法的一个主要优点就是，通过隐蔽研究目的，可以</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获取被调查者不愿意或不能提供的回答</a:t>
            </a:r>
            <a:r>
              <a:rPr sz="2000">
                <a:latin typeface="微软雅黑" panose="020B0503020204020204" charset="-122"/>
                <a:ea typeface="微软雅黑" panose="020B0503020204020204" charset="-122"/>
                <a:cs typeface="微软雅黑" panose="020B0503020204020204" charset="-122"/>
              </a:rPr>
              <a:t>。因为在知道研究目的的情况下，直接询问时，被调查者常常有意或无意地错误理解、解释或误导调研者。在此情况下，投影技法可增加回答的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有效性</a:t>
            </a:r>
            <a:r>
              <a:rPr sz="2000">
                <a:latin typeface="微软雅黑" panose="020B0503020204020204" charset="-122"/>
                <a:ea typeface="微软雅黑" panose="020B0503020204020204" charset="-122"/>
                <a:cs typeface="微软雅黑" panose="020B0503020204020204" charset="-122"/>
              </a:rPr>
              <a:t>。特别是当要了解的问题是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私人的、敏感的或有着很强的社会标准</a:t>
            </a:r>
            <a:r>
              <a:rPr sz="2000">
                <a:latin typeface="微软雅黑" panose="020B0503020204020204" charset="-122"/>
                <a:ea typeface="微软雅黑" panose="020B0503020204020204" charset="-122"/>
                <a:cs typeface="微软雅黑" panose="020B0503020204020204" charset="-122"/>
              </a:rPr>
              <a:t>时，作用就更明显。所以，当用直接法无法得到所需的信息时，或是在探索性研究中，为了解人们最初的内心想法和态度，可考虑使用投影技法。</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                   </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4054" y="442332"/>
              <a:ext cx="4102225"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思路之一：控制方法</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918210" y="1731645"/>
            <a:ext cx="5823585" cy="470789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由于投影技法很复杂，并不是谁都可以使用。该技法容易出现</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严重的解释偏差</a:t>
            </a:r>
            <a:r>
              <a:rPr sz="2000">
                <a:latin typeface="微软雅黑" panose="020B0503020204020204" charset="-122"/>
                <a:ea typeface="微软雅黑" panose="020B0503020204020204" charset="-122"/>
                <a:cs typeface="微软雅黑" panose="020B0503020204020204" charset="-122"/>
              </a:rPr>
              <a:t>。除了词语联想法之外，所有的投影技法都是开放式的，因此分析和解释起来就比较困难，也易主观。这些技术的应用必须严格遵循心理学和社会学的原则，通常需要经过专门高级训练的访问员去做个人面访，需要熟练的解释人员参与分析。所以，投影技法一般情况下的费用都是高昂的。由于通常情况下，被调查者可能不是所研究的总体的代表，最好将投影技法的结果与采用更有代表性样本的其他方法的结果相比较。</a:t>
            </a:r>
            <a:r>
              <a:rPr lang="zh-CN" altLang="en-US" sz="2000">
                <a:latin typeface="微软雅黑" panose="020B0503020204020204" charset="-122"/>
                <a:ea typeface="微软雅黑" panose="020B0503020204020204" charset="-122"/>
                <a:cs typeface="微软雅黑" panose="020B0503020204020204" charset="-122"/>
              </a:rPr>
              <a:t>                                                                                                                </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7183120" y="2290445"/>
            <a:ext cx="4327525" cy="3246755"/>
          </a:xfrm>
          <a:prstGeom prst="rect">
            <a:avLst/>
          </a:prstGeom>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3532966" y="385941"/>
            <a:ext cx="5516880" cy="521970"/>
          </a:xfrm>
          <a:prstGeom prst="rect">
            <a:avLst/>
          </a:prstGeom>
          <a:noFill/>
        </p:spPr>
        <p:txBody>
          <a:bodyPr wrap="none" rtlCol="0">
            <a:spAutoFit/>
          </a:bodyPr>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思路之二：全方位的信息把握</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圆角矩形 3"/>
          <p:cNvSpPr/>
          <p:nvPr>
            <p:custDataLst>
              <p:tags r:id="rId1"/>
            </p:custDataLst>
          </p:nvPr>
        </p:nvSpPr>
        <p:spPr>
          <a:xfrm>
            <a:off x="2293505" y="1643409"/>
            <a:ext cx="804149" cy="804149"/>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1847130" y="1439786"/>
            <a:ext cx="1001782" cy="789698"/>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3"/>
            </p:custDataLst>
          </p:nvPr>
        </p:nvSpPr>
        <p:spPr>
          <a:xfrm>
            <a:off x="3322334" y="1759511"/>
            <a:ext cx="6023596" cy="570784"/>
          </a:xfrm>
          <a:prstGeom prst="rect">
            <a:avLst/>
          </a:prstGeom>
          <a:noFill/>
        </p:spPr>
        <p:txBody>
          <a:bodyPr wrap="square" lIns="91440" tIns="45720" rIns="91440" bIns="45720" rtlCol="0" anchor="ctr" anchorCtr="0">
            <a:normAutofit lnSpcReduction="10000"/>
          </a:bodyPr>
          <a:p>
            <a:pPr>
              <a:lnSpc>
                <a:spcPct val="120000"/>
              </a:lnSpc>
            </a:pPr>
            <a:r>
              <a:rPr lang="zh-CN" altLang="en-US" sz="2400" b="1">
                <a:latin typeface="微软雅黑" panose="020B0503020204020204" charset="-122"/>
                <a:ea typeface="微软雅黑" panose="020B0503020204020204" charset="-122"/>
                <a:cs typeface="微软雅黑" panose="020B0503020204020204" charset="-122"/>
                <a:sym typeface="+mn-ea"/>
              </a:rPr>
              <a:t>调查对象的社会背景</a:t>
            </a:r>
            <a:endParaRPr lang="zh-CN" altLang="en-US" sz="24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0" name="圆角矩形 9"/>
          <p:cNvSpPr/>
          <p:nvPr>
            <p:custDataLst>
              <p:tags r:id="rId4"/>
            </p:custDataLst>
          </p:nvPr>
        </p:nvSpPr>
        <p:spPr>
          <a:xfrm>
            <a:off x="2293505" y="3246247"/>
            <a:ext cx="804149" cy="804149"/>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5"/>
            </p:custDataLst>
          </p:nvPr>
        </p:nvSpPr>
        <p:spPr>
          <a:xfrm>
            <a:off x="1847130" y="3042624"/>
            <a:ext cx="1001782" cy="789698"/>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6"/>
            </p:custDataLst>
          </p:nvPr>
        </p:nvSpPr>
        <p:spPr>
          <a:xfrm>
            <a:off x="3322334" y="3362159"/>
            <a:ext cx="6023596" cy="570784"/>
          </a:xfrm>
          <a:prstGeom prst="rect">
            <a:avLst/>
          </a:prstGeom>
          <a:noFill/>
        </p:spPr>
        <p:txBody>
          <a:bodyPr wrap="square" lIns="91440" tIns="45720" rIns="91440" bIns="45720" rtlCol="0" anchor="ctr" anchorCtr="0">
            <a:normAutofit/>
          </a:bodyPr>
          <a:p>
            <a:pPr indent="0" fontAlgn="auto"/>
            <a:r>
              <a:rPr lang="zh-CN" altLang="en-US" sz="2400" b="1">
                <a:latin typeface="微软雅黑" panose="020B0503020204020204" charset="-122"/>
                <a:ea typeface="微软雅黑" panose="020B0503020204020204" charset="-122"/>
                <a:cs typeface="微软雅黑" panose="020B0503020204020204" charset="-122"/>
                <a:sym typeface="+mn-ea"/>
              </a:rPr>
              <a:t>调查对象的认知状况</a:t>
            </a:r>
            <a:endParaRPr lang="zh-CN" altLang="en-US" sz="2400" b="1">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4" name="圆角矩形 13"/>
          <p:cNvSpPr/>
          <p:nvPr>
            <p:custDataLst>
              <p:tags r:id="rId7"/>
            </p:custDataLst>
          </p:nvPr>
        </p:nvSpPr>
        <p:spPr>
          <a:xfrm>
            <a:off x="2293505" y="4963702"/>
            <a:ext cx="804149" cy="804149"/>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8"/>
            </p:custDataLst>
          </p:nvPr>
        </p:nvSpPr>
        <p:spPr>
          <a:xfrm>
            <a:off x="1847130" y="4760079"/>
            <a:ext cx="1001782" cy="789698"/>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03</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9"/>
            </p:custDataLst>
          </p:nvPr>
        </p:nvSpPr>
        <p:spPr>
          <a:xfrm>
            <a:off x="3322334" y="5079865"/>
            <a:ext cx="6023596" cy="570784"/>
          </a:xfrm>
          <a:prstGeom prst="rect">
            <a:avLst/>
          </a:prstGeom>
          <a:noFill/>
        </p:spPr>
        <p:txBody>
          <a:bodyPr wrap="square" lIns="91440" tIns="45720" rIns="91440" bIns="45720" rtlCol="0" anchor="ctr" anchorCtr="0">
            <a:normAutofit/>
          </a:bodyPr>
          <a:p>
            <a:pPr>
              <a:lnSpc>
                <a:spcPct val="120000"/>
              </a:lnSpc>
            </a:pPr>
            <a:r>
              <a:rPr lang="zh-CN" altLang="en-US" sz="2400" b="1">
                <a:latin typeface="微软雅黑" panose="020B0503020204020204" charset="-122"/>
                <a:ea typeface="微软雅黑" panose="020B0503020204020204" charset="-122"/>
                <a:cs typeface="微软雅黑" panose="020B0503020204020204" charset="-122"/>
                <a:sym typeface="+mn-ea"/>
              </a:rPr>
              <a:t>调查对象的行为</a:t>
            </a:r>
            <a:endParaRPr lang="zh-CN" altLang="en-US" sz="24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67199"/>
            <a:ext cx="12188156" cy="704171"/>
            <a:chOff x="0" y="416927"/>
            <a:chExt cx="12190413" cy="704302"/>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330817" y="416927"/>
              <a:ext cx="5527428"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思路之二：全方位的信息把握</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sp>
        <p:nvSpPr>
          <p:cNvPr id="5" name="文本框 4"/>
          <p:cNvSpPr txBox="1"/>
          <p:nvPr/>
        </p:nvSpPr>
        <p:spPr>
          <a:xfrm>
            <a:off x="916940" y="1837055"/>
            <a:ext cx="10356850"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人们的主观意愿就性别而言是有差异的</a:t>
            </a:r>
            <a:r>
              <a:rPr lang="zh-CN" altLang="en-US" sz="2000">
                <a:latin typeface="微软雅黑" panose="020B0503020204020204" charset="-122"/>
                <a:ea typeface="微软雅黑" panose="020B0503020204020204" charset="-122"/>
                <a:cs typeface="微软雅黑" panose="020B0503020204020204" charset="-122"/>
              </a:rPr>
              <a:t>。比如就杂志而言，女人买得多，看得就多；而对报纸而言，男人则看得多。对什么东西感兴趣也是有年龄差异的，老人和年轻人在所关注的问题方面、社会责任感方面往往有不同的感受和理解方式。像问及什么叫“慷慨”。对于老年人来说，慷慨就是他愿意花钱到馆子里请一顿饭。因为按传统，下馆子是一件非常有面子和豪放的事情，说明你慷慨,而对现在经济收入比较高的年轻人来说，请吃一顿，那倒是无所谓的事,能陪你一下午，那才真正是对你比较重视。这就是不同年龄层次的不同理解，确实有很大的差异。</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人们常说“世界上绝没有无缘无故的爱，也没有无缘无故的恨”。当然，对这话的理解绝对化也不行，但是很大程度上是正确的，它实际上是强调了</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意见和态度的背景意义</a:t>
            </a:r>
            <a:r>
              <a:rPr lang="zh-CN" altLang="en-US" sz="2000">
                <a:latin typeface="微软雅黑" panose="020B0503020204020204" charset="-122"/>
                <a:ea typeface="微软雅黑" panose="020B0503020204020204" charset="-122"/>
                <a:cs typeface="微软雅黑" panose="020B0503020204020204" charset="-122"/>
              </a:rPr>
              <a:t>。                          </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416050" y="1146175"/>
            <a:ext cx="7250430" cy="460375"/>
          </a:xfrm>
          <a:prstGeom prst="rect">
            <a:avLst/>
          </a:prstGeom>
          <a:noFill/>
        </p:spPr>
        <p:txBody>
          <a:bodyPr wrap="square" rtlCol="0">
            <a:spAutoFit/>
          </a:bodyPr>
          <a:p>
            <a:r>
              <a:rPr lang="en-US"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sym typeface="+mn-ea"/>
              </a:rPr>
              <a:t>调查对象的社会背景</a:t>
            </a:r>
            <a:endParaRPr lang="zh-CN" altLang="en-US" sz="2400" b="1">
              <a:latin typeface="微软雅黑" panose="020B0503020204020204" charset="-122"/>
              <a:ea typeface="微软雅黑" panose="020B0503020204020204" charset="-122"/>
              <a:cs typeface="微软雅黑" panose="020B0503020204020204" charset="-122"/>
              <a:sym typeface="+mn-ea"/>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67199"/>
            <a:ext cx="12188156" cy="704171"/>
            <a:chOff x="0" y="416927"/>
            <a:chExt cx="12190413" cy="704302"/>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330817" y="416927"/>
              <a:ext cx="5527428"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思路之二：全方位的信息把握</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sp>
        <p:nvSpPr>
          <p:cNvPr id="5" name="文本框 4"/>
          <p:cNvSpPr txBox="1"/>
          <p:nvPr/>
        </p:nvSpPr>
        <p:spPr>
          <a:xfrm>
            <a:off x="917575" y="2002155"/>
            <a:ext cx="10356850" cy="2399665"/>
          </a:xfrm>
          <a:prstGeom prst="rect">
            <a:avLst/>
          </a:prstGeom>
          <a:noFill/>
        </p:spPr>
        <p:txBody>
          <a:bodyPr wrap="square" rtlCol="0">
            <a:spAutoFit/>
          </a:bodyPr>
          <a:p>
            <a:pPr indent="457200" fontAlgn="auto">
              <a:lnSpc>
                <a:spcPct val="150000"/>
              </a:lnSpc>
              <a:spcBef>
                <a:spcPts val="1000"/>
              </a:spcBef>
              <a:spcAft>
                <a:spcPts val="1000"/>
              </a:spcAft>
            </a:pPr>
            <a:r>
              <a:rPr lang="zh-CN" altLang="en-US" sz="2000">
                <a:latin typeface="微软雅黑" panose="020B0503020204020204" charset="-122"/>
                <a:ea typeface="微软雅黑" panose="020B0503020204020204" charset="-122"/>
                <a:cs typeface="微软雅黑" panose="020B0503020204020204" charset="-122"/>
              </a:rPr>
              <a:t>一种社会意见，一种社会信息的表达，以及它的倾向、爱憎常常是跟某人的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认知状况</a:t>
            </a:r>
            <a:r>
              <a:rPr lang="zh-CN" altLang="en-US" sz="2000">
                <a:latin typeface="微软雅黑" panose="020B0503020204020204" charset="-122"/>
                <a:ea typeface="微软雅黑" panose="020B0503020204020204" charset="-122"/>
                <a:cs typeface="微软雅黑" panose="020B0503020204020204" charset="-122"/>
              </a:rPr>
              <a:t>有关。他对某一问题知道得完整不完整，客观不客观，是否有重大的信息缺失，其理解、解读是否存在什么问题，常常能够在他的意见表达中透露出来。一个人的信息状况，包括获知状况的某种渠道问题，现实信息构成的某种缺陷，也与认知状况有关。那么根据个人的认知状况就可以部分地解释，他为什么这么说而不那么说。</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424305" y="1341120"/>
            <a:ext cx="7250430"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sym typeface="+mn-ea"/>
              </a:rPr>
              <a:t>调查对象的认知状况</a:t>
            </a:r>
            <a:endParaRPr lang="zh-CN" altLang="en-US" sz="2400" b="1">
              <a:latin typeface="微软雅黑" panose="020B0503020204020204" charset="-122"/>
              <a:ea typeface="微软雅黑" panose="020B0503020204020204" charset="-122"/>
              <a:cs typeface="微软雅黑" panose="020B0503020204020204" charset="-122"/>
              <a:sym typeface="+mn-ea"/>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67199"/>
            <a:ext cx="12188156" cy="704171"/>
            <a:chOff x="0" y="416927"/>
            <a:chExt cx="12190413" cy="704302"/>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330817" y="416927"/>
              <a:ext cx="5527428"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思路之二：全方位的信息把握</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sp>
        <p:nvSpPr>
          <p:cNvPr id="5" name="文本框 4"/>
          <p:cNvSpPr txBox="1"/>
          <p:nvPr/>
        </p:nvSpPr>
        <p:spPr>
          <a:xfrm>
            <a:off x="917575" y="1998345"/>
            <a:ext cx="10093325"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行为是一个人意见、态度的外化</a:t>
            </a:r>
            <a:r>
              <a:rPr lang="zh-CN" altLang="en-US" sz="2000">
                <a:latin typeface="微软雅黑" panose="020B0503020204020204" charset="-122"/>
                <a:ea typeface="微软雅黑" panose="020B0503020204020204" charset="-122"/>
                <a:cs typeface="微软雅黑" panose="020B0503020204020204" charset="-122"/>
              </a:rPr>
              <a:t>。从行为当中常常可以看出一个人的意见、态度和价值的取向。比如说某人愿意自费订《人民日报》意味着什么？至少表示《人民日报》对他来说非常有价值。某人积极参加某个社团活动，说明这个社团活动对他来说是有意义、有价值的。</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就</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体态动作语言</a:t>
            </a:r>
            <a:r>
              <a:rPr lang="zh-CN" altLang="en-US" sz="2000">
                <a:latin typeface="微软雅黑" panose="020B0503020204020204" charset="-122"/>
                <a:ea typeface="微软雅黑" panose="020B0503020204020204" charset="-122"/>
                <a:cs typeface="微软雅黑" panose="020B0503020204020204" charset="-122"/>
              </a:rPr>
              <a:t>而言，有时也能反映人们的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情感状态</a:t>
            </a:r>
            <a:r>
              <a:rPr lang="zh-CN" altLang="en-US" sz="2000">
                <a:latin typeface="微软雅黑" panose="020B0503020204020204" charset="-122"/>
                <a:ea typeface="微软雅黑" panose="020B0503020204020204" charset="-122"/>
                <a:cs typeface="微软雅黑" panose="020B0503020204020204" charset="-122"/>
              </a:rPr>
              <a:t>。有人做过研究，有关人们的情感状态、情感的好恶等，95%以上的信息是通过行为体态这种非语言状态表达出来的。看两个人的接近程度，就可以知道他们关系的密切程度。</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515110" y="1327785"/>
            <a:ext cx="7250430" cy="460375"/>
          </a:xfrm>
          <a:prstGeom prst="rect">
            <a:avLst/>
          </a:prstGeom>
          <a:noFill/>
        </p:spPr>
        <p:txBody>
          <a:bodyPr wrap="square" rtlCol="0">
            <a:spAutoFit/>
          </a:bodyPr>
          <a:p>
            <a:r>
              <a:rPr lang="zh-CN" altLang="en-US" sz="2400" b="1">
                <a:latin typeface="微软雅黑" panose="020B0503020204020204" charset="-122"/>
                <a:ea typeface="微软雅黑" panose="020B0503020204020204" charset="-122"/>
                <a:cs typeface="微软雅黑" panose="020B0503020204020204" charset="-122"/>
                <a:sym typeface="+mn-ea"/>
              </a:rPr>
              <a:t>3.调查对象的行为</a:t>
            </a:r>
            <a:endParaRPr lang="zh-CN" altLang="en-US" sz="2400" b="1">
              <a:latin typeface="微软雅黑" panose="020B0503020204020204" charset="-122"/>
              <a:ea typeface="微软雅黑" panose="020B0503020204020204" charset="-122"/>
              <a:cs typeface="微软雅黑" panose="020B0503020204020204" charset="-122"/>
              <a:sym typeface="+mn-ea"/>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67199"/>
            <a:ext cx="12188156" cy="704171"/>
            <a:chOff x="0" y="416927"/>
            <a:chExt cx="12190413" cy="704302"/>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330817" y="416927"/>
              <a:ext cx="5527428"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思路之二：全方位的信息把握</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sp>
        <p:nvSpPr>
          <p:cNvPr id="5" name="文本框 4"/>
          <p:cNvSpPr txBox="1"/>
          <p:nvPr/>
        </p:nvSpPr>
        <p:spPr>
          <a:xfrm>
            <a:off x="917575" y="1494155"/>
            <a:ext cx="10356850" cy="4502785"/>
          </a:xfrm>
          <a:prstGeom prst="rect">
            <a:avLst/>
          </a:prstGeom>
          <a:noFill/>
        </p:spPr>
        <p:txBody>
          <a:bodyPr wrap="square" rtlCol="0">
            <a:spAutoFit/>
          </a:bodyPr>
          <a:p>
            <a:pPr indent="457200" fontAlgn="auto">
              <a:lnSpc>
                <a:spcPct val="150000"/>
              </a:lnSpc>
              <a:spcBef>
                <a:spcPts val="1000"/>
              </a:spcBef>
              <a:spcAft>
                <a:spcPts val="1000"/>
              </a:spcAft>
            </a:pPr>
            <a:r>
              <a:rPr lang="zh-CN" altLang="en-US" sz="2000">
                <a:latin typeface="微软雅黑" panose="020B0503020204020204" charset="-122"/>
                <a:ea typeface="微软雅黑" panose="020B0503020204020204" charset="-122"/>
                <a:cs typeface="微软雅黑" panose="020B0503020204020204" charset="-122"/>
              </a:rPr>
              <a:t>总之，如何调查，实际上是两种最基本的思路：一是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用控制的方法去控制调查对象的意见表达，使其更能接近于内心的真实态度</a:t>
            </a:r>
            <a:r>
              <a:rPr lang="zh-CN" altLang="en-US" sz="2000">
                <a:latin typeface="微软雅黑" panose="020B0503020204020204" charset="-122"/>
                <a:ea typeface="微软雅黑" panose="020B0503020204020204" charset="-122"/>
                <a:cs typeface="微软雅黑" panose="020B0503020204020204" charset="-122"/>
              </a:rPr>
              <a:t>；二是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用全方位的信息把握，来作为理解一个人的意见信息背景的参照，这种背景参照的作用是非常重要的</a:t>
            </a:r>
            <a:r>
              <a:rPr lang="zh-CN" altLang="en-US" sz="2000">
                <a:latin typeface="微软雅黑" panose="020B0503020204020204" charset="-122"/>
                <a:ea typeface="微软雅黑" panose="020B0503020204020204" charset="-122"/>
                <a:cs typeface="微软雅黑" panose="020B0503020204020204" charset="-122"/>
              </a:rPr>
              <a:t>。有相关背景，相对来说就能对一个人的意见和态度有立体化的真切了解；没有相关背景，有时你对某人的意见把握实际上有很大的盲目性。</a:t>
            </a:r>
            <a:endParaRPr lang="zh-CN" altLang="en-US" sz="20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r>
              <a:rPr lang="zh-CN" altLang="en-US" sz="2000">
                <a:latin typeface="微软雅黑" panose="020B0503020204020204" charset="-122"/>
                <a:ea typeface="微软雅黑" panose="020B0503020204020204" charset="-122"/>
                <a:cs typeface="微软雅黑" panose="020B0503020204020204" charset="-122"/>
              </a:rPr>
              <a:t>这种背景性的掌握，就像一辆车是在急驶还是停在那儿不动，是因为有了大地、树、房子等背景作为参照。有了这种参照，人们就知道这辆车开得很快，或很慢，抑或停下来了。有了背景性的参照，我们对某个物体的运动就有了一个很真切的了解。因此，全方位地把握相关信息，使我们对意见的理解有了一个有力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参照系</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5299"/>
            <a:ext cx="12188156" cy="666071"/>
            <a:chOff x="0" y="455034"/>
            <a:chExt cx="12190413" cy="66619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399720" y="455034"/>
              <a:ext cx="3389623"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普查和抽样调查</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5" name="文本框 4"/>
          <p:cNvSpPr txBox="1"/>
          <p:nvPr/>
        </p:nvSpPr>
        <p:spPr>
          <a:xfrm>
            <a:off x="865505" y="1757045"/>
            <a:ext cx="10460355" cy="378460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二是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对社会决策的干扰度</a:t>
            </a:r>
            <a:r>
              <a:rPr lang="zh-CN" altLang="en-US" sz="2000">
                <a:latin typeface="微软雅黑" panose="020B0503020204020204" charset="-122"/>
                <a:ea typeface="微软雅黑" panose="020B0503020204020204" charset="-122"/>
                <a:cs typeface="微软雅黑" panose="020B0503020204020204" charset="-122"/>
                <a:sym typeface="+mn-ea"/>
              </a:rPr>
              <a:t>。因为任何一个现代政府都是建立在民意基础之上的。至少在政治制度上都表明自己代表民意，是为老百姓谋福利的。在此前提下，如果民意测验用普查方式来进行，其调查结论具有怎样的约束力呢？按现代法理来说，具有公民公决的法律强制。既然是全民意志表示，决策者就应该无条件地遵守和执行。那么</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对于决策者的选择路径、选择管理方略的制定，就形成一个非常狭窄的约束，社会管理的效能和专业化程度就会退化、僵死。</a:t>
            </a:r>
            <a:r>
              <a:rPr lang="zh-CN" altLang="en-US" sz="2000">
                <a:latin typeface="微软雅黑" panose="020B0503020204020204" charset="-122"/>
                <a:ea typeface="微软雅黑" panose="020B0503020204020204" charset="-122"/>
                <a:cs typeface="微软雅黑" panose="020B0503020204020204" charset="-122"/>
                <a:sym typeface="+mn-ea"/>
              </a:rPr>
              <a:t>而用非普查方式得出的调查结论，就可以给决策者作为一种决策参考，使其知道，公众希望社会往哪个方向去，但在具体操作线路上，决策者会有比较大的选择空间，以便于发挥各自的专业能力，拿出相关的操作策略来。</a:t>
            </a:r>
            <a:endParaRPr lang="en-US" altLang="zh-CN"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5299"/>
            <a:ext cx="12188156" cy="666071"/>
            <a:chOff x="0" y="455034"/>
            <a:chExt cx="12190413" cy="66619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399720" y="455034"/>
              <a:ext cx="3389623"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普查和抽样调查</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5" name="文本框 4"/>
          <p:cNvSpPr txBox="1"/>
          <p:nvPr/>
        </p:nvSpPr>
        <p:spPr>
          <a:xfrm>
            <a:off x="865505" y="1220470"/>
            <a:ext cx="10460355" cy="522097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sym typeface="+mn-ea"/>
              </a:rPr>
              <a:t>（3）时效差</a:t>
            </a:r>
            <a:endParaRPr sz="2000">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sym typeface="+mn-ea"/>
              </a:rPr>
              <a:t>众所周知，大型普查的工作量很大，因为要调查的人很多，需要的时间必然很多，有时半年、九个月甚至一年都很正常，所以，</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普查的时效性较差</a:t>
            </a:r>
            <a:r>
              <a:rPr sz="2000">
                <a:latin typeface="微软雅黑" panose="020B0503020204020204" charset="-122"/>
                <a:ea typeface="微软雅黑" panose="020B0503020204020204" charset="-122"/>
                <a:cs typeface="微软雅黑" panose="020B0503020204020204" charset="-122"/>
                <a:sym typeface="+mn-ea"/>
              </a:rPr>
              <a:t>。</a:t>
            </a:r>
            <a:endParaRPr sz="2000">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sym typeface="+mn-ea"/>
              </a:rPr>
              <a:t>舆论的本体意见具有表层性，舆论的形成是一个不断流动、变化的社会运行过程。如果以某一个时间点为基准，半年、九个月甚至一年以后才完成相关调查，确实把当时的情况调查、描述并分析清楚了，但由于舆论本身的变动程度较大，此时的舆论状态可能跟九个月以前、半年以前的舆论状态已经有很大的区别，已有的调查结论对于解释和把握现实的舆论状态的可能性已大打折扣。</a:t>
            </a:r>
            <a:r>
              <a:rPr lang="zh-CN" sz="2000">
                <a:latin typeface="微软雅黑" panose="020B0503020204020204" charset="-122"/>
                <a:ea typeface="微软雅黑" panose="020B0503020204020204" charset="-122"/>
                <a:cs typeface="微软雅黑" panose="020B0503020204020204" charset="-122"/>
                <a:sym typeface="+mn-ea"/>
              </a:rPr>
              <a:t>而</a:t>
            </a:r>
            <a:r>
              <a:rPr sz="2000">
                <a:latin typeface="微软雅黑" panose="020B0503020204020204" charset="-122"/>
                <a:ea typeface="微软雅黑" panose="020B0503020204020204" charset="-122"/>
                <a:cs typeface="微软雅黑" panose="020B0503020204020204" charset="-122"/>
                <a:sym typeface="+mn-ea"/>
              </a:rPr>
              <a:t>舆论调查的结果有时效性要求，如果时效性不足，舆论调查的结果仅仅具有某种历史的记录价值，即某年某月，在某个问题上，人们是如此意见和看法，但是对现实的操作价值就值得怀疑了。</a:t>
            </a:r>
            <a:endParaRPr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05299"/>
            <a:ext cx="12188156" cy="666071"/>
            <a:chOff x="0" y="455034"/>
            <a:chExt cx="12190413" cy="666195"/>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399720" y="455034"/>
              <a:ext cx="3389623"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普查和抽样调查</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3" name="文本框 2"/>
          <p:cNvSpPr txBox="1"/>
          <p:nvPr/>
        </p:nvSpPr>
        <p:spPr>
          <a:xfrm>
            <a:off x="865415" y="127669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抽样调查</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65505" y="1805940"/>
            <a:ext cx="10460355" cy="4502785"/>
          </a:xfrm>
          <a:prstGeom prst="rect">
            <a:avLst/>
          </a:prstGeom>
          <a:noFill/>
        </p:spPr>
        <p:txBody>
          <a:bodyPr wrap="square" rtlCol="0">
            <a:spAutoFit/>
          </a:bodyPr>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既然普查的经济成本过于昂贵，加之种种人为原因，我们没有足够的把握和能力追求理想的准确性目标时，就有必要在朴素的准确性和科学性之间作出权衡。</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舆论调查的常规性手段一定是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选样式调查，即抽样调查</a:t>
            </a:r>
            <a:r>
              <a:rPr lang="zh-CN" altLang="en-US" sz="2000">
                <a:latin typeface="微软雅黑" panose="020B0503020204020204" charset="-122"/>
                <a:ea typeface="微软雅黑" panose="020B0503020204020204" charset="-122"/>
                <a:cs typeface="微软雅黑" panose="020B0503020204020204" charset="-122"/>
              </a:rPr>
              <a:t>。只调查其中的一部分人，以部分认识整体。具体来说，从一个舆论问题所涉及的社会成员总体当中，抽出一部分人作为样本来实际地进行调查，通过对一部分人调查的结果，推知一个社会成员总体的情况。那么，总体是指要调查的对象的所有个体，样本则是指按照一定的程序从总体中选择出来的所有个体的集合体。抽样调查作为概率抽样调查，必须面临一个问题，即</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代表性的的问题如何保证</a:t>
            </a:r>
            <a:r>
              <a:rPr lang="zh-CN" altLang="en-US" sz="2000">
                <a:latin typeface="微软雅黑" panose="020B0503020204020204" charset="-122"/>
                <a:ea typeface="微软雅黑" panose="020B0503020204020204" charset="-122"/>
                <a:cs typeface="微软雅黑" panose="020B0503020204020204" charset="-122"/>
              </a:rPr>
              <a:t>。如果抽出这部分样本对总体没有代表性，只能代表样品本身，这种调查的价值就非常低。因此我们</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必须保障样品的代表性</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2*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2*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102.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2*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938_2*l_h_i*1_3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938_2*l_h_i*1_3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105.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938_2*l_h_a*1_3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64.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65.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68.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71.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72.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75.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938_1*l_h_f*1_2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76.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79.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83.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938_1*l_h_f*1_2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84.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2*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2*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87.xml><?xml version="1.0" encoding="utf-8"?>
<p:tagLst xmlns:p="http://schemas.openxmlformats.org/presentationml/2006/main">
  <p:tag name="KSO_WM_UNIT_PRESET_TEXT" val="单击此处添加文本具体内容，简明扼要的阐述您的观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2*l_h_f*1_1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88.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2*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2*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2*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91.xml><?xml version="1.0" encoding="utf-8"?>
<p:tagLst xmlns:p="http://schemas.openxmlformats.org/presentationml/2006/main">
  <p:tag name="KSO_WM_UNIT_PRESET_TEXT" val="单击此处添加文本具体内容，简明扼要的阐述您的观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938_2*l_h_f*1_2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92.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2*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938_2*l_h_i*1_3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938_2*l_h_i*1_3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95.xml><?xml version="1.0" encoding="utf-8"?>
<p:tagLst xmlns:p="http://schemas.openxmlformats.org/presentationml/2006/main">
  <p:tag name="KSO_WM_UNIT_PRESET_TEXT" val="单击此处添加文本具体内容，简明扼要的阐述您的观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68938_2*l_h_f*1_3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96.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938_2*l_h_a*1_3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2*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2*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99.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2*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15685</Words>
  <Application>WPS 演示</Application>
  <PresentationFormat>宽屏</PresentationFormat>
  <Paragraphs>470</Paragraphs>
  <Slides>67</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67</vt:i4>
      </vt:variant>
    </vt:vector>
  </HeadingPairs>
  <TitlesOfParts>
    <vt:vector size="75" baseType="lpstr">
      <vt:lpstr>Arial</vt:lpstr>
      <vt:lpstr>宋体</vt:lpstr>
      <vt:lpstr>Wingdings</vt:lpstr>
      <vt:lpstr>微软雅黑</vt:lpstr>
      <vt:lpstr>Open Sans</vt:lpstr>
      <vt:lpstr>Segoe Print</vt:lpstr>
      <vt:lpstr>Arial Unicode MS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夷则暮染</cp:lastModifiedBy>
  <cp:revision>37</cp:revision>
  <dcterms:created xsi:type="dcterms:W3CDTF">2019-11-08T01:26:00Z</dcterms:created>
  <dcterms:modified xsi:type="dcterms:W3CDTF">2019-12-10T06:40:23Z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