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42" r:id="rId3"/>
    <p:sldId id="343" r:id="rId5"/>
    <p:sldId id="344" r:id="rId6"/>
    <p:sldId id="480" r:id="rId7"/>
    <p:sldId id="345" r:id="rId8"/>
    <p:sldId id="346" r:id="rId9"/>
    <p:sldId id="406" r:id="rId10"/>
    <p:sldId id="347" r:id="rId11"/>
    <p:sldId id="348" r:id="rId12"/>
    <p:sldId id="481" r:id="rId13"/>
    <p:sldId id="349" r:id="rId14"/>
    <p:sldId id="350" r:id="rId15"/>
    <p:sldId id="351" r:id="rId16"/>
    <p:sldId id="352" r:id="rId17"/>
    <p:sldId id="353" r:id="rId18"/>
    <p:sldId id="354" r:id="rId19"/>
    <p:sldId id="355" r:id="rId20"/>
    <p:sldId id="482" r:id="rId21"/>
    <p:sldId id="407" r:id="rId22"/>
    <p:sldId id="357" r:id="rId23"/>
    <p:sldId id="358" r:id="rId24"/>
    <p:sldId id="359" r:id="rId25"/>
    <p:sldId id="360" r:id="rId26"/>
    <p:sldId id="483" r:id="rId27"/>
    <p:sldId id="361" r:id="rId28"/>
    <p:sldId id="362" r:id="rId29"/>
    <p:sldId id="363" r:id="rId30"/>
    <p:sldId id="364" r:id="rId31"/>
    <p:sldId id="408" r:id="rId32"/>
    <p:sldId id="484" r:id="rId33"/>
    <p:sldId id="365" r:id="rId34"/>
    <p:sldId id="367" r:id="rId35"/>
    <p:sldId id="368" r:id="rId36"/>
    <p:sldId id="409" r:id="rId37"/>
    <p:sldId id="485" r:id="rId38"/>
    <p:sldId id="369" r:id="rId39"/>
    <p:sldId id="370" r:id="rId40"/>
    <p:sldId id="371" r:id="rId41"/>
    <p:sldId id="372" r:id="rId42"/>
    <p:sldId id="373" r:id="rId43"/>
    <p:sldId id="486" r:id="rId44"/>
    <p:sldId id="374" r:id="rId45"/>
    <p:sldId id="410" r:id="rId46"/>
    <p:sldId id="376" r:id="rId47"/>
    <p:sldId id="412" r:id="rId48"/>
    <p:sldId id="411" r:id="rId49"/>
    <p:sldId id="378" r:id="rId50"/>
    <p:sldId id="487" r:id="rId51"/>
    <p:sldId id="488" r:id="rId52"/>
    <p:sldId id="379" r:id="rId53"/>
    <p:sldId id="380" r:id="rId54"/>
    <p:sldId id="381" r:id="rId55"/>
    <p:sldId id="382" r:id="rId56"/>
    <p:sldId id="383" r:id="rId57"/>
    <p:sldId id="384" r:id="rId58"/>
    <p:sldId id="385" r:id="rId59"/>
    <p:sldId id="386" r:id="rId60"/>
    <p:sldId id="387" r:id="rId61"/>
    <p:sldId id="388" r:id="rId62"/>
    <p:sldId id="413" r:id="rId63"/>
    <p:sldId id="389" r:id="rId64"/>
    <p:sldId id="390" r:id="rId65"/>
    <p:sldId id="391" r:id="rId66"/>
    <p:sldId id="414" r:id="rId67"/>
    <p:sldId id="415" r:id="rId68"/>
    <p:sldId id="392" r:id="rId69"/>
    <p:sldId id="393" r:id="rId70"/>
    <p:sldId id="394" r:id="rId71"/>
    <p:sldId id="416" r:id="rId72"/>
    <p:sldId id="417" r:id="rId73"/>
    <p:sldId id="489" r:id="rId74"/>
    <p:sldId id="396" r:id="rId75"/>
    <p:sldId id="397" r:id="rId76"/>
    <p:sldId id="418" r:id="rId77"/>
    <p:sldId id="398" r:id="rId78"/>
    <p:sldId id="399" r:id="rId79"/>
    <p:sldId id="419" r:id="rId80"/>
    <p:sldId id="400" r:id="rId81"/>
    <p:sldId id="401" r:id="rId82"/>
    <p:sldId id="420" r:id="rId83"/>
    <p:sldId id="402" r:id="rId84"/>
    <p:sldId id="403" r:id="rId85"/>
    <p:sldId id="404" r:id="rId86"/>
    <p:sldId id="421" r:id="rId87"/>
    <p:sldId id="405" r:id="rId88"/>
    <p:sldId id="422" r:id="rId89"/>
    <p:sldId id="424" r:id="rId90"/>
    <p:sldId id="423" r:id="rId9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4" Type="http://schemas.openxmlformats.org/officeDocument/2006/relationships/tableStyles" Target="tableStyles.xml"/><Relationship Id="rId93" Type="http://schemas.openxmlformats.org/officeDocument/2006/relationships/viewProps" Target="viewProps.xml"/><Relationship Id="rId92" Type="http://schemas.openxmlformats.org/officeDocument/2006/relationships/presProps" Target="presProps.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9" Type="http://schemas.openxmlformats.org/officeDocument/2006/relationships/tags" Target="../tags/tag15.xml"/><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1" Type="http://schemas.openxmlformats.org/officeDocument/2006/relationships/notesSlide" Target="../notesSlides/notesSlide10.xml"/><Relationship Id="rId10" Type="http://schemas.openxmlformats.org/officeDocument/2006/relationships/slideLayout" Target="../slideLayouts/slideLayout12.xml"/><Relationship Id="rId1" Type="http://schemas.openxmlformats.org/officeDocument/2006/relationships/tags" Target="../tags/tag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8.xml"/><Relationship Id="rId7" Type="http://schemas.openxmlformats.org/officeDocument/2006/relationships/slideLayout" Target="../slideLayouts/slideLayout1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2.xml"/><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2.xml"/><Relationship Id="rId1"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2.xml"/><Relationship Id="rId1"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2.xml"/><Relationship Id="rId1"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2.xml"/><Relationship Id="rId1" Type="http://schemas.openxmlformats.org/officeDocument/2006/relationships/image" Target="../media/image9.png"/></Relationships>
</file>

<file path=ppt/slides/_rels/slide24.xml.rels><?xml version="1.0" encoding="UTF-8" standalone="yes"?>
<Relationships xmlns="http://schemas.openxmlformats.org/package/2006/relationships"><Relationship Id="rId9" Type="http://schemas.openxmlformats.org/officeDocument/2006/relationships/notesSlide" Target="../notesSlides/notesSlide24.xml"/><Relationship Id="rId8" Type="http://schemas.openxmlformats.org/officeDocument/2006/relationships/slideLayout" Target="../slideLayouts/slideLayout12.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1" Type="http://schemas.openxmlformats.org/officeDocument/2006/relationships/notesSlide" Target="../notesSlides/notesSlide30.xml"/><Relationship Id="rId10" Type="http://schemas.openxmlformats.org/officeDocument/2006/relationships/slideLayout" Target="../slideLayouts/slideLayout12.xml"/><Relationship Id="rId1" Type="http://schemas.openxmlformats.org/officeDocument/2006/relationships/tags" Target="../tags/tag2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8" Type="http://schemas.openxmlformats.org/officeDocument/2006/relationships/notesSlide" Target="../notesSlides/notesSlide35.xml"/><Relationship Id="rId7" Type="http://schemas.openxmlformats.org/officeDocument/2006/relationships/slideLayout" Target="../slideLayouts/slideLayout12.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tags" Target="../tags/tag3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12.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8" Type="http://schemas.openxmlformats.org/officeDocument/2006/relationships/notesSlide" Target="../notesSlides/notesSlide41.xml"/><Relationship Id="rId7" Type="http://schemas.openxmlformats.org/officeDocument/2006/relationships/slideLayout" Target="../slideLayouts/slideLayout12.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tags" Target="../tags/tag44.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2.xml"/><Relationship Id="rId1" Type="http://schemas.openxmlformats.org/officeDocument/2006/relationships/image" Target="../media/image10.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12.xml"/><Relationship Id="rId2" Type="http://schemas.openxmlformats.org/officeDocument/2006/relationships/image" Target="../media/image12.png"/><Relationship Id="rId1" Type="http://schemas.openxmlformats.org/officeDocument/2006/relationships/image" Target="../media/image11.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9" Type="http://schemas.openxmlformats.org/officeDocument/2006/relationships/tags" Target="../tags/tag58.xml"/><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4" Type="http://schemas.openxmlformats.org/officeDocument/2006/relationships/notesSlide" Target="../notesSlides/notesSlide49.xml"/><Relationship Id="rId13" Type="http://schemas.openxmlformats.org/officeDocument/2006/relationships/slideLayout" Target="../slideLayouts/slideLayout12.xml"/><Relationship Id="rId12" Type="http://schemas.openxmlformats.org/officeDocument/2006/relationships/tags" Target="../tags/tag61.xml"/><Relationship Id="rId11" Type="http://schemas.openxmlformats.org/officeDocument/2006/relationships/tags" Target="../tags/tag60.xml"/><Relationship Id="rId10" Type="http://schemas.openxmlformats.org/officeDocument/2006/relationships/tags" Target="../tags/tag59.xml"/><Relationship Id="rId1" Type="http://schemas.openxmlformats.org/officeDocument/2006/relationships/tags" Target="../tags/tag50.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2.xml"/><Relationship Id="rId1" Type="http://schemas.openxmlformats.org/officeDocument/2006/relationships/image" Target="../media/image13.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2.xml"/><Relationship Id="rId1" Type="http://schemas.openxmlformats.org/officeDocument/2006/relationships/image" Target="../media/image14.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56.xml"/><Relationship Id="rId3" Type="http://schemas.openxmlformats.org/officeDocument/2006/relationships/slideLayout" Target="../slideLayouts/slideLayout12.xml"/><Relationship Id="rId2" Type="http://schemas.openxmlformats.org/officeDocument/2006/relationships/image" Target="../media/image16.png"/><Relationship Id="rId1" Type="http://schemas.openxmlformats.org/officeDocument/2006/relationships/image" Target="../media/image15.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4" Type="http://schemas.openxmlformats.org/officeDocument/2006/relationships/notesSlide" Target="../notesSlides/notesSlide61.xml"/><Relationship Id="rId3" Type="http://schemas.openxmlformats.org/officeDocument/2006/relationships/slideLayout" Target="../slideLayouts/slideLayout12.xml"/><Relationship Id="rId2" Type="http://schemas.openxmlformats.org/officeDocument/2006/relationships/image" Target="../media/image18.png"/><Relationship Id="rId1" Type="http://schemas.openxmlformats.org/officeDocument/2006/relationships/image" Target="../media/image17.pn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4" Type="http://schemas.openxmlformats.org/officeDocument/2006/relationships/notesSlide" Target="../notesSlides/notesSlide67.xml"/><Relationship Id="rId3" Type="http://schemas.openxmlformats.org/officeDocument/2006/relationships/slideLayout" Target="../slideLayouts/slideLayout12.xml"/><Relationship Id="rId2" Type="http://schemas.openxmlformats.org/officeDocument/2006/relationships/image" Target="../media/image20.png"/><Relationship Id="rId1" Type="http://schemas.openxmlformats.org/officeDocument/2006/relationships/image" Target="../media/image19.pn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4" Type="http://schemas.openxmlformats.org/officeDocument/2006/relationships/notesSlide" Target="../notesSlides/notesSlide70.xml"/><Relationship Id="rId3" Type="http://schemas.openxmlformats.org/officeDocument/2006/relationships/slideLayout" Target="../slideLayouts/slideLayout12.xml"/><Relationship Id="rId2" Type="http://schemas.openxmlformats.org/officeDocument/2006/relationships/image" Target="../media/image22.png"/><Relationship Id="rId1" Type="http://schemas.openxmlformats.org/officeDocument/2006/relationships/image" Target="../media/image21.png"/></Relationships>
</file>

<file path=ppt/slides/_rels/slide71.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3" Type="http://schemas.openxmlformats.org/officeDocument/2006/relationships/notesSlide" Target="../notesSlides/notesSlide71.xml"/><Relationship Id="rId12" Type="http://schemas.openxmlformats.org/officeDocument/2006/relationships/slideLayout" Target="../slideLayouts/slideLayout12.xml"/><Relationship Id="rId11" Type="http://schemas.openxmlformats.org/officeDocument/2006/relationships/tags" Target="../tags/tag72.xml"/><Relationship Id="rId10" Type="http://schemas.openxmlformats.org/officeDocument/2006/relationships/tags" Target="../tags/tag71.xml"/><Relationship Id="rId1" Type="http://schemas.openxmlformats.org/officeDocument/2006/relationships/tags" Target="../tags/tag6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12.xml"/><Relationship Id="rId1" Type="http://schemas.openxmlformats.org/officeDocument/2006/relationships/image" Target="../media/image23.png"/></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12.xml"/><Relationship Id="rId1" Type="http://schemas.openxmlformats.org/officeDocument/2006/relationships/image" Target="../media/image24.pn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12.xml"/><Relationship Id="rId1" Type="http://schemas.openxmlformats.org/officeDocument/2006/relationships/image" Target="../media/image25.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2.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4" Type="http://schemas.openxmlformats.org/officeDocument/2006/relationships/notesSlide" Target="../notesSlides/notesSlide84.xml"/><Relationship Id="rId3" Type="http://schemas.openxmlformats.org/officeDocument/2006/relationships/slideLayout" Target="../slideLayouts/slideLayout12.xml"/><Relationship Id="rId2" Type="http://schemas.openxmlformats.org/officeDocument/2006/relationships/image" Target="../media/image27.png"/><Relationship Id="rId1" Type="http://schemas.openxmlformats.org/officeDocument/2006/relationships/image" Target="../media/image26.png"/></Relationships>
</file>

<file path=ppt/slides/_rels/slide85.xml.rels><?xml version="1.0" encoding="UTF-8" standalone="yes"?>
<Relationships xmlns="http://schemas.openxmlformats.org/package/2006/relationships"><Relationship Id="rId4" Type="http://schemas.openxmlformats.org/officeDocument/2006/relationships/notesSlide" Target="../notesSlides/notesSlide85.xml"/><Relationship Id="rId3" Type="http://schemas.openxmlformats.org/officeDocument/2006/relationships/slideLayout" Target="../slideLayouts/slideLayout12.xml"/><Relationship Id="rId2" Type="http://schemas.openxmlformats.org/officeDocument/2006/relationships/image" Target="../media/image29.png"/><Relationship Id="rId1" Type="http://schemas.openxmlformats.org/officeDocument/2006/relationships/image" Target="../media/image28.png"/></Relationships>
</file>

<file path=ppt/slides/_rels/slide86.xml.rels><?xml version="1.0" encoding="UTF-8" standalone="yes"?>
<Relationships xmlns="http://schemas.openxmlformats.org/package/2006/relationships"><Relationship Id="rId4" Type="http://schemas.openxmlformats.org/officeDocument/2006/relationships/notesSlide" Target="../notesSlides/notesSlide86.xml"/><Relationship Id="rId3" Type="http://schemas.openxmlformats.org/officeDocument/2006/relationships/slideLayout" Target="../slideLayouts/slideLayout12.xml"/><Relationship Id="rId2" Type="http://schemas.openxmlformats.org/officeDocument/2006/relationships/image" Target="../media/image31.png"/><Relationship Id="rId1" Type="http://schemas.openxmlformats.org/officeDocument/2006/relationships/image" Target="../media/image30.png"/></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rot="2700000">
            <a:off x="4801870" y="1297940"/>
            <a:ext cx="1405890"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700000">
            <a:off x="5281295" y="955675"/>
            <a:ext cx="1968500" cy="2067560"/>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2700000">
            <a:off x="6713855" y="968375"/>
            <a:ext cx="730250" cy="767080"/>
            <a:chOff x="0" y="986971"/>
            <a:chExt cx="4615543" cy="4847774"/>
          </a:xfrm>
        </p:grpSpPr>
        <p:sp>
          <p:nvSpPr>
            <p:cNvPr id="28" name="矩形 27"/>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2700000">
            <a:off x="6755765" y="3034030"/>
            <a:ext cx="368935" cy="387350"/>
            <a:chOff x="0" y="986971"/>
            <a:chExt cx="4615543" cy="4847774"/>
          </a:xfrm>
        </p:grpSpPr>
        <p:sp>
          <p:nvSpPr>
            <p:cNvPr id="31" name="矩形 30"/>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69"/>
          <p:cNvSpPr>
            <a:spLocks noChangeArrowheads="1"/>
          </p:cNvSpPr>
          <p:nvPr/>
        </p:nvSpPr>
        <p:spPr bwMode="auto">
          <a:xfrm>
            <a:off x="3546472" y="4098968"/>
            <a:ext cx="513612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4000" b="1" dirty="0">
                <a:solidFill>
                  <a:srgbClr val="2E75B6"/>
                </a:solidFill>
                <a:latin typeface="微软雅黑" panose="020B0503020204020204" charset="-122"/>
                <a:ea typeface="微软雅黑" panose="020B0503020204020204" charset="-122"/>
                <a:sym typeface="微软雅黑" panose="020B0503020204020204" charset="-122"/>
              </a:rPr>
              <a:t>舆论传播的源与流</a:t>
            </a:r>
            <a:endParaRPr lang="zh-CN" altLang="en-US" sz="4000" b="1" dirty="0">
              <a:solidFill>
                <a:srgbClr val="2E75B6"/>
              </a:solidFill>
              <a:latin typeface="微软雅黑" panose="020B0503020204020204" charset="-122"/>
              <a:ea typeface="微软雅黑" panose="020B0503020204020204" charset="-122"/>
              <a:sym typeface="微软雅黑" panose="020B0503020204020204" charset="-122"/>
            </a:endParaRPr>
          </a:p>
        </p:txBody>
      </p:sp>
      <p:sp>
        <p:nvSpPr>
          <p:cNvPr id="34" name="矩形 70"/>
          <p:cNvSpPr>
            <a:spLocks noChangeArrowheads="1"/>
          </p:cNvSpPr>
          <p:nvPr/>
        </p:nvSpPr>
        <p:spPr bwMode="auto">
          <a:xfrm>
            <a:off x="2465627" y="5072848"/>
            <a:ext cx="7217819"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3600" b="1" dirty="0" smtClean="0">
                <a:solidFill>
                  <a:schemeClr val="bg2">
                    <a:lumMod val="25000"/>
                  </a:schemeClr>
                </a:solidFill>
                <a:latin typeface="微软雅黑" panose="020B0503020204020204" charset="-122"/>
                <a:ea typeface="微软雅黑" panose="020B0503020204020204" charset="-122"/>
                <a:sym typeface="+mn-ea"/>
              </a:rPr>
              <a:t>舆论传播的源头</a:t>
            </a:r>
            <a:endParaRPr lang="zh-CN" altLang="en-US" sz="3600" b="1" dirty="0" smtClean="0">
              <a:solidFill>
                <a:schemeClr val="bg2">
                  <a:lumMod val="25000"/>
                </a:schemeClr>
              </a:solidFill>
              <a:latin typeface="微软雅黑" panose="020B0503020204020204" charset="-122"/>
              <a:ea typeface="微软雅黑" panose="020B0503020204020204" charset="-122"/>
              <a:sym typeface="+mn-ea"/>
            </a:endParaRPr>
          </a:p>
        </p:txBody>
      </p:sp>
      <p:cxnSp>
        <p:nvCxnSpPr>
          <p:cNvPr id="35" name="直接连接符 34"/>
          <p:cNvCxnSpPr/>
          <p:nvPr/>
        </p:nvCxnSpPr>
        <p:spPr>
          <a:xfrm>
            <a:off x="2595385" y="4511768"/>
            <a:ext cx="145599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8237452" y="4498436"/>
            <a:ext cx="137936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_14"/>
          <p:cNvSpPr txBox="1">
            <a:spLocks noChangeArrowheads="1"/>
          </p:cNvSpPr>
          <p:nvPr/>
        </p:nvSpPr>
        <p:spPr bwMode="auto">
          <a:xfrm>
            <a:off x="5052963" y="1598609"/>
            <a:ext cx="2263793" cy="6422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3" tIns="45711" rIns="91423" bIns="45711"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endParaRPr lang="zh-CN" sz="5400" dirty="0">
              <a:solidFill>
                <a:schemeClr val="bg1"/>
              </a:solidFill>
              <a:latin typeface="微软雅黑" panose="020B0503020204020204" charset="-122"/>
              <a:ea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right)">
                                      <p:cBhvr>
                                        <p:cTn id="17" dur="500"/>
                                        <p:tgtEl>
                                          <p:spTgt spid="36"/>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Effect transition="in" filter="fade">
                                      <p:cBhvr>
                                        <p:cTn id="23" dur="500"/>
                                        <p:tgtEl>
                                          <p:spTgt spid="33"/>
                                        </p:tgtEl>
                                      </p:cBhvr>
                                    </p:animEffect>
                                  </p:childTnLst>
                                </p:cTn>
                              </p:par>
                            </p:childTnLst>
                          </p:cTn>
                        </p:par>
                        <p:par>
                          <p:cTn id="24" fill="hold">
                            <p:stCondLst>
                              <p:cond delay="2500"/>
                            </p:stCondLst>
                            <p:childTnLst>
                              <p:par>
                                <p:cTn id="25" presetID="31"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750" fill="hold"/>
                                        <p:tgtEl>
                                          <p:spTgt spid="34"/>
                                        </p:tgtEl>
                                        <p:attrNameLst>
                                          <p:attrName>ppt_w</p:attrName>
                                        </p:attrNameLst>
                                      </p:cBhvr>
                                      <p:tavLst>
                                        <p:tav tm="0">
                                          <p:val>
                                            <p:fltVal val="0"/>
                                          </p:val>
                                        </p:tav>
                                        <p:tav tm="100000">
                                          <p:val>
                                            <p:strVal val="#ppt_w"/>
                                          </p:val>
                                        </p:tav>
                                      </p:tavLst>
                                    </p:anim>
                                    <p:anim calcmode="lin" valueType="num">
                                      <p:cBhvr>
                                        <p:cTn id="28" dur="750" fill="hold"/>
                                        <p:tgtEl>
                                          <p:spTgt spid="34"/>
                                        </p:tgtEl>
                                        <p:attrNameLst>
                                          <p:attrName>ppt_h</p:attrName>
                                        </p:attrNameLst>
                                      </p:cBhvr>
                                      <p:tavLst>
                                        <p:tav tm="0">
                                          <p:val>
                                            <p:fltVal val="0"/>
                                          </p:val>
                                        </p:tav>
                                        <p:tav tm="100000">
                                          <p:val>
                                            <p:strVal val="#ppt_h"/>
                                          </p:val>
                                        </p:tav>
                                      </p:tavLst>
                                    </p:anim>
                                    <p:anim calcmode="lin" valueType="num">
                                      <p:cBhvr>
                                        <p:cTn id="29" dur="750" fill="hold"/>
                                        <p:tgtEl>
                                          <p:spTgt spid="34"/>
                                        </p:tgtEl>
                                        <p:attrNameLst>
                                          <p:attrName>style.rotation</p:attrName>
                                        </p:attrNameLst>
                                      </p:cBhvr>
                                      <p:tavLst>
                                        <p:tav tm="0">
                                          <p:val>
                                            <p:fltVal val="90"/>
                                          </p:val>
                                        </p:tav>
                                        <p:tav tm="100000">
                                          <p:val>
                                            <p:fltVal val="0"/>
                                          </p:val>
                                        </p:tav>
                                      </p:tavLst>
                                    </p:anim>
                                    <p:animEffect transition="in" filter="fade">
                                      <p:cBhvr>
                                        <p:cTn id="30"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7"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0231"/>
            <a:ext cx="12188156" cy="591139"/>
            <a:chOff x="0" y="529980"/>
            <a:chExt cx="12190413" cy="59124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2140" y="529980"/>
              <a:ext cx="4095238"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三、关于原始舆论的评价</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圆角矩形 2"/>
          <p:cNvSpPr/>
          <p:nvPr>
            <p:custDataLst>
              <p:tags r:id="rId1"/>
            </p:custDataLst>
          </p:nvPr>
        </p:nvSpPr>
        <p:spPr>
          <a:xfrm>
            <a:off x="1594121" y="1620102"/>
            <a:ext cx="840308" cy="840308"/>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 name="文本框 4"/>
          <p:cNvSpPr txBox="1"/>
          <p:nvPr>
            <p:custDataLst>
              <p:tags r:id="rId2"/>
            </p:custDataLst>
          </p:nvPr>
        </p:nvSpPr>
        <p:spPr>
          <a:xfrm>
            <a:off x="1127675" y="1407323"/>
            <a:ext cx="1046828" cy="825207"/>
          </a:xfrm>
          <a:prstGeom prst="rect">
            <a:avLst/>
          </a:prstGeom>
          <a:solidFill>
            <a:srgbClr val="FFFFFF"/>
          </a:solidFill>
        </p:spPr>
        <p:txBody>
          <a:bodyPr wrap="square" tIns="0" bIns="0" rtlCol="0">
            <a:normAutofit fontScale="925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9" name="文本框 8"/>
          <p:cNvSpPr txBox="1"/>
          <p:nvPr>
            <p:custDataLst>
              <p:tags r:id="rId3"/>
            </p:custDataLst>
          </p:nvPr>
        </p:nvSpPr>
        <p:spPr>
          <a:xfrm>
            <a:off x="2668905" y="1741805"/>
            <a:ext cx="7905750" cy="596265"/>
          </a:xfrm>
          <a:prstGeom prst="rect">
            <a:avLst/>
          </a:prstGeom>
          <a:noFill/>
        </p:spPr>
        <p:txBody>
          <a:bodyPr wrap="square" lIns="91440" tIns="45720" rIns="91440" bIns="45720" rtlCol="0" anchor="ctr" anchorCtr="0">
            <a:normAutofit fontScale="90000"/>
          </a:bodyPr>
          <a:p>
            <a:pPr>
              <a:lnSpc>
                <a:spcPct val="120000"/>
              </a:lnSpc>
            </a:pPr>
            <a:r>
              <a:rPr lang="en-US" altLang="zh-CN" sz="2400" b="1">
                <a:latin typeface="微软雅黑" panose="020B0503020204020204" charset="-122"/>
                <a:ea typeface="微软雅黑" panose="020B0503020204020204" charset="-122"/>
                <a:cs typeface="微软雅黑" panose="020B0503020204020204" charset="-122"/>
                <a:sym typeface="+mn-ea"/>
              </a:rPr>
              <a:t>原始社会中，作为人的个体意识尚未从集体意识中分化出来</a:t>
            </a:r>
            <a:endParaRPr lang="zh-CN" altLang="en-US" sz="2400" b="1" spc="200">
              <a:solidFill>
                <a:srgbClr val="096FB6"/>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0" name="圆角矩形 9"/>
          <p:cNvSpPr/>
          <p:nvPr>
            <p:custDataLst>
              <p:tags r:id="rId4"/>
            </p:custDataLst>
          </p:nvPr>
        </p:nvSpPr>
        <p:spPr>
          <a:xfrm>
            <a:off x="1594121" y="3295011"/>
            <a:ext cx="840308" cy="840308"/>
          </a:xfrm>
          <a:prstGeom prst="roundRect">
            <a:avLst>
              <a:gd name="adj" fmla="val 9711"/>
            </a:avLst>
          </a:prstGeom>
          <a:noFill/>
          <a:ln w="8890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5"/>
            </p:custDataLst>
          </p:nvPr>
        </p:nvSpPr>
        <p:spPr>
          <a:xfrm>
            <a:off x="1127675" y="3082232"/>
            <a:ext cx="1046828" cy="825207"/>
          </a:xfrm>
          <a:prstGeom prst="rect">
            <a:avLst/>
          </a:prstGeom>
          <a:solidFill>
            <a:srgbClr val="FFFFFF"/>
          </a:solidFill>
        </p:spPr>
        <p:txBody>
          <a:bodyPr wrap="square" tIns="0" bIns="0" rtlCol="0">
            <a:normAutofit fontScale="92500"/>
          </a:bodyPr>
          <a:p>
            <a:pPr algn="ctr">
              <a:lnSpc>
                <a:spcPct val="130000"/>
              </a:lnSpc>
            </a:pPr>
            <a:r>
              <a:rPr lang="en-US" altLang="zh-CN" sz="4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4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6"/>
            </p:custDataLst>
          </p:nvPr>
        </p:nvSpPr>
        <p:spPr>
          <a:xfrm>
            <a:off x="2668905" y="3416935"/>
            <a:ext cx="8052435" cy="596265"/>
          </a:xfrm>
          <a:prstGeom prst="rect">
            <a:avLst/>
          </a:prstGeom>
          <a:noFill/>
        </p:spPr>
        <p:txBody>
          <a:bodyPr wrap="square" lIns="91440" tIns="45720" rIns="91440" bIns="45720" rtlCol="0" anchor="ctr" anchorCtr="0">
            <a:normAutofit/>
          </a:bodyPr>
          <a:p>
            <a:pPr>
              <a:lnSpc>
                <a:spcPct val="120000"/>
              </a:lnSpc>
            </a:pPr>
            <a:r>
              <a:rPr lang="en-US" altLang="zh-CN" sz="2400" b="1">
                <a:latin typeface="微软雅黑" panose="020B0503020204020204" charset="-122"/>
                <a:ea typeface="微软雅黑" panose="020B0503020204020204" charset="-122"/>
                <a:cs typeface="微软雅黑" panose="020B0503020204020204" charset="-122"/>
                <a:sym typeface="+mn-ea"/>
              </a:rPr>
              <a:t>主体意识的替代物——巫术，实质指向人的主体自我意识</a:t>
            </a:r>
            <a:endParaRPr lang="zh-CN" altLang="en-US" sz="2400" b="1" spc="200">
              <a:solidFill>
                <a:srgbClr val="099CB6"/>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4" name="圆角矩形 13"/>
          <p:cNvSpPr/>
          <p:nvPr>
            <p:custDataLst>
              <p:tags r:id="rId7"/>
            </p:custDataLst>
          </p:nvPr>
        </p:nvSpPr>
        <p:spPr>
          <a:xfrm>
            <a:off x="1594121" y="5089693"/>
            <a:ext cx="840308" cy="840308"/>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文本框 14"/>
          <p:cNvSpPr txBox="1"/>
          <p:nvPr>
            <p:custDataLst>
              <p:tags r:id="rId8"/>
            </p:custDataLst>
          </p:nvPr>
        </p:nvSpPr>
        <p:spPr>
          <a:xfrm>
            <a:off x="1127675" y="4876914"/>
            <a:ext cx="1046828" cy="825207"/>
          </a:xfrm>
          <a:prstGeom prst="rect">
            <a:avLst/>
          </a:prstGeom>
          <a:solidFill>
            <a:srgbClr val="FFFFFF"/>
          </a:solidFill>
        </p:spPr>
        <p:txBody>
          <a:bodyPr wrap="square" tIns="0" bIns="0" rtlCol="0">
            <a:normAutofit fontScale="925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03</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17" name="文本框 16"/>
          <p:cNvSpPr txBox="1"/>
          <p:nvPr>
            <p:custDataLst>
              <p:tags r:id="rId9"/>
            </p:custDataLst>
          </p:nvPr>
        </p:nvSpPr>
        <p:spPr>
          <a:xfrm>
            <a:off x="2669212" y="5211558"/>
            <a:ext cx="6294448" cy="596449"/>
          </a:xfrm>
          <a:prstGeom prst="rect">
            <a:avLst/>
          </a:prstGeom>
          <a:noFill/>
        </p:spPr>
        <p:txBody>
          <a:bodyPr wrap="square" lIns="91440" tIns="45720" rIns="91440" bIns="45720" rtlCol="0" anchor="ctr" anchorCtr="0">
            <a:normAutofit lnSpcReduction="10000"/>
          </a:bodyPr>
          <a:p>
            <a:pPr>
              <a:lnSpc>
                <a:spcPct val="120000"/>
              </a:lnSpc>
            </a:pPr>
            <a:r>
              <a:rPr lang="en-US" altLang="zh-CN" sz="2400" b="1">
                <a:latin typeface="微软雅黑" panose="020B0503020204020204" charset="-122"/>
                <a:ea typeface="微软雅黑" panose="020B0503020204020204" charset="-122"/>
                <a:cs typeface="微软雅黑" panose="020B0503020204020204" charset="-122"/>
                <a:sym typeface="+mn-ea"/>
              </a:rPr>
              <a:t>原始社会末期提供了前提</a:t>
            </a:r>
            <a:endParaRPr lang="zh-CN" altLang="en-US" sz="2400" b="1" spc="200">
              <a:solidFill>
                <a:srgbClr val="096FB6"/>
              </a:solidFill>
              <a:latin typeface="Arial" panose="020B0604020202020204" pitchFamily="34" charset="0"/>
              <a:ea typeface="微软雅黑" panose="020B050302020402020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0231"/>
            <a:ext cx="12188156" cy="591139"/>
            <a:chOff x="0" y="529980"/>
            <a:chExt cx="12190413" cy="59124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2140" y="529980"/>
              <a:ext cx="4095238"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三、关于原始舆论的评价</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067435" y="1515110"/>
            <a:ext cx="9579610" cy="460375"/>
          </a:xfrm>
          <a:prstGeom prst="rect">
            <a:avLst/>
          </a:prstGeom>
          <a:noFill/>
        </p:spPr>
        <p:txBody>
          <a:bodyPr wrap="square" rtlCol="0">
            <a:spAutoFit/>
          </a:bodyPr>
          <a:p>
            <a:pPr indent="609600" algn="l" fontAlgn="auto">
              <a:buClrTx/>
              <a:buSzTx/>
              <a:buFontTx/>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1.原始社会中，作为人的个体意识尚未从集体意识中分化出来</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67435" y="2410460"/>
            <a:ext cx="10483850" cy="383603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一是，从</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物质生存条件</a:t>
            </a:r>
            <a:r>
              <a:rPr lang="zh-CN" altLang="en-US" sz="2000">
                <a:latin typeface="微软雅黑" panose="020B0503020204020204" charset="-122"/>
                <a:ea typeface="微软雅黑" panose="020B0503020204020204" charset="-122"/>
                <a:cs typeface="微软雅黑" panose="020B0503020204020204" charset="-122"/>
              </a:rPr>
              <a:t>来说，最初的原始社会环境是很艰险的，面对强大的自然力，个体是无法独立生存的。</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二是，从</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经济形态</a:t>
            </a:r>
            <a:r>
              <a:rPr lang="zh-CN" altLang="en-US" sz="2000">
                <a:latin typeface="微软雅黑" panose="020B0503020204020204" charset="-122"/>
                <a:ea typeface="微软雅黑" panose="020B0503020204020204" charset="-122"/>
                <a:cs typeface="微软雅黑" panose="020B0503020204020204" charset="-122"/>
              </a:rPr>
              <a:t>上看，氏族组织的基础上形成了人类社会最初的经济状态，及原始的采集——狩猎经济。</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可见，在氏族部落里，集体意识是统一的、至高无上的，原始氏族的生产活动、人与人之间的交往，原始的社会管理是依据集体意识调节彼此的社会行为；对个体而言，集体意识是先验地存在着的，而作为人的个体意识尚未从集体意识中分化出来。</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26110" y="1283970"/>
            <a:ext cx="9177020" cy="460375"/>
          </a:xfrm>
          <a:prstGeom prst="rect">
            <a:avLst/>
          </a:prstGeom>
          <a:noFill/>
        </p:spPr>
        <p:txBody>
          <a:bodyPr wrap="square" rtlCol="0">
            <a:spAutoFit/>
          </a:bodyPr>
          <a:p>
            <a:pPr indent="609600" algn="l" fontAlgn="auto">
              <a:buClrTx/>
              <a:buSzTx/>
              <a:buFontTx/>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sym typeface="+mn-ea"/>
              </a:rPr>
              <a:t>2.主体意识的替代物——巫术，实质指向人的主体自我意识</a:t>
            </a:r>
            <a:endParaRPr lang="en-US" altLang="zh-CN" sz="2400" b="1">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626110" y="2350770"/>
            <a:ext cx="10646410" cy="311785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《尚书·舜典》</a:t>
            </a:r>
            <a:r>
              <a:rPr sz="2000">
                <a:latin typeface="微软雅黑" panose="020B0503020204020204" charset="-122"/>
                <a:ea typeface="微软雅黑" panose="020B0503020204020204" charset="-122"/>
                <a:cs typeface="微软雅黑" panose="020B0503020204020204" charset="-122"/>
              </a:rPr>
              <a:t>有记载，“肆类于上帝，禋于六宗</a:t>
            </a:r>
            <a:r>
              <a:rPr lang="zh-CN" sz="2000">
                <a:latin typeface="微软雅黑" panose="020B0503020204020204" charset="-122"/>
                <a:ea typeface="微软雅黑" panose="020B0503020204020204" charset="-122"/>
                <a:cs typeface="微软雅黑" panose="020B0503020204020204" charset="-122"/>
              </a:rPr>
              <a:t>，</a:t>
            </a:r>
            <a:r>
              <a:rPr sz="2000">
                <a:latin typeface="微软雅黑" panose="020B0503020204020204" charset="-122"/>
                <a:ea typeface="微软雅黑" panose="020B0503020204020204" charset="-122"/>
                <a:cs typeface="微软雅黑" panose="020B0503020204020204" charset="-122"/>
              </a:rPr>
              <a:t>望于山川，遍于群神”，意思是在正月的一个吉日，舜在尧的祖庙接受禅让，“祭告上天，又祭祀了天地四时，祭祀山川和群神”。</a:t>
            </a:r>
            <a:endParaRPr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原始社会，由于民智的幼稚，对于自然界所发生的现象，原始先民不能了解其中的原委，只能寄托于外物，巫术得以产生，巫术不仅将对自然因果的科学解释与价值意义的信仰贯通为一体，相互支持，而且巫术对人的身心强有力的震慑与控制，使其实质指向</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人的主体自我意识</a:t>
            </a:r>
            <a:r>
              <a:rPr sz="2000">
                <a:latin typeface="微软雅黑" panose="020B0503020204020204" charset="-122"/>
                <a:ea typeface="微软雅黑" panose="020B0503020204020204" charset="-122"/>
                <a:cs typeface="微软雅黑" panose="020B0503020204020204" charset="-122"/>
              </a:rPr>
              <a:t>，不自觉地成为原始先民主体意识的替代物，并包含了</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人性主体性的萌芽</a:t>
            </a:r>
            <a:r>
              <a:rPr sz="2000">
                <a:latin typeface="微软雅黑" panose="020B0503020204020204" charset="-122"/>
                <a:ea typeface="微软雅黑" panose="020B0503020204020204" charset="-122"/>
                <a:cs typeface="微软雅黑" panose="020B0503020204020204" charset="-122"/>
              </a:rPr>
              <a:t>。</a:t>
            </a:r>
            <a:endParaRPr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043473" y="380231"/>
            <a:ext cx="4094480" cy="521970"/>
          </a:xfrm>
          <a:prstGeom prst="rect">
            <a:avLst/>
          </a:prstGeom>
          <a:noFill/>
        </p:spPr>
        <p:txBody>
          <a:bodyPr wrap="none" rtlCol="0">
            <a:spAutoFit/>
          </a:bodyPr>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三、关于原始舆论的评价</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986155" y="1509395"/>
            <a:ext cx="8474075" cy="460375"/>
          </a:xfrm>
          <a:prstGeom prst="rect">
            <a:avLst/>
          </a:prstGeom>
          <a:noFill/>
        </p:spPr>
        <p:txBody>
          <a:bodyPr wrap="square" rtlCol="0">
            <a:spAutoFit/>
          </a:bodyPr>
          <a:p>
            <a:pPr indent="609600" algn="l" fontAlgn="auto">
              <a:buClrTx/>
              <a:buSzTx/>
              <a:buFontTx/>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sym typeface="+mn-ea"/>
              </a:rPr>
              <a:t>3.原始社会末期提供了前提</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986155" y="2184400"/>
            <a:ext cx="10491470" cy="429768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一是，</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个体意识的发展。</a:t>
            </a:r>
            <a:r>
              <a:rPr sz="2000">
                <a:latin typeface="微软雅黑" panose="020B0503020204020204" charset="-122"/>
                <a:ea typeface="微软雅黑" panose="020B0503020204020204" charset="-122"/>
                <a:cs typeface="微软雅黑" panose="020B0503020204020204" charset="-122"/>
              </a:rPr>
              <a:t>生产工具的进步，尤其是铁器的出现和使用，使曾经必然依附于共同劳动方能发挥作用的个体劳动逐渐解放出来，正是这种独立的劳动成为可能，使每一个个体的劳动者意识到一己的力量。</a:t>
            </a:r>
            <a:endParaRPr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二是，</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集产社会的崩溃。</a:t>
            </a:r>
            <a:r>
              <a:rPr sz="2000">
                <a:latin typeface="微软雅黑" panose="020B0503020204020204" charset="-122"/>
                <a:ea typeface="微软雅黑" panose="020B0503020204020204" charset="-122"/>
                <a:cs typeface="微软雅黑" panose="020B0503020204020204" charset="-122"/>
              </a:rPr>
              <a:t>原始先民生产</a:t>
            </a:r>
            <a:r>
              <a:rPr lang="zh-CN" sz="2000">
                <a:latin typeface="微软雅黑" panose="020B0503020204020204" charset="-122"/>
                <a:ea typeface="微软雅黑" panose="020B0503020204020204" charset="-122"/>
                <a:cs typeface="微软雅黑" panose="020B0503020204020204" charset="-122"/>
              </a:rPr>
              <a:t>、</a:t>
            </a:r>
            <a:r>
              <a:rPr sz="2000">
                <a:latin typeface="微软雅黑" panose="020B0503020204020204" charset="-122"/>
                <a:ea typeface="微软雅黑" panose="020B0503020204020204" charset="-122"/>
                <a:cs typeface="微软雅黑" panose="020B0503020204020204" charset="-122"/>
              </a:rPr>
              <a:t>生活的需要使土地分配不可避免，私有观念逐渐渗透。</a:t>
            </a:r>
            <a:endParaRPr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三是，</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利益分化。</a:t>
            </a:r>
            <a:r>
              <a:rPr sz="2000">
                <a:latin typeface="微软雅黑" panose="020B0503020204020204" charset="-122"/>
                <a:ea typeface="微软雅黑" panose="020B0503020204020204" charset="-122"/>
                <a:cs typeface="微软雅黑" panose="020B0503020204020204" charset="-122"/>
              </a:rPr>
              <a:t>随着公有财产的分裂，集产社会也走到了尽头。有的家庭日见其穷，而有的家庭日见其富，横富者会在更大程度上攫取公有土地或势微者的财富。于是，财富的分化遂导致平等关系的破坏。</a:t>
            </a:r>
            <a:endParaRPr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043473" y="380231"/>
            <a:ext cx="4094480" cy="521970"/>
          </a:xfrm>
          <a:prstGeom prst="rect">
            <a:avLst/>
          </a:prstGeom>
          <a:noFill/>
        </p:spPr>
        <p:txBody>
          <a:bodyPr wrap="none" rtlCol="0">
            <a:spAutoFit/>
          </a:bodyPr>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三、关于原始舆论的评价</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967105" y="1943735"/>
            <a:ext cx="10223500" cy="3969385"/>
          </a:xfrm>
          <a:prstGeom prst="rect">
            <a:avLst/>
          </a:prstGeom>
          <a:noFill/>
        </p:spPr>
        <p:txBody>
          <a:bodyPr wrap="square" rtlCol="0">
            <a:spAutoFit/>
          </a:bodyPr>
          <a:p>
            <a:pPr indent="609600" fontAlgn="auto">
              <a:lnSpc>
                <a:spcPct val="150000"/>
              </a:lnSpc>
              <a:spcBef>
                <a:spcPts val="1000"/>
              </a:spcBef>
              <a:spcAft>
                <a:spcPts val="1000"/>
              </a:spcAft>
              <a:extLst>
                <a:ext uri="{35155182-B16C-46BC-9424-99874614C6A1}">
                  <wpsdc:indentchars xmlns:wpsdc="http://www.wps.cn/officeDocument/2017/drawingmlCustomData" val="200" checksum="4158780845"/>
                </a:ext>
              </a:extLst>
            </a:pPr>
            <a:r>
              <a:rPr lang="en-US" sz="2400">
                <a:latin typeface="微软雅黑" panose="020B0503020204020204" charset="-122"/>
                <a:ea typeface="微软雅黑" panose="020B0503020204020204" charset="-122"/>
                <a:cs typeface="微软雅黑" panose="020B0503020204020204" charset="-122"/>
              </a:rPr>
              <a:t>现代舆论作为一种社会评价活动体现着社会群体的价值关系，但它一定是以个体的</a:t>
            </a:r>
            <a:r>
              <a:rPr lang="zh-CN" altLang="en-US" sz="2400" b="1">
                <a:solidFill>
                  <a:schemeClr val="accent5">
                    <a:lumMod val="75000"/>
                  </a:schemeClr>
                </a:solidFill>
                <a:latin typeface="微软雅黑" panose="020B0503020204020204" charset="-122"/>
                <a:ea typeface="微软雅黑" panose="020B0503020204020204" charset="-122"/>
                <a:cs typeface="微软雅黑" panose="020B0503020204020204" charset="-122"/>
              </a:rPr>
              <a:t>“为我”关系</a:t>
            </a:r>
            <a:r>
              <a:rPr lang="en-US" sz="2400">
                <a:latin typeface="微软雅黑" panose="020B0503020204020204" charset="-122"/>
                <a:ea typeface="微软雅黑" panose="020B0503020204020204" charset="-122"/>
                <a:cs typeface="微软雅黑" panose="020B0503020204020204" charset="-122"/>
              </a:rPr>
              <a:t>为基础，也就是说，是与个人的需要、利益和意志相关的，而在原始社会，既然人的个体意识尚未从集体意识中分化出来，那么，建基于个体的需要、利益和意志的意见也是不复存在的，即使有共同意见，那也是附着于原始集体意识的共同意见，是不可与现代舆论同日而语的。因此，由于舆论</a:t>
            </a:r>
            <a:r>
              <a:rPr lang="zh-CN" altLang="en-US" sz="2400" b="1">
                <a:solidFill>
                  <a:schemeClr val="accent5">
                    <a:lumMod val="75000"/>
                  </a:schemeClr>
                </a:solidFill>
                <a:latin typeface="微软雅黑" panose="020B0503020204020204" charset="-122"/>
                <a:ea typeface="微软雅黑" panose="020B0503020204020204" charset="-122"/>
                <a:cs typeface="微软雅黑" panose="020B0503020204020204" charset="-122"/>
              </a:rPr>
              <a:t>主体规定性</a:t>
            </a:r>
            <a:r>
              <a:rPr lang="en-US" sz="2400">
                <a:latin typeface="微软雅黑" panose="020B0503020204020204" charset="-122"/>
                <a:ea typeface="微软雅黑" panose="020B0503020204020204" charset="-122"/>
                <a:cs typeface="微软雅黑" panose="020B0503020204020204" charset="-122"/>
              </a:rPr>
              <a:t>的缺乏，所谓的原始舆论并不具备现代舆论的真正内涵。</a:t>
            </a:r>
            <a:endParaRPr lang="en-US" sz="24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043473" y="380231"/>
            <a:ext cx="4094480" cy="521970"/>
          </a:xfrm>
          <a:prstGeom prst="rect">
            <a:avLst/>
          </a:prstGeom>
          <a:noFill/>
        </p:spPr>
        <p:txBody>
          <a:bodyPr wrap="none" rtlCol="0">
            <a:spAutoFit/>
          </a:bodyPr>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三、关于原始舆论的评价</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191895" y="2395855"/>
            <a:ext cx="9575165" cy="2306955"/>
          </a:xfrm>
          <a:prstGeom prst="rect">
            <a:avLst/>
          </a:prstGeom>
          <a:noFill/>
        </p:spPr>
        <p:txBody>
          <a:bodyPr wrap="square" rtlCol="0">
            <a:spAutoFit/>
          </a:bodyPr>
          <a:p>
            <a:pPr indent="609600" fontAlgn="auto">
              <a:lnSpc>
                <a:spcPct val="150000"/>
              </a:lnSpc>
              <a:spcBef>
                <a:spcPts val="1000"/>
              </a:spcBef>
              <a:spcAft>
                <a:spcPts val="100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原始社会末期，由于氏族社会的解体、人的个体意识的发展以及社会利益的分化，为舆论发挥作用提供了某种可能性。随着私有制和阶级的出现，阶级意识和个体意识产生了，舆论的形态发生了重大的变化，舆论具有了</a:t>
            </a:r>
            <a:r>
              <a:rPr lang="zh-CN" altLang="en-US" sz="2400" b="1">
                <a:solidFill>
                  <a:schemeClr val="accent5">
                    <a:lumMod val="75000"/>
                  </a:schemeClr>
                </a:solidFill>
                <a:latin typeface="微软雅黑" panose="020B0503020204020204" charset="-122"/>
                <a:ea typeface="微软雅黑" panose="020B0503020204020204" charset="-122"/>
                <a:cs typeface="微软雅黑" panose="020B0503020204020204" charset="-122"/>
              </a:rPr>
              <a:t>鲜明的阶级性</a:t>
            </a:r>
            <a:r>
              <a:rPr sz="2400">
                <a:latin typeface="微软雅黑" panose="020B0503020204020204" charset="-122"/>
                <a:ea typeface="微软雅黑" panose="020B0503020204020204" charset="-122"/>
                <a:cs typeface="微软雅黑" panose="020B0503020204020204" charset="-122"/>
              </a:rPr>
              <a:t>和</a:t>
            </a:r>
            <a:r>
              <a:rPr lang="zh-CN" altLang="en-US" sz="2400" b="1">
                <a:solidFill>
                  <a:schemeClr val="accent5">
                    <a:lumMod val="75000"/>
                  </a:schemeClr>
                </a:solidFill>
                <a:latin typeface="微软雅黑" panose="020B0503020204020204" charset="-122"/>
                <a:ea typeface="微软雅黑" panose="020B0503020204020204" charset="-122"/>
                <a:cs typeface="微软雅黑" panose="020B0503020204020204" charset="-122"/>
              </a:rPr>
              <a:t>政治对抗色彩</a:t>
            </a:r>
            <a:r>
              <a:rPr sz="2400">
                <a:latin typeface="微软雅黑" panose="020B0503020204020204" charset="-122"/>
                <a:ea typeface="微软雅黑" panose="020B0503020204020204" charset="-122"/>
                <a:cs typeface="微软雅黑" panose="020B0503020204020204" charset="-122"/>
              </a:rPr>
              <a:t>。</a:t>
            </a:r>
            <a:endParaRPr sz="24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043473" y="380231"/>
            <a:ext cx="4094480" cy="521970"/>
          </a:xfrm>
          <a:prstGeom prst="rect">
            <a:avLst/>
          </a:prstGeom>
          <a:noFill/>
        </p:spPr>
        <p:txBody>
          <a:bodyPr wrap="none" rtlCol="0">
            <a:spAutoFit/>
          </a:bodyPr>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三、关于原始舆论的评价</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rot="2700000">
            <a:off x="4801870" y="1297940"/>
            <a:ext cx="1405890"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700000">
            <a:off x="5281295" y="955675"/>
            <a:ext cx="1968500" cy="2067560"/>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2700000">
            <a:off x="6713855" y="968375"/>
            <a:ext cx="730250" cy="767080"/>
            <a:chOff x="0" y="986971"/>
            <a:chExt cx="4615543" cy="4847774"/>
          </a:xfrm>
        </p:grpSpPr>
        <p:sp>
          <p:nvSpPr>
            <p:cNvPr id="28" name="矩形 27"/>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2700000">
            <a:off x="6755765" y="3034030"/>
            <a:ext cx="368935" cy="387350"/>
            <a:chOff x="0" y="986971"/>
            <a:chExt cx="4615543" cy="4847774"/>
          </a:xfrm>
        </p:grpSpPr>
        <p:sp>
          <p:nvSpPr>
            <p:cNvPr id="31" name="矩形 30"/>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69"/>
          <p:cNvSpPr>
            <a:spLocks noChangeArrowheads="1"/>
          </p:cNvSpPr>
          <p:nvPr/>
        </p:nvSpPr>
        <p:spPr bwMode="auto">
          <a:xfrm>
            <a:off x="3546472" y="4098968"/>
            <a:ext cx="513612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4000" b="1" dirty="0">
                <a:solidFill>
                  <a:srgbClr val="2E75B6"/>
                </a:solidFill>
                <a:latin typeface="微软雅黑" panose="020B0503020204020204" charset="-122"/>
                <a:ea typeface="微软雅黑" panose="020B0503020204020204" charset="-122"/>
                <a:sym typeface="微软雅黑" panose="020B0503020204020204" charset="-122"/>
              </a:rPr>
              <a:t>舆论传播的源与流</a:t>
            </a:r>
            <a:endParaRPr lang="zh-CN" altLang="en-US" sz="4000" b="1" dirty="0">
              <a:solidFill>
                <a:srgbClr val="2E75B6"/>
              </a:solidFill>
              <a:latin typeface="微软雅黑" panose="020B0503020204020204" charset="-122"/>
              <a:ea typeface="微软雅黑" panose="020B0503020204020204" charset="-122"/>
              <a:sym typeface="微软雅黑" panose="020B0503020204020204" charset="-122"/>
            </a:endParaRPr>
          </a:p>
        </p:txBody>
      </p:sp>
      <p:sp>
        <p:nvSpPr>
          <p:cNvPr id="34" name="矩形 70"/>
          <p:cNvSpPr>
            <a:spLocks noChangeArrowheads="1"/>
          </p:cNvSpPr>
          <p:nvPr/>
        </p:nvSpPr>
        <p:spPr bwMode="auto">
          <a:xfrm>
            <a:off x="2465627" y="5072848"/>
            <a:ext cx="7217819"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3600" b="1" dirty="0" smtClean="0">
                <a:solidFill>
                  <a:schemeClr val="bg2">
                    <a:lumMod val="25000"/>
                  </a:schemeClr>
                </a:solidFill>
                <a:latin typeface="微软雅黑" panose="020B0503020204020204" charset="-122"/>
                <a:ea typeface="微软雅黑" panose="020B0503020204020204" charset="-122"/>
                <a:sym typeface="+mn-ea"/>
              </a:rPr>
              <a:t>先秦古典舆论思想的二元对立分析</a:t>
            </a:r>
            <a:endParaRPr lang="zh-CN" altLang="en-US" sz="3600" b="1" dirty="0" smtClean="0">
              <a:solidFill>
                <a:schemeClr val="bg2">
                  <a:lumMod val="25000"/>
                </a:schemeClr>
              </a:solidFill>
              <a:latin typeface="微软雅黑" panose="020B0503020204020204" charset="-122"/>
              <a:ea typeface="微软雅黑" panose="020B0503020204020204" charset="-122"/>
              <a:sym typeface="+mn-ea"/>
            </a:endParaRPr>
          </a:p>
        </p:txBody>
      </p:sp>
      <p:cxnSp>
        <p:nvCxnSpPr>
          <p:cNvPr id="35" name="直接连接符 34"/>
          <p:cNvCxnSpPr/>
          <p:nvPr/>
        </p:nvCxnSpPr>
        <p:spPr>
          <a:xfrm>
            <a:off x="2595385" y="4511768"/>
            <a:ext cx="145599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8237452" y="4498436"/>
            <a:ext cx="137936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_14"/>
          <p:cNvSpPr txBox="1">
            <a:spLocks noChangeArrowheads="1"/>
          </p:cNvSpPr>
          <p:nvPr/>
        </p:nvSpPr>
        <p:spPr bwMode="auto">
          <a:xfrm>
            <a:off x="5052963" y="1598609"/>
            <a:ext cx="2263793" cy="6422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3" tIns="45711" rIns="91423" bIns="45711"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endParaRPr lang="zh-CN" sz="5400" dirty="0">
              <a:solidFill>
                <a:schemeClr val="bg1"/>
              </a:solidFill>
              <a:latin typeface="微软雅黑" panose="020B0503020204020204" charset="-122"/>
              <a:ea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right)">
                                      <p:cBhvr>
                                        <p:cTn id="17" dur="500"/>
                                        <p:tgtEl>
                                          <p:spTgt spid="36"/>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Effect transition="in" filter="fade">
                                      <p:cBhvr>
                                        <p:cTn id="23" dur="500"/>
                                        <p:tgtEl>
                                          <p:spTgt spid="33"/>
                                        </p:tgtEl>
                                      </p:cBhvr>
                                    </p:animEffect>
                                  </p:childTnLst>
                                </p:cTn>
                              </p:par>
                            </p:childTnLst>
                          </p:cTn>
                        </p:par>
                        <p:par>
                          <p:cTn id="24" fill="hold">
                            <p:stCondLst>
                              <p:cond delay="2500"/>
                            </p:stCondLst>
                            <p:childTnLst>
                              <p:par>
                                <p:cTn id="25" presetID="31"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750" fill="hold"/>
                                        <p:tgtEl>
                                          <p:spTgt spid="34"/>
                                        </p:tgtEl>
                                        <p:attrNameLst>
                                          <p:attrName>ppt_w</p:attrName>
                                        </p:attrNameLst>
                                      </p:cBhvr>
                                      <p:tavLst>
                                        <p:tav tm="0">
                                          <p:val>
                                            <p:fltVal val="0"/>
                                          </p:val>
                                        </p:tav>
                                        <p:tav tm="100000">
                                          <p:val>
                                            <p:strVal val="#ppt_w"/>
                                          </p:val>
                                        </p:tav>
                                      </p:tavLst>
                                    </p:anim>
                                    <p:anim calcmode="lin" valueType="num">
                                      <p:cBhvr>
                                        <p:cTn id="28" dur="750" fill="hold"/>
                                        <p:tgtEl>
                                          <p:spTgt spid="34"/>
                                        </p:tgtEl>
                                        <p:attrNameLst>
                                          <p:attrName>ppt_h</p:attrName>
                                        </p:attrNameLst>
                                      </p:cBhvr>
                                      <p:tavLst>
                                        <p:tav tm="0">
                                          <p:val>
                                            <p:fltVal val="0"/>
                                          </p:val>
                                        </p:tav>
                                        <p:tav tm="100000">
                                          <p:val>
                                            <p:strVal val="#ppt_h"/>
                                          </p:val>
                                        </p:tav>
                                      </p:tavLst>
                                    </p:anim>
                                    <p:anim calcmode="lin" valueType="num">
                                      <p:cBhvr>
                                        <p:cTn id="29" dur="750" fill="hold"/>
                                        <p:tgtEl>
                                          <p:spTgt spid="34"/>
                                        </p:tgtEl>
                                        <p:attrNameLst>
                                          <p:attrName>style.rotation</p:attrName>
                                        </p:attrNameLst>
                                      </p:cBhvr>
                                      <p:tavLst>
                                        <p:tav tm="0">
                                          <p:val>
                                            <p:fltVal val="90"/>
                                          </p:val>
                                        </p:tav>
                                        <p:tav tm="100000">
                                          <p:val>
                                            <p:fltVal val="0"/>
                                          </p:val>
                                        </p:tav>
                                      </p:tavLst>
                                    </p:anim>
                                    <p:animEffect transition="in" filter="fade">
                                      <p:cBhvr>
                                        <p:cTn id="30"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7"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rot="0">
            <a:off x="5120005" y="1605280"/>
            <a:ext cx="5922645" cy="3462021"/>
            <a:chOff x="6429563" y="2237293"/>
            <a:chExt cx="4746056" cy="2774664"/>
          </a:xfrm>
        </p:grpSpPr>
        <p:sp>
          <p:nvSpPr>
            <p:cNvPr id="55" name="Rectangle 39"/>
            <p:cNvSpPr>
              <a:spLocks noChangeArrowheads="1"/>
            </p:cNvSpPr>
            <p:nvPr/>
          </p:nvSpPr>
          <p:spPr bwMode="auto">
            <a:xfrm>
              <a:off x="6918060" y="2272407"/>
              <a:ext cx="3640831" cy="295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一、先秦古典舆论观之分野</a:t>
              </a:r>
              <a:endParaRPr lang="zh-CN" altLang="en-US" sz="2400" b="1" spc="200" dirty="0">
                <a:solidFill>
                  <a:schemeClr val="bg1">
                    <a:lumMod val="65000"/>
                  </a:schemeClr>
                </a:solidFill>
                <a:latin typeface="微软雅黑" panose="020B0503020204020204" charset="-122"/>
                <a:ea typeface="微软雅黑" panose="020B0503020204020204" charset="-122"/>
                <a:sym typeface="Arial" panose="020B0604020202020204" pitchFamily="34" charset="0"/>
              </a:endParaRPr>
            </a:p>
          </p:txBody>
        </p:sp>
        <p:grpSp>
          <p:nvGrpSpPr>
            <p:cNvPr id="57" name="组合 56"/>
            <p:cNvGrpSpPr/>
            <p:nvPr/>
          </p:nvGrpSpPr>
          <p:grpSpPr>
            <a:xfrm>
              <a:off x="6429563" y="2237293"/>
              <a:ext cx="257184" cy="257184"/>
              <a:chOff x="4923349" y="1378653"/>
              <a:chExt cx="305414" cy="305414"/>
            </a:xfrm>
            <a:solidFill>
              <a:srgbClr val="E94E60"/>
            </a:solidFill>
          </p:grpSpPr>
          <p:sp>
            <p:nvSpPr>
              <p:cNvPr id="73" name="椭圆 72"/>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4" name="椭圆 73"/>
              <p:cNvSpPr/>
              <p:nvPr/>
            </p:nvSpPr>
            <p:spPr>
              <a:xfrm>
                <a:off x="5008132" y="1463436"/>
                <a:ext cx="135848" cy="135848"/>
              </a:xfrm>
              <a:prstGeom prst="ellipse">
                <a:avLst/>
              </a:prstGeom>
              <a:solidFill>
                <a:schemeClr val="accent1">
                  <a:lumMod val="75000"/>
                </a:schemeClr>
              </a:soli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94E60"/>
                  </a:solidFill>
                  <a:latin typeface="微软雅黑" panose="020B0503020204020204" charset="-122"/>
                  <a:ea typeface="微软雅黑" panose="020B0503020204020204" charset="-122"/>
                </a:endParaRPr>
              </a:p>
            </p:txBody>
          </p:sp>
        </p:grpSp>
        <p:sp>
          <p:nvSpPr>
            <p:cNvPr id="58" name="Rectangle 39"/>
            <p:cNvSpPr>
              <a:spLocks noChangeArrowheads="1"/>
            </p:cNvSpPr>
            <p:nvPr/>
          </p:nvSpPr>
          <p:spPr bwMode="auto">
            <a:xfrm>
              <a:off x="6918060" y="3015392"/>
              <a:ext cx="4062160" cy="295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buClrTx/>
                <a:buSzTx/>
                <a:buFont typeface="Arial" panose="020B0604020202020204" pitchFamily="34" charset="0"/>
              </a:pPr>
              <a:r>
                <a:rPr lang="zh-CN" altLang="en-US" sz="2400" b="1" spc="200" dirty="0">
                  <a:latin typeface="微软雅黑" panose="020B0503020204020204" charset="-122"/>
                  <a:ea typeface="微软雅黑" panose="020B0503020204020204" charset="-122"/>
                </a:rPr>
                <a:t>二、先秦古典舆论观的理论溯源</a:t>
              </a:r>
              <a:endParaRPr lang="zh-CN" altLang="en-US" sz="2400" b="1" spc="200" dirty="0">
                <a:latin typeface="微软雅黑" panose="020B0503020204020204" charset="-122"/>
                <a:ea typeface="微软雅黑" panose="020B0503020204020204" charset="-122"/>
              </a:endParaRPr>
            </a:p>
          </p:txBody>
        </p:sp>
        <p:grpSp>
          <p:nvGrpSpPr>
            <p:cNvPr id="60" name="组合 59"/>
            <p:cNvGrpSpPr/>
            <p:nvPr/>
          </p:nvGrpSpPr>
          <p:grpSpPr>
            <a:xfrm>
              <a:off x="6429563" y="3065708"/>
              <a:ext cx="257184" cy="257184"/>
              <a:chOff x="4923349" y="1378653"/>
              <a:chExt cx="305414" cy="305414"/>
            </a:xfrm>
            <a:solidFill>
              <a:srgbClr val="E94E60"/>
            </a:solidFill>
          </p:grpSpPr>
          <p:sp>
            <p:nvSpPr>
              <p:cNvPr id="71" name="椭圆 70"/>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2" name="椭圆 71"/>
              <p:cNvSpPr/>
              <p:nvPr/>
            </p:nvSpPr>
            <p:spPr>
              <a:xfrm>
                <a:off x="5008132" y="1463434"/>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grpSp>
        <p:sp>
          <p:nvSpPr>
            <p:cNvPr id="61" name="Rectangle 39"/>
            <p:cNvSpPr>
              <a:spLocks noChangeArrowheads="1"/>
            </p:cNvSpPr>
            <p:nvPr/>
          </p:nvSpPr>
          <p:spPr bwMode="auto">
            <a:xfrm>
              <a:off x="6918060" y="3728445"/>
              <a:ext cx="3819438" cy="591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三、先秦二院对立舆论思想的政治实践与功用</a:t>
              </a:r>
              <a:endParaRPr lang="zh-CN" altLang="en-US" sz="2400" b="1" spc="200" dirty="0">
                <a:latin typeface="微软雅黑" panose="020B0503020204020204" charset="-122"/>
                <a:ea typeface="微软雅黑" panose="020B0503020204020204" charset="-122"/>
                <a:sym typeface="Arial" panose="020B0604020202020204" pitchFamily="34" charset="0"/>
              </a:endParaRPr>
            </a:p>
          </p:txBody>
        </p:sp>
        <p:grpSp>
          <p:nvGrpSpPr>
            <p:cNvPr id="63" name="组合 62"/>
            <p:cNvGrpSpPr/>
            <p:nvPr/>
          </p:nvGrpSpPr>
          <p:grpSpPr>
            <a:xfrm>
              <a:off x="6430072" y="3895886"/>
              <a:ext cx="257184" cy="257184"/>
              <a:chOff x="4923953" y="1378653"/>
              <a:chExt cx="305414" cy="305414"/>
            </a:xfrm>
            <a:solidFill>
              <a:srgbClr val="E94E60"/>
            </a:solidFill>
          </p:grpSpPr>
          <p:sp>
            <p:nvSpPr>
              <p:cNvPr id="69" name="椭圆 68"/>
              <p:cNvSpPr/>
              <p:nvPr/>
            </p:nvSpPr>
            <p:spPr>
              <a:xfrm>
                <a:off x="4923953"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0" name="椭圆 69"/>
              <p:cNvSpPr/>
              <p:nvPr/>
            </p:nvSpPr>
            <p:spPr>
              <a:xfrm>
                <a:off x="5008132" y="1463433"/>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grpSp>
        <p:sp>
          <p:nvSpPr>
            <p:cNvPr id="64" name="Rectangle 39"/>
            <p:cNvSpPr>
              <a:spLocks noChangeArrowheads="1"/>
            </p:cNvSpPr>
            <p:nvPr/>
          </p:nvSpPr>
          <p:spPr bwMode="auto">
            <a:xfrm>
              <a:off x="6918060" y="4716271"/>
              <a:ext cx="4257559" cy="295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buClrTx/>
                <a:buSzTx/>
                <a:buFont typeface="Arial" panose="020B0604020202020204" pitchFamily="34" charset="0"/>
              </a:pPr>
              <a:r>
                <a:rPr lang="zh-CN" altLang="en-US" sz="2400" b="1" spc="200" dirty="0">
                  <a:latin typeface="微软雅黑" panose="020B0503020204020204" charset="-122"/>
                  <a:ea typeface="微软雅黑" panose="020B0503020204020204" charset="-122"/>
                  <a:sym typeface="Arial" panose="020B0604020202020204" pitchFamily="34" charset="0"/>
                </a:rPr>
                <a:t>四、我国古典舆论观之实质分析</a:t>
              </a:r>
              <a:endParaRPr lang="zh-CN" altLang="en-US" sz="2400" b="1" spc="200" dirty="0">
                <a:latin typeface="微软雅黑" panose="020B0503020204020204" charset="-122"/>
                <a:ea typeface="微软雅黑" panose="020B0503020204020204" charset="-122"/>
                <a:sym typeface="Arial" panose="020B0604020202020204" pitchFamily="34" charset="0"/>
              </a:endParaRPr>
            </a:p>
          </p:txBody>
        </p:sp>
        <p:grpSp>
          <p:nvGrpSpPr>
            <p:cNvPr id="66" name="组合 65"/>
            <p:cNvGrpSpPr/>
            <p:nvPr/>
          </p:nvGrpSpPr>
          <p:grpSpPr>
            <a:xfrm>
              <a:off x="6429563" y="4724301"/>
              <a:ext cx="257184" cy="257184"/>
              <a:chOff x="4923349" y="1378653"/>
              <a:chExt cx="305414" cy="305414"/>
            </a:xfrm>
            <a:solidFill>
              <a:srgbClr val="E94E60"/>
            </a:solidFill>
          </p:grpSpPr>
          <p:sp>
            <p:nvSpPr>
              <p:cNvPr id="67" name="椭圆 66"/>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68" name="椭圆 67"/>
              <p:cNvSpPr/>
              <p:nvPr/>
            </p:nvSpPr>
            <p:spPr>
              <a:xfrm>
                <a:off x="5008132" y="1463434"/>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grpSp>
      </p:grpSp>
      <p:grpSp>
        <p:nvGrpSpPr>
          <p:cNvPr id="15" name="组合 14"/>
          <p:cNvGrpSpPr/>
          <p:nvPr/>
        </p:nvGrpSpPr>
        <p:grpSpPr>
          <a:xfrm rot="2700000">
            <a:off x="894715" y="2208530"/>
            <a:ext cx="1406525"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0" y="1320801"/>
              <a:ext cx="4180114" cy="4180114"/>
            </a:xfrm>
            <a:prstGeom prst="rect">
              <a:avLst/>
            </a:prstGeom>
            <a:solidFill>
              <a:srgbClr val="2E75B6"/>
            </a:solidFill>
            <a:ln>
              <a:solidFill>
                <a:schemeClr val="accent1">
                  <a:lumMod val="50000"/>
                </a:schemeClr>
              </a:solidFill>
            </a:ln>
            <a:extLst>
              <a:ext uri="{909E8E84-426E-40DD-AFC4-6F175D3DCCD1}">
                <a14:hiddenFill xmlns:a14="http://schemas.microsoft.com/office/drawing/2010/main">
                  <a:solidFill>
                    <a:srgbClr val="D5493A">
                      <a:alpha val="78000"/>
                    </a:srgb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8" name="组合 17"/>
          <p:cNvGrpSpPr/>
          <p:nvPr/>
        </p:nvGrpSpPr>
        <p:grpSpPr>
          <a:xfrm rot="2700000">
            <a:off x="1374140" y="1866265"/>
            <a:ext cx="1969135" cy="2068195"/>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7" name="组合 26"/>
          <p:cNvGrpSpPr/>
          <p:nvPr/>
        </p:nvGrpSpPr>
        <p:grpSpPr>
          <a:xfrm rot="2700000">
            <a:off x="2806700" y="1878965"/>
            <a:ext cx="730250" cy="767080"/>
            <a:chOff x="0" y="986971"/>
            <a:chExt cx="4615543" cy="4847774"/>
          </a:xfrm>
          <a:solidFill>
            <a:schemeClr val="accent1">
              <a:lumMod val="75000"/>
            </a:schemeClr>
          </a:solidFill>
        </p:grpSpPr>
        <p:sp>
          <p:nvSpPr>
            <p:cNvPr id="28" name="矩形 27"/>
            <p:cNvSpPr/>
            <p:nvPr/>
          </p:nvSpPr>
          <p:spPr>
            <a:xfrm>
              <a:off x="449943" y="986971"/>
              <a:ext cx="4165600" cy="4847774"/>
            </a:xfrm>
            <a:prstGeom prst="rect">
              <a:avLst/>
            </a:prstGeom>
            <a:noFill/>
            <a:ln>
              <a:solidFill>
                <a:schemeClr val="accent1">
                  <a:lumMod val="50000"/>
                  <a:alpha val="70000"/>
                </a:schemeClr>
              </a:solidFill>
            </a:ln>
            <a:extLst>
              <a:ext uri="{909E8E84-426E-40DD-AFC4-6F175D3DCCD1}">
                <a14:hiddenFill xmlns:a14="http://schemas.microsoft.com/office/drawing/2010/main">
                  <a:grp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0" y="1320801"/>
              <a:ext cx="4180114" cy="4180114"/>
            </a:xfrm>
            <a:prstGeom prst="rect">
              <a:avLst/>
            </a:prstGeom>
            <a:grp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9" name="组合 8"/>
          <p:cNvGrpSpPr/>
          <p:nvPr/>
        </p:nvGrpSpPr>
        <p:grpSpPr>
          <a:xfrm rot="2700000">
            <a:off x="2849245" y="3944620"/>
            <a:ext cx="368935" cy="387350"/>
            <a:chOff x="0" y="986971"/>
            <a:chExt cx="4615543" cy="4847774"/>
          </a:xfrm>
        </p:grpSpPr>
        <p:sp>
          <p:nvSpPr>
            <p:cNvPr id="13" name="矩形 12"/>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 name="文本框 13"/>
          <p:cNvSpPr txBox="1"/>
          <p:nvPr/>
        </p:nvSpPr>
        <p:spPr>
          <a:xfrm>
            <a:off x="2244090" y="407035"/>
            <a:ext cx="7946390" cy="583565"/>
          </a:xfrm>
          <a:prstGeom prst="rect">
            <a:avLst/>
          </a:prstGeom>
          <a:noFill/>
        </p:spPr>
        <p:txBody>
          <a:bodyPr wrap="square" rtlCol="0">
            <a:spAutoFit/>
          </a:bodyPr>
          <a:p>
            <a:r>
              <a:rPr lang="zh-CN" altLang="en-US" sz="3200" b="1">
                <a:latin typeface="微软雅黑" panose="020B0503020204020204" charset="-122"/>
                <a:ea typeface="微软雅黑" panose="020B0503020204020204" charset="-122"/>
                <a:cs typeface="微软雅黑" panose="020B0503020204020204" charset="-122"/>
              </a:rPr>
              <a:t>第二节  先秦古典舆论思想的二元对立分析</a:t>
            </a:r>
            <a:endParaRPr lang="zh-CN" altLang="en-US" sz="32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891656" y="535691"/>
              <a:ext cx="4450904"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一、先秦古典舆论观之分野</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7" name="圆角矩形 6"/>
          <p:cNvSpPr/>
          <p:nvPr>
            <p:custDataLst>
              <p:tags r:id="rId1"/>
            </p:custDataLst>
          </p:nvPr>
        </p:nvSpPr>
        <p:spPr>
          <a:xfrm>
            <a:off x="3118939" y="2203252"/>
            <a:ext cx="843148" cy="843148"/>
          </a:xfrm>
          <a:prstGeom prst="roundRect">
            <a:avLst>
              <a:gd name="adj" fmla="val 9711"/>
            </a:avLst>
          </a:prstGeom>
          <a:noFill/>
          <a:ln w="10795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文本框 8"/>
          <p:cNvSpPr txBox="1"/>
          <p:nvPr>
            <p:custDataLst>
              <p:tags r:id="rId2"/>
            </p:custDataLst>
          </p:nvPr>
        </p:nvSpPr>
        <p:spPr>
          <a:xfrm>
            <a:off x="2661920" y="1883410"/>
            <a:ext cx="1057275" cy="952500"/>
          </a:xfrm>
          <a:prstGeom prst="rect">
            <a:avLst/>
          </a:prstGeom>
          <a:solidFill>
            <a:srgbClr val="FFFFFF"/>
          </a:solidFill>
        </p:spPr>
        <p:txBody>
          <a:bodyPr wrap="square" tIns="0" bIns="0" rtlCol="0">
            <a:normAutofit lnSpcReduction="10000"/>
          </a:bodyPr>
          <a:p>
            <a:pPr algn="ctr">
              <a:lnSpc>
                <a:spcPct val="120000"/>
              </a:lnSpc>
            </a:pPr>
            <a:r>
              <a:rPr lang="en-US" altLang="zh-CN" sz="5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5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3"/>
            </p:custDataLst>
          </p:nvPr>
        </p:nvSpPr>
        <p:spPr>
          <a:xfrm>
            <a:off x="4175846" y="2342335"/>
            <a:ext cx="5530215" cy="564898"/>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民本主义舆论观</a:t>
            </a:r>
            <a:endParaRPr lang="zh-CN" altLang="en-US" sz="2800" b="1" spc="200">
              <a:solidFill>
                <a:srgbClr val="096FB6"/>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2" name="圆角矩形 11"/>
          <p:cNvSpPr/>
          <p:nvPr>
            <p:custDataLst>
              <p:tags r:id="rId4"/>
            </p:custDataLst>
          </p:nvPr>
        </p:nvSpPr>
        <p:spPr>
          <a:xfrm>
            <a:off x="3118939" y="4020178"/>
            <a:ext cx="843148" cy="843148"/>
          </a:xfrm>
          <a:prstGeom prst="roundRect">
            <a:avLst>
              <a:gd name="adj" fmla="val 9711"/>
            </a:avLst>
          </a:prstGeom>
          <a:noFill/>
          <a:ln w="10795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5"/>
            </p:custDataLst>
          </p:nvPr>
        </p:nvSpPr>
        <p:spPr>
          <a:xfrm>
            <a:off x="2661736" y="3747762"/>
            <a:ext cx="1056905" cy="904775"/>
          </a:xfrm>
          <a:prstGeom prst="rect">
            <a:avLst/>
          </a:prstGeom>
          <a:solidFill>
            <a:srgbClr val="FFFFFF"/>
          </a:solidFill>
        </p:spPr>
        <p:txBody>
          <a:bodyPr wrap="square" tIns="0" bIns="0" rtlCol="0">
            <a:normAutofit lnSpcReduction="10000"/>
          </a:bodyPr>
          <a:p>
            <a:pPr algn="ctr">
              <a:lnSpc>
                <a:spcPct val="120000"/>
              </a:lnSpc>
            </a:pPr>
            <a:r>
              <a:rPr lang="en-US" altLang="zh-CN" sz="5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5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5" name="文本框 14"/>
          <p:cNvSpPr txBox="1"/>
          <p:nvPr>
            <p:custDataLst>
              <p:tags r:id="rId6"/>
            </p:custDataLst>
          </p:nvPr>
        </p:nvSpPr>
        <p:spPr>
          <a:xfrm>
            <a:off x="4230456" y="4159261"/>
            <a:ext cx="5530215" cy="564898"/>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轻言主义舆论观</a:t>
            </a:r>
            <a:endParaRPr lang="zh-CN" altLang="en-US" sz="2800" b="1" spc="200">
              <a:solidFill>
                <a:srgbClr val="099CB6"/>
              </a:solidFill>
              <a:latin typeface="Arial" panose="020B0604020202020204" pitchFamily="34" charset="0"/>
              <a:ea typeface="微软雅黑" panose="020B050302020402020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891656" y="535691"/>
              <a:ext cx="4450904"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一、先秦古典舆论观之分野</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465490" y="1271615"/>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rPr>
              <a:t>民本主义舆论观</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4043045" y="2234565"/>
            <a:ext cx="7618730" cy="409257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a:latin typeface="微软雅黑" panose="020B0503020204020204" charset="-122"/>
                <a:ea typeface="微软雅黑" panose="020B0503020204020204" charset="-122"/>
                <a:cs typeface="微软雅黑" panose="020B0503020204020204" charset="-122"/>
              </a:rPr>
              <a:t>民本主义舆论传统源于</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西周</a:t>
            </a:r>
            <a:r>
              <a:rPr lang="zh-CN" sz="2000">
                <a:latin typeface="微软雅黑" panose="020B0503020204020204" charset="-122"/>
                <a:ea typeface="微软雅黑" panose="020B0503020204020204" charset="-122"/>
                <a:cs typeface="微软雅黑" panose="020B0503020204020204" charset="-122"/>
              </a:rPr>
              <a:t>，代表人物为西周的政治思想家</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周公旦</a:t>
            </a:r>
            <a:r>
              <a:rPr lang="zh-CN" sz="2000">
                <a:latin typeface="微软雅黑" panose="020B0503020204020204" charset="-122"/>
                <a:ea typeface="微软雅黑" panose="020B0503020204020204" charset="-122"/>
                <a:cs typeface="微软雅黑" panose="020B0503020204020204" charset="-122"/>
              </a:rPr>
              <a:t>。</a:t>
            </a:r>
            <a:endParaRPr lang="zh-CN"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a:latin typeface="微软雅黑" panose="020B0503020204020204" charset="-122"/>
                <a:ea typeface="微软雅黑" panose="020B0503020204020204" charset="-122"/>
                <a:cs typeface="微软雅黑" panose="020B0503020204020204" charset="-122"/>
              </a:rPr>
              <a:t>他认为，民由天所生，君由天所命，人民虽然由君主来管理，但君主是上天关怀下民而为民所求得的主人，人民行使着代替上天监督君主的功能，即所谓</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“民监论”</a:t>
            </a:r>
            <a:r>
              <a:rPr lang="zh-CN" sz="2000">
                <a:latin typeface="微软雅黑" panose="020B0503020204020204" charset="-122"/>
                <a:ea typeface="微软雅黑" panose="020B0503020204020204" charset="-122"/>
                <a:cs typeface="微软雅黑" panose="020B0503020204020204" charset="-122"/>
              </a:rPr>
              <a:t>。</a:t>
            </a:r>
            <a:endParaRPr lang="zh-CN"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en-US" altLang="zh-CN" sz="2000">
                <a:latin typeface="微软雅黑" panose="020B0503020204020204" charset="-122"/>
                <a:ea typeface="微软雅黑" panose="020B0503020204020204" charset="-122"/>
                <a:cs typeface="微软雅黑" panose="020B0503020204020204" charset="-122"/>
              </a:rPr>
              <a:t>“天视自我民视，天听自我民听</a:t>
            </a:r>
            <a:r>
              <a:rPr lang="zh-CN" altLang="en-US" sz="2000">
                <a:latin typeface="微软雅黑" panose="020B0503020204020204" charset="-122"/>
                <a:ea typeface="微软雅黑" panose="020B0503020204020204" charset="-122"/>
                <a:cs typeface="微软雅黑" panose="020B0503020204020204" charset="-122"/>
              </a:rPr>
              <a:t>。</a:t>
            </a:r>
            <a:r>
              <a:rPr lang="en-US" altLang="zh-CN" sz="2000">
                <a:latin typeface="微软雅黑" panose="020B0503020204020204" charset="-122"/>
                <a:ea typeface="微软雅黑" panose="020B0503020204020204" charset="-122"/>
                <a:cs typeface="微软雅黑" panose="020B0503020204020204" charset="-122"/>
              </a:rPr>
              <a:t>”——《孟子·万章上》</a:t>
            </a:r>
            <a:endParaRPr lang="en-US" altLang="zh-CN"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en-US" altLang="zh-CN" sz="2000">
                <a:latin typeface="微软雅黑" panose="020B0503020204020204" charset="-122"/>
                <a:ea typeface="微软雅黑" panose="020B0503020204020204" charset="-122"/>
                <a:cs typeface="微软雅黑" panose="020B0503020204020204" charset="-122"/>
              </a:rPr>
              <a:t>“民之所欲</a:t>
            </a:r>
            <a:r>
              <a:rPr lang="zh-CN" altLang="en-US" sz="2000">
                <a:latin typeface="微软雅黑" panose="020B0503020204020204" charset="-122"/>
                <a:ea typeface="微软雅黑" panose="020B0503020204020204" charset="-122"/>
                <a:cs typeface="微软雅黑" panose="020B0503020204020204" charset="-122"/>
              </a:rPr>
              <a:t>，</a:t>
            </a:r>
            <a:r>
              <a:rPr lang="en-US" altLang="zh-CN" sz="2000">
                <a:latin typeface="微软雅黑" panose="020B0503020204020204" charset="-122"/>
                <a:ea typeface="微软雅黑" panose="020B0503020204020204" charset="-122"/>
                <a:cs typeface="微软雅黑" panose="020B0503020204020204" charset="-122"/>
              </a:rPr>
              <a:t>天必从之</a:t>
            </a:r>
            <a:r>
              <a:rPr lang="zh-CN" altLang="en-US" sz="2000">
                <a:latin typeface="微软雅黑" panose="020B0503020204020204" charset="-122"/>
                <a:ea typeface="微软雅黑" panose="020B0503020204020204" charset="-122"/>
                <a:cs typeface="微软雅黑" panose="020B0503020204020204" charset="-122"/>
              </a:rPr>
              <a:t>。</a:t>
            </a:r>
            <a:r>
              <a:rPr lang="en-US" altLang="zh-CN" sz="2000">
                <a:latin typeface="微软雅黑" panose="020B0503020204020204" charset="-122"/>
                <a:ea typeface="微软雅黑" panose="020B0503020204020204" charset="-122"/>
                <a:cs typeface="微软雅黑" panose="020B0503020204020204" charset="-122"/>
              </a:rPr>
              <a:t>”——《周书·泰誓上》</a:t>
            </a:r>
            <a:endParaRPr lang="en-US" altLang="zh-CN" sz="2000">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1"/>
          <a:stretch>
            <a:fillRect/>
          </a:stretch>
        </p:blipFill>
        <p:spPr>
          <a:xfrm>
            <a:off x="340995" y="1947545"/>
            <a:ext cx="3352800" cy="46672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rot="0">
            <a:off x="5120005" y="1605280"/>
            <a:ext cx="4384040" cy="2428875"/>
            <a:chOff x="6429563" y="2237293"/>
            <a:chExt cx="3512968" cy="1946451"/>
          </a:xfrm>
        </p:grpSpPr>
        <p:sp>
          <p:nvSpPr>
            <p:cNvPr id="55" name="Rectangle 39"/>
            <p:cNvSpPr>
              <a:spLocks noChangeArrowheads="1"/>
            </p:cNvSpPr>
            <p:nvPr/>
          </p:nvSpPr>
          <p:spPr bwMode="auto">
            <a:xfrm>
              <a:off x="6918195" y="2272235"/>
              <a:ext cx="3024336" cy="29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一、争议性观点</a:t>
              </a:r>
              <a:endParaRPr lang="zh-CN" altLang="en-US" sz="2400" b="1" spc="200" dirty="0">
                <a:solidFill>
                  <a:schemeClr val="bg1">
                    <a:lumMod val="65000"/>
                  </a:schemeClr>
                </a:solidFill>
                <a:latin typeface="微软雅黑" panose="020B0503020204020204" charset="-122"/>
                <a:ea typeface="微软雅黑" panose="020B0503020204020204" charset="-122"/>
                <a:sym typeface="Arial" panose="020B0604020202020204" pitchFamily="34" charset="0"/>
              </a:endParaRPr>
            </a:p>
          </p:txBody>
        </p:sp>
        <p:grpSp>
          <p:nvGrpSpPr>
            <p:cNvPr id="57" name="组合 56"/>
            <p:cNvGrpSpPr/>
            <p:nvPr/>
          </p:nvGrpSpPr>
          <p:grpSpPr>
            <a:xfrm>
              <a:off x="6429563" y="2237293"/>
              <a:ext cx="257184" cy="257184"/>
              <a:chOff x="4923349" y="1378653"/>
              <a:chExt cx="305414" cy="305414"/>
            </a:xfrm>
            <a:solidFill>
              <a:srgbClr val="E94E60"/>
            </a:solidFill>
          </p:grpSpPr>
          <p:sp>
            <p:nvSpPr>
              <p:cNvPr id="73" name="椭圆 72"/>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4" name="椭圆 73"/>
              <p:cNvSpPr/>
              <p:nvPr/>
            </p:nvSpPr>
            <p:spPr>
              <a:xfrm>
                <a:off x="5008132" y="1463436"/>
                <a:ext cx="135848" cy="135848"/>
              </a:xfrm>
              <a:prstGeom prst="ellipse">
                <a:avLst/>
              </a:prstGeom>
              <a:solidFill>
                <a:schemeClr val="accent1">
                  <a:lumMod val="75000"/>
                </a:schemeClr>
              </a:soli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94E60"/>
                  </a:solidFill>
                  <a:latin typeface="微软雅黑" panose="020B0503020204020204" charset="-122"/>
                  <a:ea typeface="微软雅黑" panose="020B0503020204020204" charset="-122"/>
                </a:endParaRPr>
              </a:p>
            </p:txBody>
          </p:sp>
        </p:grpSp>
        <p:sp>
          <p:nvSpPr>
            <p:cNvPr id="58" name="Rectangle 39"/>
            <p:cNvSpPr>
              <a:spLocks noChangeArrowheads="1"/>
            </p:cNvSpPr>
            <p:nvPr/>
          </p:nvSpPr>
          <p:spPr bwMode="auto">
            <a:xfrm>
              <a:off x="6918195" y="3015178"/>
              <a:ext cx="3024336" cy="29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buClrTx/>
                <a:buSzTx/>
                <a:buFont typeface="Arial" panose="020B0604020202020204" pitchFamily="34" charset="0"/>
              </a:pPr>
              <a:r>
                <a:rPr lang="zh-CN" altLang="en-US" sz="2400" b="1" spc="200" dirty="0">
                  <a:latin typeface="微软雅黑" panose="020B0503020204020204" charset="-122"/>
                  <a:ea typeface="微软雅黑" panose="020B0503020204020204" charset="-122"/>
                </a:rPr>
                <a:t>二、舆论的溯源</a:t>
              </a:r>
              <a:endParaRPr lang="zh-CN" altLang="en-US" sz="2400" b="1" spc="200" dirty="0">
                <a:latin typeface="微软雅黑" panose="020B0503020204020204" charset="-122"/>
                <a:ea typeface="微软雅黑" panose="020B0503020204020204" charset="-122"/>
              </a:endParaRPr>
            </a:p>
          </p:txBody>
        </p:sp>
        <p:grpSp>
          <p:nvGrpSpPr>
            <p:cNvPr id="60" name="组合 59"/>
            <p:cNvGrpSpPr/>
            <p:nvPr/>
          </p:nvGrpSpPr>
          <p:grpSpPr>
            <a:xfrm>
              <a:off x="6429563" y="3065708"/>
              <a:ext cx="257184" cy="257184"/>
              <a:chOff x="4923349" y="1378653"/>
              <a:chExt cx="305414" cy="305414"/>
            </a:xfrm>
            <a:solidFill>
              <a:srgbClr val="E94E60"/>
            </a:solidFill>
          </p:grpSpPr>
          <p:sp>
            <p:nvSpPr>
              <p:cNvPr id="71" name="椭圆 70"/>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2" name="椭圆 71"/>
              <p:cNvSpPr/>
              <p:nvPr/>
            </p:nvSpPr>
            <p:spPr>
              <a:xfrm>
                <a:off x="5008132" y="1463434"/>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grpSp>
        <p:sp>
          <p:nvSpPr>
            <p:cNvPr id="61" name="Rectangle 39"/>
            <p:cNvSpPr>
              <a:spLocks noChangeArrowheads="1"/>
            </p:cNvSpPr>
            <p:nvPr/>
          </p:nvSpPr>
          <p:spPr bwMode="auto">
            <a:xfrm>
              <a:off x="6918195" y="3888092"/>
              <a:ext cx="3024336" cy="29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三、关于舆论的原始评价</a:t>
              </a:r>
              <a:endParaRPr lang="zh-CN" altLang="en-US" sz="2400" b="1" spc="200" dirty="0">
                <a:latin typeface="微软雅黑" panose="020B0503020204020204" charset="-122"/>
                <a:ea typeface="微软雅黑" panose="020B0503020204020204" charset="-122"/>
                <a:sym typeface="Arial" panose="020B0604020202020204" pitchFamily="34" charset="0"/>
              </a:endParaRPr>
            </a:p>
          </p:txBody>
        </p:sp>
        <p:grpSp>
          <p:nvGrpSpPr>
            <p:cNvPr id="63" name="组合 62"/>
            <p:cNvGrpSpPr/>
            <p:nvPr/>
          </p:nvGrpSpPr>
          <p:grpSpPr>
            <a:xfrm>
              <a:off x="6430072" y="3895886"/>
              <a:ext cx="257184" cy="257184"/>
              <a:chOff x="4923953" y="1378653"/>
              <a:chExt cx="305414" cy="305414"/>
            </a:xfrm>
            <a:solidFill>
              <a:srgbClr val="E94E60"/>
            </a:solidFill>
          </p:grpSpPr>
          <p:sp>
            <p:nvSpPr>
              <p:cNvPr id="69" name="椭圆 68"/>
              <p:cNvSpPr/>
              <p:nvPr/>
            </p:nvSpPr>
            <p:spPr>
              <a:xfrm>
                <a:off x="4923953"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0" name="椭圆 69"/>
              <p:cNvSpPr/>
              <p:nvPr/>
            </p:nvSpPr>
            <p:spPr>
              <a:xfrm>
                <a:off x="5008132" y="1463433"/>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grpSp>
      </p:grpSp>
      <p:grpSp>
        <p:nvGrpSpPr>
          <p:cNvPr id="15" name="组合 14"/>
          <p:cNvGrpSpPr/>
          <p:nvPr/>
        </p:nvGrpSpPr>
        <p:grpSpPr>
          <a:xfrm rot="2700000">
            <a:off x="894715" y="2208530"/>
            <a:ext cx="1406525"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0" y="1320801"/>
              <a:ext cx="4180114" cy="4180114"/>
            </a:xfrm>
            <a:prstGeom prst="rect">
              <a:avLst/>
            </a:prstGeom>
            <a:solidFill>
              <a:srgbClr val="2E75B6"/>
            </a:solidFill>
            <a:ln>
              <a:solidFill>
                <a:schemeClr val="accent1">
                  <a:lumMod val="50000"/>
                </a:schemeClr>
              </a:solidFill>
            </a:ln>
            <a:extLst>
              <a:ext uri="{909E8E84-426E-40DD-AFC4-6F175D3DCCD1}">
                <a14:hiddenFill xmlns:a14="http://schemas.microsoft.com/office/drawing/2010/main">
                  <a:solidFill>
                    <a:srgbClr val="D5493A">
                      <a:alpha val="78000"/>
                    </a:srgb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8" name="组合 17"/>
          <p:cNvGrpSpPr/>
          <p:nvPr/>
        </p:nvGrpSpPr>
        <p:grpSpPr>
          <a:xfrm rot="2700000">
            <a:off x="1374140" y="1866265"/>
            <a:ext cx="1969135" cy="2068195"/>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7" name="组合 26"/>
          <p:cNvGrpSpPr/>
          <p:nvPr/>
        </p:nvGrpSpPr>
        <p:grpSpPr>
          <a:xfrm rot="2700000">
            <a:off x="2806700" y="1878965"/>
            <a:ext cx="730250" cy="767080"/>
            <a:chOff x="0" y="986971"/>
            <a:chExt cx="4615543" cy="4847774"/>
          </a:xfrm>
          <a:solidFill>
            <a:schemeClr val="accent1">
              <a:lumMod val="75000"/>
            </a:schemeClr>
          </a:solidFill>
        </p:grpSpPr>
        <p:sp>
          <p:nvSpPr>
            <p:cNvPr id="28" name="矩形 27"/>
            <p:cNvSpPr/>
            <p:nvPr/>
          </p:nvSpPr>
          <p:spPr>
            <a:xfrm>
              <a:off x="449943" y="986971"/>
              <a:ext cx="4165600" cy="4847774"/>
            </a:xfrm>
            <a:prstGeom prst="rect">
              <a:avLst/>
            </a:prstGeom>
            <a:noFill/>
            <a:ln>
              <a:solidFill>
                <a:schemeClr val="accent1">
                  <a:lumMod val="50000"/>
                  <a:alpha val="70000"/>
                </a:schemeClr>
              </a:solidFill>
            </a:ln>
            <a:extLst>
              <a:ext uri="{909E8E84-426E-40DD-AFC4-6F175D3DCCD1}">
                <a14:hiddenFill xmlns:a14="http://schemas.microsoft.com/office/drawing/2010/main">
                  <a:grp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0" y="1320801"/>
              <a:ext cx="4180114" cy="4180114"/>
            </a:xfrm>
            <a:prstGeom prst="rect">
              <a:avLst/>
            </a:prstGeom>
            <a:grp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9" name="组合 8"/>
          <p:cNvGrpSpPr/>
          <p:nvPr/>
        </p:nvGrpSpPr>
        <p:grpSpPr>
          <a:xfrm rot="2700000">
            <a:off x="2849245" y="3944620"/>
            <a:ext cx="368935" cy="387350"/>
            <a:chOff x="0" y="986971"/>
            <a:chExt cx="4615543" cy="4847774"/>
          </a:xfrm>
        </p:grpSpPr>
        <p:sp>
          <p:nvSpPr>
            <p:cNvPr id="13" name="矩形 12"/>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 name="文本框 13"/>
          <p:cNvSpPr txBox="1"/>
          <p:nvPr/>
        </p:nvSpPr>
        <p:spPr>
          <a:xfrm>
            <a:off x="4232910" y="407035"/>
            <a:ext cx="4574540" cy="583565"/>
          </a:xfrm>
          <a:prstGeom prst="rect">
            <a:avLst/>
          </a:prstGeom>
          <a:noFill/>
        </p:spPr>
        <p:txBody>
          <a:bodyPr wrap="square" rtlCol="0">
            <a:spAutoFit/>
          </a:bodyPr>
          <a:p>
            <a:r>
              <a:rPr lang="zh-CN" altLang="en-US" sz="3200" b="1">
                <a:latin typeface="微软雅黑" panose="020B0503020204020204" charset="-122"/>
                <a:ea typeface="微软雅黑" panose="020B0503020204020204" charset="-122"/>
                <a:cs typeface="微软雅黑" panose="020B0503020204020204" charset="-122"/>
              </a:rPr>
              <a:t>第一节  舆论传播的源头</a:t>
            </a:r>
            <a:endParaRPr lang="zh-CN" altLang="en-US" sz="32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891656" y="535691"/>
              <a:ext cx="4450904"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一、先秦古典舆论观之分野</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4749165" y="1885950"/>
            <a:ext cx="6644005" cy="388747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民本主义在</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春秋时期</a:t>
            </a:r>
            <a:r>
              <a:rPr lang="zh-CN" altLang="en-US" sz="2000">
                <a:latin typeface="微软雅黑" panose="020B0503020204020204" charset="-122"/>
                <a:ea typeface="微软雅黑" panose="020B0503020204020204" charset="-122"/>
                <a:cs typeface="微软雅黑" panose="020B0503020204020204" charset="-122"/>
              </a:rPr>
              <a:t>得到一定程度的实践和发展。</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齐相管仲</a:t>
            </a:r>
            <a:r>
              <a:rPr lang="zh-CN" altLang="en-US" sz="2000">
                <a:latin typeface="微软雅黑" panose="020B0503020204020204" charset="-122"/>
                <a:ea typeface="微软雅黑" panose="020B0503020204020204" charset="-122"/>
                <a:cs typeface="微软雅黑" panose="020B0503020204020204" charset="-122"/>
              </a:rPr>
              <a:t>首次提出了“民心”的重要：</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“政之所兴，在顺民心；政之所废,在逆民心。”</a:t>
            </a:r>
            <a:endParaRPr lang="zh-CN" altLang="en-US" sz="2000">
              <a:latin typeface="微软雅黑" panose="020B0503020204020204" charset="-122"/>
              <a:ea typeface="微软雅黑" panose="020B0503020204020204" charset="-122"/>
              <a:cs typeface="微软雅黑" panose="020B0503020204020204" charset="-122"/>
            </a:endParaRPr>
          </a:p>
          <a:p>
            <a:pPr indent="508000" algn="r"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《管子·牧民》</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“刑罚不足以畏其意，杀戮不足以服其心。”</a:t>
            </a:r>
            <a:endParaRPr lang="zh-CN" altLang="en-US" sz="2000">
              <a:latin typeface="微软雅黑" panose="020B0503020204020204" charset="-122"/>
              <a:ea typeface="微软雅黑" panose="020B0503020204020204" charset="-122"/>
              <a:cs typeface="微软雅黑" panose="020B0503020204020204" charset="-122"/>
            </a:endParaRPr>
          </a:p>
          <a:p>
            <a:pPr indent="508000" algn="r"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《管子·君臣篇上》</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463550" y="1885950"/>
            <a:ext cx="3848100" cy="32004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891656" y="535691"/>
              <a:ext cx="4450904"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一、先秦古典舆论观之分野</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pic>
        <p:nvPicPr>
          <p:cNvPr id="9" name="图片 8"/>
          <p:cNvPicPr>
            <a:picLocks noChangeAspect="1"/>
          </p:cNvPicPr>
          <p:nvPr/>
        </p:nvPicPr>
        <p:blipFill>
          <a:blip r:embed="rId1"/>
          <a:stretch>
            <a:fillRect/>
          </a:stretch>
        </p:blipFill>
        <p:spPr>
          <a:xfrm>
            <a:off x="551815" y="1910080"/>
            <a:ext cx="3858260" cy="3602355"/>
          </a:xfrm>
          <a:prstGeom prst="rect">
            <a:avLst/>
          </a:prstGeom>
        </p:spPr>
      </p:pic>
      <p:sp>
        <p:nvSpPr>
          <p:cNvPr id="5" name="文本框 4"/>
          <p:cNvSpPr txBox="1"/>
          <p:nvPr/>
        </p:nvSpPr>
        <p:spPr>
          <a:xfrm>
            <a:off x="4564380" y="1815465"/>
            <a:ext cx="7309485" cy="424624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民本主义舆论观作为一种系统的政治思想则是由</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儒家学派</a:t>
            </a:r>
            <a:r>
              <a:rPr lang="zh-CN" altLang="en-US" sz="2000">
                <a:latin typeface="微软雅黑" panose="020B0503020204020204" charset="-122"/>
                <a:ea typeface="微软雅黑" panose="020B0503020204020204" charset="-122"/>
                <a:cs typeface="微软雅黑" panose="020B0503020204020204" charset="-122"/>
              </a:rPr>
              <a:t>来完成的。</a:t>
            </a:r>
            <a:r>
              <a:rPr sz="2000">
                <a:latin typeface="微软雅黑" panose="020B0503020204020204" charset="-122"/>
                <a:ea typeface="微软雅黑" panose="020B0503020204020204" charset="-122"/>
                <a:cs typeface="微软雅黑" panose="020B0503020204020204" charset="-122"/>
              </a:rPr>
              <a:t>首先，</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孔子</a:t>
            </a:r>
            <a:r>
              <a:rPr sz="2000">
                <a:latin typeface="微软雅黑" panose="020B0503020204020204" charset="-122"/>
                <a:ea typeface="微软雅黑" panose="020B0503020204020204" charset="-122"/>
                <a:cs typeface="微软雅黑" panose="020B0503020204020204" charset="-122"/>
              </a:rPr>
              <a:t>不仅有重民爱民的思想，还首先提出了</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“泛爱众”</a:t>
            </a:r>
            <a:r>
              <a:rPr sz="2000">
                <a:latin typeface="微软雅黑" panose="020B0503020204020204" charset="-122"/>
                <a:ea typeface="微软雅黑" panose="020B0503020204020204" charset="-122"/>
                <a:cs typeface="微软雅黑" panose="020B0503020204020204" charset="-122"/>
              </a:rPr>
              <a:t>思想，从仁政的政治理想出发，把人放在第一位，据记载，马厩烧了，所问“伤人乎”（《论语·乡党》）。之后，</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孟子</a:t>
            </a:r>
            <a:r>
              <a:rPr sz="2000">
                <a:latin typeface="微软雅黑" panose="020B0503020204020204" charset="-122"/>
                <a:ea typeface="微软雅黑" panose="020B0503020204020204" charset="-122"/>
                <a:cs typeface="微软雅黑" panose="020B0503020204020204" charset="-122"/>
              </a:rPr>
              <a:t>明确提出了</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“民贵君轻”</a:t>
            </a:r>
            <a:r>
              <a:rPr sz="2000">
                <a:latin typeface="微软雅黑" panose="020B0503020204020204" charset="-122"/>
                <a:ea typeface="微软雅黑" panose="020B0503020204020204" charset="-122"/>
                <a:cs typeface="微软雅黑" panose="020B0503020204020204" charset="-122"/>
              </a:rPr>
              <a:t>的思想，如“民为贵，社稷次之，君为轻”（《孟子·尽心下》），“得人心者得天下，失人心者失天下”（《孟子·梁惠王下》）。再有，</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荀子</a:t>
            </a:r>
            <a:r>
              <a:rPr sz="2000">
                <a:latin typeface="微软雅黑" panose="020B0503020204020204" charset="-122"/>
                <a:ea typeface="微软雅黑" panose="020B0503020204020204" charset="-122"/>
                <a:cs typeface="微软雅黑" panose="020B0503020204020204" charset="-122"/>
              </a:rPr>
              <a:t>将民与君的关系，十分贴切地比喻为水与舟的关系，提出了</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“载舟覆舟”</a:t>
            </a:r>
            <a:r>
              <a:rPr sz="2000">
                <a:latin typeface="微软雅黑" panose="020B0503020204020204" charset="-122"/>
                <a:ea typeface="微软雅黑" panose="020B0503020204020204" charset="-122"/>
                <a:cs typeface="微软雅黑" panose="020B0503020204020204" charset="-122"/>
              </a:rPr>
              <a:t>的理论（《荀子·王制》）。</a:t>
            </a:r>
            <a:endParaRPr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891656" y="535691"/>
              <a:ext cx="4450904"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一、先秦古典舆论观之分野</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036865" y="134083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2.</a:t>
            </a:r>
            <a:r>
              <a:rPr lang="zh-CN" altLang="en-US" sz="2400" b="1">
                <a:latin typeface="微软雅黑" panose="020B0503020204020204" charset="-122"/>
                <a:ea typeface="微软雅黑" panose="020B0503020204020204" charset="-122"/>
                <a:cs typeface="微软雅黑" panose="020B0503020204020204" charset="-122"/>
              </a:rPr>
              <a:t>轻言主义舆论观</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5046345" y="2170430"/>
            <a:ext cx="6767830" cy="404114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a:latin typeface="微软雅黑" panose="020B0503020204020204" charset="-122"/>
                <a:ea typeface="微软雅黑" panose="020B0503020204020204" charset="-122"/>
                <a:cs typeface="微软雅黑" panose="020B0503020204020204" charset="-122"/>
              </a:rPr>
              <a:t>轻言主义的主要代表是</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法家学派</a:t>
            </a:r>
            <a:r>
              <a:rPr lang="zh-CN" sz="2000">
                <a:latin typeface="微软雅黑" panose="020B0503020204020204" charset="-122"/>
                <a:ea typeface="微软雅黑" panose="020B0503020204020204" charset="-122"/>
                <a:cs typeface="微软雅黑" panose="020B0503020204020204" charset="-122"/>
              </a:rPr>
              <a:t>，而法家学派又以战国时期的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商鞅</a:t>
            </a:r>
            <a:r>
              <a:rPr lang="zh-CN" sz="2000">
                <a:latin typeface="微软雅黑" panose="020B0503020204020204" charset="-122"/>
                <a:ea typeface="微软雅黑" panose="020B0503020204020204" charset="-122"/>
                <a:cs typeface="微软雅黑" panose="020B0503020204020204" charset="-122"/>
              </a:rPr>
              <a:t>和</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韩非</a:t>
            </a:r>
            <a:r>
              <a:rPr lang="zh-CN" sz="2000">
                <a:latin typeface="微软雅黑" panose="020B0503020204020204" charset="-122"/>
                <a:ea typeface="微软雅黑" panose="020B0503020204020204" charset="-122"/>
                <a:cs typeface="微软雅黑" panose="020B0503020204020204" charset="-122"/>
              </a:rPr>
              <a:t>为最。</a:t>
            </a:r>
            <a:endParaRPr lang="zh-CN"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商鞅</a:t>
            </a:r>
            <a:r>
              <a:rPr sz="2000">
                <a:latin typeface="微软雅黑" panose="020B0503020204020204" charset="-122"/>
                <a:ea typeface="微软雅黑" panose="020B0503020204020204" charset="-122"/>
                <a:cs typeface="微软雅黑" panose="020B0503020204020204" charset="-122"/>
              </a:rPr>
              <a:t>是法家思想体系的</a:t>
            </a:r>
            <a:r>
              <a:rPr lang="zh-CN" sz="2000">
                <a:latin typeface="微软雅黑" panose="020B0503020204020204" charset="-122"/>
                <a:ea typeface="微软雅黑" panose="020B0503020204020204" charset="-122"/>
                <a:cs typeface="微软雅黑" panose="020B0503020204020204" charset="-122"/>
              </a:rPr>
              <a:t>奠基</a:t>
            </a:r>
            <a:r>
              <a:rPr sz="2000">
                <a:latin typeface="微软雅黑" panose="020B0503020204020204" charset="-122"/>
                <a:ea typeface="微软雅黑" panose="020B0503020204020204" charset="-122"/>
                <a:cs typeface="微软雅黑" panose="020B0503020204020204" charset="-122"/>
              </a:rPr>
              <a:t>者之一，提出</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“民不可与谋"</a:t>
            </a:r>
            <a:r>
              <a:rPr sz="2000">
                <a:latin typeface="微软雅黑" panose="020B0503020204020204" charset="-122"/>
                <a:ea typeface="微软雅黑" panose="020B0503020204020204" charset="-122"/>
                <a:cs typeface="微软雅黑" panose="020B0503020204020204" charset="-122"/>
              </a:rPr>
              <a:t>论。他认为</a:t>
            </a:r>
            <a:r>
              <a:rPr lang="zh-CN" sz="2000">
                <a:latin typeface="微软雅黑" panose="020B0503020204020204" charset="-122"/>
                <a:ea typeface="微软雅黑" panose="020B0503020204020204" charset="-122"/>
                <a:cs typeface="微软雅黑" panose="020B0503020204020204" charset="-122"/>
              </a:rPr>
              <a:t>，</a:t>
            </a:r>
            <a:r>
              <a:rPr sz="2000">
                <a:latin typeface="微软雅黑" panose="020B0503020204020204" charset="-122"/>
                <a:ea typeface="微软雅黑" panose="020B0503020204020204" charset="-122"/>
                <a:cs typeface="微软雅黑" panose="020B0503020204020204" charset="-122"/>
              </a:rPr>
              <a:t>秦国变法</a:t>
            </a:r>
            <a:r>
              <a:rPr lang="zh-CN" sz="2000">
                <a:latin typeface="微软雅黑" panose="020B0503020204020204" charset="-122"/>
                <a:ea typeface="微软雅黑" panose="020B0503020204020204" charset="-122"/>
                <a:cs typeface="微软雅黑" panose="020B0503020204020204" charset="-122"/>
              </a:rPr>
              <a:t>，</a:t>
            </a:r>
            <a:r>
              <a:rPr sz="2000">
                <a:latin typeface="微软雅黑" panose="020B0503020204020204" charset="-122"/>
                <a:ea typeface="微软雅黑" panose="020B0503020204020204" charset="-122"/>
                <a:cs typeface="微软雅黑" panose="020B0503020204020204" charset="-122"/>
              </a:rPr>
              <a:t>应“无顾天下之议”。他把人分为智者和愚者</a:t>
            </a:r>
            <a:r>
              <a:rPr lang="zh-CN" sz="2000">
                <a:latin typeface="微软雅黑" panose="020B0503020204020204" charset="-122"/>
                <a:ea typeface="微软雅黑" panose="020B0503020204020204" charset="-122"/>
                <a:cs typeface="微软雅黑" panose="020B0503020204020204" charset="-122"/>
              </a:rPr>
              <a:t>，</a:t>
            </a:r>
            <a:r>
              <a:rPr sz="2000">
                <a:latin typeface="微软雅黑" panose="020B0503020204020204" charset="-122"/>
                <a:ea typeface="微软雅黑" panose="020B0503020204020204" charset="-122"/>
                <a:cs typeface="微软雅黑" panose="020B0503020204020204" charset="-122"/>
              </a:rPr>
              <a:t>认为智者富有洞见， 愚者不明事理。智者的德行和独到见解</a:t>
            </a:r>
            <a:r>
              <a:rPr lang="zh-CN" sz="2000">
                <a:latin typeface="微软雅黑" panose="020B0503020204020204" charset="-122"/>
                <a:ea typeface="微软雅黑" panose="020B0503020204020204" charset="-122"/>
                <a:cs typeface="微软雅黑" panose="020B0503020204020204" charset="-122"/>
              </a:rPr>
              <a:t>，</a:t>
            </a:r>
            <a:r>
              <a:rPr sz="2000">
                <a:latin typeface="微软雅黑" panose="020B0503020204020204" charset="-122"/>
                <a:ea typeface="微软雅黑" panose="020B0503020204020204" charset="-122"/>
                <a:cs typeface="微软雅黑" panose="020B0503020204020204" charset="-122"/>
              </a:rPr>
              <a:t>必然会受到世俗非议和愚人毁谤。人民成事不足</a:t>
            </a:r>
            <a:r>
              <a:rPr lang="zh-CN" sz="2000">
                <a:latin typeface="微软雅黑" panose="020B0503020204020204" charset="-122"/>
                <a:ea typeface="微软雅黑" panose="020B0503020204020204" charset="-122"/>
                <a:cs typeface="微软雅黑" panose="020B0503020204020204" charset="-122"/>
              </a:rPr>
              <a:t>，</a:t>
            </a:r>
            <a:r>
              <a:rPr sz="2000">
                <a:latin typeface="微软雅黑" panose="020B0503020204020204" charset="-122"/>
                <a:ea typeface="微软雅黑" panose="020B0503020204020204" charset="-122"/>
                <a:cs typeface="微软雅黑" panose="020B0503020204020204" charset="-122"/>
              </a:rPr>
              <a:t>败事有余，只知墨守成规</a:t>
            </a:r>
            <a:r>
              <a:rPr lang="zh-CN" sz="2000">
                <a:latin typeface="微软雅黑" panose="020B0503020204020204" charset="-122"/>
                <a:ea typeface="微软雅黑" panose="020B0503020204020204" charset="-122"/>
                <a:cs typeface="微软雅黑" panose="020B0503020204020204" charset="-122"/>
              </a:rPr>
              <a:t>，</a:t>
            </a:r>
            <a:r>
              <a:rPr sz="2000">
                <a:latin typeface="微软雅黑" panose="020B0503020204020204" charset="-122"/>
                <a:ea typeface="微软雅黑" panose="020B0503020204020204" charset="-122"/>
                <a:cs typeface="微软雅黑" panose="020B0503020204020204" charset="-122"/>
              </a:rPr>
              <a:t>不知变制更礼</a:t>
            </a:r>
            <a:r>
              <a:rPr lang="zh-CN" sz="2000">
                <a:latin typeface="微软雅黑" panose="020B0503020204020204" charset="-122"/>
                <a:ea typeface="微软雅黑" panose="020B0503020204020204" charset="-122"/>
                <a:cs typeface="微软雅黑" panose="020B0503020204020204" charset="-122"/>
              </a:rPr>
              <a:t>；</a:t>
            </a:r>
            <a:r>
              <a:rPr sz="2000">
                <a:latin typeface="微软雅黑" panose="020B0503020204020204" charset="-122"/>
                <a:ea typeface="微软雅黑" panose="020B0503020204020204" charset="-122"/>
                <a:cs typeface="微软雅黑" panose="020B0503020204020204" charset="-122"/>
              </a:rPr>
              <a:t>对他们“不足与言事”,“不足与论变"</a:t>
            </a:r>
            <a:r>
              <a:rPr lang="zh-CN" sz="2000">
                <a:latin typeface="微软雅黑" panose="020B0503020204020204" charset="-122"/>
                <a:ea typeface="微软雅黑" panose="020B0503020204020204" charset="-122"/>
                <a:cs typeface="微软雅黑" panose="020B0503020204020204" charset="-122"/>
              </a:rPr>
              <a:t>。</a:t>
            </a:r>
            <a:endParaRPr lang="zh-CN" sz="2000">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1"/>
          <a:stretch>
            <a:fillRect/>
          </a:stretch>
        </p:blipFill>
        <p:spPr>
          <a:xfrm>
            <a:off x="816610" y="2339975"/>
            <a:ext cx="3862705" cy="370141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891656" y="535691"/>
              <a:ext cx="4450904"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一、先秦古典舆论观之分野</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3893185" y="1304925"/>
            <a:ext cx="7962900" cy="496443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a:latin typeface="微软雅黑" panose="020B0503020204020204" charset="-122"/>
                <a:ea typeface="微软雅黑" panose="020B0503020204020204" charset="-122"/>
                <a:cs typeface="微软雅黑" panose="020B0503020204020204" charset="-122"/>
              </a:rPr>
              <a:t>韩非则进一步断言舆论是</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“奸术”</a:t>
            </a:r>
            <a:r>
              <a:rPr lang="zh-CN" sz="2000">
                <a:latin typeface="微软雅黑" panose="020B0503020204020204" charset="-122"/>
                <a:ea typeface="微软雅黑" panose="020B0503020204020204" charset="-122"/>
                <a:cs typeface="微软雅黑" panose="020B0503020204020204" charset="-122"/>
              </a:rPr>
              <a:t>，奸臣引诱君主的奸邪之术（《韩非子·八奸》）。</a:t>
            </a:r>
            <a:endParaRPr lang="zh-CN"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a:latin typeface="微软雅黑" panose="020B0503020204020204" charset="-122"/>
                <a:ea typeface="微软雅黑" panose="020B0503020204020204" charset="-122"/>
                <a:cs typeface="微软雅黑" panose="020B0503020204020204" charset="-122"/>
              </a:rPr>
              <a:t>韩非认为，</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君臣、君民之间既相互利用，又根本对立，绝无仁义可言</a:t>
            </a:r>
            <a:r>
              <a:rPr lang="zh-CN" altLang="en-US" sz="2000">
                <a:solidFill>
                  <a:schemeClr val="tx1"/>
                </a:solidFill>
                <a:latin typeface="微软雅黑" panose="020B0503020204020204" charset="-122"/>
                <a:ea typeface="微软雅黑" panose="020B0503020204020204" charset="-122"/>
                <a:cs typeface="微软雅黑" panose="020B0503020204020204" charset="-122"/>
              </a:rPr>
              <a:t>。</a:t>
            </a:r>
            <a:r>
              <a:rPr lang="zh-CN" sz="2000">
                <a:latin typeface="微软雅黑" panose="020B0503020204020204" charset="-122"/>
                <a:ea typeface="微软雅黑" panose="020B0503020204020204" charset="-122"/>
                <a:cs typeface="微软雅黑" panose="020B0503020204020204" charset="-122"/>
              </a:rPr>
              <a:t>民不会心悦诚服地服从统治，人臣也不会心甘情愿地服侍君王。“臣之所以不杀其君，党与不具也。”一旦条件成熟，人臣和百姓就会杀其君而夺其位。因此，为君之道务在“弃仁义”而“绝怜悯”，必须把全国人的思想统一到法令上来，“明主言法，则境内卑贱莫不闻知也”（《韩非子·难三》），不仅要颁布法令，还要宣传法令，使妇孺皆知。“境内之民，其言谈者必轨于法”（《韩非子·五蠹》），“言行而不轨于法令者必禁”，老百姓的言行必须“以法为本”。</a:t>
            </a:r>
            <a:endParaRPr lang="zh-CN"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618490" y="1612900"/>
            <a:ext cx="2974975" cy="409384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504878" y="535691"/>
              <a:ext cx="5162236"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二、先秦古典舆论观的理论溯源</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6" name="圆角矩形 5"/>
          <p:cNvSpPr/>
          <p:nvPr>
            <p:custDataLst>
              <p:tags r:id="rId1"/>
            </p:custDataLst>
          </p:nvPr>
        </p:nvSpPr>
        <p:spPr>
          <a:xfrm>
            <a:off x="2608399" y="1993702"/>
            <a:ext cx="843148" cy="843148"/>
          </a:xfrm>
          <a:prstGeom prst="roundRect">
            <a:avLst>
              <a:gd name="adj" fmla="val 9711"/>
            </a:avLst>
          </a:prstGeom>
          <a:noFill/>
          <a:ln w="10795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2"/>
            </p:custDataLst>
          </p:nvPr>
        </p:nvSpPr>
        <p:spPr>
          <a:xfrm>
            <a:off x="2151196" y="1721286"/>
            <a:ext cx="1056905" cy="904775"/>
          </a:xfrm>
          <a:prstGeom prst="rect">
            <a:avLst/>
          </a:prstGeom>
          <a:solidFill>
            <a:srgbClr val="FFFFFF"/>
          </a:solidFill>
        </p:spPr>
        <p:txBody>
          <a:bodyPr wrap="square" tIns="0" bIns="0" rtlCol="0">
            <a:normAutofit lnSpcReduction="10000"/>
          </a:bodyPr>
          <a:p>
            <a:pPr algn="ctr">
              <a:lnSpc>
                <a:spcPct val="120000"/>
              </a:lnSpc>
            </a:pPr>
            <a:r>
              <a:rPr lang="en-US" altLang="zh-CN" sz="5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5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9" name="文本框 8"/>
          <p:cNvSpPr txBox="1"/>
          <p:nvPr>
            <p:custDataLst>
              <p:tags r:id="rId3"/>
            </p:custDataLst>
          </p:nvPr>
        </p:nvSpPr>
        <p:spPr>
          <a:xfrm>
            <a:off x="3665220" y="2332990"/>
            <a:ext cx="6585585" cy="767080"/>
          </a:xfrm>
          <a:prstGeom prst="rect">
            <a:avLst/>
          </a:prstGeom>
          <a:noFill/>
        </p:spPr>
        <p:txBody>
          <a:bodyPr wrap="square" lIns="91440" tIns="45720" rIns="91440" bIns="45720" rtlCol="0">
            <a:noAutofit/>
          </a:bodyPr>
          <a:p>
            <a:pPr algn="l">
              <a:lnSpc>
                <a:spcPct val="120000"/>
              </a:lnSpc>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1</a:t>
            </a:r>
            <a:r>
              <a:rPr lang="zh-CN" altLang="en-US">
                <a:latin typeface="微软雅黑" panose="020B0503020204020204" charset="-122"/>
                <a:ea typeface="微软雅黑" panose="020B0503020204020204" charset="-122"/>
                <a:cs typeface="微软雅黑" panose="020B0503020204020204" charset="-122"/>
                <a:sym typeface="+mn-ea"/>
              </a:rPr>
              <a:t>）周公的</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以德论天</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天命无常，唯德是辅</a:t>
            </a:r>
            <a:r>
              <a:rPr lang="en-US" altLang="zh-CN">
                <a:latin typeface="微软雅黑" panose="020B0503020204020204" charset="-122"/>
                <a:ea typeface="微软雅黑" panose="020B0503020204020204" charset="-122"/>
                <a:cs typeface="微软雅黑" panose="020B0503020204020204" charset="-122"/>
                <a:sym typeface="+mn-ea"/>
              </a:rPr>
              <a:t>”</a:t>
            </a:r>
            <a:endParaRPr lang="en-US" altLang="zh-CN">
              <a:latin typeface="微软雅黑" panose="020B0503020204020204" charset="-122"/>
              <a:ea typeface="微软雅黑" panose="020B0503020204020204" charset="-122"/>
              <a:cs typeface="微软雅黑" panose="020B0503020204020204" charset="-122"/>
              <a:sym typeface="+mn-ea"/>
            </a:endParaRPr>
          </a:p>
          <a:p>
            <a:pPr algn="l">
              <a:lnSpc>
                <a:spcPct val="120000"/>
              </a:lnSpc>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2</a:t>
            </a:r>
            <a:r>
              <a:rPr lang="zh-CN" altLang="en-US">
                <a:latin typeface="微软雅黑" panose="020B0503020204020204" charset="-122"/>
                <a:ea typeface="微软雅黑" panose="020B0503020204020204" charset="-122"/>
                <a:cs typeface="微软雅黑" panose="020B0503020204020204" charset="-122"/>
                <a:sym typeface="+mn-ea"/>
              </a:rPr>
              <a:t>）儒家的</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借天为说</a:t>
            </a:r>
            <a:r>
              <a:rPr lang="en-US" altLang="zh-CN">
                <a:latin typeface="微软雅黑" panose="020B0503020204020204" charset="-122"/>
                <a:ea typeface="微软雅黑" panose="020B0503020204020204" charset="-122"/>
                <a:cs typeface="微软雅黑" panose="020B0503020204020204" charset="-122"/>
                <a:sym typeface="+mn-ea"/>
              </a:rPr>
              <a:t>”</a:t>
            </a:r>
            <a:endParaRPr lang="en-US" altLang="zh-CN" spc="150">
              <a:uFillTx/>
              <a:latin typeface="微软雅黑" panose="020B0503020204020204" charset="-122"/>
              <a:ea typeface="微软雅黑" panose="020B0503020204020204" charset="-122"/>
              <a:cs typeface="微软雅黑" panose="020B0503020204020204" charset="-122"/>
              <a:sym typeface="+mn-ea"/>
            </a:endParaRPr>
          </a:p>
        </p:txBody>
      </p:sp>
      <p:sp>
        <p:nvSpPr>
          <p:cNvPr id="10" name="文本框 9"/>
          <p:cNvSpPr txBox="1"/>
          <p:nvPr>
            <p:custDataLst>
              <p:tags r:id="rId4"/>
            </p:custDataLst>
          </p:nvPr>
        </p:nvSpPr>
        <p:spPr>
          <a:xfrm>
            <a:off x="3665306" y="1767660"/>
            <a:ext cx="5530215" cy="564898"/>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民本主义理论基础</a:t>
            </a:r>
            <a:endParaRPr lang="zh-CN" altLang="en-US" sz="2800" b="1" spc="200">
              <a:solidFill>
                <a:srgbClr val="096FB6"/>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1" name="圆角矩形 10"/>
          <p:cNvSpPr/>
          <p:nvPr>
            <p:custDataLst>
              <p:tags r:id="rId5"/>
            </p:custDataLst>
          </p:nvPr>
        </p:nvSpPr>
        <p:spPr>
          <a:xfrm>
            <a:off x="2608399" y="3810628"/>
            <a:ext cx="843148" cy="843148"/>
          </a:xfrm>
          <a:prstGeom prst="roundRect">
            <a:avLst>
              <a:gd name="adj" fmla="val 9711"/>
            </a:avLst>
          </a:prstGeom>
          <a:noFill/>
          <a:ln w="10795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6"/>
            </p:custDataLst>
          </p:nvPr>
        </p:nvSpPr>
        <p:spPr>
          <a:xfrm>
            <a:off x="2151196" y="3538212"/>
            <a:ext cx="1056905" cy="904775"/>
          </a:xfrm>
          <a:prstGeom prst="rect">
            <a:avLst/>
          </a:prstGeom>
          <a:solidFill>
            <a:srgbClr val="FFFFFF"/>
          </a:solidFill>
        </p:spPr>
        <p:txBody>
          <a:bodyPr wrap="square" tIns="0" bIns="0" rtlCol="0">
            <a:normAutofit lnSpcReduction="10000"/>
          </a:bodyPr>
          <a:p>
            <a:pPr algn="ctr">
              <a:lnSpc>
                <a:spcPct val="120000"/>
              </a:lnSpc>
            </a:pPr>
            <a:r>
              <a:rPr lang="en-US" altLang="zh-CN" sz="5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5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4" name="文本框 13"/>
          <p:cNvSpPr txBox="1"/>
          <p:nvPr>
            <p:custDataLst>
              <p:tags r:id="rId7"/>
            </p:custDataLst>
          </p:nvPr>
        </p:nvSpPr>
        <p:spPr>
          <a:xfrm>
            <a:off x="3738331" y="3949711"/>
            <a:ext cx="5530215" cy="564898"/>
          </a:xfrm>
          <a:prstGeom prst="rect">
            <a:avLst/>
          </a:prstGeom>
          <a:noFill/>
        </p:spPr>
        <p:txBody>
          <a:bodyPr wrap="square" lIns="91440" tIns="45720" rIns="91440" bIns="45720" rtlCol="0" anchor="ctr" anchorCtr="0">
            <a:normAutofit lnSpcReduction="10000"/>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轻言主义理论基础</a:t>
            </a:r>
            <a:endParaRPr lang="zh-CN" altLang="en-US" sz="2800" b="1" spc="200">
              <a:solidFill>
                <a:srgbClr val="099CB6"/>
              </a:solidFill>
              <a:latin typeface="Arial" panose="020B0604020202020204" pitchFamily="34" charset="0"/>
              <a:ea typeface="微软雅黑" panose="020B050302020402020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504878" y="535691"/>
              <a:ext cx="5162236"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二、先秦古典舆论观的理论溯源</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431075" y="137512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rPr>
              <a:t>民本主义理论基础</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431165" y="2014855"/>
            <a:ext cx="11545570" cy="455422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倡导民本主义舆论观的儒家政治哲学认为，只有圣人可以成为真正的“王”，真正的理性社会已经过去，周王朝所建立的社会政治制度即是顶峰。所以，儒家在试图恢复周礼的同时，也借鉴周公“以德论天”的学说，只不过在此基础上有所发挥，有所超越。</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1</a:t>
            </a:r>
            <a:r>
              <a:rPr lang="zh-CN" altLang="en-US" sz="2000" b="1">
                <a:latin typeface="微软雅黑" panose="020B0503020204020204" charset="-122"/>
                <a:ea typeface="微软雅黑" panose="020B0503020204020204" charset="-122"/>
                <a:cs typeface="微软雅黑" panose="020B0503020204020204" charset="-122"/>
              </a:rPr>
              <a:t>）周公的</a:t>
            </a:r>
            <a:r>
              <a:rPr lang="en-US" altLang="zh-CN" sz="2000" b="1">
                <a:latin typeface="微软雅黑" panose="020B0503020204020204" charset="-122"/>
                <a:ea typeface="微软雅黑" panose="020B0503020204020204" charset="-122"/>
                <a:cs typeface="微软雅黑" panose="020B0503020204020204" charset="-122"/>
              </a:rPr>
              <a:t>“</a:t>
            </a:r>
            <a:r>
              <a:rPr lang="zh-CN" altLang="en-US" sz="2000" b="1">
                <a:latin typeface="微软雅黑" panose="020B0503020204020204" charset="-122"/>
                <a:ea typeface="微软雅黑" panose="020B0503020204020204" charset="-122"/>
                <a:cs typeface="微软雅黑" panose="020B0503020204020204" charset="-122"/>
              </a:rPr>
              <a:t>以德论天</a:t>
            </a:r>
            <a:r>
              <a:rPr lang="en-US" altLang="zh-CN" sz="2000" b="1">
                <a:latin typeface="微软雅黑" panose="020B0503020204020204" charset="-122"/>
                <a:ea typeface="微软雅黑" panose="020B0503020204020204" charset="-122"/>
                <a:cs typeface="微软雅黑" panose="020B0503020204020204" charset="-122"/>
              </a:rPr>
              <a:t>”——“</a:t>
            </a:r>
            <a:r>
              <a:rPr lang="zh-CN" altLang="en-US" sz="2000" b="1">
                <a:latin typeface="微软雅黑" panose="020B0503020204020204" charset="-122"/>
                <a:ea typeface="微软雅黑" panose="020B0503020204020204" charset="-122"/>
                <a:cs typeface="微软雅黑" panose="020B0503020204020204" charset="-122"/>
              </a:rPr>
              <a:t>天命无常，唯德是辅</a:t>
            </a:r>
            <a:r>
              <a:rPr lang="en-US" altLang="zh-CN" sz="2000" b="1">
                <a:latin typeface="微软雅黑" panose="020B0503020204020204" charset="-122"/>
                <a:ea typeface="微软雅黑" panose="020B0503020204020204" charset="-122"/>
                <a:cs typeface="微软雅黑" panose="020B0503020204020204" charset="-122"/>
              </a:rPr>
              <a:t>”</a:t>
            </a:r>
            <a:endParaRPr lang="en-US" altLang="zh-CN"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将政治统治的合法性以</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“德”</a:t>
            </a:r>
            <a:r>
              <a:rPr lang="zh-CN" altLang="en-US" sz="2000">
                <a:latin typeface="微软雅黑" panose="020B0503020204020204" charset="-122"/>
                <a:ea typeface="微软雅黑" panose="020B0503020204020204" charset="-122"/>
                <a:cs typeface="微软雅黑" panose="020B0503020204020204" charset="-122"/>
              </a:rPr>
              <a:t>与</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“天”</a:t>
            </a:r>
            <a:r>
              <a:rPr lang="zh-CN" altLang="en-US" sz="2000">
                <a:latin typeface="微软雅黑" panose="020B0503020204020204" charset="-122"/>
                <a:ea typeface="微软雅黑" panose="020B0503020204020204" charset="-122"/>
                <a:cs typeface="微软雅黑" panose="020B0503020204020204" charset="-122"/>
              </a:rPr>
              <a:t>联系起来的理念也叫作</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“以德论天”</a:t>
            </a:r>
            <a:r>
              <a:rPr lang="zh-CN" altLang="en-US" sz="2000">
                <a:latin typeface="微软雅黑" panose="020B0503020204020204" charset="-122"/>
                <a:ea typeface="微软雅黑" panose="020B0503020204020204" charset="-122"/>
                <a:cs typeface="微软雅黑" panose="020B0503020204020204" charset="-122"/>
              </a:rPr>
              <a:t>，西周遂发展了一套以</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天、民、君三者关系为基本构架</a:t>
            </a:r>
            <a:r>
              <a:rPr lang="zh-CN" altLang="en-US" sz="2000">
                <a:latin typeface="微软雅黑" panose="020B0503020204020204" charset="-122"/>
                <a:ea typeface="微软雅黑" panose="020B0503020204020204" charset="-122"/>
                <a:cs typeface="微软雅黑" panose="020B0503020204020204" charset="-122"/>
              </a:rPr>
              <a:t>的宗教政治伦理体系。</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但随着西周政治的瓦解，人们发现君主的道德根本无法得到保证，因为“德”的色彩在周的后人身上似乎日渐衰微，由此，人们对周人祖先所标举的“以道德为中心”的“天”也产生了怀疑。</a:t>
            </a:r>
            <a:endParaRPr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504878" y="535691"/>
              <a:ext cx="5162236"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二、先秦古典舆论观的理论溯源</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695960" y="1372235"/>
            <a:ext cx="10855960" cy="429768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sym typeface="+mn-ea"/>
              </a:rPr>
              <a:t>（</a:t>
            </a:r>
            <a:r>
              <a:rPr lang="en-US" altLang="zh-CN" sz="2000" b="1">
                <a:latin typeface="微软雅黑" panose="020B0503020204020204" charset="-122"/>
                <a:ea typeface="微软雅黑" panose="020B0503020204020204" charset="-122"/>
                <a:cs typeface="微软雅黑" panose="020B0503020204020204" charset="-122"/>
                <a:sym typeface="+mn-ea"/>
              </a:rPr>
              <a:t>2</a:t>
            </a:r>
            <a:r>
              <a:rPr lang="zh-CN" altLang="en-US" sz="2000" b="1">
                <a:latin typeface="微软雅黑" panose="020B0503020204020204" charset="-122"/>
                <a:ea typeface="微软雅黑" panose="020B0503020204020204" charset="-122"/>
                <a:cs typeface="微软雅黑" panose="020B0503020204020204" charset="-122"/>
                <a:sym typeface="+mn-ea"/>
              </a:rPr>
              <a:t>）儒家的</a:t>
            </a:r>
            <a:r>
              <a:rPr lang="en-US" altLang="zh-CN" sz="2000" b="1">
                <a:latin typeface="微软雅黑" panose="020B0503020204020204" charset="-122"/>
                <a:ea typeface="微软雅黑" panose="020B0503020204020204" charset="-122"/>
                <a:cs typeface="微软雅黑" panose="020B0503020204020204" charset="-122"/>
                <a:sym typeface="+mn-ea"/>
              </a:rPr>
              <a:t>“</a:t>
            </a:r>
            <a:r>
              <a:rPr lang="zh-CN" altLang="en-US" sz="2000" b="1">
                <a:latin typeface="微软雅黑" panose="020B0503020204020204" charset="-122"/>
                <a:ea typeface="微软雅黑" panose="020B0503020204020204" charset="-122"/>
                <a:cs typeface="微软雅黑" panose="020B0503020204020204" charset="-122"/>
                <a:sym typeface="+mn-ea"/>
              </a:rPr>
              <a:t>借天为说</a:t>
            </a:r>
            <a:r>
              <a:rPr lang="en-US" altLang="zh-CN" sz="2000" b="1">
                <a:latin typeface="微软雅黑" panose="020B0503020204020204" charset="-122"/>
                <a:ea typeface="微软雅黑" panose="020B0503020204020204" charset="-122"/>
                <a:cs typeface="微软雅黑" panose="020B0503020204020204" charset="-122"/>
                <a:sym typeface="+mn-ea"/>
              </a:rPr>
              <a:t>”</a:t>
            </a:r>
            <a:endParaRPr lang="en-US" altLang="zh-CN"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sym typeface="+mn-ea"/>
              </a:rPr>
              <a:t>孟子明确将</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sym typeface="+mn-ea"/>
              </a:rPr>
              <a:t>“天”</a:t>
            </a:r>
            <a:r>
              <a:rPr sz="2000">
                <a:latin typeface="微软雅黑" panose="020B0503020204020204" charset="-122"/>
                <a:ea typeface="微软雅黑" panose="020B0503020204020204" charset="-122"/>
                <a:cs typeface="微软雅黑" panose="020B0503020204020204" charset="-122"/>
                <a:sym typeface="+mn-ea"/>
              </a:rPr>
              <a:t>作为道德的形而上的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sym typeface="+mn-ea"/>
              </a:rPr>
              <a:t>终极根源</a:t>
            </a:r>
            <a:r>
              <a:rPr sz="2000">
                <a:latin typeface="微软雅黑" panose="020B0503020204020204" charset="-122"/>
                <a:ea typeface="微软雅黑" panose="020B0503020204020204" charset="-122"/>
                <a:cs typeface="微软雅黑" panose="020B0503020204020204" charset="-122"/>
                <a:sym typeface="+mn-ea"/>
              </a:rPr>
              <a:t>，但孟子所谓的此“天”已非西周时期的彼“天”，即不是一个有意志的人格神，而是具有某种超越性的“天”。孟子有言“天视自我民视，天听自我民听”</a:t>
            </a:r>
            <a:r>
              <a:rPr lang="zh-CN" sz="2000">
                <a:latin typeface="微软雅黑" panose="020B0503020204020204" charset="-122"/>
                <a:ea typeface="微软雅黑" panose="020B0503020204020204" charset="-122"/>
                <a:cs typeface="微软雅黑" panose="020B0503020204020204" charset="-122"/>
                <a:sym typeface="+mn-ea"/>
              </a:rPr>
              <a:t>。</a:t>
            </a:r>
            <a:r>
              <a:rPr sz="2000">
                <a:latin typeface="微软雅黑" panose="020B0503020204020204" charset="-122"/>
                <a:ea typeface="微软雅黑" panose="020B0503020204020204" charset="-122"/>
                <a:cs typeface="微软雅黑" panose="020B0503020204020204" charset="-122"/>
                <a:sym typeface="+mn-ea"/>
              </a:rPr>
              <a:t>孟子将民抬高到天的高度，事实上正是</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sym typeface="+mn-ea"/>
              </a:rPr>
              <a:t>“借天为说”</a:t>
            </a:r>
            <a:r>
              <a:rPr sz="2000">
                <a:latin typeface="微软雅黑" panose="020B0503020204020204" charset="-122"/>
                <a:ea typeface="微软雅黑" panose="020B0503020204020204" charset="-122"/>
                <a:cs typeface="微软雅黑" panose="020B0503020204020204" charset="-122"/>
                <a:sym typeface="+mn-ea"/>
              </a:rPr>
              <a:t>，以说明“民”的重要性。</a:t>
            </a:r>
            <a:endParaRPr sz="2000">
              <a:latin typeface="微软雅黑" panose="020B0503020204020204" charset="-122"/>
              <a:ea typeface="微软雅黑" panose="020B0503020204020204" charset="-122"/>
              <a:cs typeface="微软雅黑" panose="020B0503020204020204" charset="-122"/>
              <a:sym typeface="+mn-ea"/>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sym typeface="+mn-ea"/>
              </a:rPr>
              <a:t>民意代表天意的原则</a:t>
            </a:r>
            <a:r>
              <a:rPr lang="zh-CN" altLang="en-US" sz="2000">
                <a:latin typeface="微软雅黑" panose="020B0503020204020204" charset="-122"/>
                <a:ea typeface="微软雅黑" panose="020B0503020204020204" charset="-122"/>
                <a:cs typeface="微软雅黑" panose="020B0503020204020204" charset="-122"/>
                <a:sym typeface="+mn-ea"/>
              </a:rPr>
              <a:t>经孟子的发挥，成为中国古代民间言论自由的道德依据，更是体制外人士向体制内人士（包括皇帝）建言的自然的道德基础。当“民意—天意”原则不起作用时，暴烈的革命也就有了它的伦理基础。这也是中国最容易发生底层革命的道德基础，同时也是为什么每一次底层革命在形成张大之势时都受到在野的儒家高级知识分子支持的奥秘之所在。</a:t>
            </a:r>
            <a:endParaRPr lang="en-US" altLang="zh-CN"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504878" y="535691"/>
              <a:ext cx="5162236"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二、先秦古典舆论观的理论溯源</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359535" y="1539875"/>
            <a:ext cx="9763125" cy="3969385"/>
          </a:xfrm>
          <a:prstGeom prst="rect">
            <a:avLst/>
          </a:prstGeom>
          <a:noFill/>
        </p:spPr>
        <p:txBody>
          <a:bodyPr wrap="square" rtlCol="0">
            <a:spAutoFit/>
          </a:bodyPr>
          <a:p>
            <a:pPr indent="609600" fontAlgn="auto">
              <a:lnSpc>
                <a:spcPct val="150000"/>
              </a:lnSpc>
              <a:spcBef>
                <a:spcPts val="1000"/>
              </a:spcBef>
              <a:spcAft>
                <a:spcPts val="1000"/>
              </a:spcAft>
              <a:extLst>
                <a:ext uri="{35155182-B16C-46BC-9424-99874614C6A1}">
                  <wpsdc:indentchars xmlns:wpsdc="http://www.wps.cn/officeDocument/2017/drawingmlCustomData" val="200" checksum="4158780845"/>
                </a:ext>
              </a:extLst>
            </a:pPr>
            <a:r>
              <a:rPr sz="2400">
                <a:latin typeface="微软雅黑" panose="020B0503020204020204" charset="-122"/>
                <a:ea typeface="微软雅黑" panose="020B0503020204020204" charset="-122"/>
                <a:cs typeface="微软雅黑" panose="020B0503020204020204" charset="-122"/>
              </a:rPr>
              <a:t>总之，西周发展的一套</a:t>
            </a:r>
            <a:r>
              <a:rPr lang="zh-CN" altLang="en-US" sz="2400" b="1">
                <a:solidFill>
                  <a:schemeClr val="accent2"/>
                </a:solidFill>
                <a:latin typeface="微软雅黑" panose="020B0503020204020204" charset="-122"/>
                <a:ea typeface="微软雅黑" panose="020B0503020204020204" charset="-122"/>
                <a:cs typeface="微软雅黑" panose="020B0503020204020204" charset="-122"/>
              </a:rPr>
              <a:t>以天、民、君三者关系为基本构架的宗教政治伦理体系</a:t>
            </a:r>
            <a:r>
              <a:rPr sz="2400">
                <a:latin typeface="微软雅黑" panose="020B0503020204020204" charset="-122"/>
                <a:ea typeface="微软雅黑" panose="020B0503020204020204" charset="-122"/>
                <a:cs typeface="微软雅黑" panose="020B0503020204020204" charset="-122"/>
              </a:rPr>
              <a:t>，虽然民还没有离开神学体系，但毕竟将“民”纳入其基本框架，“民”开始逐渐成为一种独立的认识对象。但儒家的“借天为说”与周朝的“以德论天”既有承续的连接关系，又有某种本质的区别，在分析诸侯战乱、政治成败的原因时，一方面从天命神祇那里寻求根由，但一些具有现实意识的政治思想家们却得出了共同的结论：</a:t>
            </a:r>
            <a:r>
              <a:rPr lang="zh-CN" altLang="en-US" sz="2400" b="1">
                <a:solidFill>
                  <a:schemeClr val="accent2"/>
                </a:solidFill>
                <a:latin typeface="微软雅黑" panose="020B0503020204020204" charset="-122"/>
                <a:ea typeface="微软雅黑" panose="020B0503020204020204" charset="-122"/>
                <a:cs typeface="微软雅黑" panose="020B0503020204020204" charset="-122"/>
              </a:rPr>
              <a:t>民之向背决定成败</a:t>
            </a:r>
            <a:r>
              <a:rPr sz="2400">
                <a:latin typeface="微软雅黑" panose="020B0503020204020204" charset="-122"/>
                <a:ea typeface="微软雅黑" panose="020B0503020204020204" charset="-122"/>
                <a:cs typeface="微软雅黑" panose="020B0503020204020204" charset="-122"/>
              </a:rPr>
              <a:t>。</a:t>
            </a:r>
            <a:endParaRPr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504878" y="535691"/>
              <a:ext cx="5162236"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二、先秦古典舆论观的理论溯源</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027340" y="155292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sz="2400" b="1">
                <a:latin typeface="微软雅黑" panose="020B0503020204020204" charset="-122"/>
                <a:ea typeface="微软雅黑" panose="020B0503020204020204" charset="-122"/>
                <a:cs typeface="微软雅黑" panose="020B0503020204020204" charset="-122"/>
              </a:rPr>
              <a:t>2.</a:t>
            </a:r>
            <a:r>
              <a:rPr lang="zh-CN" altLang="en-US" sz="2400" b="1">
                <a:latin typeface="微软雅黑" panose="020B0503020204020204" charset="-122"/>
                <a:ea typeface="微软雅黑" panose="020B0503020204020204" charset="-122"/>
                <a:cs typeface="微软雅黑" panose="020B0503020204020204" charset="-122"/>
              </a:rPr>
              <a:t>轻言主义理论基础</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27430" y="2350770"/>
            <a:ext cx="10278745" cy="383603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轻言主义舆论观的理论基础来源于</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法家学派</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韩非</a:t>
            </a:r>
            <a:r>
              <a:rPr sz="2000">
                <a:latin typeface="微软雅黑" panose="020B0503020204020204" charset="-122"/>
                <a:ea typeface="微软雅黑" panose="020B0503020204020204" charset="-122"/>
                <a:cs typeface="微软雅黑" panose="020B0503020204020204" charset="-122"/>
              </a:rPr>
              <a:t>的哲学思想和政治思想的核心原则是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“因道全法”</a:t>
            </a:r>
            <a:r>
              <a:rPr sz="2000">
                <a:latin typeface="微软雅黑" panose="020B0503020204020204" charset="-122"/>
                <a:ea typeface="微软雅黑" panose="020B0503020204020204" charset="-122"/>
                <a:cs typeface="微软雅黑" panose="020B0503020204020204" charset="-122"/>
              </a:rPr>
              <a:t>——</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“以道为常，以法为本”</a:t>
            </a:r>
            <a:r>
              <a:rPr sz="2000">
                <a:latin typeface="微软雅黑" panose="020B0503020204020204" charset="-122"/>
                <a:ea typeface="微软雅黑" panose="020B0503020204020204" charset="-122"/>
                <a:cs typeface="微软雅黑" panose="020B0503020204020204" charset="-122"/>
              </a:rPr>
              <a:t>，就是让人们按一切国家的法律制度来办事。</a:t>
            </a:r>
            <a:endParaRPr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法家精神的要点是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“尊君”</a:t>
            </a:r>
            <a:r>
              <a:rPr sz="2000">
                <a:latin typeface="微软雅黑" panose="020B0503020204020204" charset="-122"/>
                <a:ea typeface="微软雅黑" panose="020B0503020204020204" charset="-122"/>
                <a:cs typeface="微软雅黑" panose="020B0503020204020204" charset="-122"/>
              </a:rPr>
              <a:t>与</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“尚法”</a:t>
            </a:r>
            <a:r>
              <a:rPr sz="2000">
                <a:latin typeface="微软雅黑" panose="020B0503020204020204" charset="-122"/>
                <a:ea typeface="微软雅黑" panose="020B0503020204020204" charset="-122"/>
                <a:cs typeface="微软雅黑" panose="020B0503020204020204" charset="-122"/>
              </a:rPr>
              <a:t>。在法家看来，“尊君是法家的最高政治目标，而尚法则是达到这一目标的唯一有效的手段”。并且，</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尊君与尚法二者不可分离</a:t>
            </a:r>
            <a:r>
              <a:rPr sz="2000">
                <a:latin typeface="微软雅黑" panose="020B0503020204020204" charset="-122"/>
                <a:ea typeface="微软雅黑" panose="020B0503020204020204" charset="-122"/>
                <a:cs typeface="微软雅黑" panose="020B0503020204020204" charset="-122"/>
              </a:rPr>
              <a:t>，“君尊则令行”，要使君主的法令能够顺利推行，就必须尊君；而要君尊令行，就必须由君主掌握权力并集权于一身。</a:t>
            </a:r>
            <a:endParaRPr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2436634" y="535691"/>
              <a:ext cx="7296231"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三、先秦二元对立舆论思想的政治实践与功用</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082040" y="2085340"/>
            <a:ext cx="10071735" cy="3415030"/>
          </a:xfrm>
          <a:prstGeom prst="rect">
            <a:avLst/>
          </a:prstGeom>
          <a:noFill/>
        </p:spPr>
        <p:txBody>
          <a:bodyPr wrap="square" rtlCol="0">
            <a:spAutoFit/>
          </a:bodyPr>
          <a:p>
            <a:pPr indent="609600" fontAlgn="auto">
              <a:lnSpc>
                <a:spcPct val="150000"/>
              </a:lnSpc>
              <a:spcBef>
                <a:spcPts val="1000"/>
              </a:spcBef>
              <a:spcAft>
                <a:spcPts val="1000"/>
              </a:spcAft>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rPr>
              <a:t>先秦二元对立舆论思想之所以萌发，是因为恰逢社会、政治大转变。政治的激烈交锋给予了思想孕育的沃土，但天下大势总是处于“分久必合，合久必分”的动态平衡中，这也意味着，先秦的社会政治激荡之后必将迎来一个相对统合的社会；而一个集权的社会，必然需要一家学说作为其统御的支撑，而二元对立舆论思想的某种不可调和性，事实上也决定了二者在崭新的政治空间里不同的政治功用。</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531" y="368478"/>
            <a:ext cx="12188156" cy="588922"/>
            <a:chOff x="181649" y="532198"/>
            <a:chExt cx="12190413" cy="589031"/>
          </a:xfrm>
        </p:grpSpPr>
        <p:sp>
          <p:nvSpPr>
            <p:cNvPr id="2" name="矩形 1"/>
            <p:cNvSpPr/>
            <p:nvPr/>
          </p:nvSpPr>
          <p:spPr>
            <a:xfrm>
              <a:off x="181649"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950422" y="532198"/>
              <a:ext cx="2672575" cy="522067"/>
            </a:xfrm>
            <a:prstGeom prst="rect">
              <a:avLst/>
            </a:prstGeom>
            <a:noFill/>
          </p:spPr>
          <p:txBody>
            <a:bodyPr wrap="none" rtlCol="0" anchor="ctr" anchorCtr="0">
              <a:spAutoFit/>
            </a:bodyPr>
            <a:lstStyle/>
            <a:p>
              <a:pPr algn="ctr"/>
              <a:r>
                <a:rPr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rPr>
                <a:t>一、争议性观点</a:t>
              </a:r>
              <a:endParaRPr sz="2800" b="1">
                <a:solidFill>
                  <a:schemeClr val="accent3">
                    <a:lumMod val="75000"/>
                  </a:scheme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3" name="文本框 2"/>
          <p:cNvSpPr txBox="1"/>
          <p:nvPr/>
        </p:nvSpPr>
        <p:spPr>
          <a:xfrm>
            <a:off x="1539875" y="1229995"/>
            <a:ext cx="5197475" cy="460375"/>
          </a:xfrm>
          <a:prstGeom prst="rect">
            <a:avLst/>
          </a:prstGeom>
          <a:noFill/>
        </p:spPr>
        <p:txBody>
          <a:bodyPr wrap="square" rtlCol="0">
            <a:spAutoFit/>
          </a:bodyPr>
          <a:p>
            <a:r>
              <a:rPr sz="2400" b="1">
                <a:latin typeface="微软雅黑" panose="020B0503020204020204" charset="-122"/>
                <a:ea typeface="微软雅黑" panose="020B0503020204020204" charset="-122"/>
                <a:cs typeface="微软雅黑" panose="020B0503020204020204" charset="-122"/>
              </a:rPr>
              <a:t>舆论的源头是否可以追溯到原始社会？</a:t>
            </a:r>
            <a:endParaRPr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03300" y="1908810"/>
            <a:ext cx="8972550" cy="3041015"/>
          </a:xfrm>
          <a:prstGeom prst="rect">
            <a:avLst/>
          </a:prstGeom>
          <a:noFill/>
        </p:spPr>
        <p:txBody>
          <a:bodyPr wrap="square" rtlCol="0">
            <a:spAutoFit/>
          </a:bodyPr>
          <a:p>
            <a:pPr indent="508000" algn="l" fontAlgn="auto">
              <a:lnSpc>
                <a:spcPct val="150000"/>
              </a:lnSpc>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国内：倾向于肯定观点</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强调原始舆论作为一种社会制约力量的存在。</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国外：倾向于否定观点</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sym typeface="+mn-ea"/>
              </a:rPr>
              <a:t>强调舆论的功能性、争议性、动态性以及个体表达的主体性。</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fontAlgn="auto">
              <a:lnSpc>
                <a:spcPct val="150000"/>
              </a:lnSpc>
              <a:spcBef>
                <a:spcPts val="1000"/>
              </a:spcBef>
              <a:spcAft>
                <a:spcPts val="1000"/>
              </a:spcAft>
            </a:pP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2436634" y="535691"/>
              <a:ext cx="7296231"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三、先秦二元对立舆论思想的政治实践与功用</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6" name="圆角矩形 5"/>
          <p:cNvSpPr/>
          <p:nvPr>
            <p:custDataLst>
              <p:tags r:id="rId1"/>
            </p:custDataLst>
          </p:nvPr>
        </p:nvSpPr>
        <p:spPr>
          <a:xfrm>
            <a:off x="3021517" y="1803928"/>
            <a:ext cx="787534" cy="787534"/>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2"/>
            </p:custDataLst>
          </p:nvPr>
        </p:nvSpPr>
        <p:spPr>
          <a:xfrm>
            <a:off x="2584365" y="1604512"/>
            <a:ext cx="981084" cy="773381"/>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custDataLst>
              <p:tags r:id="rId3"/>
            </p:custDataLst>
          </p:nvPr>
        </p:nvSpPr>
        <p:spPr>
          <a:xfrm>
            <a:off x="4029089" y="1918317"/>
            <a:ext cx="5899136" cy="558990"/>
          </a:xfrm>
          <a:prstGeom prst="rect">
            <a:avLst/>
          </a:prstGeom>
          <a:noFill/>
        </p:spPr>
        <p:txBody>
          <a:bodyPr wrap="square" lIns="91440" tIns="45720" rIns="91440" bIns="45720" rtlCol="0" anchor="ctr" anchorCtr="0">
            <a:normAutofit lnSpcReduction="10000"/>
          </a:bodyPr>
          <a:p>
            <a:pPr>
              <a:lnSpc>
                <a:spcPct val="120000"/>
              </a:lnSpc>
            </a:pPr>
            <a:r>
              <a:rPr lang="en-US" sz="2400" b="1">
                <a:latin typeface="微软雅黑" panose="020B0503020204020204" charset="-122"/>
                <a:ea typeface="微软雅黑" panose="020B0503020204020204" charset="-122"/>
                <a:cs typeface="微软雅黑" panose="020B0503020204020204" charset="-122"/>
                <a:sym typeface="+mn-ea"/>
              </a:rPr>
              <a:t>民本主义的旁落</a:t>
            </a:r>
            <a:endParaRPr lang="zh-CN" altLang="en-US" sz="2400" b="1" spc="200">
              <a:solidFill>
                <a:srgbClr val="096FB6"/>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1" name="圆角矩形 10"/>
          <p:cNvSpPr/>
          <p:nvPr>
            <p:custDataLst>
              <p:tags r:id="rId4"/>
            </p:custDataLst>
          </p:nvPr>
        </p:nvSpPr>
        <p:spPr>
          <a:xfrm>
            <a:off x="3021517" y="3373648"/>
            <a:ext cx="787534" cy="787534"/>
          </a:xfrm>
          <a:prstGeom prst="roundRect">
            <a:avLst>
              <a:gd name="adj" fmla="val 9711"/>
            </a:avLst>
          </a:prstGeom>
          <a:noFill/>
          <a:ln w="8890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5"/>
            </p:custDataLst>
          </p:nvPr>
        </p:nvSpPr>
        <p:spPr>
          <a:xfrm>
            <a:off x="2584365" y="3174232"/>
            <a:ext cx="981084" cy="773381"/>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4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4" name="文本框 13"/>
          <p:cNvSpPr txBox="1"/>
          <p:nvPr>
            <p:custDataLst>
              <p:tags r:id="rId6"/>
            </p:custDataLst>
          </p:nvPr>
        </p:nvSpPr>
        <p:spPr>
          <a:xfrm>
            <a:off x="4029089" y="3487851"/>
            <a:ext cx="5899136" cy="558990"/>
          </a:xfrm>
          <a:prstGeom prst="rect">
            <a:avLst/>
          </a:prstGeom>
          <a:noFill/>
        </p:spPr>
        <p:txBody>
          <a:bodyPr wrap="square" lIns="91440" tIns="45720" rIns="91440" bIns="45720" rtlCol="0" anchor="ctr" anchorCtr="0">
            <a:normAutofit lnSpcReduction="10000"/>
          </a:bodyPr>
          <a:p>
            <a:pPr>
              <a:lnSpc>
                <a:spcPct val="120000"/>
              </a:lnSpc>
            </a:pPr>
            <a:r>
              <a:rPr lang="zh-CN" altLang="en-US" sz="2400" b="1">
                <a:latin typeface="微软雅黑" panose="020B0503020204020204" charset="-122"/>
                <a:ea typeface="微软雅黑" panose="020B0503020204020204" charset="-122"/>
                <a:cs typeface="微软雅黑" panose="020B0503020204020204" charset="-122"/>
                <a:sym typeface="+mn-ea"/>
              </a:rPr>
              <a:t>轻言主义的得势</a:t>
            </a:r>
            <a:endParaRPr lang="zh-CN" altLang="en-US" sz="2400" b="1" spc="200">
              <a:solidFill>
                <a:srgbClr val="099CB6"/>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5" name="圆角矩形 14"/>
          <p:cNvSpPr/>
          <p:nvPr>
            <p:custDataLst>
              <p:tags r:id="rId7"/>
            </p:custDataLst>
          </p:nvPr>
        </p:nvSpPr>
        <p:spPr>
          <a:xfrm>
            <a:off x="3021517" y="5055617"/>
            <a:ext cx="787534" cy="787534"/>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 name="文本框 15"/>
          <p:cNvSpPr txBox="1"/>
          <p:nvPr>
            <p:custDataLst>
              <p:tags r:id="rId8"/>
            </p:custDataLst>
          </p:nvPr>
        </p:nvSpPr>
        <p:spPr>
          <a:xfrm>
            <a:off x="2584365" y="4856201"/>
            <a:ext cx="981084" cy="773381"/>
          </a:xfrm>
          <a:prstGeom prst="rect">
            <a:avLst/>
          </a:prstGeom>
          <a:solidFill>
            <a:srgbClr val="FFFFFF"/>
          </a:solidFill>
        </p:spPr>
        <p:txBody>
          <a:bodyPr wrap="square" tIns="0" bIns="0" rtlCol="0">
            <a:normAutofit fontScale="92500" lnSpcReduction="100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03</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18" name="文本框 17"/>
          <p:cNvSpPr txBox="1"/>
          <p:nvPr>
            <p:custDataLst>
              <p:tags r:id="rId9"/>
            </p:custDataLst>
          </p:nvPr>
        </p:nvSpPr>
        <p:spPr>
          <a:xfrm>
            <a:off x="4029089" y="5169444"/>
            <a:ext cx="5899136" cy="558990"/>
          </a:xfrm>
          <a:prstGeom prst="rect">
            <a:avLst/>
          </a:prstGeom>
          <a:noFill/>
        </p:spPr>
        <p:txBody>
          <a:bodyPr wrap="square" lIns="91440" tIns="45720" rIns="91440" bIns="45720" rtlCol="0" anchor="ctr" anchorCtr="0">
            <a:normAutofit/>
          </a:bodyPr>
          <a:p>
            <a:pPr indent="0" algn="l" fontAlgn="auto">
              <a:buClrTx/>
              <a:buSzTx/>
              <a:buFontTx/>
            </a:pPr>
            <a:r>
              <a:rPr lang="en-US" altLang="zh-CN" sz="2400" b="1">
                <a:latin typeface="微软雅黑" panose="020B0503020204020204" charset="-122"/>
                <a:ea typeface="微软雅黑" panose="020B0503020204020204" charset="-122"/>
                <a:cs typeface="微软雅黑" panose="020B0503020204020204" charset="-122"/>
                <a:sym typeface="+mn-ea"/>
              </a:rPr>
              <a:t>民本主义与轻言主义的调和</a:t>
            </a:r>
            <a:endParaRPr lang="zh-CN" altLang="en-US" sz="2400" b="1" spc="200">
              <a:solidFill>
                <a:srgbClr val="096FB6"/>
              </a:solidFill>
              <a:latin typeface="Arial" panose="020B0604020202020204" pitchFamily="34" charset="0"/>
              <a:ea typeface="微软雅黑" panose="020B050302020402020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2436634" y="535691"/>
              <a:ext cx="7296231"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三、先秦二元对立舆论思想的政治实践与功用</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587285" y="1240500"/>
            <a:ext cx="6189469" cy="460375"/>
          </a:xfrm>
          <a:prstGeom prst="rect">
            <a:avLst/>
          </a:prstGeom>
          <a:noFill/>
        </p:spPr>
        <p:txBody>
          <a:bodyPr wrap="square" rtlCol="0">
            <a:spAutoFit/>
          </a:bodyPr>
          <a:p>
            <a:pPr indent="609600" algn="l" fontAlgn="auto">
              <a:buClrTx/>
              <a:buSzTx/>
              <a:buFontTx/>
              <a:extLst>
                <a:ext uri="{35155182-B16C-46BC-9424-99874614C6A1}">
                  <wpsdc:indentchars xmlns:wpsdc="http://www.wps.cn/officeDocument/2017/drawingmlCustomData" val="200" checksum="4158780845"/>
                </a:ext>
              </a:extLst>
            </a:pPr>
            <a:r>
              <a:rPr lang="en-US" sz="2400" b="1">
                <a:latin typeface="微软雅黑" panose="020B0503020204020204" charset="-122"/>
                <a:ea typeface="微软雅黑" panose="020B0503020204020204" charset="-122"/>
                <a:cs typeface="微软雅黑" panose="020B0503020204020204" charset="-122"/>
              </a:rPr>
              <a:t>1.民本主义的旁落</a:t>
            </a:r>
            <a:endParaRPr 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514350" y="1870075"/>
            <a:ext cx="11391900" cy="475932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一方面，在这一套以天、民、君三者关系为基本构架的宗教政治伦理体系认识中，</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民没有独立的价值和意义</a:t>
            </a:r>
            <a:r>
              <a:rPr lang="zh-CN" altLang="en-US" sz="2000">
                <a:latin typeface="微软雅黑" panose="020B0503020204020204" charset="-122"/>
                <a:ea typeface="微软雅黑" panose="020B0503020204020204" charset="-122"/>
                <a:cs typeface="微软雅黑" panose="020B0503020204020204" charset="-122"/>
              </a:rPr>
              <a:t>，民生来就是神和君的从属物，即使需要民发挥作用，也需要“借天为说”。</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另一方面，</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与当时的社会背景和历史进程密不可分</a:t>
            </a:r>
            <a:r>
              <a:rPr lang="zh-CN" altLang="en-US" sz="2000">
                <a:latin typeface="微软雅黑" panose="020B0503020204020204" charset="-122"/>
                <a:ea typeface="微软雅黑" panose="020B0503020204020204" charset="-122"/>
                <a:cs typeface="微软雅黑" panose="020B0503020204020204" charset="-122"/>
              </a:rPr>
              <a:t>。春秋末期，出现了所谓的“礼崩乐坏”的局面。新兴地主阶级迫切希望打破贵族对土地、政权和文化的垄断，与此同时，经济的发展为封建诸侯主提供了所必需的财政资源，应该说，由封建分封制转变为中央集权的政治变革方向不可避免。</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孔子等人所提倡的是，统治者应在正确的道德原则基础上实行“仁政”，即使“借天为说”也摆脱不了“理想国”的色彩。而此时的社会变革确定了政治需要一套有助于集中“君权”的学说，而非尊重“民意”。这也说明为什么后来提倡“尊君”与“尚法”的法家学派为秦王所倚重，关键在于，</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法家思想与中央集权的社会目标相契合</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2436634" y="535691"/>
              <a:ext cx="7296231"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三、先秦二元对立舆论思想的政治实践与功用</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770165" y="126590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2.</a:t>
            </a:r>
            <a:r>
              <a:rPr lang="zh-CN" altLang="en-US" sz="2400" b="1">
                <a:latin typeface="微软雅黑" panose="020B0503020204020204" charset="-122"/>
                <a:ea typeface="微软雅黑" panose="020B0503020204020204" charset="-122"/>
                <a:cs typeface="微软雅黑" panose="020B0503020204020204" charset="-122"/>
              </a:rPr>
              <a:t>轻言主义的得势</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770255" y="1935480"/>
            <a:ext cx="10982960" cy="475932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公元前</a:t>
            </a:r>
            <a:r>
              <a:rPr lang="en-US" altLang="zh-CN" sz="2000">
                <a:latin typeface="微软雅黑" panose="020B0503020204020204" charset="-122"/>
                <a:ea typeface="微软雅黑" panose="020B0503020204020204" charset="-122"/>
                <a:cs typeface="微软雅黑" panose="020B0503020204020204" charset="-122"/>
              </a:rPr>
              <a:t>221</a:t>
            </a:r>
            <a:r>
              <a:rPr lang="zh-CN" altLang="en-US" sz="2000">
                <a:latin typeface="微软雅黑" panose="020B0503020204020204" charset="-122"/>
                <a:ea typeface="微软雅黑" panose="020B0503020204020204" charset="-122"/>
                <a:cs typeface="微软雅黑" panose="020B0503020204020204" charset="-122"/>
              </a:rPr>
              <a:t>年，秦统一六国，贯彻法家学说，以秦相李斯的</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“禁言纲领”</a:t>
            </a:r>
            <a:r>
              <a:rPr lang="zh-CN" altLang="en-US" sz="2000">
                <a:latin typeface="微软雅黑" panose="020B0503020204020204" charset="-122"/>
                <a:ea typeface="微软雅黑" panose="020B0503020204020204" charset="-122"/>
                <a:cs typeface="微软雅黑" panose="020B0503020204020204" charset="-122"/>
              </a:rPr>
              <a:t>最为彻底。</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六国尽灭，天下归一，秦始皇置酒咸阳宫。席间，儒生发生争执，秦始皇交由群臣讨论。丞相李斯的一份奏言深合始皇心愿，即令千古震悸的“禁言纲领”，斥责诸生“不师今而学古，以非当世，惑乱黔首”（《史记·秦始皇本纪》）。其措施是，“非秦纪皆烧之”，禁办私学，等等。从此，百家争鸣、群学蜂起的局面一去不复返了，通过法律和制度禁绝舆论的历史开始了。李斯把法家轻视舆论的思想无以复加地推向极致，第一次正式给舆论加上“惑乱黔首”“非今谤上”的法律罪名。</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随着秦统一，以</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君主为中心的封建中央集权</a:t>
            </a:r>
            <a:r>
              <a:rPr lang="zh-CN" altLang="en-US" sz="2000">
                <a:latin typeface="微软雅黑" panose="020B0503020204020204" charset="-122"/>
                <a:ea typeface="微软雅黑" panose="020B0503020204020204" charset="-122"/>
                <a:cs typeface="微软雅黑" panose="020B0503020204020204" charset="-122"/>
              </a:rPr>
              <a:t>的政治历史进程，不仅排除了民本思想贯彻于政治的可能性，而且基本上排除了民本思想进一步孕育的空间。</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2436634" y="535691"/>
              <a:ext cx="7296231"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三、先秦二元对立舆论思想的政治实践与功用</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911770" y="1288760"/>
            <a:ext cx="6189469" cy="460375"/>
          </a:xfrm>
          <a:prstGeom prst="rect">
            <a:avLst/>
          </a:prstGeom>
          <a:noFill/>
        </p:spPr>
        <p:txBody>
          <a:bodyPr wrap="square" rtlCol="0">
            <a:spAutoFit/>
          </a:bodyPr>
          <a:p>
            <a:pPr indent="609600" algn="l" fontAlgn="auto">
              <a:buClrTx/>
              <a:buSzTx/>
              <a:buFontTx/>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3.民本主义与轻言主义的调和</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911860" y="2156460"/>
            <a:ext cx="10598785" cy="311785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秦帝国的倾覆，自然暴露了一味贯彻法家思想的局限性。</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汉王朝既然继承了秦的中央集权的君主专制体制，就不可能不继承深受法家影响的秦的官僚体制和法律，而对秦倾覆的反思与对法家思想的批判，又使法家思想不可能再独领风骚。考量再三，汉朝统治者最终采用了折中但有策略的方式：一方面，</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“汉承秦制”“汉承秦法”</a:t>
            </a:r>
            <a:r>
              <a:rPr lang="zh-CN" altLang="en-US" sz="2000">
                <a:latin typeface="微软雅黑" panose="020B0503020204020204" charset="-122"/>
                <a:ea typeface="微软雅黑" panose="020B0503020204020204" charset="-122"/>
                <a:cs typeface="微软雅黑" panose="020B0503020204020204" charset="-122"/>
              </a:rPr>
              <a:t>；另一方面，</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儒家被推上了官方的学术宝座</a:t>
            </a:r>
            <a:r>
              <a:rPr lang="zh-CN" altLang="en-US" sz="2000">
                <a:latin typeface="微软雅黑" panose="020B0503020204020204" charset="-122"/>
                <a:ea typeface="微软雅黑" panose="020B0503020204020204" charset="-122"/>
                <a:cs typeface="微软雅黑" panose="020B0503020204020204" charset="-122"/>
              </a:rPr>
              <a:t>。自此，封建王朝一面标榜孔孟儒学，一面推行法家的治国之术，即所谓的“明倡儒经，暗行法术”。</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2436634" y="535691"/>
              <a:ext cx="7296231"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三、先秦二元对立舆论思想的政治实践与功用</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793750" y="1638935"/>
            <a:ext cx="10448290" cy="357949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汉朝君臣选择孔子学说的根本原因是他们考虑到在百家之言中，</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孔学更有与法家共同承继中央集权的可能性</a:t>
            </a:r>
            <a:r>
              <a:rPr lang="zh-CN" altLang="en-US" sz="2000">
                <a:latin typeface="微软雅黑" panose="020B0503020204020204" charset="-122"/>
                <a:ea typeface="微软雅黑" panose="020B0503020204020204" charset="-122"/>
                <a:cs typeface="微软雅黑" panose="020B0503020204020204" charset="-122"/>
              </a:rPr>
              <a:t>。“封建社会重阶级名分，君权国家重一尊威权：老子主无名无为，不利于干涉；墨家创兼爱，重平等，尚贤任能，尤不便于专制。唯独孔学，严等差，贵秩序，与人民言服从，与君主言仁政，以宗法为维系社会之手段，而达巩固君权之目的，此对当时现实社会，最为合拍；帝王驭民之策，殆莫善于此，狡猾者遂窃取而利用之，以宰制天下。”</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孔子终其一生未能实现的具有理想主义色彩的</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民本</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政治理想，被汉武帝提取了专制统治所需要的思想内容，诸如天道观念、大一统观念和纲常教义，遂成为正统。</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504878" y="535691"/>
              <a:ext cx="5162236"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四、我国古典舆论观之实质解析</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6" name="圆角矩形 5"/>
          <p:cNvSpPr/>
          <p:nvPr>
            <p:custDataLst>
              <p:tags r:id="rId1"/>
            </p:custDataLst>
          </p:nvPr>
        </p:nvSpPr>
        <p:spPr>
          <a:xfrm>
            <a:off x="2957048" y="1901779"/>
            <a:ext cx="1065707" cy="1065707"/>
          </a:xfrm>
          <a:prstGeom prst="roundRect">
            <a:avLst>
              <a:gd name="adj" fmla="val 9711"/>
            </a:avLst>
          </a:prstGeom>
          <a:noFill/>
          <a:ln w="10795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2"/>
            </p:custDataLst>
          </p:nvPr>
        </p:nvSpPr>
        <p:spPr>
          <a:xfrm>
            <a:off x="2379161" y="1557456"/>
            <a:ext cx="1335887" cy="1143601"/>
          </a:xfrm>
          <a:prstGeom prst="rect">
            <a:avLst/>
          </a:prstGeom>
          <a:solidFill>
            <a:srgbClr val="FFFFFF"/>
          </a:solidFill>
        </p:spPr>
        <p:txBody>
          <a:bodyPr wrap="square" tIns="0" bIns="0" rtlCol="0">
            <a:normAutofit/>
          </a:bodyPr>
          <a:p>
            <a:pPr algn="ctr">
              <a:lnSpc>
                <a:spcPct val="120000"/>
              </a:lnSpc>
            </a:pPr>
            <a:r>
              <a:rPr lang="en-US" altLang="zh-CN" sz="5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5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custDataLst>
              <p:tags r:id="rId3"/>
            </p:custDataLst>
          </p:nvPr>
        </p:nvSpPr>
        <p:spPr>
          <a:xfrm>
            <a:off x="4304175" y="2077575"/>
            <a:ext cx="6989980" cy="714009"/>
          </a:xfrm>
          <a:prstGeom prst="rect">
            <a:avLst/>
          </a:prstGeom>
          <a:noFill/>
        </p:spPr>
        <p:txBody>
          <a:bodyPr wrap="square" lIns="91440" tIns="45720" rIns="91440" bIns="45720" rtlCol="0" anchor="ctr" anchorCtr="0">
            <a:normAutofit lnSpcReduction="10000"/>
          </a:bodyPr>
          <a:p>
            <a:pPr>
              <a:lnSpc>
                <a:spcPct val="120000"/>
              </a:lnSpc>
            </a:pPr>
            <a:r>
              <a:rPr lang="en-US" sz="2800" b="1">
                <a:latin typeface="微软雅黑" panose="020B0503020204020204" charset="-122"/>
                <a:ea typeface="微软雅黑" panose="020B0503020204020204" charset="-122"/>
                <a:cs typeface="微软雅黑" panose="020B0503020204020204" charset="-122"/>
                <a:sym typeface="+mn-ea"/>
              </a:rPr>
              <a:t>民本主义舆论观的实质</a:t>
            </a:r>
            <a:endParaRPr lang="zh-CN" altLang="en-US" sz="2800" b="1" spc="200">
              <a:solidFill>
                <a:srgbClr val="096FB6"/>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1" name="圆角矩形 10"/>
          <p:cNvSpPr/>
          <p:nvPr>
            <p:custDataLst>
              <p:tags r:id="rId4"/>
            </p:custDataLst>
          </p:nvPr>
        </p:nvSpPr>
        <p:spPr>
          <a:xfrm>
            <a:off x="2957048" y="4198304"/>
            <a:ext cx="1065707" cy="1065707"/>
          </a:xfrm>
          <a:prstGeom prst="roundRect">
            <a:avLst>
              <a:gd name="adj" fmla="val 9711"/>
            </a:avLst>
          </a:prstGeom>
          <a:noFill/>
          <a:ln w="10795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5"/>
            </p:custDataLst>
          </p:nvPr>
        </p:nvSpPr>
        <p:spPr>
          <a:xfrm>
            <a:off x="2379161" y="3853981"/>
            <a:ext cx="1335887" cy="1143601"/>
          </a:xfrm>
          <a:prstGeom prst="rect">
            <a:avLst/>
          </a:prstGeom>
          <a:solidFill>
            <a:srgbClr val="FFFFFF"/>
          </a:solidFill>
        </p:spPr>
        <p:txBody>
          <a:bodyPr wrap="square" tIns="0" bIns="0" rtlCol="0">
            <a:normAutofit/>
          </a:bodyPr>
          <a:p>
            <a:pPr algn="ctr">
              <a:lnSpc>
                <a:spcPct val="120000"/>
              </a:lnSpc>
            </a:pPr>
            <a:r>
              <a:rPr lang="en-US" altLang="zh-CN" sz="5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5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4" name="文本框 13"/>
          <p:cNvSpPr txBox="1"/>
          <p:nvPr>
            <p:custDataLst>
              <p:tags r:id="rId6"/>
            </p:custDataLst>
          </p:nvPr>
        </p:nvSpPr>
        <p:spPr>
          <a:xfrm>
            <a:off x="4223913" y="4374100"/>
            <a:ext cx="6989980" cy="714009"/>
          </a:xfrm>
          <a:prstGeom prst="rect">
            <a:avLst/>
          </a:prstGeom>
          <a:noFill/>
        </p:spPr>
        <p:txBody>
          <a:bodyPr wrap="square" lIns="91440" tIns="45720" rIns="91440" bIns="45720" rtlCol="0" anchor="ctr" anchorCtr="0">
            <a:normAutofit lnSpcReduction="10000"/>
          </a:bodyPr>
          <a:p>
            <a:pPr>
              <a:lnSpc>
                <a:spcPct val="120000"/>
              </a:lnSpc>
            </a:pPr>
            <a:r>
              <a:rPr lang="en-US" sz="2800" b="1">
                <a:latin typeface="微软雅黑" panose="020B0503020204020204" charset="-122"/>
                <a:ea typeface="微软雅黑" panose="020B0503020204020204" charset="-122"/>
                <a:cs typeface="微软雅黑" panose="020B0503020204020204" charset="-122"/>
                <a:sym typeface="+mn-ea"/>
              </a:rPr>
              <a:t>轻言主义舆论观的实质</a:t>
            </a:r>
            <a:endParaRPr lang="zh-CN" altLang="en-US" sz="2800" b="1" spc="200">
              <a:solidFill>
                <a:srgbClr val="099CB6"/>
              </a:solidFill>
              <a:latin typeface="Arial" panose="020B0604020202020204" pitchFamily="34" charset="0"/>
              <a:ea typeface="微软雅黑" panose="020B050302020402020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504878" y="535691"/>
              <a:ext cx="5162236"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四、我国古典舆论观之实质解析</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798105" y="1450685"/>
            <a:ext cx="6189469" cy="460375"/>
          </a:xfrm>
          <a:prstGeom prst="rect">
            <a:avLst/>
          </a:prstGeom>
          <a:noFill/>
        </p:spPr>
        <p:txBody>
          <a:bodyPr wrap="square" rtlCol="0">
            <a:spAutoFit/>
          </a:bodyPr>
          <a:p>
            <a:pPr indent="609600" algn="l" fontAlgn="auto">
              <a:buClrTx/>
              <a:buSzTx/>
              <a:buFontTx/>
              <a:extLst>
                <a:ext uri="{35155182-B16C-46BC-9424-99874614C6A1}">
                  <wpsdc:indentchars xmlns:wpsdc="http://www.wps.cn/officeDocument/2017/drawingmlCustomData" val="200" checksum="4158780845"/>
                </a:ext>
              </a:extLst>
            </a:pPr>
            <a:r>
              <a:rPr lang="en-US" sz="2400" b="1">
                <a:latin typeface="微软雅黑" panose="020B0503020204020204" charset="-122"/>
                <a:ea typeface="微软雅黑" panose="020B0503020204020204" charset="-122"/>
                <a:cs typeface="微软雅黑" panose="020B0503020204020204" charset="-122"/>
              </a:rPr>
              <a:t>1.民本主义舆论观的实质</a:t>
            </a:r>
            <a:endParaRPr 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798195" y="2282825"/>
            <a:ext cx="10903585" cy="429768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民本思想起源</a:t>
            </a:r>
            <a:r>
              <a:rPr lang="zh-CN" altLang="en-US" sz="2000">
                <a:latin typeface="微软雅黑" panose="020B0503020204020204" charset="-122"/>
                <a:ea typeface="微软雅黑" panose="020B0503020204020204" charset="-122"/>
                <a:cs typeface="微软雅黑" panose="020B0503020204020204" charset="-122"/>
              </a:rPr>
              <a:t>：具有毁灭性的民众力量迫使统治者不得不高度重视，积极寻求对策。</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民本思想的发展演化：</a:t>
            </a:r>
            <a:r>
              <a:rPr lang="zh-CN" altLang="en-US" sz="2000">
                <a:latin typeface="微软雅黑" panose="020B0503020204020204" charset="-122"/>
                <a:ea typeface="微软雅黑" panose="020B0503020204020204" charset="-122"/>
                <a:cs typeface="微软雅黑" panose="020B0503020204020204" charset="-122"/>
              </a:rPr>
              <a:t>主要是通过统治阶级的政治家和思想家的自我批判和自我认识完成的，其思想内涵有</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两重性</a:t>
            </a:r>
            <a:r>
              <a:rPr lang="zh-CN" altLang="en-US" sz="2000">
                <a:latin typeface="微软雅黑" panose="020B0503020204020204" charset="-122"/>
                <a:ea typeface="微软雅黑" panose="020B0503020204020204" charset="-122"/>
                <a:cs typeface="微软雅黑" panose="020B0503020204020204" charset="-122"/>
              </a:rPr>
              <a:t>。一方面，</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批判暴政，认为圣明的君主应当倡行仁政，提出了君主必须遵循的行为规范</a:t>
            </a:r>
            <a:r>
              <a:rPr lang="zh-CN" altLang="en-US" sz="2000">
                <a:latin typeface="微软雅黑" panose="020B0503020204020204" charset="-122"/>
                <a:ea typeface="微软雅黑" panose="020B0503020204020204" charset="-122"/>
                <a:cs typeface="微软雅黑" panose="020B0503020204020204" charset="-122"/>
              </a:rPr>
              <a:t>，诸如“亲民”“安民”“惠民”“以德和民”等政治主张。另一方面，</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鼓吹君为政本，要民众充当君主的教化对象，把关注点放在调节君民关系上</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究其实质，民本思想并不在于为庶民参与政治提供理论支持，而“从总体上看，它属于统治阶级的得民之道、保民之道、治民之道，充其量不过是描绘了一种君主制度的理想模式”。民本主义思想无论是从理论上还是政治实践上均未超越</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君主专制的政治思想范畴</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504878" y="535691"/>
              <a:ext cx="5162236"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四、我国古典舆论观之实质解析</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652055" y="1283680"/>
            <a:ext cx="6189469" cy="460375"/>
          </a:xfrm>
          <a:prstGeom prst="rect">
            <a:avLst/>
          </a:prstGeom>
          <a:noFill/>
        </p:spPr>
        <p:txBody>
          <a:bodyPr wrap="square" rtlCol="0">
            <a:spAutoFit/>
          </a:bodyPr>
          <a:p>
            <a:pPr indent="609600" algn="l" fontAlgn="auto">
              <a:buClrTx/>
              <a:buSzTx/>
              <a:buFontTx/>
              <a:extLst>
                <a:ext uri="{35155182-B16C-46BC-9424-99874614C6A1}">
                  <wpsdc:indentchars xmlns:wpsdc="http://www.wps.cn/officeDocument/2017/drawingmlCustomData" val="200" checksum="4158780845"/>
                </a:ext>
              </a:extLst>
            </a:pPr>
            <a:r>
              <a:rPr lang="en-US" sz="2400" b="1">
                <a:latin typeface="微软雅黑" panose="020B0503020204020204" charset="-122"/>
                <a:ea typeface="微软雅黑" panose="020B0503020204020204" charset="-122"/>
                <a:cs typeface="微软雅黑" panose="020B0503020204020204" charset="-122"/>
              </a:rPr>
              <a:t>2.轻言主义舆论观的实质</a:t>
            </a:r>
            <a:endParaRPr 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52145" y="1918970"/>
            <a:ext cx="11276965" cy="501586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正由于崇尚“法、术、势”的法家被举荐上秦统治的圣坛，轻言主义舆论观也就为秦所倚重，它的进步性在于，现实地顺应了社会大一统的集权统治；但其历史局限性也不可避免。</a:t>
            </a:r>
            <a:endParaRPr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一是，韩非所鼓吹的“法”是与贵族阶级相对立的新兴地主阶级意志，所谓的“法治”也正是</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以中央集权的君主专制政体为形式的新兴地主阶级的统治</a:t>
            </a:r>
            <a:r>
              <a:rPr sz="2000">
                <a:latin typeface="微软雅黑" panose="020B0503020204020204" charset="-122"/>
                <a:ea typeface="微软雅黑" panose="020B0503020204020204" charset="-122"/>
                <a:cs typeface="微软雅黑" panose="020B0503020204020204" charset="-122"/>
              </a:rPr>
              <a:t>。</a:t>
            </a:r>
            <a:endParaRPr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二是，法家主张绝对的社会控制，由于在政治实践中实施了高压政策，最终也使</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“轻言”</a:t>
            </a:r>
            <a:r>
              <a:rPr sz="2000">
                <a:latin typeface="微软雅黑" panose="020B0503020204020204" charset="-122"/>
                <a:ea typeface="微软雅黑" panose="020B0503020204020204" charset="-122"/>
                <a:cs typeface="微软雅黑" panose="020B0503020204020204" charset="-122"/>
              </a:rPr>
              <a:t>演化为</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“禁言”</a:t>
            </a:r>
            <a:r>
              <a:rPr sz="2000">
                <a:latin typeface="微软雅黑" panose="020B0503020204020204" charset="-122"/>
                <a:ea typeface="微软雅黑" panose="020B0503020204020204" charset="-122"/>
                <a:cs typeface="微软雅黑" panose="020B0503020204020204" charset="-122"/>
              </a:rPr>
              <a:t>而</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流于极权主义路线</a:t>
            </a:r>
            <a:r>
              <a:rPr sz="2000">
                <a:latin typeface="微软雅黑" panose="020B0503020204020204" charset="-122"/>
                <a:ea typeface="微软雅黑" panose="020B0503020204020204" charset="-122"/>
                <a:cs typeface="微软雅黑" panose="020B0503020204020204" charset="-122"/>
              </a:rPr>
              <a:t>。这一套学说所宣扬的政治策略成了历代君主统治的有效的理论工具，支配了两千余年的中国政治，影响了君主专制国家的意识形态。</a:t>
            </a:r>
            <a:endParaRPr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三是，虽然法家学派的轻言主义路线符合当时的政治现实，但无形中将君主公开置于百姓对立的位置，甚或使君主陷于孤立，事实上</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给维护君主统治带来了不可避免的副作用</a:t>
            </a:r>
            <a:r>
              <a:rPr sz="2000">
                <a:latin typeface="微软雅黑" panose="020B0503020204020204" charset="-122"/>
                <a:ea typeface="微软雅黑" panose="020B0503020204020204" charset="-122"/>
                <a:cs typeface="微软雅黑" panose="020B0503020204020204" charset="-122"/>
              </a:rPr>
              <a:t>。</a:t>
            </a:r>
            <a:endParaRPr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504878" y="535691"/>
              <a:ext cx="5162236"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四、我国古典舆论观之实质解析</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129665" y="1688465"/>
            <a:ext cx="10298430" cy="450278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总之，</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民本主义舆论观的理想性</a:t>
            </a:r>
            <a:r>
              <a:rPr lang="zh-CN" altLang="en-US" sz="2000">
                <a:latin typeface="微软雅黑" panose="020B0503020204020204" charset="-122"/>
                <a:ea typeface="微软雅黑" panose="020B0503020204020204" charset="-122"/>
                <a:cs typeface="微软雅黑" panose="020B0503020204020204" charset="-122"/>
              </a:rPr>
              <a:t>与</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轻言主义舆论观的现实性</a:t>
            </a:r>
            <a:r>
              <a:rPr lang="zh-CN" altLang="en-US" sz="2000">
                <a:latin typeface="微软雅黑" panose="020B0503020204020204" charset="-122"/>
                <a:ea typeface="微软雅黑" panose="020B0503020204020204" charset="-122"/>
                <a:cs typeface="微软雅黑" panose="020B0503020204020204" charset="-122"/>
              </a:rPr>
              <a:t>，使二者呈现出二元对立的色彩，但无论如何相互指责，二者对中国社会历史的影响深远，都有毋庸置疑的进步意义。</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无论是民本主义舆论观还是轻言主义舆论观，之所以称其为“古典”，是因为二者虽有表面上的二元对立，但因二者均孕育于</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封建制度向中央集权专制制度过渡期</a:t>
            </a:r>
            <a:r>
              <a:rPr lang="zh-CN" altLang="en-US" sz="2000">
                <a:latin typeface="微软雅黑" panose="020B0503020204020204" charset="-122"/>
                <a:ea typeface="微软雅黑" panose="020B0503020204020204" charset="-122"/>
                <a:cs typeface="微软雅黑" panose="020B0503020204020204" charset="-122"/>
              </a:rPr>
              <a:t>，并终因在政治实践中发展调和为封建正统，所以二者都不可避免为集权制度做注脚的命运，进而贯穿于中国几千年的封建专制社会。而事实上，只有到了近现代民主社会实现了事实上的</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“民治”</a:t>
            </a:r>
            <a:r>
              <a:rPr lang="zh-CN" altLang="en-US" sz="2000">
                <a:latin typeface="微软雅黑" panose="020B0503020204020204" charset="-122"/>
                <a:ea typeface="微软雅黑" panose="020B0503020204020204" charset="-122"/>
                <a:cs typeface="微软雅黑" panose="020B0503020204020204" charset="-122"/>
              </a:rPr>
              <a:t>，真正意义上的民本主义舆论思想才可能登堂入室，在社会公共管理决策中发挥不可替代的作用。</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rot="2700000">
            <a:off x="4801870" y="1297940"/>
            <a:ext cx="1405890"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700000">
            <a:off x="5281295" y="955675"/>
            <a:ext cx="1968500" cy="2067560"/>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2700000">
            <a:off x="6713855" y="968375"/>
            <a:ext cx="730250" cy="767080"/>
            <a:chOff x="0" y="986971"/>
            <a:chExt cx="4615543" cy="4847774"/>
          </a:xfrm>
        </p:grpSpPr>
        <p:sp>
          <p:nvSpPr>
            <p:cNvPr id="28" name="矩形 27"/>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2700000">
            <a:off x="6755765" y="3034030"/>
            <a:ext cx="368935" cy="387350"/>
            <a:chOff x="0" y="986971"/>
            <a:chExt cx="4615543" cy="4847774"/>
          </a:xfrm>
        </p:grpSpPr>
        <p:sp>
          <p:nvSpPr>
            <p:cNvPr id="31" name="矩形 30"/>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69"/>
          <p:cNvSpPr>
            <a:spLocks noChangeArrowheads="1"/>
          </p:cNvSpPr>
          <p:nvPr/>
        </p:nvSpPr>
        <p:spPr bwMode="auto">
          <a:xfrm>
            <a:off x="3546472" y="4098968"/>
            <a:ext cx="513612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4000" b="1" dirty="0">
                <a:solidFill>
                  <a:srgbClr val="2E75B6"/>
                </a:solidFill>
                <a:latin typeface="微软雅黑" panose="020B0503020204020204" charset="-122"/>
                <a:ea typeface="微软雅黑" panose="020B0503020204020204" charset="-122"/>
                <a:sym typeface="微软雅黑" panose="020B0503020204020204" charset="-122"/>
              </a:rPr>
              <a:t>舆论传播的源与流</a:t>
            </a:r>
            <a:endParaRPr lang="zh-CN" altLang="en-US" sz="4000" b="1" dirty="0">
              <a:solidFill>
                <a:srgbClr val="2E75B6"/>
              </a:solidFill>
              <a:latin typeface="微软雅黑" panose="020B0503020204020204" charset="-122"/>
              <a:ea typeface="微软雅黑" panose="020B0503020204020204" charset="-122"/>
              <a:sym typeface="微软雅黑" panose="020B0503020204020204" charset="-122"/>
            </a:endParaRPr>
          </a:p>
        </p:txBody>
      </p:sp>
      <p:sp>
        <p:nvSpPr>
          <p:cNvPr id="34" name="矩形 70"/>
          <p:cNvSpPr>
            <a:spLocks noChangeArrowheads="1"/>
          </p:cNvSpPr>
          <p:nvPr/>
        </p:nvSpPr>
        <p:spPr bwMode="auto">
          <a:xfrm>
            <a:off x="2465627" y="5072848"/>
            <a:ext cx="7217819"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3600" b="1" dirty="0" smtClean="0">
                <a:solidFill>
                  <a:schemeClr val="bg2">
                    <a:lumMod val="25000"/>
                  </a:schemeClr>
                </a:solidFill>
                <a:latin typeface="微软雅黑" panose="020B0503020204020204" charset="-122"/>
                <a:ea typeface="微软雅黑" panose="020B0503020204020204" charset="-122"/>
                <a:sym typeface="+mn-ea"/>
              </a:rPr>
              <a:t>舆论的流变</a:t>
            </a:r>
            <a:r>
              <a:rPr lang="en-US" altLang="zh-CN" sz="3600" b="1" dirty="0" smtClean="0">
                <a:solidFill>
                  <a:schemeClr val="bg2">
                    <a:lumMod val="25000"/>
                  </a:schemeClr>
                </a:solidFill>
                <a:latin typeface="微软雅黑" panose="020B0503020204020204" charset="-122"/>
                <a:ea typeface="微软雅黑" panose="020B0503020204020204" charset="-122"/>
                <a:sym typeface="+mn-ea"/>
              </a:rPr>
              <a:t>——</a:t>
            </a:r>
            <a:r>
              <a:rPr lang="zh-CN" altLang="en-US" sz="3600" b="1" dirty="0" smtClean="0">
                <a:solidFill>
                  <a:schemeClr val="bg2">
                    <a:lumMod val="25000"/>
                  </a:schemeClr>
                </a:solidFill>
                <a:latin typeface="微软雅黑" panose="020B0503020204020204" charset="-122"/>
                <a:ea typeface="微软雅黑" panose="020B0503020204020204" charset="-122"/>
                <a:sym typeface="+mn-ea"/>
              </a:rPr>
              <a:t>舆论秩序的演化</a:t>
            </a:r>
            <a:endParaRPr lang="zh-CN" altLang="en-US" sz="3600" b="1" dirty="0" smtClean="0">
              <a:solidFill>
                <a:schemeClr val="bg2">
                  <a:lumMod val="25000"/>
                </a:schemeClr>
              </a:solidFill>
              <a:latin typeface="微软雅黑" panose="020B0503020204020204" charset="-122"/>
              <a:ea typeface="微软雅黑" panose="020B0503020204020204" charset="-122"/>
              <a:sym typeface="+mn-ea"/>
            </a:endParaRPr>
          </a:p>
        </p:txBody>
      </p:sp>
      <p:cxnSp>
        <p:nvCxnSpPr>
          <p:cNvPr id="35" name="直接连接符 34"/>
          <p:cNvCxnSpPr/>
          <p:nvPr/>
        </p:nvCxnSpPr>
        <p:spPr>
          <a:xfrm>
            <a:off x="2595385" y="4511768"/>
            <a:ext cx="145599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8237452" y="4498436"/>
            <a:ext cx="1379364" cy="1"/>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_14"/>
          <p:cNvSpPr txBox="1">
            <a:spLocks noChangeArrowheads="1"/>
          </p:cNvSpPr>
          <p:nvPr/>
        </p:nvSpPr>
        <p:spPr bwMode="auto">
          <a:xfrm>
            <a:off x="5052963" y="1598609"/>
            <a:ext cx="2263793" cy="6422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3" tIns="45711" rIns="91423" bIns="45711"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endParaRPr lang="zh-CN" sz="5400" dirty="0">
              <a:solidFill>
                <a:schemeClr val="bg1"/>
              </a:solidFill>
              <a:latin typeface="微软雅黑" panose="020B0503020204020204" charset="-122"/>
              <a:ea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right)">
                                      <p:cBhvr>
                                        <p:cTn id="17" dur="500"/>
                                        <p:tgtEl>
                                          <p:spTgt spid="36"/>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Effect transition="in" filter="fade">
                                      <p:cBhvr>
                                        <p:cTn id="23" dur="500"/>
                                        <p:tgtEl>
                                          <p:spTgt spid="33"/>
                                        </p:tgtEl>
                                      </p:cBhvr>
                                    </p:animEffect>
                                  </p:childTnLst>
                                </p:cTn>
                              </p:par>
                            </p:childTnLst>
                          </p:cTn>
                        </p:par>
                        <p:par>
                          <p:cTn id="24" fill="hold">
                            <p:stCondLst>
                              <p:cond delay="2500"/>
                            </p:stCondLst>
                            <p:childTnLst>
                              <p:par>
                                <p:cTn id="25" presetID="31"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750" fill="hold"/>
                                        <p:tgtEl>
                                          <p:spTgt spid="34"/>
                                        </p:tgtEl>
                                        <p:attrNameLst>
                                          <p:attrName>ppt_w</p:attrName>
                                        </p:attrNameLst>
                                      </p:cBhvr>
                                      <p:tavLst>
                                        <p:tav tm="0">
                                          <p:val>
                                            <p:fltVal val="0"/>
                                          </p:val>
                                        </p:tav>
                                        <p:tav tm="100000">
                                          <p:val>
                                            <p:strVal val="#ppt_w"/>
                                          </p:val>
                                        </p:tav>
                                      </p:tavLst>
                                    </p:anim>
                                    <p:anim calcmode="lin" valueType="num">
                                      <p:cBhvr>
                                        <p:cTn id="28" dur="750" fill="hold"/>
                                        <p:tgtEl>
                                          <p:spTgt spid="34"/>
                                        </p:tgtEl>
                                        <p:attrNameLst>
                                          <p:attrName>ppt_h</p:attrName>
                                        </p:attrNameLst>
                                      </p:cBhvr>
                                      <p:tavLst>
                                        <p:tav tm="0">
                                          <p:val>
                                            <p:fltVal val="0"/>
                                          </p:val>
                                        </p:tav>
                                        <p:tav tm="100000">
                                          <p:val>
                                            <p:strVal val="#ppt_h"/>
                                          </p:val>
                                        </p:tav>
                                      </p:tavLst>
                                    </p:anim>
                                    <p:anim calcmode="lin" valueType="num">
                                      <p:cBhvr>
                                        <p:cTn id="29" dur="750" fill="hold"/>
                                        <p:tgtEl>
                                          <p:spTgt spid="34"/>
                                        </p:tgtEl>
                                        <p:attrNameLst>
                                          <p:attrName>style.rotation</p:attrName>
                                        </p:attrNameLst>
                                      </p:cBhvr>
                                      <p:tavLst>
                                        <p:tav tm="0">
                                          <p:val>
                                            <p:fltVal val="90"/>
                                          </p:val>
                                        </p:tav>
                                        <p:tav tm="100000">
                                          <p:val>
                                            <p:fltVal val="0"/>
                                          </p:val>
                                        </p:tav>
                                      </p:tavLst>
                                    </p:anim>
                                    <p:animEffect transition="in" filter="fade">
                                      <p:cBhvr>
                                        <p:cTn id="30"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7"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76421"/>
            <a:ext cx="12188156" cy="594949"/>
            <a:chOff x="0" y="526170"/>
            <a:chExt cx="12190413" cy="59505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758561" y="526170"/>
              <a:ext cx="2672575"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二、舆论的溯源</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9" name="圆角矩形 8"/>
          <p:cNvSpPr/>
          <p:nvPr>
            <p:custDataLst>
              <p:tags r:id="rId1"/>
            </p:custDataLst>
          </p:nvPr>
        </p:nvSpPr>
        <p:spPr>
          <a:xfrm>
            <a:off x="2796994" y="2315647"/>
            <a:ext cx="843148" cy="843148"/>
          </a:xfrm>
          <a:prstGeom prst="roundRect">
            <a:avLst>
              <a:gd name="adj" fmla="val 9711"/>
            </a:avLst>
          </a:prstGeom>
          <a:noFill/>
          <a:ln w="10795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custDataLst>
              <p:tags r:id="rId2"/>
            </p:custDataLst>
          </p:nvPr>
        </p:nvSpPr>
        <p:spPr>
          <a:xfrm>
            <a:off x="2339791" y="2043231"/>
            <a:ext cx="1056905" cy="904775"/>
          </a:xfrm>
          <a:prstGeom prst="rect">
            <a:avLst/>
          </a:prstGeom>
          <a:solidFill>
            <a:srgbClr val="FFFFFF"/>
          </a:solidFill>
        </p:spPr>
        <p:txBody>
          <a:bodyPr wrap="square" tIns="0" bIns="0" rtlCol="0">
            <a:normAutofit lnSpcReduction="10000"/>
          </a:bodyPr>
          <a:p>
            <a:pPr algn="ctr">
              <a:lnSpc>
                <a:spcPct val="120000"/>
              </a:lnSpc>
            </a:pPr>
            <a:r>
              <a:rPr lang="en-US" altLang="zh-CN" sz="5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5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3"/>
            </p:custDataLst>
          </p:nvPr>
        </p:nvSpPr>
        <p:spPr>
          <a:xfrm>
            <a:off x="3729990" y="2274570"/>
            <a:ext cx="6531610" cy="925830"/>
          </a:xfrm>
          <a:prstGeom prst="rect">
            <a:avLst/>
          </a:prstGeom>
          <a:noFill/>
        </p:spPr>
        <p:txBody>
          <a:bodyPr wrap="square" lIns="91440" tIns="45720" rIns="91440" bIns="45720" rtlCol="0" anchor="ctr" anchorCtr="0">
            <a:normAutofit/>
          </a:bodyPr>
          <a:p>
            <a:pPr>
              <a:lnSpc>
                <a:spcPct val="120000"/>
              </a:lnSpc>
            </a:pPr>
            <a:r>
              <a:rPr lang="en-US" altLang="zh-CN" sz="2800" b="1">
                <a:latin typeface="微软雅黑" panose="020B0503020204020204" charset="-122"/>
                <a:ea typeface="微软雅黑" panose="020B0503020204020204" charset="-122"/>
                <a:cs typeface="微软雅黑" panose="020B0503020204020204" charset="-122"/>
                <a:sym typeface="+mn-ea"/>
              </a:rPr>
              <a:t>考古发现证明原始氏族社会中舆论存在</a:t>
            </a:r>
            <a:endParaRPr lang="en-US" altLang="zh-CN" sz="2800" b="1">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4" name="圆角矩形 13"/>
          <p:cNvSpPr/>
          <p:nvPr>
            <p:custDataLst>
              <p:tags r:id="rId4"/>
            </p:custDataLst>
          </p:nvPr>
        </p:nvSpPr>
        <p:spPr>
          <a:xfrm>
            <a:off x="2796994" y="4132573"/>
            <a:ext cx="843148" cy="843148"/>
          </a:xfrm>
          <a:prstGeom prst="roundRect">
            <a:avLst>
              <a:gd name="adj" fmla="val 9711"/>
            </a:avLst>
          </a:prstGeom>
          <a:noFill/>
          <a:ln w="10795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文本框 14"/>
          <p:cNvSpPr txBox="1"/>
          <p:nvPr>
            <p:custDataLst>
              <p:tags r:id="rId5"/>
            </p:custDataLst>
          </p:nvPr>
        </p:nvSpPr>
        <p:spPr>
          <a:xfrm>
            <a:off x="2339791" y="3860157"/>
            <a:ext cx="1056905" cy="904775"/>
          </a:xfrm>
          <a:prstGeom prst="rect">
            <a:avLst/>
          </a:prstGeom>
          <a:solidFill>
            <a:srgbClr val="FFFFFF"/>
          </a:solidFill>
        </p:spPr>
        <p:txBody>
          <a:bodyPr wrap="square" tIns="0" bIns="0" rtlCol="0">
            <a:normAutofit lnSpcReduction="10000"/>
          </a:bodyPr>
          <a:p>
            <a:pPr algn="ctr">
              <a:lnSpc>
                <a:spcPct val="120000"/>
              </a:lnSpc>
            </a:pPr>
            <a:r>
              <a:rPr lang="en-US" altLang="zh-CN" sz="5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5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7" name="文本框 16"/>
          <p:cNvSpPr txBox="1"/>
          <p:nvPr>
            <p:custDataLst>
              <p:tags r:id="rId6"/>
            </p:custDataLst>
          </p:nvPr>
        </p:nvSpPr>
        <p:spPr>
          <a:xfrm>
            <a:off x="3872316" y="4271656"/>
            <a:ext cx="5530215" cy="564898"/>
          </a:xfrm>
          <a:prstGeom prst="rect">
            <a:avLst/>
          </a:prstGeom>
          <a:noFill/>
        </p:spPr>
        <p:txBody>
          <a:bodyPr wrap="square" lIns="91440" tIns="45720" rIns="91440" bIns="45720" rtlCol="0" anchor="ctr" anchorCtr="0">
            <a:normAutofit lnSpcReduction="10000"/>
          </a:bodyPr>
          <a:p>
            <a:pPr>
              <a:lnSpc>
                <a:spcPct val="120000"/>
              </a:lnSpc>
            </a:pPr>
            <a:r>
              <a:rPr lang="en-US" altLang="zh-CN" sz="2800" b="1">
                <a:latin typeface="微软雅黑" panose="020B0503020204020204" charset="-122"/>
                <a:ea typeface="微软雅黑" panose="020B0503020204020204" charset="-122"/>
                <a:cs typeface="微软雅黑" panose="020B0503020204020204" charset="-122"/>
                <a:sym typeface="+mn-ea"/>
              </a:rPr>
              <a:t>史书的记载也可以窥见端倪</a:t>
            </a:r>
            <a:endParaRPr lang="zh-CN" altLang="en-US" sz="2800" b="1" spc="200">
              <a:solidFill>
                <a:srgbClr val="099CB6"/>
              </a:solidFill>
              <a:latin typeface="Arial" panose="020B0604020202020204" pitchFamily="34" charset="0"/>
              <a:ea typeface="微软雅黑" panose="020B050302020402020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rot="0">
            <a:off x="5120005" y="2194560"/>
            <a:ext cx="6125209" cy="2429501"/>
            <a:chOff x="6429563" y="2237293"/>
            <a:chExt cx="4908379" cy="1947143"/>
          </a:xfrm>
        </p:grpSpPr>
        <p:sp>
          <p:nvSpPr>
            <p:cNvPr id="55" name="Rectangle 39"/>
            <p:cNvSpPr>
              <a:spLocks noChangeArrowheads="1"/>
            </p:cNvSpPr>
            <p:nvPr/>
          </p:nvSpPr>
          <p:spPr bwMode="auto">
            <a:xfrm>
              <a:off x="6918060" y="2272407"/>
              <a:ext cx="3640831" cy="295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一、先秦社会的舆论秩序</a:t>
              </a:r>
              <a:endParaRPr lang="zh-CN" altLang="en-US" sz="2400" b="1" spc="200" dirty="0">
                <a:solidFill>
                  <a:schemeClr val="bg1">
                    <a:lumMod val="65000"/>
                  </a:schemeClr>
                </a:solidFill>
                <a:latin typeface="微软雅黑" panose="020B0503020204020204" charset="-122"/>
                <a:ea typeface="微软雅黑" panose="020B0503020204020204" charset="-122"/>
                <a:sym typeface="Arial" panose="020B0604020202020204" pitchFamily="34" charset="0"/>
              </a:endParaRPr>
            </a:p>
          </p:txBody>
        </p:sp>
        <p:grpSp>
          <p:nvGrpSpPr>
            <p:cNvPr id="57" name="组合 56"/>
            <p:cNvGrpSpPr/>
            <p:nvPr/>
          </p:nvGrpSpPr>
          <p:grpSpPr>
            <a:xfrm>
              <a:off x="6429563" y="2237293"/>
              <a:ext cx="257184" cy="257184"/>
              <a:chOff x="4923349" y="1378653"/>
              <a:chExt cx="305414" cy="305414"/>
            </a:xfrm>
            <a:solidFill>
              <a:srgbClr val="E94E60"/>
            </a:solidFill>
          </p:grpSpPr>
          <p:sp>
            <p:nvSpPr>
              <p:cNvPr id="73" name="椭圆 72"/>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4" name="椭圆 73"/>
              <p:cNvSpPr/>
              <p:nvPr/>
            </p:nvSpPr>
            <p:spPr>
              <a:xfrm>
                <a:off x="5008132" y="1463436"/>
                <a:ext cx="135848" cy="135848"/>
              </a:xfrm>
              <a:prstGeom prst="ellipse">
                <a:avLst/>
              </a:prstGeom>
              <a:solidFill>
                <a:schemeClr val="accent1">
                  <a:lumMod val="75000"/>
                </a:schemeClr>
              </a:soli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94E60"/>
                  </a:solidFill>
                  <a:latin typeface="微软雅黑" panose="020B0503020204020204" charset="-122"/>
                  <a:ea typeface="微软雅黑" panose="020B0503020204020204" charset="-122"/>
                </a:endParaRPr>
              </a:p>
            </p:txBody>
          </p:sp>
        </p:grpSp>
        <p:sp>
          <p:nvSpPr>
            <p:cNvPr id="58" name="Rectangle 39"/>
            <p:cNvSpPr>
              <a:spLocks noChangeArrowheads="1"/>
            </p:cNvSpPr>
            <p:nvPr/>
          </p:nvSpPr>
          <p:spPr bwMode="auto">
            <a:xfrm>
              <a:off x="6918060" y="3015392"/>
              <a:ext cx="4062160" cy="295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buClrTx/>
                <a:buSzTx/>
                <a:buFont typeface="Arial" panose="020B0604020202020204" pitchFamily="34" charset="0"/>
              </a:pPr>
              <a:r>
                <a:rPr lang="zh-CN" altLang="en-US" sz="2400" b="1" spc="200" dirty="0">
                  <a:latin typeface="微软雅黑" panose="020B0503020204020204" charset="-122"/>
                  <a:ea typeface="微软雅黑" panose="020B0503020204020204" charset="-122"/>
                </a:rPr>
                <a:t>二、封建社会的舆论秩序</a:t>
              </a:r>
              <a:endParaRPr lang="zh-CN" altLang="en-US" sz="2400" b="1" spc="200" dirty="0">
                <a:latin typeface="微软雅黑" panose="020B0503020204020204" charset="-122"/>
                <a:ea typeface="微软雅黑" panose="020B0503020204020204" charset="-122"/>
              </a:endParaRPr>
            </a:p>
          </p:txBody>
        </p:sp>
        <p:grpSp>
          <p:nvGrpSpPr>
            <p:cNvPr id="60" name="组合 59"/>
            <p:cNvGrpSpPr/>
            <p:nvPr/>
          </p:nvGrpSpPr>
          <p:grpSpPr>
            <a:xfrm>
              <a:off x="6429563" y="3065708"/>
              <a:ext cx="257184" cy="257184"/>
              <a:chOff x="4923349" y="1378653"/>
              <a:chExt cx="305414" cy="305414"/>
            </a:xfrm>
            <a:solidFill>
              <a:srgbClr val="E94E60"/>
            </a:solidFill>
          </p:grpSpPr>
          <p:sp>
            <p:nvSpPr>
              <p:cNvPr id="71" name="椭圆 70"/>
              <p:cNvSpPr/>
              <p:nvPr/>
            </p:nvSpPr>
            <p:spPr>
              <a:xfrm>
                <a:off x="4923349"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2" name="椭圆 71"/>
              <p:cNvSpPr/>
              <p:nvPr/>
            </p:nvSpPr>
            <p:spPr>
              <a:xfrm>
                <a:off x="5008132" y="1463434"/>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grpSp>
        <p:sp>
          <p:nvSpPr>
            <p:cNvPr id="61" name="Rectangle 39"/>
            <p:cNvSpPr>
              <a:spLocks noChangeArrowheads="1"/>
            </p:cNvSpPr>
            <p:nvPr/>
          </p:nvSpPr>
          <p:spPr bwMode="auto">
            <a:xfrm>
              <a:off x="6918060" y="3888750"/>
              <a:ext cx="4419882" cy="295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400" b="1" spc="200" dirty="0">
                  <a:latin typeface="微软雅黑" panose="020B0503020204020204" charset="-122"/>
                  <a:ea typeface="微软雅黑" panose="020B0503020204020204" charset="-122"/>
                  <a:sym typeface="Arial" panose="020B0604020202020204" pitchFamily="34" charset="0"/>
                </a:rPr>
                <a:t>三、舆论的流变</a:t>
              </a:r>
              <a:r>
                <a:rPr lang="en-US" altLang="zh-CN" sz="2400" b="1" spc="200" dirty="0">
                  <a:latin typeface="微软雅黑" panose="020B0503020204020204" charset="-122"/>
                  <a:ea typeface="微软雅黑" panose="020B0503020204020204" charset="-122"/>
                  <a:sym typeface="Arial" panose="020B0604020202020204" pitchFamily="34" charset="0"/>
                </a:rPr>
                <a:t>——</a:t>
              </a:r>
              <a:r>
                <a:rPr lang="zh-CN" altLang="en-US" sz="2400" b="1" spc="200" dirty="0">
                  <a:latin typeface="微软雅黑" panose="020B0503020204020204" charset="-122"/>
                  <a:ea typeface="微软雅黑" panose="020B0503020204020204" charset="-122"/>
                  <a:sym typeface="Arial" panose="020B0604020202020204" pitchFamily="34" charset="0"/>
                </a:rPr>
                <a:t>西方舆论的演化</a:t>
              </a:r>
              <a:endParaRPr lang="zh-CN" altLang="en-US" sz="2400" b="1" spc="200" dirty="0">
                <a:latin typeface="微软雅黑" panose="020B0503020204020204" charset="-122"/>
                <a:ea typeface="微软雅黑" panose="020B0503020204020204" charset="-122"/>
                <a:sym typeface="Arial" panose="020B0604020202020204" pitchFamily="34" charset="0"/>
              </a:endParaRPr>
            </a:p>
          </p:txBody>
        </p:sp>
        <p:grpSp>
          <p:nvGrpSpPr>
            <p:cNvPr id="63" name="组合 62"/>
            <p:cNvGrpSpPr/>
            <p:nvPr/>
          </p:nvGrpSpPr>
          <p:grpSpPr>
            <a:xfrm>
              <a:off x="6430072" y="3895886"/>
              <a:ext cx="257184" cy="257184"/>
              <a:chOff x="4923953" y="1378653"/>
              <a:chExt cx="305414" cy="305414"/>
            </a:xfrm>
            <a:solidFill>
              <a:srgbClr val="E94E60"/>
            </a:solidFill>
          </p:grpSpPr>
          <p:sp>
            <p:nvSpPr>
              <p:cNvPr id="69" name="椭圆 68"/>
              <p:cNvSpPr/>
              <p:nvPr/>
            </p:nvSpPr>
            <p:spPr>
              <a:xfrm>
                <a:off x="4923953" y="1378653"/>
                <a:ext cx="305414" cy="305414"/>
              </a:xfrm>
              <a:prstGeom prst="ellipse">
                <a:avLst/>
              </a:prstGeom>
              <a:no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sp>
            <p:nvSpPr>
              <p:cNvPr id="70" name="椭圆 69"/>
              <p:cNvSpPr/>
              <p:nvPr/>
            </p:nvSpPr>
            <p:spPr>
              <a:xfrm>
                <a:off x="5008132" y="1463433"/>
                <a:ext cx="135848" cy="135848"/>
              </a:xfrm>
              <a:prstGeom prst="ellipse">
                <a:avLst/>
              </a:prstGeom>
              <a:solidFill>
                <a:schemeClr val="accent1">
                  <a:lumMod val="75000"/>
                </a:schemeClr>
              </a:solidFill>
              <a:ln w="63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4E60"/>
                  </a:solidFill>
                  <a:latin typeface="微软雅黑" panose="020B0503020204020204" charset="-122"/>
                  <a:ea typeface="微软雅黑" panose="020B0503020204020204" charset="-122"/>
                </a:endParaRPr>
              </a:p>
            </p:txBody>
          </p:sp>
        </p:grpSp>
      </p:grpSp>
      <p:grpSp>
        <p:nvGrpSpPr>
          <p:cNvPr id="15" name="组合 14"/>
          <p:cNvGrpSpPr/>
          <p:nvPr/>
        </p:nvGrpSpPr>
        <p:grpSpPr>
          <a:xfrm rot="2700000">
            <a:off x="894715" y="2668905"/>
            <a:ext cx="1406525" cy="1477010"/>
            <a:chOff x="0" y="986971"/>
            <a:chExt cx="4615543" cy="4847774"/>
          </a:xfrm>
        </p:grpSpPr>
        <p:sp>
          <p:nvSpPr>
            <p:cNvPr id="16" name="矩形 15"/>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0" y="1320801"/>
              <a:ext cx="4180114" cy="4180114"/>
            </a:xfrm>
            <a:prstGeom prst="rect">
              <a:avLst/>
            </a:prstGeom>
            <a:solidFill>
              <a:srgbClr val="2E75B6"/>
            </a:solidFill>
            <a:ln>
              <a:solidFill>
                <a:schemeClr val="accent1">
                  <a:lumMod val="50000"/>
                </a:schemeClr>
              </a:solidFill>
            </a:ln>
            <a:extLst>
              <a:ext uri="{909E8E84-426E-40DD-AFC4-6F175D3DCCD1}">
                <a14:hiddenFill xmlns:a14="http://schemas.microsoft.com/office/drawing/2010/main">
                  <a:solidFill>
                    <a:srgbClr val="D5493A">
                      <a:alpha val="78000"/>
                    </a:srgb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8" name="组合 17"/>
          <p:cNvGrpSpPr/>
          <p:nvPr/>
        </p:nvGrpSpPr>
        <p:grpSpPr>
          <a:xfrm rot="2700000">
            <a:off x="1374140" y="2326640"/>
            <a:ext cx="1969135" cy="2068195"/>
            <a:chOff x="0" y="986971"/>
            <a:chExt cx="4615543" cy="4847774"/>
          </a:xfrm>
        </p:grpSpPr>
        <p:sp>
          <p:nvSpPr>
            <p:cNvPr id="19" name="矩形 18"/>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nvSpPr>
          <p:spPr>
            <a:xfrm>
              <a:off x="0" y="1320801"/>
              <a:ext cx="4180114" cy="4180114"/>
            </a:xfrm>
            <a:prstGeom prst="rect">
              <a:avLst/>
            </a:prstGeom>
            <a:solidFill>
              <a:schemeClr val="tx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7" name="组合 26"/>
          <p:cNvGrpSpPr/>
          <p:nvPr/>
        </p:nvGrpSpPr>
        <p:grpSpPr>
          <a:xfrm rot="2700000">
            <a:off x="2806700" y="2339340"/>
            <a:ext cx="730250" cy="767080"/>
            <a:chOff x="0" y="986971"/>
            <a:chExt cx="4615543" cy="4847774"/>
          </a:xfrm>
          <a:solidFill>
            <a:schemeClr val="accent1">
              <a:lumMod val="75000"/>
            </a:schemeClr>
          </a:solidFill>
        </p:grpSpPr>
        <p:sp>
          <p:nvSpPr>
            <p:cNvPr id="28" name="矩形 27"/>
            <p:cNvSpPr/>
            <p:nvPr/>
          </p:nvSpPr>
          <p:spPr>
            <a:xfrm>
              <a:off x="449943" y="986971"/>
              <a:ext cx="4165600" cy="4847774"/>
            </a:xfrm>
            <a:prstGeom prst="rect">
              <a:avLst/>
            </a:prstGeom>
            <a:noFill/>
            <a:ln>
              <a:solidFill>
                <a:schemeClr val="accent1">
                  <a:lumMod val="50000"/>
                  <a:alpha val="70000"/>
                </a:schemeClr>
              </a:solidFill>
            </a:ln>
            <a:extLst>
              <a:ext uri="{909E8E84-426E-40DD-AFC4-6F175D3DCCD1}">
                <a14:hiddenFill xmlns:a14="http://schemas.microsoft.com/office/drawing/2010/main">
                  <a:grp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0" y="1320801"/>
              <a:ext cx="4180114" cy="4180114"/>
            </a:xfrm>
            <a:prstGeom prst="rect">
              <a:avLst/>
            </a:prstGeom>
            <a:grp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9" name="组合 8"/>
          <p:cNvGrpSpPr/>
          <p:nvPr/>
        </p:nvGrpSpPr>
        <p:grpSpPr>
          <a:xfrm rot="2700000">
            <a:off x="2849245" y="4404995"/>
            <a:ext cx="368935" cy="387350"/>
            <a:chOff x="0" y="986971"/>
            <a:chExt cx="4615543" cy="4847774"/>
          </a:xfrm>
        </p:grpSpPr>
        <p:sp>
          <p:nvSpPr>
            <p:cNvPr id="13" name="矩形 12"/>
            <p:cNvSpPr/>
            <p:nvPr/>
          </p:nvSpPr>
          <p:spPr>
            <a:xfrm>
              <a:off x="449943" y="986971"/>
              <a:ext cx="4165600" cy="4847774"/>
            </a:xfrm>
            <a:prstGeom prst="rect">
              <a:avLst/>
            </a:prstGeom>
            <a:noFill/>
            <a:ln>
              <a:solidFill>
                <a:schemeClr val="accent1">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矩形 31"/>
            <p:cNvSpPr/>
            <p:nvPr/>
          </p:nvSpPr>
          <p:spPr>
            <a:xfrm>
              <a:off x="0" y="1320801"/>
              <a:ext cx="4180114" cy="4180114"/>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 name="文本框 13"/>
          <p:cNvSpPr txBox="1"/>
          <p:nvPr/>
        </p:nvSpPr>
        <p:spPr>
          <a:xfrm>
            <a:off x="2612390" y="407035"/>
            <a:ext cx="7449185" cy="583565"/>
          </a:xfrm>
          <a:prstGeom prst="rect">
            <a:avLst/>
          </a:prstGeom>
          <a:noFill/>
        </p:spPr>
        <p:txBody>
          <a:bodyPr wrap="square" rtlCol="0">
            <a:spAutoFit/>
          </a:bodyPr>
          <a:p>
            <a:r>
              <a:rPr lang="zh-CN" altLang="en-US" sz="3200" b="1">
                <a:latin typeface="微软雅黑" panose="020B0503020204020204" charset="-122"/>
                <a:ea typeface="微软雅黑" panose="020B0503020204020204" charset="-122"/>
                <a:cs typeface="微软雅黑" panose="020B0503020204020204" charset="-122"/>
              </a:rPr>
              <a:t>第三节  舆论的流变——舆论秩序的演化</a:t>
            </a:r>
            <a:endParaRPr lang="zh-CN" altLang="en-US" sz="32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4039696" y="385941"/>
            <a:ext cx="40944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一、先秦社会的舆论秩序</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7" name="圆角矩形 6"/>
          <p:cNvSpPr/>
          <p:nvPr>
            <p:custDataLst>
              <p:tags r:id="rId1"/>
            </p:custDataLst>
          </p:nvPr>
        </p:nvSpPr>
        <p:spPr>
          <a:xfrm>
            <a:off x="2276660" y="2081748"/>
            <a:ext cx="1037043" cy="1037043"/>
          </a:xfrm>
          <a:prstGeom prst="roundRect">
            <a:avLst>
              <a:gd name="adj" fmla="val 9711"/>
            </a:avLst>
          </a:prstGeom>
          <a:noFill/>
          <a:ln w="10795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文本框 7"/>
          <p:cNvSpPr txBox="1"/>
          <p:nvPr>
            <p:custDataLst>
              <p:tags r:id="rId2"/>
            </p:custDataLst>
          </p:nvPr>
        </p:nvSpPr>
        <p:spPr>
          <a:xfrm>
            <a:off x="1714316" y="1746686"/>
            <a:ext cx="1299956" cy="1112842"/>
          </a:xfrm>
          <a:prstGeom prst="rect">
            <a:avLst/>
          </a:prstGeom>
          <a:solidFill>
            <a:srgbClr val="FFFFFF"/>
          </a:solidFill>
        </p:spPr>
        <p:txBody>
          <a:bodyPr wrap="square" tIns="0" bIns="0" rtlCol="0">
            <a:normAutofit/>
          </a:bodyPr>
          <a:p>
            <a:pPr algn="ctr">
              <a:lnSpc>
                <a:spcPct val="120000"/>
              </a:lnSpc>
            </a:pPr>
            <a:r>
              <a:rPr lang="en-US" altLang="zh-CN" sz="5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5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custDataLst>
              <p:tags r:id="rId3"/>
            </p:custDataLst>
          </p:nvPr>
        </p:nvSpPr>
        <p:spPr>
          <a:xfrm>
            <a:off x="3503593" y="2252669"/>
            <a:ext cx="6801971" cy="694805"/>
          </a:xfrm>
          <a:prstGeom prst="rect">
            <a:avLst/>
          </a:prstGeom>
          <a:noFill/>
        </p:spPr>
        <p:txBody>
          <a:bodyPr wrap="square" lIns="91440" tIns="45720" rIns="91440" bIns="45720" rtlCol="0" anchor="ctr" anchorCtr="0">
            <a:normAutofit/>
          </a:bodyPr>
          <a:p>
            <a:pPr>
              <a:lnSpc>
                <a:spcPct val="120000"/>
              </a:lnSpc>
            </a:pPr>
            <a:r>
              <a:rPr lang="zh-CN" altLang="en-US" sz="2800" b="1">
                <a:latin typeface="微软雅黑" panose="020B0503020204020204" charset="-122"/>
                <a:ea typeface="微软雅黑" panose="020B0503020204020204" charset="-122"/>
                <a:cs typeface="微软雅黑" panose="020B0503020204020204" charset="-122"/>
                <a:sym typeface="+mn-ea"/>
              </a:rPr>
              <a:t>夏商、西周奴隶君主制下的舆论秩序</a:t>
            </a:r>
            <a:endParaRPr lang="zh-CN" altLang="en-US" sz="2800" b="1" spc="200">
              <a:solidFill>
                <a:srgbClr val="096FB6"/>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2" name="圆角矩形 11"/>
          <p:cNvSpPr/>
          <p:nvPr>
            <p:custDataLst>
              <p:tags r:id="rId4"/>
            </p:custDataLst>
          </p:nvPr>
        </p:nvSpPr>
        <p:spPr>
          <a:xfrm>
            <a:off x="2276660" y="4316503"/>
            <a:ext cx="1037043" cy="1037043"/>
          </a:xfrm>
          <a:prstGeom prst="roundRect">
            <a:avLst>
              <a:gd name="adj" fmla="val 9711"/>
            </a:avLst>
          </a:prstGeom>
          <a:noFill/>
          <a:ln w="10795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5"/>
            </p:custDataLst>
          </p:nvPr>
        </p:nvSpPr>
        <p:spPr>
          <a:xfrm>
            <a:off x="1714316" y="3981441"/>
            <a:ext cx="1299956" cy="1112842"/>
          </a:xfrm>
          <a:prstGeom prst="rect">
            <a:avLst/>
          </a:prstGeom>
          <a:solidFill>
            <a:srgbClr val="FFFFFF"/>
          </a:solidFill>
        </p:spPr>
        <p:txBody>
          <a:bodyPr wrap="square" tIns="0" bIns="0" rtlCol="0">
            <a:normAutofit/>
          </a:bodyPr>
          <a:p>
            <a:pPr algn="ctr">
              <a:lnSpc>
                <a:spcPct val="120000"/>
              </a:lnSpc>
            </a:pPr>
            <a:r>
              <a:rPr lang="en-US" altLang="zh-CN" sz="5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5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5" name="文本框 14"/>
          <p:cNvSpPr txBox="1"/>
          <p:nvPr>
            <p:custDataLst>
              <p:tags r:id="rId6"/>
            </p:custDataLst>
          </p:nvPr>
        </p:nvSpPr>
        <p:spPr>
          <a:xfrm>
            <a:off x="3676948" y="4487425"/>
            <a:ext cx="6801971" cy="694805"/>
          </a:xfrm>
          <a:prstGeom prst="rect">
            <a:avLst/>
          </a:prstGeom>
          <a:noFill/>
        </p:spPr>
        <p:txBody>
          <a:bodyPr wrap="square" lIns="91440" tIns="45720" rIns="91440" bIns="45720" rtlCol="0" anchor="ctr" anchorCtr="0">
            <a:normAutofit lnSpcReduction="10000"/>
          </a:bodyPr>
          <a:p>
            <a:pPr>
              <a:lnSpc>
                <a:spcPct val="120000"/>
              </a:lnSpc>
            </a:pPr>
            <a:r>
              <a:rPr lang="en-US" sz="2800" b="1">
                <a:latin typeface="微软雅黑" panose="020B0503020204020204" charset="-122"/>
                <a:ea typeface="微软雅黑" panose="020B0503020204020204" charset="-122"/>
                <a:cs typeface="微软雅黑" panose="020B0503020204020204" charset="-122"/>
                <a:sym typeface="+mn-ea"/>
              </a:rPr>
              <a:t>春秋战国时期的舆论秩序</a:t>
            </a:r>
            <a:endParaRPr lang="zh-CN" altLang="en-US" sz="2800" b="1" spc="200">
              <a:solidFill>
                <a:srgbClr val="099CB6"/>
              </a:solidFill>
              <a:latin typeface="Arial" panose="020B0604020202020204" pitchFamily="34" charset="0"/>
              <a:ea typeface="微软雅黑" panose="020B050302020402020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 Box 10"/>
          <p:cNvSpPr txBox="1">
            <a:spLocks noChangeArrowheads="1"/>
          </p:cNvSpPr>
          <p:nvPr/>
        </p:nvSpPr>
        <p:spPr bwMode="auto">
          <a:xfrm>
            <a:off x="9078136" y="2395719"/>
            <a:ext cx="2456020" cy="1090295"/>
          </a:xfrm>
          <a:prstGeom prst="rect">
            <a:avLst/>
          </a:prstGeom>
          <a:noFill/>
          <a:ln w="9525">
            <a:noFill/>
            <a:miter lim="800000"/>
          </a:ln>
        </p:spPr>
        <p:txBody>
          <a:bodyPr wrap="square" lIns="45711" tIns="22855" rIns="45711" bIns="22855">
            <a:spAutoFit/>
          </a:bodyPr>
          <a:lstStyle/>
          <a:p>
            <a:pPr defTabSz="1088390">
              <a:lnSpc>
                <a:spcPct val="200000"/>
              </a:lnSpc>
            </a:pPr>
            <a:r>
              <a:rPr lang="en-US" sz="1600" b="1" dirty="0">
                <a:solidFill>
                  <a:schemeClr val="bg1"/>
                </a:solidFill>
                <a:latin typeface="Open Sans" pitchFamily="34" charset="0"/>
                <a:ea typeface="Open Sans" pitchFamily="34" charset="0"/>
                <a:cs typeface="Open Sans" pitchFamily="34" charset="0"/>
              </a:rPr>
              <a:t>New Idea</a:t>
            </a:r>
            <a:endParaRPr lang="en-US" sz="1600" b="1" dirty="0">
              <a:solidFill>
                <a:schemeClr val="bg1"/>
              </a:solidFill>
              <a:latin typeface="Open Sans" pitchFamily="34" charset="0"/>
              <a:ea typeface="Open Sans" pitchFamily="34" charset="0"/>
              <a:cs typeface="Open Sans" pitchFamily="34" charset="0"/>
            </a:endParaRPr>
          </a:p>
          <a:p>
            <a:pPr defTabSz="1088390"/>
            <a:r>
              <a:rPr lang="en-US" sz="1200" dirty="0" err="1">
                <a:solidFill>
                  <a:schemeClr val="bg1"/>
                </a:solidFill>
                <a:latin typeface="Open Sans" pitchFamily="34" charset="0"/>
                <a:ea typeface="Open Sans" pitchFamily="34" charset="0"/>
                <a:cs typeface="Open Sans" pitchFamily="34" charset="0"/>
              </a:rPr>
              <a:t>Mauris</a:t>
            </a:r>
            <a:r>
              <a:rPr lang="en-US" sz="1200" dirty="0">
                <a:solidFill>
                  <a:schemeClr val="bg1"/>
                </a:solidFill>
                <a:latin typeface="Open Sans" pitchFamily="34" charset="0"/>
                <a:ea typeface="Open Sans" pitchFamily="34" charset="0"/>
                <a:cs typeface="Open Sans" pitchFamily="34" charset="0"/>
              </a:rPr>
              <a:t> quam dolor, </a:t>
            </a:r>
            <a:r>
              <a:rPr lang="en-US" sz="1200" dirty="0" err="1">
                <a:solidFill>
                  <a:schemeClr val="bg1"/>
                </a:solidFill>
                <a:latin typeface="Open Sans" pitchFamily="34" charset="0"/>
                <a:ea typeface="Open Sans" pitchFamily="34" charset="0"/>
                <a:cs typeface="Open Sans" pitchFamily="34" charset="0"/>
              </a:rPr>
              <a:t>cursus</a:t>
            </a:r>
            <a:r>
              <a:rPr lang="en-US" sz="1200" dirty="0">
                <a:solidFill>
                  <a:schemeClr val="bg1"/>
                </a:solidFill>
                <a:latin typeface="Open Sans" pitchFamily="34" charset="0"/>
                <a:ea typeface="Open Sans" pitchFamily="34" charset="0"/>
                <a:cs typeface="Open Sans" pitchFamily="34" charset="0"/>
              </a:rPr>
              <a:t> at </a:t>
            </a:r>
            <a:r>
              <a:rPr lang="en-US" sz="1200" dirty="0" err="1">
                <a:solidFill>
                  <a:schemeClr val="bg1"/>
                </a:solidFill>
                <a:latin typeface="Open Sans" pitchFamily="34" charset="0"/>
                <a:ea typeface="Open Sans" pitchFamily="34" charset="0"/>
                <a:cs typeface="Open Sans" pitchFamily="34" charset="0"/>
              </a:rPr>
              <a:t>porta</a:t>
            </a:r>
            <a:r>
              <a:rPr lang="en-US" sz="1200" dirty="0">
                <a:solidFill>
                  <a:schemeClr val="bg1"/>
                </a:solidFill>
                <a:latin typeface="Open Sans" pitchFamily="34" charset="0"/>
                <a:ea typeface="Open Sans" pitchFamily="34" charset="0"/>
                <a:cs typeface="Open Sans" pitchFamily="34" charset="0"/>
              </a:rPr>
              <a:t> et,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eget</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purus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Nunc</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tempor</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interdum</a:t>
            </a:r>
            <a:r>
              <a:rPr lang="en-US" sz="1200" dirty="0">
                <a:solidFill>
                  <a:schemeClr val="bg1"/>
                </a:solidFill>
                <a:latin typeface="Open Sans" pitchFamily="34" charset="0"/>
                <a:ea typeface="Open Sans" pitchFamily="34" charset="0"/>
                <a:cs typeface="Open Sans" pitchFamily="34" charset="0"/>
              </a:rPr>
              <a:t>. </a:t>
            </a:r>
            <a:endParaRPr lang="en-US" sz="1200" dirty="0">
              <a:solidFill>
                <a:schemeClr val="bg1"/>
              </a:solidFill>
              <a:latin typeface="Open Sans" pitchFamily="34" charset="0"/>
              <a:ea typeface="Open Sans" pitchFamily="34" charset="0"/>
              <a:cs typeface="Open Sans" pitchFamily="34" charset="0"/>
            </a:endParaRPr>
          </a:p>
        </p:txBody>
      </p:sp>
      <p:sp>
        <p:nvSpPr>
          <p:cNvPr id="3" name="文本框 2"/>
          <p:cNvSpPr txBox="1"/>
          <p:nvPr/>
        </p:nvSpPr>
        <p:spPr>
          <a:xfrm>
            <a:off x="693965" y="1453225"/>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rPr>
              <a:t>夏商、西周奴隶君主制下的舆论秩序</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94055" y="2395855"/>
            <a:ext cx="5960110" cy="357949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夏商时期，舆论控制最主要的手段就是</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神谕的宗教控制</a:t>
            </a:r>
            <a:r>
              <a:rPr lang="zh-CN" altLang="en-US" sz="2000">
                <a:latin typeface="微软雅黑" panose="020B0503020204020204" charset="-122"/>
                <a:ea typeface="微软雅黑" panose="020B0503020204020204" charset="-122"/>
                <a:cs typeface="微软雅黑" panose="020B0503020204020204" charset="-122"/>
              </a:rPr>
              <a:t>，即利用人们对于强大自然力的崇拜来控制人们的思想。《礼记·表记》上说“殷人尊神，率民以事神”。殷商时代的宗教与原始社会的宗教相比，已经有了本质的改变。从卜辞记载看，在殷商时人的观念中，“帝”是最高的神。</a:t>
            </a:r>
            <a:endParaRPr lang="zh-CN" altLang="en-US" sz="2000">
              <a:latin typeface="微软雅黑" panose="020B0503020204020204" charset="-122"/>
              <a:ea typeface="微软雅黑" panose="020B0503020204020204" charset="-122"/>
              <a:cs typeface="微软雅黑" panose="020B0503020204020204" charset="-122"/>
            </a:endParaRPr>
          </a:p>
          <a:p>
            <a:pPr indent="457200" fontAlgn="auto">
              <a:lnSpc>
                <a:spcPct val="150000"/>
              </a:lnSpc>
              <a:spcBef>
                <a:spcPts val="1000"/>
              </a:spcBef>
              <a:spcAft>
                <a:spcPts val="1000"/>
              </a:spcAft>
            </a:pP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039696" y="385941"/>
            <a:ext cx="40944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一、先秦社会的舆论秩序</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pic>
        <p:nvPicPr>
          <p:cNvPr id="4" name="图片 3"/>
          <p:cNvPicPr>
            <a:picLocks noChangeAspect="1"/>
          </p:cNvPicPr>
          <p:nvPr/>
        </p:nvPicPr>
        <p:blipFill>
          <a:blip r:embed="rId1"/>
          <a:stretch>
            <a:fillRect/>
          </a:stretch>
        </p:blipFill>
        <p:spPr>
          <a:xfrm>
            <a:off x="6640830" y="2597150"/>
            <a:ext cx="5549265" cy="31178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par>
                                <p:cTn id="12" presetID="22" presetClass="entr" presetSubtype="4"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906145" y="1809115"/>
            <a:ext cx="10361295" cy="383603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西周时期，自商便有的史官文化渐渐发展，他们开始在国家文化事业中担任重要角色。巫觋游离在政治领域边缘。这标志着</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夏商时期巫教控制的式微和礼乐制度的兴起</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西周初年，周武王之弟周公旦</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“制礼作乐”</a:t>
            </a:r>
            <a:r>
              <a:rPr lang="zh-CN" altLang="en-US" sz="2000">
                <a:latin typeface="微软雅黑" panose="020B0503020204020204" charset="-122"/>
                <a:ea typeface="微软雅黑" panose="020B0503020204020204" charset="-122"/>
                <a:cs typeface="微软雅黑" panose="020B0503020204020204" charset="-122"/>
              </a:rPr>
              <a:t>，由国家立法的形式规定了吉礼(祭礼)、凶礼(丧礼)、军礼(行军，出征)、宾礼(朝觐，互聘)、嘉礼(婚宴，加冠)等一系列人民应当遵守的社会规范和社会秩序，言明不同阶层的尊卑贵贱，借此来控制人民的思想和行为。</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于是，</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礼乐</a:t>
            </a:r>
            <a:r>
              <a:rPr lang="zh-CN" altLang="en-US" sz="2000">
                <a:latin typeface="微软雅黑" panose="020B0503020204020204" charset="-122"/>
                <a:ea typeface="微软雅黑" panose="020B0503020204020204" charset="-122"/>
                <a:cs typeface="微软雅黑" panose="020B0503020204020204" charset="-122"/>
              </a:rPr>
              <a:t>也逐渐成为舆论控制的主要手段，即统治者通过订立人们在日常生活中应当遵守的基本的道德规范，来控制人们的思想和行为。</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039696" y="385941"/>
            <a:ext cx="40944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一、先秦社会的舆论秩序</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 Box 10"/>
          <p:cNvSpPr txBox="1">
            <a:spLocks noChangeArrowheads="1"/>
          </p:cNvSpPr>
          <p:nvPr/>
        </p:nvSpPr>
        <p:spPr bwMode="auto">
          <a:xfrm>
            <a:off x="9078136" y="2395719"/>
            <a:ext cx="2456020" cy="1090295"/>
          </a:xfrm>
          <a:prstGeom prst="rect">
            <a:avLst/>
          </a:prstGeom>
          <a:noFill/>
          <a:ln w="9525">
            <a:noFill/>
            <a:miter lim="800000"/>
          </a:ln>
        </p:spPr>
        <p:txBody>
          <a:bodyPr wrap="square" lIns="45711" tIns="22855" rIns="45711" bIns="22855">
            <a:spAutoFit/>
          </a:bodyPr>
          <a:lstStyle/>
          <a:p>
            <a:pPr defTabSz="1088390">
              <a:lnSpc>
                <a:spcPct val="200000"/>
              </a:lnSpc>
            </a:pPr>
            <a:r>
              <a:rPr lang="en-US" sz="1600" b="1" dirty="0">
                <a:solidFill>
                  <a:schemeClr val="bg1"/>
                </a:solidFill>
                <a:latin typeface="Open Sans" pitchFamily="34" charset="0"/>
                <a:ea typeface="Open Sans" pitchFamily="34" charset="0"/>
                <a:cs typeface="Open Sans" pitchFamily="34" charset="0"/>
              </a:rPr>
              <a:t>New Idea</a:t>
            </a:r>
            <a:endParaRPr lang="en-US" sz="1600" b="1" dirty="0">
              <a:solidFill>
                <a:schemeClr val="bg1"/>
              </a:solidFill>
              <a:latin typeface="Open Sans" pitchFamily="34" charset="0"/>
              <a:ea typeface="Open Sans" pitchFamily="34" charset="0"/>
              <a:cs typeface="Open Sans" pitchFamily="34" charset="0"/>
            </a:endParaRPr>
          </a:p>
          <a:p>
            <a:pPr defTabSz="1088390"/>
            <a:r>
              <a:rPr lang="en-US" sz="1200" dirty="0" err="1">
                <a:solidFill>
                  <a:schemeClr val="bg1"/>
                </a:solidFill>
                <a:latin typeface="Open Sans" pitchFamily="34" charset="0"/>
                <a:ea typeface="Open Sans" pitchFamily="34" charset="0"/>
                <a:cs typeface="Open Sans" pitchFamily="34" charset="0"/>
              </a:rPr>
              <a:t>Mauris</a:t>
            </a:r>
            <a:r>
              <a:rPr lang="en-US" sz="1200" dirty="0">
                <a:solidFill>
                  <a:schemeClr val="bg1"/>
                </a:solidFill>
                <a:latin typeface="Open Sans" pitchFamily="34" charset="0"/>
                <a:ea typeface="Open Sans" pitchFamily="34" charset="0"/>
                <a:cs typeface="Open Sans" pitchFamily="34" charset="0"/>
              </a:rPr>
              <a:t> quam dolor, </a:t>
            </a:r>
            <a:r>
              <a:rPr lang="en-US" sz="1200" dirty="0" err="1">
                <a:solidFill>
                  <a:schemeClr val="bg1"/>
                </a:solidFill>
                <a:latin typeface="Open Sans" pitchFamily="34" charset="0"/>
                <a:ea typeface="Open Sans" pitchFamily="34" charset="0"/>
                <a:cs typeface="Open Sans" pitchFamily="34" charset="0"/>
              </a:rPr>
              <a:t>cursus</a:t>
            </a:r>
            <a:r>
              <a:rPr lang="en-US" sz="1200" dirty="0">
                <a:solidFill>
                  <a:schemeClr val="bg1"/>
                </a:solidFill>
                <a:latin typeface="Open Sans" pitchFamily="34" charset="0"/>
                <a:ea typeface="Open Sans" pitchFamily="34" charset="0"/>
                <a:cs typeface="Open Sans" pitchFamily="34" charset="0"/>
              </a:rPr>
              <a:t> at </a:t>
            </a:r>
            <a:r>
              <a:rPr lang="en-US" sz="1200" dirty="0" err="1">
                <a:solidFill>
                  <a:schemeClr val="bg1"/>
                </a:solidFill>
                <a:latin typeface="Open Sans" pitchFamily="34" charset="0"/>
                <a:ea typeface="Open Sans" pitchFamily="34" charset="0"/>
                <a:cs typeface="Open Sans" pitchFamily="34" charset="0"/>
              </a:rPr>
              <a:t>porta</a:t>
            </a:r>
            <a:r>
              <a:rPr lang="en-US" sz="1200" dirty="0">
                <a:solidFill>
                  <a:schemeClr val="bg1"/>
                </a:solidFill>
                <a:latin typeface="Open Sans" pitchFamily="34" charset="0"/>
                <a:ea typeface="Open Sans" pitchFamily="34" charset="0"/>
                <a:cs typeface="Open Sans" pitchFamily="34" charset="0"/>
              </a:rPr>
              <a:t> et,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eget</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purus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Nunc</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tempor</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interdum</a:t>
            </a:r>
            <a:r>
              <a:rPr lang="en-US" sz="1200" dirty="0">
                <a:solidFill>
                  <a:schemeClr val="bg1"/>
                </a:solidFill>
                <a:latin typeface="Open Sans" pitchFamily="34" charset="0"/>
                <a:ea typeface="Open Sans" pitchFamily="34" charset="0"/>
                <a:cs typeface="Open Sans" pitchFamily="34" charset="0"/>
              </a:rPr>
              <a:t>. </a:t>
            </a:r>
            <a:endParaRPr lang="en-US" sz="1200" dirty="0">
              <a:solidFill>
                <a:schemeClr val="bg1"/>
              </a:solidFill>
              <a:latin typeface="Open Sans" pitchFamily="34" charset="0"/>
              <a:ea typeface="Open Sans" pitchFamily="34" charset="0"/>
              <a:cs typeface="Open Sans" pitchFamily="34" charset="0"/>
            </a:endParaRPr>
          </a:p>
        </p:txBody>
      </p:sp>
      <p:sp>
        <p:nvSpPr>
          <p:cNvPr id="6" name="TextBox 2"/>
          <p:cNvSpPr txBox="1"/>
          <p:nvPr/>
        </p:nvSpPr>
        <p:spPr>
          <a:xfrm>
            <a:off x="4039696" y="385941"/>
            <a:ext cx="40944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一、先秦社会的舆论秩序</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1"/>
          <a:stretch>
            <a:fillRect/>
          </a:stretch>
        </p:blipFill>
        <p:spPr>
          <a:xfrm>
            <a:off x="415925" y="2085340"/>
            <a:ext cx="5039995" cy="3965575"/>
          </a:xfrm>
          <a:prstGeom prst="rect">
            <a:avLst/>
          </a:prstGeom>
        </p:spPr>
      </p:pic>
      <p:pic>
        <p:nvPicPr>
          <p:cNvPr id="3" name="图片 2"/>
          <p:cNvPicPr>
            <a:picLocks noChangeAspect="1"/>
          </p:cNvPicPr>
          <p:nvPr/>
        </p:nvPicPr>
        <p:blipFill>
          <a:blip r:embed="rId2"/>
          <a:stretch>
            <a:fillRect/>
          </a:stretch>
        </p:blipFill>
        <p:spPr>
          <a:xfrm>
            <a:off x="5549900" y="2086610"/>
            <a:ext cx="6640195" cy="396430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561885" y="1291300"/>
            <a:ext cx="6189469" cy="460375"/>
          </a:xfrm>
          <a:prstGeom prst="rect">
            <a:avLst/>
          </a:prstGeom>
          <a:noFill/>
        </p:spPr>
        <p:txBody>
          <a:bodyPr wrap="square" rtlCol="0">
            <a:spAutoFit/>
          </a:bodyPr>
          <a:p>
            <a:pPr indent="609600" algn="l" fontAlgn="auto">
              <a:buClrTx/>
              <a:buSzTx/>
              <a:buFontTx/>
              <a:extLst>
                <a:ext uri="{35155182-B16C-46BC-9424-99874614C6A1}">
                  <wpsdc:indentchars xmlns:wpsdc="http://www.wps.cn/officeDocument/2017/drawingmlCustomData" val="200" checksum="4158780845"/>
                </a:ext>
              </a:extLst>
            </a:pPr>
            <a:r>
              <a:rPr lang="en-US" sz="2400" b="1">
                <a:latin typeface="微软雅黑" panose="020B0503020204020204" charset="-122"/>
                <a:ea typeface="微软雅黑" panose="020B0503020204020204" charset="-122"/>
                <a:cs typeface="微软雅黑" panose="020B0503020204020204" charset="-122"/>
              </a:rPr>
              <a:t>2.春秋战国时期的舆论秩序</a:t>
            </a:r>
            <a:endParaRPr lang="en-US" sz="2400" b="1">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039696" y="385941"/>
            <a:ext cx="40944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一、先秦社会的舆论秩序</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561975" y="2071370"/>
            <a:ext cx="11217910" cy="429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春秋战国是一个社会巨变的时期。在</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政治格局上</a:t>
            </a:r>
            <a:r>
              <a:rPr lang="zh-CN" altLang="en-US" sz="2000">
                <a:latin typeface="微软雅黑" panose="020B0503020204020204" charset="-122"/>
                <a:ea typeface="微软雅黑" panose="020B0503020204020204" charset="-122"/>
                <a:cs typeface="微软雅黑" panose="020B0503020204020204" charset="-122"/>
              </a:rPr>
              <a:t>的一个突出表现就是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“贵族共政”的解体</a:t>
            </a:r>
            <a:r>
              <a:rPr lang="zh-CN" altLang="en-US" sz="2000">
                <a:latin typeface="微软雅黑" panose="020B0503020204020204" charset="-122"/>
                <a:ea typeface="微软雅黑" panose="020B0503020204020204" charset="-122"/>
                <a:cs typeface="微软雅黑" panose="020B0503020204020204" charset="-122"/>
              </a:rPr>
              <a:t>，即以血缘远近为基础的分封制解体。而在</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文化领域</a:t>
            </a:r>
            <a:r>
              <a:rPr lang="zh-CN" altLang="en-US" sz="2000">
                <a:latin typeface="微软雅黑" panose="020B0503020204020204" charset="-122"/>
                <a:ea typeface="微软雅黑" panose="020B0503020204020204" charset="-122"/>
                <a:cs typeface="微软雅黑" panose="020B0503020204020204" charset="-122"/>
              </a:rPr>
              <a:t>最重要的表现就是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“礼崩乐坏”</a:t>
            </a:r>
            <a:r>
              <a:rPr lang="zh-CN" altLang="en-US" sz="2000">
                <a:latin typeface="微软雅黑" panose="020B0503020204020204" charset="-122"/>
                <a:ea typeface="微软雅黑" panose="020B0503020204020204" charset="-122"/>
                <a:cs typeface="微软雅黑" panose="020B0503020204020204" charset="-122"/>
              </a:rPr>
              <a:t>，即周王朝所推行的一系列的社会规范面临着土崩瓦解的危险。</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“礼崩乐坏”使得统治阶级对教育权的控制日趋松弛，私学之门顿开。“在春秋战国时期，出现了与当时仍然存在的‘官学’所不同的‘舆论场’”，即</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体现下层民众舆论的“私学”舆论场</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随着生产力的发展、私有土地的出现，在春秋战国时期，新兴的地主阶级也随之出现了，地主阶级中的知识分子即</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“士阶层”</a:t>
            </a:r>
            <a:r>
              <a:rPr lang="zh-CN" altLang="en-US" sz="2000">
                <a:latin typeface="微软雅黑" panose="020B0503020204020204" charset="-122"/>
                <a:ea typeface="微软雅黑" panose="020B0503020204020204" charset="-122"/>
                <a:cs typeface="微软雅黑" panose="020B0503020204020204" charset="-122"/>
              </a:rPr>
              <a:t>开始崛起，为了与传统贵族阶层争夺政治权力，他们开始四处向各国的统治者游说自己的治国理念，这些</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“士阶层”也就是当时的“舆论领袖”</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906145" y="1767205"/>
            <a:ext cx="10361295" cy="332295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与此同时，夏商和西周时，统治者搜集民意考察民生的最主要途径是</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采风制度</a:t>
            </a:r>
            <a:r>
              <a:rPr lang="zh-CN" altLang="en-US" sz="2000">
                <a:latin typeface="微软雅黑" panose="020B0503020204020204" charset="-122"/>
                <a:ea typeface="微软雅黑" panose="020B0503020204020204" charset="-122"/>
                <a:cs typeface="微软雅黑" panose="020B0503020204020204" charset="-122"/>
              </a:rPr>
              <a:t>，即设立专门机构采集民歌、民谣以观民风的制度，滥觞于上古时代，流传于夏、商、周。在古代传播形式比较原始的情况下，</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民歌、民谣是最主要的舆论载体</a:t>
            </a:r>
            <a:r>
              <a:rPr lang="zh-CN" altLang="en-US" sz="2000">
                <a:latin typeface="微软雅黑" panose="020B0503020204020204" charset="-122"/>
                <a:ea typeface="微软雅黑" panose="020B0503020204020204" charset="-122"/>
                <a:cs typeface="微软雅黑" panose="020B0503020204020204" charset="-122"/>
              </a:rPr>
              <a:t>，因此，采集民风，实则采集舆论。《汉书·艺文志》中说：“古有采诗之官，王者所以观风俗，知得失，自考证也”。夏朝的统治者设置了专门的官吏职务——“遒人”，专门负责搜集庶民对政务的意见和呼声。与此同时，贵族可以通过谏议，庶民则通过“诽谤”朝政来参政议政，统治阶级对贵族谏议与庶众舆论的尊重是其维持统治秩序的重要手段。</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TextBox 2"/>
          <p:cNvSpPr txBox="1"/>
          <p:nvPr/>
        </p:nvSpPr>
        <p:spPr>
          <a:xfrm>
            <a:off x="4039696" y="385941"/>
            <a:ext cx="40944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一、先秦社会的舆论秩序</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 y="914400"/>
            <a:ext cx="12188190"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p:nvPr/>
        </p:nvSpPr>
        <p:spPr>
          <a:xfrm>
            <a:off x="4039696" y="385941"/>
            <a:ext cx="4094480" cy="521970"/>
          </a:xfrm>
          <a:prstGeom prst="rect">
            <a:avLst/>
          </a:prstGeom>
          <a:noFill/>
        </p:spPr>
        <p:txBody>
          <a:bodyPr wrap="none" rtlCol="0">
            <a:spAutoFit/>
          </a:bodyPr>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一、先秦社会的舆论秩序</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sp>
        <p:nvSpPr>
          <p:cNvPr id="4" name="矩形 9"/>
          <p:cNvSpPr>
            <a:spLocks noChangeArrowheads="1"/>
          </p:cNvSpPr>
          <p:nvPr/>
        </p:nvSpPr>
        <p:spPr bwMode="auto">
          <a:xfrm>
            <a:off x="1246505" y="1703705"/>
            <a:ext cx="9870440" cy="3579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sym typeface="+mn-ea"/>
              </a:rPr>
              <a:t>与夏、商、西周三代的舆论控制手段不同，“在经过战国变法运动之后……除了摧毁世袭贵族基本政治制度基础的同时，也为社会秩序和社会舆论树立了强有力的控制工具——</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以‘刑罚’为核心的法律体系</a:t>
            </a:r>
            <a:r>
              <a:rPr lang="zh-CN" altLang="en-US" sz="2000">
                <a:latin typeface="微软雅黑" panose="020B0503020204020204" charset="-122"/>
                <a:ea typeface="微软雅黑" panose="020B0503020204020204" charset="-122"/>
                <a:cs typeface="微软雅黑" panose="020B0503020204020204" charset="-122"/>
                <a:sym typeface="+mn-ea"/>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algn="l" fontAlgn="auto">
              <a:lnSpc>
                <a:spcPct val="150000"/>
              </a:lnSpc>
              <a:spcBef>
                <a:spcPts val="1000"/>
              </a:spcBef>
              <a:spcAft>
                <a:spcPts val="1000"/>
              </a:spcAft>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但是，虽然春秋战国时代的“礼崩乐坏”乃至战乱频仍，一方面使得社会舆论得以自由释放，并形成了以“士阶层”的舆论激荡为主要表征的</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“百家争鸣”</a:t>
            </a:r>
            <a:r>
              <a:rPr lang="zh-CN" altLang="en-US" sz="2000">
                <a:latin typeface="微软雅黑" panose="020B0503020204020204" charset="-122"/>
                <a:ea typeface="微软雅黑" panose="020B0503020204020204" charset="-122"/>
                <a:cs typeface="微软雅黑" panose="020B0503020204020204" charset="-122"/>
              </a:rPr>
              <a:t>；另一方面又在社会结构的变化中酝酿着“天下一统”的崭新政治秩序和社会秩序，</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“舆论一律”</a:t>
            </a:r>
            <a:r>
              <a:rPr lang="zh-CN" altLang="en-US" sz="2000">
                <a:latin typeface="微软雅黑" panose="020B0503020204020204" charset="-122"/>
                <a:ea typeface="微软雅黑" panose="020B0503020204020204" charset="-122"/>
                <a:cs typeface="微软雅黑" panose="020B0503020204020204" charset="-122"/>
              </a:rPr>
              <a:t>的政策尝试渐显端倪。</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38363" y="535691"/>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二、封建社会的舆论秩序</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6" name="文本框 5"/>
          <p:cNvSpPr txBox="1"/>
          <p:nvPr/>
        </p:nvSpPr>
        <p:spPr>
          <a:xfrm>
            <a:off x="1098550" y="2333625"/>
            <a:ext cx="9976485" cy="2306955"/>
          </a:xfrm>
          <a:prstGeom prst="rect">
            <a:avLst/>
          </a:prstGeom>
          <a:noFill/>
        </p:spPr>
        <p:txBody>
          <a:bodyPr wrap="square" rtlCol="0">
            <a:spAutoFit/>
          </a:bodyPr>
          <a:p>
            <a:pPr indent="609600" fontAlgn="auto">
              <a:lnSpc>
                <a:spcPct val="150000"/>
              </a:lnSpc>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sym typeface="+mn-ea"/>
              </a:rPr>
              <a:t>秦汉以来宗法专制社会，官僚政治是当作专制政体的一种配合物而产生的。在这种社会体制下，中国古代言论的特性大体是</a:t>
            </a:r>
            <a:r>
              <a:rPr lang="zh-CN" altLang="en-US" sz="24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多言论而少自由</a:t>
            </a:r>
            <a:r>
              <a:rPr lang="zh-CN" altLang="en-US" sz="2400">
                <a:latin typeface="微软雅黑" panose="020B0503020204020204" charset="-122"/>
                <a:ea typeface="微软雅黑" panose="020B0503020204020204" charset="-122"/>
                <a:cs typeface="微软雅黑" panose="020B0503020204020204" charset="-122"/>
                <a:sym typeface="+mn-ea"/>
              </a:rPr>
              <a:t>。所谓</a:t>
            </a:r>
            <a:r>
              <a:rPr lang="zh-CN" altLang="en-US" sz="24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多言论</a:t>
            </a:r>
            <a:r>
              <a:rPr lang="zh-CN" altLang="en-US" sz="2400">
                <a:latin typeface="微软雅黑" panose="020B0503020204020204" charset="-122"/>
                <a:ea typeface="微软雅黑" panose="020B0503020204020204" charset="-122"/>
                <a:cs typeface="微软雅黑" panose="020B0503020204020204" charset="-122"/>
                <a:sym typeface="+mn-ea"/>
              </a:rPr>
              <a:t>，即体制内建议、争论、著述汗牛充栋；所谓</a:t>
            </a:r>
            <a:r>
              <a:rPr lang="zh-CN" altLang="en-US" sz="2400" b="1">
                <a:solidFill>
                  <a:schemeClr val="accent5">
                    <a:lumMod val="75000"/>
                  </a:schemeClr>
                </a:solidFill>
                <a:latin typeface="微软雅黑" panose="020B0503020204020204" charset="-122"/>
                <a:ea typeface="微软雅黑" panose="020B0503020204020204" charset="-122"/>
                <a:cs typeface="微软雅黑" panose="020B0503020204020204" charset="-122"/>
                <a:sym typeface="+mn-ea"/>
              </a:rPr>
              <a:t>少自由</a:t>
            </a:r>
            <a:r>
              <a:rPr lang="zh-CN" altLang="en-US" sz="2400">
                <a:latin typeface="微软雅黑" panose="020B0503020204020204" charset="-122"/>
                <a:ea typeface="微软雅黑" panose="020B0503020204020204" charset="-122"/>
                <a:cs typeface="微软雅黑" panose="020B0503020204020204" charset="-122"/>
                <a:sym typeface="+mn-ea"/>
              </a:rPr>
              <a:t>，即来自民间的言论寥若晨星，并且言论者多有隐匿。</a:t>
            </a:r>
            <a:endParaRPr lang="zh-CN" altLang="en-US" sz="24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38363" y="535691"/>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二、封建社会的舆论秩序</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14" name="圆角矩形 13"/>
          <p:cNvSpPr/>
          <p:nvPr>
            <p:custDataLst>
              <p:tags r:id="rId1"/>
            </p:custDataLst>
          </p:nvPr>
        </p:nvSpPr>
        <p:spPr>
          <a:xfrm>
            <a:off x="2072209" y="1539695"/>
            <a:ext cx="881370" cy="881370"/>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文本框 14"/>
          <p:cNvSpPr txBox="1"/>
          <p:nvPr>
            <p:custDataLst>
              <p:tags r:id="rId2"/>
            </p:custDataLst>
          </p:nvPr>
        </p:nvSpPr>
        <p:spPr>
          <a:xfrm>
            <a:off x="1582970" y="1316518"/>
            <a:ext cx="1097981" cy="865531"/>
          </a:xfrm>
          <a:prstGeom prst="rect">
            <a:avLst/>
          </a:prstGeom>
          <a:solidFill>
            <a:srgbClr val="FFFFFF"/>
          </a:solidFill>
        </p:spPr>
        <p:txBody>
          <a:bodyPr wrap="square" tIns="0" bIns="0" rtlCol="0">
            <a:normAutofit fontScale="925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16" name="文本框 15"/>
          <p:cNvSpPr txBox="1"/>
          <p:nvPr>
            <p:custDataLst>
              <p:tags r:id="rId3"/>
            </p:custDataLst>
          </p:nvPr>
        </p:nvSpPr>
        <p:spPr>
          <a:xfrm>
            <a:off x="3199834" y="1909349"/>
            <a:ext cx="6602026" cy="988906"/>
          </a:xfrm>
          <a:prstGeom prst="rect">
            <a:avLst/>
          </a:prstGeom>
          <a:noFill/>
        </p:spPr>
        <p:txBody>
          <a:bodyPr wrap="square" lIns="91440" tIns="45720" rIns="91440" bIns="45720" rtlCol="0"/>
          <a:p>
            <a:pPr algn="l">
              <a:lnSpc>
                <a:spcPct val="120000"/>
              </a:lnSpc>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1</a:t>
            </a:r>
            <a:r>
              <a:rPr lang="zh-CN" altLang="en-US">
                <a:latin typeface="微软雅黑" panose="020B0503020204020204" charset="-122"/>
                <a:ea typeface="微软雅黑" panose="020B0503020204020204" charset="-122"/>
                <a:cs typeface="微软雅黑" panose="020B0503020204020204" charset="-122"/>
                <a:sym typeface="+mn-ea"/>
              </a:rPr>
              <a:t>）朝议制度</a:t>
            </a:r>
            <a:endParaRPr lang="zh-CN" altLang="en-US">
              <a:latin typeface="微软雅黑" panose="020B0503020204020204" charset="-122"/>
              <a:ea typeface="微软雅黑" panose="020B0503020204020204" charset="-122"/>
              <a:cs typeface="微软雅黑" panose="020B0503020204020204" charset="-122"/>
              <a:sym typeface="+mn-ea"/>
            </a:endParaRPr>
          </a:p>
          <a:p>
            <a:pPr algn="l">
              <a:lnSpc>
                <a:spcPct val="120000"/>
              </a:lnSpc>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2</a:t>
            </a:r>
            <a:r>
              <a:rPr lang="zh-CN" altLang="en-US">
                <a:latin typeface="微软雅黑" panose="020B0503020204020204" charset="-122"/>
                <a:ea typeface="微软雅黑" panose="020B0503020204020204" charset="-122"/>
                <a:cs typeface="微软雅黑" panose="020B0503020204020204" charset="-122"/>
                <a:sym typeface="+mn-ea"/>
              </a:rPr>
              <a:t>）谏诤制度</a:t>
            </a:r>
            <a:endParaRPr lang="zh-CN" altLang="en-US">
              <a:latin typeface="微软雅黑" panose="020B0503020204020204" charset="-122"/>
              <a:ea typeface="微软雅黑" panose="020B0503020204020204" charset="-122"/>
              <a:cs typeface="微软雅黑" panose="020B0503020204020204" charset="-122"/>
              <a:sym typeface="+mn-ea"/>
            </a:endParaRPr>
          </a:p>
          <a:p>
            <a:pPr algn="l">
              <a:lnSpc>
                <a:spcPct val="120000"/>
              </a:lnSpc>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3</a:t>
            </a:r>
            <a:r>
              <a:rPr lang="zh-CN" altLang="en-US">
                <a:latin typeface="微软雅黑" panose="020B0503020204020204" charset="-122"/>
                <a:ea typeface="微软雅黑" panose="020B0503020204020204" charset="-122"/>
                <a:cs typeface="微软雅黑" panose="020B0503020204020204" charset="-122"/>
                <a:sym typeface="+mn-ea"/>
              </a:rPr>
              <a:t>）官报</a:t>
            </a:r>
            <a:endParaRPr lang="zh-CN" altLang="en-US">
              <a:latin typeface="微软雅黑" panose="020B0503020204020204" charset="-122"/>
              <a:ea typeface="微软雅黑" panose="020B0503020204020204" charset="-122"/>
              <a:cs typeface="微软雅黑" panose="020B0503020204020204" charset="-122"/>
              <a:sym typeface="+mn-ea"/>
            </a:endParaRPr>
          </a:p>
        </p:txBody>
      </p:sp>
      <p:sp>
        <p:nvSpPr>
          <p:cNvPr id="17" name="文本框 16"/>
          <p:cNvSpPr txBox="1"/>
          <p:nvPr>
            <p:custDataLst>
              <p:tags r:id="rId4"/>
            </p:custDataLst>
          </p:nvPr>
        </p:nvSpPr>
        <p:spPr>
          <a:xfrm>
            <a:off x="3199834" y="1369763"/>
            <a:ext cx="6602026" cy="625595"/>
          </a:xfrm>
          <a:prstGeom prst="rect">
            <a:avLst/>
          </a:prstGeom>
          <a:noFill/>
        </p:spPr>
        <p:txBody>
          <a:bodyPr wrap="square" lIns="91440" tIns="45720" rIns="91440" bIns="45720" rtlCol="0" anchor="ctr" anchorCtr="0">
            <a:normAutofit lnSpcReduction="10000"/>
          </a:bodyPr>
          <a:p>
            <a:pPr>
              <a:lnSpc>
                <a:spcPct val="120000"/>
              </a:lnSpc>
            </a:pPr>
            <a:r>
              <a:rPr lang="en-US" sz="2400" b="1">
                <a:latin typeface="微软雅黑" panose="020B0503020204020204" charset="-122"/>
                <a:ea typeface="微软雅黑" panose="020B0503020204020204" charset="-122"/>
                <a:cs typeface="微软雅黑" panose="020B0503020204020204" charset="-122"/>
                <a:sym typeface="+mn-ea"/>
              </a:rPr>
              <a:t>官僚体制内的纵向传播</a:t>
            </a:r>
            <a:endParaRPr lang="zh-CN" altLang="en-US" sz="2400" b="1" spc="200">
              <a:solidFill>
                <a:srgbClr val="096FB6"/>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8" name="圆角矩形 17"/>
          <p:cNvSpPr/>
          <p:nvPr>
            <p:custDataLst>
              <p:tags r:id="rId5"/>
            </p:custDataLst>
          </p:nvPr>
        </p:nvSpPr>
        <p:spPr>
          <a:xfrm>
            <a:off x="2072209" y="3296448"/>
            <a:ext cx="881370" cy="881370"/>
          </a:xfrm>
          <a:prstGeom prst="roundRect">
            <a:avLst>
              <a:gd name="adj" fmla="val 9711"/>
            </a:avLst>
          </a:prstGeom>
          <a:noFill/>
          <a:ln w="8890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9" name="文本框 18"/>
          <p:cNvSpPr txBox="1"/>
          <p:nvPr>
            <p:custDataLst>
              <p:tags r:id="rId6"/>
            </p:custDataLst>
          </p:nvPr>
        </p:nvSpPr>
        <p:spPr>
          <a:xfrm>
            <a:off x="1582970" y="3073272"/>
            <a:ext cx="1097981" cy="865531"/>
          </a:xfrm>
          <a:prstGeom prst="rect">
            <a:avLst/>
          </a:prstGeom>
          <a:solidFill>
            <a:srgbClr val="FFFFFF"/>
          </a:solidFill>
        </p:spPr>
        <p:txBody>
          <a:bodyPr wrap="square" tIns="0" bIns="0" rtlCol="0">
            <a:normAutofit fontScale="92500"/>
          </a:bodyPr>
          <a:p>
            <a:pPr algn="ctr">
              <a:lnSpc>
                <a:spcPct val="130000"/>
              </a:lnSpc>
            </a:pPr>
            <a:r>
              <a:rPr lang="en-US" altLang="zh-CN" sz="4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4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20" name="文本框 19"/>
          <p:cNvSpPr txBox="1"/>
          <p:nvPr>
            <p:custDataLst>
              <p:tags r:id="rId7"/>
            </p:custDataLst>
          </p:nvPr>
        </p:nvSpPr>
        <p:spPr>
          <a:xfrm>
            <a:off x="3090545" y="3653790"/>
            <a:ext cx="6602095" cy="1461770"/>
          </a:xfrm>
          <a:prstGeom prst="rect">
            <a:avLst/>
          </a:prstGeom>
          <a:noFill/>
        </p:spPr>
        <p:txBody>
          <a:bodyPr wrap="square" lIns="91440" tIns="45720" rIns="91440" bIns="45720" rtlCol="0"/>
          <a:p>
            <a:pPr algn="l">
              <a:lnSpc>
                <a:spcPct val="120000"/>
              </a:lnSpc>
              <a:buClrTx/>
              <a:buSzTx/>
              <a:buNone/>
            </a:pPr>
            <a:r>
              <a:rPr lang="en-US" altLang="zh-CN">
                <a:latin typeface="微软雅黑" panose="020B0503020204020204" charset="-122"/>
                <a:ea typeface="微软雅黑" panose="020B0503020204020204" charset="-122"/>
                <a:cs typeface="微软雅黑" panose="020B0503020204020204" charset="-122"/>
                <a:sym typeface="+mn-ea"/>
              </a:rPr>
              <a:t>（1）理论化表达</a:t>
            </a:r>
            <a:endParaRPr lang="en-US" altLang="zh-CN">
              <a:latin typeface="微软雅黑" panose="020B0503020204020204" charset="-122"/>
              <a:ea typeface="微软雅黑" panose="020B0503020204020204" charset="-122"/>
              <a:cs typeface="微软雅黑" panose="020B0503020204020204" charset="-122"/>
              <a:sym typeface="+mn-ea"/>
            </a:endParaRPr>
          </a:p>
          <a:p>
            <a:pPr algn="l">
              <a:lnSpc>
                <a:spcPct val="120000"/>
              </a:lnSpc>
              <a:buClrTx/>
              <a:buSzTx/>
              <a:buNone/>
            </a:pPr>
            <a:r>
              <a:rPr lang="en-US" altLang="zh-CN">
                <a:latin typeface="微软雅黑" panose="020B0503020204020204" charset="-122"/>
                <a:ea typeface="微软雅黑" panose="020B0503020204020204" charset="-122"/>
                <a:cs typeface="微软雅黑" panose="020B0503020204020204" charset="-122"/>
                <a:sym typeface="+mn-ea"/>
              </a:rPr>
              <a:t>（2）清议</a:t>
            </a:r>
            <a:endParaRPr lang="en-US" altLang="zh-CN">
              <a:latin typeface="微软雅黑" panose="020B0503020204020204" charset="-122"/>
              <a:ea typeface="微软雅黑" panose="020B0503020204020204" charset="-122"/>
              <a:cs typeface="微软雅黑" panose="020B0503020204020204" charset="-122"/>
              <a:sym typeface="+mn-ea"/>
            </a:endParaRPr>
          </a:p>
          <a:p>
            <a:pPr algn="l">
              <a:lnSpc>
                <a:spcPct val="120000"/>
              </a:lnSpc>
              <a:buClrTx/>
              <a:buSzTx/>
              <a:buNone/>
            </a:pPr>
            <a:r>
              <a:rPr lang="en-US" altLang="zh-CN">
                <a:latin typeface="微软雅黑" panose="020B0503020204020204" charset="-122"/>
                <a:ea typeface="微软雅黑" panose="020B0503020204020204" charset="-122"/>
                <a:cs typeface="微软雅黑" panose="020B0503020204020204" charset="-122"/>
                <a:sym typeface="Arial" panose="020B0604020202020204" pitchFamily="34" charset="0"/>
              </a:rPr>
              <a:t>（3）党议</a:t>
            </a:r>
            <a:endParaRPr lang="en-US" altLang="zh-CN">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l">
              <a:lnSpc>
                <a:spcPct val="120000"/>
              </a:lnSpc>
              <a:buClrTx/>
              <a:buSzTx/>
              <a:buNone/>
            </a:pPr>
            <a:r>
              <a:rPr lang="en-US" altLang="zh-CN">
                <a:latin typeface="微软雅黑" panose="020B0503020204020204" charset="-122"/>
                <a:ea typeface="微软雅黑" panose="020B0503020204020204" charset="-122"/>
                <a:cs typeface="微软雅黑" panose="020B0503020204020204" charset="-122"/>
                <a:sym typeface="Arial" panose="020B0604020202020204" pitchFamily="34" charset="0"/>
              </a:rPr>
              <a:t>（4）上书请愿</a:t>
            </a:r>
            <a:endParaRPr lang="en-US" altLang="zh-CN">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1" name="文本框 20"/>
          <p:cNvSpPr txBox="1"/>
          <p:nvPr>
            <p:custDataLst>
              <p:tags r:id="rId8"/>
            </p:custDataLst>
          </p:nvPr>
        </p:nvSpPr>
        <p:spPr>
          <a:xfrm>
            <a:off x="3199834" y="3126309"/>
            <a:ext cx="6602026" cy="625595"/>
          </a:xfrm>
          <a:prstGeom prst="rect">
            <a:avLst/>
          </a:prstGeom>
          <a:noFill/>
        </p:spPr>
        <p:txBody>
          <a:bodyPr wrap="square" lIns="91440" tIns="45720" rIns="91440" bIns="45720" rtlCol="0" anchor="ctr" anchorCtr="0">
            <a:normAutofit lnSpcReduction="10000"/>
          </a:bodyPr>
          <a:p>
            <a:pPr>
              <a:lnSpc>
                <a:spcPct val="120000"/>
              </a:lnSpc>
            </a:pPr>
            <a:r>
              <a:rPr lang="en-US" sz="2400" b="1">
                <a:latin typeface="微软雅黑" panose="020B0503020204020204" charset="-122"/>
                <a:ea typeface="微软雅黑" panose="020B0503020204020204" charset="-122"/>
                <a:cs typeface="微软雅黑" panose="020B0503020204020204" charset="-122"/>
                <a:sym typeface="+mn-ea"/>
              </a:rPr>
              <a:t>官僚政治体制外——士人的舆论表达</a:t>
            </a:r>
            <a:endParaRPr lang="zh-CN" altLang="en-US" sz="2400" b="1" spc="200">
              <a:solidFill>
                <a:srgbClr val="099CB6"/>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2" name="圆角矩形 21"/>
          <p:cNvSpPr/>
          <p:nvPr>
            <p:custDataLst>
              <p:tags r:id="rId9"/>
            </p:custDataLst>
          </p:nvPr>
        </p:nvSpPr>
        <p:spPr>
          <a:xfrm>
            <a:off x="2072209" y="5178826"/>
            <a:ext cx="881370" cy="881370"/>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3" name="文本框 22"/>
          <p:cNvSpPr txBox="1"/>
          <p:nvPr>
            <p:custDataLst>
              <p:tags r:id="rId10"/>
            </p:custDataLst>
          </p:nvPr>
        </p:nvSpPr>
        <p:spPr>
          <a:xfrm>
            <a:off x="1582970" y="4955650"/>
            <a:ext cx="1097981" cy="865531"/>
          </a:xfrm>
          <a:prstGeom prst="rect">
            <a:avLst/>
          </a:prstGeom>
          <a:solidFill>
            <a:srgbClr val="FFFFFF"/>
          </a:solidFill>
        </p:spPr>
        <p:txBody>
          <a:bodyPr wrap="square" tIns="0" bIns="0" rtlCol="0">
            <a:normAutofit fontScale="925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03</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24" name="文本框 23"/>
          <p:cNvSpPr txBox="1"/>
          <p:nvPr>
            <p:custDataLst>
              <p:tags r:id="rId11"/>
            </p:custDataLst>
          </p:nvPr>
        </p:nvSpPr>
        <p:spPr>
          <a:xfrm>
            <a:off x="3199834" y="5560633"/>
            <a:ext cx="6602026" cy="988906"/>
          </a:xfrm>
          <a:prstGeom prst="rect">
            <a:avLst/>
          </a:prstGeom>
          <a:noFill/>
        </p:spPr>
        <p:txBody>
          <a:bodyPr wrap="square" lIns="91440" tIns="45720" rIns="91440" bIns="45720" rtlCol="0">
            <a:normAutofit/>
          </a:bodyPr>
          <a:p>
            <a:pPr>
              <a:lnSpc>
                <a:spcPct val="120000"/>
              </a:lnSpc>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1</a:t>
            </a:r>
            <a:r>
              <a:rPr lang="zh-CN" altLang="en-US">
                <a:latin typeface="微软雅黑" panose="020B0503020204020204" charset="-122"/>
                <a:ea typeface="微软雅黑" panose="020B0503020204020204" charset="-122"/>
                <a:cs typeface="微软雅黑" panose="020B0503020204020204" charset="-122"/>
                <a:sym typeface="+mn-ea"/>
              </a:rPr>
              <a:t>）传语时论或诗歌谣谚</a:t>
            </a:r>
            <a:endParaRPr lang="zh-CN" altLang="en-US">
              <a:latin typeface="微软雅黑" panose="020B0503020204020204" charset="-122"/>
              <a:ea typeface="微软雅黑" panose="020B0503020204020204" charset="-122"/>
              <a:cs typeface="微软雅黑" panose="020B0503020204020204" charset="-122"/>
              <a:sym typeface="+mn-ea"/>
            </a:endParaRPr>
          </a:p>
          <a:p>
            <a:pPr>
              <a:lnSpc>
                <a:spcPct val="120000"/>
              </a:lnSpc>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2</a:t>
            </a:r>
            <a:r>
              <a:rPr lang="zh-CN" altLang="en-US">
                <a:latin typeface="微软雅黑" panose="020B0503020204020204" charset="-122"/>
                <a:ea typeface="微软雅黑" panose="020B0503020204020204" charset="-122"/>
                <a:cs typeface="微软雅黑" panose="020B0503020204020204" charset="-122"/>
                <a:sym typeface="+mn-ea"/>
              </a:rPr>
              <a:t>）谶谣</a:t>
            </a:r>
            <a:endParaRPr lang="zh-CN" altLang="en-US">
              <a:latin typeface="微软雅黑" panose="020B0503020204020204" charset="-122"/>
              <a:ea typeface="微软雅黑" panose="020B0503020204020204" charset="-122"/>
              <a:cs typeface="微软雅黑" panose="020B0503020204020204" charset="-122"/>
              <a:sym typeface="+mn-ea"/>
            </a:endParaRPr>
          </a:p>
          <a:p>
            <a:pPr>
              <a:lnSpc>
                <a:spcPct val="120000"/>
              </a:lnSpc>
            </a:pPr>
            <a:endParaRPr lang="zh-CN" altLang="en-US">
              <a:latin typeface="微软雅黑" panose="020B0503020204020204" charset="-122"/>
              <a:ea typeface="微软雅黑" panose="020B0503020204020204" charset="-122"/>
              <a:cs typeface="微软雅黑" panose="020B0503020204020204" charset="-122"/>
              <a:sym typeface="+mn-ea"/>
            </a:endParaRPr>
          </a:p>
        </p:txBody>
      </p:sp>
      <p:sp>
        <p:nvSpPr>
          <p:cNvPr id="25" name="文本框 24"/>
          <p:cNvSpPr txBox="1"/>
          <p:nvPr>
            <p:custDataLst>
              <p:tags r:id="rId12"/>
            </p:custDataLst>
          </p:nvPr>
        </p:nvSpPr>
        <p:spPr>
          <a:xfrm>
            <a:off x="3199834" y="5008266"/>
            <a:ext cx="6602026" cy="625595"/>
          </a:xfrm>
          <a:prstGeom prst="rect">
            <a:avLst/>
          </a:prstGeom>
          <a:noFill/>
        </p:spPr>
        <p:txBody>
          <a:bodyPr wrap="square" lIns="91440" tIns="45720" rIns="91440" bIns="45720" rtlCol="0" anchor="ctr" anchorCtr="0">
            <a:normAutofit lnSpcReduction="10000"/>
          </a:bodyPr>
          <a:p>
            <a:pPr>
              <a:lnSpc>
                <a:spcPct val="120000"/>
              </a:lnSpc>
            </a:pPr>
            <a:r>
              <a:rPr lang="en-US" sz="2400" b="1">
                <a:latin typeface="微软雅黑" panose="020B0503020204020204" charset="-122"/>
                <a:ea typeface="微软雅黑" panose="020B0503020204020204" charset="-122"/>
                <a:cs typeface="微软雅黑" panose="020B0503020204020204" charset="-122"/>
                <a:sym typeface="+mn-ea"/>
              </a:rPr>
              <a:t>官僚政治体制外的横向舆论传播</a:t>
            </a:r>
            <a:endParaRPr lang="zh-CN" altLang="en-US" sz="2400" b="1" spc="200">
              <a:solidFill>
                <a:srgbClr val="096FB6"/>
              </a:solidFill>
              <a:latin typeface="Arial" panose="020B0604020202020204" pitchFamily="34" charset="0"/>
              <a:ea typeface="微软雅黑" panose="020B050302020402020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76421"/>
            <a:ext cx="12188156" cy="594949"/>
            <a:chOff x="0" y="526170"/>
            <a:chExt cx="12190413" cy="59505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758561" y="526170"/>
              <a:ext cx="2672575"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二、舆论的溯源</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11" name="Text Box 10"/>
          <p:cNvSpPr txBox="1">
            <a:spLocks noChangeArrowheads="1"/>
          </p:cNvSpPr>
          <p:nvPr/>
        </p:nvSpPr>
        <p:spPr bwMode="auto">
          <a:xfrm>
            <a:off x="9078136" y="2395719"/>
            <a:ext cx="2456020" cy="1090295"/>
          </a:xfrm>
          <a:prstGeom prst="rect">
            <a:avLst/>
          </a:prstGeom>
          <a:noFill/>
          <a:ln w="9525">
            <a:noFill/>
            <a:miter lim="800000"/>
          </a:ln>
        </p:spPr>
        <p:txBody>
          <a:bodyPr wrap="square" lIns="45711" tIns="22855" rIns="45711" bIns="22855">
            <a:spAutoFit/>
          </a:bodyPr>
          <a:lstStyle/>
          <a:p>
            <a:pPr defTabSz="1088390">
              <a:lnSpc>
                <a:spcPct val="200000"/>
              </a:lnSpc>
            </a:pPr>
            <a:r>
              <a:rPr lang="en-US" sz="1600" b="1" dirty="0">
                <a:solidFill>
                  <a:schemeClr val="bg1"/>
                </a:solidFill>
                <a:latin typeface="Open Sans" pitchFamily="34" charset="0"/>
                <a:ea typeface="Open Sans" pitchFamily="34" charset="0"/>
                <a:cs typeface="Open Sans" pitchFamily="34" charset="0"/>
              </a:rPr>
              <a:t>New Idea</a:t>
            </a:r>
            <a:endParaRPr lang="en-US" sz="1600" b="1" dirty="0">
              <a:solidFill>
                <a:schemeClr val="bg1"/>
              </a:solidFill>
              <a:latin typeface="Open Sans" pitchFamily="34" charset="0"/>
              <a:ea typeface="Open Sans" pitchFamily="34" charset="0"/>
              <a:cs typeface="Open Sans" pitchFamily="34" charset="0"/>
            </a:endParaRPr>
          </a:p>
          <a:p>
            <a:pPr defTabSz="1088390"/>
            <a:r>
              <a:rPr lang="en-US" sz="1200" dirty="0" err="1">
                <a:solidFill>
                  <a:schemeClr val="bg1"/>
                </a:solidFill>
                <a:latin typeface="Open Sans" pitchFamily="34" charset="0"/>
                <a:ea typeface="Open Sans" pitchFamily="34" charset="0"/>
                <a:cs typeface="Open Sans" pitchFamily="34" charset="0"/>
              </a:rPr>
              <a:t>Mauris</a:t>
            </a:r>
            <a:r>
              <a:rPr lang="en-US" sz="1200" dirty="0">
                <a:solidFill>
                  <a:schemeClr val="bg1"/>
                </a:solidFill>
                <a:latin typeface="Open Sans" pitchFamily="34" charset="0"/>
                <a:ea typeface="Open Sans" pitchFamily="34" charset="0"/>
                <a:cs typeface="Open Sans" pitchFamily="34" charset="0"/>
              </a:rPr>
              <a:t> quam dolor, </a:t>
            </a:r>
            <a:r>
              <a:rPr lang="en-US" sz="1200" dirty="0" err="1">
                <a:solidFill>
                  <a:schemeClr val="bg1"/>
                </a:solidFill>
                <a:latin typeface="Open Sans" pitchFamily="34" charset="0"/>
                <a:ea typeface="Open Sans" pitchFamily="34" charset="0"/>
                <a:cs typeface="Open Sans" pitchFamily="34" charset="0"/>
              </a:rPr>
              <a:t>cursus</a:t>
            </a:r>
            <a:r>
              <a:rPr lang="en-US" sz="1200" dirty="0">
                <a:solidFill>
                  <a:schemeClr val="bg1"/>
                </a:solidFill>
                <a:latin typeface="Open Sans" pitchFamily="34" charset="0"/>
                <a:ea typeface="Open Sans" pitchFamily="34" charset="0"/>
                <a:cs typeface="Open Sans" pitchFamily="34" charset="0"/>
              </a:rPr>
              <a:t> at </a:t>
            </a:r>
            <a:r>
              <a:rPr lang="en-US" sz="1200" dirty="0" err="1">
                <a:solidFill>
                  <a:schemeClr val="bg1"/>
                </a:solidFill>
                <a:latin typeface="Open Sans" pitchFamily="34" charset="0"/>
                <a:ea typeface="Open Sans" pitchFamily="34" charset="0"/>
                <a:cs typeface="Open Sans" pitchFamily="34" charset="0"/>
              </a:rPr>
              <a:t>porta</a:t>
            </a:r>
            <a:r>
              <a:rPr lang="en-US" sz="1200" dirty="0">
                <a:solidFill>
                  <a:schemeClr val="bg1"/>
                </a:solidFill>
                <a:latin typeface="Open Sans" pitchFamily="34" charset="0"/>
                <a:ea typeface="Open Sans" pitchFamily="34" charset="0"/>
                <a:cs typeface="Open Sans" pitchFamily="34" charset="0"/>
              </a:rPr>
              <a:t> et,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eget</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purus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Nunc</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tempor</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interdum</a:t>
            </a:r>
            <a:r>
              <a:rPr lang="en-US" sz="1200" dirty="0">
                <a:solidFill>
                  <a:schemeClr val="bg1"/>
                </a:solidFill>
                <a:latin typeface="Open Sans" pitchFamily="34" charset="0"/>
                <a:ea typeface="Open Sans" pitchFamily="34" charset="0"/>
                <a:cs typeface="Open Sans" pitchFamily="34" charset="0"/>
              </a:rPr>
              <a:t>. </a:t>
            </a:r>
            <a:endParaRPr lang="en-US" sz="1200" dirty="0">
              <a:solidFill>
                <a:schemeClr val="bg1"/>
              </a:solidFill>
              <a:latin typeface="Open Sans" pitchFamily="34" charset="0"/>
              <a:ea typeface="Open Sans" pitchFamily="34" charset="0"/>
              <a:cs typeface="Open Sans" pitchFamily="34" charset="0"/>
            </a:endParaRPr>
          </a:p>
        </p:txBody>
      </p:sp>
      <p:sp>
        <p:nvSpPr>
          <p:cNvPr id="3" name="文本框 2"/>
          <p:cNvSpPr txBox="1"/>
          <p:nvPr/>
        </p:nvSpPr>
        <p:spPr>
          <a:xfrm>
            <a:off x="827405" y="1568450"/>
            <a:ext cx="7415530"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rPr>
              <a:t>考古发现证明原始氏族社会中舆论存在</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827405" y="2395855"/>
            <a:ext cx="6493510" cy="2912745"/>
          </a:xfrm>
          <a:prstGeom prst="rect">
            <a:avLst/>
          </a:prstGeom>
          <a:noFill/>
        </p:spPr>
        <p:txBody>
          <a:bodyPr wrap="square" rtlCol="0">
            <a:spAutoFit/>
          </a:bodyPr>
          <a:p>
            <a:pPr indent="457200" fontAlgn="auto">
              <a:lnSpc>
                <a:spcPct val="150000"/>
              </a:lnSpc>
              <a:spcBef>
                <a:spcPts val="1000"/>
              </a:spcBef>
              <a:spcAft>
                <a:spcPts val="1000"/>
              </a:spcAft>
            </a:pPr>
            <a:r>
              <a:rPr lang="zh-CN" altLang="en-US" sz="2000" b="1">
                <a:latin typeface="微软雅黑" panose="020B0503020204020204" charset="-122"/>
                <a:ea typeface="微软雅黑" panose="020B0503020204020204" charset="-122"/>
                <a:cs typeface="微软雅黑" panose="020B0503020204020204" charset="-122"/>
              </a:rPr>
              <a:t>西安半坡氏族公社聚落遗址</a:t>
            </a:r>
            <a:endParaRPr lang="zh-CN" altLang="en-US" sz="2000" b="1">
              <a:latin typeface="微软雅黑" panose="020B0503020204020204" charset="-122"/>
              <a:ea typeface="微软雅黑" panose="020B0503020204020204" charset="-122"/>
              <a:cs typeface="微软雅黑" panose="020B0503020204020204" charset="-122"/>
            </a:endParaRPr>
          </a:p>
          <a:p>
            <a:pPr indent="457200" fontAlgn="auto">
              <a:lnSpc>
                <a:spcPct val="150000"/>
              </a:lnSpc>
              <a:spcBef>
                <a:spcPts val="1000"/>
              </a:spcBef>
              <a:spcAft>
                <a:spcPts val="1000"/>
              </a:spcAft>
            </a:pPr>
            <a:r>
              <a:rPr lang="zh-CN" altLang="en-US" sz="2000">
                <a:latin typeface="微软雅黑" panose="020B0503020204020204" charset="-122"/>
                <a:ea typeface="微软雅黑" panose="020B0503020204020204" charset="-122"/>
                <a:cs typeface="微软雅黑" panose="020B0503020204020204" charset="-122"/>
              </a:rPr>
              <a:t>居住区以氏族集结的小区为基础，</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大房子</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做中心，显示了</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适于舆论活动的固定场所</a:t>
            </a:r>
            <a:r>
              <a:rPr lang="zh-CN" altLang="en-US" sz="2000">
                <a:solidFill>
                  <a:srgbClr val="1F4E79"/>
                </a:solidFill>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457200" fontAlgn="auto">
              <a:lnSpc>
                <a:spcPct val="150000"/>
              </a:lnSpc>
              <a:spcBef>
                <a:spcPts val="1000"/>
              </a:spcBef>
              <a:spcAft>
                <a:spcPts val="1000"/>
              </a:spcAf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半坡氏族</a:t>
            </a:r>
            <a:r>
              <a:rPr lang="zh-CN" altLang="en-US" sz="2000">
                <a:latin typeface="微软雅黑" panose="020B0503020204020204" charset="-122"/>
                <a:ea typeface="微软雅黑" panose="020B0503020204020204" charset="-122"/>
                <a:cs typeface="微软雅黑" panose="020B0503020204020204" charset="-122"/>
              </a:rPr>
              <a:t>聚落布局章法是原始社会人们按照当时社会生产与社会意识的要求经营聚落生活的反映。</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descr="86d6277f9e2f0708fef25d23e924b899a901f21a"/>
          <p:cNvPicPr>
            <a:picLocks noChangeAspect="1"/>
          </p:cNvPicPr>
          <p:nvPr/>
        </p:nvPicPr>
        <p:blipFill>
          <a:blip r:embed="rId1"/>
          <a:stretch>
            <a:fillRect/>
          </a:stretch>
        </p:blipFill>
        <p:spPr>
          <a:xfrm>
            <a:off x="7858119" y="2029075"/>
            <a:ext cx="4014362" cy="235160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38363" y="535691"/>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二、封建社会的舆论秩序</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3" name="文本框 2"/>
          <p:cNvSpPr txBox="1"/>
          <p:nvPr/>
        </p:nvSpPr>
        <p:spPr>
          <a:xfrm>
            <a:off x="726985" y="1543395"/>
            <a:ext cx="6189469" cy="460375"/>
          </a:xfrm>
          <a:prstGeom prst="rect">
            <a:avLst/>
          </a:prstGeom>
          <a:noFill/>
        </p:spPr>
        <p:txBody>
          <a:bodyPr wrap="square" rtlCol="0">
            <a:spAutoFit/>
          </a:bodyPr>
          <a:p>
            <a:pPr indent="609600" algn="l" fontAlgn="auto">
              <a:buClrTx/>
              <a:buSzTx/>
              <a:buFontTx/>
              <a:extLst>
                <a:ext uri="{35155182-B16C-46BC-9424-99874614C6A1}">
                  <wpsdc:indentchars xmlns:wpsdc="http://www.wps.cn/officeDocument/2017/drawingmlCustomData" val="200" checksum="4158780845"/>
                </a:ext>
              </a:extLst>
            </a:pPr>
            <a:r>
              <a:rPr lang="en-US" sz="2400" b="1">
                <a:latin typeface="微软雅黑" panose="020B0503020204020204" charset="-122"/>
                <a:ea typeface="微软雅黑" panose="020B0503020204020204" charset="-122"/>
                <a:cs typeface="微软雅黑" panose="020B0503020204020204" charset="-122"/>
              </a:rPr>
              <a:t>1.官僚体制内的纵向传播</a:t>
            </a:r>
            <a:endParaRPr 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727075" y="2361565"/>
            <a:ext cx="10610215" cy="245110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官僚政治体制内，其社会信息的传递主要</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纵向进行</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纵向的舆论和传播路线分为两条：</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上行路线</a:t>
            </a:r>
            <a:r>
              <a:rPr lang="zh-CN" altLang="en-US" sz="2000">
                <a:latin typeface="微软雅黑" panose="020B0503020204020204" charset="-122"/>
                <a:ea typeface="微软雅黑" panose="020B0503020204020204" charset="-122"/>
                <a:cs typeface="微软雅黑" panose="020B0503020204020204" charset="-122"/>
              </a:rPr>
              <a:t>表现为进谏与纳谏的统一；</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下行路线</a:t>
            </a:r>
            <a:r>
              <a:rPr lang="zh-CN" altLang="en-US" sz="2000">
                <a:latin typeface="微软雅黑" panose="020B0503020204020204" charset="-122"/>
                <a:ea typeface="微软雅黑" panose="020B0503020204020204" charset="-122"/>
                <a:cs typeface="微软雅黑" panose="020B0503020204020204" charset="-122"/>
              </a:rPr>
              <a:t>表现为教化与顺化的统一。</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这种纵向的舆论传播以完备的舆论体制形式表现出来。</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38363" y="535691"/>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二、封建社会的舆论秩序</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995680" y="1741805"/>
            <a:ext cx="10398760" cy="337439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1</a:t>
            </a:r>
            <a:r>
              <a:rPr lang="zh-CN" altLang="en-US" sz="2000" b="1">
                <a:latin typeface="微软雅黑" panose="020B0503020204020204" charset="-122"/>
                <a:ea typeface="微软雅黑" panose="020B0503020204020204" charset="-122"/>
                <a:cs typeface="微软雅黑" panose="020B0503020204020204" charset="-122"/>
              </a:rPr>
              <a:t>）朝议制度</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朝议是指皇帝召集朝廷官员在朝廷议论国是，官员的议论供皇帝参考，皇帝根据议论对议者进行奖罚。朝议最早可追溯到</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原始社会氏族公社的民众大会</a:t>
            </a:r>
            <a:r>
              <a:rPr lang="zh-CN" altLang="en-US" sz="2000">
                <a:latin typeface="微软雅黑" panose="020B0503020204020204" charset="-122"/>
                <a:ea typeface="微软雅黑" panose="020B0503020204020204" charset="-122"/>
                <a:cs typeface="微软雅黑" panose="020B0503020204020204" charset="-122"/>
              </a:rPr>
              <a:t>，在春秋时期，也有类似的共议国是的形式，但到秦代始有正式的朝议。汉承秦制。到唐朝时，朝廷设进奏院，专门负责转呈官员的奏章、传达帝国的命令，即通过奏疏，上书言事，使下情上达。</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历史上有名的朝议事件是</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盐铁之议</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38363" y="535691"/>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二、封建社会的舆论秩序</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pic>
        <p:nvPicPr>
          <p:cNvPr id="6" name="图片 5"/>
          <p:cNvPicPr>
            <a:picLocks noChangeAspect="1"/>
          </p:cNvPicPr>
          <p:nvPr/>
        </p:nvPicPr>
        <p:blipFill>
          <a:blip r:embed="rId1"/>
          <a:stretch>
            <a:fillRect/>
          </a:stretch>
        </p:blipFill>
        <p:spPr>
          <a:xfrm>
            <a:off x="2917825" y="1777365"/>
            <a:ext cx="6356350" cy="2885440"/>
          </a:xfrm>
          <a:prstGeom prst="rect">
            <a:avLst/>
          </a:prstGeom>
        </p:spPr>
      </p:pic>
      <p:sp>
        <p:nvSpPr>
          <p:cNvPr id="7" name="文本框 6"/>
          <p:cNvSpPr txBox="1"/>
          <p:nvPr/>
        </p:nvSpPr>
        <p:spPr>
          <a:xfrm>
            <a:off x="1210945" y="5157470"/>
            <a:ext cx="10146030" cy="147637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盐铁之议，又称盐铁会议，是汉昭帝时,霍光组织召开的一次讨论国家现行政策的辩论大会,其本质是对汉武帝时期推行的各项政策进行总的评价和估计。盐铁之议参与人员之广泛、会议中讨论的自由度之高，都是汉代历史乃至整个中国古代历史上少有的。</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38363" y="535691"/>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二、封建社会的舆论秩序</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898525" y="1511300"/>
            <a:ext cx="10847705" cy="383603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2</a:t>
            </a:r>
            <a:r>
              <a:rPr lang="zh-CN" altLang="en-US" sz="2000" b="1">
                <a:latin typeface="微软雅黑" panose="020B0503020204020204" charset="-122"/>
                <a:ea typeface="微软雅黑" panose="020B0503020204020204" charset="-122"/>
                <a:cs typeface="微软雅黑" panose="020B0503020204020204" charset="-122"/>
              </a:rPr>
              <a:t>）谏诤制度</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在中国的封建官僚政治体制中，臣属对政府甚至皇帝个人的批评有着必要的制度安排，中国历史上与“言路”相关的政治设计，是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御史监察制</a:t>
            </a:r>
            <a:r>
              <a:rPr sz="2000">
                <a:latin typeface="微软雅黑" panose="020B0503020204020204" charset="-122"/>
                <a:ea typeface="微软雅黑" panose="020B0503020204020204" charset="-122"/>
                <a:cs typeface="微软雅黑" panose="020B0503020204020204" charset="-122"/>
              </a:rPr>
              <a:t>。御史又称言官，其身为天子之耳目，职责是采用“建言”（即批评）的方式，批评政治中的弊端，包括皇帝本人的行为、官员的腐败，并提出惩罚建议。即通过进谏、议论得失、张扬民意、制衡君权，发挥舆论监督的功能。</a:t>
            </a:r>
            <a:endParaRPr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但皇帝对那些令其不悦的言官，随时都有生杀予夺之权。正因为言官是没有个人豁免权的，事实上，言官是经常遭惩罚的，言官进谏的勇敢靠的是道义感。</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38363" y="535691"/>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二、封建社会的舆论秩序</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11" name="Text Box 10"/>
          <p:cNvSpPr txBox="1">
            <a:spLocks noChangeArrowheads="1"/>
          </p:cNvSpPr>
          <p:nvPr/>
        </p:nvSpPr>
        <p:spPr bwMode="auto">
          <a:xfrm>
            <a:off x="9078136" y="2395719"/>
            <a:ext cx="2456020" cy="1090295"/>
          </a:xfrm>
          <a:prstGeom prst="rect">
            <a:avLst/>
          </a:prstGeom>
          <a:noFill/>
          <a:ln w="9525">
            <a:noFill/>
            <a:miter lim="800000"/>
          </a:ln>
        </p:spPr>
        <p:txBody>
          <a:bodyPr wrap="square" lIns="45711" tIns="22855" rIns="45711" bIns="22855">
            <a:spAutoFit/>
          </a:bodyPr>
          <a:lstStyle/>
          <a:p>
            <a:pPr defTabSz="1088390">
              <a:lnSpc>
                <a:spcPct val="200000"/>
              </a:lnSpc>
            </a:pPr>
            <a:r>
              <a:rPr lang="en-US" sz="1600" b="1" dirty="0">
                <a:solidFill>
                  <a:schemeClr val="bg1"/>
                </a:solidFill>
                <a:latin typeface="Open Sans" pitchFamily="34" charset="0"/>
                <a:ea typeface="Open Sans" pitchFamily="34" charset="0"/>
                <a:cs typeface="Open Sans" pitchFamily="34" charset="0"/>
              </a:rPr>
              <a:t>New Idea</a:t>
            </a:r>
            <a:endParaRPr lang="en-US" sz="1600" b="1" dirty="0">
              <a:solidFill>
                <a:schemeClr val="bg1"/>
              </a:solidFill>
              <a:latin typeface="Open Sans" pitchFamily="34" charset="0"/>
              <a:ea typeface="Open Sans" pitchFamily="34" charset="0"/>
              <a:cs typeface="Open Sans" pitchFamily="34" charset="0"/>
            </a:endParaRPr>
          </a:p>
          <a:p>
            <a:pPr defTabSz="1088390"/>
            <a:r>
              <a:rPr lang="en-US" sz="1200" dirty="0" err="1">
                <a:solidFill>
                  <a:schemeClr val="bg1"/>
                </a:solidFill>
                <a:latin typeface="Open Sans" pitchFamily="34" charset="0"/>
                <a:ea typeface="Open Sans" pitchFamily="34" charset="0"/>
                <a:cs typeface="Open Sans" pitchFamily="34" charset="0"/>
              </a:rPr>
              <a:t>Mauris</a:t>
            </a:r>
            <a:r>
              <a:rPr lang="en-US" sz="1200" dirty="0">
                <a:solidFill>
                  <a:schemeClr val="bg1"/>
                </a:solidFill>
                <a:latin typeface="Open Sans" pitchFamily="34" charset="0"/>
                <a:ea typeface="Open Sans" pitchFamily="34" charset="0"/>
                <a:cs typeface="Open Sans" pitchFamily="34" charset="0"/>
              </a:rPr>
              <a:t> quam dolor, </a:t>
            </a:r>
            <a:r>
              <a:rPr lang="en-US" sz="1200" dirty="0" err="1">
                <a:solidFill>
                  <a:schemeClr val="bg1"/>
                </a:solidFill>
                <a:latin typeface="Open Sans" pitchFamily="34" charset="0"/>
                <a:ea typeface="Open Sans" pitchFamily="34" charset="0"/>
                <a:cs typeface="Open Sans" pitchFamily="34" charset="0"/>
              </a:rPr>
              <a:t>cursus</a:t>
            </a:r>
            <a:r>
              <a:rPr lang="en-US" sz="1200" dirty="0">
                <a:solidFill>
                  <a:schemeClr val="bg1"/>
                </a:solidFill>
                <a:latin typeface="Open Sans" pitchFamily="34" charset="0"/>
                <a:ea typeface="Open Sans" pitchFamily="34" charset="0"/>
                <a:cs typeface="Open Sans" pitchFamily="34" charset="0"/>
              </a:rPr>
              <a:t> at </a:t>
            </a:r>
            <a:r>
              <a:rPr lang="en-US" sz="1200" dirty="0" err="1">
                <a:solidFill>
                  <a:schemeClr val="bg1"/>
                </a:solidFill>
                <a:latin typeface="Open Sans" pitchFamily="34" charset="0"/>
                <a:ea typeface="Open Sans" pitchFamily="34" charset="0"/>
                <a:cs typeface="Open Sans" pitchFamily="34" charset="0"/>
              </a:rPr>
              <a:t>porta</a:t>
            </a:r>
            <a:r>
              <a:rPr lang="en-US" sz="1200" dirty="0">
                <a:solidFill>
                  <a:schemeClr val="bg1"/>
                </a:solidFill>
                <a:latin typeface="Open Sans" pitchFamily="34" charset="0"/>
                <a:ea typeface="Open Sans" pitchFamily="34" charset="0"/>
                <a:cs typeface="Open Sans" pitchFamily="34" charset="0"/>
              </a:rPr>
              <a:t> et,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eget</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purus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Nunc</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tempor</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interdum</a:t>
            </a:r>
            <a:r>
              <a:rPr lang="en-US" sz="1200" dirty="0">
                <a:solidFill>
                  <a:schemeClr val="bg1"/>
                </a:solidFill>
                <a:latin typeface="Open Sans" pitchFamily="34" charset="0"/>
                <a:ea typeface="Open Sans" pitchFamily="34" charset="0"/>
                <a:cs typeface="Open Sans" pitchFamily="34" charset="0"/>
              </a:rPr>
              <a:t>. </a:t>
            </a:r>
            <a:endParaRPr lang="en-US" sz="1200" dirty="0">
              <a:solidFill>
                <a:schemeClr val="bg1"/>
              </a:solidFill>
              <a:latin typeface="Open Sans" pitchFamily="34" charset="0"/>
              <a:ea typeface="Open Sans" pitchFamily="34" charset="0"/>
              <a:cs typeface="Open Sans" pitchFamily="34" charset="0"/>
            </a:endParaRPr>
          </a:p>
        </p:txBody>
      </p:sp>
      <p:sp>
        <p:nvSpPr>
          <p:cNvPr id="5" name="文本框 4"/>
          <p:cNvSpPr txBox="1"/>
          <p:nvPr/>
        </p:nvSpPr>
        <p:spPr>
          <a:xfrm>
            <a:off x="1263650" y="1464310"/>
            <a:ext cx="4747260" cy="5077460"/>
          </a:xfrm>
          <a:prstGeom prst="rect">
            <a:avLst/>
          </a:prstGeom>
          <a:noFill/>
        </p:spPr>
        <p:txBody>
          <a:bodyPr wrap="square" rtlCol="0">
            <a:spAutoFit/>
          </a:bodyPr>
          <a:p>
            <a:pPr indent="457200" fontAlgn="auto">
              <a:lnSpc>
                <a:spcPct val="150000"/>
              </a:lnSpc>
              <a:spcBef>
                <a:spcPts val="1000"/>
              </a:spcBef>
              <a:spcAft>
                <a:spcPts val="100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魏征(580-643) 字玄成，原为唐高宗李渊太子李建成部下，任太子洗马。玄武门之变后，李世民即位，喜他直率，擢为谏议大夫。他好犯颜直谏，前后陈谏二百余事，深为太宗器重，迁为尚书左丞。贞观三年(629年)，任秘书监，参预朝政，贞观十年(635年)，为侍中，能识大体，以常情处事。受诏监修梁、陈、齐、周、隋史，又总编《群书治要》，书成，进官左光禄大夫，封郑国公。魏征死后，唐太宗思念不忆，叹息说:"以铜为镜，可以正衣冠;以古为镜，可以见兴替;以人为镜，可以知得失。魏征殁，朕亡一镜矣!"</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1"/>
          <a:stretch>
            <a:fillRect/>
          </a:stretch>
        </p:blipFill>
        <p:spPr>
          <a:xfrm>
            <a:off x="6490970" y="1670050"/>
            <a:ext cx="5325110" cy="466534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38363" y="535691"/>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二、封建社会的舆论秩序</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1122045" y="1644015"/>
            <a:ext cx="9930130" cy="404114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3</a:t>
            </a:r>
            <a:r>
              <a:rPr lang="zh-CN" altLang="en-US" sz="2000" b="1">
                <a:latin typeface="微软雅黑" panose="020B0503020204020204" charset="-122"/>
                <a:ea typeface="微软雅黑" panose="020B0503020204020204" charset="-122"/>
                <a:cs typeface="微软雅黑" panose="020B0503020204020204" charset="-122"/>
              </a:rPr>
              <a:t>）官报</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官报尤以</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邸报</a:t>
            </a:r>
            <a:r>
              <a:rPr lang="zh-CN" altLang="en-US" sz="2000">
                <a:latin typeface="微软雅黑" panose="020B0503020204020204" charset="-122"/>
                <a:ea typeface="微软雅黑" panose="020B0503020204020204" charset="-122"/>
                <a:cs typeface="微软雅黑" panose="020B0503020204020204" charset="-122"/>
              </a:rPr>
              <a:t>为代表。中国官报的兴起，与郡国设立驻京师办事机构的制度密不可分。几乎所有边疆的主要王公贵族和将领都有自己常驻京师的代表。“邸”，“属国舍也”；“报”，“报告”也。朝廷的命令可以通过这个媒介传达给地方官员；反过来，地方官员的奏章也可由此转达给朝廷。</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邸报早在8世纪唐明皇统治时期便出现</a:t>
            </a:r>
            <a:r>
              <a:rPr lang="zh-CN" altLang="en-US" sz="2000">
                <a:latin typeface="微软雅黑" panose="020B0503020204020204" charset="-122"/>
                <a:ea typeface="微软雅黑" panose="020B0503020204020204" charset="-122"/>
                <a:cs typeface="微软雅黑" panose="020B0503020204020204" charset="-122"/>
              </a:rPr>
              <a:t>，此后一直延续到清朝，主要刊登官员的任免、升迁消息。一般认为，</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邸报是中国古代新闻事业的发端</a:t>
            </a:r>
            <a:r>
              <a:rPr lang="zh-CN" altLang="en-US" sz="2000">
                <a:latin typeface="微软雅黑" panose="020B0503020204020204" charset="-122"/>
                <a:ea typeface="微软雅黑" panose="020B0503020204020204" charset="-122"/>
                <a:cs typeface="微软雅黑" panose="020B0503020204020204" charset="-122"/>
              </a:rPr>
              <a:t>，但一般只在官员和缙绅阶层中流通，其新闻是面向官方的，而非社会的，因此它远未能成为民众的“耳目喉舌”。</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38363" y="535691"/>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二、封建社会的舆论秩序</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11" name="Text Box 10"/>
          <p:cNvSpPr txBox="1">
            <a:spLocks noChangeArrowheads="1"/>
          </p:cNvSpPr>
          <p:nvPr/>
        </p:nvSpPr>
        <p:spPr bwMode="auto">
          <a:xfrm>
            <a:off x="9078136" y="2395719"/>
            <a:ext cx="2456020" cy="1090295"/>
          </a:xfrm>
          <a:prstGeom prst="rect">
            <a:avLst/>
          </a:prstGeom>
          <a:noFill/>
          <a:ln w="9525">
            <a:noFill/>
            <a:miter lim="800000"/>
          </a:ln>
        </p:spPr>
        <p:txBody>
          <a:bodyPr wrap="square" lIns="45711" tIns="22855" rIns="45711" bIns="22855">
            <a:spAutoFit/>
          </a:bodyPr>
          <a:lstStyle/>
          <a:p>
            <a:pPr defTabSz="1088390">
              <a:lnSpc>
                <a:spcPct val="200000"/>
              </a:lnSpc>
            </a:pPr>
            <a:r>
              <a:rPr lang="en-US" sz="1600" b="1" dirty="0">
                <a:solidFill>
                  <a:schemeClr val="bg1"/>
                </a:solidFill>
                <a:latin typeface="Open Sans" pitchFamily="34" charset="0"/>
                <a:ea typeface="Open Sans" pitchFamily="34" charset="0"/>
                <a:cs typeface="Open Sans" pitchFamily="34" charset="0"/>
              </a:rPr>
              <a:t>New Idea</a:t>
            </a:r>
            <a:endParaRPr lang="en-US" sz="1600" b="1" dirty="0">
              <a:solidFill>
                <a:schemeClr val="bg1"/>
              </a:solidFill>
              <a:latin typeface="Open Sans" pitchFamily="34" charset="0"/>
              <a:ea typeface="Open Sans" pitchFamily="34" charset="0"/>
              <a:cs typeface="Open Sans" pitchFamily="34" charset="0"/>
            </a:endParaRPr>
          </a:p>
          <a:p>
            <a:pPr defTabSz="1088390"/>
            <a:r>
              <a:rPr lang="en-US" sz="1200" dirty="0" err="1">
                <a:solidFill>
                  <a:schemeClr val="bg1"/>
                </a:solidFill>
                <a:latin typeface="Open Sans" pitchFamily="34" charset="0"/>
                <a:ea typeface="Open Sans" pitchFamily="34" charset="0"/>
                <a:cs typeface="Open Sans" pitchFamily="34" charset="0"/>
              </a:rPr>
              <a:t>Mauris</a:t>
            </a:r>
            <a:r>
              <a:rPr lang="en-US" sz="1200" dirty="0">
                <a:solidFill>
                  <a:schemeClr val="bg1"/>
                </a:solidFill>
                <a:latin typeface="Open Sans" pitchFamily="34" charset="0"/>
                <a:ea typeface="Open Sans" pitchFamily="34" charset="0"/>
                <a:cs typeface="Open Sans" pitchFamily="34" charset="0"/>
              </a:rPr>
              <a:t> quam dolor, </a:t>
            </a:r>
            <a:r>
              <a:rPr lang="en-US" sz="1200" dirty="0" err="1">
                <a:solidFill>
                  <a:schemeClr val="bg1"/>
                </a:solidFill>
                <a:latin typeface="Open Sans" pitchFamily="34" charset="0"/>
                <a:ea typeface="Open Sans" pitchFamily="34" charset="0"/>
                <a:cs typeface="Open Sans" pitchFamily="34" charset="0"/>
              </a:rPr>
              <a:t>cursus</a:t>
            </a:r>
            <a:r>
              <a:rPr lang="en-US" sz="1200" dirty="0">
                <a:solidFill>
                  <a:schemeClr val="bg1"/>
                </a:solidFill>
                <a:latin typeface="Open Sans" pitchFamily="34" charset="0"/>
                <a:ea typeface="Open Sans" pitchFamily="34" charset="0"/>
                <a:cs typeface="Open Sans" pitchFamily="34" charset="0"/>
              </a:rPr>
              <a:t> at </a:t>
            </a:r>
            <a:r>
              <a:rPr lang="en-US" sz="1200" dirty="0" err="1">
                <a:solidFill>
                  <a:schemeClr val="bg1"/>
                </a:solidFill>
                <a:latin typeface="Open Sans" pitchFamily="34" charset="0"/>
                <a:ea typeface="Open Sans" pitchFamily="34" charset="0"/>
                <a:cs typeface="Open Sans" pitchFamily="34" charset="0"/>
              </a:rPr>
              <a:t>porta</a:t>
            </a:r>
            <a:r>
              <a:rPr lang="en-US" sz="1200" dirty="0">
                <a:solidFill>
                  <a:schemeClr val="bg1"/>
                </a:solidFill>
                <a:latin typeface="Open Sans" pitchFamily="34" charset="0"/>
                <a:ea typeface="Open Sans" pitchFamily="34" charset="0"/>
                <a:cs typeface="Open Sans" pitchFamily="34" charset="0"/>
              </a:rPr>
              <a:t> et,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eget</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purus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Nunc</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tempor</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interdum</a:t>
            </a:r>
            <a:r>
              <a:rPr lang="en-US" sz="1200" dirty="0">
                <a:solidFill>
                  <a:schemeClr val="bg1"/>
                </a:solidFill>
                <a:latin typeface="Open Sans" pitchFamily="34" charset="0"/>
                <a:ea typeface="Open Sans" pitchFamily="34" charset="0"/>
                <a:cs typeface="Open Sans" pitchFamily="34" charset="0"/>
              </a:rPr>
              <a:t>. </a:t>
            </a:r>
            <a:endParaRPr lang="en-US" sz="1200" dirty="0">
              <a:solidFill>
                <a:schemeClr val="bg1"/>
              </a:solidFill>
              <a:latin typeface="Open Sans" pitchFamily="34" charset="0"/>
              <a:ea typeface="Open Sans" pitchFamily="34" charset="0"/>
              <a:cs typeface="Open Sans" pitchFamily="34" charset="0"/>
            </a:endParaRPr>
          </a:p>
        </p:txBody>
      </p:sp>
      <p:pic>
        <p:nvPicPr>
          <p:cNvPr id="6" name="图片 5"/>
          <p:cNvPicPr>
            <a:picLocks noChangeAspect="1"/>
          </p:cNvPicPr>
          <p:nvPr/>
        </p:nvPicPr>
        <p:blipFill>
          <a:blip r:embed="rId1"/>
          <a:stretch>
            <a:fillRect/>
          </a:stretch>
        </p:blipFill>
        <p:spPr>
          <a:xfrm>
            <a:off x="705485" y="1371600"/>
            <a:ext cx="6858000" cy="4114800"/>
          </a:xfrm>
          <a:prstGeom prst="rect">
            <a:avLst/>
          </a:prstGeom>
        </p:spPr>
      </p:pic>
      <p:pic>
        <p:nvPicPr>
          <p:cNvPr id="7" name="图片 6"/>
          <p:cNvPicPr>
            <a:picLocks noChangeAspect="1"/>
          </p:cNvPicPr>
          <p:nvPr/>
        </p:nvPicPr>
        <p:blipFill>
          <a:blip r:embed="rId2"/>
          <a:stretch>
            <a:fillRect/>
          </a:stretch>
        </p:blipFill>
        <p:spPr>
          <a:xfrm>
            <a:off x="8134350" y="1372235"/>
            <a:ext cx="3546475" cy="411416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38363" y="535691"/>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二、封建社会的舆论秩序</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3" name="文本框 2"/>
          <p:cNvSpPr txBox="1"/>
          <p:nvPr/>
        </p:nvSpPr>
        <p:spPr>
          <a:xfrm>
            <a:off x="756195" y="1302095"/>
            <a:ext cx="6189469" cy="460375"/>
          </a:xfrm>
          <a:prstGeom prst="rect">
            <a:avLst/>
          </a:prstGeom>
          <a:noFill/>
        </p:spPr>
        <p:txBody>
          <a:bodyPr wrap="square" rtlCol="0">
            <a:spAutoFit/>
          </a:bodyPr>
          <a:p>
            <a:pPr indent="609600" algn="l" fontAlgn="auto">
              <a:buClrTx/>
              <a:buSzTx/>
              <a:buFontTx/>
              <a:extLst>
                <a:ext uri="{35155182-B16C-46BC-9424-99874614C6A1}">
                  <wpsdc:indentchars xmlns:wpsdc="http://www.wps.cn/officeDocument/2017/drawingmlCustomData" val="200" checksum="4158780845"/>
                </a:ext>
              </a:extLst>
            </a:pPr>
            <a:r>
              <a:rPr lang="en-US" sz="2400" b="1">
                <a:latin typeface="微软雅黑" panose="020B0503020204020204" charset="-122"/>
                <a:ea typeface="微软雅黑" panose="020B0503020204020204" charset="-122"/>
                <a:cs typeface="微软雅黑" panose="020B0503020204020204" charset="-122"/>
              </a:rPr>
              <a:t>2.官僚政治体制外——士人的舆论表达</a:t>
            </a:r>
            <a:endParaRPr 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756285" y="1943100"/>
            <a:ext cx="11019155" cy="501586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1</a:t>
            </a:r>
            <a:r>
              <a:rPr lang="zh-CN" altLang="en-US" sz="2000" b="1">
                <a:latin typeface="微软雅黑" panose="020B0503020204020204" charset="-122"/>
                <a:ea typeface="微软雅黑" panose="020B0503020204020204" charset="-122"/>
                <a:cs typeface="微软雅黑" panose="020B0503020204020204" charset="-122"/>
              </a:rPr>
              <a:t>）理论化表达</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理论化表达民间自由言论的代表人物是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东晋学者鲍敬言</a:t>
            </a:r>
            <a:r>
              <a:rPr lang="zh-CN" altLang="en-US" sz="2000">
                <a:latin typeface="微软雅黑" panose="020B0503020204020204" charset="-122"/>
                <a:ea typeface="微软雅黑" panose="020B0503020204020204" charset="-122"/>
                <a:cs typeface="微软雅黑" panose="020B0503020204020204" charset="-122"/>
              </a:rPr>
              <a:t>，代表作</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《无君论》</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主要思想有：其一，</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把君主视为一切灾难的根源</a:t>
            </a:r>
            <a:r>
              <a:rPr lang="zh-CN" altLang="en-US" sz="2000">
                <a:latin typeface="微软雅黑" panose="020B0503020204020204" charset="-122"/>
                <a:ea typeface="微软雅黑" panose="020B0503020204020204" charset="-122"/>
                <a:cs typeface="微软雅黑" panose="020B0503020204020204" charset="-122"/>
              </a:rPr>
              <a:t>。如“恃强者凌弱，则弱者服之矣；智者诈愚，则愚者事之矣。服之，故君臣之道起焉；事之，故力寡之民制焉。然则隶属役御，由乎争强弱而较愚智，彼苍天果无事也。故獭多则鱼扰，鹰众则鸟乱，有司设则百姓困，奉上勤则下民贫”。</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其二，</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将无君的社会视为理想的社会模式，崇尚尧帝时代的生活准则</a:t>
            </a:r>
            <a:r>
              <a:rPr lang="zh-CN" altLang="en-US" sz="2000">
                <a:latin typeface="微软雅黑" panose="020B0503020204020204" charset="-122"/>
                <a:ea typeface="微软雅黑" panose="020B0503020204020204" charset="-122"/>
                <a:cs typeface="微软雅黑" panose="020B0503020204020204" charset="-122"/>
              </a:rPr>
              <a:t>。古时候没有君臣，“穿井而饮，耕田而食，日出而作，日入而息，泛然不系，恢而自得，不竞不营，无荣无辱。”同上。该思想否认君权神授，试图从根本上颠覆名教的理论基础。</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38363" y="535691"/>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二、封建社会的舆论秩序</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1273810" y="1725930"/>
            <a:ext cx="9626600" cy="311785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2</a:t>
            </a:r>
            <a:r>
              <a:rPr lang="zh-CN" altLang="en-US" sz="2000" b="1">
                <a:latin typeface="微软雅黑" panose="020B0503020204020204" charset="-122"/>
                <a:ea typeface="微软雅黑" panose="020B0503020204020204" charset="-122"/>
                <a:cs typeface="微软雅黑" panose="020B0503020204020204" charset="-122"/>
              </a:rPr>
              <a:t>）清议</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清议即</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乡党评论</a:t>
            </a:r>
            <a:r>
              <a:rPr lang="zh-CN" altLang="en-US" sz="2000">
                <a:latin typeface="微软雅黑" panose="020B0503020204020204" charset="-122"/>
                <a:ea typeface="微软雅黑" panose="020B0503020204020204" charset="-122"/>
                <a:cs typeface="微软雅黑" panose="020B0503020204020204" charset="-122"/>
              </a:rPr>
              <a:t>，是乡里人对某人德行的评价，特指</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东汉期间维护政治和道德的纯洁性的批评运动</a:t>
            </a:r>
            <a:r>
              <a:rPr lang="zh-CN" altLang="en-US" sz="2000">
                <a:latin typeface="微软雅黑" panose="020B0503020204020204" charset="-122"/>
                <a:ea typeface="微软雅黑" panose="020B0503020204020204" charset="-122"/>
                <a:cs typeface="微软雅黑" panose="020B0503020204020204" charset="-122"/>
              </a:rPr>
              <a:t>。这是氏族公社遗留下来的品评遗风，与名教相结合，遂成为治国治乡、制约个人、控制社会的重要手段，多由乡绅豪强、官僚长老所操纵。乡评对于人前程影响重大，能举人，也能杀人。孝子、贤孙、贞妇、烈女，得以树碑立传，并举荐入朝，由皇上题额表彰，或赐以官爵。</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38363" y="535691"/>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二、封建社会的舆论秩序</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321310" y="1232535"/>
            <a:ext cx="11786870" cy="527240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3</a:t>
            </a:r>
            <a:r>
              <a:rPr lang="zh-CN" altLang="en-US" sz="2000" b="1">
                <a:latin typeface="微软雅黑" panose="020B0503020204020204" charset="-122"/>
                <a:ea typeface="微软雅黑" panose="020B0503020204020204" charset="-122"/>
                <a:cs typeface="微软雅黑" panose="020B0503020204020204" charset="-122"/>
              </a:rPr>
              <a:t>）党议</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东汉末年开党议之先，始于甘陵，盛于太学，衰于两次党锢之后。党议一是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攻击宦官，裁量执政</a:t>
            </a:r>
            <a:r>
              <a:rPr lang="zh-CN" altLang="en-US" sz="2000">
                <a:latin typeface="微软雅黑" panose="020B0503020204020204" charset="-122"/>
                <a:ea typeface="微软雅黑" panose="020B0503020204020204" charset="-122"/>
                <a:cs typeface="微软雅黑" panose="020B0503020204020204" charset="-122"/>
              </a:rPr>
              <a:t>；二是</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各树朋党，自我标榜，相互攻击</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东汉末年，舆论和皇权之间第一次出现了有组织的对抗。在士人与腐败势力的殊死搏斗中，舆论得到了一次极其罕见、令人怜悯而崇敬的运用，引发了一场规模浩大的</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“太学生运动”</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客观上</a:t>
            </a:r>
            <a:r>
              <a:rPr lang="zh-CN" altLang="en-US" sz="2000">
                <a:latin typeface="微软雅黑" panose="020B0503020204020204" charset="-122"/>
                <a:ea typeface="微软雅黑" panose="020B0503020204020204" charset="-122"/>
                <a:cs typeface="微软雅黑" panose="020B0503020204020204" charset="-122"/>
              </a:rPr>
              <a:t>，一方面，东汉政治统治者大多短寿，皇室血脉日渐衰微。由于皇帝多年幼孩稚，大权自然会落到皇太后和宦官手里。宦官和外戚的专权导致暴政。另一方面，至东汉，儒学地位提高，作为皇帝复兴儒学计划的一部分，文官选拔制度均已具雏形，学校得到很大的发展。</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主观上</a:t>
            </a:r>
            <a:r>
              <a:rPr lang="zh-CN" altLang="en-US" sz="2000">
                <a:latin typeface="微软雅黑" panose="020B0503020204020204" charset="-122"/>
                <a:ea typeface="微软雅黑" panose="020B0503020204020204" charset="-122"/>
                <a:cs typeface="微软雅黑" panose="020B0503020204020204" charset="-122"/>
              </a:rPr>
              <a:t>，是士人对盘踞京城的宦官党羽聚敛财富、鱼肉百姓的义愤，以及根本上对宦官身份的轻蔑。</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0231"/>
            <a:ext cx="12188156" cy="591139"/>
            <a:chOff x="0" y="529980"/>
            <a:chExt cx="12190413" cy="59124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758561" y="529980"/>
              <a:ext cx="2672575"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二、舆论的溯源</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3" name="文本框 2"/>
          <p:cNvSpPr txBox="1"/>
          <p:nvPr/>
        </p:nvSpPr>
        <p:spPr>
          <a:xfrm>
            <a:off x="347255" y="1114770"/>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a:latin typeface="微软雅黑" panose="020B0503020204020204" charset="-122"/>
                <a:ea typeface="微软雅黑" panose="020B0503020204020204" charset="-122"/>
                <a:cs typeface="微软雅黑" panose="020B0503020204020204" charset="-122"/>
              </a:rPr>
              <a:t>2.史书的记载也可以窥见端倪</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347345" y="1718945"/>
            <a:ext cx="11391900" cy="496443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《尚书·尧典》 </a:t>
            </a:r>
            <a:r>
              <a:rPr lang="zh-CN" altLang="en-US" sz="2000">
                <a:latin typeface="微软雅黑" panose="020B0503020204020204" charset="-122"/>
                <a:ea typeface="微软雅黑" panose="020B0503020204020204" charset="-122"/>
                <a:cs typeface="微软雅黑" panose="020B0503020204020204" charset="-122"/>
              </a:rPr>
              <a:t>叙写了尧思才辨贤，选拔各个方面管事的人，是原始社会政治生活的真实记录。</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尧帝说：“唉！谁能顺应四时的变化来任事呢？”放齐说：“你的儿子丹朱很开明。”尧帝说：“唉！这个人巧言好辩，怎么可以？”尧帝说：“唉！谁能按我的意思来处理政务呢？”欢兜说：“啊！共工防救水灾已取得了一定的功效。”尧帝说：“唉！这人花言巧语，阳奉阴违，貌似恭谨，实际上很轻慢。”尧帝说：“唉！四方诸侯之长，现在洪水危害很大，已经包围了大山，冲上了山冈，漫天都是大水，在下的臣民都在叹息，有谁能够使洪水得到治理吗？”大家都说：“那么，鲧吧。”尧帝说：“唉！不行啊，他常违背教命，危害邦族。”四方诸侯之长说：“起用他吧，试试可以的话就用他。”尧帝说：“去吧！你可要谨慎啊。”过了九年，鲧毫无功绩。这是在原始社会的一次部落联盟议事会上，选拔治理立法、治理政事和治理洪水的人的记录。寥寥几句人物对话，勾勒出原始社会政治生活的基本轮廓。议事会参与者，关系融洽、平等，会议充满了民主气氛。</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38363" y="535691"/>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二、封建社会的舆论秩序</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460375" y="1503680"/>
            <a:ext cx="11393805" cy="450278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第一次太学生运动发生在公元153年，御史朱穆被任命为冀州刺史，因其耿直办案，得罪了京都宦官，被判服苦役。数千名太学生上书皇帝，为朱穆辩护。舆论的压力迫使皇帝赦免了朱穆。第二次太学生运动，发生在公元162年，将军皇甫规免了几名宦官党徒的职，结果遭宦官构陷，也被判服苦役。300多名太学生联名上书，为皇甫规求情，皇甫规才得以释放。先后两次太学生运动，士人或上书皇帝冒死进谏，或利用手中的权力，尽其所能来对抗宦官残暴无道的统治。</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之后，由士大夫所代表的舆论和由宦官所代表的权势集团的斗争逐渐公开化，宦官集团用铁腕手段，如下狱、处死或者流放等对士人进行了迫害。先后有两次“党锢”。公元165年冬，这场运动的第一道诏书颁布，200余名领袖遭到逮捕。169年第二次“党锢”，皇帝下诏逮捕“党人”及其同情者，处死了100多人，党人五服内亲属被流放，受牵连被捕和死亡的人数达到六七百人。</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38363" y="535691"/>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二、封建社会的舆论秩序</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11" name="Text Box 10"/>
          <p:cNvSpPr txBox="1">
            <a:spLocks noChangeArrowheads="1"/>
          </p:cNvSpPr>
          <p:nvPr/>
        </p:nvSpPr>
        <p:spPr bwMode="auto">
          <a:xfrm>
            <a:off x="9078136" y="2395719"/>
            <a:ext cx="2456020" cy="1090295"/>
          </a:xfrm>
          <a:prstGeom prst="rect">
            <a:avLst/>
          </a:prstGeom>
          <a:noFill/>
          <a:ln w="9525">
            <a:noFill/>
            <a:miter lim="800000"/>
          </a:ln>
        </p:spPr>
        <p:txBody>
          <a:bodyPr wrap="square" lIns="45711" tIns="22855" rIns="45711" bIns="22855">
            <a:spAutoFit/>
          </a:bodyPr>
          <a:lstStyle/>
          <a:p>
            <a:pPr defTabSz="1088390">
              <a:lnSpc>
                <a:spcPct val="200000"/>
              </a:lnSpc>
            </a:pPr>
            <a:r>
              <a:rPr lang="en-US" sz="1600" b="1" dirty="0">
                <a:solidFill>
                  <a:schemeClr val="bg1"/>
                </a:solidFill>
                <a:latin typeface="Open Sans" pitchFamily="34" charset="0"/>
                <a:ea typeface="Open Sans" pitchFamily="34" charset="0"/>
                <a:cs typeface="Open Sans" pitchFamily="34" charset="0"/>
              </a:rPr>
              <a:t>New Idea</a:t>
            </a:r>
            <a:endParaRPr lang="en-US" sz="1600" b="1" dirty="0">
              <a:solidFill>
                <a:schemeClr val="bg1"/>
              </a:solidFill>
              <a:latin typeface="Open Sans" pitchFamily="34" charset="0"/>
              <a:ea typeface="Open Sans" pitchFamily="34" charset="0"/>
              <a:cs typeface="Open Sans" pitchFamily="34" charset="0"/>
            </a:endParaRPr>
          </a:p>
          <a:p>
            <a:pPr defTabSz="1088390"/>
            <a:r>
              <a:rPr lang="en-US" sz="1200" dirty="0" err="1">
                <a:solidFill>
                  <a:schemeClr val="bg1"/>
                </a:solidFill>
                <a:latin typeface="Open Sans" pitchFamily="34" charset="0"/>
                <a:ea typeface="Open Sans" pitchFamily="34" charset="0"/>
                <a:cs typeface="Open Sans" pitchFamily="34" charset="0"/>
              </a:rPr>
              <a:t>Mauris</a:t>
            </a:r>
            <a:r>
              <a:rPr lang="en-US" sz="1200" dirty="0">
                <a:solidFill>
                  <a:schemeClr val="bg1"/>
                </a:solidFill>
                <a:latin typeface="Open Sans" pitchFamily="34" charset="0"/>
                <a:ea typeface="Open Sans" pitchFamily="34" charset="0"/>
                <a:cs typeface="Open Sans" pitchFamily="34" charset="0"/>
              </a:rPr>
              <a:t> quam dolor, </a:t>
            </a:r>
            <a:r>
              <a:rPr lang="en-US" sz="1200" dirty="0" err="1">
                <a:solidFill>
                  <a:schemeClr val="bg1"/>
                </a:solidFill>
                <a:latin typeface="Open Sans" pitchFamily="34" charset="0"/>
                <a:ea typeface="Open Sans" pitchFamily="34" charset="0"/>
                <a:cs typeface="Open Sans" pitchFamily="34" charset="0"/>
              </a:rPr>
              <a:t>cursus</a:t>
            </a:r>
            <a:r>
              <a:rPr lang="en-US" sz="1200" dirty="0">
                <a:solidFill>
                  <a:schemeClr val="bg1"/>
                </a:solidFill>
                <a:latin typeface="Open Sans" pitchFamily="34" charset="0"/>
                <a:ea typeface="Open Sans" pitchFamily="34" charset="0"/>
                <a:cs typeface="Open Sans" pitchFamily="34" charset="0"/>
              </a:rPr>
              <a:t> at </a:t>
            </a:r>
            <a:r>
              <a:rPr lang="en-US" sz="1200" dirty="0" err="1">
                <a:solidFill>
                  <a:schemeClr val="bg1"/>
                </a:solidFill>
                <a:latin typeface="Open Sans" pitchFamily="34" charset="0"/>
                <a:ea typeface="Open Sans" pitchFamily="34" charset="0"/>
                <a:cs typeface="Open Sans" pitchFamily="34" charset="0"/>
              </a:rPr>
              <a:t>porta</a:t>
            </a:r>
            <a:r>
              <a:rPr lang="en-US" sz="1200" dirty="0">
                <a:solidFill>
                  <a:schemeClr val="bg1"/>
                </a:solidFill>
                <a:latin typeface="Open Sans" pitchFamily="34" charset="0"/>
                <a:ea typeface="Open Sans" pitchFamily="34" charset="0"/>
                <a:cs typeface="Open Sans" pitchFamily="34" charset="0"/>
              </a:rPr>
              <a:t> et,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eget</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purus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Nunc</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tempor</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interdum</a:t>
            </a:r>
            <a:r>
              <a:rPr lang="en-US" sz="1200" dirty="0">
                <a:solidFill>
                  <a:schemeClr val="bg1"/>
                </a:solidFill>
                <a:latin typeface="Open Sans" pitchFamily="34" charset="0"/>
                <a:ea typeface="Open Sans" pitchFamily="34" charset="0"/>
                <a:cs typeface="Open Sans" pitchFamily="34" charset="0"/>
              </a:rPr>
              <a:t>. </a:t>
            </a:r>
            <a:endParaRPr lang="en-US" sz="1200" dirty="0">
              <a:solidFill>
                <a:schemeClr val="bg1"/>
              </a:solidFill>
              <a:latin typeface="Open Sans" pitchFamily="34" charset="0"/>
              <a:ea typeface="Open Sans" pitchFamily="34" charset="0"/>
              <a:cs typeface="Open Sans" pitchFamily="34" charset="0"/>
            </a:endParaRPr>
          </a:p>
        </p:txBody>
      </p:sp>
      <p:sp>
        <p:nvSpPr>
          <p:cNvPr id="5" name="文本框 4"/>
          <p:cNvSpPr txBox="1"/>
          <p:nvPr/>
        </p:nvSpPr>
        <p:spPr>
          <a:xfrm>
            <a:off x="1998345" y="5825490"/>
            <a:ext cx="2209165" cy="553085"/>
          </a:xfrm>
          <a:prstGeom prst="rect">
            <a:avLst/>
          </a:prstGeom>
          <a:noFill/>
        </p:spPr>
        <p:txBody>
          <a:bodyPr wrap="square" rtlCol="0">
            <a:spAutoFit/>
          </a:bodyPr>
          <a:p>
            <a:pPr fontAlgn="auto">
              <a:lnSpc>
                <a:spcPct val="150000"/>
              </a:lnSpc>
              <a:spcBef>
                <a:spcPts val="1000"/>
              </a:spcBef>
              <a:spcAft>
                <a:spcPts val="1000"/>
              </a:spcAft>
            </a:pPr>
            <a:r>
              <a:rPr lang="zh-CN" altLang="en-US" sz="2000" b="1">
                <a:solidFill>
                  <a:schemeClr val="tx1"/>
                </a:solidFill>
                <a:latin typeface="微软雅黑" panose="020B0503020204020204" charset="-122"/>
                <a:ea typeface="微软雅黑" panose="020B0503020204020204" charset="-122"/>
                <a:cs typeface="微软雅黑" panose="020B0503020204020204" charset="-122"/>
              </a:rPr>
              <a:t>“太学生运动”</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1"/>
          <a:stretch>
            <a:fillRect/>
          </a:stretch>
        </p:blipFill>
        <p:spPr>
          <a:xfrm>
            <a:off x="332105" y="1872615"/>
            <a:ext cx="5715000" cy="3771900"/>
          </a:xfrm>
          <a:prstGeom prst="rect">
            <a:avLst/>
          </a:prstGeom>
        </p:spPr>
      </p:pic>
      <p:pic>
        <p:nvPicPr>
          <p:cNvPr id="7" name="图片 6"/>
          <p:cNvPicPr>
            <a:picLocks noChangeAspect="1"/>
          </p:cNvPicPr>
          <p:nvPr/>
        </p:nvPicPr>
        <p:blipFill>
          <a:blip r:embed="rId2"/>
          <a:stretch>
            <a:fillRect/>
          </a:stretch>
        </p:blipFill>
        <p:spPr>
          <a:xfrm>
            <a:off x="6142355" y="2415540"/>
            <a:ext cx="5962650" cy="2686050"/>
          </a:xfrm>
          <a:prstGeom prst="rect">
            <a:avLst/>
          </a:prstGeom>
        </p:spPr>
      </p:pic>
      <p:sp>
        <p:nvSpPr>
          <p:cNvPr id="9" name="文本框 8"/>
          <p:cNvSpPr txBox="1"/>
          <p:nvPr/>
        </p:nvSpPr>
        <p:spPr>
          <a:xfrm>
            <a:off x="8019415" y="5825490"/>
            <a:ext cx="2209165" cy="553085"/>
          </a:xfrm>
          <a:prstGeom prst="rect">
            <a:avLst/>
          </a:prstGeom>
          <a:noFill/>
        </p:spPr>
        <p:txBody>
          <a:bodyPr wrap="square" rtlCol="0">
            <a:spAutoFit/>
          </a:bodyPr>
          <a:p>
            <a:pPr fontAlgn="auto">
              <a:lnSpc>
                <a:spcPct val="150000"/>
              </a:lnSpc>
              <a:spcBef>
                <a:spcPts val="1000"/>
              </a:spcBef>
              <a:spcAft>
                <a:spcPts val="1000"/>
              </a:spcAft>
            </a:pPr>
            <a:r>
              <a:rPr lang="zh-CN" altLang="en-US" sz="2000" b="1">
                <a:solidFill>
                  <a:schemeClr val="tx1"/>
                </a:solidFill>
                <a:latin typeface="微软雅黑" panose="020B0503020204020204" charset="-122"/>
                <a:ea typeface="微软雅黑" panose="020B0503020204020204" charset="-122"/>
                <a:cs typeface="微软雅黑" panose="020B0503020204020204" charset="-122"/>
              </a:rPr>
              <a:t>“党锢”</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38363" y="535691"/>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二、封建社会的舆论秩序</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688340" y="1676400"/>
            <a:ext cx="10814685" cy="332295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这场非同寻常的冲突，延续了几十年，影响长达百年之久。由于没有任何制度性保护，后起的这类运动，即舆论的浪潮最终都失败了。魏晋南北朝时期，鉴于党锢之祸的血腥教训，士人开始逃避社会现实，远遁山林，其文学作品以谈论玄学、品议自然为能，其思想风气充满了对儒学的轻蔑，对当时政治超凡脱俗的冷漠。于是，儒学的声誉为老庄的无为放任之学所代替，这在曹魏时期的</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“竹林七贤”</a:t>
            </a:r>
            <a:r>
              <a:rPr lang="zh-CN" altLang="en-US" sz="2000">
                <a:latin typeface="微软雅黑" panose="020B0503020204020204" charset="-122"/>
                <a:ea typeface="微软雅黑" panose="020B0503020204020204" charset="-122"/>
                <a:cs typeface="微软雅黑" panose="020B0503020204020204" charset="-122"/>
              </a:rPr>
              <a:t>表现得最为突出。这时的清议，已沦为“清谈”，失去了舆论的现实品格。这表明，</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“除非士子与文人获得制度性保护，否则就不可能有常规化的、稳定的舆论力量”</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38363" y="535691"/>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二、封建社会的舆论秩序</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819785" y="1577975"/>
            <a:ext cx="10844530" cy="409257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4</a:t>
            </a:r>
            <a:r>
              <a:rPr lang="zh-CN" altLang="en-US" sz="2000" b="1">
                <a:latin typeface="微软雅黑" panose="020B0503020204020204" charset="-122"/>
                <a:ea typeface="微软雅黑" panose="020B0503020204020204" charset="-122"/>
                <a:cs typeface="微软雅黑" panose="020B0503020204020204" charset="-122"/>
              </a:rPr>
              <a:t>）上书请愿</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上书本是</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汉朝初创</a:t>
            </a:r>
            <a:r>
              <a:rPr lang="zh-CN" altLang="en-US" sz="2000">
                <a:latin typeface="微软雅黑" panose="020B0503020204020204" charset="-122"/>
                <a:ea typeface="微软雅黑" panose="020B0503020204020204" charset="-122"/>
                <a:cs typeface="微软雅黑" panose="020B0503020204020204" charset="-122"/>
              </a:rPr>
              <a:t>，具有礼贤下士的功能，其舆论功能在</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宋朝</a:t>
            </a:r>
            <a:r>
              <a:rPr lang="zh-CN" altLang="en-US" sz="2000">
                <a:latin typeface="微软雅黑" panose="020B0503020204020204" charset="-122"/>
                <a:ea typeface="微软雅黑" panose="020B0503020204020204" charset="-122"/>
                <a:cs typeface="微软雅黑" panose="020B0503020204020204" charset="-122"/>
              </a:rPr>
              <a:t>时表现得尤为突出。</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这时期士人对朝政的批评与东汉时期有所不同。一是，宋朝的士大夫运动</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是经常性的</a:t>
            </a:r>
            <a:r>
              <a:rPr lang="zh-CN" altLang="en-US" sz="2000">
                <a:latin typeface="微软雅黑" panose="020B0503020204020204" charset="-122"/>
                <a:ea typeface="微软雅黑" panose="020B0503020204020204" charset="-122"/>
                <a:cs typeface="微软雅黑" panose="020B0503020204020204" charset="-122"/>
              </a:rPr>
              <a:t>，持续了一个半世纪；二是，宋朝的士大夫运动针对的是</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外来的政治威胁</a:t>
            </a:r>
            <a:r>
              <a:rPr lang="zh-CN" altLang="en-US" sz="2000">
                <a:latin typeface="微软雅黑" panose="020B0503020204020204" charset="-122"/>
                <a:ea typeface="微软雅黑" panose="020B0503020204020204" charset="-122"/>
                <a:cs typeface="微软雅黑" panose="020B0503020204020204" charset="-122"/>
              </a:rPr>
              <a:t>，而东汉的运动矛头所指是宦官滥权；三是，宋朝的士大夫运动</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相当缓和</a:t>
            </a:r>
            <a:r>
              <a:rPr lang="zh-CN" altLang="en-US" sz="2000">
                <a:latin typeface="微软雅黑" panose="020B0503020204020204" charset="-122"/>
                <a:ea typeface="微软雅黑" panose="020B0503020204020204" charset="-122"/>
                <a:cs typeface="微软雅黑" panose="020B0503020204020204" charset="-122"/>
              </a:rPr>
              <a:t>，主要形式是联名上书或集体到宫门前请愿抗议，没有演变成党派运动。</a:t>
            </a:r>
            <a:endParaRPr lang="zh-CN" altLang="en-US" sz="2000">
              <a:latin typeface="微软雅黑" panose="020B0503020204020204" charset="-122"/>
              <a:ea typeface="微软雅黑" panose="020B0503020204020204" charset="-122"/>
              <a:cs typeface="微软雅黑" panose="020B0503020204020204" charset="-122"/>
            </a:endParaRPr>
          </a:p>
          <a:p>
            <a:pPr indent="457200" fontAlgn="auto">
              <a:lnSpc>
                <a:spcPct val="150000"/>
              </a:lnSpc>
              <a:spcBef>
                <a:spcPts val="1000"/>
              </a:spcBef>
              <a:spcAft>
                <a:spcPts val="1000"/>
              </a:spcAft>
            </a:pP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38363" y="535691"/>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二、封建社会的舆论秩序</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659765" y="1408430"/>
            <a:ext cx="10873105" cy="404114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面对不断丢失的国土，朝廷始终举棋不定。金军渡过黄河，皇帝决定御驾亲征，但权臣李邦彦建议皇帝逃离京城，主战派李纲则说服皇帝固守御敌。最终为使金军不再南下，朝廷决定割让数座城池给敌人，罢免李纲。由此，导致了当朝规模最大的集体示威。1126年，陈东等太学生和成百上千的百姓聚集在皇宫门口，上书要求皇帝重新起用李纲。后迫于压力，皇帝任命李纲为“京城四壁守御史”。其间，陈东曾五次上书。1127年，陈东再次上书，但最终被处死。</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高宗时期，力主和议的秦桧，独揽军政大权于一身，其夺取权力的方式是杀害所有政敌，禁止舆论的表达，由此“和平”统治国家达19年之久，期间再也没有集体示威请愿活动，也听不到半点批评的声音。直至秦桧寿终正寝，太学生请愿的传统才继续延续下来。</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38363" y="535691"/>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二、封建社会的舆论秩序</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674370" y="1505585"/>
            <a:ext cx="10842625" cy="404114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可以说，宋朝太学生的请愿上书，</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发端于爱国的太学生陈东</a:t>
            </a:r>
            <a:r>
              <a:rPr lang="zh-CN" altLang="en-US" sz="2000">
                <a:latin typeface="微软雅黑" panose="020B0503020204020204" charset="-122"/>
                <a:ea typeface="微软雅黑" panose="020B0503020204020204" charset="-122"/>
                <a:cs typeface="微软雅黑" panose="020B0503020204020204" charset="-122"/>
              </a:rPr>
              <a:t>，虽然这些舆论有时或囿于党派成见，或失之偏颇，但总体上发挥公共批评的作用。尤其在南宋时期，曾屡次向皇帝请求处死当朝的实际管理者——宰相，在无实际意义上的制度保护下，这种请愿无异于自找杀身之祸，由此也显现了在国家危难之际，士人的果敢意志和道德勇气。</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总之，</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中国自北宋之后，政治逐渐走向专制</a:t>
            </a:r>
            <a:r>
              <a:rPr lang="zh-CN" altLang="en-US" sz="2000">
                <a:latin typeface="微软雅黑" panose="020B0503020204020204" charset="-122"/>
                <a:ea typeface="微软雅黑" panose="020B0503020204020204" charset="-122"/>
                <a:cs typeface="微软雅黑" panose="020B0503020204020204" charset="-122"/>
              </a:rPr>
              <a:t>，禁绝言论也大行其道。在北宋末年，有“城门闭、言路开，城门开、言路闭”的讥讽；在明初，则有朱元璋出尔反尔，逮捕（并致死）应诏上书人的事件；在清代，则有整个中国历史与世界文明史上绝无仅有的大规模文字狱——这段时间跨越康、雍、乾三代。</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38363" y="535691"/>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二、封建社会的舆论秩序</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3" name="文本框 2"/>
          <p:cNvSpPr txBox="1"/>
          <p:nvPr/>
        </p:nvSpPr>
        <p:spPr>
          <a:xfrm>
            <a:off x="789215" y="1227165"/>
            <a:ext cx="6189469" cy="460375"/>
          </a:xfrm>
          <a:prstGeom prst="rect">
            <a:avLst/>
          </a:prstGeom>
          <a:noFill/>
        </p:spPr>
        <p:txBody>
          <a:bodyPr wrap="square" rtlCol="0">
            <a:spAutoFit/>
          </a:bodyPr>
          <a:p>
            <a:pPr indent="609600" algn="l" fontAlgn="auto">
              <a:buClrTx/>
              <a:buSzTx/>
              <a:buFontTx/>
              <a:extLst>
                <a:ext uri="{35155182-B16C-46BC-9424-99874614C6A1}">
                  <wpsdc:indentchars xmlns:wpsdc="http://www.wps.cn/officeDocument/2017/drawingmlCustomData" val="200" checksum="4158780845"/>
                </a:ext>
              </a:extLst>
            </a:pPr>
            <a:r>
              <a:rPr lang="en-US" sz="2400" b="1">
                <a:latin typeface="微软雅黑" panose="020B0503020204020204" charset="-122"/>
                <a:ea typeface="微软雅黑" panose="020B0503020204020204" charset="-122"/>
                <a:cs typeface="微软雅黑" panose="020B0503020204020204" charset="-122"/>
              </a:rPr>
              <a:t>3.官僚政治体制外的横向舆论传播</a:t>
            </a:r>
            <a:endParaRPr 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789305" y="1943100"/>
            <a:ext cx="10925175" cy="501586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1</a:t>
            </a:r>
            <a:r>
              <a:rPr lang="zh-CN" altLang="en-US" sz="2000" b="1">
                <a:latin typeface="微软雅黑" panose="020B0503020204020204" charset="-122"/>
                <a:ea typeface="微软雅黑" panose="020B0503020204020204" charset="-122"/>
                <a:cs typeface="微软雅黑" panose="020B0503020204020204" charset="-122"/>
              </a:rPr>
              <a:t>）传语时论或诗歌谣谚</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古代只有</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口语传播、文字传播</a:t>
            </a:r>
            <a:r>
              <a:rPr lang="zh-CN" altLang="en-US" sz="2000">
                <a:latin typeface="微软雅黑" panose="020B0503020204020204" charset="-122"/>
                <a:ea typeface="微软雅黑" panose="020B0503020204020204" charset="-122"/>
                <a:cs typeface="微软雅黑" panose="020B0503020204020204" charset="-122"/>
              </a:rPr>
              <a:t>两种形式，在贵族阶级垄断文字传播，老百姓识字很少的情况下，一般平民百姓主要借助于口语传播伸张舆论。</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“谣”</a:t>
            </a:r>
            <a:r>
              <a:rPr lang="zh-CN" altLang="en-US" sz="2000">
                <a:latin typeface="微软雅黑" panose="020B0503020204020204" charset="-122"/>
                <a:ea typeface="微软雅黑" panose="020B0503020204020204" charset="-122"/>
                <a:cs typeface="微软雅黑" panose="020B0503020204020204" charset="-122"/>
              </a:rPr>
              <a:t>，是出自民间能流传很广的不讲究音律格式、不求配乐的诗谣俚歌。</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“谚”</a:t>
            </a:r>
            <a:r>
              <a:rPr lang="zh-CN" altLang="en-US" sz="2000">
                <a:latin typeface="微软雅黑" panose="020B0503020204020204" charset="-122"/>
                <a:ea typeface="微软雅黑" panose="020B0503020204020204" charset="-122"/>
                <a:cs typeface="微软雅黑" panose="020B0503020204020204" charset="-122"/>
              </a:rPr>
              <a:t>，即广为流传的熟语、俗语。由于二者在形式上或因押韵而朗朗上口，或因对仗而便于传诵，在内容上多反映一种比较深刻的道理，具有一定的思想性，所以谓之</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“谣谚”</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先秦典籍中，</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《诗经》</a:t>
            </a:r>
            <a:r>
              <a:rPr lang="zh-CN" altLang="en-US" sz="2000">
                <a:latin typeface="微软雅黑" panose="020B0503020204020204" charset="-122"/>
                <a:ea typeface="微软雅黑" panose="020B0503020204020204" charset="-122"/>
                <a:cs typeface="微软雅黑" panose="020B0503020204020204" charset="-122"/>
              </a:rPr>
              <a:t>就包含了大量讽刺诗。</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《左传》</a:t>
            </a:r>
            <a:r>
              <a:rPr lang="zh-CN" altLang="en-US" sz="2000">
                <a:latin typeface="微软雅黑" panose="020B0503020204020204" charset="-122"/>
                <a:ea typeface="微软雅黑" panose="020B0503020204020204" charset="-122"/>
                <a:cs typeface="微软雅黑" panose="020B0503020204020204" charset="-122"/>
              </a:rPr>
              <a:t>中也多有这样的歌谣，一般通称为</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《舆人诵》</a:t>
            </a:r>
            <a:r>
              <a:rPr lang="zh-CN" altLang="en-US" sz="2000">
                <a:latin typeface="微软雅黑" panose="020B0503020204020204" charset="-122"/>
                <a:ea typeface="微软雅黑" panose="020B0503020204020204" charset="-122"/>
                <a:cs typeface="微软雅黑" panose="020B0503020204020204" charset="-122"/>
              </a:rPr>
              <a:t>，大都是当时的劳动人民在劳作时吟唱的歌谣，从民歌民谣中即可判定政风的吉凶善恶。</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38363" y="535691"/>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二、封建社会的舆论秩序</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11" name="Text Box 10"/>
          <p:cNvSpPr txBox="1">
            <a:spLocks noChangeArrowheads="1"/>
          </p:cNvSpPr>
          <p:nvPr/>
        </p:nvSpPr>
        <p:spPr bwMode="auto">
          <a:xfrm>
            <a:off x="9078136" y="2395719"/>
            <a:ext cx="2456020" cy="1090295"/>
          </a:xfrm>
          <a:prstGeom prst="rect">
            <a:avLst/>
          </a:prstGeom>
          <a:noFill/>
          <a:ln w="9525">
            <a:noFill/>
            <a:miter lim="800000"/>
          </a:ln>
        </p:spPr>
        <p:txBody>
          <a:bodyPr wrap="square" lIns="45711" tIns="22855" rIns="45711" bIns="22855">
            <a:spAutoFit/>
          </a:bodyPr>
          <a:lstStyle/>
          <a:p>
            <a:pPr defTabSz="1088390">
              <a:lnSpc>
                <a:spcPct val="200000"/>
              </a:lnSpc>
            </a:pPr>
            <a:r>
              <a:rPr lang="en-US" sz="1600" b="1" dirty="0">
                <a:solidFill>
                  <a:schemeClr val="bg1"/>
                </a:solidFill>
                <a:latin typeface="Open Sans" pitchFamily="34" charset="0"/>
                <a:ea typeface="Open Sans" pitchFamily="34" charset="0"/>
                <a:cs typeface="Open Sans" pitchFamily="34" charset="0"/>
              </a:rPr>
              <a:t>New Idea</a:t>
            </a:r>
            <a:endParaRPr lang="en-US" sz="1600" b="1" dirty="0">
              <a:solidFill>
                <a:schemeClr val="bg1"/>
              </a:solidFill>
              <a:latin typeface="Open Sans" pitchFamily="34" charset="0"/>
              <a:ea typeface="Open Sans" pitchFamily="34" charset="0"/>
              <a:cs typeface="Open Sans" pitchFamily="34" charset="0"/>
            </a:endParaRPr>
          </a:p>
          <a:p>
            <a:pPr defTabSz="1088390"/>
            <a:r>
              <a:rPr lang="en-US" sz="1200" dirty="0" err="1">
                <a:solidFill>
                  <a:schemeClr val="bg1"/>
                </a:solidFill>
                <a:latin typeface="Open Sans" pitchFamily="34" charset="0"/>
                <a:ea typeface="Open Sans" pitchFamily="34" charset="0"/>
                <a:cs typeface="Open Sans" pitchFamily="34" charset="0"/>
              </a:rPr>
              <a:t>Mauris</a:t>
            </a:r>
            <a:r>
              <a:rPr lang="en-US" sz="1200" dirty="0">
                <a:solidFill>
                  <a:schemeClr val="bg1"/>
                </a:solidFill>
                <a:latin typeface="Open Sans" pitchFamily="34" charset="0"/>
                <a:ea typeface="Open Sans" pitchFamily="34" charset="0"/>
                <a:cs typeface="Open Sans" pitchFamily="34" charset="0"/>
              </a:rPr>
              <a:t> quam dolor, </a:t>
            </a:r>
            <a:r>
              <a:rPr lang="en-US" sz="1200" dirty="0" err="1">
                <a:solidFill>
                  <a:schemeClr val="bg1"/>
                </a:solidFill>
                <a:latin typeface="Open Sans" pitchFamily="34" charset="0"/>
                <a:ea typeface="Open Sans" pitchFamily="34" charset="0"/>
                <a:cs typeface="Open Sans" pitchFamily="34" charset="0"/>
              </a:rPr>
              <a:t>cursus</a:t>
            </a:r>
            <a:r>
              <a:rPr lang="en-US" sz="1200" dirty="0">
                <a:solidFill>
                  <a:schemeClr val="bg1"/>
                </a:solidFill>
                <a:latin typeface="Open Sans" pitchFamily="34" charset="0"/>
                <a:ea typeface="Open Sans" pitchFamily="34" charset="0"/>
                <a:cs typeface="Open Sans" pitchFamily="34" charset="0"/>
              </a:rPr>
              <a:t> at </a:t>
            </a:r>
            <a:r>
              <a:rPr lang="en-US" sz="1200" dirty="0" err="1">
                <a:solidFill>
                  <a:schemeClr val="bg1"/>
                </a:solidFill>
                <a:latin typeface="Open Sans" pitchFamily="34" charset="0"/>
                <a:ea typeface="Open Sans" pitchFamily="34" charset="0"/>
                <a:cs typeface="Open Sans" pitchFamily="34" charset="0"/>
              </a:rPr>
              <a:t>porta</a:t>
            </a:r>
            <a:r>
              <a:rPr lang="en-US" sz="1200" dirty="0">
                <a:solidFill>
                  <a:schemeClr val="bg1"/>
                </a:solidFill>
                <a:latin typeface="Open Sans" pitchFamily="34" charset="0"/>
                <a:ea typeface="Open Sans" pitchFamily="34" charset="0"/>
                <a:cs typeface="Open Sans" pitchFamily="34" charset="0"/>
              </a:rPr>
              <a:t> et,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eget</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purus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Nunc</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tempor</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interdum</a:t>
            </a:r>
            <a:r>
              <a:rPr lang="en-US" sz="1200" dirty="0">
                <a:solidFill>
                  <a:schemeClr val="bg1"/>
                </a:solidFill>
                <a:latin typeface="Open Sans" pitchFamily="34" charset="0"/>
                <a:ea typeface="Open Sans" pitchFamily="34" charset="0"/>
                <a:cs typeface="Open Sans" pitchFamily="34" charset="0"/>
              </a:rPr>
              <a:t>. </a:t>
            </a:r>
            <a:endParaRPr lang="en-US" sz="1200" dirty="0">
              <a:solidFill>
                <a:schemeClr val="bg1"/>
              </a:solidFill>
              <a:latin typeface="Open Sans" pitchFamily="34" charset="0"/>
              <a:ea typeface="Open Sans" pitchFamily="34" charset="0"/>
              <a:cs typeface="Open Sans" pitchFamily="34" charset="0"/>
            </a:endParaRPr>
          </a:p>
        </p:txBody>
      </p:sp>
      <p:sp>
        <p:nvSpPr>
          <p:cNvPr id="5" name="文本框 4"/>
          <p:cNvSpPr txBox="1"/>
          <p:nvPr/>
        </p:nvSpPr>
        <p:spPr>
          <a:xfrm>
            <a:off x="1969770" y="5242560"/>
            <a:ext cx="3178175" cy="553085"/>
          </a:xfrm>
          <a:prstGeom prst="rect">
            <a:avLst/>
          </a:prstGeom>
          <a:noFill/>
        </p:spPr>
        <p:txBody>
          <a:bodyPr wrap="square" rtlCol="0">
            <a:spAutoFit/>
          </a:bodyPr>
          <a:p>
            <a:pPr indent="457200" fontAlgn="auto">
              <a:lnSpc>
                <a:spcPct val="150000"/>
              </a:lnSpc>
              <a:spcBef>
                <a:spcPts val="1000"/>
              </a:spcBef>
              <a:spcAft>
                <a:spcPts val="1000"/>
              </a:spcAf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《国风·豳风·七月》</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1"/>
          <a:stretch>
            <a:fillRect/>
          </a:stretch>
        </p:blipFill>
        <p:spPr>
          <a:xfrm>
            <a:off x="995045" y="1459230"/>
            <a:ext cx="4762500" cy="3571875"/>
          </a:xfrm>
          <a:prstGeom prst="rect">
            <a:avLst/>
          </a:prstGeom>
        </p:spPr>
      </p:pic>
      <p:pic>
        <p:nvPicPr>
          <p:cNvPr id="9" name="图片 8"/>
          <p:cNvPicPr>
            <a:picLocks noChangeAspect="1"/>
          </p:cNvPicPr>
          <p:nvPr/>
        </p:nvPicPr>
        <p:blipFill>
          <a:blip r:embed="rId2"/>
          <a:stretch>
            <a:fillRect/>
          </a:stretch>
        </p:blipFill>
        <p:spPr>
          <a:xfrm>
            <a:off x="6576695" y="1459230"/>
            <a:ext cx="4762500" cy="3571875"/>
          </a:xfrm>
          <a:prstGeom prst="rect">
            <a:avLst/>
          </a:prstGeom>
        </p:spPr>
      </p:pic>
      <p:sp>
        <p:nvSpPr>
          <p:cNvPr id="10" name="文本框 9"/>
          <p:cNvSpPr txBox="1"/>
          <p:nvPr/>
        </p:nvSpPr>
        <p:spPr>
          <a:xfrm>
            <a:off x="7696200" y="5369560"/>
            <a:ext cx="3178175" cy="553085"/>
          </a:xfrm>
          <a:prstGeom prst="rect">
            <a:avLst/>
          </a:prstGeom>
          <a:noFill/>
        </p:spPr>
        <p:txBody>
          <a:bodyPr wrap="square" rtlCol="0">
            <a:spAutoFit/>
          </a:bodyPr>
          <a:p>
            <a:pPr indent="457200" fontAlgn="auto">
              <a:lnSpc>
                <a:spcPct val="150000"/>
              </a:lnSpc>
              <a:spcBef>
                <a:spcPts val="1000"/>
              </a:spcBef>
              <a:spcAft>
                <a:spcPts val="1000"/>
              </a:spcAf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《国风·鄘风·相鼠》</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down)">
                                      <p:cBhvr>
                                        <p:cTn id="14" dur="500"/>
                                        <p:tgtEl>
                                          <p:spTgt spid="9"/>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38363" y="535691"/>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二、封建社会的舆论秩序</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987425" y="1626235"/>
            <a:ext cx="10217150" cy="429768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2</a:t>
            </a:r>
            <a:r>
              <a:rPr lang="zh-CN" altLang="en-US" sz="2000" b="1">
                <a:latin typeface="微软雅黑" panose="020B0503020204020204" charset="-122"/>
                <a:ea typeface="微软雅黑" panose="020B0503020204020204" charset="-122"/>
                <a:cs typeface="微软雅黑" panose="020B0503020204020204" charset="-122"/>
              </a:rPr>
              <a:t>）谶谣</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即预告社会变化、时事动态及个人（主要针对政治家）命运的一种谣谚。</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在宗法专制社会，群众的意见和呼声，只能通过谣谚发表出来，而谶谣则成为表达群众</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“极端”情绪</a:t>
            </a:r>
            <a:r>
              <a:rPr lang="zh-CN" altLang="en-US" sz="2000">
                <a:latin typeface="微软雅黑" panose="020B0503020204020204" charset="-122"/>
                <a:ea typeface="微软雅黑" panose="020B0503020204020204" charset="-122"/>
                <a:cs typeface="微软雅黑" panose="020B0503020204020204" charset="-122"/>
              </a:rPr>
              <a:t>的传播渠道。它是以通俗形式表达神秘内容并预言未来人事荣辱祸福、政治吉凶成败的一种符号，或假借预言铺陈的政治手段，时而会成为社会变化的信号，时而又为野心家的兴起开辟道路。因此，作为古代一种流传较广的舆论传播方式，谶谣是中国古代社会中的“非正式”的信息传播手段，其性质是一种</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舆论性的预言</a:t>
            </a:r>
            <a:r>
              <a:rPr lang="zh-CN" altLang="en-US" sz="2000">
                <a:latin typeface="微软雅黑" panose="020B0503020204020204" charset="-122"/>
                <a:ea typeface="微软雅黑" panose="020B0503020204020204" charset="-122"/>
                <a:cs typeface="微软雅黑" panose="020B0503020204020204" charset="-122"/>
              </a:rPr>
              <a:t>，具有一种兼“天意”与“民意”于一体的“舆诵”功能。</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38363" y="535691"/>
              <a:ext cx="409523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二、封建社会的舆论秩序</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987425" y="1855470"/>
            <a:ext cx="10217150" cy="378460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总之，在等级森严的宗法制国家里，国家是家族的扩大和血缘关系政治化的产物。“同一个社会实体，既是国，又是家；同一种权力，既是政治权力，又是宗法权力；同一个关系，既是政治关系，又是血缘关系。这就是所谓</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家国一体</a:t>
            </a:r>
            <a:r>
              <a:rPr lang="zh-CN" altLang="en-US" sz="2000">
                <a:latin typeface="微软雅黑" panose="020B0503020204020204" charset="-122"/>
                <a:ea typeface="微软雅黑" panose="020B0503020204020204" charset="-122"/>
                <a:cs typeface="微软雅黑" panose="020B0503020204020204" charset="-122"/>
              </a:rPr>
              <a:t>、</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‘家天下’</a:t>
            </a:r>
            <a:r>
              <a:rPr lang="zh-CN" altLang="en-US" sz="2000">
                <a:latin typeface="微软雅黑" panose="020B0503020204020204" charset="-122"/>
                <a:ea typeface="微软雅黑" panose="020B0503020204020204" charset="-122"/>
                <a:cs typeface="微软雅黑" panose="020B0503020204020204" charset="-122"/>
              </a:rPr>
              <a:t>的政治结构”，皇帝的地位和权力仿佛就是整个国家的大家长。马克思把中国古代东方社会的经济形态，称之为</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亚细亚生产方式</a:t>
            </a:r>
            <a:r>
              <a:rPr lang="zh-CN" altLang="en-US" sz="2000">
                <a:latin typeface="微软雅黑" panose="020B0503020204020204" charset="-122"/>
                <a:ea typeface="微软雅黑" panose="020B0503020204020204" charset="-122"/>
                <a:cs typeface="微软雅黑" panose="020B0503020204020204" charset="-122"/>
              </a:rPr>
              <a:t>。这些古老民族向文明社会过渡时所形成的阶级社会所有制，在形式上几乎没有对原来的氏族土地公社所有制作任何变动，作为氏族成员的个人始终没有从氏族的脐带上脱离，因而不能得到自主发展。因此，</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舆论的表达与其作用的发挥既无现实的空间又缺乏主观的可能性</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0231"/>
            <a:ext cx="12188156" cy="591139"/>
            <a:chOff x="0" y="529980"/>
            <a:chExt cx="12190413" cy="59124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758561" y="529980"/>
              <a:ext cx="2672575"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二、舆论的溯源</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5" name="文本框 4"/>
          <p:cNvSpPr txBox="1"/>
          <p:nvPr/>
        </p:nvSpPr>
        <p:spPr>
          <a:xfrm>
            <a:off x="466725" y="1536700"/>
            <a:ext cx="11257915" cy="378460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《尚书·洪范》</a:t>
            </a:r>
            <a:r>
              <a:rPr lang="zh-CN" altLang="en-US" sz="2000">
                <a:latin typeface="微软雅黑" panose="020B0503020204020204" charset="-122"/>
                <a:ea typeface="微软雅黑" panose="020B0503020204020204" charset="-122"/>
                <a:cs typeface="微软雅黑" panose="020B0503020204020204" charset="-122"/>
              </a:rPr>
              <a:t> “洪范”即“大法”，奠定了我国古代社会各王朝的统治准则和行政准则，被历代王朝奉为“统治大法”和“行政大法”。传说，上天赐予禹九种治国大法，《尚书·洪范》的第七条大法是“明用稽疑”，指明重大政事要根据卜筮来决定吉凶从违，但同时也顾及了民心相背。其中有“汝者有大疑，谋及乃心，谋及卿士，谋及庶人，谋及卜筮。汝则从，龟从，筮从，卿士从，庶民从，是谓大同……庶民从，龟从，筮从，汝者逆，卿士逆，吉。……龟筮共违于人，用静吉，用作凶”。意思是说，古时部落首领决定一件事，既要征求卿士、筮士的意见，也要广泛征求庶民的意见，庶民赞成被看作大吉大利的征兆。如果龟卜和筮占的结果都与人的意愿相违背，安静守常就吉利，有所作为就凶险。这似乎颇能说明</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部落多数成员的意见对于当时的氏族社会管理的影响力。</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70560" y="1305560"/>
            <a:ext cx="10863580" cy="286131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西方文明发端于古希腊文明。与中国古代国家不同，古希腊在经历了多利亚人的入侵之后，民族大规模迁徙，血缘关系受到冲击，使得古希腊人对原来的共同种族的忠诚，转而成为对他们置身其中的新的共同体即城邦的责任心。同时，希腊半岛地理位置特殊，古希腊人较早地开始了海上贸易与海上殖民，扩大了交流的范围，血缘关系淡薄。所以古希腊的个体家庭基本上具有独立思考的精神，公民们认为自己是自由的，自由就在于不臣服于任何外在的权威，只服从他们自己为自己制定的法律，也就是自治。</a:t>
            </a:r>
            <a:endParaRPr sz="2000">
              <a:latin typeface="微软雅黑" panose="020B0503020204020204" charset="-122"/>
              <a:ea typeface="微软雅黑" panose="020B0503020204020204" charset="-122"/>
              <a:cs typeface="微软雅黑" panose="020B0503020204020204" charset="-122"/>
            </a:endParaRPr>
          </a:p>
        </p:txBody>
      </p:sp>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121902" y="535691"/>
              <a:ext cx="593072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三、舆论的流变</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西方舆论的演化</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pic>
        <p:nvPicPr>
          <p:cNvPr id="6" name="图片 5"/>
          <p:cNvPicPr>
            <a:picLocks noChangeAspect="1"/>
          </p:cNvPicPr>
          <p:nvPr/>
        </p:nvPicPr>
        <p:blipFill>
          <a:blip r:embed="rId1"/>
          <a:stretch>
            <a:fillRect/>
          </a:stretch>
        </p:blipFill>
        <p:spPr>
          <a:xfrm>
            <a:off x="1373505" y="4166870"/>
            <a:ext cx="4021455" cy="2681605"/>
          </a:xfrm>
          <a:prstGeom prst="rect">
            <a:avLst/>
          </a:prstGeom>
        </p:spPr>
      </p:pic>
      <p:pic>
        <p:nvPicPr>
          <p:cNvPr id="7" name="图片 6"/>
          <p:cNvPicPr>
            <a:picLocks noChangeAspect="1"/>
          </p:cNvPicPr>
          <p:nvPr/>
        </p:nvPicPr>
        <p:blipFill>
          <a:blip r:embed="rId2"/>
          <a:stretch>
            <a:fillRect/>
          </a:stretch>
        </p:blipFill>
        <p:spPr>
          <a:xfrm>
            <a:off x="6340475" y="4166870"/>
            <a:ext cx="4030345" cy="268097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par>
                                <p:cTn id="12" presetID="2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121902" y="535691"/>
              <a:ext cx="593072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三、舆论的流变</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西方舆论的演化</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圆角矩形 2"/>
          <p:cNvSpPr/>
          <p:nvPr>
            <p:custDataLst>
              <p:tags r:id="rId1"/>
            </p:custDataLst>
          </p:nvPr>
        </p:nvSpPr>
        <p:spPr>
          <a:xfrm>
            <a:off x="2586324" y="1334341"/>
            <a:ext cx="856923" cy="856923"/>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文本框 8"/>
          <p:cNvSpPr txBox="1"/>
          <p:nvPr>
            <p:custDataLst>
              <p:tags r:id="rId2"/>
            </p:custDataLst>
          </p:nvPr>
        </p:nvSpPr>
        <p:spPr>
          <a:xfrm>
            <a:off x="2110655" y="1117355"/>
            <a:ext cx="1067526" cy="841524"/>
          </a:xfrm>
          <a:prstGeom prst="rect">
            <a:avLst/>
          </a:prstGeom>
          <a:solidFill>
            <a:srgbClr val="FFFFFF"/>
          </a:solidFill>
        </p:spPr>
        <p:txBody>
          <a:bodyPr wrap="square" tIns="0" bIns="0" rtlCol="0">
            <a:normAutofit fontScale="925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01</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3"/>
            </p:custDataLst>
          </p:nvPr>
        </p:nvSpPr>
        <p:spPr>
          <a:xfrm>
            <a:off x="3682673" y="1458809"/>
            <a:ext cx="6418907" cy="608243"/>
          </a:xfrm>
          <a:prstGeom prst="rect">
            <a:avLst/>
          </a:prstGeom>
          <a:noFill/>
        </p:spPr>
        <p:txBody>
          <a:bodyPr wrap="square" lIns="91440" tIns="45720" rIns="91440" bIns="45720" rtlCol="0" anchor="ctr" anchorCtr="0">
            <a:normAutofit lnSpcReduction="10000"/>
          </a:bodyPr>
          <a:p>
            <a:pPr>
              <a:lnSpc>
                <a:spcPct val="120000"/>
              </a:lnSpc>
            </a:pPr>
            <a:r>
              <a:rPr lang="en-US" sz="2400" b="1">
                <a:latin typeface="微软雅黑" panose="020B0503020204020204" charset="-122"/>
                <a:ea typeface="微软雅黑" panose="020B0503020204020204" charset="-122"/>
                <a:cs typeface="微软雅黑" panose="020B0503020204020204" charset="-122"/>
                <a:sym typeface="+mn-ea"/>
              </a:rPr>
              <a:t>前提——古希腊城邦的奴隶民主制</a:t>
            </a:r>
            <a:endParaRPr lang="zh-CN" altLang="en-US" sz="2400" b="1" spc="200">
              <a:solidFill>
                <a:srgbClr val="096FB6"/>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2" name="圆角矩形 11"/>
          <p:cNvSpPr/>
          <p:nvPr>
            <p:custDataLst>
              <p:tags r:id="rId4"/>
            </p:custDataLst>
          </p:nvPr>
        </p:nvSpPr>
        <p:spPr>
          <a:xfrm>
            <a:off x="2586324" y="3042368"/>
            <a:ext cx="856923" cy="856923"/>
          </a:xfrm>
          <a:prstGeom prst="roundRect">
            <a:avLst>
              <a:gd name="adj" fmla="val 9711"/>
            </a:avLst>
          </a:prstGeom>
          <a:noFill/>
          <a:ln w="88900" cap="flat">
            <a:solidFill>
              <a:srgbClr val="099C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5"/>
            </p:custDataLst>
          </p:nvPr>
        </p:nvSpPr>
        <p:spPr>
          <a:xfrm>
            <a:off x="2110655" y="2825382"/>
            <a:ext cx="1067526" cy="841524"/>
          </a:xfrm>
          <a:prstGeom prst="rect">
            <a:avLst/>
          </a:prstGeom>
          <a:solidFill>
            <a:srgbClr val="FFFFFF"/>
          </a:solidFill>
        </p:spPr>
        <p:txBody>
          <a:bodyPr wrap="square" tIns="0" bIns="0" rtlCol="0">
            <a:normAutofit fontScale="92500"/>
          </a:bodyPr>
          <a:p>
            <a:pPr algn="ctr">
              <a:lnSpc>
                <a:spcPct val="130000"/>
              </a:lnSpc>
            </a:pPr>
            <a:r>
              <a:rPr lang="en-US" altLang="zh-CN" sz="4400" b="1" dirty="0">
                <a:solidFill>
                  <a:srgbClr val="099CB6"/>
                </a:solidFill>
                <a:latin typeface="Arial" panose="020B0604020202020204" pitchFamily="34" charset="0"/>
                <a:ea typeface="微软雅黑" panose="020B0503020204020204" charset="-122"/>
                <a:sym typeface="Arial" panose="020B0604020202020204" pitchFamily="34" charset="0"/>
              </a:rPr>
              <a:t>02</a:t>
            </a:r>
            <a:endParaRPr lang="zh-CN" altLang="en-US" sz="4400" b="1" dirty="0">
              <a:solidFill>
                <a:srgbClr val="099CB6"/>
              </a:solidFill>
              <a:latin typeface="Arial" panose="020B0604020202020204" pitchFamily="34" charset="0"/>
              <a:ea typeface="微软雅黑" panose="020B0503020204020204" charset="-122"/>
              <a:sym typeface="Arial" panose="020B0604020202020204" pitchFamily="34" charset="0"/>
            </a:endParaRPr>
          </a:p>
        </p:txBody>
      </p:sp>
      <p:sp>
        <p:nvSpPr>
          <p:cNvPr id="14" name="文本框 13"/>
          <p:cNvSpPr txBox="1"/>
          <p:nvPr>
            <p:custDataLst>
              <p:tags r:id="rId6"/>
            </p:custDataLst>
          </p:nvPr>
        </p:nvSpPr>
        <p:spPr>
          <a:xfrm>
            <a:off x="3682673" y="3572504"/>
            <a:ext cx="6418907" cy="961477"/>
          </a:xfrm>
          <a:prstGeom prst="rect">
            <a:avLst/>
          </a:prstGeom>
          <a:noFill/>
        </p:spPr>
        <p:txBody>
          <a:bodyPr wrap="square" lIns="91440" tIns="45720" rIns="91440" bIns="45720" rtlCol="0"/>
          <a:p>
            <a:pPr>
              <a:lnSpc>
                <a:spcPct val="120000"/>
              </a:lnSpc>
            </a:pPr>
            <a:r>
              <a:rPr lang="zh-CN">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1</a:t>
            </a:r>
            <a:r>
              <a:rPr lang="zh-CN" altLang="en-US">
                <a:latin typeface="微软雅黑" panose="020B0503020204020204" charset="-122"/>
                <a:ea typeface="微软雅黑" panose="020B0503020204020204" charset="-122"/>
                <a:cs typeface="微软雅黑" panose="020B0503020204020204" charset="-122"/>
                <a:sym typeface="+mn-ea"/>
              </a:rPr>
              <a:t>）广场演讲</a:t>
            </a:r>
            <a:endParaRPr lang="zh-CN" altLang="en-US">
              <a:latin typeface="微软雅黑" panose="020B0503020204020204" charset="-122"/>
              <a:ea typeface="微软雅黑" panose="020B0503020204020204" charset="-122"/>
              <a:cs typeface="微软雅黑" panose="020B0503020204020204" charset="-122"/>
              <a:sym typeface="+mn-ea"/>
            </a:endParaRPr>
          </a:p>
          <a:p>
            <a:pPr>
              <a:lnSpc>
                <a:spcPct val="120000"/>
              </a:lnSpc>
            </a:pPr>
            <a:r>
              <a:rPr lang="zh-CN">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2</a:t>
            </a:r>
            <a:r>
              <a:rPr lang="zh-CN" altLang="en-US">
                <a:latin typeface="微软雅黑" panose="020B0503020204020204" charset="-122"/>
                <a:ea typeface="微软雅黑" panose="020B0503020204020204" charset="-122"/>
                <a:cs typeface="微软雅黑" panose="020B0503020204020204" charset="-122"/>
                <a:sym typeface="+mn-ea"/>
              </a:rPr>
              <a:t>）舆论领袖</a:t>
            </a:r>
            <a:endParaRPr lang="zh-CN" altLang="en-US">
              <a:latin typeface="微软雅黑" panose="020B0503020204020204" charset="-122"/>
              <a:ea typeface="微软雅黑" panose="020B0503020204020204" charset="-122"/>
              <a:cs typeface="微软雅黑" panose="020B0503020204020204" charset="-122"/>
              <a:sym typeface="+mn-ea"/>
            </a:endParaRPr>
          </a:p>
          <a:p>
            <a:pPr>
              <a:lnSpc>
                <a:spcPct val="120000"/>
              </a:lnSpc>
            </a:pPr>
            <a:r>
              <a:rPr lang="zh-CN">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3</a:t>
            </a:r>
            <a:r>
              <a:rPr lang="zh-CN" altLang="en-US">
                <a:latin typeface="微软雅黑" panose="020B0503020204020204" charset="-122"/>
                <a:ea typeface="微软雅黑" panose="020B0503020204020204" charset="-122"/>
                <a:cs typeface="微软雅黑" panose="020B0503020204020204" charset="-122"/>
                <a:sym typeface="+mn-ea"/>
              </a:rPr>
              <a:t>）舆论思想</a:t>
            </a:r>
            <a:endParaRPr lang="zh-CN" altLang="en-US">
              <a:latin typeface="微软雅黑" panose="020B0503020204020204" charset="-122"/>
              <a:ea typeface="微软雅黑" panose="020B0503020204020204" charset="-122"/>
              <a:cs typeface="微软雅黑" panose="020B0503020204020204" charset="-122"/>
            </a:endParaRPr>
          </a:p>
          <a:p>
            <a:pPr>
              <a:lnSpc>
                <a:spcPct val="120000"/>
              </a:lnSpc>
            </a:pPr>
            <a:endParaRPr lang="zh-CN" altLang="en-US">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5" name="文本框 14"/>
          <p:cNvSpPr txBox="1"/>
          <p:nvPr>
            <p:custDataLst>
              <p:tags r:id="rId7"/>
            </p:custDataLst>
          </p:nvPr>
        </p:nvSpPr>
        <p:spPr>
          <a:xfrm>
            <a:off x="3682673" y="2876948"/>
            <a:ext cx="6418907" cy="608243"/>
          </a:xfrm>
          <a:prstGeom prst="rect">
            <a:avLst/>
          </a:prstGeom>
          <a:noFill/>
        </p:spPr>
        <p:txBody>
          <a:bodyPr wrap="square" lIns="91440" tIns="45720" rIns="91440" bIns="45720" rtlCol="0" anchor="ctr" anchorCtr="0">
            <a:normAutofit lnSpcReduction="10000"/>
          </a:bodyPr>
          <a:p>
            <a:pPr>
              <a:lnSpc>
                <a:spcPct val="120000"/>
              </a:lnSpc>
            </a:pPr>
            <a:r>
              <a:rPr lang="en-US" sz="2400" b="1">
                <a:latin typeface="微软雅黑" panose="020B0503020204020204" charset="-122"/>
                <a:ea typeface="微软雅黑" panose="020B0503020204020204" charset="-122"/>
                <a:cs typeface="微软雅黑" panose="020B0503020204020204" charset="-122"/>
                <a:sym typeface="+mn-ea"/>
              </a:rPr>
              <a:t>古希腊城邦的舆论状况</a:t>
            </a:r>
            <a:endParaRPr lang="zh-CN" altLang="en-US" sz="2400" b="1" spc="200">
              <a:solidFill>
                <a:srgbClr val="099CB6"/>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6" name="圆角矩形 15"/>
          <p:cNvSpPr/>
          <p:nvPr>
            <p:custDataLst>
              <p:tags r:id="rId8"/>
            </p:custDataLst>
          </p:nvPr>
        </p:nvSpPr>
        <p:spPr>
          <a:xfrm>
            <a:off x="2586324" y="4872536"/>
            <a:ext cx="856923" cy="856923"/>
          </a:xfrm>
          <a:prstGeom prst="roundRect">
            <a:avLst>
              <a:gd name="adj" fmla="val 9711"/>
            </a:avLst>
          </a:prstGeom>
          <a:noFill/>
          <a:ln w="88900" cap="flat">
            <a:solidFill>
              <a:srgbClr val="096FB6"/>
            </a:solidFill>
            <a:miter lim="800000"/>
          </a:ln>
        </p:spPr>
        <p:style>
          <a:lnRef idx="2">
            <a:srgbClr val="096FB6">
              <a:shade val="50000"/>
            </a:srgbClr>
          </a:lnRef>
          <a:fillRef idx="1">
            <a:srgbClr val="096FB6"/>
          </a:fillRef>
          <a:effectRef idx="0">
            <a:srgbClr val="096FB6"/>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 name="文本框 16"/>
          <p:cNvSpPr txBox="1"/>
          <p:nvPr>
            <p:custDataLst>
              <p:tags r:id="rId9"/>
            </p:custDataLst>
          </p:nvPr>
        </p:nvSpPr>
        <p:spPr>
          <a:xfrm>
            <a:off x="2110655" y="4655549"/>
            <a:ext cx="1067526" cy="841524"/>
          </a:xfrm>
          <a:prstGeom prst="rect">
            <a:avLst/>
          </a:prstGeom>
          <a:solidFill>
            <a:srgbClr val="FFFFFF"/>
          </a:solidFill>
        </p:spPr>
        <p:txBody>
          <a:bodyPr wrap="square" tIns="0" bIns="0" rtlCol="0">
            <a:normAutofit fontScale="92500"/>
          </a:bodyPr>
          <a:p>
            <a:pPr algn="ctr">
              <a:lnSpc>
                <a:spcPct val="130000"/>
              </a:lnSpc>
            </a:pPr>
            <a:r>
              <a:rPr lang="en-US" altLang="zh-CN" sz="4400" b="1" dirty="0">
                <a:solidFill>
                  <a:srgbClr val="096FB6"/>
                </a:solidFill>
                <a:latin typeface="Arial" panose="020B0604020202020204" pitchFamily="34" charset="0"/>
                <a:ea typeface="微软雅黑" panose="020B0503020204020204" charset="-122"/>
                <a:sym typeface="Arial" panose="020B0604020202020204" pitchFamily="34" charset="0"/>
              </a:rPr>
              <a:t>03</a:t>
            </a:r>
            <a:endParaRPr lang="zh-CN" altLang="en-US" sz="4400" b="1" dirty="0">
              <a:solidFill>
                <a:srgbClr val="096FB6"/>
              </a:solidFill>
              <a:latin typeface="Arial" panose="020B0604020202020204" pitchFamily="34" charset="0"/>
              <a:ea typeface="微软雅黑" panose="020B0503020204020204" charset="-122"/>
              <a:sym typeface="Arial" panose="020B0604020202020204" pitchFamily="34" charset="0"/>
            </a:endParaRPr>
          </a:p>
        </p:txBody>
      </p:sp>
      <p:sp>
        <p:nvSpPr>
          <p:cNvPr id="18" name="文本框 17"/>
          <p:cNvSpPr txBox="1"/>
          <p:nvPr>
            <p:custDataLst>
              <p:tags r:id="rId10"/>
            </p:custDataLst>
          </p:nvPr>
        </p:nvSpPr>
        <p:spPr>
          <a:xfrm>
            <a:off x="3682673" y="5391388"/>
            <a:ext cx="6418907" cy="961477"/>
          </a:xfrm>
          <a:prstGeom prst="rect">
            <a:avLst/>
          </a:prstGeom>
          <a:noFill/>
        </p:spPr>
        <p:txBody>
          <a:bodyPr wrap="square" lIns="91440" tIns="45720" rIns="91440" bIns="45720" rtlCol="0">
            <a:normAutofit/>
          </a:bodyPr>
          <a:p>
            <a:pPr>
              <a:lnSpc>
                <a:spcPct val="120000"/>
              </a:lnSpc>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1</a:t>
            </a:r>
            <a:r>
              <a:rPr lang="zh-CN" altLang="en-US">
                <a:latin typeface="微软雅黑" panose="020B0503020204020204" charset="-122"/>
                <a:ea typeface="微软雅黑" panose="020B0503020204020204" charset="-122"/>
                <a:cs typeface="微软雅黑" panose="020B0503020204020204" charset="-122"/>
                <a:sym typeface="+mn-ea"/>
              </a:rPr>
              <a:t>）公共权利领域的崛起</a:t>
            </a:r>
            <a:endParaRPr lang="zh-CN" altLang="en-US">
              <a:latin typeface="微软雅黑" panose="020B0503020204020204" charset="-122"/>
              <a:ea typeface="微软雅黑" panose="020B0503020204020204" charset="-122"/>
              <a:cs typeface="微软雅黑" panose="020B0503020204020204" charset="-122"/>
              <a:sym typeface="+mn-ea"/>
            </a:endParaRPr>
          </a:p>
          <a:p>
            <a:pPr>
              <a:lnSpc>
                <a:spcPct val="120000"/>
              </a:lnSpc>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2</a:t>
            </a:r>
            <a:r>
              <a:rPr lang="zh-CN" altLang="en-US">
                <a:latin typeface="微软雅黑" panose="020B0503020204020204" charset="-122"/>
                <a:ea typeface="微软雅黑" panose="020B0503020204020204" charset="-122"/>
                <a:cs typeface="微软雅黑" panose="020B0503020204020204" charset="-122"/>
                <a:sym typeface="+mn-ea"/>
              </a:rPr>
              <a:t>）市民化公共领域的孕育</a:t>
            </a:r>
            <a:endParaRPr lang="zh-CN" altLang="en-US">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custDataLst>
              <p:tags r:id="rId11"/>
            </p:custDataLst>
          </p:nvPr>
        </p:nvSpPr>
        <p:spPr>
          <a:xfrm>
            <a:off x="3682673" y="4706706"/>
            <a:ext cx="6418907" cy="608243"/>
          </a:xfrm>
          <a:prstGeom prst="rect">
            <a:avLst/>
          </a:prstGeom>
          <a:noFill/>
        </p:spPr>
        <p:txBody>
          <a:bodyPr wrap="square" lIns="91440" tIns="45720" rIns="91440" bIns="45720" rtlCol="0" anchor="ctr" anchorCtr="0">
            <a:normAutofit lnSpcReduction="10000"/>
          </a:bodyPr>
          <a:p>
            <a:pPr>
              <a:lnSpc>
                <a:spcPct val="120000"/>
              </a:lnSpc>
            </a:pPr>
            <a:r>
              <a:rPr lang="en-US" sz="2400" b="1">
                <a:latin typeface="微软雅黑" panose="020B0503020204020204" charset="-122"/>
                <a:ea typeface="微软雅黑" panose="020B0503020204020204" charset="-122"/>
                <a:cs typeface="微软雅黑" panose="020B0503020204020204" charset="-122"/>
                <a:sym typeface="+mn-ea"/>
              </a:rPr>
              <a:t>文艺复兴时期</a:t>
            </a:r>
            <a:endParaRPr lang="zh-CN" altLang="en-US" sz="2400" b="1" spc="200">
              <a:solidFill>
                <a:srgbClr val="096FB6"/>
              </a:solidFill>
              <a:latin typeface="Arial" panose="020B0604020202020204" pitchFamily="34" charset="0"/>
              <a:ea typeface="微软雅黑" panose="020B050302020402020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29590" y="2053590"/>
            <a:ext cx="11117580" cy="450278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古希腊先后建立起</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200多个奴隶制城邦。</a:t>
            </a:r>
            <a:r>
              <a:rPr lang="zh-CN" altLang="en-US" sz="2000">
                <a:latin typeface="微软雅黑" panose="020B0503020204020204" charset="-122"/>
                <a:ea typeface="微软雅黑" panose="020B0503020204020204" charset="-122"/>
                <a:cs typeface="微软雅黑" panose="020B0503020204020204" charset="-122"/>
              </a:rPr>
              <a:t>在这种城邦政治中，“突出的表现是</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主权在民与直接民主</a:t>
            </a:r>
            <a:r>
              <a:rPr lang="zh-CN" altLang="en-US" sz="2000">
                <a:latin typeface="微软雅黑" panose="020B0503020204020204" charset="-122"/>
                <a:ea typeface="微软雅黑" panose="020B0503020204020204" charset="-122"/>
                <a:cs typeface="微软雅黑" panose="020B0503020204020204" charset="-122"/>
              </a:rPr>
              <a:t>。古典时代希腊的城邦政府是</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参与型</a:t>
            </a:r>
            <a:r>
              <a:rPr lang="zh-CN" altLang="en-US" sz="2000">
                <a:latin typeface="微软雅黑" panose="020B0503020204020204" charset="-122"/>
                <a:ea typeface="微软雅黑" panose="020B0503020204020204" charset="-122"/>
                <a:cs typeface="微软雅黑" panose="020B0503020204020204" charset="-122"/>
              </a:rPr>
              <a:t>的，城邦与其全体公民是一个概念，公民大会在古希腊的各城邦都是最重要的权力机构，城邦的一切重大问题必须由公民集体决定”由于城邦属于全体公民所有，公民权便意味着参政权。在民主制发达的城邦里，公民作为城邦的主人，在城邦政治制度和政治生活的各个方面都得到体现。也就是说，在古希腊奴隶民主制时期，</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公民观念是其政治思想的基本特征</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当然，公民资格不是谁都能拥有的。奴隶、外来户、被占领民族都不是公民，城邦内部的原住民也不是全部，而只有一部分符合各方面条件的自由市民才能成为公民，无论是平民议会还是人民法庭的成员都是从公民中选举出来的。</a:t>
            </a:r>
            <a:endParaRPr lang="zh-CN" altLang="en-US" sz="2000">
              <a:latin typeface="微软雅黑" panose="020B0503020204020204" charset="-122"/>
              <a:ea typeface="微软雅黑" panose="020B0503020204020204" charset="-122"/>
              <a:cs typeface="微软雅黑" panose="020B0503020204020204" charset="-122"/>
            </a:endParaRPr>
          </a:p>
        </p:txBody>
      </p:sp>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121902" y="535691"/>
              <a:ext cx="593072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三、舆论的流变</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西方舆论的演化</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551725" y="1359245"/>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sz="2400" b="1">
                <a:latin typeface="微软雅黑" panose="020B0503020204020204" charset="-122"/>
                <a:ea typeface="微软雅黑" panose="020B0503020204020204" charset="-122"/>
                <a:cs typeface="微软雅黑" panose="020B0503020204020204" charset="-122"/>
              </a:rPr>
              <a:t>1.前提——古希腊城邦的奴隶民主制</a:t>
            </a:r>
            <a:endParaRPr lang="en-US" sz="2400" b="1">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121902" y="535691"/>
              <a:ext cx="593072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三、舆论的流变</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西方舆论的演化</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827315" y="1314160"/>
            <a:ext cx="6189469" cy="460375"/>
          </a:xfrm>
          <a:prstGeom prst="rect">
            <a:avLst/>
          </a:prstGeom>
          <a:noFill/>
        </p:spPr>
        <p:txBody>
          <a:bodyPr wrap="square" rtlCol="0">
            <a:spAutoFit/>
          </a:bodyPr>
          <a:p>
            <a:pPr indent="609600" algn="l" fontAlgn="auto">
              <a:buClrTx/>
              <a:buSzTx/>
              <a:buFontTx/>
              <a:extLst>
                <a:ext uri="{35155182-B16C-46BC-9424-99874614C6A1}">
                  <wpsdc:indentchars xmlns:wpsdc="http://www.wps.cn/officeDocument/2017/drawingmlCustomData" val="200" checksum="4158780845"/>
                </a:ext>
              </a:extLst>
            </a:pPr>
            <a:r>
              <a:rPr lang="en-US" sz="2400" b="1">
                <a:latin typeface="微软雅黑" panose="020B0503020204020204" charset="-122"/>
                <a:ea typeface="微软雅黑" panose="020B0503020204020204" charset="-122"/>
                <a:cs typeface="微软雅黑" panose="020B0503020204020204" charset="-122"/>
              </a:rPr>
              <a:t>2.古希腊城邦的舆论状况</a:t>
            </a:r>
            <a:endParaRPr 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827405" y="2010410"/>
            <a:ext cx="10868025" cy="475932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1</a:t>
            </a:r>
            <a:r>
              <a:rPr lang="zh-CN" altLang="en-US" sz="2000" b="1">
                <a:latin typeface="微软雅黑" panose="020B0503020204020204" charset="-122"/>
                <a:ea typeface="微软雅黑" panose="020B0503020204020204" charset="-122"/>
                <a:cs typeface="微软雅黑" panose="020B0503020204020204" charset="-122"/>
              </a:rPr>
              <a:t>）广场演讲</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市政广场是公民参与城邦政治生活的重要空间</a:t>
            </a:r>
            <a:r>
              <a:rPr lang="zh-CN" altLang="en-US" sz="2000">
                <a:latin typeface="微软雅黑" panose="020B0503020204020204" charset="-122"/>
                <a:ea typeface="微软雅黑" panose="020B0503020204020204" charset="-122"/>
                <a:cs typeface="微软雅黑" panose="020B0503020204020204" charset="-122"/>
              </a:rPr>
              <a:t>。“在古希腊民主制鼎盛的时代，公民内部的政治讨论十分热烈。城邦的公共事务是普通公民的经常性话题，政治思想产生于公民大会和陪审法庭的激烈辩论中，产生于街头巷尾和客厅的对话和演说中”。全体城邦公民都可以在市政广场等公共场所表达自己对国家政治生活的观点和看法，通过舆论的碰撞与整合，进而形成代表某一阶级的舆论观点。</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当时的民主政体，所有公民组成紧密的社团，每个公民都有发言权和投票权，用津贴的方式鼓励公民参加民众大会。每个公民可以在广场上自由演讲，发表政治见解，随时回答别人的提问和诘难。在城邦的民众大会上，随时可以展开辩论，依照多数人的意见作出决议。</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121902" y="535691"/>
              <a:ext cx="593072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三、舆论的流变</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西方舆论的演化</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925195" y="1535430"/>
            <a:ext cx="10495280" cy="337439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2</a:t>
            </a:r>
            <a:r>
              <a:rPr lang="zh-CN" altLang="en-US" sz="2000" b="1">
                <a:latin typeface="微软雅黑" panose="020B0503020204020204" charset="-122"/>
                <a:ea typeface="微软雅黑" panose="020B0503020204020204" charset="-122"/>
                <a:cs typeface="微软雅黑" panose="020B0503020204020204" charset="-122"/>
              </a:rPr>
              <a:t>）舆论领袖</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在城邦民主最发达的时代还产生了一大批“智者”，“他们教公民表达自己政治信念、阐述自己政治观点、进行政治辩论的方法和技巧。但是他们并不是灌输自己的观点和价值，而是把这些留给公民自己去独立选择。他们进行政治辩论所要说服的对象是</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公民集体而不是某个掌权者</a:t>
            </a:r>
            <a:r>
              <a:rPr sz="2000">
                <a:latin typeface="微软雅黑" panose="020B0503020204020204" charset="-122"/>
                <a:ea typeface="微软雅黑" panose="020B0503020204020204" charset="-122"/>
                <a:cs typeface="微软雅黑" panose="020B0503020204020204" charset="-122"/>
              </a:rPr>
              <a:t>”。</a:t>
            </a:r>
            <a:endParaRPr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a:latin typeface="微软雅黑" panose="020B0503020204020204" charset="-122"/>
                <a:ea typeface="微软雅黑" panose="020B0503020204020204" charset="-122"/>
                <a:cs typeface="微软雅黑" panose="020B0503020204020204" charset="-122"/>
              </a:rPr>
              <a:t>代表人物：</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苏格拉底</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121902" y="535691"/>
              <a:ext cx="593072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三、舆论的流变</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西方舆论的演化</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432435" y="1536700"/>
            <a:ext cx="8804275" cy="378460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苏格拉底</a:t>
            </a:r>
            <a:r>
              <a:rPr sz="2000">
                <a:latin typeface="微软雅黑" panose="020B0503020204020204" charset="-122"/>
                <a:ea typeface="微软雅黑" panose="020B0503020204020204" charset="-122"/>
                <a:cs typeface="微软雅黑" panose="020B0503020204020204" charset="-122"/>
              </a:rPr>
              <a:t>，述而不作，尤善于公开演讲，经常出现在各种舆论辩争的场合，周围总是聚集一群敬慕者和门徒。苏格拉底之所以不同于早期的希腊哲学家，就在于他使哲学回到了现实。早期的希腊哲学家所关注的主要是宇宙的本质，重在探讨物质的基本形式和地球在宇宙中的位置，而苏格拉底是第一位对人类社会和日常生活中面临的问题进行认真思考的哲学家。他的名字在希腊家喻户晓，他在上午谈到一些趣事，到了晚上全城便无人不知了。他认为，公认的意见或流行的舆论并不一定是真理，真理的获得必须依靠怀疑、讨论和辩争。</a:t>
            </a:r>
            <a:endParaRPr sz="2000">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1"/>
          <a:stretch>
            <a:fillRect/>
          </a:stretch>
        </p:blipFill>
        <p:spPr>
          <a:xfrm>
            <a:off x="9401810" y="1508125"/>
            <a:ext cx="2536825" cy="3238500"/>
          </a:xfrm>
          <a:prstGeom prst="rect">
            <a:avLst/>
          </a:prstGeom>
        </p:spPr>
      </p:pic>
      <p:sp>
        <p:nvSpPr>
          <p:cNvPr id="7" name="文本框 6"/>
          <p:cNvSpPr txBox="1"/>
          <p:nvPr/>
        </p:nvSpPr>
        <p:spPr>
          <a:xfrm>
            <a:off x="500380" y="5321300"/>
            <a:ext cx="11176000" cy="1014730"/>
          </a:xfrm>
          <a:prstGeom prst="rect">
            <a:avLst/>
          </a:prstGeom>
          <a:noFill/>
        </p:spPr>
        <p:txBody>
          <a:bodyPr wrap="square" rtlCol="0">
            <a:spAutoFit/>
          </a:bodyPr>
          <a:p>
            <a:pPr indent="508000" algn="l" fontAlgn="auto">
              <a:lnSpc>
                <a:spcPct val="150000"/>
              </a:lnSpc>
              <a:spcBef>
                <a:spcPts val="1000"/>
              </a:spcBef>
              <a:spcAft>
                <a:spcPts val="1000"/>
              </a:spcAft>
              <a:buClrTx/>
              <a:buSzTx/>
              <a:buFontTx/>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毫无疑问，苏格拉底是雅典城邦最伟大的公民，但苏格拉底最终的结局是，以不信奉雅典的城邦神祇为由被诬陷饮毒芹而死，从中可见雅典民主制的局限性。</a:t>
            </a:r>
            <a:endParaRPr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121902" y="535691"/>
              <a:ext cx="593072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三、舆论的流变</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西方舆论的演化</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494030" y="1315085"/>
            <a:ext cx="11204575" cy="522097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3</a:t>
            </a:r>
            <a:r>
              <a:rPr lang="zh-CN" altLang="en-US" sz="2000" b="1">
                <a:latin typeface="微软雅黑" panose="020B0503020204020204" charset="-122"/>
                <a:ea typeface="微软雅黑" panose="020B0503020204020204" charset="-122"/>
                <a:cs typeface="微软雅黑" panose="020B0503020204020204" charset="-122"/>
              </a:rPr>
              <a:t>）舆论思想</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①苏格拉底——主张坚持真理，讨论自由</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苏格拉底</a:t>
            </a:r>
            <a:r>
              <a:rPr lang="zh-CN" altLang="en-US" sz="2000">
                <a:solidFill>
                  <a:schemeClr val="tx1"/>
                </a:solidFill>
                <a:latin typeface="微软雅黑" panose="020B0503020204020204" charset="-122"/>
                <a:ea typeface="微软雅黑" panose="020B0503020204020204" charset="-122"/>
                <a:cs typeface="微软雅黑" panose="020B0503020204020204" charset="-122"/>
              </a:rPr>
              <a:t>呼吁每个人都要在自己的个人生活、日常生活和政治生活中说真话。他劝导公民，照顾心灵的工作是神灵的召唤，是一项神圣的使命。他还认为，自由的讨论与批评，有着重要的社会公共价值。在《申辩篇》里，柏拉图记载了苏格拉底在法庭上进行的自我申辩，“我是一只被神灵派来咬叮雅典人的‘牛虻’。我们的国家就像一匹大马！它有力量却非常懒惰，令人赞叹却缺乏活力。如果没有一只‘牛虻’来不停地刺激它，它就会变得更加愚蠢和丑陋”，“要想使民主的气氛保持健康，就必须不断地叮咬每个建议、每个计划，甚至生活的基本信念的脚后跟”。这段申辩是西方历史上对思想和言论自由最经典的论述。</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为言论自由、宣传自由、讨论自由申辩的，苏格拉底可以说是第一人，他的思想对于以后的自由主义舆论观有较大的影响。</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121902" y="535691"/>
              <a:ext cx="593072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三、舆论的流变</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西方舆论的演化</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781050" y="1350645"/>
            <a:ext cx="8738235" cy="404114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②柏拉图——考察意见的认识特性</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柏拉图</a:t>
            </a:r>
            <a:r>
              <a:rPr lang="zh-CN" altLang="en-US" sz="2000">
                <a:latin typeface="微软雅黑" panose="020B0503020204020204" charset="-122"/>
                <a:ea typeface="微软雅黑" panose="020B0503020204020204" charset="-122"/>
                <a:cs typeface="微软雅黑" panose="020B0503020204020204" charset="-122"/>
              </a:rPr>
              <a:t>确信，“存在着人类理性可以把握的不变的普遍真理”。他通过</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洞穴理论</a:t>
            </a:r>
            <a:r>
              <a:rPr lang="zh-CN" altLang="en-US" sz="2000">
                <a:latin typeface="微软雅黑" panose="020B0503020204020204" charset="-122"/>
                <a:ea typeface="微软雅黑" panose="020B0503020204020204" charset="-122"/>
                <a:cs typeface="微软雅黑" panose="020B0503020204020204" charset="-122"/>
              </a:rPr>
              <a:t>，揭示了正因为我们绝大多数人都居住在洞穴的黑暗之中，所以我们的思想都是与模糊不清的影子的世界相适应的，唯有教育能引导人们摆脱虚幻的现象世界到达真实的光明世界。在</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《理想国》</a:t>
            </a:r>
            <a:r>
              <a:rPr lang="zh-CN" altLang="en-US" sz="2000">
                <a:latin typeface="微软雅黑" panose="020B0503020204020204" charset="-122"/>
                <a:ea typeface="微软雅黑" panose="020B0503020204020204" charset="-122"/>
                <a:cs typeface="微软雅黑" panose="020B0503020204020204" charset="-122"/>
              </a:rPr>
              <a:t>中，柏拉图的核心主张之一便是</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“哲学为王”</a:t>
            </a:r>
            <a:r>
              <a:rPr lang="zh-CN" altLang="en-US" sz="2000">
                <a:latin typeface="微软雅黑" panose="020B0503020204020204" charset="-122"/>
                <a:ea typeface="微软雅黑" panose="020B0503020204020204" charset="-122"/>
                <a:cs typeface="微软雅黑" panose="020B0503020204020204" charset="-122"/>
              </a:rPr>
              <a:t>，他认为“只有哲学家才能依据代表善的知识进行统治，社会成员才能按照自己不同的禀赋才干在政治生活中各安其位、各尽所能，达到社会和谐”。</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1"/>
          <a:stretch>
            <a:fillRect/>
          </a:stretch>
        </p:blipFill>
        <p:spPr>
          <a:xfrm>
            <a:off x="9576435" y="1737360"/>
            <a:ext cx="2229485" cy="338328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121902" y="535691"/>
              <a:ext cx="593072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三、舆论的流变</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西方舆论的演化</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641350" y="1644015"/>
            <a:ext cx="10909300" cy="424624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sym typeface="+mn-ea"/>
              </a:rPr>
              <a:t>在他看来，“人是生而不平等的，造物主在制造他们时用的是不同的材料”。政治应是第一等级即城邦的统治者操心的事，下层人根本没有能力自己认识到体现着“善”的光辉的知识及艺术，特别是政治艺术。</a:t>
            </a:r>
            <a:r>
              <a:rPr lang="zh-CN" altLang="en-US" sz="2000">
                <a:latin typeface="微软雅黑" panose="020B0503020204020204" charset="-122"/>
                <a:ea typeface="微软雅黑" panose="020B0503020204020204" charset="-122"/>
                <a:cs typeface="微软雅黑" panose="020B0503020204020204" charset="-122"/>
              </a:rPr>
              <a:t>因此他认为普通公民不能理解政治的复杂性，所谓公众舆论，其实是一些变化无常的意见，介乎有知和无知之间，不能和知识相提并论。意见的对象是事物的或然性，是变动不居的表面现象；只有超越意见的表面性和或然性，才能获得真知，达到必然性。因此统治者不必关心公民的要求。他认为“一个统治者如果不致力于自身品质的提升，而去迎合民意，声称以民意为依归，就不是一个合格的领袖，而是蛊惑家”。根据柏拉图的这些观点，我们可以看出</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他对公众舆论是持消极否定态度</a:t>
            </a:r>
            <a:r>
              <a:rPr lang="zh-CN" altLang="en-US" sz="2000">
                <a:latin typeface="微软雅黑" panose="020B0503020204020204" charset="-122"/>
                <a:ea typeface="微软雅黑" panose="020B0503020204020204" charset="-122"/>
                <a:cs typeface="微软雅黑" panose="020B0503020204020204" charset="-122"/>
              </a:rPr>
              <a:t>的。黑格尔关于舆论特性的思想，就从古希腊的意见特性理性里汲取了营养。</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121902" y="535691"/>
              <a:ext cx="593072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三、舆论的流变</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西方舆论的演化</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834390" y="1614170"/>
            <a:ext cx="7723505" cy="404114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③亚里士多德——强调舆论的整体效能</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亚里士多德将一切现存的政体划分为两大类：正常的与变异的。这两种政体区分的关键在于“政治权力的运用是以城邦全体公民的利益为目的还是仅以执政者或执政集团的利益为目的”。既然政治权力的运用要以全体公民的利益为目的，政治家们就必须考虑全体公民的需求，倾听民意。亚里士多德对于政体的划分表明，虽然他不是一个真正的民主派，但也没有柏拉图那么强烈的精英意识，他并没有对公众舆论那么不屑一顾。</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1"/>
          <a:stretch>
            <a:fillRect/>
          </a:stretch>
        </p:blipFill>
        <p:spPr>
          <a:xfrm>
            <a:off x="8830945" y="1614170"/>
            <a:ext cx="3021330" cy="377952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0231"/>
            <a:ext cx="12188156" cy="591139"/>
            <a:chOff x="0" y="529980"/>
            <a:chExt cx="12190413" cy="59124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758561" y="529980"/>
              <a:ext cx="2672575"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二、舆论的溯源</a:t>
              </a:r>
              <a:endParaRPr lang="zh-CN" altLang="en-US" sz="2800" dirty="0">
                <a:solidFill>
                  <a:schemeClr val="accent3">
                    <a:lumMod val="75000"/>
                  </a:schemeClr>
                </a:solidFill>
                <a:latin typeface="微软雅黑" panose="020B0503020204020204" charset="-122"/>
                <a:ea typeface="微软雅黑" panose="020B0503020204020204" charset="-122"/>
              </a:endParaRPr>
            </a:p>
          </p:txBody>
        </p:sp>
      </p:grpSp>
      <p:sp>
        <p:nvSpPr>
          <p:cNvPr id="11" name="Text Box 10"/>
          <p:cNvSpPr txBox="1">
            <a:spLocks noChangeArrowheads="1"/>
          </p:cNvSpPr>
          <p:nvPr/>
        </p:nvSpPr>
        <p:spPr bwMode="auto">
          <a:xfrm>
            <a:off x="9078136" y="2395719"/>
            <a:ext cx="2456020" cy="1090295"/>
          </a:xfrm>
          <a:prstGeom prst="rect">
            <a:avLst/>
          </a:prstGeom>
          <a:noFill/>
          <a:ln w="9525">
            <a:noFill/>
            <a:miter lim="800000"/>
          </a:ln>
        </p:spPr>
        <p:txBody>
          <a:bodyPr wrap="square" lIns="45711" tIns="22855" rIns="45711" bIns="22855">
            <a:spAutoFit/>
          </a:bodyPr>
          <a:lstStyle/>
          <a:p>
            <a:pPr defTabSz="1088390">
              <a:lnSpc>
                <a:spcPct val="200000"/>
              </a:lnSpc>
            </a:pPr>
            <a:r>
              <a:rPr lang="en-US" sz="1600" b="1" dirty="0">
                <a:solidFill>
                  <a:schemeClr val="bg1"/>
                </a:solidFill>
                <a:latin typeface="Open Sans" pitchFamily="34" charset="0"/>
                <a:ea typeface="Open Sans" pitchFamily="34" charset="0"/>
                <a:cs typeface="Open Sans" pitchFamily="34" charset="0"/>
              </a:rPr>
              <a:t>New Idea</a:t>
            </a:r>
            <a:endParaRPr lang="en-US" sz="1600" b="1" dirty="0">
              <a:solidFill>
                <a:schemeClr val="bg1"/>
              </a:solidFill>
              <a:latin typeface="Open Sans" pitchFamily="34" charset="0"/>
              <a:ea typeface="Open Sans" pitchFamily="34" charset="0"/>
              <a:cs typeface="Open Sans" pitchFamily="34" charset="0"/>
            </a:endParaRPr>
          </a:p>
          <a:p>
            <a:pPr defTabSz="1088390"/>
            <a:r>
              <a:rPr lang="en-US" sz="1200" dirty="0" err="1">
                <a:solidFill>
                  <a:schemeClr val="bg1"/>
                </a:solidFill>
                <a:latin typeface="Open Sans" pitchFamily="34" charset="0"/>
                <a:ea typeface="Open Sans" pitchFamily="34" charset="0"/>
                <a:cs typeface="Open Sans" pitchFamily="34" charset="0"/>
              </a:rPr>
              <a:t>Mauris</a:t>
            </a:r>
            <a:r>
              <a:rPr lang="en-US" sz="1200" dirty="0">
                <a:solidFill>
                  <a:schemeClr val="bg1"/>
                </a:solidFill>
                <a:latin typeface="Open Sans" pitchFamily="34" charset="0"/>
                <a:ea typeface="Open Sans" pitchFamily="34" charset="0"/>
                <a:cs typeface="Open Sans" pitchFamily="34" charset="0"/>
              </a:rPr>
              <a:t> quam dolor, </a:t>
            </a:r>
            <a:r>
              <a:rPr lang="en-US" sz="1200" dirty="0" err="1">
                <a:solidFill>
                  <a:schemeClr val="bg1"/>
                </a:solidFill>
                <a:latin typeface="Open Sans" pitchFamily="34" charset="0"/>
                <a:ea typeface="Open Sans" pitchFamily="34" charset="0"/>
                <a:cs typeface="Open Sans" pitchFamily="34" charset="0"/>
              </a:rPr>
              <a:t>cursus</a:t>
            </a:r>
            <a:r>
              <a:rPr lang="en-US" sz="1200" dirty="0">
                <a:solidFill>
                  <a:schemeClr val="bg1"/>
                </a:solidFill>
                <a:latin typeface="Open Sans" pitchFamily="34" charset="0"/>
                <a:ea typeface="Open Sans" pitchFamily="34" charset="0"/>
                <a:cs typeface="Open Sans" pitchFamily="34" charset="0"/>
              </a:rPr>
              <a:t> at </a:t>
            </a:r>
            <a:r>
              <a:rPr lang="en-US" sz="1200" dirty="0" err="1">
                <a:solidFill>
                  <a:schemeClr val="bg1"/>
                </a:solidFill>
                <a:latin typeface="Open Sans" pitchFamily="34" charset="0"/>
                <a:ea typeface="Open Sans" pitchFamily="34" charset="0"/>
                <a:cs typeface="Open Sans" pitchFamily="34" charset="0"/>
              </a:rPr>
              <a:t>porta</a:t>
            </a:r>
            <a:r>
              <a:rPr lang="en-US" sz="1200" dirty="0">
                <a:solidFill>
                  <a:schemeClr val="bg1"/>
                </a:solidFill>
                <a:latin typeface="Open Sans" pitchFamily="34" charset="0"/>
                <a:ea typeface="Open Sans" pitchFamily="34" charset="0"/>
                <a:cs typeface="Open Sans" pitchFamily="34" charset="0"/>
              </a:rPr>
              <a:t> et,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eget</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purus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Nunc</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tempor</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interdum</a:t>
            </a:r>
            <a:r>
              <a:rPr lang="en-US" sz="1200" dirty="0">
                <a:solidFill>
                  <a:schemeClr val="bg1"/>
                </a:solidFill>
                <a:latin typeface="Open Sans" pitchFamily="34" charset="0"/>
                <a:ea typeface="Open Sans" pitchFamily="34" charset="0"/>
                <a:cs typeface="Open Sans" pitchFamily="34" charset="0"/>
              </a:rPr>
              <a:t>. </a:t>
            </a:r>
            <a:endParaRPr lang="en-US" sz="1200" dirty="0">
              <a:solidFill>
                <a:schemeClr val="bg1"/>
              </a:solidFill>
              <a:latin typeface="Open Sans" pitchFamily="34" charset="0"/>
              <a:ea typeface="Open Sans" pitchFamily="34" charset="0"/>
              <a:cs typeface="Open Sans" pitchFamily="34" charset="0"/>
            </a:endParaRPr>
          </a:p>
        </p:txBody>
      </p:sp>
      <p:sp>
        <p:nvSpPr>
          <p:cNvPr id="3" name="文本框 2"/>
          <p:cNvSpPr txBox="1"/>
          <p:nvPr/>
        </p:nvSpPr>
        <p:spPr>
          <a:xfrm>
            <a:off x="1511210" y="5801070"/>
            <a:ext cx="6189469" cy="829945"/>
          </a:xfrm>
          <a:prstGeom prst="rect">
            <a:avLst/>
          </a:prstGeom>
          <a:noFill/>
        </p:spPr>
        <p:txBody>
          <a:bodyPr wrap="square" rtlCol="0">
            <a:spAutoFit/>
          </a:bodyPr>
          <a:p>
            <a:pPr algn="ctr"/>
            <a:r>
              <a:rPr lang="zh-CN" sz="2400" b="1">
                <a:latin typeface="微软雅黑" panose="020B0503020204020204" charset="-122"/>
                <a:ea typeface="微软雅黑" panose="020B0503020204020204" charset="-122"/>
                <a:cs typeface="微软雅黑" panose="020B0503020204020204" charset="-122"/>
              </a:rPr>
              <a:t>龟卜     </a:t>
            </a:r>
            <a:r>
              <a:rPr lang="zh-CN" sz="2400">
                <a:latin typeface="微软雅黑" panose="020B0503020204020204" charset="-122"/>
                <a:ea typeface="微软雅黑" panose="020B0503020204020204" charset="-122"/>
                <a:cs typeface="微软雅黑" panose="020B0503020204020204" charset="-122"/>
              </a:rPr>
              <a:t>（左图）</a:t>
            </a:r>
            <a:endParaRPr lang="zh-CN" sz="2400" b="1">
              <a:latin typeface="微软雅黑" panose="020B0503020204020204" charset="-122"/>
              <a:ea typeface="微软雅黑" panose="020B0503020204020204" charset="-122"/>
              <a:cs typeface="微软雅黑" panose="020B0503020204020204" charset="-122"/>
            </a:endParaRPr>
          </a:p>
          <a:p>
            <a:pPr algn="ctr"/>
            <a:r>
              <a:rPr sz="2400" b="1">
                <a:latin typeface="微软雅黑" panose="020B0503020204020204" charset="-122"/>
                <a:ea typeface="微软雅黑" panose="020B0503020204020204" charset="-122"/>
                <a:cs typeface="微软雅黑" panose="020B0503020204020204" charset="-122"/>
              </a:rPr>
              <a:t>筮占</a:t>
            </a:r>
            <a:r>
              <a:rPr lang="zh-CN" sz="2400">
                <a:latin typeface="微软雅黑" panose="020B0503020204020204" charset="-122"/>
                <a:ea typeface="微软雅黑" panose="020B0503020204020204" charset="-122"/>
                <a:cs typeface="微软雅黑" panose="020B0503020204020204" charset="-122"/>
              </a:rPr>
              <a:t>（右图</a:t>
            </a:r>
            <a:r>
              <a:rPr lang="en-US" altLang="zh-CN" sz="2400">
                <a:latin typeface="微软雅黑" panose="020B0503020204020204" charset="-122"/>
                <a:ea typeface="微软雅黑" panose="020B0503020204020204" charset="-122"/>
                <a:cs typeface="微软雅黑" panose="020B0503020204020204" charset="-122"/>
              </a:rPr>
              <a:t>1&amp;2</a:t>
            </a:r>
            <a:r>
              <a:rPr lang="zh-CN" altLang="en-US" sz="2400">
                <a:latin typeface="微软雅黑" panose="020B0503020204020204" charset="-122"/>
                <a:ea typeface="微软雅黑" panose="020B0503020204020204" charset="-122"/>
                <a:cs typeface="微软雅黑" panose="020B0503020204020204" charset="-122"/>
              </a:rPr>
              <a:t>）</a:t>
            </a:r>
            <a:endParaRPr lang="zh-CN" altLang="en-US" sz="2400">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1"/>
          <a:stretch>
            <a:fillRect/>
          </a:stretch>
        </p:blipFill>
        <p:spPr>
          <a:xfrm>
            <a:off x="441960" y="1198880"/>
            <a:ext cx="5972175" cy="4219575"/>
          </a:xfrm>
          <a:prstGeom prst="rect">
            <a:avLst/>
          </a:prstGeom>
        </p:spPr>
      </p:pic>
      <p:pic>
        <p:nvPicPr>
          <p:cNvPr id="7" name="图片 6"/>
          <p:cNvPicPr>
            <a:picLocks noChangeAspect="1"/>
          </p:cNvPicPr>
          <p:nvPr/>
        </p:nvPicPr>
        <p:blipFill>
          <a:blip r:embed="rId2"/>
          <a:stretch>
            <a:fillRect/>
          </a:stretch>
        </p:blipFill>
        <p:spPr>
          <a:xfrm>
            <a:off x="7245985" y="1198880"/>
            <a:ext cx="4288155" cy="2287270"/>
          </a:xfrm>
          <a:prstGeom prst="rect">
            <a:avLst/>
          </a:prstGeom>
        </p:spPr>
      </p:pic>
      <p:pic>
        <p:nvPicPr>
          <p:cNvPr id="9" name="图片 8"/>
          <p:cNvPicPr>
            <a:picLocks noChangeAspect="1"/>
          </p:cNvPicPr>
          <p:nvPr/>
        </p:nvPicPr>
        <p:blipFill>
          <a:blip r:embed="rId3"/>
          <a:stretch>
            <a:fillRect/>
          </a:stretch>
        </p:blipFill>
        <p:spPr>
          <a:xfrm>
            <a:off x="7245985" y="3655695"/>
            <a:ext cx="4288155" cy="285877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500"/>
                                        <p:tgtEl>
                                          <p:spTgt spid="9"/>
                                        </p:tgtEl>
                                      </p:cBhvr>
                                    </p:animEffect>
                                  </p:childTnLst>
                                </p:cTn>
                              </p:par>
                            </p:childTnLst>
                          </p:cTn>
                        </p:par>
                        <p:par>
                          <p:cTn id="14" fill="hold">
                            <p:stCondLst>
                              <p:cond delay="500"/>
                            </p:stCondLst>
                            <p:childTnLst>
                              <p:par>
                                <p:cTn id="15" presetID="22" presetClass="entr" presetSubtype="4"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121902" y="535691"/>
              <a:ext cx="593072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三、舆论的流变</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西方舆论的演化</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961390" y="1941830"/>
            <a:ext cx="10269855" cy="286131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虽然他心目中理想的治国方式应当是法治，但如果不得已而求其次，他也可以接受依照多数人的意见的治理。因为“就多数而论，其中每一个别的人常常是无善足述；但他们合而为一个集体时，却往往可能超过少数贤良的智能”。作为集体的人民，他们的能力会超出个人的能力，因此公众舆论也会比个人的意见更有价值，群众的智慧会优于任何个人的裁断。那么，把民众合议的权力置于贤良的职司之上，应当是合法和正义的。由此可见，亚里士多德对公众舆论还是基本上持有一种</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积极肯定的态度</a:t>
            </a:r>
            <a:r>
              <a:rPr lang="zh-CN" altLang="en-US" sz="2000">
                <a:solidFill>
                  <a:schemeClr val="tx1"/>
                </a:solidFill>
                <a:latin typeface="微软雅黑" panose="020B0503020204020204" charset="-122"/>
                <a:ea typeface="微软雅黑" panose="020B0503020204020204" charset="-122"/>
                <a:cs typeface="微软雅黑" panose="020B0503020204020204" charset="-122"/>
              </a:rPr>
              <a:t>。</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121902" y="535691"/>
              <a:ext cx="593072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三、舆论的流变</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西方舆论的演化</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038135" y="1553555"/>
            <a:ext cx="6189469" cy="460375"/>
          </a:xfrm>
          <a:prstGeom prst="rect">
            <a:avLst/>
          </a:prstGeom>
          <a:noFill/>
        </p:spPr>
        <p:txBody>
          <a:bodyPr wrap="square" rtlCol="0">
            <a:spAutoFit/>
          </a:bodyPr>
          <a:p>
            <a:pPr indent="609600" algn="l" fontAlgn="auto">
              <a:buClrTx/>
              <a:buSzTx/>
              <a:buFontTx/>
              <a:extLst>
                <a:ext uri="{35155182-B16C-46BC-9424-99874614C6A1}">
                  <wpsdc:indentchars xmlns:wpsdc="http://www.wps.cn/officeDocument/2017/drawingmlCustomData" val="200" checksum="4158780845"/>
                </a:ext>
              </a:extLst>
            </a:pPr>
            <a:r>
              <a:rPr lang="en-US" sz="2400" b="1">
                <a:latin typeface="微软雅黑" panose="020B0503020204020204" charset="-122"/>
                <a:ea typeface="微软雅黑" panose="020B0503020204020204" charset="-122"/>
                <a:cs typeface="微软雅黑" panose="020B0503020204020204" charset="-122"/>
              </a:rPr>
              <a:t>3.文艺复兴时期</a:t>
            </a:r>
            <a:endParaRPr 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38225" y="2208530"/>
            <a:ext cx="10101580" cy="357949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黑暗的中世纪，舆论控制主要表现在</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宗教控制</a:t>
            </a:r>
            <a:r>
              <a:rPr lang="zh-CN" altLang="en-US" sz="2000">
                <a:latin typeface="微软雅黑" panose="020B0503020204020204" charset="-122"/>
                <a:ea typeface="微软雅黑" panose="020B0503020204020204" charset="-122"/>
                <a:cs typeface="微软雅黑" panose="020B0503020204020204" charset="-122"/>
              </a:rPr>
              <a:t>上。教会垄断了文化教育，垄断了精神生活，也垄断了整个社会舆论。</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文艺复兴的时代背景是市民社会的兴起</a:t>
            </a:r>
            <a:r>
              <a:rPr lang="zh-CN" altLang="en-US" sz="2000">
                <a:latin typeface="微软雅黑" panose="020B0503020204020204" charset="-122"/>
                <a:ea typeface="微软雅黑" panose="020B0503020204020204" charset="-122"/>
                <a:cs typeface="微软雅黑" panose="020B0503020204020204" charset="-122"/>
              </a:rPr>
              <a:t>。商业的繁荣加上当时广泛流行的“人文主义”思想，为了取代封建主义，夺取封建统治阶级的政权，资产阶级启蒙家提出了自由、平等、博爱的口号和主权在民的原则，强调国家归属全体公民，主张凡是具有该国国籍的人都是公民，实行法律面前人人平等。公民的范围越来越大，拥有的权利也越来越广泛。公共领域经历了资产阶级公共权力领域的崛起和市民化公共领域的孕育。</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121902" y="535691"/>
              <a:ext cx="593072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三、舆论的流变</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西方舆论的演化</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734695" y="1487805"/>
            <a:ext cx="10706735" cy="429768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1</a:t>
            </a:r>
            <a:r>
              <a:rPr lang="zh-CN" altLang="en-US" sz="2000" b="1">
                <a:latin typeface="微软雅黑" panose="020B0503020204020204" charset="-122"/>
                <a:ea typeface="微软雅黑" panose="020B0503020204020204" charset="-122"/>
                <a:cs typeface="微软雅黑" panose="020B0503020204020204" charset="-122"/>
              </a:rPr>
              <a:t>）公共权利领域的崛起</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资产阶级公共领域即公共权力领域</a:t>
            </a:r>
            <a:r>
              <a:rPr lang="zh-CN" altLang="en-US" sz="2000">
                <a:latin typeface="微软雅黑" panose="020B0503020204020204" charset="-122"/>
                <a:ea typeface="微软雅黑" panose="020B0503020204020204" charset="-122"/>
                <a:cs typeface="微软雅黑" panose="020B0503020204020204" charset="-122"/>
              </a:rPr>
              <a:t>。16世纪下半期到17世纪早期，伴随着商业经济确立，“民族”的形成，现代国家也建立了科层制。18世纪末，封建势力、教会、诸侯领地和贵族阶层分化，形成对立的两极，最终分裂成为公私截然对立的因素。</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劳动阶层发展为市民阶层，作为政府的对应物，市民社会建立起来；私人作为公共权力的受众成为真正的私人自律领域，那么，随着公共管理和私人自律的紧张关系的建立，国家权力的管理对象才成为真正意义上的“公众”。与此同时，</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新闻出版物日益显示出的社会冲击力，使得“政治报纸”日报成为统治工具</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121902" y="535691"/>
              <a:ext cx="593072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三、舆论的流变</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西方舆论的演化</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800735" y="1577340"/>
            <a:ext cx="10450830" cy="429768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a:t>
            </a:r>
            <a:r>
              <a:rPr lang="en-US" altLang="zh-CN" sz="2000" b="1">
                <a:latin typeface="微软雅黑" panose="020B0503020204020204" charset="-122"/>
                <a:ea typeface="微软雅黑" panose="020B0503020204020204" charset="-122"/>
                <a:cs typeface="微软雅黑" panose="020B0503020204020204" charset="-122"/>
              </a:rPr>
              <a:t>2</a:t>
            </a:r>
            <a:r>
              <a:rPr lang="zh-CN" altLang="en-US" sz="2000" b="1">
                <a:latin typeface="微软雅黑" panose="020B0503020204020204" charset="-122"/>
                <a:ea typeface="微软雅黑" panose="020B0503020204020204" charset="-122"/>
                <a:cs typeface="微软雅黑" panose="020B0503020204020204" charset="-122"/>
              </a:rPr>
              <a:t>）市民化公共领域的孕育</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市民化公共领域的崛起表现在，18世纪中后期的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市民自主性的增强</a:t>
            </a:r>
            <a:r>
              <a:rPr sz="2000">
                <a:latin typeface="微软雅黑" panose="020B0503020204020204" charset="-122"/>
                <a:ea typeface="微软雅黑" panose="020B0503020204020204" charset="-122"/>
                <a:cs typeface="微软雅黑" panose="020B0503020204020204" charset="-122"/>
              </a:rPr>
              <a:t>，音乐和艺术日益摆脱了社交或功利的表现功能，哲学、文学、艺术的批评领域形成了自我启蒙过程，稳定的团体（讨论）形成了潜在的政论团体，私人自律观念的实现，以及国家和社会的分离，等等。</a:t>
            </a:r>
            <a:endParaRPr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尤其在18世纪后期，随着</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人口的迅速增长，城市的崛起</a:t>
            </a:r>
            <a:r>
              <a:rPr sz="2000">
                <a:latin typeface="微软雅黑" panose="020B0503020204020204" charset="-122"/>
                <a:ea typeface="微软雅黑" panose="020B0503020204020204" charset="-122"/>
                <a:cs typeface="微软雅黑" panose="020B0503020204020204" charset="-122"/>
              </a:rPr>
              <a:t>为人们经常性集聚提供了可能，也为市民社会的形成提供了必要条件。以城市为聚集的市民阶层，告别了乡村封闭状态，具有了强烈的交往欲求；同时，市民阶层要确立自身的社会地位，就要有自己的公共交往空间。酒吧即成为当时人们聚集谈论政治问题的公共场所。</a:t>
            </a:r>
            <a:endParaRPr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121902" y="535691"/>
              <a:ext cx="593072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三、舆论的流变</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西方舆论的演化</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141095" y="1711960"/>
            <a:ext cx="6717030" cy="404114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①宫廷宴会和沙龙——面向贵族</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相当长的一个历史阶段，贵族社会垄断着公共交往空间，其主要形式是宫廷宴会和沙龙。宫廷宴会和沙龙具有严格的等级要求，出入其中必须要有贵族头衔，并在交往中形成了一套特殊的礼仪规范和游戏规则。新兴资产阶级梦想跻身于上层社会，但卑微的出身、商人的气息、非正宗的血统、礼仪教养的缺乏，使他们很难如鱼得水地融入贵族阶层。</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1"/>
          <a:stretch>
            <a:fillRect/>
          </a:stretch>
        </p:blipFill>
        <p:spPr>
          <a:xfrm>
            <a:off x="8604250" y="1568450"/>
            <a:ext cx="3295650" cy="2118360"/>
          </a:xfrm>
          <a:prstGeom prst="rect">
            <a:avLst/>
          </a:prstGeom>
        </p:spPr>
      </p:pic>
      <p:pic>
        <p:nvPicPr>
          <p:cNvPr id="7" name="图片 6"/>
          <p:cNvPicPr>
            <a:picLocks noChangeAspect="1"/>
          </p:cNvPicPr>
          <p:nvPr/>
        </p:nvPicPr>
        <p:blipFill>
          <a:blip r:embed="rId2"/>
          <a:stretch>
            <a:fillRect/>
          </a:stretch>
        </p:blipFill>
        <p:spPr>
          <a:xfrm>
            <a:off x="8604250" y="3830320"/>
            <a:ext cx="3298825" cy="217233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121902" y="535691"/>
              <a:ext cx="593072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三、舆论的流变</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西方舆论的演化</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947420" y="1644015"/>
            <a:ext cx="7035800" cy="450278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②咖啡馆——面向中间阶层</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与沙龙的贵族式豪华相比，咖啡馆可以满足一般富裕市民的欲求，为城市中产阶级提供交往休闲的场所。17世纪中叶，咖啡已成了市民当中富裕阶层的一般饮品。咖啡馆不仅向权威性的圈子自由开放，进入其中主要是广泛的中间阶层，乃至手工业者和小商人。咖啡馆的繁华时期是在1680—1780年，——无论何处，它们都首先是</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文学批评中心</a:t>
            </a:r>
            <a:r>
              <a:rPr lang="zh-CN" altLang="en-US" sz="2000">
                <a:latin typeface="微软雅黑" panose="020B0503020204020204" charset="-122"/>
                <a:ea typeface="微软雅黑" panose="020B0503020204020204" charset="-122"/>
                <a:cs typeface="微软雅黑" panose="020B0503020204020204" charset="-122"/>
              </a:rPr>
              <a:t>，其次是</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政治批评中心</a:t>
            </a:r>
            <a:r>
              <a:rPr lang="zh-CN" altLang="en-US" sz="2000">
                <a:latin typeface="微软雅黑" panose="020B0503020204020204" charset="-122"/>
                <a:ea typeface="微软雅黑" panose="020B0503020204020204" charset="-122"/>
                <a:cs typeface="微软雅黑" panose="020B0503020204020204" charset="-122"/>
              </a:rPr>
              <a:t>，在批评过程中，一个介于贵族社会和市民阶级知识分子之间的有教养的</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中间阶层</a:t>
            </a:r>
            <a:r>
              <a:rPr lang="zh-CN" altLang="en-US" sz="2000">
                <a:latin typeface="微软雅黑" panose="020B0503020204020204" charset="-122"/>
                <a:ea typeface="微软雅黑" panose="020B0503020204020204" charset="-122"/>
                <a:cs typeface="微软雅黑" panose="020B0503020204020204" charset="-122"/>
              </a:rPr>
              <a:t>开始形成了。”</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9" name="图片 8"/>
          <p:cNvPicPr>
            <a:picLocks noChangeAspect="1"/>
          </p:cNvPicPr>
          <p:nvPr/>
        </p:nvPicPr>
        <p:blipFill>
          <a:blip r:embed="rId1"/>
          <a:stretch>
            <a:fillRect/>
          </a:stretch>
        </p:blipFill>
        <p:spPr>
          <a:xfrm>
            <a:off x="8604250" y="1564640"/>
            <a:ext cx="3511550" cy="2265680"/>
          </a:xfrm>
          <a:prstGeom prst="rect">
            <a:avLst/>
          </a:prstGeom>
        </p:spPr>
      </p:pic>
      <p:pic>
        <p:nvPicPr>
          <p:cNvPr id="10" name="图片 9"/>
          <p:cNvPicPr>
            <a:picLocks noChangeAspect="1"/>
          </p:cNvPicPr>
          <p:nvPr/>
        </p:nvPicPr>
        <p:blipFill>
          <a:blip r:embed="rId2"/>
          <a:stretch>
            <a:fillRect/>
          </a:stretch>
        </p:blipFill>
        <p:spPr>
          <a:xfrm>
            <a:off x="8632825" y="4013200"/>
            <a:ext cx="3482975" cy="273494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121902" y="535691"/>
              <a:ext cx="593072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三、舆论的流变</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西方舆论的演化</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1111250" y="1423035"/>
            <a:ext cx="6543675" cy="450278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③酒馆、酒吧——面向平民</a:t>
            </a:r>
            <a:endPar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与咖啡馆繁荣同步，小酒馆也蓬勃发展起来。咖啡馆与小酒馆同步发展，相互影响，咖啡馆的氛围和情调渐渐渗入小酒馆，产生了酒吧。酒吧是一个可以自由出入的平民化空间，它构筑了一个以</a:t>
            </a:r>
            <a:r>
              <a:rPr lang="zh-CN" altLang="en-US" sz="2000" b="1">
                <a:solidFill>
                  <a:schemeClr val="accent5">
                    <a:lumMod val="75000"/>
                  </a:schemeClr>
                </a:solidFill>
                <a:latin typeface="微软雅黑" panose="020B0503020204020204" charset="-122"/>
                <a:ea typeface="微软雅黑" panose="020B0503020204020204" charset="-122"/>
                <a:cs typeface="微软雅黑" panose="020B0503020204020204" charset="-122"/>
              </a:rPr>
              <a:t>中产阶级品性为中线的中间地带</a:t>
            </a:r>
            <a:r>
              <a:rPr lang="zh-CN" altLang="en-US" sz="2000">
                <a:latin typeface="微软雅黑" panose="020B0503020204020204" charset="-122"/>
                <a:ea typeface="微软雅黑" panose="020B0503020204020204" charset="-122"/>
                <a:cs typeface="微软雅黑" panose="020B0503020204020204" charset="-122"/>
              </a:rPr>
              <a:t>，既吸收了贵族沙龙的奢侈豪华，又残存了下层酒馆的恣意放纵。正是这样一个崭新的、开放的多元杂糅的公共领域，不仅符合资产阶级市民阶层的社会身份，还使资产阶级摆脱了进入贵族沙龙时所面临的尴尬难受的困境。</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9" name="图片 8"/>
          <p:cNvPicPr>
            <a:picLocks noChangeAspect="1"/>
          </p:cNvPicPr>
          <p:nvPr/>
        </p:nvPicPr>
        <p:blipFill>
          <a:blip r:embed="rId1"/>
          <a:stretch>
            <a:fillRect/>
          </a:stretch>
        </p:blipFill>
        <p:spPr>
          <a:xfrm>
            <a:off x="8236585" y="1423035"/>
            <a:ext cx="3338195" cy="2223135"/>
          </a:xfrm>
          <a:prstGeom prst="rect">
            <a:avLst/>
          </a:prstGeom>
        </p:spPr>
      </p:pic>
      <p:pic>
        <p:nvPicPr>
          <p:cNvPr id="10" name="图片 9"/>
          <p:cNvPicPr>
            <a:picLocks noChangeAspect="1"/>
          </p:cNvPicPr>
          <p:nvPr/>
        </p:nvPicPr>
        <p:blipFill>
          <a:blip r:embed="rId2"/>
          <a:stretch>
            <a:fillRect/>
          </a:stretch>
        </p:blipFill>
        <p:spPr>
          <a:xfrm>
            <a:off x="8259445" y="3944620"/>
            <a:ext cx="3315335" cy="254254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121902" y="535691"/>
              <a:ext cx="593072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三、舆论的流变</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西方舆论的演化</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855255" y="1239865"/>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855345" y="1969135"/>
            <a:ext cx="10450830" cy="4041140"/>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公共空间的嬗变过程，体现出</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公共空间的活动主体从贵族阶层向市民阶层的转换</a:t>
            </a:r>
            <a:r>
              <a:rPr sz="2000">
                <a:latin typeface="微软雅黑" panose="020B0503020204020204" charset="-122"/>
                <a:ea typeface="微软雅黑" panose="020B0503020204020204" charset="-122"/>
                <a:cs typeface="微软雅黑" panose="020B0503020204020204" charset="-122"/>
              </a:rPr>
              <a:t>，这一转换的完成并不是建立在截然对立冲突的抵抗性基础上的，资产阶级通过商业的物质力量，在都市建构起属于自己的公共交往空间及娱乐消费空间，不仅瓦解了贵族一统天下的垄断局面，也为市民敞开了更为广阔的公共交往空间。</a:t>
            </a:r>
            <a:endParaRPr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哈贝马斯曾深刻地揭示了封建社会不存在古典（或现代意义上）的“公共领域”和“私人领域”的对立模式。“私人所有权”和“公共所有权”融为一体，只要王侯和各特权阶层本身就是“国家”（朕即国家），而不只是国家的代表，那么从一定意义上讲，他们代表的是其所有权，而非民众。</a:t>
            </a:r>
            <a:endParaRPr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5941"/>
            <a:ext cx="12188156" cy="585429"/>
            <a:chOff x="0" y="535691"/>
            <a:chExt cx="12190413" cy="585538"/>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3121902" y="535691"/>
              <a:ext cx="5930728" cy="522067"/>
            </a:xfrm>
            <a:prstGeom prst="rect">
              <a:avLst/>
            </a:prstGeom>
            <a:noFill/>
          </p:spPr>
          <p:txBody>
            <a:bodyPr wrap="none" rtlCol="0">
              <a:spAutoFit/>
            </a:bodyPr>
            <a:lstStyle/>
            <a:p>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三、舆论的流变</a:t>
              </a:r>
              <a:r>
                <a:rPr lang="en-US" altLang="zh-CN"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西方舆论的演化</a:t>
              </a:r>
              <a:endParaRPr lang="zh-CN" altLang="en-US" sz="2800" b="1" dirty="0">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11" name="Text Box 10"/>
          <p:cNvSpPr txBox="1">
            <a:spLocks noChangeArrowheads="1"/>
          </p:cNvSpPr>
          <p:nvPr/>
        </p:nvSpPr>
        <p:spPr bwMode="auto">
          <a:xfrm>
            <a:off x="9078136" y="2395719"/>
            <a:ext cx="2456020" cy="1090295"/>
          </a:xfrm>
          <a:prstGeom prst="rect">
            <a:avLst/>
          </a:prstGeom>
          <a:noFill/>
          <a:ln w="9525">
            <a:noFill/>
            <a:miter lim="800000"/>
          </a:ln>
        </p:spPr>
        <p:txBody>
          <a:bodyPr wrap="square" lIns="45711" tIns="22855" rIns="45711" bIns="22855">
            <a:spAutoFit/>
          </a:bodyPr>
          <a:lstStyle/>
          <a:p>
            <a:pPr defTabSz="1088390">
              <a:lnSpc>
                <a:spcPct val="200000"/>
              </a:lnSpc>
            </a:pPr>
            <a:r>
              <a:rPr lang="en-US" sz="1600" b="1" dirty="0">
                <a:solidFill>
                  <a:schemeClr val="bg1"/>
                </a:solidFill>
                <a:latin typeface="Open Sans" pitchFamily="34" charset="0"/>
                <a:ea typeface="Open Sans" pitchFamily="34" charset="0"/>
                <a:cs typeface="Open Sans" pitchFamily="34" charset="0"/>
              </a:rPr>
              <a:t>New Idea</a:t>
            </a:r>
            <a:endParaRPr lang="en-US" sz="1600" b="1" dirty="0">
              <a:solidFill>
                <a:schemeClr val="bg1"/>
              </a:solidFill>
              <a:latin typeface="Open Sans" pitchFamily="34" charset="0"/>
              <a:ea typeface="Open Sans" pitchFamily="34" charset="0"/>
              <a:cs typeface="Open Sans" pitchFamily="34" charset="0"/>
            </a:endParaRPr>
          </a:p>
          <a:p>
            <a:pPr defTabSz="1088390"/>
            <a:r>
              <a:rPr lang="en-US" sz="1200" dirty="0" err="1">
                <a:solidFill>
                  <a:schemeClr val="bg1"/>
                </a:solidFill>
                <a:latin typeface="Open Sans" pitchFamily="34" charset="0"/>
                <a:ea typeface="Open Sans" pitchFamily="34" charset="0"/>
                <a:cs typeface="Open Sans" pitchFamily="34" charset="0"/>
              </a:rPr>
              <a:t>Mauris</a:t>
            </a:r>
            <a:r>
              <a:rPr lang="en-US" sz="1200" dirty="0">
                <a:solidFill>
                  <a:schemeClr val="bg1"/>
                </a:solidFill>
                <a:latin typeface="Open Sans" pitchFamily="34" charset="0"/>
                <a:ea typeface="Open Sans" pitchFamily="34" charset="0"/>
                <a:cs typeface="Open Sans" pitchFamily="34" charset="0"/>
              </a:rPr>
              <a:t> quam dolor, </a:t>
            </a:r>
            <a:r>
              <a:rPr lang="en-US" sz="1200" dirty="0" err="1">
                <a:solidFill>
                  <a:schemeClr val="bg1"/>
                </a:solidFill>
                <a:latin typeface="Open Sans" pitchFamily="34" charset="0"/>
                <a:ea typeface="Open Sans" pitchFamily="34" charset="0"/>
                <a:cs typeface="Open Sans" pitchFamily="34" charset="0"/>
              </a:rPr>
              <a:t>cursus</a:t>
            </a:r>
            <a:r>
              <a:rPr lang="en-US" sz="1200" dirty="0">
                <a:solidFill>
                  <a:schemeClr val="bg1"/>
                </a:solidFill>
                <a:latin typeface="Open Sans" pitchFamily="34" charset="0"/>
                <a:ea typeface="Open Sans" pitchFamily="34" charset="0"/>
                <a:cs typeface="Open Sans" pitchFamily="34" charset="0"/>
              </a:rPr>
              <a:t> at </a:t>
            </a:r>
            <a:r>
              <a:rPr lang="en-US" sz="1200" dirty="0" err="1">
                <a:solidFill>
                  <a:schemeClr val="bg1"/>
                </a:solidFill>
                <a:latin typeface="Open Sans" pitchFamily="34" charset="0"/>
                <a:ea typeface="Open Sans" pitchFamily="34" charset="0"/>
                <a:cs typeface="Open Sans" pitchFamily="34" charset="0"/>
              </a:rPr>
              <a:t>porta</a:t>
            </a:r>
            <a:r>
              <a:rPr lang="en-US" sz="1200" dirty="0">
                <a:solidFill>
                  <a:schemeClr val="bg1"/>
                </a:solidFill>
                <a:latin typeface="Open Sans" pitchFamily="34" charset="0"/>
                <a:ea typeface="Open Sans" pitchFamily="34" charset="0"/>
                <a:cs typeface="Open Sans" pitchFamily="34" charset="0"/>
              </a:rPr>
              <a:t> et,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eget</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purus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Nunc</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tempor</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interdum</a:t>
            </a:r>
            <a:r>
              <a:rPr lang="en-US" sz="1200" dirty="0">
                <a:solidFill>
                  <a:schemeClr val="bg1"/>
                </a:solidFill>
                <a:latin typeface="Open Sans" pitchFamily="34" charset="0"/>
                <a:ea typeface="Open Sans" pitchFamily="34" charset="0"/>
                <a:cs typeface="Open Sans" pitchFamily="34" charset="0"/>
              </a:rPr>
              <a:t>. </a:t>
            </a:r>
            <a:endParaRPr lang="en-US" sz="1200" dirty="0">
              <a:solidFill>
                <a:schemeClr val="bg1"/>
              </a:solidFill>
              <a:latin typeface="Open Sans" pitchFamily="34" charset="0"/>
              <a:ea typeface="Open Sans" pitchFamily="34" charset="0"/>
              <a:cs typeface="Open Sans" pitchFamily="34" charset="0"/>
            </a:endParaRPr>
          </a:p>
        </p:txBody>
      </p:sp>
      <p:sp>
        <p:nvSpPr>
          <p:cNvPr id="3" name="文本框 2"/>
          <p:cNvSpPr txBox="1"/>
          <p:nvPr/>
        </p:nvSpPr>
        <p:spPr>
          <a:xfrm>
            <a:off x="1437550" y="1271615"/>
            <a:ext cx="6189469" cy="460375"/>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855345" y="1969135"/>
            <a:ext cx="10450830" cy="2399665"/>
          </a:xfrm>
          <a:prstGeom prst="rect">
            <a:avLst/>
          </a:prstGeom>
          <a:noFill/>
        </p:spPr>
        <p:txBody>
          <a:bodyPr wrap="square" rtlCol="0">
            <a:spAutoFit/>
          </a:bodyPr>
          <a:p>
            <a:pPr indent="508000" fontAlgn="auto">
              <a:lnSpc>
                <a:spcPct val="150000"/>
              </a:lnSpc>
              <a:spcBef>
                <a:spcPts val="1000"/>
              </a:spcBef>
              <a:spcAft>
                <a:spcPts val="1000"/>
              </a:spcAft>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而就资产阶级公共舆论而言，从前现代向现代转型的过程中，</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公共空间</a:t>
            </a:r>
            <a:r>
              <a:rPr sz="2000">
                <a:latin typeface="微软雅黑" panose="020B0503020204020204" charset="-122"/>
                <a:ea typeface="微软雅黑" panose="020B0503020204020204" charset="-122"/>
                <a:cs typeface="微软雅黑" panose="020B0503020204020204" charset="-122"/>
              </a:rPr>
              <a:t>是很具决定意义的要素。广泛的密切的交往，产生了许多现代性问题和公共性问题，城市生活的规则被扩展到整个社会领域。人们在这种公共空间的交往过程中互相传递信息、交流意见，长期的互相接触，那些有着共同利益的人们逐渐地形成了相同的信仰，对某些问题的看法能够形成基本一致的意见，人们对未来国家的理想也就建立在人民同意或舆论的基础之上。</a:t>
            </a:r>
            <a:endParaRPr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 y="380231"/>
            <a:ext cx="12188156" cy="591139"/>
            <a:chOff x="0" y="529980"/>
            <a:chExt cx="12190413" cy="591249"/>
          </a:xfrm>
        </p:grpSpPr>
        <p:sp>
          <p:nvSpPr>
            <p:cNvPr id="2" name="矩形 1"/>
            <p:cNvSpPr/>
            <p:nvPr/>
          </p:nvSpPr>
          <p:spPr>
            <a:xfrm>
              <a:off x="0" y="1064079"/>
              <a:ext cx="12190413" cy="57150"/>
            </a:xfrm>
            <a:prstGeom prst="rect">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2"/>
            <p:cNvSpPr txBox="1"/>
            <p:nvPr/>
          </p:nvSpPr>
          <p:spPr>
            <a:xfrm>
              <a:off x="4042140" y="529980"/>
              <a:ext cx="4095238" cy="522067"/>
            </a:xfrm>
            <a:prstGeom prst="rect">
              <a:avLst/>
            </a:prstGeom>
            <a:noFill/>
          </p:spPr>
          <p:txBody>
            <a:bodyPr wrap="none" rtlCol="0">
              <a:spAutoFit/>
            </a:bodyPr>
            <a:lstStyle/>
            <a:p>
              <a:pPr algn="l"/>
              <a:r>
                <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rPr>
                <a:t>三、关于原始舆论的评价</a:t>
              </a:r>
              <a:endParaRPr lang="zh-CN" altLang="en-US" sz="2800" b="1">
                <a:solidFill>
                  <a:schemeClr val="accent3">
                    <a:lumMod val="75000"/>
                  </a:schemeClr>
                </a:solidFill>
                <a:latin typeface="微软雅黑" panose="020B0503020204020204" charset="-122"/>
                <a:ea typeface="微软雅黑" panose="020B0503020204020204" charset="-122"/>
                <a:cs typeface="微软雅黑" panose="020B0503020204020204" charset="-122"/>
              </a:endParaRPr>
            </a:p>
          </p:txBody>
        </p:sp>
      </p:grpSp>
      <p:sp>
        <p:nvSpPr>
          <p:cNvPr id="6" name="文本框 5"/>
          <p:cNvSpPr txBox="1"/>
          <p:nvPr/>
        </p:nvSpPr>
        <p:spPr>
          <a:xfrm>
            <a:off x="847725" y="1783715"/>
            <a:ext cx="10596880" cy="3415030"/>
          </a:xfrm>
          <a:prstGeom prst="rect">
            <a:avLst/>
          </a:prstGeom>
          <a:noFill/>
        </p:spPr>
        <p:txBody>
          <a:bodyPr wrap="square" rtlCol="0">
            <a:spAutoFit/>
          </a:bodyPr>
          <a:p>
            <a:pPr indent="609600" fontAlgn="auto">
              <a:lnSpc>
                <a:spcPct val="150000"/>
              </a:lnSpc>
              <a:spcBef>
                <a:spcPts val="1000"/>
              </a:spcBef>
              <a:spcAft>
                <a:spcPts val="1000"/>
              </a:spcAft>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rPr>
              <a:t>无论是人际交往中，“相依为命”的群体中个体间必需的信息交流，还是氏族社会管理中，在没有法律和国家机器的情况下，听取“庶民”的意见，对氏族首领权力的制约、监督，对部落事务进行决策，都体现了原始舆论作为一种</a:t>
            </a:r>
            <a:r>
              <a:rPr lang="zh-CN" altLang="en-US" sz="2400" b="1">
                <a:solidFill>
                  <a:schemeClr val="accent5">
                    <a:lumMod val="75000"/>
                  </a:schemeClr>
                </a:solidFill>
                <a:latin typeface="微软雅黑" panose="020B0503020204020204" charset="-122"/>
                <a:ea typeface="微软雅黑" panose="020B0503020204020204" charset="-122"/>
                <a:cs typeface="微软雅黑" panose="020B0503020204020204" charset="-122"/>
              </a:rPr>
              <a:t>社会制约力量</a:t>
            </a:r>
            <a:r>
              <a:rPr lang="zh-CN" altLang="en-US" sz="2400">
                <a:latin typeface="微软雅黑" panose="020B0503020204020204" charset="-122"/>
                <a:ea typeface="微软雅黑" panose="020B0503020204020204" charset="-122"/>
                <a:cs typeface="微软雅黑" panose="020B0503020204020204" charset="-122"/>
              </a:rPr>
              <a:t>存在，同时在一定程度上体现了社会群体的价值关系。可以说，舆论的表达似乎并不乏主体，但由于原始舆论赖以产生的条件呈现出</a:t>
            </a:r>
            <a:r>
              <a:rPr lang="zh-CN" altLang="en-US" sz="2400" b="1">
                <a:solidFill>
                  <a:schemeClr val="accent5">
                    <a:lumMod val="75000"/>
                  </a:schemeClr>
                </a:solidFill>
                <a:latin typeface="微软雅黑" panose="020B0503020204020204" charset="-122"/>
                <a:ea typeface="微软雅黑" panose="020B0503020204020204" charset="-122"/>
                <a:cs typeface="微软雅黑" panose="020B0503020204020204" charset="-122"/>
              </a:rPr>
              <a:t>初级的、不完善</a:t>
            </a:r>
            <a:r>
              <a:rPr lang="zh-CN" altLang="en-US" sz="2400">
                <a:latin typeface="微软雅黑" panose="020B0503020204020204" charset="-122"/>
                <a:ea typeface="微软雅黑" panose="020B0503020204020204" charset="-122"/>
                <a:cs typeface="微软雅黑" panose="020B0503020204020204" charset="-122"/>
              </a:rPr>
              <a:t>的特征，所以，原始舆论尚处于</a:t>
            </a:r>
            <a:r>
              <a:rPr lang="zh-CN" altLang="en-US" sz="2400" b="1">
                <a:solidFill>
                  <a:schemeClr val="accent5">
                    <a:lumMod val="75000"/>
                  </a:schemeClr>
                </a:solidFill>
                <a:latin typeface="微软雅黑" panose="020B0503020204020204" charset="-122"/>
                <a:ea typeface="微软雅黑" panose="020B0503020204020204" charset="-122"/>
                <a:cs typeface="微软雅黑" panose="020B0503020204020204" charset="-122"/>
              </a:rPr>
              <a:t>萌芽状态</a:t>
            </a:r>
            <a:r>
              <a:rPr lang="zh-CN" altLang="en-US" sz="2400">
                <a:latin typeface="微软雅黑" panose="020B0503020204020204" charset="-122"/>
                <a:ea typeface="微软雅黑" panose="020B0503020204020204" charset="-122"/>
                <a:cs typeface="微软雅黑" panose="020B0503020204020204" charset="-122"/>
              </a:rPr>
              <a:t>。</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2*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2*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12.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2*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8938_2*l_h_i*1_3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68938_2*l_h_i*1_3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15.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68938_2*l_h_a*1_3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1*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18.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1*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1*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1*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21.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1*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1*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24.xml><?xml version="1.0" encoding="utf-8"?>
<p:tagLst xmlns:p="http://schemas.openxmlformats.org/presentationml/2006/main">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1*l_h_f*1_1_1"/>
  <p:tag name="KSO_WM_TEMPLATE_CATEGORY" val="diagram"/>
  <p:tag name="KSO_WM_TEMPLATE_INDEX" val="20168938"/>
  <p:tag name="KSO_WM_UNIT_LAYERLEVEL" val="1_1_1"/>
  <p:tag name="KSO_WM_TAG_VERSION" val="1.0"/>
  <p:tag name="KSO_WM_BEAUTIFY_FLAG" val="#wm#"/>
  <p:tag name="KSO_WM_UNIT_TEXT_FILL_FORE_SCHEMECOLOR_INDEX" val="13"/>
  <p:tag name="KSO_WM_UNIT_TEXT_FILL_TYPE" val="1"/>
</p:tagLst>
</file>

<file path=ppt/tags/tag25.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1*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1*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28.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1*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2*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3.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2*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31.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2*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2*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2*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34.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2*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8938_2*l_h_i*1_3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68938_2*l_h_i*1_3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37.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68938_2*l_h_a*1_3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1*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1*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40.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1*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1*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43.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1*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1*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46.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1*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1*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49.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1*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1*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2*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2*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52.xml><?xml version="1.0" encoding="utf-8"?>
<p:tagLst xmlns:p="http://schemas.openxmlformats.org/presentationml/2006/main">
  <p:tag name="KSO_WM_UNIT_PRESET_TEXT" val="单击此处添加文本具体内容，简明扼要的阐述您的观点。"/>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2*l_h_f*1_1_1"/>
  <p:tag name="KSO_WM_TEMPLATE_CATEGORY" val="diagram"/>
  <p:tag name="KSO_WM_TEMPLATE_INDEX" val="20168938"/>
  <p:tag name="KSO_WM_UNIT_LAYERLEVEL" val="1_1_1"/>
  <p:tag name="KSO_WM_TAG_VERSION" val="1.0"/>
  <p:tag name="KSO_WM_BEAUTIFY_FLAG" val="#wm#"/>
  <p:tag name="KSO_WM_UNIT_TEXT_FILL_FORE_SCHEMECOLOR_INDEX" val="13"/>
  <p:tag name="KSO_WM_UNIT_TEXT_FILL_TYPE" val="1"/>
</p:tagLst>
</file>

<file path=ppt/tags/tag53.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2*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2*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2*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56.xml><?xml version="1.0" encoding="utf-8"?>
<p:tagLst xmlns:p="http://schemas.openxmlformats.org/presentationml/2006/main">
  <p:tag name="KSO_WM_UNIT_PRESET_TEXT" val="单击此处添加文本具体内容，简明扼要的阐述您的观点。"/>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8938_2*l_h_f*1_2_1"/>
  <p:tag name="KSO_WM_TEMPLATE_CATEGORY" val="diagram"/>
  <p:tag name="KSO_WM_TEMPLATE_INDEX" val="20168938"/>
  <p:tag name="KSO_WM_UNIT_LAYERLEVEL" val="1_1_1"/>
  <p:tag name="KSO_WM_TAG_VERSION" val="1.0"/>
  <p:tag name="KSO_WM_BEAUTIFY_FLAG" val="#wm#"/>
  <p:tag name="KSO_WM_UNIT_TEXT_FILL_FORE_SCHEMECOLOR_INDEX" val="13"/>
  <p:tag name="KSO_WM_UNIT_TEXT_FILL_TYPE" val="1"/>
</p:tagLst>
</file>

<file path=ppt/tags/tag57.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2*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8938_2*l_h_i*1_3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68938_2*l_h_i*1_3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6.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1*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60.xml><?xml version="1.0" encoding="utf-8"?>
<p:tagLst xmlns:p="http://schemas.openxmlformats.org/presentationml/2006/main">
  <p:tag name="KSO_WM_UNIT_PRESET_TEXT" val="单击此处添加文本具体内容，简明扼要的阐述您的观点。"/>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68938_2*l_h_f*1_3_1"/>
  <p:tag name="KSO_WM_TEMPLATE_CATEGORY" val="diagram"/>
  <p:tag name="KSO_WM_TEMPLATE_INDEX" val="20168938"/>
  <p:tag name="KSO_WM_UNIT_LAYERLEVEL" val="1_1_1"/>
  <p:tag name="KSO_WM_TAG_VERSION" val="1.0"/>
  <p:tag name="KSO_WM_BEAUTIFY_FLAG" val="#wm#"/>
  <p:tag name="KSO_WM_UNIT_TEXT_FILL_FORE_SCHEMECOLOR_INDEX" val="13"/>
  <p:tag name="KSO_WM_UNIT_TEXT_FILL_TYPE" val="1"/>
</p:tagLst>
</file>

<file path=ppt/tags/tag61.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68938_2*l_h_a*1_3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2*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2*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64.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2*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2*l_h_i*1_2_1"/>
  <p:tag name="KSO_WM_TEMPLATE_CATEGORY" val="diagram"/>
  <p:tag name="KSO_WM_TEMPLATE_INDEX" val="2016893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938_2*l_h_i*1_2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67.xml><?xml version="1.0" encoding="utf-8"?>
<p:tagLst xmlns:p="http://schemas.openxmlformats.org/presentationml/2006/main">
  <p:tag name="KSO_WM_UNIT_PRESET_TEXT" val="单击此处添加文本具体内容，简明扼要的阐述您的观点。"/>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8938_2*l_h_f*1_2_1"/>
  <p:tag name="KSO_WM_TEMPLATE_CATEGORY" val="diagram"/>
  <p:tag name="KSO_WM_TEMPLATE_INDEX" val="20168938"/>
  <p:tag name="KSO_WM_UNIT_LAYERLEVEL" val="1_1_1"/>
  <p:tag name="KSO_WM_TAG_VERSION" val="1.0"/>
  <p:tag name="KSO_WM_BEAUTIFY_FLAG" val="#wm#"/>
  <p:tag name="KSO_WM_UNIT_TEXT_FILL_FORE_SCHEMECOLOR_INDEX" val="13"/>
  <p:tag name="KSO_WM_UNIT_TEXT_FILL_TYPE" val="1"/>
</p:tagLst>
</file>

<file path=ppt/tags/tag68.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2*l_h_a*1_2_1"/>
  <p:tag name="KSO_WM_TEMPLATE_CATEGORY" val="diagram"/>
  <p:tag name="KSO_WM_TEMPLATE_INDEX" val="20168938"/>
  <p:tag name="KSO_WM_UNIT_LAYERLEVEL" val="1_1_1"/>
  <p:tag name="KSO_WM_TAG_VERSION" val="1.0"/>
  <p:tag name="KSO_WM_BEAUTIFY_FLAG" val="#wm#"/>
  <p:tag name="KSO_WM_UNIT_TEXT_FILL_FORE_SCHEMECOLOR_INDEX" val="6"/>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8938_2*l_h_i*1_3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2*l_h_i*1_1_1"/>
  <p:tag name="KSO_WM_TEMPLATE_CATEGORY" val="diagram"/>
  <p:tag name="KSO_WM_TEMPLATE_INDEX" val="2016893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68938_2*l_h_i*1_3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71.xml><?xml version="1.0" encoding="utf-8"?>
<p:tagLst xmlns:p="http://schemas.openxmlformats.org/presentationml/2006/main">
  <p:tag name="KSO_WM_UNIT_PRESET_TEXT" val="单击此处添加文本具体内容，简明扼要的阐述您的观点。"/>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68938_2*l_h_f*1_3_1"/>
  <p:tag name="KSO_WM_TEMPLATE_CATEGORY" val="diagram"/>
  <p:tag name="KSO_WM_TEMPLATE_INDEX" val="20168938"/>
  <p:tag name="KSO_WM_UNIT_LAYERLEVEL" val="1_1_1"/>
  <p:tag name="KSO_WM_TAG_VERSION" val="1.0"/>
  <p:tag name="KSO_WM_BEAUTIFY_FLAG" val="#wm#"/>
  <p:tag name="KSO_WM_UNIT_TEXT_FILL_FORE_SCHEMECOLOR_INDEX" val="13"/>
  <p:tag name="KSO_WM_UNIT_TEXT_FILL_TYPE" val="1"/>
</p:tagLst>
</file>

<file path=ppt/tags/tag72.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68938_2*l_h_a*1_3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938_2*l_h_i*1_1_2"/>
  <p:tag name="KSO_WM_TEMPLATE_CATEGORY" val="diagram"/>
  <p:tag name="KSO_WM_TEMPLATE_INDEX" val="20168938"/>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9.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2*l_h_a*1_1_1"/>
  <p:tag name="KSO_WM_TEMPLATE_CATEGORY" val="diagram"/>
  <p:tag name="KSO_WM_TEMPLATE_INDEX" val="20168938"/>
  <p:tag name="KSO_WM_UNIT_LAYERLEVEL" val="1_1_1"/>
  <p:tag name="KSO_WM_TAG_VERSION" val="1.0"/>
  <p:tag name="KSO_WM_BEAUTIFY_FLAG" val="#wm#"/>
  <p:tag name="KSO_WM_UNIT_TEXT_FILL_FORE_SCHEMECOLOR_INDEX" val="5"/>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19080</Words>
  <Application>WPS 演示</Application>
  <PresentationFormat>宽屏</PresentationFormat>
  <Paragraphs>626</Paragraphs>
  <Slides>88</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88</vt:i4>
      </vt:variant>
    </vt:vector>
  </HeadingPairs>
  <TitlesOfParts>
    <vt:vector size="97" baseType="lpstr">
      <vt:lpstr>Arial</vt:lpstr>
      <vt:lpstr>宋体</vt:lpstr>
      <vt:lpstr>Wingdings</vt:lpstr>
      <vt:lpstr>微软雅黑</vt:lpstr>
      <vt:lpstr>Open Sans</vt:lpstr>
      <vt:lpstr>Segoe Print</vt:lpstr>
      <vt:lpstr>Calibri</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asus</dc:creator>
  <cp:lastModifiedBy>夷则暮染</cp:lastModifiedBy>
  <cp:revision>13</cp:revision>
  <dcterms:created xsi:type="dcterms:W3CDTF">2019-11-07T09:52:00Z</dcterms:created>
  <dcterms:modified xsi:type="dcterms:W3CDTF">2019-12-03T06:05:37Z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