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98" r:id="rId7"/>
    <p:sldId id="258" r:id="rId8"/>
    <p:sldId id="299" r:id="rId9"/>
    <p:sldId id="260" r:id="rId10"/>
    <p:sldId id="262" r:id="rId11"/>
    <p:sldId id="263" r:id="rId12"/>
    <p:sldId id="264" r:id="rId13"/>
    <p:sldId id="265" r:id="rId14"/>
    <p:sldId id="266" r:id="rId15"/>
    <p:sldId id="338" r:id="rId16"/>
    <p:sldId id="267" r:id="rId17"/>
    <p:sldId id="385" r:id="rId18"/>
    <p:sldId id="268" r:id="rId19"/>
    <p:sldId id="339" r:id="rId20"/>
    <p:sldId id="269" r:id="rId21"/>
    <p:sldId id="340" r:id="rId22"/>
    <p:sldId id="270" r:id="rId23"/>
    <p:sldId id="341" r:id="rId24"/>
    <p:sldId id="342" r:id="rId25"/>
    <p:sldId id="271" r:id="rId26"/>
    <p:sldId id="343" r:id="rId27"/>
    <p:sldId id="344" r:id="rId28"/>
    <p:sldId id="272" r:id="rId29"/>
    <p:sldId id="386" r:id="rId30"/>
    <p:sldId id="273" r:id="rId31"/>
    <p:sldId id="345" r:id="rId32"/>
    <p:sldId id="274" r:id="rId33"/>
    <p:sldId id="275" r:id="rId34"/>
    <p:sldId id="346" r:id="rId35"/>
    <p:sldId id="347" r:id="rId36"/>
    <p:sldId id="276" r:id="rId37"/>
    <p:sldId id="277" r:id="rId38"/>
    <p:sldId id="348" r:id="rId39"/>
    <p:sldId id="387" r:id="rId40"/>
    <p:sldId id="278" r:id="rId41"/>
    <p:sldId id="279" r:id="rId42"/>
    <p:sldId id="349" r:id="rId43"/>
    <p:sldId id="280" r:id="rId44"/>
    <p:sldId id="281" r:id="rId45"/>
    <p:sldId id="282" r:id="rId46"/>
    <p:sldId id="283" r:id="rId47"/>
    <p:sldId id="284" r:id="rId48"/>
    <p:sldId id="285" r:id="rId49"/>
    <p:sldId id="350" r:id="rId50"/>
    <p:sldId id="351" r:id="rId51"/>
    <p:sldId id="286" r:id="rId52"/>
    <p:sldId id="287" r:id="rId53"/>
    <p:sldId id="352" r:id="rId54"/>
    <p:sldId id="288" r:id="rId55"/>
    <p:sldId id="289" r:id="rId56"/>
    <p:sldId id="388" r:id="rId57"/>
    <p:sldId id="290" r:id="rId58"/>
    <p:sldId id="353" r:id="rId59"/>
    <p:sldId id="291" r:id="rId60"/>
    <p:sldId id="292" r:id="rId61"/>
    <p:sldId id="354" r:id="rId62"/>
    <p:sldId id="293" r:id="rId63"/>
    <p:sldId id="355" r:id="rId64"/>
    <p:sldId id="357" r:id="rId65"/>
    <p:sldId id="356"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9C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5" Type="http://schemas.openxmlformats.org/officeDocument/2006/relationships/notesSlide" Target="../notesSlides/notesSlide14.xml"/><Relationship Id="rId14" Type="http://schemas.openxmlformats.org/officeDocument/2006/relationships/slideLayout" Target="../slideLayouts/slideLayout23.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3.xml"/><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3.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3.xml"/><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3.xml"/><Relationship Id="rId2" Type="http://schemas.openxmlformats.org/officeDocument/2006/relationships/image" Target="../media/image1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3.xml"/><Relationship Id="rId2" Type="http://schemas.openxmlformats.org/officeDocument/2006/relationships/image" Target="../media/image19.png"/><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1" Type="http://schemas.openxmlformats.org/officeDocument/2006/relationships/notesSlide" Target="../notesSlides/notesSlide26.xml"/><Relationship Id="rId10" Type="http://schemas.openxmlformats.org/officeDocument/2006/relationships/slideLayout" Target="../slideLayouts/slideLayout23.xml"/><Relationship Id="rId1" Type="http://schemas.openxmlformats.org/officeDocument/2006/relationships/tags" Target="../tags/tag7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3.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3.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3.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1" Type="http://schemas.openxmlformats.org/officeDocument/2006/relationships/notesSlide" Target="../notesSlides/notesSlide36.xml"/><Relationship Id="rId10" Type="http://schemas.openxmlformats.org/officeDocument/2006/relationships/slideLayout" Target="../slideLayouts/slideLayout23.xml"/><Relationship Id="rId1" Type="http://schemas.openxmlformats.org/officeDocument/2006/relationships/tags" Target="../tags/tag84.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3.xml"/><Relationship Id="rId2" Type="http://schemas.openxmlformats.org/officeDocument/2006/relationships/image" Target="../media/image23.png"/><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3.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3.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3.xml"/><Relationship Id="rId2" Type="http://schemas.openxmlformats.org/officeDocument/2006/relationships/image" Target="../media/image27.png"/><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3.xml"/><Relationship Id="rId2" Type="http://schemas.openxmlformats.org/officeDocument/2006/relationships/image" Target="../media/image29.png"/><Relationship Id="rId1" Type="http://schemas.openxmlformats.org/officeDocument/2006/relationships/image" Target="../media/image2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3.xml"/><Relationship Id="rId2" Type="http://schemas.openxmlformats.org/officeDocument/2006/relationships/image" Target="../media/image31.png"/><Relationship Id="rId1" Type="http://schemas.openxmlformats.org/officeDocument/2006/relationships/image" Target="../media/image30.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3.xml"/><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3.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3.xml"/><Relationship Id="rId1" Type="http://schemas.openxmlformats.org/officeDocument/2006/relationships/image" Target="../media/image3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9" Type="http://schemas.openxmlformats.org/officeDocument/2006/relationships/notesSlide" Target="../notesSlides/notesSlide53.xml"/><Relationship Id="rId8" Type="http://schemas.openxmlformats.org/officeDocument/2006/relationships/slideLayout" Target="../slideLayouts/slideLayout23.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4612640" y="3699510"/>
            <a:ext cx="344297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舆论的三要素</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sz="3600" b="1" dirty="0" smtClean="0">
                <a:solidFill>
                  <a:schemeClr val="bg2">
                    <a:lumMod val="25000"/>
                  </a:schemeClr>
                </a:solidFill>
                <a:latin typeface="微软雅黑" panose="020B0503020204020204" charset="-122"/>
                <a:ea typeface="微软雅黑" panose="020B0503020204020204" charset="-122"/>
                <a:sym typeface="+mn-ea"/>
              </a:rPr>
              <a:t>舆论</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sz="3600" b="1" dirty="0" smtClean="0">
                <a:solidFill>
                  <a:schemeClr val="bg2">
                    <a:lumMod val="25000"/>
                  </a:schemeClr>
                </a:solidFill>
                <a:latin typeface="微软雅黑" panose="020B0503020204020204" charset="-122"/>
                <a:ea typeface="微软雅黑" panose="020B0503020204020204" charset="-122"/>
                <a:sym typeface="+mn-ea"/>
              </a:rPr>
              <a:t>之词解及相关定义</a:t>
            </a:r>
            <a:endParaRPr 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01480"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11362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926715" y="393065"/>
            <a:ext cx="718375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舆论的客体——问题的规定性</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680585" y="1573530"/>
            <a:ext cx="6393180" cy="3470275"/>
            <a:chOff x="6429563" y="2229655"/>
            <a:chExt cx="5140032" cy="2782677"/>
          </a:xfrm>
        </p:grpSpPr>
        <p:sp>
          <p:nvSpPr>
            <p:cNvPr id="55" name="Rectangle 39"/>
            <p:cNvSpPr>
              <a:spLocks noChangeArrowheads="1"/>
            </p:cNvSpPr>
            <p:nvPr/>
          </p:nvSpPr>
          <p:spPr bwMode="auto">
            <a:xfrm>
              <a:off x="6918142" y="2229655"/>
              <a:ext cx="4651453"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一、关于舆论客体</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社会问题的解析</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二、公共性</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三、冲突性和反常性</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
          <p:nvSpPr>
            <p:cNvPr id="64" name="Rectangle 39"/>
            <p:cNvSpPr>
              <a:spLocks noChangeArrowheads="1"/>
            </p:cNvSpPr>
            <p:nvPr/>
          </p:nvSpPr>
          <p:spPr bwMode="auto">
            <a:xfrm>
              <a:off x="6918195" y="4716507"/>
              <a:ext cx="3024336" cy="2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sym typeface="Arial" panose="020B0604020202020204" pitchFamily="34" charset="0"/>
                </a:rPr>
                <a:t>四、现实性</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68" name="椭圆 67"/>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58066" y="535691"/>
              <a:ext cx="628639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一、关于舆论客体</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社会问题的解析</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41985" y="1656080"/>
            <a:ext cx="720979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对问题的分类有很多种。从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问题所涉及的社会成员的数量性质</a:t>
            </a:r>
            <a:r>
              <a:rPr lang="zh-CN" altLang="en-US" sz="2000">
                <a:latin typeface="微软雅黑" panose="020B0503020204020204" charset="-122"/>
                <a:ea typeface="微软雅黑" panose="020B0503020204020204" charset="-122"/>
                <a:cs typeface="微软雅黑" panose="020B0503020204020204" charset="-122"/>
              </a:rPr>
              <a:t>的角度来分，可以分成三类：</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私人性问题</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专业性问题</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公共性问题</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美国著名的社会学家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米尔斯</a:t>
            </a:r>
            <a:r>
              <a:rPr lang="zh-CN" altLang="en-US" sz="2000">
                <a:latin typeface="微软雅黑" panose="020B0503020204020204" charset="-122"/>
                <a:ea typeface="微软雅黑" panose="020B0503020204020204" charset="-122"/>
                <a:cs typeface="微软雅黑" panose="020B0503020204020204" charset="-122"/>
              </a:rPr>
              <a:t>对私人问题（Private Troubles）与公共问题(Public Issues)进行了区分，他认为二者的区别在于“局部环境中的个人困扰”和“社会结构中的公众问题”。由于人类社会行为的后果分为两种，一种是对参与互动者直接的影响，另一种是除了对直接有关者有所影响之外，还会影响到其他众多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rcRect r="-894" b="10986"/>
          <a:stretch>
            <a:fillRect/>
          </a:stretch>
        </p:blipFill>
        <p:spPr>
          <a:xfrm>
            <a:off x="8527415" y="2021840"/>
            <a:ext cx="2867660" cy="35756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958066" y="535691"/>
              <a:ext cx="6286394"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一、关于舆论客体</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社会问题的解析</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53135" y="1670050"/>
            <a:ext cx="1029906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私人问题强调的是“个人相关性”</a:t>
            </a:r>
            <a:r>
              <a:rPr lang="zh-CN" altLang="en-US" sz="2000">
                <a:latin typeface="微软雅黑" panose="020B0503020204020204" charset="-122"/>
                <a:ea typeface="微软雅黑" panose="020B0503020204020204" charset="-122"/>
                <a:cs typeface="微软雅黑" panose="020B0503020204020204" charset="-122"/>
              </a:rPr>
              <a:t>，即私人问题只发生在个人与他人直接构成的关系区域里，只关系到个人直接体验的有限的社会生活领域。而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公共问题强调的是“社会性”</a:t>
            </a:r>
            <a:r>
              <a:rPr lang="zh-CN" altLang="en-US" sz="2000">
                <a:latin typeface="微软雅黑" panose="020B0503020204020204" charset="-122"/>
                <a:ea typeface="微软雅黑" panose="020B0503020204020204" charset="-122"/>
                <a:cs typeface="微软雅黑" panose="020B0503020204020204" charset="-122"/>
              </a:rPr>
              <a:t>，其问题往往超出了个人的生活区域、生活环境，与人类社会生活、制度或历史相关，和多数人所共同珍视的利益、价值相关。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社会问题</a:t>
            </a:r>
            <a:r>
              <a:rPr lang="zh-CN" altLang="en-US" sz="2000">
                <a:latin typeface="微软雅黑" panose="020B0503020204020204" charset="-122"/>
                <a:ea typeface="微软雅黑" panose="020B0503020204020204" charset="-122"/>
                <a:cs typeface="微软雅黑" panose="020B0503020204020204" charset="-122"/>
              </a:rPr>
              <a:t>不是一个私人问题，而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是一个公共问题</a:t>
            </a:r>
            <a:r>
              <a:rPr lang="zh-CN" altLang="en-US" sz="2000">
                <a:latin typeface="微软雅黑" panose="020B0503020204020204" charset="-122"/>
                <a:ea typeface="微软雅黑" panose="020B0503020204020204" charset="-122"/>
                <a:cs typeface="微软雅黑" panose="020B0503020204020204" charset="-122"/>
              </a:rPr>
              <a:t>，之所以如此，关键在于社会问题也具有公共问题所强调的社会性。因此，为舆论所关注，首先一定是公共性的问题，而不是一个私人性的问题或者专业性的问题。专业性的问题，是跟某一职业、某一行业相关，是某个行业所关注的问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97890" y="1638935"/>
            <a:ext cx="10081260" cy="422592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从“公共”一词的词源分析，公共性是指超越个人和特定私人组织的特殊利益而追求社会共同利益。</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公共性是公共利益的集中表现</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公共性体现了与广泛的社会成员的相关性和诉求性。所谓公共性问题，就是和社会公共利益相关，和人们社会公共关系相关，和人们社会公共观念相关的那些问题。也就是说，能构成舆论所关注的对象，首先这个问题要具有公共性，它或者涉及人们的社会公共利益，或者涉及人们的社会关系，或者涉及人们的社会观念的更新。</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custDataLst>
                <p:tags r:id="rId1"/>
              </p:custDataLst>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22" name="圆角矩形 21"/>
          <p:cNvSpPr/>
          <p:nvPr>
            <p:custDataLst>
              <p:tags r:id="rId2"/>
            </p:custDataLst>
          </p:nvPr>
        </p:nvSpPr>
        <p:spPr>
          <a:xfrm>
            <a:off x="3228555" y="1320577"/>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3"/>
            </p:custDataLst>
          </p:nvPr>
        </p:nvSpPr>
        <p:spPr>
          <a:xfrm>
            <a:off x="2839635" y="1143163"/>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4"/>
            </p:custDataLst>
          </p:nvPr>
        </p:nvSpPr>
        <p:spPr>
          <a:xfrm>
            <a:off x="4070350" y="1422345"/>
            <a:ext cx="5248275" cy="497316"/>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与社会公共利益相关</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6" name="圆角矩形 25"/>
          <p:cNvSpPr/>
          <p:nvPr>
            <p:custDataLst>
              <p:tags r:id="rId5"/>
            </p:custDataLst>
          </p:nvPr>
        </p:nvSpPr>
        <p:spPr>
          <a:xfrm>
            <a:off x="3228555" y="2717107"/>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2839635" y="2539693"/>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7"/>
            </p:custDataLst>
          </p:nvPr>
        </p:nvSpPr>
        <p:spPr>
          <a:xfrm>
            <a:off x="4124960" y="2818710"/>
            <a:ext cx="5248275" cy="497316"/>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与社会关系相关</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30" name="圆角矩形 29"/>
          <p:cNvSpPr/>
          <p:nvPr>
            <p:custDataLst>
              <p:tags r:id="rId8"/>
            </p:custDataLst>
          </p:nvPr>
        </p:nvSpPr>
        <p:spPr>
          <a:xfrm>
            <a:off x="3228555" y="4213502"/>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9"/>
            </p:custDataLst>
          </p:nvPr>
        </p:nvSpPr>
        <p:spPr>
          <a:xfrm>
            <a:off x="2839635" y="4036088"/>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0"/>
            </p:custDataLst>
          </p:nvPr>
        </p:nvSpPr>
        <p:spPr>
          <a:xfrm>
            <a:off x="4070350" y="4314770"/>
            <a:ext cx="5248275" cy="497316"/>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与社会观念相关</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34" name="圆角矩形 33"/>
          <p:cNvSpPr/>
          <p:nvPr>
            <p:custDataLst>
              <p:tags r:id="rId11"/>
            </p:custDataLst>
          </p:nvPr>
        </p:nvSpPr>
        <p:spPr>
          <a:xfrm>
            <a:off x="3213315" y="5496202"/>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2"/>
            </p:custDataLst>
          </p:nvPr>
        </p:nvSpPr>
        <p:spPr>
          <a:xfrm>
            <a:off x="2824395" y="5318788"/>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3"/>
            </p:custDataLst>
          </p:nvPr>
        </p:nvSpPr>
        <p:spPr>
          <a:xfrm>
            <a:off x="4124960" y="5597470"/>
            <a:ext cx="5248275" cy="497316"/>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社会公共问题转化</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02970" y="2131060"/>
            <a:ext cx="1058354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个体利用公共性的非均衡性，会导致与社会公共利益相关的社会问题的产生。一方面，客观上存在着个体的差异，导致优势个体的存在；另一方面，存在着体制的缺陷或者权力的博弈，导致虚假的“公共性”。这种共同的需要、利益和意志代表的公共性如果是真实的，那么它就是共同体或交往中每个人获得发展的手段；如果是虚假的，那么它就只是其中一些人（往往是少数人假借公共性的名义和资源）获得发展的手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事实上，人类只要存在公共权力，只要共同体还有公共事务要处理，就</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没有纯粹真实的公共性</a:t>
            </a:r>
            <a:r>
              <a:rPr lang="zh-CN" altLang="en-US" sz="2000">
                <a:latin typeface="微软雅黑" panose="020B0503020204020204" charset="-122"/>
                <a:ea typeface="微软雅黑" panose="020B0503020204020204" charset="-122"/>
                <a:cs typeface="微软雅黑" panose="020B0503020204020204" charset="-122"/>
              </a:rPr>
              <a:t>。公共性的真实性完全取决于公众对公共问题的关注，通过舆论对于公共权力的制约程度。</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02970" y="1287780"/>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sz="2400" b="1">
                <a:latin typeface="微软雅黑" panose="020B0503020204020204" charset="-122"/>
                <a:ea typeface="微软雅黑" panose="020B0503020204020204" charset="-122"/>
                <a:cs typeface="微软雅黑" panose="020B0503020204020204" charset="-122"/>
              </a:rPr>
              <a:t>与社会公共利益相关</a:t>
            </a:r>
            <a:endParaRPr lang="zh-CN"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544195" y="1185545"/>
            <a:ext cx="713930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事例：“郭美美事件</a:t>
            </a:r>
            <a:r>
              <a:rPr lang="en-US" altLang="zh-CN"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红十字会作为接受善款的慈善救援公益组织，应该坚持人道、公正、中立、独立等原则。而“郭美美事件”暴露出公益机构参与了商业项目，这与大家心目中的公益慈善极不相符，公众以郭美美为由头，对中国红十字会展开了一场集体质疑：红十字会到底是体制内的官方机构还是公益组织？红十字会的组织机构是如何运作的？红十字会是否参与了商业项目？红十字会是否公开透明？如果一个公益慈善机构不顾及公共利益，无法保证公众的爱心不“缩水”，那么肯定会陷入了信任危机和舆论压力之中。</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177530" y="971550"/>
            <a:ext cx="3651885" cy="2994660"/>
          </a:xfrm>
          <a:prstGeom prst="rect">
            <a:avLst/>
          </a:prstGeom>
        </p:spPr>
      </p:pic>
      <p:pic>
        <p:nvPicPr>
          <p:cNvPr id="7" name="图片 6"/>
          <p:cNvPicPr>
            <a:picLocks noChangeAspect="1"/>
          </p:cNvPicPr>
          <p:nvPr/>
        </p:nvPicPr>
        <p:blipFill>
          <a:blip r:embed="rId2"/>
          <a:stretch>
            <a:fillRect/>
          </a:stretch>
        </p:blipFill>
        <p:spPr>
          <a:xfrm>
            <a:off x="8231505" y="4211320"/>
            <a:ext cx="3597910" cy="2692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6940" y="2257425"/>
            <a:ext cx="1035685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特定的社会关系中，每位成员都占据着不同的位置。通过既有的社会规范体系，人们意识到在特定的社会位置上应承担特定的责任、义务以及应享有的权利，从而形成不同的社会角色意识，进而在社会实践中，使个人的行为模式与社会角色要求达到协调一致。也就是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社会角色不仅由个人的社会位置决定，还由社会公众对于相应社会角色的期许决定</a:t>
            </a:r>
            <a:r>
              <a:rPr lang="zh-CN" altLang="en-US" sz="2000">
                <a:latin typeface="微软雅黑" panose="020B0503020204020204" charset="-122"/>
                <a:ea typeface="微软雅黑" panose="020B0503020204020204" charset="-122"/>
                <a:cs typeface="微软雅黑" panose="020B0503020204020204" charset="-122"/>
              </a:rPr>
              <a:t>。如果在社会角色上产生某种对立、抵触或混乱，这种角色冲突不仅徒增人们社会角色意识的困扰，而且会让人们觉得社会关系缺乏秩序感。</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16940" y="1511300"/>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sz="2400" b="1">
                <a:latin typeface="微软雅黑" panose="020B0503020204020204" charset="-122"/>
                <a:ea typeface="微软雅黑" panose="020B0503020204020204" charset="-122"/>
                <a:cs typeface="微软雅黑" panose="020B0503020204020204" charset="-122"/>
              </a:rPr>
              <a:t>与社会关系相关</a:t>
            </a:r>
            <a:endParaRPr lang="zh-CN"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45235" y="1429385"/>
            <a:ext cx="10074275" cy="5530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人民公仆</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仆人</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358775" y="2608580"/>
            <a:ext cx="5715000" cy="4067175"/>
          </a:xfrm>
          <a:prstGeom prst="rect">
            <a:avLst/>
          </a:prstGeom>
        </p:spPr>
      </p:pic>
      <p:pic>
        <p:nvPicPr>
          <p:cNvPr id="7" name="图片 6"/>
          <p:cNvPicPr>
            <a:picLocks noChangeAspect="1"/>
          </p:cNvPicPr>
          <p:nvPr/>
        </p:nvPicPr>
        <p:blipFill>
          <a:blip r:embed="rId2"/>
          <a:stretch>
            <a:fillRect/>
          </a:stretch>
        </p:blipFill>
        <p:spPr>
          <a:xfrm>
            <a:off x="6708140" y="2608580"/>
            <a:ext cx="5255895" cy="40366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8210" y="2286000"/>
            <a:ext cx="1060513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随着社会的变迁，社会观念也在经历着种种变化，社会发展的不同步性也决定了人们在观念变化中的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复杂性</a:t>
            </a:r>
            <a:r>
              <a:rPr lang="zh-CN" altLang="en-US" sz="2000">
                <a:latin typeface="微软雅黑" panose="020B0503020204020204" charset="-122"/>
                <a:ea typeface="微软雅黑" panose="020B0503020204020204" charset="-122"/>
                <a:cs typeface="微软雅黑" panose="020B0503020204020204" charset="-122"/>
              </a:rPr>
              <a:t>，不同的观念必然存在着不同程度的交锋。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其实，针对每一种社会观念，都难以区分孰对孰错。因为每一种观念和观点都基于个人特定的利益、囿于个人特定的环境和视野。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社会观念交锋的意义</a:t>
            </a:r>
            <a:r>
              <a:rPr lang="zh-CN" altLang="en-US" sz="2000">
                <a:latin typeface="微软雅黑" panose="020B0503020204020204" charset="-122"/>
                <a:ea typeface="微软雅黑" panose="020B0503020204020204" charset="-122"/>
                <a:cs typeface="微软雅黑" panose="020B0503020204020204" charset="-122"/>
              </a:rPr>
              <a:t>不在于辨析观点本身的对错，而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在于通过意见的碰撞，将更多的社会现实问题提示出来</a:t>
            </a:r>
            <a:r>
              <a:rPr lang="zh-CN" altLang="en-US" sz="2000">
                <a:latin typeface="微软雅黑" panose="020B0503020204020204" charset="-122"/>
                <a:ea typeface="微软雅黑" panose="020B0503020204020204" charset="-122"/>
                <a:cs typeface="微软雅黑" panose="020B0503020204020204" charset="-122"/>
              </a:rPr>
              <a:t>，供人们思考，为人们的社会选择提供更多的参照系。</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18210" y="1539875"/>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sz="2400" b="1">
                <a:latin typeface="微软雅黑" panose="020B0503020204020204" charset="-122"/>
                <a:ea typeface="微软雅黑" panose="020B0503020204020204" charset="-122"/>
                <a:cs typeface="微软雅黑" panose="020B0503020204020204" charset="-122"/>
              </a:rPr>
              <a:t>与社会观念相关</a:t>
            </a:r>
            <a:endParaRPr lang="zh-CN"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3430270" y="393065"/>
            <a:ext cx="623951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舆论”之词解及相关定义</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rot="0">
            <a:off x="5120005" y="2338705"/>
            <a:ext cx="4384040" cy="1354499"/>
            <a:chOff x="6429563" y="2237293"/>
            <a:chExt cx="3512968" cy="1085599"/>
          </a:xfrm>
        </p:grpSpPr>
        <p:sp>
          <p:nvSpPr>
            <p:cNvPr id="8" name="Rectangle 39"/>
            <p:cNvSpPr>
              <a:spLocks noChangeArrowheads="1"/>
            </p:cNvSpPr>
            <p:nvPr/>
          </p:nvSpPr>
          <p:spPr bwMode="auto">
            <a:xfrm>
              <a:off x="6918195" y="2272235"/>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舆论</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之词解</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10" name="组合 9"/>
            <p:cNvGrpSpPr/>
            <p:nvPr/>
          </p:nvGrpSpPr>
          <p:grpSpPr>
            <a:xfrm>
              <a:off x="6429563" y="2237293"/>
              <a:ext cx="257184" cy="257184"/>
              <a:chOff x="4923349" y="1378653"/>
              <a:chExt cx="305414" cy="305414"/>
            </a:xfrm>
            <a:solidFill>
              <a:srgbClr val="E94E60"/>
            </a:solidFill>
          </p:grpSpPr>
          <p:sp>
            <p:nvSpPr>
              <p:cNvPr id="11" name="椭圆 1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12" name="椭圆 11"/>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20" name="Rectangle 39"/>
            <p:cNvSpPr>
              <a:spLocks noChangeArrowheads="1"/>
            </p:cNvSpPr>
            <p:nvPr/>
          </p:nvSpPr>
          <p:spPr bwMode="auto">
            <a:xfrm>
              <a:off x="6918195" y="3015178"/>
              <a:ext cx="3024336"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二、舆论的定义</a:t>
              </a:r>
              <a:endParaRPr lang="zh-CN" altLang="en-US" sz="2400" b="1" spc="200" dirty="0">
                <a:latin typeface="微软雅黑" panose="020B0503020204020204" charset="-122"/>
                <a:ea typeface="微软雅黑" panose="020B0503020204020204" charset="-122"/>
              </a:endParaRPr>
            </a:p>
          </p:txBody>
        </p:sp>
        <p:grpSp>
          <p:nvGrpSpPr>
            <p:cNvPr id="21" name="组合 20"/>
            <p:cNvGrpSpPr/>
            <p:nvPr/>
          </p:nvGrpSpPr>
          <p:grpSpPr>
            <a:xfrm>
              <a:off x="6429563" y="3065708"/>
              <a:ext cx="257184" cy="257184"/>
              <a:chOff x="4923349" y="1378653"/>
              <a:chExt cx="305414" cy="305414"/>
            </a:xfrm>
            <a:solidFill>
              <a:srgbClr val="E94E60"/>
            </a:solidFill>
          </p:grpSpPr>
          <p:sp>
            <p:nvSpPr>
              <p:cNvPr id="22" name="椭圆 21"/>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24" name="椭圆 23"/>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7085" y="1469390"/>
            <a:ext cx="10605135" cy="1938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我国社会经济转型和多元文化的交融碰撞中，关于性别的社会观念也正在发生着或显性或隐性的变化。北京大学中外妇女问题研究中心曾在新浪网上进行了当代中国性别期待调查，关于“为成功者妻丑惋惜”的观点，大部分被调查者都不赞同，女性中不赞成者占62.8%，男性中不赞成者占55.5%，由此说明，传统“郎才女貌”的观念在弱化。</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1761490" y="3831590"/>
            <a:ext cx="3159125" cy="2711450"/>
          </a:xfrm>
          <a:prstGeom prst="rect">
            <a:avLst/>
          </a:prstGeom>
        </p:spPr>
      </p:pic>
      <p:pic>
        <p:nvPicPr>
          <p:cNvPr id="7" name="图片 6"/>
          <p:cNvPicPr>
            <a:picLocks noChangeAspect="1"/>
          </p:cNvPicPr>
          <p:nvPr/>
        </p:nvPicPr>
        <p:blipFill>
          <a:blip r:embed="rId2"/>
          <a:stretch>
            <a:fillRect/>
          </a:stretch>
        </p:blipFill>
        <p:spPr>
          <a:xfrm>
            <a:off x="6680835" y="3909695"/>
            <a:ext cx="3718560" cy="26333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6450" y="1515110"/>
            <a:ext cx="10605135"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慈善领域，也发生了一些观念的变化。2016年罗尔事件就是通过微信公众号文章打赏来为女儿筹集善款，“互联网+慈善”创新了捐款渠道，但是微信公众号文章打赏也是一种盈利方式，和人们通过单位捐款或者红十字协会进行捐助活动有所差别。</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1487805" y="3937635"/>
            <a:ext cx="3048635" cy="2870835"/>
          </a:xfrm>
          <a:prstGeom prst="rect">
            <a:avLst/>
          </a:prstGeom>
        </p:spPr>
      </p:pic>
      <p:pic>
        <p:nvPicPr>
          <p:cNvPr id="11" name="图片 10"/>
          <p:cNvPicPr>
            <a:picLocks noChangeAspect="1"/>
          </p:cNvPicPr>
          <p:nvPr/>
        </p:nvPicPr>
        <p:blipFill>
          <a:blip r:embed="rId2"/>
          <a:stretch>
            <a:fillRect/>
          </a:stretch>
        </p:blipFill>
        <p:spPr>
          <a:xfrm>
            <a:off x="6113780" y="3946525"/>
            <a:ext cx="5058410" cy="28530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1"/>
          <p:cNvSpPr txBox="1">
            <a:spLocks noChangeArrowheads="1"/>
          </p:cNvSpPr>
          <p:nvPr/>
        </p:nvSpPr>
        <p:spPr bwMode="auto">
          <a:xfrm>
            <a:off x="1025525" y="1885315"/>
            <a:ext cx="6064885" cy="4964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457200" algn="l" eaLnBrk="1" fontAlgn="auto" hangingPunct="1">
              <a:lnSpc>
                <a:spcPct val="150000"/>
              </a:lnSpc>
              <a:spcBef>
                <a:spcPts val="1000"/>
              </a:spcBef>
              <a:spcAft>
                <a:spcPts val="1000"/>
              </a:spcAft>
              <a:buClrTx/>
              <a:buSzTx/>
              <a:buFontTx/>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私人问题会不会转化为公共问题？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eaLnBrk="1" fontAlgn="auto" hangingPunct="1">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教育孩子，中国人有各种各样的方法。90%以上的父母都会多多少少揍两下，这在中国人心目中是比较正常的方式，邻居看了也没什么，只要打得不太过分。当然，这种简单、粗暴的方式以后会越来越少。但是，如果将孩子打出毛病了，就不是私人问题，而成为一个公共问题了。因为孩子不是父母的私有财产，他们是一个社会共有的财富，如果父母打得过分，社会就要干预，让你在教育孩子时保有最基本的理性。</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4" name="TextBox 2"/>
          <p:cNvSpPr txBox="1"/>
          <p:nvPr/>
        </p:nvSpPr>
        <p:spPr>
          <a:xfrm>
            <a:off x="5128759" y="382769"/>
            <a:ext cx="1960880" cy="521969"/>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1025525" y="1198245"/>
            <a:ext cx="72504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4.</a:t>
            </a:r>
            <a:r>
              <a:rPr lang="zh-CN" sz="2400" b="1">
                <a:latin typeface="微软雅黑" panose="020B0503020204020204" charset="-122"/>
                <a:ea typeface="微软雅黑" panose="020B0503020204020204" charset="-122"/>
                <a:cs typeface="微软雅黑" panose="020B0503020204020204" charset="-122"/>
              </a:rPr>
              <a:t>社会公共问题转化</a:t>
            </a:r>
            <a:endParaRPr lang="zh-CN" sz="2400"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7346315" y="2755265"/>
            <a:ext cx="4543425" cy="303847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1"/>
          <p:cNvSpPr txBox="1">
            <a:spLocks noChangeArrowheads="1"/>
          </p:cNvSpPr>
          <p:nvPr/>
        </p:nvSpPr>
        <p:spPr bwMode="auto">
          <a:xfrm>
            <a:off x="1024890" y="1638935"/>
            <a:ext cx="606488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457200" algn="l" eaLnBrk="1" fontAlgn="auto" hangingPunct="1">
              <a:lnSpc>
                <a:spcPct val="150000"/>
              </a:lnSpc>
              <a:spcBef>
                <a:spcPts val="1000"/>
              </a:spcBef>
              <a:spcAft>
                <a:spcPts val="1000"/>
              </a:spcAft>
              <a:buClrTx/>
              <a:buSzTx/>
              <a:buFontTx/>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专业问题会不会转化为公共问题？</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algn="l" eaLnBrk="1" fontAlgn="auto" hangingPunct="1">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说某一问题仅仅在某一专业领域之内，我们说这是专业性问题，但如果该问题严重到跟老百姓的日常生活状态相关时，就有可能演化成一个公共性的问题。不但专业人士关心它，就连一般的老百姓都关心它，那么，该专业问题就会转化为公共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eaLnBrk="1" fontAlgn="auto" hangingPunct="1">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例如：新闻暗访问题。</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4" name="TextBox 2"/>
          <p:cNvSpPr txBox="1"/>
          <p:nvPr/>
        </p:nvSpPr>
        <p:spPr>
          <a:xfrm>
            <a:off x="5128759" y="382769"/>
            <a:ext cx="1960880" cy="521969"/>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285355" y="2132965"/>
            <a:ext cx="4609465" cy="284734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2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1"/>
          <p:cNvSpPr txBox="1">
            <a:spLocks noChangeArrowheads="1"/>
          </p:cNvSpPr>
          <p:nvPr/>
        </p:nvSpPr>
        <p:spPr bwMode="auto">
          <a:xfrm>
            <a:off x="1221740" y="2506345"/>
            <a:ext cx="9775190" cy="256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609600" algn="l" eaLnBrk="1" fontAlgn="auto" hangingPunct="1">
              <a:lnSpc>
                <a:spcPct val="150000"/>
              </a:lnSpc>
              <a:spcBef>
                <a:spcPts val="1000"/>
              </a:spcBef>
              <a:spcAft>
                <a:spcPts val="1000"/>
              </a:spcAft>
              <a:buClrTx/>
              <a:buSzTx/>
              <a:buFontTx/>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总之，公共性问题、私人性问题和专业性问题之间是可以转化的。只要这一私人问题、专业问题与人们的公共利益、社会关系和社会观念形成冲击，私人问题和专业问题就会转化为公共问题。</a:t>
            </a:r>
            <a:endParaRPr lang="zh-CN" altLang="en-US" sz="2400">
              <a:latin typeface="微软雅黑" panose="020B0503020204020204" charset="-122"/>
              <a:ea typeface="微软雅黑" panose="020B0503020204020204" charset="-122"/>
              <a:cs typeface="微软雅黑" panose="020B0503020204020204" charset="-122"/>
            </a:endParaRPr>
          </a:p>
          <a:p>
            <a:pPr indent="457200" algn="l" eaLnBrk="1" fontAlgn="auto" hangingPunct="1">
              <a:lnSpc>
                <a:spcPct val="150000"/>
              </a:lnSpc>
              <a:spcBef>
                <a:spcPts val="1000"/>
              </a:spcBef>
              <a:spcAft>
                <a:spcPts val="1000"/>
              </a:spcAft>
              <a:buClrTx/>
              <a:buSzTx/>
              <a:buFontTx/>
            </a:pP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4" name="TextBox 2"/>
          <p:cNvSpPr txBox="1"/>
          <p:nvPr/>
        </p:nvSpPr>
        <p:spPr>
          <a:xfrm>
            <a:off x="5128759" y="382769"/>
            <a:ext cx="1960880" cy="521969"/>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公共性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4"/>
            <a:ext cx="12188156" cy="579076"/>
            <a:chOff x="0" y="542045"/>
            <a:chExt cx="12190413" cy="579184"/>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2170" y="542045"/>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11225" y="993140"/>
            <a:ext cx="1036955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舆论关注的对象往往不是一个常规性的问题，而是一个</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打破常态的问题</a:t>
            </a:r>
            <a:r>
              <a:rPr lang="zh-CN" altLang="en-US" sz="2000">
                <a:latin typeface="微软雅黑" panose="020B0503020204020204" charset="-122"/>
                <a:ea typeface="微软雅黑" panose="020B0503020204020204" charset="-122"/>
                <a:cs typeface="微软雅黑" panose="020B0503020204020204" charset="-122"/>
              </a:rPr>
              <a:t>。由于它的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冲突性、反常性</a:t>
            </a:r>
            <a:r>
              <a:rPr lang="zh-CN" altLang="en-US" sz="2000">
                <a:latin typeface="微软雅黑" panose="020B0503020204020204" charset="-122"/>
                <a:ea typeface="微软雅黑" panose="020B0503020204020204" charset="-122"/>
                <a:cs typeface="微软雅黑" panose="020B0503020204020204" charset="-122"/>
              </a:rPr>
              <a:t>才引起公众的注意，进而成为舆论关注的对象。反观重大突发性事件，即使事件本身会引起人们的关注，但其中所暴露出来的社会问题则会更长久地成为人们议论的话题。比如与“9·11”事件相关的“反恐”问题，再如与“SARS”事件相关的危机管理问题、中国公共卫生与健康问题，等等。舆论关注的对象一定是一个新问题，是新的问题和旧的规则之间产生了矛盾和冲突。</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150620" y="3997960"/>
            <a:ext cx="4301490" cy="2772410"/>
          </a:xfrm>
          <a:prstGeom prst="rect">
            <a:avLst/>
          </a:prstGeom>
        </p:spPr>
      </p:pic>
      <p:pic>
        <p:nvPicPr>
          <p:cNvPr id="6" name="图片 5"/>
          <p:cNvPicPr>
            <a:picLocks noChangeAspect="1"/>
          </p:cNvPicPr>
          <p:nvPr/>
        </p:nvPicPr>
        <p:blipFill>
          <a:blip r:embed="rId2"/>
          <a:stretch>
            <a:fillRect/>
          </a:stretch>
        </p:blipFill>
        <p:spPr>
          <a:xfrm>
            <a:off x="7155815" y="3997960"/>
            <a:ext cx="3961130" cy="28219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1343240" y="1612042"/>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954320" y="1434628"/>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2239645" y="1639570"/>
            <a:ext cx="8007350" cy="646430"/>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社会实践与社会意识相适应</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维系社会关系的和谐</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4"/>
            </p:custDataLst>
          </p:nvPr>
        </p:nvSpPr>
        <p:spPr>
          <a:xfrm>
            <a:off x="1343240" y="3008572"/>
            <a:ext cx="700644" cy="70064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954320" y="2831158"/>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2239645" y="3035300"/>
            <a:ext cx="6741160" cy="646430"/>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社会实践与社会意识的张力</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社会问题凸显</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圆角矩形 14"/>
          <p:cNvSpPr/>
          <p:nvPr>
            <p:custDataLst>
              <p:tags r:id="rId7"/>
            </p:custDataLst>
          </p:nvPr>
        </p:nvSpPr>
        <p:spPr>
          <a:xfrm>
            <a:off x="1343240" y="4504967"/>
            <a:ext cx="700644" cy="70064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8"/>
            </p:custDataLst>
          </p:nvPr>
        </p:nvSpPr>
        <p:spPr>
          <a:xfrm>
            <a:off x="954320" y="4327553"/>
            <a:ext cx="872839" cy="688053"/>
          </a:xfrm>
          <a:prstGeom prst="rect">
            <a:avLst/>
          </a:prstGeom>
          <a:solidFill>
            <a:srgbClr val="FFFFFF"/>
          </a:solidFill>
        </p:spPr>
        <p:txBody>
          <a:bodyPr wrap="square" tIns="0" bIns="0" rtlCol="0">
            <a:normAutofit fontScale="92500" lnSpcReduction="2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2239645" y="4504690"/>
            <a:ext cx="5248275" cy="647065"/>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社会意识的调整</a:t>
            </a:r>
            <a:r>
              <a:rPr lang="en-US" altLang="zh-CN" sz="2400" b="1">
                <a:latin typeface="微软雅黑" panose="020B0503020204020204" charset="-122"/>
                <a:ea typeface="微软雅黑" panose="020B0503020204020204" charset="-122"/>
                <a:cs typeface="微软雅黑" panose="020B0503020204020204" charset="-122"/>
                <a:sym typeface="+mn-ea"/>
              </a:rPr>
              <a:t>——</a:t>
            </a:r>
            <a:r>
              <a:rPr lang="zh-CN" altLang="en-US" sz="2400" b="1">
                <a:latin typeface="微软雅黑" panose="020B0503020204020204" charset="-122"/>
                <a:ea typeface="微软雅黑" panose="020B0503020204020204" charset="-122"/>
                <a:cs typeface="微软雅黑" panose="020B0503020204020204" charset="-122"/>
                <a:sym typeface="+mn-ea"/>
              </a:rPr>
              <a:t>舆论问题的平息</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56005" y="2286000"/>
            <a:ext cx="1044257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人们在社会关系中进行有意识、有目的的交往中形成的社会力量，加深了自身社会生产实践的深度和广度。为了有效地动员社会力量参与到社会生产实践中，在长期的社会交往中逐渐形成了与之相适应的社会关系，这种社会关系在人类征服自然和社会发展过程当中，不断地被制度化、规范化，具体地表现为习俗、规范、制度或法律等意识形态，并逐渐以文明成果积淀下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这些作为意识形态的文明成果反作用于社会实践，对人类本身有什么好处呢？</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56640" y="1470025"/>
            <a:ext cx="92443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社会实践与社会意识相适应</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维系社会关系的和谐</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10870" y="1472565"/>
            <a:ext cx="10970260"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首先，作为制度化的文明积淀，调整社会关系。</a:t>
            </a:r>
            <a:r>
              <a:rPr lang="zh-CN" altLang="en-US" sz="2000">
                <a:latin typeface="微软雅黑" panose="020B0503020204020204" charset="-122"/>
                <a:ea typeface="微软雅黑" panose="020B0503020204020204" charset="-122"/>
                <a:cs typeface="微软雅黑" panose="020B0503020204020204" charset="-122"/>
              </a:rPr>
              <a:t>一是可以降低社会实践中处理各种问题的成本，提高效率，这是制度文明带来的社会实践上的好处。二是体现国家的理性精神。比如在市场经济中，经济主体对特殊利益的获得不是没有限制的，而是在市场制度所维护的市场秩序内，通过合法的经济手段达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其次，作为文化积淀存在的社会意识，引导社会成员行为。</a:t>
            </a:r>
            <a:r>
              <a:rPr lang="zh-CN" altLang="en-US" sz="2000">
                <a:latin typeface="微软雅黑" panose="020B0503020204020204" charset="-122"/>
                <a:ea typeface="微软雅黑" panose="020B0503020204020204" charset="-122"/>
                <a:cs typeface="微软雅黑" panose="020B0503020204020204" charset="-122"/>
              </a:rPr>
              <a:t>在人类社会实践的发展中，任何历史阶段都会产生与该阶段的政治、经济和文化结构相适应的社会意识形态，并积淀为这个时代的社会文化精神。身处其中，任何人都会饱受这种社会文化的熏陶，从中汲取理想和信念，不仅思想上留有这个时代的烙印，还从中寻找自己行为的根据，并且依此判断自身或他人行为是否具有“合理性”、“合法性”和“现实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2040" y="1737360"/>
            <a:ext cx="9495790" cy="230695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总之，任何社会实践都有与其相适应的</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意识形态</a:t>
            </a:r>
            <a:r>
              <a:rPr lang="zh-CN" altLang="en-US" sz="2400">
                <a:latin typeface="微软雅黑" panose="020B0503020204020204" charset="-122"/>
                <a:ea typeface="微软雅黑" panose="020B0503020204020204" charset="-122"/>
                <a:cs typeface="微软雅黑" panose="020B0503020204020204" charset="-122"/>
              </a:rPr>
              <a:t>，这些意识形态以社会设施、制度文明、观念文明等方式，来引导或制约人们行为，调节人们的社会关系，使社会实践以常规的稳定形式，更富预期地发展，进而支撑着社会的良性运作。</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舆论</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之词解</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56590" y="1456055"/>
            <a:ext cx="713930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先秦典籍中有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“庶人之议”</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“国人之议”</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“舆人之议”</a:t>
            </a:r>
            <a:r>
              <a:rPr lang="zh-CN" altLang="en-US" sz="2000">
                <a:latin typeface="微软雅黑" panose="020B0503020204020204" charset="-122"/>
                <a:ea typeface="微软雅黑" panose="020B0503020204020204" charset="-122"/>
                <a:cs typeface="微软雅黑" panose="020B0503020204020204" charset="-122"/>
              </a:rPr>
              <a:t>三种提法，虽然指的都是群众言论，但反映的身份、地位、阶层和范围有所不同。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“舆人”</a:t>
            </a:r>
            <a:r>
              <a:rPr lang="zh-CN" altLang="en-US" sz="2000">
                <a:latin typeface="微软雅黑" panose="020B0503020204020204" charset="-122"/>
                <a:ea typeface="微软雅黑" panose="020B0503020204020204" charset="-122"/>
                <a:cs typeface="微软雅黑" panose="020B0503020204020204" charset="-122"/>
              </a:rPr>
              <a:t>所指的范围要比</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国人</a:t>
            </a:r>
            <a:r>
              <a:rPr lang="zh-CN" altLang="en-US" sz="2000">
                <a:latin typeface="微软雅黑" panose="020B0503020204020204" charset="-122"/>
                <a:ea typeface="微软雅黑" panose="020B0503020204020204" charset="-122"/>
                <a:cs typeface="微软雅黑" panose="020B0503020204020204" charset="-122"/>
              </a:rPr>
              <a:t>（城里人）、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庶人</a:t>
            </a:r>
            <a:r>
              <a:rPr lang="zh-CN" altLang="en-US" sz="2000">
                <a:latin typeface="微软雅黑" panose="020B0503020204020204" charset="-122"/>
                <a:ea typeface="微软雅黑" panose="020B0503020204020204" charset="-122"/>
                <a:cs typeface="微软雅黑" panose="020B0503020204020204" charset="-122"/>
              </a:rPr>
              <a:t>（乡下人）宽泛得多。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《周礼·考工记·舆人》中有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“舆人为车”</a:t>
            </a:r>
            <a:r>
              <a:rPr lang="zh-CN" altLang="en-US" sz="2000">
                <a:latin typeface="微软雅黑" panose="020B0503020204020204" charset="-122"/>
                <a:ea typeface="微软雅黑" panose="020B0503020204020204" charset="-122"/>
                <a:cs typeface="微软雅黑" panose="020B0503020204020204" charset="-122"/>
              </a:rPr>
              <a:t>。“舆”本指车厢，转义为车；“舆人”原指造车匠，后指与车有关的人（如车夫、随车师卒、差役等），因此，“舆人”取得与坐车官吏相对应的一般百姓的广泛含义。“舆者，众也”，</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“舆人”就是众人</a:t>
            </a:r>
            <a:r>
              <a:rPr lang="zh-CN" altLang="en-US" sz="2000">
                <a:latin typeface="微软雅黑" panose="020B0503020204020204" charset="-122"/>
                <a:ea typeface="微软雅黑" panose="020B0503020204020204" charset="-122"/>
                <a:cs typeface="微软雅黑" panose="020B0503020204020204" charset="-122"/>
              </a:rPr>
              <a:t>，其社会地位在君主帝王之下，在会说话的工具——奴隶之上。</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8397240" y="1286510"/>
            <a:ext cx="3523615" cy="2607945"/>
          </a:xfrm>
          <a:prstGeom prst="rect">
            <a:avLst/>
          </a:prstGeom>
        </p:spPr>
      </p:pic>
      <p:pic>
        <p:nvPicPr>
          <p:cNvPr id="6" name="图片 5"/>
          <p:cNvPicPr>
            <a:picLocks noChangeAspect="1"/>
          </p:cNvPicPr>
          <p:nvPr/>
        </p:nvPicPr>
        <p:blipFill>
          <a:blip r:embed="rId2"/>
          <a:stretch>
            <a:fillRect/>
          </a:stretch>
        </p:blipFill>
        <p:spPr>
          <a:xfrm>
            <a:off x="8397240" y="4091940"/>
            <a:ext cx="3523615" cy="2432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83640" y="2174240"/>
            <a:ext cx="1032891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一般来说，社会实践应当与文明制度成果的意识形态相适应，但社会发展实践的链条和制度的齿轮并不总是相互啮合的。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社会实践总是处于发展变化之中</a:t>
            </a:r>
            <a:r>
              <a:rPr lang="zh-CN" altLang="en-US" sz="2000">
                <a:latin typeface="微软雅黑" panose="020B0503020204020204" charset="-122"/>
                <a:ea typeface="微软雅黑" panose="020B0503020204020204" charset="-122"/>
                <a:cs typeface="微软雅黑" panose="020B0503020204020204" charset="-122"/>
              </a:rPr>
              <a:t>，这种不可抗拒的历史进程具有某种必然性，随着社会挑战的出现，社会实践不断在面临新的问题；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另一方面，作为文明制度成果的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社会意识形态却具有相对稳定性</a:t>
            </a:r>
            <a:r>
              <a:rPr lang="zh-CN" altLang="en-US" sz="2000">
                <a:latin typeface="微软雅黑" panose="020B0503020204020204" charset="-122"/>
                <a:ea typeface="微软雅黑" panose="020B0503020204020204" charset="-122"/>
                <a:cs typeface="微软雅黑" panose="020B0503020204020204" charset="-122"/>
              </a:rPr>
              <a:t>，一旦积淀下来，就相对固化，就不会因时而变。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二者的不完全同步性导致了某种社会张力的产生，进而各种社会矛盾或观念冲突以新的社会问题的形式凸现出来。</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83640" y="1342390"/>
            <a:ext cx="811784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社会实践与社会意识的张力</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社会问题凸显</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56335" y="1799590"/>
            <a:ext cx="4881880"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就社会观念而言，做好事该不该要报偿？以前提倡学雷锋做好事，大家认可“拾金不昧”等无偿做好事的观念。但在市场经济里，就有新的问题。比如，一位出租车司机把失主遗忘在车上的失物还回去，同时，又向对方提出200元钱的报偿要求，这令失主先喜后惊。由此，引起了社会舆论的关注，并引发了相关的讨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913880" y="2153920"/>
            <a:ext cx="4533265" cy="34302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12545" y="2383790"/>
            <a:ext cx="956691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果社会实践和既有的文明制度成果之间形成失衡，社会问题就会作为舆论的客体凸现出来，提醒各方面的关注，通过各种社会机制的协调，改善不合时宜的规定，形成新的制度、新的规则，继而更加有效地解决问题，平息舆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传统社会中，社会关系和社会生活秩序的建立是依靠树立和维护以共同的信仰、观念、道德责任和政治理想为基本内容，而在现代市场经济社会，“集体意识”也越来越显现出脆弱性，社会秩序的维护则更多地依靠法制。</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312545" y="1554480"/>
            <a:ext cx="8117840" cy="460375"/>
          </a:xfrm>
          <a:prstGeom prst="rect">
            <a:avLst/>
          </a:prstGeom>
          <a:noFill/>
        </p:spPr>
        <p:txBody>
          <a:bodyPr wrap="square" rtlCol="0">
            <a:spAutoFit/>
          </a:bodyPr>
          <a:p>
            <a:r>
              <a:rPr lang="en-US"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社会意识的调整</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舆论问题的平息</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21360" y="1593850"/>
            <a:ext cx="6180455"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传统社会中一度被视为理所当然的“拾金不昧”，由于舆论的呈现，随后被提到了社会管理决策的议程上。2007年3月16日，第十届全国人民代表大会第五次会议表决通过了中华人民共和国物权法草案，对和遗失物相关的行为作出规定：遗失人在领取遗失物时，应当向拾得人或者有关部门支付遗失物的保管费等必要费用，应当按照承诺向拾得人支付报酬。除非拾得人侵占遗失物在先，否则获得相关费用和报酬将受法律保障。物权先不保护“拣到当买到”。</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343140" y="2115820"/>
            <a:ext cx="4846955" cy="26263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394092" y="532518"/>
              <a:ext cx="3383907"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冲突性和反常性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75665" y="1534160"/>
            <a:ext cx="1060958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舆论问题具有一种反常性。</a:t>
            </a:r>
            <a:r>
              <a:rPr lang="zh-CN" altLang="en-US" sz="2000">
                <a:latin typeface="微软雅黑" panose="020B0503020204020204" charset="-122"/>
                <a:ea typeface="微软雅黑" panose="020B0503020204020204" charset="-122"/>
                <a:cs typeface="微软雅黑" panose="020B0503020204020204" charset="-122"/>
              </a:rPr>
              <a:t>在此，“反常性”是广义的，不是狭义的。只是说对常态的打破，即惯常的规章、观念不可以解决的问题，这种反常性引起人们意见的冲突。正是因为大家的意见不一致，对某一新的社会问题有不同的意见、看法，跟既有的逻辑、观念、意见之间形成某种冲突，所以，这一新的社会问题才成为舆论要关注的对象，才会提请社会注意，以期利用社会各种机制，来圆满地加以解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总之，在社会生活中，舆论的一个作用就是担当不断探索社会新问题的守望者，通过议题设置，来使社会的文明成果与时俱进，进而实现社会实践与相应的制度文明、观念文明之间动态地和谐发展。</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70000" y="1595120"/>
            <a:ext cx="9523730" cy="396938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当某一社会问题成为舆论话题时，我们会发现，这些社会问题或者是人们当前的现实利益、现实关系、现实观念的某种冲突和反差所造成的。或者，虽然问题本身以某种历史或未来的面貌出现，但也是因为跟现实的利益、关系和观念相关，而不是纯粹历史上的，或者是未来的、冥冥之中还没有出现的与现实毫无关联的问题。因此，</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现实性是舆论客体的又一基本规定性</a:t>
            </a:r>
            <a:r>
              <a:rPr lang="zh-CN" altLang="en-US" sz="2400">
                <a:latin typeface="微软雅黑" panose="020B0503020204020204" charset="-122"/>
                <a:ea typeface="微软雅黑" panose="020B0503020204020204" charset="-122"/>
                <a:cs typeface="微软雅黑" panose="020B0503020204020204" charset="-122"/>
              </a:rPr>
              <a:t>。同时，</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现实性的内涵也不是简单、唯一的</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2110475" y="1604904"/>
            <a:ext cx="925735" cy="925735"/>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596609" y="1370493"/>
            <a:ext cx="1153250" cy="909099"/>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230727" y="1738838"/>
            <a:ext cx="6934353" cy="657085"/>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当前的现实性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110475" y="3450088"/>
            <a:ext cx="925735" cy="925735"/>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596609" y="3215677"/>
            <a:ext cx="1153250" cy="909099"/>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294862" y="3583804"/>
            <a:ext cx="6934353" cy="657085"/>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与历史相关的现实性</a:t>
            </a:r>
            <a:endParaRPr lang="zh-CN" altLang="en-US" sz="24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4" name="圆角矩形 13"/>
          <p:cNvSpPr/>
          <p:nvPr>
            <p:custDataLst>
              <p:tags r:id="rId7"/>
            </p:custDataLst>
          </p:nvPr>
        </p:nvSpPr>
        <p:spPr>
          <a:xfrm>
            <a:off x="2110475" y="5427219"/>
            <a:ext cx="925735" cy="925735"/>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596609" y="5192809"/>
            <a:ext cx="1153250" cy="909099"/>
          </a:xfrm>
          <a:prstGeom prst="rect">
            <a:avLst/>
          </a:prstGeom>
          <a:solidFill>
            <a:srgbClr val="FFFFFF"/>
          </a:solidFill>
        </p:spPr>
        <p:txBody>
          <a:bodyPr wrap="square" tIns="0" bIns="0" rtlCol="0">
            <a:normAutofit/>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230727" y="5561128"/>
            <a:ext cx="6934353" cy="657085"/>
          </a:xfrm>
          <a:prstGeom prst="rect">
            <a:avLst/>
          </a:prstGeom>
          <a:noFill/>
        </p:spPr>
        <p:txBody>
          <a:bodyPr wrap="square" lIns="91440" tIns="45720" rIns="91440" bIns="45720" rtlCol="0" anchor="ctr" anchorCtr="0">
            <a:normAutofit lnSpcReduction="10000"/>
          </a:bodyPr>
          <a:p>
            <a:pPr>
              <a:lnSpc>
                <a:spcPct val="120000"/>
              </a:lnSpc>
            </a:pPr>
            <a:r>
              <a:rPr lang="zh-CN" sz="2400" b="1">
                <a:latin typeface="微软雅黑" panose="020B0503020204020204" charset="-122"/>
                <a:ea typeface="微软雅黑" panose="020B0503020204020204" charset="-122"/>
                <a:cs typeface="微软雅黑" panose="020B0503020204020204" charset="-122"/>
                <a:sym typeface="+mn-ea"/>
              </a:rPr>
              <a:t>与未来相关的现实性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13155" y="1918335"/>
            <a:ext cx="1011555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当前的现实性</a:t>
            </a:r>
            <a:r>
              <a:rPr lang="zh-CN" altLang="en-US" sz="2000">
                <a:latin typeface="微软雅黑" panose="020B0503020204020204" charset="-122"/>
                <a:ea typeface="微软雅黑" panose="020B0503020204020204" charset="-122"/>
                <a:cs typeface="微软雅黑" panose="020B0503020204020204" charset="-122"/>
              </a:rPr>
              <a:t>，就是针对那些与人们当前的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现实利益、现实关系、现实观念</a:t>
            </a:r>
            <a:r>
              <a:rPr lang="zh-CN" altLang="en-US" sz="2000">
                <a:latin typeface="微软雅黑" panose="020B0503020204020204" charset="-122"/>
                <a:ea typeface="微软雅黑" panose="020B0503020204020204" charset="-122"/>
                <a:cs typeface="微软雅黑" panose="020B0503020204020204" charset="-122"/>
              </a:rPr>
              <a:t>发生冲突和反差所造成的社会问题。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例如：艾滋病问题。</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13155" y="1214755"/>
            <a:ext cx="811784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sz="2400" b="1">
                <a:latin typeface="微软雅黑" panose="020B0503020204020204" charset="-122"/>
                <a:ea typeface="微软雅黑" panose="020B0503020204020204" charset="-122"/>
                <a:cs typeface="微软雅黑" panose="020B0503020204020204" charset="-122"/>
              </a:rPr>
              <a:t>当前的现实性</a:t>
            </a:r>
            <a:endParaRPr lang="zh-CN"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1113155" y="3997960"/>
            <a:ext cx="4745990" cy="2681605"/>
          </a:xfrm>
          <a:prstGeom prst="rect">
            <a:avLst/>
          </a:prstGeom>
        </p:spPr>
      </p:pic>
      <p:pic>
        <p:nvPicPr>
          <p:cNvPr id="7" name="图片 6"/>
          <p:cNvPicPr>
            <a:picLocks noChangeAspect="1"/>
          </p:cNvPicPr>
          <p:nvPr/>
        </p:nvPicPr>
        <p:blipFill>
          <a:blip r:embed="rId2"/>
          <a:stretch>
            <a:fillRect/>
          </a:stretch>
        </p:blipFill>
        <p:spPr>
          <a:xfrm>
            <a:off x="6695440" y="3997960"/>
            <a:ext cx="4787900" cy="2681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74090" y="2148840"/>
            <a:ext cx="9439275" cy="24511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有时，一个似乎是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历史的问题</a:t>
            </a:r>
            <a:r>
              <a:rPr lang="zh-CN" altLang="en-US" sz="2000">
                <a:latin typeface="微软雅黑" panose="020B0503020204020204" charset="-122"/>
                <a:ea typeface="微软雅黑" panose="020B0503020204020204" charset="-122"/>
                <a:cs typeface="微软雅黑" panose="020B0503020204020204" charset="-122"/>
              </a:rPr>
              <a:t>，但也能引起人们现实的关注，之所以如此，是因为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它跟人们的某种现实利益、现实的社会关系、及现实观念相关</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四</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五</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天安门事件。</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74090" y="1285875"/>
            <a:ext cx="811784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sz="2400" b="1">
                <a:latin typeface="微软雅黑" panose="020B0503020204020204" charset="-122"/>
                <a:ea typeface="微软雅黑" panose="020B0503020204020204" charset="-122"/>
                <a:cs typeface="微软雅黑" panose="020B0503020204020204" charset="-122"/>
              </a:rPr>
              <a:t>与历史相关的现实性</a:t>
            </a:r>
            <a:endParaRPr lang="zh-CN"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6505575" y="3672205"/>
            <a:ext cx="5684520" cy="30924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74090" y="1466215"/>
            <a:ext cx="9820910"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也有的问题，本来在历史传统中，本身并不称其为问题，有时甚至是时尚或风俗，可随着时间的流变、历史的变迁，不再具备自身存在的合理性，最终也会以问题的方式被提示出来。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例如：英国猎狐。</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838315" y="3507105"/>
            <a:ext cx="5238750" cy="3314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舆论</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之词解</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85800" y="1568450"/>
            <a:ext cx="1104074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“舆人”有哪些特质？《左传》曾记载，子产执政郑国，“舆人诵之曰：我有子弟，子产诲之；我有田畴，子产直（繁殖）之”。可见“舆人”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首先要有田产</a:t>
            </a:r>
            <a:r>
              <a:rPr lang="zh-CN" altLang="en-US" sz="2000">
                <a:latin typeface="微软雅黑" panose="020B0503020204020204" charset="-122"/>
                <a:ea typeface="微软雅黑" panose="020B0503020204020204" charset="-122"/>
                <a:cs typeface="微软雅黑" panose="020B0503020204020204" charset="-122"/>
              </a:rPr>
              <a:t>；其次，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要有人身自由</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关于“舆论”一词的使用，则要追溯到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1700多年前的《三国志》</a:t>
            </a:r>
            <a:r>
              <a:rPr lang="zh-CN" altLang="en-US" sz="2000">
                <a:latin typeface="微软雅黑" panose="020B0503020204020204" charset="-122"/>
                <a:ea typeface="微软雅黑" panose="020B0503020204020204" charset="-122"/>
                <a:cs typeface="微软雅黑" panose="020B0503020204020204" charset="-122"/>
              </a:rPr>
              <a:t>。曹魏谏臣王朗上书文帝的奏疏，“往者闻权有遣子之言而未至。今六军戒严，臣恐舆人未畅圣旨，当谓国家愠于登之逋留，是以为兴师。设师行而登乃至，则为所动者之大，所致者至细，犹未足以为庆。设其傲狠，殊无入志，惧彼舆论之未畅也，并怀伊邑。臣愚以为宜敕别征诸将，各奉禁令，以慎守所部”。三百多年以后，《梁书·武帝纪》中有言：“行能臧否，或素定怀抱，或得之舆论。”在这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舆论的含义为“人们的议论”</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84605" y="1837690"/>
            <a:ext cx="10172700" cy="17329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一个本来应当是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未来的问题</a:t>
            </a:r>
            <a:r>
              <a:rPr lang="zh-CN" altLang="en-US" sz="2000">
                <a:latin typeface="微软雅黑" panose="020B0503020204020204" charset="-122"/>
                <a:ea typeface="微软雅黑" panose="020B0503020204020204" charset="-122"/>
                <a:cs typeface="微软雅黑" panose="020B0503020204020204" charset="-122"/>
              </a:rPr>
              <a:t>，似乎还不能成为人们关注的问题，但是，如果它跟现实有某种关联的话，也能成为舆论关注的问题。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例如：克隆问题、人工智能。</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84605" y="1316355"/>
            <a:ext cx="811784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3.</a:t>
            </a:r>
            <a:r>
              <a:rPr lang="zh-CN" sz="2400" b="1">
                <a:latin typeface="微软雅黑" panose="020B0503020204020204" charset="-122"/>
                <a:ea typeface="微软雅黑" panose="020B0503020204020204" charset="-122"/>
                <a:cs typeface="微软雅黑" panose="020B0503020204020204" charset="-122"/>
              </a:rPr>
              <a:t>与未来相关的现实性</a:t>
            </a:r>
            <a:endParaRPr lang="zh-CN" sz="2400"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1284605" y="3847465"/>
            <a:ext cx="4327525" cy="2887345"/>
          </a:xfrm>
          <a:prstGeom prst="rect">
            <a:avLst/>
          </a:prstGeom>
        </p:spPr>
      </p:pic>
      <p:pic>
        <p:nvPicPr>
          <p:cNvPr id="7" name="图片 6"/>
          <p:cNvPicPr>
            <a:picLocks noChangeAspect="1"/>
          </p:cNvPicPr>
          <p:nvPr/>
        </p:nvPicPr>
        <p:blipFill>
          <a:blip r:embed="rId2"/>
          <a:stretch>
            <a:fillRect/>
          </a:stretch>
        </p:blipFill>
        <p:spPr>
          <a:xfrm>
            <a:off x="6330950" y="3847465"/>
            <a:ext cx="5513070" cy="28867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27627" y="532518"/>
              <a:ext cx="1961243"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现实性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12215" y="1810385"/>
            <a:ext cx="1012825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总之，从舆论问题的现实性来说，现实性的呈现不是单一的，而是极其复杂的，它并不仅仅被当前的“现实”所约束，事物的普遍联系和发展变化，也使问题的现实性在动态中不断超越着昨天、今天和明天。</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当然，就舆论所关注的客体来说，舆论客体的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规定性</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公共性</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冲突性</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反常性</a:t>
            </a:r>
            <a:r>
              <a:rPr lang="zh-CN" altLang="en-US" sz="2000">
                <a:latin typeface="微软雅黑" panose="020B0503020204020204" charset="-122"/>
                <a:ea typeface="微软雅黑" panose="020B0503020204020204" charset="-122"/>
                <a:cs typeface="微软雅黑" panose="020B0503020204020204" charset="-122"/>
              </a:rPr>
              <a:t>以及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现实性</a:t>
            </a:r>
            <a:r>
              <a:rPr lang="zh-CN" altLang="en-US" sz="2000">
                <a:latin typeface="微软雅黑" panose="020B0503020204020204" charset="-122"/>
                <a:ea typeface="微软雅黑" panose="020B0503020204020204" charset="-122"/>
                <a:cs typeface="微软雅黑" panose="020B0503020204020204" charset="-122"/>
              </a:rPr>
              <a:t>这些特征，对于每一个舆论问题来说都是蕴含其中的，只是问题本身的特点也会使每一种规定性有不同程度、不同面目的显现。有的舆论问题是凸显其公共性或现实性，有的可能是凸显其冲突性和反常性，因此，具体的舆论问题尚需具体分辨、区别对待。</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4612640" y="3699510"/>
            <a:ext cx="344297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舆论的三要素</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舆论的主体</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公众的规定性</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01480"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11362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926715" y="393065"/>
            <a:ext cx="718375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舆论的主体——公众的规定性</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733925" y="2413635"/>
            <a:ext cx="6393180" cy="1363375"/>
            <a:chOff x="6429563" y="2229655"/>
            <a:chExt cx="5140032" cy="1093237"/>
          </a:xfrm>
        </p:grpSpPr>
        <p:sp>
          <p:nvSpPr>
            <p:cNvPr id="55" name="Rectangle 39"/>
            <p:cNvSpPr>
              <a:spLocks noChangeArrowheads="1"/>
            </p:cNvSpPr>
            <p:nvPr/>
          </p:nvSpPr>
          <p:spPr bwMode="auto">
            <a:xfrm>
              <a:off x="6918142" y="2229655"/>
              <a:ext cx="4651453"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zh-CN" sz="2400" b="1" spc="200" dirty="0">
                  <a:latin typeface="微软雅黑" panose="020B0503020204020204" charset="-122"/>
                  <a:ea typeface="微软雅黑" panose="020B0503020204020204" charset="-122"/>
                  <a:sym typeface="Arial" panose="020B0604020202020204" pitchFamily="34" charset="0"/>
                </a:rPr>
                <a:t>问题的相关性</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二、社会成员的主体性</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8000" y="971550"/>
            <a:ext cx="10962005"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舆论是社会或社会群体中对近期发生的、为人们普遍关心的某一争议的社会问题的共同意见。</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构成舆论的主体——</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公众</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，不是简单的少数人、个别人，而是一个数量相对比较多的社会成员的集合体。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“公众”这一概念虽然是一个社会成员的集合体，但不是一个确定的数量上的概念，而是近代</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大众传媒的产物</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。早在19世纪，法国社会学家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加布里埃尔·塔尔德</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就洞悉了公众与其他社会成员集合体的差异。“群众”与“集群”是以身体的临近为条件的社会成员的集合体，进而通过人际的信息传播，实现人与人心理、乃至精神的连接。公众即是“纯精神的集体，由身体分离且分散的个体组成，其结合完全是精神的纽结”。</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公众最重要的特征是它造就的舆论</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舆论与现代公众的关系好比是灵魂对身体的关系”。除此之外，作为舆论的主体之所以能称之为公众，其不同还在于，公众首先要具有问题相关性，即公众是舆论问题相关所及的那些社会成员；同时，这些社会成员还要具有相应的意见表达的主体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94147" y="532518"/>
              <a:ext cx="3028241"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问题的相关性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47725" y="1370330"/>
            <a:ext cx="7336790"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能否成为公众的社会成员，关键的介质在于某一公共性的舆论问题，跟</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某一舆论问题相关的这些社会成员可以成为该舆论的表达主体——公众</a:t>
            </a:r>
            <a:r>
              <a:rPr sz="2000">
                <a:latin typeface="微软雅黑" panose="020B0503020204020204" charset="-122"/>
                <a:ea typeface="微软雅黑" panose="020B0503020204020204" charset="-122"/>
                <a:cs typeface="微软雅黑" panose="020B0503020204020204" charset="-122"/>
              </a:rPr>
              <a:t>，而跟这一舆论问题无关的社会成员，就不能称之为公众。</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是，公众这一概念虽然是一个社会成员的集合体，但它本身不是一个确定的数量上的概念。比如，“台湾问题”是关系祖国统一的大问题，跟中国所有老百姓都有关系，那么，13亿人都是这个问题上的公众；比如“大学生就业问题”，跟大学生的毕业分配政策有关，大学毕业生是这一问题的公众，大学生的家长、用人单位、学校，跟这个问题相关所及的这些社会成员，也是该问题上的公众。</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8438515" y="1468755"/>
            <a:ext cx="3531870" cy="2497455"/>
          </a:xfrm>
          <a:prstGeom prst="rect">
            <a:avLst/>
          </a:prstGeom>
        </p:spPr>
      </p:pic>
      <p:pic>
        <p:nvPicPr>
          <p:cNvPr id="6" name="图片 5"/>
          <p:cNvPicPr>
            <a:picLocks noChangeAspect="1"/>
          </p:cNvPicPr>
          <p:nvPr/>
        </p:nvPicPr>
        <p:blipFill>
          <a:blip r:embed="rId2"/>
          <a:stretch>
            <a:fillRect/>
          </a:stretch>
        </p:blipFill>
        <p:spPr>
          <a:xfrm>
            <a:off x="8455025" y="4318000"/>
            <a:ext cx="3515360" cy="22434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94147" y="532518"/>
              <a:ext cx="3028241"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问题的相关性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47725" y="1370330"/>
            <a:ext cx="1079309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公众不被某种特定的社会属性所规定</a:t>
            </a:r>
            <a:r>
              <a:rPr sz="2000">
                <a:latin typeface="微软雅黑" panose="020B0503020204020204" charset="-122"/>
                <a:ea typeface="微软雅黑" panose="020B0503020204020204" charset="-122"/>
                <a:cs typeface="微软雅黑" panose="020B0503020204020204" charset="-122"/>
              </a:rPr>
              <a:t>。作为某一舆论问题的公众，他们可以归属于某一直接或间接的社会集合体，但本身又不被这些社会集合体的属性所必然约束。某一家庭成员可以全部是某一舆论问题的公众，比如事关该家庭的社区建设问题；也可以不必全部是某一舆论问题的公众，比如家庭中某一成员是环保主义者。除非某些特定的问题跟这些社会属性直接相关，比如性别歧视问题，它的舆论主体显然要根据性别来划分；再比如职业歧视问题，该问题的舆论公众也需要根据某种特定的职业来进行划分。</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问题相关性意味着，在传媒的介质之下，这些社会成员就某一舆论问题有着</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目标取向的共同性</a:t>
            </a:r>
            <a:r>
              <a:rPr sz="2000">
                <a:latin typeface="微软雅黑" panose="020B0503020204020204" charset="-122"/>
                <a:ea typeface="微软雅黑" panose="020B0503020204020204" charset="-122"/>
                <a:cs typeface="微软雅黑" panose="020B0503020204020204" charset="-122"/>
              </a:rPr>
              <a:t>，具体来说，共同的利益、兴趣和某种偏好将他们彼此集合在一起。</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94147" y="532518"/>
              <a:ext cx="3028241"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问题的相关性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7120" y="1104900"/>
            <a:ext cx="10793095" cy="265620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例如：乙肝携带问题。</a:t>
            </a:r>
            <a:endParaRPr lang="zh-CN"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sz="2000">
                <a:latin typeface="微软雅黑" panose="020B0503020204020204" charset="-122"/>
                <a:ea typeface="微软雅黑" panose="020B0503020204020204" charset="-122"/>
                <a:cs typeface="微软雅黑" panose="020B0503020204020204" charset="-122"/>
              </a:rPr>
              <a:t>2003年11月10日，一名叫松月（网名）的大学毕业生，来到安徽省芜湖市新芜区人民法院，以一份反对“乙肝歧视”为由的《行政起诉书》状告芜湖市人事局。此后，不仅很多媒体争相对这起“中国乙肝歧视第一案”作了报道，松月本人也通过各种媒介得到了众多乙肝病毒携带者同病相怜的声援。</a:t>
            </a:r>
            <a:endParaRPr lang="zh-CN"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800860" y="3685540"/>
            <a:ext cx="3988435" cy="2987040"/>
          </a:xfrm>
          <a:prstGeom prst="rect">
            <a:avLst/>
          </a:prstGeom>
        </p:spPr>
      </p:pic>
      <p:pic>
        <p:nvPicPr>
          <p:cNvPr id="6" name="图片 5"/>
          <p:cNvPicPr>
            <a:picLocks noChangeAspect="1"/>
          </p:cNvPicPr>
          <p:nvPr/>
        </p:nvPicPr>
        <p:blipFill>
          <a:blip r:embed="rId2"/>
          <a:stretch>
            <a:fillRect/>
          </a:stretch>
        </p:blipFill>
        <p:spPr>
          <a:xfrm>
            <a:off x="6699250" y="3668395"/>
            <a:ext cx="3803015" cy="30041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594147" y="532518"/>
              <a:ext cx="3028241"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问题的相关性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288415" y="1721485"/>
            <a:ext cx="9813925" cy="230695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简言之，公众这一概念的形成，首先</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由舆论问题的相关性规定</a:t>
            </a:r>
            <a:r>
              <a:rPr sz="2400">
                <a:latin typeface="微软雅黑" panose="020B0503020204020204" charset="-122"/>
                <a:ea typeface="微软雅黑" panose="020B0503020204020204" charset="-122"/>
                <a:cs typeface="微软雅黑" panose="020B0503020204020204" charset="-122"/>
              </a:rPr>
              <a:t>，界定出舆论主体——公众的涵盖范围。当然，就某一舆论问题而言，也并不意味着舆论主体——公众与问题相关的所有社会成员之间画等号。一个与问题相关但不具备意见表达能力或条件的人不能作为舆论主体。</a:t>
            </a:r>
            <a:endParaRPr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47385" y="532518"/>
              <a:ext cx="3739572"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社会成员的主体性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08330" y="1154430"/>
            <a:ext cx="6674485"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所谓社会成员的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主体性</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是指有自主意识，同时又有完全行使社会行为能力、自我表达能力的人</a:t>
            </a:r>
            <a:r>
              <a:rPr lang="zh-CN" altLang="en-US" sz="2000">
                <a:latin typeface="微软雅黑" panose="020B0503020204020204" charset="-122"/>
                <a:ea typeface="微软雅黑" panose="020B0503020204020204" charset="-122"/>
                <a:cs typeface="微软雅黑" panose="020B0503020204020204" charset="-122"/>
              </a:rPr>
              <a:t>。与某一舆论问题相关的具备意见表达的客观条件和主观能力社会成员才是真正意义上的舆论表达主体。</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先拿</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客观条件</a:t>
            </a:r>
            <a:r>
              <a:rPr lang="zh-CN" altLang="en-US" sz="2000">
                <a:latin typeface="微软雅黑" panose="020B0503020204020204" charset="-122"/>
                <a:ea typeface="微软雅黑" panose="020B0503020204020204" charset="-122"/>
                <a:cs typeface="微软雅黑" panose="020B0503020204020204" charset="-122"/>
              </a:rPr>
              <a:t>来讲。比如在押犯人、被剥夺政治权利的人是没有权利表决的，其发表出来的意见也不能作为正式的意见。再如，在制度化的职能群体中，像政党、军队等组织，在比较特殊的形势下，其成员的意见表达会受到一定程度的制约，这时，该组织的成员即使与某一公共问题相关，也不能被当作该舆论问题的公众。</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744460" y="2296160"/>
            <a:ext cx="4290695" cy="2681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舆论</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之词解</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5927090" y="1584325"/>
            <a:ext cx="5290820" cy="47078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西方世界，法文原词为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Opinino Publique</a:t>
            </a:r>
            <a:r>
              <a:rPr sz="2000">
                <a:latin typeface="微软雅黑" panose="020B0503020204020204" charset="-122"/>
                <a:ea typeface="微软雅黑" panose="020B0503020204020204" charset="-122"/>
                <a:cs typeface="微软雅黑" panose="020B0503020204020204" charset="-122"/>
              </a:rPr>
              <a:t>，这一词汇于1588年在法国哲学家</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文学家米歇尔·蒙田（Michelde Montaigne）的著作中首次出现，1762年，法国启蒙学者卢梭，在其《社会契约论》中首次将拉丁文字体系中的“公众”与“意见”联系起来，表达人们对于社会性事务或公共事务的意见，即“舆论”。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“Public Opinion”</a:t>
            </a:r>
            <a:r>
              <a:rPr sz="2000">
                <a:latin typeface="微软雅黑" panose="020B0503020204020204" charset="-122"/>
                <a:ea typeface="微软雅黑" panose="020B0503020204020204" charset="-122"/>
                <a:cs typeface="微软雅黑" panose="020B0503020204020204" charset="-122"/>
              </a:rPr>
              <a:t>出现的时间还要晚几年，是一个与当时欧洲的王权、神权相对应的独立概念，含有“人民主权”的意义。</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45415" y="1743075"/>
            <a:ext cx="2055495" cy="2962910"/>
          </a:xfrm>
          <a:prstGeom prst="rect">
            <a:avLst/>
          </a:prstGeom>
        </p:spPr>
      </p:pic>
      <p:pic>
        <p:nvPicPr>
          <p:cNvPr id="6" name="图片 5"/>
          <p:cNvPicPr>
            <a:picLocks noChangeAspect="1"/>
          </p:cNvPicPr>
          <p:nvPr/>
        </p:nvPicPr>
        <p:blipFill>
          <a:blip r:embed="rId2"/>
          <a:stretch>
            <a:fillRect/>
          </a:stretch>
        </p:blipFill>
        <p:spPr>
          <a:xfrm>
            <a:off x="2726690" y="1743075"/>
            <a:ext cx="2370455" cy="2931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2769"/>
            <a:ext cx="12188156" cy="588601"/>
            <a:chOff x="0" y="532518"/>
            <a:chExt cx="12190413" cy="588711"/>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247385" y="532518"/>
              <a:ext cx="3739572" cy="522068"/>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a:t>
              </a:r>
              <a:r>
                <a:rPr 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社会成员的主体性</a:t>
              </a:r>
              <a:endParaRPr lang="zh-CN"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47725" y="1894840"/>
            <a:ext cx="667448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再拿</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主观</a:t>
            </a:r>
            <a:r>
              <a:rPr lang="zh-CN" altLang="en-US" sz="2000">
                <a:latin typeface="微软雅黑" panose="020B0503020204020204" charset="-122"/>
                <a:ea typeface="微软雅黑" panose="020B0503020204020204" charset="-122"/>
                <a:cs typeface="微软雅黑" panose="020B0503020204020204" charset="-122"/>
              </a:rPr>
              <a:t>来说。一个人如果经过多年的知识积累，对于一个公共问题进行意见表达，估计一点问题也没有。但由于文化素质或理解力的局限，某些与公共问题相关的人进行意见表达时，发生偏差的情况还很复杂。在这样的前提下，如果不对舆论主体——公众进行主观条件能力的规定，那么通过问卷所收集的相关情况和民意就失去了应有的意义。</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7618095" y="1905000"/>
            <a:ext cx="4572000"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4612640" y="3699510"/>
            <a:ext cx="344297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舆论的三要素</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舆论的存在形式</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意见的规定性</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01480"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11362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93035" y="393065"/>
            <a:ext cx="776160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第四节 舆论的存在形式——意见的规定性</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54" name="组合 53"/>
          <p:cNvGrpSpPr/>
          <p:nvPr/>
        </p:nvGrpSpPr>
        <p:grpSpPr>
          <a:xfrm rot="0">
            <a:off x="4680585" y="2306955"/>
            <a:ext cx="6393180" cy="1363375"/>
            <a:chOff x="6429563" y="2229655"/>
            <a:chExt cx="5140032" cy="1093237"/>
          </a:xfrm>
        </p:grpSpPr>
        <p:sp>
          <p:nvSpPr>
            <p:cNvPr id="55" name="Rectangle 39"/>
            <p:cNvSpPr>
              <a:spLocks noChangeArrowheads="1"/>
            </p:cNvSpPr>
            <p:nvPr/>
          </p:nvSpPr>
          <p:spPr bwMode="auto">
            <a:xfrm>
              <a:off x="6918142" y="2229655"/>
              <a:ext cx="4651453"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a:t>
              </a:r>
              <a:r>
                <a:rPr lang="zh-CN" sz="2400" b="1" spc="200" dirty="0">
                  <a:latin typeface="微软雅黑" panose="020B0503020204020204" charset="-122"/>
                  <a:ea typeface="微软雅黑" panose="020B0503020204020204" charset="-122"/>
                  <a:sym typeface="Arial" panose="020B0604020202020204" pitchFamily="34" charset="0"/>
                </a:rPr>
                <a:t>集合性</a:t>
              </a:r>
              <a:endParaRPr lang="zh-CN"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二、表层性</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498385" y="119668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从外延和内涵角度的解析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圆角矩形 5"/>
          <p:cNvSpPr/>
          <p:nvPr>
            <p:custDataLst>
              <p:tags r:id="rId1"/>
            </p:custDataLst>
          </p:nvPr>
        </p:nvSpPr>
        <p:spPr>
          <a:xfrm>
            <a:off x="3100524" y="2667437"/>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643321" y="2395021"/>
            <a:ext cx="1056905" cy="90477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4157345" y="3045350"/>
            <a:ext cx="5530215" cy="767080"/>
          </a:xfrm>
          <a:prstGeom prst="rect">
            <a:avLst/>
          </a:prstGeom>
          <a:noFill/>
        </p:spPr>
        <p:txBody>
          <a:bodyPr wrap="square" lIns="91440" tIns="45720" rIns="91440" bIns="45720" rtlCol="0">
            <a:norm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（1）从外延的角度的理解</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（2）从意见的内涵角度来考察</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4"/>
            </p:custDataLst>
          </p:nvPr>
        </p:nvSpPr>
        <p:spPr>
          <a:xfrm>
            <a:off x="4157431" y="2441395"/>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从外延和内涵角度的解析</a:t>
            </a:r>
            <a:endParaRPr lang="zh-CN" altLang="en-US" sz="28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圆角矩形 10"/>
          <p:cNvSpPr/>
          <p:nvPr>
            <p:custDataLst>
              <p:tags r:id="rId5"/>
            </p:custDataLst>
          </p:nvPr>
        </p:nvSpPr>
        <p:spPr>
          <a:xfrm>
            <a:off x="3100524" y="4484363"/>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2643321" y="4211947"/>
            <a:ext cx="1056905" cy="904775"/>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093210" y="4623435"/>
            <a:ext cx="7190740" cy="704850"/>
          </a:xfrm>
          <a:prstGeom prst="rect">
            <a:avLst/>
          </a:prstGeom>
          <a:noFill/>
        </p:spPr>
        <p:txBody>
          <a:bodyPr wrap="square" lIns="91440" tIns="45720" rIns="91440" bIns="45720" rtlCol="0" anchor="ctr" anchorCtr="0"/>
          <a:p>
            <a:pPr>
              <a:lnSpc>
                <a:spcPct val="120000"/>
              </a:lnSpc>
            </a:pPr>
            <a:r>
              <a:rPr sz="2800" b="1">
                <a:latin typeface="微软雅黑" panose="020B0503020204020204" charset="-122"/>
                <a:ea typeface="微软雅黑" panose="020B0503020204020204" charset="-122"/>
                <a:cs typeface="微软雅黑" panose="020B0503020204020204" charset="-122"/>
                <a:sym typeface="+mn-ea"/>
              </a:rPr>
              <a:t>舆论意见的集合性之现实作用——舆论压力</a:t>
            </a:r>
            <a:endParaRPr lang="zh-CN" altLang="en-US" sz="2800" b="1" spc="200">
              <a:solidFill>
                <a:srgbClr val="099CB6"/>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498385" y="11782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从外延和内涵角度的解析</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98475" y="1734185"/>
            <a:ext cx="11257915"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数量规模</a:t>
            </a:r>
            <a:r>
              <a:rPr lang="zh-CN" altLang="en-US" sz="2000">
                <a:latin typeface="微软雅黑" panose="020B0503020204020204" charset="-122"/>
                <a:ea typeface="微软雅黑" panose="020B0503020204020204" charset="-122"/>
                <a:cs typeface="微软雅黑" panose="020B0503020204020204" charset="-122"/>
              </a:rPr>
              <a:t>上来讲，意见的集合性至少应当是很多人的意见的综合。但事实上，仅仅从数量规模上来理解意见的集合性是有局限的，因为意见有丰富的内涵。为了更全面地理解舆论的存在形式——意见的集合性，我们需要从两个角度入手，一个是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外延</a:t>
            </a:r>
            <a:r>
              <a:rPr lang="zh-CN" altLang="en-US" sz="2000">
                <a:latin typeface="微软雅黑" panose="020B0503020204020204" charset="-122"/>
                <a:ea typeface="微软雅黑" panose="020B0503020204020204" charset="-122"/>
                <a:cs typeface="微软雅黑" panose="020B0503020204020204" charset="-122"/>
              </a:rPr>
              <a:t>的角度，另一个是从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内涵</a:t>
            </a:r>
            <a:r>
              <a:rPr lang="zh-CN" altLang="en-US" sz="2000">
                <a:latin typeface="微软雅黑" panose="020B0503020204020204" charset="-122"/>
                <a:ea typeface="微软雅黑" panose="020B0503020204020204" charset="-122"/>
                <a:cs typeface="微软雅黑" panose="020B0503020204020204" charset="-122"/>
              </a:rPr>
              <a:t>的角度。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（1）从外延的角度的理解</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简单来说，</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意见的集合性是指意见在人群中的覆盖范围</a:t>
            </a:r>
            <a:r>
              <a:rPr lang="zh-CN" altLang="en-US" sz="2000">
                <a:latin typeface="微软雅黑" panose="020B0503020204020204" charset="-122"/>
                <a:ea typeface="微软雅黑" panose="020B0503020204020204" charset="-122"/>
                <a:cs typeface="微软雅黑" panose="020B0503020204020204" charset="-122"/>
              </a:rPr>
              <a:t>。但就某一舆论问题而言，还应该包含这样几个层次：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一是，意见的集合不是个别人、少数人的意见，而是相当多的社会成员的意见集合，这主要是从持有意见的人群数量规模来考察的。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553720" y="1479550"/>
            <a:ext cx="1125791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二是，既然舆论是一个很多人意见的集合，它就</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不是一个单一化的意见</a:t>
            </a:r>
            <a:r>
              <a:rPr lang="zh-CN" altLang="en-US" sz="2000">
                <a:latin typeface="微软雅黑" panose="020B0503020204020204" charset="-122"/>
                <a:ea typeface="微软雅黑" panose="020B0503020204020204" charset="-122"/>
                <a:cs typeface="微软雅黑" panose="020B0503020204020204" charset="-122"/>
              </a:rPr>
              <a:t>。来自不同背景和利益集团的人，其诉求的目标是不同的，公众的声音也是多样化的。这意味着集合性是不同意见的一种综合，不光包括共识，还包括共识的对立面。哪怕是有99%的人持某种共同的观点，也应该包含1%的人持不同意见的观点。如果仅仅将舆论的意见当作某种一致意见的综合，那么对意见集合本身的理解是有缺失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因此，舆论所表达出来的意见，不是个别人的意见，也不是少部分人的意见，而是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相当多的社会成员所表达出来的意见的集合</a:t>
            </a:r>
            <a:r>
              <a:rPr lang="zh-CN" altLang="en-US" sz="2000">
                <a:latin typeface="微软雅黑" panose="020B0503020204020204" charset="-122"/>
                <a:ea typeface="微软雅黑" panose="020B0503020204020204" charset="-122"/>
                <a:cs typeface="微软雅黑" panose="020B0503020204020204" charset="-122"/>
              </a:rPr>
              <a:t>，或者叫综合；它不是一致性的意见，而是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在特定问题上多种意见的状态描述</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78535" y="1510665"/>
            <a:ext cx="1029779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（2）从意见的内涵角度来考察</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一般来说，意见本身实际上包含</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认知</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情感</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意志行为（判断）</a:t>
            </a:r>
            <a:r>
              <a:rPr lang="zh-CN" altLang="en-US" sz="2000">
                <a:latin typeface="微软雅黑" panose="020B0503020204020204" charset="-122"/>
                <a:ea typeface="微软雅黑" panose="020B0503020204020204" charset="-122"/>
                <a:cs typeface="微软雅黑" panose="020B0503020204020204" charset="-122"/>
              </a:rPr>
              <a:t>三种成分。它不是一种单一的认知成分，也不是单一的情感成分或者是单一行为的准备态，而是这三种成分的复合体。作为舆论的意见，它既包含一个人的认知因素，也包含着他的情感和理性评价因素，同时，还包含着意志行为，即准备采取某种行动的一种意志、一种状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总之，就舆论的意见，从内涵的角度我们可以解析出这三种成分的集合性，而不是某种单一成分。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826770" y="1540510"/>
            <a:ext cx="7098665"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sz="2400" b="1">
                <a:latin typeface="微软雅黑" panose="020B0503020204020204" charset="-122"/>
                <a:ea typeface="微软雅黑" panose="020B0503020204020204" charset="-122"/>
                <a:cs typeface="微软雅黑" panose="020B0503020204020204" charset="-122"/>
              </a:rPr>
              <a:t>2.舆论意见的集合性之现实作用——舆论压力</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26770" y="2395855"/>
            <a:ext cx="1053782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舆论在社会生活当中具有极大的作用，主要以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舆论压力</a:t>
            </a:r>
            <a:r>
              <a:rPr lang="zh-CN" altLang="en-US" sz="2000">
                <a:latin typeface="微软雅黑" panose="020B0503020204020204" charset="-122"/>
                <a:ea typeface="微软雅黑" panose="020B0503020204020204" charset="-122"/>
                <a:cs typeface="微软雅黑" panose="020B0503020204020204" charset="-122"/>
              </a:rPr>
              <a:t>体现出来，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这种舆论压力是跟舆论的集合性联系在一起的</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来说，就某一舆论问题，众多的社会成员纷纷表达了各自的意见和立场，初始的意见可能是比较散乱和稀落的，但随着意见的互动、整合，舆论也会逐渐趋于稳定、集中，在某方面更多的人会形成较一致的看法。此时，意见的规模就不再是分散和稀少的，而是相对集中的，成规模的意见就会对当前的政府、决策者（指广义的决策者，因为有行政上的决策者，经济上的决策者）产生很大的压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一、集合性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759460" y="1333500"/>
            <a:ext cx="1073531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可以说，舆论的集合性决定了在现代社会生活管理的决策中，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社会公共管理者的压力是现实存在的</a:t>
            </a:r>
            <a:r>
              <a:rPr lang="zh-CN" altLang="en-US" sz="2000">
                <a:latin typeface="微软雅黑" panose="020B0503020204020204" charset="-122"/>
                <a:ea typeface="微软雅黑" panose="020B0503020204020204" charset="-122"/>
                <a:cs typeface="微软雅黑" panose="020B0503020204020204" charset="-122"/>
              </a:rPr>
              <a:t>。舆论压力的来源，就在于舆论不是少数人的意见，而是多数人的集合性意见。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另一个角度来说，一个人的生存和发展是有诸多社会需求和愿望的，对于那些合理、理性的愿望，有时不是凭个人的力量和条件能满足的，将众多人的合理、理性的愿望汇集成舆论，其力量就远远超过一己的力量，并且大于舆论群体力量的简单相加。由此，</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舆论的集合性就能使个体的能力得到加强，实现个人难以实现的目标。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总之，舆论之所以能够对社会管理决策发挥作用，对个人的生存发展产生影响，实际上是因为它的集合性，这种集合性给现代的市场经济和民主政治带来了实质性的影响。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二、表层性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74725" y="1382395"/>
            <a:ext cx="10143490"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事实上，作为舆论的存在形式，</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意见反映的是一种社会的表层意识</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这种表层性至少有两层含义。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其一，是指老百姓面对社会的一种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公开表达出来的意见</a:t>
            </a:r>
            <a:r>
              <a:rPr lang="zh-CN" altLang="en-US" sz="2000">
                <a:latin typeface="微软雅黑" panose="020B0503020204020204" charset="-122"/>
                <a:ea typeface="微软雅黑" panose="020B0503020204020204" charset="-122"/>
                <a:cs typeface="微软雅黑" panose="020B0503020204020204" charset="-122"/>
              </a:rPr>
              <a:t>，不是深藏内心的想法，即所谓的公开性。它是老百姓面对社会刺激、社会问题时，诉之于公开表达的一种反应。正因为舆论意见所具有的敏感性，也被人称作“晴雨表”、“指示器”、“社会皮肤”。</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其二，在整个认知系统(或意识系统)中，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舆论意见居于最表层</a:t>
            </a:r>
            <a:r>
              <a:rPr lang="zh-CN" altLang="en-US" sz="2000">
                <a:latin typeface="微软雅黑" panose="020B0503020204020204" charset="-122"/>
                <a:ea typeface="微软雅黑" panose="020B0503020204020204" charset="-122"/>
                <a:cs typeface="微软雅黑" panose="020B0503020204020204" charset="-122"/>
              </a:rPr>
              <a:t>，是信念、态度或价值观的语言表达。</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11799" y="535691"/>
              <a:ext cx="3383907"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舆论</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之词解</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09295" y="1600200"/>
            <a:ext cx="10913745" cy="1476375"/>
          </a:xfrm>
          <a:prstGeom prst="rect">
            <a:avLst/>
          </a:prstGeom>
          <a:noFill/>
        </p:spPr>
        <p:txBody>
          <a:bodyPr wrap="square" rtlCol="0">
            <a:spAutoFit/>
          </a:bodyPr>
          <a:p>
            <a:pPr indent="457200" fontAlgn="auto">
              <a:lnSpc>
                <a:spcPct val="150000"/>
              </a:lnSpc>
              <a:spcBef>
                <a:spcPts val="1000"/>
              </a:spcBef>
              <a:spcAft>
                <a:spcPts val="1000"/>
              </a:spcAft>
            </a:pPr>
            <a:r>
              <a:rPr sz="2000">
                <a:latin typeface="微软雅黑" panose="020B0503020204020204" charset="-122"/>
                <a:ea typeface="微软雅黑" panose="020B0503020204020204" charset="-122"/>
                <a:cs typeface="微软雅黑" panose="020B0503020204020204" charset="-122"/>
              </a:rPr>
              <a:t>在我国传统封建社会，由于政体上的君权具有至高无上的地位，乡间的族权具有很高的权威。舆论作为“蚁民”的议论，是不被当政者重视的。在西方，随着民主政体的建立，舆论是一种与世俗的、宗教的权力对应的无形的人民权力的象征，是公众自下而上影响政治决策的手段。</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rcRect b="8579"/>
          <a:stretch>
            <a:fillRect/>
          </a:stretch>
        </p:blipFill>
        <p:spPr>
          <a:xfrm>
            <a:off x="829945" y="3605530"/>
            <a:ext cx="5177155" cy="2839720"/>
          </a:xfrm>
          <a:prstGeom prst="rect">
            <a:avLst/>
          </a:prstGeom>
        </p:spPr>
      </p:pic>
      <p:pic>
        <p:nvPicPr>
          <p:cNvPr id="6" name="图片 5"/>
          <p:cNvPicPr>
            <a:picLocks noChangeAspect="1"/>
          </p:cNvPicPr>
          <p:nvPr/>
        </p:nvPicPr>
        <p:blipFill>
          <a:blip r:embed="rId2"/>
          <a:stretch>
            <a:fillRect/>
          </a:stretch>
        </p:blipFill>
        <p:spPr>
          <a:xfrm>
            <a:off x="6703695" y="3604895"/>
            <a:ext cx="4775200" cy="28657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二、表层性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05840" y="1056640"/>
            <a:ext cx="10792460" cy="56826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一个人全部的信念、态度和价值观的总和构成了他的认知系统。</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“价值观”</a:t>
            </a:r>
            <a:r>
              <a:rPr lang="zh-CN" altLang="en-US" sz="2000">
                <a:latin typeface="微软雅黑" panose="020B0503020204020204" charset="-122"/>
                <a:ea typeface="微软雅黑" panose="020B0503020204020204" charset="-122"/>
                <a:cs typeface="微软雅黑" panose="020B0503020204020204" charset="-122"/>
              </a:rPr>
              <a:t>是特别重要的信念，它是构成认知系统的拱顶石，是理解人的行为的重要因素；价值观体现的是一个人关于行动的理论模型和理想的终极目标的信念。终极价值观包括向往的最终态度，如完善、平等、正义、幸福和权力。其指涉的对象宽泛而抽象，不涉及某个特定的对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“态度”</a:t>
            </a:r>
            <a:r>
              <a:rPr lang="zh-CN" altLang="en-US" sz="2000">
                <a:latin typeface="微软雅黑" panose="020B0503020204020204" charset="-122"/>
                <a:ea typeface="微软雅黑" panose="020B0503020204020204" charset="-122"/>
                <a:cs typeface="微软雅黑" panose="020B0503020204020204" charset="-122"/>
              </a:rPr>
              <a:t>是指有组织的、持久的信念，它可以解释一个人的反应倾向。态度总是指向一种特殊对象或情景的，从指涉对象来讲，可以是事、物，也可以是人。尽管态度是能够改变的，但其并不是一种短暂的倾向，具有一定的持久性，当态度产生以后，它就会促使其持有者按照某种方式对态度对象采取行动。作为一种内在的心理倾向，态度不能从外部直接观察到，只能间接从人们的意向和行为推知，或者通过某些技术性方法间接地推测。明确的对象性使它有别于个体所持有的价值观念；明确的取向性，使态度有别于个人对环境刺激作出的简单条件反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二、表层性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05840" y="1056640"/>
            <a:ext cx="10792460" cy="54260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“信念”是一个人认知系统中最小的成份和基本的结构单位。</a:t>
            </a:r>
            <a:r>
              <a:rPr lang="zh-CN" altLang="en-US" sz="2000">
                <a:latin typeface="微软雅黑" panose="020B0503020204020204" charset="-122"/>
                <a:ea typeface="微软雅黑" panose="020B0503020204020204" charset="-122"/>
                <a:cs typeface="微软雅黑" panose="020B0503020204020204" charset="-122"/>
              </a:rPr>
              <a:t>密尔顿·罗克奇(1968)提出:“信念是任何有意的或无意的简单陈述，它可以从一个人所说的和所做的事情中推导出来,在它前面可能冠有‘我认为……’这样的短语”。信念可能是描述性的，如“我认为雪并不一定总是白的，还有红色的。”它也可能是评价性的，如“今天是个好天气”，也可能是祈使性的，如“某人一天应该喝六杯水”。人们总是根据信念去辨认、作出判断并采取行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意见正是信念、态度或价值观的语言表达</a:t>
            </a:r>
            <a:r>
              <a:rPr lang="zh-CN" altLang="en-US" sz="2000">
                <a:latin typeface="微软雅黑" panose="020B0503020204020204" charset="-122"/>
                <a:ea typeface="微软雅黑" panose="020B0503020204020204" charset="-122"/>
                <a:cs typeface="微软雅黑" panose="020B0503020204020204" charset="-122"/>
              </a:rPr>
              <a:t>。具体意见会受到价值观和社会态度、信念的潜在影响，但又有自身相对的独立性，因为就某一具体对象的意见而言，随时都可能因为舆论问题本身的发展发生偶然或必然的改变。一个人之所说(即他的意见)不等于他的内在倾向(信念、态度、价值观)。然而虽然意见与基本信念和态度不是一回事，但以意见为测量态度的工具或媒介，从而了解和透视一个人的内在基本信念和态度,还是有意义的，尽管它们有时对这些内在结构的反映只是间接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5145334" y="535691"/>
              <a:ext cx="1961243"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二、表层性</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075690" y="1790700"/>
            <a:ext cx="10792460" cy="422592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舆论意见的表层性，使意见常处于变动不居的状态，赋予了舆论在形成过程中互动和整合的可能性，由此，为舆论的引导和调控提供了发挥影响力的空间；也正因为舆论意见的表层性的特征，其为社会管理决策的效果提供了可测量、可检视的依据。</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总之，集合性和表层性是对舆论的存在形式——意见本身的特殊规定性，但也正因为这两个特殊性，使舆论本身对社会管理决策发挥着不可低估的作用和现实的影响力。</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71898" y="535691"/>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二、舆论的定义</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62660" y="1360170"/>
            <a:ext cx="10293350"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美国学者哈伍德</a:t>
            </a:r>
            <a:r>
              <a:rPr sz="2000">
                <a:latin typeface="微软雅黑" panose="020B0503020204020204" charset="-122"/>
                <a:ea typeface="微软雅黑" panose="020B0503020204020204" charset="-122"/>
                <a:cs typeface="微软雅黑" panose="020B0503020204020204" charset="-122"/>
                <a:sym typeface="+mn-ea"/>
              </a:rPr>
              <a:t>（Harwood</a:t>
            </a:r>
            <a:r>
              <a:rPr lang="zh-CN" sz="2000">
                <a:latin typeface="微软雅黑" panose="020B0503020204020204" charset="-122"/>
                <a:ea typeface="微软雅黑" panose="020B0503020204020204" charset="-122"/>
                <a:cs typeface="微软雅黑" panose="020B0503020204020204" charset="-122"/>
                <a:sym typeface="+mn-ea"/>
              </a:rPr>
              <a:t>，</a:t>
            </a:r>
            <a:r>
              <a:rPr sz="2000">
                <a:latin typeface="微软雅黑" panose="020B0503020204020204" charset="-122"/>
                <a:ea typeface="微软雅黑" panose="020B0503020204020204" charset="-122"/>
                <a:cs typeface="微软雅黑" panose="020B0503020204020204" charset="-122"/>
                <a:sym typeface="+mn-ea"/>
              </a:rPr>
              <a:t>C）对相关的历史文献进行研究，搜集到的关于舆论的定义有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50多个</a:t>
            </a:r>
            <a:r>
              <a:rPr sz="2000">
                <a:latin typeface="微软雅黑" panose="020B0503020204020204" charset="-122"/>
                <a:ea typeface="微软雅黑" panose="020B0503020204020204" charset="-122"/>
                <a:cs typeface="微软雅黑" panose="020B0503020204020204" charset="-122"/>
                <a:sym typeface="+mn-ea"/>
              </a:rPr>
              <a:t>。我国近年的舆论学著作对舆论的定义也有多种，学者陈力丹将其概括为具有代表性的三种。</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强调舆论对于社会的知觉</a:t>
            </a:r>
            <a:r>
              <a:rPr sz="2000">
                <a:latin typeface="微软雅黑" panose="020B0503020204020204" charset="-122"/>
                <a:ea typeface="微软雅黑" panose="020B0503020204020204" charset="-122"/>
                <a:cs typeface="微软雅黑" panose="020B0503020204020204" charset="-122"/>
                <a:sym typeface="+mn-ea"/>
              </a:rPr>
              <a:t>的定义：舆论是显示社会整体知觉和集合意识、具有权威性的多数人的共同意见（</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刘建明</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强调舆论是对于某一具体对象而发出的意见</a:t>
            </a:r>
            <a:r>
              <a:rPr sz="2000">
                <a:latin typeface="微软雅黑" panose="020B0503020204020204" charset="-122"/>
                <a:ea typeface="微软雅黑" panose="020B0503020204020204" charset="-122"/>
                <a:cs typeface="微软雅黑" panose="020B0503020204020204" charset="-122"/>
                <a:sym typeface="+mn-ea"/>
              </a:rPr>
              <a:t>的定义：如舆论是社会或社会群体中对近期发生的、为人们普遍关心的某一争议的社会问题的共同意见（</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喻国明</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舆论是公众对其关心的人物、事件、现象、问题和观念的信念、态度和意见的总和，具有一定的一致性、强烈程度和持续性，并对有关事态的发展产生影响（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孟小平</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71898" y="535691"/>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二、舆论的定义</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99820" y="1685290"/>
            <a:ext cx="10294620" cy="43491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依据概念“舆论是社会或社会群体中对近期发生的、为人们普遍关心的某一争议的社会问题的共同意见”（喻国明）</a:t>
            </a:r>
            <a:r>
              <a:rPr lang="zh-CN"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构成舆论有三大要素：</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发出舆论的主体——公众</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舆论的表达形式——意见</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舆论的客体，即公众针对特定的客观对象来表达各自的看法、主张</a:t>
            </a:r>
            <a:r>
              <a:rPr sz="2000">
                <a:latin typeface="微软雅黑" panose="020B0503020204020204" charset="-122"/>
                <a:ea typeface="微软雅黑" panose="020B0503020204020204" charset="-122"/>
                <a:cs typeface="微软雅黑" panose="020B0503020204020204" charset="-122"/>
              </a:rPr>
              <a:t>。因为从逻辑上来说，公众在发出意见时不是凭空而论，意见不是无源之水、无本之木。</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4612640" y="3699510"/>
            <a:ext cx="344297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舆论的三要素</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1703070" y="5240020"/>
            <a:ext cx="926211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3600" b="1" dirty="0" smtClean="0">
                <a:solidFill>
                  <a:schemeClr val="bg2">
                    <a:lumMod val="25000"/>
                  </a:schemeClr>
                </a:solidFill>
                <a:latin typeface="微软雅黑" panose="020B0503020204020204" charset="-122"/>
                <a:ea typeface="微软雅黑" panose="020B0503020204020204" charset="-122"/>
                <a:sym typeface="+mn-ea"/>
              </a:rPr>
              <a:t>舆论的客体</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问题的规定性</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3101480" y="4152993"/>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113627" y="415299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REFSHAPE" val="40233969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5.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11222</Words>
  <Application>WPS 演示</Application>
  <PresentationFormat>宽屏</PresentationFormat>
  <Paragraphs>383</Paragraphs>
  <Slides>62</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62</vt:i4>
      </vt:variant>
    </vt:vector>
  </HeadingPairs>
  <TitlesOfParts>
    <vt:vector size="70" baseType="lpstr">
      <vt:lpstr>Arial</vt:lpstr>
      <vt:lpstr>宋体</vt:lpstr>
      <vt:lpstr>Wingdings</vt:lpstr>
      <vt:lpstr>微软雅黑</vt:lpstr>
      <vt:lpstr>Arial Unicode MS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夷则暮染</cp:lastModifiedBy>
  <cp:revision>12</cp:revision>
  <dcterms:created xsi:type="dcterms:W3CDTF">2019-11-07T11:15:00Z</dcterms:created>
  <dcterms:modified xsi:type="dcterms:W3CDTF">2019-12-03T07:20:06Z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