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handoutMasterIdLst>
    <p:handoutMasterId r:id="rId66"/>
  </p:handoutMasterIdLst>
  <p:sldIdLst>
    <p:sldId id="257" r:id="rId3"/>
    <p:sldId id="266" r:id="rId5"/>
    <p:sldId id="362" r:id="rId6"/>
    <p:sldId id="303" r:id="rId7"/>
    <p:sldId id="258" r:id="rId8"/>
    <p:sldId id="274" r:id="rId9"/>
    <p:sldId id="304" r:id="rId10"/>
    <p:sldId id="275" r:id="rId11"/>
    <p:sldId id="276" r:id="rId12"/>
    <p:sldId id="277" r:id="rId13"/>
    <p:sldId id="363" r:id="rId14"/>
    <p:sldId id="259" r:id="rId15"/>
    <p:sldId id="305" r:id="rId16"/>
    <p:sldId id="306" r:id="rId17"/>
    <p:sldId id="278" r:id="rId18"/>
    <p:sldId id="308" r:id="rId19"/>
    <p:sldId id="307" r:id="rId20"/>
    <p:sldId id="279" r:id="rId21"/>
    <p:sldId id="310" r:id="rId22"/>
    <p:sldId id="309" r:id="rId23"/>
    <p:sldId id="364" r:id="rId24"/>
    <p:sldId id="280" r:id="rId25"/>
    <p:sldId id="281" r:id="rId26"/>
    <p:sldId id="311" r:id="rId27"/>
    <p:sldId id="282" r:id="rId28"/>
    <p:sldId id="313" r:id="rId29"/>
    <p:sldId id="283" r:id="rId30"/>
    <p:sldId id="314" r:id="rId31"/>
    <p:sldId id="284" r:id="rId32"/>
    <p:sldId id="316" r:id="rId33"/>
    <p:sldId id="317" r:id="rId34"/>
    <p:sldId id="315" r:id="rId35"/>
    <p:sldId id="286" r:id="rId36"/>
    <p:sldId id="287" r:id="rId37"/>
    <p:sldId id="288" r:id="rId38"/>
    <p:sldId id="318" r:id="rId39"/>
    <p:sldId id="319" r:id="rId40"/>
    <p:sldId id="320" r:id="rId41"/>
    <p:sldId id="321" r:id="rId42"/>
    <p:sldId id="290" r:id="rId43"/>
    <p:sldId id="322" r:id="rId44"/>
    <p:sldId id="366" r:id="rId45"/>
    <p:sldId id="291" r:id="rId46"/>
    <p:sldId id="292" r:id="rId47"/>
    <p:sldId id="323" r:id="rId48"/>
    <p:sldId id="293" r:id="rId49"/>
    <p:sldId id="324" r:id="rId50"/>
    <p:sldId id="325" r:id="rId51"/>
    <p:sldId id="326" r:id="rId52"/>
    <p:sldId id="327" r:id="rId53"/>
    <p:sldId id="328" r:id="rId54"/>
    <p:sldId id="329" r:id="rId55"/>
    <p:sldId id="296" r:id="rId56"/>
    <p:sldId id="297" r:id="rId57"/>
    <p:sldId id="330" r:id="rId58"/>
    <p:sldId id="298" r:id="rId59"/>
    <p:sldId id="332" r:id="rId60"/>
    <p:sldId id="299" r:id="rId61"/>
    <p:sldId id="300" r:id="rId62"/>
    <p:sldId id="301" r:id="rId63"/>
    <p:sldId id="360" r:id="rId64"/>
    <p:sldId id="302" r:id="rId65"/>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05F2C04-C923-438B-8C0F-E0CD2BADF298}">
      <wppc:fontMiss xmlns:wppc="http://www.wps.cn/officeDocument/PresentationCustomData" type="true"/>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E75B6"/>
    <a:srgbClr val="FFFFFF"/>
    <a:srgbClr val="1F4E79"/>
    <a:srgbClr val="FDFDFD"/>
    <a:srgbClr val="DCDCDC"/>
    <a:srgbClr val="F0F0F0"/>
    <a:srgbClr val="E6E6E6"/>
    <a:srgbClr val="C8C8C8"/>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p:cViewPr varScale="1">
        <p:scale>
          <a:sx n="78" d="100"/>
          <a:sy n="78" d="100"/>
        </p:scale>
        <p:origin x="654" y="54"/>
      </p:cViewPr>
      <p:guideLst>
        <p:guide orient="horz" pos="2148"/>
        <p:guide pos="3849"/>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9" Type="http://schemas.openxmlformats.org/officeDocument/2006/relationships/tableStyles" Target="tableStyles.xml"/><Relationship Id="rId68" Type="http://schemas.openxmlformats.org/officeDocument/2006/relationships/viewProps" Target="viewProps.xml"/><Relationship Id="rId67" Type="http://schemas.openxmlformats.org/officeDocument/2006/relationships/presProps" Target="presProps.xml"/><Relationship Id="rId66" Type="http://schemas.openxmlformats.org/officeDocument/2006/relationships/handoutMaster" Target="handoutMasters/handoutMaster1.xml"/><Relationship Id="rId65" Type="http://schemas.openxmlformats.org/officeDocument/2006/relationships/slide" Target="slides/slide62.xml"/><Relationship Id="rId64" Type="http://schemas.openxmlformats.org/officeDocument/2006/relationships/slide" Target="slides/slide61.xml"/><Relationship Id="rId63" Type="http://schemas.openxmlformats.org/officeDocument/2006/relationships/slide" Target="slides/slide60.xml"/><Relationship Id="rId62" Type="http://schemas.openxmlformats.org/officeDocument/2006/relationships/slide" Target="slides/slide59.xml"/><Relationship Id="rId61" Type="http://schemas.openxmlformats.org/officeDocument/2006/relationships/slide" Target="slides/slide58.xml"/><Relationship Id="rId60" Type="http://schemas.openxmlformats.org/officeDocument/2006/relationships/slide" Target="slides/slide57.xml"/><Relationship Id="rId6" Type="http://schemas.openxmlformats.org/officeDocument/2006/relationships/slide" Target="slides/slide3.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2.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latin typeface="微软雅黑" panose="020B0503020204020204" charset="-122"/>
              <a:ea typeface="微软雅黑" panose="020B0503020204020204" charset="-122"/>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latin typeface="微软雅黑" panose="020B0503020204020204" charset="-122"/>
                <a:ea typeface="微软雅黑" panose="020B0503020204020204" charset="-122"/>
              </a:rPr>
            </a:fld>
            <a:endParaRPr lang="zh-CN" altLang="en-US" smtClean="0">
              <a:latin typeface="微软雅黑" panose="020B0503020204020204" charset="-122"/>
              <a:ea typeface="微软雅黑" panose="020B0503020204020204" charset="-122"/>
            </a:endParaRPr>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latin typeface="微软雅黑" panose="020B0503020204020204" charset="-122"/>
              <a:ea typeface="微软雅黑" panose="020B0503020204020204" charset="-122"/>
            </a:endParaRPr>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latin typeface="微软雅黑" panose="020B0503020204020204" charset="-122"/>
                <a:ea typeface="微软雅黑" panose="020B0503020204020204" charset="-122"/>
              </a:rPr>
            </a:fld>
            <a:endParaRPr lang="zh-CN" altLang="en-US" smtClean="0">
              <a:latin typeface="微软雅黑" panose="020B0503020204020204" charset="-122"/>
              <a:ea typeface="微软雅黑" panose="020B0503020204020204" charset="-122"/>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微软雅黑" panose="020B0503020204020204" charset="-122"/>
                <a:ea typeface="微软雅黑" panose="020B0503020204020204" charset="-122"/>
              </a:defRPr>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微软雅黑" panose="020B0503020204020204" charset="-122"/>
                <a:ea typeface="微软雅黑" panose="020B0503020204020204" charset="-122"/>
              </a:defRPr>
            </a:lvl1pPr>
          </a:lstStyle>
          <a:p>
            <a:fld id="{1AC49D05-6128-4D0D-A32A-06A5E73B386C}"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微软雅黑" panose="020B0503020204020204" charset="-122"/>
                <a:ea typeface="微软雅黑" panose="020B0503020204020204" charset="-122"/>
              </a:defRPr>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微软雅黑" panose="020B0503020204020204" charset="-122"/>
                <a:ea typeface="微软雅黑" panose="020B0503020204020204" charset="-122"/>
              </a:defRPr>
            </a:lvl1pPr>
          </a:lstStyle>
          <a:p>
            <a:fld id="{5849F42C-2DAE-424C-A4B8-3140182C3E9F}"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600" kern="1200">
        <a:solidFill>
          <a:schemeClr val="tx1"/>
        </a:solidFill>
        <a:latin typeface="微软雅黑" panose="020B0503020204020204" charset="-122"/>
        <a:ea typeface="微软雅黑" panose="020B0503020204020204" charset="-122"/>
        <a:cs typeface="+mn-cs"/>
      </a:defRPr>
    </a:lvl1pPr>
    <a:lvl2pPr marL="457200" algn="l" defTabSz="914400" rtl="0" eaLnBrk="1" latinLnBrk="0" hangingPunct="1">
      <a:defRPr sz="1200" kern="1200">
        <a:solidFill>
          <a:schemeClr val="tx1"/>
        </a:solidFill>
        <a:latin typeface="微软雅黑" panose="020B0503020204020204" charset="-122"/>
        <a:ea typeface="微软雅黑" panose="020B0503020204020204" charset="-122"/>
        <a:cs typeface="+mn-cs"/>
      </a:defRPr>
    </a:lvl2pPr>
    <a:lvl3pPr marL="914400" algn="l" defTabSz="914400" rtl="0" eaLnBrk="1" latinLnBrk="0" hangingPunct="1">
      <a:defRPr sz="1200" kern="1200">
        <a:solidFill>
          <a:schemeClr val="tx1"/>
        </a:solidFill>
        <a:latin typeface="微软雅黑" panose="020B0503020204020204" charset="-122"/>
        <a:ea typeface="微软雅黑" panose="020B0503020204020204" charset="-122"/>
        <a:cs typeface="+mn-cs"/>
      </a:defRPr>
    </a:lvl3pPr>
    <a:lvl4pPr marL="1371600" algn="l" defTabSz="914400" rtl="0" eaLnBrk="1" latinLnBrk="0" hangingPunct="1">
      <a:defRPr sz="1200" kern="1200">
        <a:solidFill>
          <a:schemeClr val="tx1"/>
        </a:solidFill>
        <a:latin typeface="微软雅黑" panose="020B0503020204020204" charset="-122"/>
        <a:ea typeface="微软雅黑" panose="020B0503020204020204" charset="-122"/>
        <a:cs typeface="+mn-cs"/>
      </a:defRPr>
    </a:lvl4pPr>
    <a:lvl5pPr marL="1828800" algn="l" defTabSz="914400" rtl="0" eaLnBrk="1" latinLnBrk="0" hangingPunct="1">
      <a:defRPr sz="1200" kern="1200">
        <a:solidFill>
          <a:schemeClr val="tx1"/>
        </a:solidFill>
        <a:latin typeface="微软雅黑" panose="020B0503020204020204" charset="-122"/>
        <a:ea typeface="微软雅黑" panose="020B0503020204020204"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4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4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4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4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4.xml"/></Relationships>
</file>

<file path=ppt/notesSlides/_rels/notesSlide4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5.xml"/></Relationships>
</file>

<file path=ppt/notesSlides/_rels/notesSlide4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6.xml"/></Relationships>
</file>

<file path=ppt/notesSlides/_rels/notesSlide4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7.xml"/></Relationships>
</file>

<file path=ppt/notesSlides/_rels/notesSlide4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8.xml"/></Relationships>
</file>

<file path=ppt/notesSlides/_rels/notesSlide4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9.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5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0.xml"/></Relationships>
</file>

<file path=ppt/notesSlides/_rels/notesSlide5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1.xml"/></Relationships>
</file>

<file path=ppt/notesSlides/_rels/notesSlide5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2.xml"/></Relationships>
</file>

<file path=ppt/notesSlides/_rels/notesSlide5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3.xml"/></Relationships>
</file>

<file path=ppt/notesSlides/_rels/notesSlide5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4.xml"/></Relationships>
</file>

<file path=ppt/notesSlides/_rels/notesSlide5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5.xml"/></Relationships>
</file>

<file path=ppt/notesSlides/_rels/notesSlide5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6.xml"/></Relationships>
</file>

<file path=ppt/notesSlides/_rels/notesSlide5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7.xml"/></Relationships>
</file>

<file path=ppt/notesSlides/_rels/notesSlide5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8.xml"/></Relationships>
</file>

<file path=ppt/notesSlides/_rels/notesSlide5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9.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6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0.xml"/></Relationships>
</file>

<file path=ppt/notesSlides/_rels/notesSlide6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1.xml"/></Relationships>
</file>

<file path=ppt/notesSlides/_rels/notesSlide6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2.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5" Type="http://schemas.openxmlformats.org/officeDocument/2006/relationships/tags" Target="../tags/tag51.xml"/><Relationship Id="rId4" Type="http://schemas.openxmlformats.org/officeDocument/2006/relationships/tags" Target="../tags/tag50.xml"/><Relationship Id="rId3" Type="http://schemas.openxmlformats.org/officeDocument/2006/relationships/tags" Target="../tags/tag49.xml"/><Relationship Id="rId2" Type="http://schemas.openxmlformats.org/officeDocument/2006/relationships/tags" Target="../tags/tag48.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tags" Target="../tags/tag52.xml"/><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tags" Target="../tags/tag36.xml"/><Relationship Id="rId3" Type="http://schemas.openxmlformats.org/officeDocument/2006/relationships/tags" Target="../tags/tag35.xml"/><Relationship Id="rId2" Type="http://schemas.openxmlformats.org/officeDocument/2006/relationships/tags" Target="../tags/tag34.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7" Type="http://schemas.openxmlformats.org/officeDocument/2006/relationships/tags" Target="../tags/tag42.xml"/><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tags" Target="../tags/tag39.xml"/><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2"/>
            </p:custDataLst>
          </p:nvPr>
        </p:nvSpPr>
        <p:spPr>
          <a:xfrm>
            <a:off x="669882" y="2588281"/>
            <a:ext cx="10852237" cy="899167"/>
          </a:xfrm>
        </p:spPr>
        <p:txBody>
          <a:bodyPr lIns="101600" tIns="38100" rIns="25400" bIns="38100" anchor="t" anchorCtr="0">
            <a:noAutofit/>
          </a:bodyPr>
          <a:lstStyle>
            <a:lvl1pPr algn="ctr">
              <a:defRPr sz="5400" b="0" spc="600">
                <a:effectLst>
                  <a:outerShdw blurRad="38100" dist="38100" dir="2700000" algn="tl">
                    <a:srgbClr val="000000">
                      <a:alpha val="43137"/>
                    </a:srgbClr>
                  </a:outerShdw>
                </a:effectLst>
              </a:defRPr>
            </a:lvl1pPr>
          </a:lstStyle>
          <a:p>
            <a:r>
              <a:rPr lang="zh-CN" altLang="en-US" dirty="0"/>
              <a:t>单击此处编辑标题</a:t>
            </a:r>
            <a:endParaRPr lang="zh-CN" altLang="en-US" dirty="0"/>
          </a:p>
        </p:txBody>
      </p:sp>
      <p:sp>
        <p:nvSpPr>
          <p:cNvPr id="3" name="副标题 2"/>
          <p:cNvSpPr>
            <a:spLocks noGrp="1"/>
          </p:cNvSpPr>
          <p:nvPr>
            <p:ph type="subTitle" idx="1" hasCustomPrompt="1"/>
            <p:custDataLst>
              <p:tags r:id="rId3"/>
            </p:custDataLst>
          </p:nvPr>
        </p:nvSpPr>
        <p:spPr>
          <a:xfrm>
            <a:off x="669882" y="3566160"/>
            <a:ext cx="10852237" cy="950984"/>
          </a:xfrm>
        </p:spPr>
        <p:txBody>
          <a:bodyPr lIns="101600" tIns="38100" rIns="76200" bIns="38100">
            <a:noAutofit/>
          </a:bodyPr>
          <a:lstStyle>
            <a:lvl1pPr marL="0" indent="0" algn="ctr" eaLnBrk="1" fontAlgn="auto" latinLnBrk="0" hangingPunct="1">
              <a:lnSpc>
                <a:spcPct val="100000"/>
              </a:lnSpc>
              <a:buNone/>
              <a:defRPr sz="2400" u="none" strike="noStrike" kern="1200" cap="none" spc="200" normalizeH="0" baseline="0">
                <a:solidFill>
                  <a:schemeClr val="tx1"/>
                </a:solidFill>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endParaRPr lang="zh-CN" altLang="en-US" dirty="0"/>
          </a:p>
        </p:txBody>
      </p:sp>
      <p:sp>
        <p:nvSpPr>
          <p:cNvPr id="16" name="日期占位符 15"/>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5"/>
            </p:custDataLst>
          </p:nvPr>
        </p:nvSpPr>
        <p:spPr/>
        <p:txBody>
          <a:bodyPr/>
          <a:lstStyle/>
          <a:p>
            <a:endParaRPr lang="zh-CN" altLang="en-US" dirty="0"/>
          </a:p>
        </p:txBody>
      </p:sp>
      <p:sp>
        <p:nvSpPr>
          <p:cNvPr id="18" name="灯片编号占位符 17"/>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69930" y="952508"/>
            <a:ext cx="10852237" cy="5040000"/>
          </a:xfrm>
        </p:spPr>
        <p:txBody>
          <a:bodyPr/>
          <a:lstStyle>
            <a:lvl1pPr>
              <a:defRPr>
                <a:solidFill>
                  <a:schemeClr val="tx1">
                    <a:lumMod val="75000"/>
                    <a:lumOff val="25000"/>
                  </a:schemeClr>
                </a:solidFill>
              </a:defRPr>
            </a:lvl1pPr>
            <a:lvl2pPr>
              <a:defRPr>
                <a:solidFill>
                  <a:schemeClr val="tx1">
                    <a:lumMod val="75000"/>
                    <a:lumOff val="25000"/>
                  </a:schemeClr>
                </a:solidFill>
              </a:defRPr>
            </a:lvl2pPr>
            <a:lvl3pPr>
              <a:defRPr>
                <a:solidFill>
                  <a:schemeClr val="tx1">
                    <a:lumMod val="75000"/>
                    <a:lumOff val="25000"/>
                  </a:schemeClr>
                </a:solidFill>
              </a:defRPr>
            </a:lvl3pPr>
            <a:lvl4pPr>
              <a:defRPr>
                <a:solidFill>
                  <a:schemeClr val="tx1">
                    <a:lumMod val="75000"/>
                    <a:lumOff val="25000"/>
                  </a:schemeClr>
                </a:solidFill>
              </a:defRPr>
            </a:lvl4pPr>
            <a:lvl5pPr>
              <a:defRPr>
                <a:solidFill>
                  <a:schemeClr val="tx1">
                    <a:lumMod val="75000"/>
                    <a:lumOff val="2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669882" y="2588281"/>
            <a:ext cx="10852237" cy="899167"/>
          </a:xfrm>
        </p:spPr>
        <p:txBody>
          <a:bodyPr vert="horz" lIns="101600" tIns="38100" rIns="25400" bIns="38100" rtlCol="0" anchor="t" anchorCtr="0">
            <a:noAutofit/>
          </a:bodyPr>
          <a:lstStyle>
            <a:lvl1pPr marL="0" marR="0" algn="ctr" defTabSz="914400" rtl="0" eaLnBrk="1" fontAlgn="auto" latinLnBrk="0" hangingPunct="1">
              <a:lnSpc>
                <a:spcPct val="100000"/>
              </a:lnSpc>
              <a:buNone/>
              <a:defRPr kumimoji="0" lang="zh-CN" altLang="en-US" sz="5400" b="0" i="0" u="none" strike="noStrike" kern="1200" cap="none" spc="600" normalizeH="0" baseline="0" noProof="1" dirty="0">
                <a:solidFill>
                  <a:schemeClr val="tx1"/>
                </a:solidFill>
                <a:effectLst>
                  <a:outerShdw blurRad="38100" dist="38100" dir="2700000" algn="tl">
                    <a:srgbClr val="000000">
                      <a:alpha val="43137"/>
                    </a:srgbClr>
                  </a:outerShdw>
                </a:effectLst>
                <a:uFillTx/>
                <a:latin typeface="+mj-lt"/>
                <a:ea typeface="+mj-ea"/>
                <a:cs typeface="+mj-cs"/>
                <a:sym typeface="+mn-ea"/>
              </a:defRPr>
            </a:lvl1pPr>
          </a:lstStyle>
          <a:p>
            <a:pPr lvl="0"/>
            <a:r>
              <a:rPr>
                <a:sym typeface="+mn-ea"/>
              </a:rPr>
              <a:t>单击此处编辑标题</a:t>
            </a:r>
            <a:endParaRPr>
              <a:sym typeface="+mn-ea"/>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882" y="432000"/>
            <a:ext cx="10852237" cy="648000"/>
          </a:xfrm>
        </p:spPr>
        <p:txBody>
          <a:bodyPr vert="horz" lIns="101600" tIns="38100" rIns="76200" bIns="38100" rtlCol="0" anchor="ctr" anchorCtr="0">
            <a:noAutofit/>
          </a:bodyPr>
          <a:lstStyle>
            <a:lvl1pPr marL="0" marR="0" algn="l" defTabSz="914400" rtl="0" eaLnBrk="1" fontAlgn="auto" latinLnBrk="0" hangingPunct="1">
              <a:lnSpc>
                <a:spcPct val="100000"/>
              </a:lnSpc>
              <a:buNone/>
              <a:defRPr kumimoji="0" lang="zh-CN" altLang="en-US" sz="2800" b="1" i="0" u="none" strike="noStrike" kern="1200" cap="none" spc="200" normalizeH="0" baseline="0" noProof="1" dirty="0">
                <a:solidFill>
                  <a:schemeClr val="tx1"/>
                </a:solidFill>
                <a:uFillTx/>
                <a:latin typeface="+mj-lt"/>
                <a:ea typeface="+mj-ea"/>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3"/>
            </p:custDataLst>
          </p:nvPr>
        </p:nvSpPr>
        <p:spPr>
          <a:xfrm>
            <a:off x="669882" y="1296000"/>
            <a:ext cx="10852237" cy="5041355"/>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930" y="3808730"/>
            <a:ext cx="10852237" cy="624845"/>
          </a:xfrm>
        </p:spPr>
        <p:txBody>
          <a:bodyPr lIns="101600" tIns="38100" rIns="63500" bIns="38100" anchor="t" anchorCtr="0">
            <a:noAutofit/>
          </a:bodyPr>
          <a:lstStyle>
            <a:lvl1pPr>
              <a:defRPr sz="3600" b="0" u="none" strike="noStrike" kern="1200" cap="none" spc="300" normalizeH="0">
                <a:solidFill>
                  <a:schemeClr val="tx1"/>
                </a:solidFill>
                <a:effectLst>
                  <a:outerShdw blurRad="38100" dist="38100" dir="2700000" algn="tl">
                    <a:srgbClr val="000000">
                      <a:alpha val="43137"/>
                    </a:srgbClr>
                  </a:outerShdw>
                </a:effectLst>
                <a:uFillTx/>
              </a:defRPr>
            </a:lvl1pPr>
          </a:lstStyle>
          <a:p>
            <a:r>
              <a:rPr lang="zh-CN" altLang="en-US" dirty="0"/>
              <a:t>单击此处编辑母版标题样式</a:t>
            </a:r>
            <a:endParaRPr lang="zh-CN" altLang="en-US" dirty="0"/>
          </a:p>
        </p:txBody>
      </p:sp>
      <p:sp>
        <p:nvSpPr>
          <p:cNvPr id="3" name="文本占位符 2"/>
          <p:cNvSpPr>
            <a:spLocks noGrp="1"/>
          </p:cNvSpPr>
          <p:nvPr>
            <p:ph type="body" idx="1"/>
            <p:custDataLst>
              <p:tags r:id="rId3"/>
            </p:custDataLst>
          </p:nvPr>
        </p:nvSpPr>
        <p:spPr>
          <a:xfrm>
            <a:off x="669925" y="4511675"/>
            <a:ext cx="10852237" cy="1077985"/>
          </a:xfrm>
        </p:spPr>
        <p:txBody>
          <a:bodyPr lIns="101600" tIns="38100" rIns="76200" bIns="38100">
            <a:noAutofit/>
          </a:bodyPr>
          <a:lstStyle>
            <a:lvl1pPr marL="0" indent="0" eaLnBrk="1" fontAlgn="auto" latinLnBrk="0" hangingPunct="1">
              <a:buNone/>
              <a:defRPr kumimoji="0" lang="zh-CN" altLang="en-US" sz="1600" b="0" i="0" u="none" strike="noStrike" kern="1200" cap="none" spc="150" normalizeH="0" baseline="0" noProof="1">
                <a:solidFill>
                  <a:schemeClr val="tx1"/>
                </a:solidFill>
                <a:uFillTx/>
                <a:latin typeface="+mn-lt"/>
                <a:ea typeface="+mn-ea"/>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单击此处编辑母版文本样式</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882" y="432000"/>
            <a:ext cx="10852237" cy="648000"/>
          </a:xfrm>
        </p:spPr>
        <p:txBody>
          <a:bodyPr vert="horz" lIns="101600" tIns="38100" rIns="76200" bIns="38100" rtlCol="0" anchor="ctr" anchorCtr="0">
            <a:noAutofit/>
          </a:bodyPr>
          <a:lstStyle>
            <a:lvl1pPr marL="0" marR="0" lvl="0" algn="l" defTabSz="914400" rtl="0" eaLnBrk="1" fontAlgn="auto" latinLnBrk="0" hangingPunct="1">
              <a:lnSpc>
                <a:spcPct val="100000"/>
              </a:lnSpc>
              <a:buNone/>
              <a:defRPr kumimoji="0" lang="zh-CN" altLang="en-US" sz="2800" b="1" i="0" u="none" strike="noStrike" kern="1200" cap="none" spc="200" normalizeH="0" baseline="0" noProof="1" dirty="0">
                <a:solidFill>
                  <a:schemeClr val="tx1"/>
                </a:solidFill>
                <a:uFillTx/>
                <a:latin typeface="+mj-lt"/>
                <a:ea typeface="+mj-ea"/>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sz="half" idx="1"/>
            <p:custDataLst>
              <p:tags r:id="rId3"/>
            </p:custDataLst>
          </p:nvPr>
        </p:nvSpPr>
        <p:spPr>
          <a:xfrm>
            <a:off x="669930" y="1296000"/>
            <a:ext cx="5283242" cy="5040000"/>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内容占位符 3"/>
          <p:cNvSpPr>
            <a:spLocks noGrp="1"/>
          </p:cNvSpPr>
          <p:nvPr>
            <p:ph sz="half" idx="2"/>
            <p:custDataLst>
              <p:tags r:id="rId4"/>
            </p:custDataLst>
          </p:nvPr>
        </p:nvSpPr>
        <p:spPr>
          <a:xfrm>
            <a:off x="6238877" y="1296000"/>
            <a:ext cx="5283242" cy="5040000"/>
          </a:xfrm>
        </p:spPr>
        <p:txBody>
          <a:bodyPr>
            <a:noAutofit/>
          </a:bodyPr>
          <a:lstStyle>
            <a:lvl1pPr>
              <a:defRPr sz="1600">
                <a:solidFill>
                  <a:schemeClr val="tx1">
                    <a:lumMod val="75000"/>
                    <a:lumOff val="25000"/>
                  </a:schemeClr>
                </a:solidFill>
              </a:defRPr>
            </a:lvl1pPr>
            <a:lvl2pPr>
              <a:defRPr sz="1600">
                <a:solidFill>
                  <a:schemeClr val="tx1">
                    <a:lumMod val="75000"/>
                    <a:lumOff val="25000"/>
                  </a:schemeClr>
                </a:solidFill>
              </a:defRPr>
            </a:lvl2pPr>
            <a:lvl3pPr>
              <a:defRPr sz="1600">
                <a:solidFill>
                  <a:schemeClr val="tx1">
                    <a:lumMod val="75000"/>
                    <a:lumOff val="25000"/>
                  </a:schemeClr>
                </a:solidFill>
              </a:defRPr>
            </a:lvl3pPr>
            <a:lvl4pPr>
              <a:defRPr sz="1600">
                <a:solidFill>
                  <a:schemeClr val="tx1">
                    <a:lumMod val="75000"/>
                    <a:lumOff val="25000"/>
                  </a:schemeClr>
                </a:solidFill>
              </a:defRPr>
            </a:lvl4pPr>
            <a:lvl5pPr>
              <a:defRPr sz="1600">
                <a:solidFill>
                  <a:schemeClr val="tx1">
                    <a:lumMod val="75000"/>
                    <a:lumOff val="2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882" y="432000"/>
            <a:ext cx="10852237" cy="648000"/>
          </a:xfrm>
        </p:spPr>
        <p:txBody>
          <a:bodyPr vert="horz" lIns="101600" tIns="38100" rIns="76200" bIns="38100" rtlCol="0" anchor="ctr" anchorCtr="0">
            <a:noAutofit/>
          </a:bodyPr>
          <a:lstStyle>
            <a:lvl1pPr marL="0" marR="0" lvl="0" algn="l" defTabSz="914400" rtl="0" eaLnBrk="1" fontAlgn="auto" latinLnBrk="0" hangingPunct="1">
              <a:lnSpc>
                <a:spcPct val="100000"/>
              </a:lnSpc>
              <a:buNone/>
              <a:defRPr kumimoji="0" lang="zh-CN" altLang="en-US" sz="2800" b="1" i="0" u="none" strike="noStrike" kern="1200" cap="none" spc="200" normalizeH="0" baseline="0" noProof="1" dirty="0">
                <a:solidFill>
                  <a:schemeClr val="tx1"/>
                </a:solidFill>
                <a:uFillTx/>
                <a:latin typeface="+mj-lt"/>
                <a:ea typeface="+mj-ea"/>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3"/>
            </p:custDataLst>
          </p:nvPr>
        </p:nvSpPr>
        <p:spPr>
          <a:xfrm>
            <a:off x="669930" y="1296000"/>
            <a:ext cx="5283242" cy="381003"/>
          </a:xfrm>
        </p:spPr>
        <p:txBody>
          <a:bodyPr lIns="101600" tIns="38100" rIns="76200" bIns="38100" anchor="t" anchorCtr="0">
            <a:noAutofit/>
          </a:bodyPr>
          <a:lstStyle>
            <a:lvl1pPr marL="0" indent="0" eaLnBrk="1" fontAlgn="auto" latinLnBrk="0" hangingPunct="1">
              <a:lnSpc>
                <a:spcPct val="100000"/>
              </a:lnSpc>
              <a:spcAft>
                <a:spcPts val="0"/>
              </a:spcAft>
              <a:buNone/>
              <a:defRPr sz="2000" b="1" u="none" strike="noStrike" kern="1200" cap="none" spc="200" normalizeH="0" baseline="0">
                <a:solidFill>
                  <a:schemeClr val="tx1"/>
                </a:solidFill>
                <a:uFillTx/>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69925" y="1789043"/>
            <a:ext cx="5283200" cy="4552234"/>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5"/>
            </p:custDataLst>
          </p:nvPr>
        </p:nvSpPr>
        <p:spPr>
          <a:xfrm>
            <a:off x="6235750" y="1296000"/>
            <a:ext cx="5283242" cy="381003"/>
          </a:xfrm>
        </p:spPr>
        <p:txBody>
          <a:bodyPr vert="horz" lIns="101600" tIns="38100" rIns="76200" bIns="38100" rtlCol="0" anchor="t" anchorCtr="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1" i="0" u="none" strike="noStrike" kern="1200" cap="none" spc="200" normalizeH="0" baseline="0" noProof="1" dirty="0">
                <a:solidFill>
                  <a:schemeClr val="tx1"/>
                </a:solidFill>
                <a:uFillTx/>
                <a:latin typeface="+mn-lt"/>
                <a:ea typeface="+mn-ea"/>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6"/>
            </p:custDataLst>
          </p:nvPr>
        </p:nvSpPr>
        <p:spPr>
          <a:xfrm>
            <a:off x="6235750" y="1789043"/>
            <a:ext cx="5283242" cy="4552234"/>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vert="horz" lIns="101600" tIns="38100" rIns="76200" bIns="38100" rtlCol="0" anchor="ctr" anchorCtr="0">
            <a:noAutofit/>
          </a:bodyPr>
          <a:lstStyle>
            <a:lvl1pPr marL="0" marR="0" lvl="0" algn="l" defTabSz="914400" rtl="0" eaLnBrk="1" fontAlgn="auto" latinLnBrk="0" hangingPunct="1">
              <a:lnSpc>
                <a:spcPct val="100000"/>
              </a:lnSpc>
              <a:buNone/>
              <a:defRPr kumimoji="0" lang="zh-CN" altLang="en-US" sz="2800" b="1" i="0" u="none" strike="noStrike" kern="1200" cap="none" spc="200" normalizeH="0" baseline="0" noProof="1" dirty="0">
                <a:solidFill>
                  <a:schemeClr val="tx1"/>
                </a:solidFill>
                <a:uFillTx/>
                <a:latin typeface="+mj-lt"/>
                <a:ea typeface="+mj-ea"/>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69930" y="1296000"/>
            <a:ext cx="5283242" cy="5040000"/>
          </a:xfrm>
        </p:spPr>
        <p:txBody>
          <a:bodyPr vert="horz" lIns="101600" tIns="0" rIns="82550" bIns="0" rtlCol="0">
            <a:no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3"/>
            </p:custDataLst>
          </p:nvPr>
        </p:nvSpPr>
        <p:spPr>
          <a:xfrm>
            <a:off x="6238925" y="1296000"/>
            <a:ext cx="5283242" cy="5040000"/>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lstStyle/>
          <a:p>
            <a:r>
              <a:rPr lang="zh-CN" altLang="en-US"/>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custDataLst>
              <p:tags r:id="rId2"/>
            </p:custDataLst>
          </p:nvPr>
        </p:nvSpPr>
        <p:spPr>
          <a:xfrm>
            <a:off x="10571135" y="952508"/>
            <a:ext cx="950984" cy="5388907"/>
          </a:xfrm>
        </p:spPr>
        <p:txBody>
          <a:bodyPr vert="eaVert" lIns="101600" tIns="38100" rIns="76200" bIns="38100" rtlCol="0" anchor="ctr" anchorCtr="0">
            <a:noAutofit/>
          </a:bodyPr>
          <a:lstStyle>
            <a:lvl1pPr marL="0" marR="0" lvl="0" algn="l" defTabSz="914400" rtl="0" eaLnBrk="1" fontAlgn="auto" latinLnBrk="0" hangingPunct="1">
              <a:lnSpc>
                <a:spcPct val="100000"/>
              </a:lnSpc>
              <a:spcAft>
                <a:spcPts val="0"/>
              </a:spcAft>
              <a:buNone/>
              <a:defRPr kumimoji="0" lang="zh-CN" altLang="en-US" sz="2400" b="1" i="0" u="none" strike="noStrike" kern="1200" cap="none" spc="200" normalizeH="0" baseline="0" noProof="1" dirty="0">
                <a:solidFill>
                  <a:schemeClr val="tx1"/>
                </a:solidFill>
                <a:uFillTx/>
                <a:latin typeface="+mj-lt"/>
                <a:ea typeface="+mj-ea"/>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custDataLst>
              <p:tags r:id="rId3"/>
            </p:custDataLst>
          </p:nvPr>
        </p:nvSpPr>
        <p:spPr>
          <a:xfrm>
            <a:off x="669925" y="952500"/>
            <a:ext cx="9828101" cy="5388907"/>
          </a:xfrm>
        </p:spPr>
        <p:txBody>
          <a:bodyPr vert="eaVert"/>
          <a:lstStyle>
            <a:lvl1pPr indent="0" eaLnBrk="1" fontAlgn="auto" latinLnBrk="0" hangingPunct="1">
              <a:defRPr>
                <a:solidFill>
                  <a:schemeClr val="tx1">
                    <a:lumMod val="75000"/>
                    <a:lumOff val="25000"/>
                  </a:schemeClr>
                </a:solidFill>
              </a:defRPr>
            </a:lvl1pPr>
            <a:lvl2pPr indent="0" eaLnBrk="1" fontAlgn="auto" latinLnBrk="0" hangingPunct="1">
              <a:defRPr>
                <a:solidFill>
                  <a:schemeClr val="tx1">
                    <a:lumMod val="75000"/>
                    <a:lumOff val="25000"/>
                  </a:schemeClr>
                </a:solidFill>
              </a:defRPr>
            </a:lvl2pPr>
            <a:lvl3pPr indent="0" eaLnBrk="1" fontAlgn="auto" latinLnBrk="0" hangingPunct="1">
              <a:defRPr>
                <a:solidFill>
                  <a:schemeClr val="tx1">
                    <a:lumMod val="75000"/>
                    <a:lumOff val="25000"/>
                  </a:schemeClr>
                </a:solidFill>
              </a:defRPr>
            </a:lvl3pPr>
            <a:lvl4pPr indent="0" eaLnBrk="1" fontAlgn="auto" latinLnBrk="0" hangingPunct="1">
              <a:defRPr>
                <a:solidFill>
                  <a:schemeClr val="tx1">
                    <a:lumMod val="75000"/>
                    <a:lumOff val="25000"/>
                  </a:schemeClr>
                </a:solidFill>
              </a:defRPr>
            </a:lvl4pPr>
            <a:lvl5pPr indent="0" eaLnBrk="1" fontAlgn="auto" latinLnBrk="0" hangingPunct="1">
              <a:defRPr>
                <a:solidFill>
                  <a:schemeClr val="tx1">
                    <a:lumMod val="75000"/>
                    <a:lumOff val="2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9" Type="http://schemas.openxmlformats.org/officeDocument/2006/relationships/theme" Target="../theme/theme1.xml"/><Relationship Id="rId18" Type="http://schemas.openxmlformats.org/officeDocument/2006/relationships/tags" Target="../tags/tag61.xml"/><Relationship Id="rId17" Type="http://schemas.openxmlformats.org/officeDocument/2006/relationships/tags" Target="../tags/tag60.xml"/><Relationship Id="rId16" Type="http://schemas.openxmlformats.org/officeDocument/2006/relationships/tags" Target="../tags/tag59.xml"/><Relationship Id="rId15" Type="http://schemas.openxmlformats.org/officeDocument/2006/relationships/tags" Target="../tags/tag58.xml"/><Relationship Id="rId14" Type="http://schemas.openxmlformats.org/officeDocument/2006/relationships/tags" Target="../tags/tag57.xml"/><Relationship Id="rId13" Type="http://schemas.openxmlformats.org/officeDocument/2006/relationships/tags" Target="../tags/tag56.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rotWithShape="0">
          <a:gsLst>
            <a:gs pos="0">
              <a:srgbClr val="FFFFFF"/>
            </a:gs>
            <a:gs pos="100000">
              <a:srgbClr val="DCDCDC"/>
            </a:gs>
          </a:gsLst>
          <a:lin ang="5400000" scaled="0"/>
        </a:gra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3"/>
            </p:custDataLst>
          </p:nvPr>
        </p:nvSpPr>
        <p:spPr>
          <a:xfrm>
            <a:off x="669882" y="432000"/>
            <a:ext cx="10852237" cy="648000"/>
          </a:xfrm>
          <a:prstGeom prst="rect">
            <a:avLst/>
          </a:prstGeom>
        </p:spPr>
        <p:txBody>
          <a:bodyPr vert="horz" lIns="101600" tIns="38100" rIns="76200" bIns="38100" rtlCol="0" anchor="ctr" anchorCtr="0">
            <a:no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4"/>
            </p:custDataLst>
          </p:nvPr>
        </p:nvSpPr>
        <p:spPr>
          <a:xfrm>
            <a:off x="669882" y="1296000"/>
            <a:ext cx="10852237" cy="5040000"/>
          </a:xfrm>
          <a:prstGeom prst="rect">
            <a:avLst/>
          </a:prstGeom>
        </p:spPr>
        <p:txBody>
          <a:bodyPr vert="horz" lIns="101600" tIns="0" rIns="82550" bIns="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5"/>
            </p:custDataLst>
          </p:nvPr>
        </p:nvSpPr>
        <p:spPr>
          <a:xfrm>
            <a:off x="879742" y="6349833"/>
            <a:ext cx="2700000" cy="316800"/>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6"/>
            </p:custDataLst>
          </p:nvPr>
        </p:nvSpPr>
        <p:spPr>
          <a:xfrm>
            <a:off x="4116000" y="6349833"/>
            <a:ext cx="3960000" cy="316800"/>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17"/>
            </p:custDataLst>
          </p:nvPr>
        </p:nvSpPr>
        <p:spPr>
          <a:xfrm>
            <a:off x="8610600" y="6349833"/>
            <a:ext cx="2700000" cy="316800"/>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fld>
            <a:endParaRPr lang="zh-CN" altLang="en-US" dirty="0"/>
          </a:p>
        </p:txBody>
      </p:sp>
      <p:sp>
        <p:nvSpPr>
          <p:cNvPr id="7" name="KSO_TEMPLATE" hidden="1"/>
          <p:cNvSpPr/>
          <p:nvPr>
            <p:custDataLst>
              <p:tags r:id="rId18"/>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mc:AlternateContent xmlns:mc="http://schemas.openxmlformats.org/markup-compatibility/2006">
    <mc:Choice xmlns:p14="http://schemas.microsoft.com/office/powerpoint/2010/main" Requires="p14">
      <p:transition p14:dur="500">
        <p:fade/>
      </p:transition>
    </mc:Choice>
    <mc:Fallback>
      <p:transition>
        <p:fade/>
      </p:transition>
    </mc:Fallback>
  </mc:AlternateContent>
  <p:txStyles>
    <p:titleStyle>
      <a:lvl1pPr algn="l" defTabSz="914400" rtl="0" eaLnBrk="1" fontAlgn="auto" latinLnBrk="0" hangingPunct="1">
        <a:lnSpc>
          <a:spcPct val="100000"/>
        </a:lnSpc>
        <a:spcBef>
          <a:spcPct val="0"/>
        </a:spcBef>
        <a:buNone/>
        <a:defRPr sz="2800" b="1" u="none" strike="noStrike" kern="1200" cap="none" spc="200" normalizeH="0">
          <a:solidFill>
            <a:schemeClr val="tx1"/>
          </a:solidFill>
          <a:uFillTx/>
          <a:latin typeface="+mj-lt"/>
          <a:ea typeface="+mj-ea"/>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mn-lt"/>
          <a:ea typeface="+mn-ea"/>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mn-lt"/>
          <a:ea typeface="+mn-ea"/>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mn-lt"/>
          <a:ea typeface="+mn-ea"/>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mn-lt"/>
          <a:ea typeface="+mn-ea"/>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9" Type="http://schemas.openxmlformats.org/officeDocument/2006/relationships/tags" Target="../tags/tag77.xml"/><Relationship Id="rId8" Type="http://schemas.openxmlformats.org/officeDocument/2006/relationships/tags" Target="../tags/tag76.xml"/><Relationship Id="rId7" Type="http://schemas.openxmlformats.org/officeDocument/2006/relationships/tags" Target="../tags/tag75.xml"/><Relationship Id="rId6" Type="http://schemas.openxmlformats.org/officeDocument/2006/relationships/tags" Target="../tags/tag74.xml"/><Relationship Id="rId5" Type="http://schemas.openxmlformats.org/officeDocument/2006/relationships/tags" Target="../tags/tag73.xml"/><Relationship Id="rId4" Type="http://schemas.openxmlformats.org/officeDocument/2006/relationships/tags" Target="../tags/tag72.xml"/><Relationship Id="rId3" Type="http://schemas.openxmlformats.org/officeDocument/2006/relationships/tags" Target="../tags/tag71.xml"/><Relationship Id="rId2" Type="http://schemas.openxmlformats.org/officeDocument/2006/relationships/tags" Target="../tags/tag70.xml"/><Relationship Id="rId12" Type="http://schemas.openxmlformats.org/officeDocument/2006/relationships/notesSlide" Target="../notesSlides/notesSlide11.xml"/><Relationship Id="rId11" Type="http://schemas.openxmlformats.org/officeDocument/2006/relationships/slideLayout" Target="../slideLayouts/slideLayout12.xml"/><Relationship Id="rId10" Type="http://schemas.openxmlformats.org/officeDocument/2006/relationships/tags" Target="../tags/tag78.xml"/><Relationship Id="rId1" Type="http://schemas.openxmlformats.org/officeDocument/2006/relationships/tags" Target="../tags/tag69.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9" Type="http://schemas.openxmlformats.org/officeDocument/2006/relationships/slideLayout" Target="../slideLayouts/slideLayout12.xml"/><Relationship Id="rId8" Type="http://schemas.openxmlformats.org/officeDocument/2006/relationships/tags" Target="../tags/tag86.xml"/><Relationship Id="rId7" Type="http://schemas.openxmlformats.org/officeDocument/2006/relationships/tags" Target="../tags/tag85.xml"/><Relationship Id="rId6" Type="http://schemas.openxmlformats.org/officeDocument/2006/relationships/tags" Target="../tags/tag84.xml"/><Relationship Id="rId5" Type="http://schemas.openxmlformats.org/officeDocument/2006/relationships/tags" Target="../tags/tag83.xml"/><Relationship Id="rId4" Type="http://schemas.openxmlformats.org/officeDocument/2006/relationships/tags" Target="../tags/tag82.xml"/><Relationship Id="rId3" Type="http://schemas.openxmlformats.org/officeDocument/2006/relationships/tags" Target="../tags/tag81.xml"/><Relationship Id="rId2" Type="http://schemas.openxmlformats.org/officeDocument/2006/relationships/tags" Target="../tags/tag80.xml"/><Relationship Id="rId10" Type="http://schemas.openxmlformats.org/officeDocument/2006/relationships/notesSlide" Target="../notesSlides/notesSlide21.xml"/><Relationship Id="rId1" Type="http://schemas.openxmlformats.org/officeDocument/2006/relationships/tags" Target="../tags/tag79.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2.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12.xml"/><Relationship Id="rId1" Type="http://schemas.openxmlformats.org/officeDocument/2006/relationships/image" Target="../media/image1.png"/></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9" Type="http://schemas.openxmlformats.org/officeDocument/2006/relationships/notesSlide" Target="../notesSlides/notesSlide3.xml"/><Relationship Id="rId8" Type="http://schemas.openxmlformats.org/officeDocument/2006/relationships/slideLayout" Target="../slideLayouts/slideLayout12.xml"/><Relationship Id="rId7" Type="http://schemas.openxmlformats.org/officeDocument/2006/relationships/tags" Target="../tags/tag68.xml"/><Relationship Id="rId6" Type="http://schemas.openxmlformats.org/officeDocument/2006/relationships/tags" Target="../tags/tag67.xml"/><Relationship Id="rId5" Type="http://schemas.openxmlformats.org/officeDocument/2006/relationships/tags" Target="../tags/tag66.xml"/><Relationship Id="rId4" Type="http://schemas.openxmlformats.org/officeDocument/2006/relationships/tags" Target="../tags/tag65.xml"/><Relationship Id="rId3" Type="http://schemas.openxmlformats.org/officeDocument/2006/relationships/tags" Target="../tags/tag64.xml"/><Relationship Id="rId2" Type="http://schemas.openxmlformats.org/officeDocument/2006/relationships/tags" Target="../tags/tag63.xml"/><Relationship Id="rId1" Type="http://schemas.openxmlformats.org/officeDocument/2006/relationships/tags" Target="../tags/tag62.xml"/></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12.xml"/><Relationship Id="rId1" Type="http://schemas.openxmlformats.org/officeDocument/2006/relationships/image" Target="../media/image2.png"/></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2.xml"/></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12.xml"/><Relationship Id="rId1" Type="http://schemas.openxmlformats.org/officeDocument/2006/relationships/image" Target="../media/image3.png"/></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12.xml"/><Relationship Id="rId1" Type="http://schemas.openxmlformats.org/officeDocument/2006/relationships/image" Target="../media/image4.png"/></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2.xml"/></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38.xml"/><Relationship Id="rId2" Type="http://schemas.openxmlformats.org/officeDocument/2006/relationships/slideLayout" Target="../slideLayouts/slideLayout12.xml"/><Relationship Id="rId1" Type="http://schemas.openxmlformats.org/officeDocument/2006/relationships/image" Target="../media/image5.png"/></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40.xml"/><Relationship Id="rId2" Type="http://schemas.openxmlformats.org/officeDocument/2006/relationships/slideLayout" Target="../slideLayouts/slideLayout12.xml"/><Relationship Id="rId1" Type="http://schemas.openxmlformats.org/officeDocument/2006/relationships/image" Target="../media/image6.png"/></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2.xml"/></Relationships>
</file>

<file path=ppt/slides/_rels/slide42.xml.rels><?xml version="1.0" encoding="UTF-8" standalone="yes"?>
<Relationships xmlns="http://schemas.openxmlformats.org/package/2006/relationships"><Relationship Id="rId9" Type="http://schemas.openxmlformats.org/officeDocument/2006/relationships/tags" Target="../tags/tag95.xml"/><Relationship Id="rId8" Type="http://schemas.openxmlformats.org/officeDocument/2006/relationships/tags" Target="../tags/tag94.xml"/><Relationship Id="rId7" Type="http://schemas.openxmlformats.org/officeDocument/2006/relationships/tags" Target="../tags/tag93.xml"/><Relationship Id="rId6" Type="http://schemas.openxmlformats.org/officeDocument/2006/relationships/tags" Target="../tags/tag92.xml"/><Relationship Id="rId5" Type="http://schemas.openxmlformats.org/officeDocument/2006/relationships/tags" Target="../tags/tag91.xml"/><Relationship Id="rId4" Type="http://schemas.openxmlformats.org/officeDocument/2006/relationships/tags" Target="../tags/tag90.xml"/><Relationship Id="rId3" Type="http://schemas.openxmlformats.org/officeDocument/2006/relationships/tags" Target="../tags/tag89.xml"/><Relationship Id="rId2" Type="http://schemas.openxmlformats.org/officeDocument/2006/relationships/tags" Target="../tags/tag88.xml"/><Relationship Id="rId17" Type="http://schemas.openxmlformats.org/officeDocument/2006/relationships/notesSlide" Target="../notesSlides/notesSlide42.xml"/><Relationship Id="rId16" Type="http://schemas.openxmlformats.org/officeDocument/2006/relationships/slideLayout" Target="../slideLayouts/slideLayout12.xml"/><Relationship Id="rId15" Type="http://schemas.openxmlformats.org/officeDocument/2006/relationships/tags" Target="../tags/tag101.xml"/><Relationship Id="rId14" Type="http://schemas.openxmlformats.org/officeDocument/2006/relationships/tags" Target="../tags/tag100.xml"/><Relationship Id="rId13" Type="http://schemas.openxmlformats.org/officeDocument/2006/relationships/tags" Target="../tags/tag99.xml"/><Relationship Id="rId12" Type="http://schemas.openxmlformats.org/officeDocument/2006/relationships/tags" Target="../tags/tag98.xml"/><Relationship Id="rId11" Type="http://schemas.openxmlformats.org/officeDocument/2006/relationships/tags" Target="../tags/tag97.xml"/><Relationship Id="rId10" Type="http://schemas.openxmlformats.org/officeDocument/2006/relationships/tags" Target="../tags/tag96.xml"/><Relationship Id="rId1" Type="http://schemas.openxmlformats.org/officeDocument/2006/relationships/tags" Target="../tags/tag87.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1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1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12.xml"/></Relationships>
</file>

<file path=ppt/slides/_rels/slide46.xml.rels><?xml version="1.0" encoding="UTF-8" standalone="yes"?>
<Relationships xmlns="http://schemas.openxmlformats.org/package/2006/relationships"><Relationship Id="rId3" Type="http://schemas.openxmlformats.org/officeDocument/2006/relationships/notesSlide" Target="../notesSlides/notesSlide46.xml"/><Relationship Id="rId2" Type="http://schemas.openxmlformats.org/officeDocument/2006/relationships/slideLayout" Target="../slideLayouts/slideLayout12.xml"/><Relationship Id="rId1" Type="http://schemas.openxmlformats.org/officeDocument/2006/relationships/image" Target="../media/image7.png"/></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12.xml"/></Relationships>
</file>

<file path=ppt/slides/_rels/slide48.xml.rels><?xml version="1.0" encoding="UTF-8" standalone="yes"?>
<Relationships xmlns="http://schemas.openxmlformats.org/package/2006/relationships"><Relationship Id="rId3" Type="http://schemas.openxmlformats.org/officeDocument/2006/relationships/notesSlide" Target="../notesSlides/notesSlide48.xml"/><Relationship Id="rId2" Type="http://schemas.openxmlformats.org/officeDocument/2006/relationships/slideLayout" Target="../slideLayouts/slideLayout12.xml"/><Relationship Id="rId1" Type="http://schemas.openxmlformats.org/officeDocument/2006/relationships/image" Target="../media/image8.png"/></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12.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12.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12.xml"/></Relationships>
</file>

<file path=ppt/slides/_rels/slide53.xml.rels><?xml version="1.0" encoding="UTF-8" standalone="yes"?>
<Relationships xmlns="http://schemas.openxmlformats.org/package/2006/relationships"><Relationship Id="rId3" Type="http://schemas.openxmlformats.org/officeDocument/2006/relationships/notesSlide" Target="../notesSlides/notesSlide53.xml"/><Relationship Id="rId2" Type="http://schemas.openxmlformats.org/officeDocument/2006/relationships/slideLayout" Target="../slideLayouts/slideLayout12.xml"/><Relationship Id="rId1" Type="http://schemas.openxmlformats.org/officeDocument/2006/relationships/image" Target="../media/image9.png"/></Relationships>
</file>

<file path=ppt/slides/_rels/slide54.xml.rels><?xml version="1.0" encoding="UTF-8" standalone="yes"?>
<Relationships xmlns="http://schemas.openxmlformats.org/package/2006/relationships"><Relationship Id="rId3" Type="http://schemas.openxmlformats.org/officeDocument/2006/relationships/notesSlide" Target="../notesSlides/notesSlide54.xml"/><Relationship Id="rId2" Type="http://schemas.openxmlformats.org/officeDocument/2006/relationships/slideLayout" Target="../slideLayouts/slideLayout12.xml"/><Relationship Id="rId1" Type="http://schemas.openxmlformats.org/officeDocument/2006/relationships/image" Target="../media/image10.png"/></Relationships>
</file>

<file path=ppt/slides/_rels/slide55.xml.rels><?xml version="1.0" encoding="UTF-8" standalone="yes"?>
<Relationships xmlns="http://schemas.openxmlformats.org/package/2006/relationships"><Relationship Id="rId3" Type="http://schemas.openxmlformats.org/officeDocument/2006/relationships/notesSlide" Target="../notesSlides/notesSlide55.xml"/><Relationship Id="rId2" Type="http://schemas.openxmlformats.org/officeDocument/2006/relationships/slideLayout" Target="../slideLayouts/slideLayout12.xml"/><Relationship Id="rId1" Type="http://schemas.openxmlformats.org/officeDocument/2006/relationships/image" Target="../media/image11.png"/></Relationships>
</file>

<file path=ppt/slides/_rels/slide56.xml.rels><?xml version="1.0" encoding="UTF-8" standalone="yes"?>
<Relationships xmlns="http://schemas.openxmlformats.org/package/2006/relationships"><Relationship Id="rId3" Type="http://schemas.openxmlformats.org/officeDocument/2006/relationships/notesSlide" Target="../notesSlides/notesSlide56.xml"/><Relationship Id="rId2" Type="http://schemas.openxmlformats.org/officeDocument/2006/relationships/slideLayout" Target="../slideLayouts/slideLayout12.xml"/><Relationship Id="rId1" Type="http://schemas.openxmlformats.org/officeDocument/2006/relationships/image" Target="../media/image12.png"/></Relationships>
</file>

<file path=ppt/slides/_rels/slide57.xml.rels><?xml version="1.0" encoding="UTF-8" standalone="yes"?>
<Relationships xmlns="http://schemas.openxmlformats.org/package/2006/relationships"><Relationship Id="rId3" Type="http://schemas.openxmlformats.org/officeDocument/2006/relationships/notesSlide" Target="../notesSlides/notesSlide57.xml"/><Relationship Id="rId2" Type="http://schemas.openxmlformats.org/officeDocument/2006/relationships/slideLayout" Target="../slideLayouts/slideLayout12.xml"/><Relationship Id="rId1" Type="http://schemas.openxmlformats.org/officeDocument/2006/relationships/image" Target="../media/image13.png"/></Relationships>
</file>

<file path=ppt/slides/_rels/slide58.xml.rels><?xml version="1.0" encoding="UTF-8" standalone="yes"?>
<Relationships xmlns="http://schemas.openxmlformats.org/package/2006/relationships"><Relationship Id="rId3" Type="http://schemas.openxmlformats.org/officeDocument/2006/relationships/notesSlide" Target="../notesSlides/notesSlide58.xml"/><Relationship Id="rId2" Type="http://schemas.openxmlformats.org/officeDocument/2006/relationships/slideLayout" Target="../slideLayouts/slideLayout12.xml"/><Relationship Id="rId1" Type="http://schemas.openxmlformats.org/officeDocument/2006/relationships/image" Target="../media/image14.png"/></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12.xml"/></Relationships>
</file>

<file path=ppt/slides/_rels/slide61.xml.rels><?xml version="1.0" encoding="UTF-8" standalone="yes"?>
<Relationships xmlns="http://schemas.openxmlformats.org/package/2006/relationships"><Relationship Id="rId3" Type="http://schemas.openxmlformats.org/officeDocument/2006/relationships/notesSlide" Target="../notesSlides/notesSlide61.xml"/><Relationship Id="rId2" Type="http://schemas.openxmlformats.org/officeDocument/2006/relationships/slideLayout" Target="../slideLayouts/slideLayout12.xml"/><Relationship Id="rId1" Type="http://schemas.openxmlformats.org/officeDocument/2006/relationships/image" Target="../media/image15.png"/></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组合 14"/>
          <p:cNvGrpSpPr/>
          <p:nvPr/>
        </p:nvGrpSpPr>
        <p:grpSpPr>
          <a:xfrm rot="2700000">
            <a:off x="4801870" y="1297940"/>
            <a:ext cx="1405890" cy="1477010"/>
            <a:chOff x="0" y="986971"/>
            <a:chExt cx="4615543" cy="4847774"/>
          </a:xfrm>
        </p:grpSpPr>
        <p:sp>
          <p:nvSpPr>
            <p:cNvPr id="16" name="矩形 15"/>
            <p:cNvSpPr/>
            <p:nvPr/>
          </p:nvSpPr>
          <p:spPr>
            <a:xfrm>
              <a:off x="449943" y="986971"/>
              <a:ext cx="4165600" cy="4847774"/>
            </a:xfrm>
            <a:prstGeom prst="rect">
              <a:avLst/>
            </a:prstGeom>
            <a:noFill/>
            <a:ln>
              <a:solidFill>
                <a:schemeClr val="accent1">
                  <a:lumMod val="50000"/>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0" y="1320801"/>
              <a:ext cx="4180114" cy="4180114"/>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8" name="组合 17"/>
          <p:cNvGrpSpPr/>
          <p:nvPr/>
        </p:nvGrpSpPr>
        <p:grpSpPr>
          <a:xfrm rot="2700000">
            <a:off x="5281295" y="955675"/>
            <a:ext cx="1968500" cy="2067560"/>
            <a:chOff x="0" y="986971"/>
            <a:chExt cx="4615543" cy="4847774"/>
          </a:xfrm>
        </p:grpSpPr>
        <p:sp>
          <p:nvSpPr>
            <p:cNvPr id="19" name="矩形 18"/>
            <p:cNvSpPr/>
            <p:nvPr/>
          </p:nvSpPr>
          <p:spPr>
            <a:xfrm>
              <a:off x="449943" y="986971"/>
              <a:ext cx="4165600" cy="4847774"/>
            </a:xfrm>
            <a:prstGeom prst="rect">
              <a:avLst/>
            </a:prstGeom>
            <a:noFill/>
            <a:ln>
              <a:solidFill>
                <a:schemeClr val="accent1">
                  <a:lumMod val="50000"/>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0" y="1320801"/>
              <a:ext cx="4180114" cy="4180114"/>
            </a:xfrm>
            <a:prstGeom prst="rect">
              <a:avLst/>
            </a:prstGeom>
            <a:solidFill>
              <a:schemeClr val="tx2">
                <a:lumMod val="50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7" name="组合 26"/>
          <p:cNvGrpSpPr/>
          <p:nvPr/>
        </p:nvGrpSpPr>
        <p:grpSpPr>
          <a:xfrm rot="2700000">
            <a:off x="6713855" y="968375"/>
            <a:ext cx="730250" cy="767080"/>
            <a:chOff x="0" y="986971"/>
            <a:chExt cx="4615543" cy="4847774"/>
          </a:xfrm>
        </p:grpSpPr>
        <p:sp>
          <p:nvSpPr>
            <p:cNvPr id="28" name="矩形 27"/>
            <p:cNvSpPr/>
            <p:nvPr/>
          </p:nvSpPr>
          <p:spPr>
            <a:xfrm>
              <a:off x="449943" y="986971"/>
              <a:ext cx="4165600" cy="4847774"/>
            </a:xfrm>
            <a:prstGeom prst="rect">
              <a:avLst/>
            </a:prstGeom>
            <a:noFill/>
            <a:ln>
              <a:solidFill>
                <a:schemeClr val="accent1">
                  <a:lumMod val="50000"/>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0" y="1320801"/>
              <a:ext cx="4180114" cy="4180114"/>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0" name="组合 29"/>
          <p:cNvGrpSpPr/>
          <p:nvPr/>
        </p:nvGrpSpPr>
        <p:grpSpPr>
          <a:xfrm rot="2700000">
            <a:off x="6755765" y="3034030"/>
            <a:ext cx="368935" cy="387350"/>
            <a:chOff x="0" y="986971"/>
            <a:chExt cx="4615543" cy="4847774"/>
          </a:xfrm>
        </p:grpSpPr>
        <p:sp>
          <p:nvSpPr>
            <p:cNvPr id="31" name="矩形 30"/>
            <p:cNvSpPr/>
            <p:nvPr/>
          </p:nvSpPr>
          <p:spPr>
            <a:xfrm>
              <a:off x="449943" y="986971"/>
              <a:ext cx="4165600" cy="4847774"/>
            </a:xfrm>
            <a:prstGeom prst="rect">
              <a:avLst/>
            </a:prstGeom>
            <a:noFill/>
            <a:ln>
              <a:solidFill>
                <a:schemeClr val="accent1">
                  <a:lumMod val="50000"/>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p:cNvSpPr/>
            <p:nvPr/>
          </p:nvSpPr>
          <p:spPr>
            <a:xfrm>
              <a:off x="0" y="1320801"/>
              <a:ext cx="4180114" cy="4180114"/>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3" name="矩形 69"/>
          <p:cNvSpPr>
            <a:spLocks noChangeArrowheads="1"/>
          </p:cNvSpPr>
          <p:nvPr/>
        </p:nvSpPr>
        <p:spPr bwMode="auto">
          <a:xfrm>
            <a:off x="592455" y="4144645"/>
            <a:ext cx="11162030" cy="7067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buFont typeface="Arial" panose="020B0604020202020204" pitchFamily="34" charset="0"/>
              <a:buNone/>
            </a:pPr>
            <a:r>
              <a:rPr lang="zh-CN" altLang="en-US" sz="4000" b="1" dirty="0">
                <a:solidFill>
                  <a:srgbClr val="2E75B6"/>
                </a:solidFill>
                <a:latin typeface="微软雅黑" panose="020B0503020204020204" charset="-122"/>
                <a:ea typeface="微软雅黑" panose="020B0503020204020204" charset="-122"/>
                <a:sym typeface="微软雅黑" panose="020B0503020204020204" charset="-122"/>
              </a:rPr>
              <a:t>舆论调查课题的确定原理与概念的操作化</a:t>
            </a:r>
            <a:endParaRPr lang="zh-CN" altLang="en-US" sz="4000" b="1" dirty="0">
              <a:solidFill>
                <a:srgbClr val="2E75B6"/>
              </a:solidFill>
              <a:latin typeface="微软雅黑" panose="020B0503020204020204" charset="-122"/>
              <a:ea typeface="微软雅黑" panose="020B0503020204020204" charset="-122"/>
              <a:sym typeface="微软雅黑" panose="020B0503020204020204" charset="-122"/>
            </a:endParaRPr>
          </a:p>
        </p:txBody>
      </p:sp>
      <p:sp>
        <p:nvSpPr>
          <p:cNvPr id="34" name="矩形 70"/>
          <p:cNvSpPr>
            <a:spLocks noChangeArrowheads="1"/>
          </p:cNvSpPr>
          <p:nvPr/>
        </p:nvSpPr>
        <p:spPr bwMode="auto">
          <a:xfrm>
            <a:off x="2486582" y="5072848"/>
            <a:ext cx="7217819" cy="645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sz="3600" b="1" dirty="0" smtClean="0">
                <a:solidFill>
                  <a:schemeClr val="bg2">
                    <a:lumMod val="25000"/>
                  </a:schemeClr>
                </a:solidFill>
                <a:latin typeface="微软雅黑" panose="020B0503020204020204" charset="-122"/>
                <a:ea typeface="微软雅黑" panose="020B0503020204020204" charset="-122"/>
                <a:sym typeface="+mn-ea"/>
              </a:rPr>
              <a:t>调查课题确定的原理</a:t>
            </a:r>
            <a:endParaRPr lang="zh-CN" altLang="en-US" sz="3600" b="1" dirty="0" smtClean="0">
              <a:solidFill>
                <a:schemeClr val="bg2">
                  <a:lumMod val="25000"/>
                </a:schemeClr>
              </a:solidFill>
              <a:latin typeface="微软雅黑" panose="020B0503020204020204" charset="-122"/>
              <a:ea typeface="微软雅黑" panose="020B0503020204020204" charset="-122"/>
              <a:sym typeface="+mn-ea"/>
            </a:endParaRPr>
          </a:p>
        </p:txBody>
      </p:sp>
      <p:cxnSp>
        <p:nvCxnSpPr>
          <p:cNvPr id="35" name="直接连接符 34"/>
          <p:cNvCxnSpPr/>
          <p:nvPr/>
        </p:nvCxnSpPr>
        <p:spPr>
          <a:xfrm>
            <a:off x="62370" y="4498433"/>
            <a:ext cx="1455994" cy="1"/>
          </a:xfrm>
          <a:prstGeom prst="line">
            <a:avLst/>
          </a:prstGeom>
          <a:ln w="9525">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nvCxnSpPr>
        <p:spPr>
          <a:xfrm>
            <a:off x="10743162" y="4498436"/>
            <a:ext cx="1379364" cy="1"/>
          </a:xfrm>
          <a:prstGeom prst="line">
            <a:avLst/>
          </a:prstGeom>
          <a:ln w="9525">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37" name="_14"/>
          <p:cNvSpPr txBox="1">
            <a:spLocks noChangeArrowheads="1"/>
          </p:cNvSpPr>
          <p:nvPr/>
        </p:nvSpPr>
        <p:spPr bwMode="auto">
          <a:xfrm>
            <a:off x="5052963" y="1598609"/>
            <a:ext cx="2263793" cy="64221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3" tIns="45711" rIns="91423" bIns="45711"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endParaRPr lang="zh-CN" sz="5400" dirty="0">
              <a:solidFill>
                <a:schemeClr val="bg1"/>
              </a:solidFill>
              <a:latin typeface="微软雅黑" panose="020B0503020204020204" charset="-122"/>
              <a:ea typeface="微软雅黑" panose="020B0503020204020204"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fade">
                                      <p:cBhvr>
                                        <p:cTn id="7" dur="1000"/>
                                        <p:tgtEl>
                                          <p:spTgt spid="37"/>
                                        </p:tgtEl>
                                      </p:cBhvr>
                                    </p:animEffect>
                                    <p:anim calcmode="lin" valueType="num">
                                      <p:cBhvr>
                                        <p:cTn id="8" dur="1000" fill="hold"/>
                                        <p:tgtEl>
                                          <p:spTgt spid="37"/>
                                        </p:tgtEl>
                                        <p:attrNameLst>
                                          <p:attrName>ppt_x</p:attrName>
                                        </p:attrNameLst>
                                      </p:cBhvr>
                                      <p:tavLst>
                                        <p:tav tm="0">
                                          <p:val>
                                            <p:strVal val="#ppt_x"/>
                                          </p:val>
                                        </p:tav>
                                        <p:tav tm="100000">
                                          <p:val>
                                            <p:strVal val="#ppt_x"/>
                                          </p:val>
                                        </p:tav>
                                      </p:tavLst>
                                    </p:anim>
                                    <p:anim calcmode="lin" valueType="num">
                                      <p:cBhvr>
                                        <p:cTn id="9" dur="1000" fill="hold"/>
                                        <p:tgtEl>
                                          <p:spTgt spid="37"/>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nodeType="afterEffect">
                                  <p:stCondLst>
                                    <p:cond delay="0"/>
                                  </p:stCondLst>
                                  <p:childTnLst>
                                    <p:set>
                                      <p:cBhvr>
                                        <p:cTn id="12" dur="1" fill="hold">
                                          <p:stCondLst>
                                            <p:cond delay="0"/>
                                          </p:stCondLst>
                                        </p:cTn>
                                        <p:tgtEl>
                                          <p:spTgt spid="35"/>
                                        </p:tgtEl>
                                        <p:attrNameLst>
                                          <p:attrName>style.visibility</p:attrName>
                                        </p:attrNameLst>
                                      </p:cBhvr>
                                      <p:to>
                                        <p:strVal val="visible"/>
                                      </p:to>
                                    </p:set>
                                    <p:animEffect transition="in" filter="wipe(left)">
                                      <p:cBhvr>
                                        <p:cTn id="13" dur="500"/>
                                        <p:tgtEl>
                                          <p:spTgt spid="35"/>
                                        </p:tgtEl>
                                      </p:cBhvr>
                                    </p:animEffect>
                                  </p:childTnLst>
                                </p:cTn>
                              </p:par>
                            </p:childTnLst>
                          </p:cTn>
                        </p:par>
                        <p:par>
                          <p:cTn id="14" fill="hold">
                            <p:stCondLst>
                              <p:cond delay="1500"/>
                            </p:stCondLst>
                            <p:childTnLst>
                              <p:par>
                                <p:cTn id="15" presetID="22" presetClass="entr" presetSubtype="2" fill="hold" nodeType="afterEffect">
                                  <p:stCondLst>
                                    <p:cond delay="0"/>
                                  </p:stCondLst>
                                  <p:childTnLst>
                                    <p:set>
                                      <p:cBhvr>
                                        <p:cTn id="16" dur="1" fill="hold">
                                          <p:stCondLst>
                                            <p:cond delay="0"/>
                                          </p:stCondLst>
                                        </p:cTn>
                                        <p:tgtEl>
                                          <p:spTgt spid="36"/>
                                        </p:tgtEl>
                                        <p:attrNameLst>
                                          <p:attrName>style.visibility</p:attrName>
                                        </p:attrNameLst>
                                      </p:cBhvr>
                                      <p:to>
                                        <p:strVal val="visible"/>
                                      </p:to>
                                    </p:set>
                                    <p:animEffect transition="in" filter="wipe(right)">
                                      <p:cBhvr>
                                        <p:cTn id="17" dur="500"/>
                                        <p:tgtEl>
                                          <p:spTgt spid="36"/>
                                        </p:tgtEl>
                                      </p:cBhvr>
                                    </p:animEffect>
                                  </p:childTnLst>
                                </p:cTn>
                              </p:par>
                            </p:childTnLst>
                          </p:cTn>
                        </p:par>
                        <p:par>
                          <p:cTn id="18" fill="hold">
                            <p:stCondLst>
                              <p:cond delay="2000"/>
                            </p:stCondLst>
                            <p:childTnLst>
                              <p:par>
                                <p:cTn id="19" presetID="53" presetClass="entr" presetSubtype="16" fill="hold" grpId="0" nodeType="afterEffect">
                                  <p:stCondLst>
                                    <p:cond delay="0"/>
                                  </p:stCondLst>
                                  <p:childTnLst>
                                    <p:set>
                                      <p:cBhvr>
                                        <p:cTn id="20" dur="1" fill="hold">
                                          <p:stCondLst>
                                            <p:cond delay="0"/>
                                          </p:stCondLst>
                                        </p:cTn>
                                        <p:tgtEl>
                                          <p:spTgt spid="33"/>
                                        </p:tgtEl>
                                        <p:attrNameLst>
                                          <p:attrName>style.visibility</p:attrName>
                                        </p:attrNameLst>
                                      </p:cBhvr>
                                      <p:to>
                                        <p:strVal val="visible"/>
                                      </p:to>
                                    </p:set>
                                    <p:anim calcmode="lin" valueType="num">
                                      <p:cBhvr>
                                        <p:cTn id="21" dur="500" fill="hold"/>
                                        <p:tgtEl>
                                          <p:spTgt spid="33"/>
                                        </p:tgtEl>
                                        <p:attrNameLst>
                                          <p:attrName>ppt_w</p:attrName>
                                        </p:attrNameLst>
                                      </p:cBhvr>
                                      <p:tavLst>
                                        <p:tav tm="0">
                                          <p:val>
                                            <p:fltVal val="0"/>
                                          </p:val>
                                        </p:tav>
                                        <p:tav tm="100000">
                                          <p:val>
                                            <p:strVal val="#ppt_w"/>
                                          </p:val>
                                        </p:tav>
                                      </p:tavLst>
                                    </p:anim>
                                    <p:anim calcmode="lin" valueType="num">
                                      <p:cBhvr>
                                        <p:cTn id="22" dur="500" fill="hold"/>
                                        <p:tgtEl>
                                          <p:spTgt spid="33"/>
                                        </p:tgtEl>
                                        <p:attrNameLst>
                                          <p:attrName>ppt_h</p:attrName>
                                        </p:attrNameLst>
                                      </p:cBhvr>
                                      <p:tavLst>
                                        <p:tav tm="0">
                                          <p:val>
                                            <p:fltVal val="0"/>
                                          </p:val>
                                        </p:tav>
                                        <p:tav tm="100000">
                                          <p:val>
                                            <p:strVal val="#ppt_h"/>
                                          </p:val>
                                        </p:tav>
                                      </p:tavLst>
                                    </p:anim>
                                    <p:animEffect transition="in" filter="fade">
                                      <p:cBhvr>
                                        <p:cTn id="23" dur="500"/>
                                        <p:tgtEl>
                                          <p:spTgt spid="33"/>
                                        </p:tgtEl>
                                      </p:cBhvr>
                                    </p:animEffect>
                                  </p:childTnLst>
                                </p:cTn>
                              </p:par>
                            </p:childTnLst>
                          </p:cTn>
                        </p:par>
                        <p:par>
                          <p:cTn id="24" fill="hold">
                            <p:stCondLst>
                              <p:cond delay="2500"/>
                            </p:stCondLst>
                            <p:childTnLst>
                              <p:par>
                                <p:cTn id="25" presetID="31" presetClass="entr" presetSubtype="0" fill="hold" grpId="0" nodeType="afterEffect">
                                  <p:stCondLst>
                                    <p:cond delay="0"/>
                                  </p:stCondLst>
                                  <p:childTnLst>
                                    <p:set>
                                      <p:cBhvr>
                                        <p:cTn id="26" dur="1" fill="hold">
                                          <p:stCondLst>
                                            <p:cond delay="0"/>
                                          </p:stCondLst>
                                        </p:cTn>
                                        <p:tgtEl>
                                          <p:spTgt spid="34"/>
                                        </p:tgtEl>
                                        <p:attrNameLst>
                                          <p:attrName>style.visibility</p:attrName>
                                        </p:attrNameLst>
                                      </p:cBhvr>
                                      <p:to>
                                        <p:strVal val="visible"/>
                                      </p:to>
                                    </p:set>
                                    <p:anim calcmode="lin" valueType="num">
                                      <p:cBhvr>
                                        <p:cTn id="27" dur="750" fill="hold"/>
                                        <p:tgtEl>
                                          <p:spTgt spid="34"/>
                                        </p:tgtEl>
                                        <p:attrNameLst>
                                          <p:attrName>ppt_w</p:attrName>
                                        </p:attrNameLst>
                                      </p:cBhvr>
                                      <p:tavLst>
                                        <p:tav tm="0">
                                          <p:val>
                                            <p:fltVal val="0"/>
                                          </p:val>
                                        </p:tav>
                                        <p:tav tm="100000">
                                          <p:val>
                                            <p:strVal val="#ppt_w"/>
                                          </p:val>
                                        </p:tav>
                                      </p:tavLst>
                                    </p:anim>
                                    <p:anim calcmode="lin" valueType="num">
                                      <p:cBhvr>
                                        <p:cTn id="28" dur="750" fill="hold"/>
                                        <p:tgtEl>
                                          <p:spTgt spid="34"/>
                                        </p:tgtEl>
                                        <p:attrNameLst>
                                          <p:attrName>ppt_h</p:attrName>
                                        </p:attrNameLst>
                                      </p:cBhvr>
                                      <p:tavLst>
                                        <p:tav tm="0">
                                          <p:val>
                                            <p:fltVal val="0"/>
                                          </p:val>
                                        </p:tav>
                                        <p:tav tm="100000">
                                          <p:val>
                                            <p:strVal val="#ppt_h"/>
                                          </p:val>
                                        </p:tav>
                                      </p:tavLst>
                                    </p:anim>
                                    <p:anim calcmode="lin" valueType="num">
                                      <p:cBhvr>
                                        <p:cTn id="29" dur="750" fill="hold"/>
                                        <p:tgtEl>
                                          <p:spTgt spid="34"/>
                                        </p:tgtEl>
                                        <p:attrNameLst>
                                          <p:attrName>style.rotation</p:attrName>
                                        </p:attrNameLst>
                                      </p:cBhvr>
                                      <p:tavLst>
                                        <p:tav tm="0">
                                          <p:val>
                                            <p:fltVal val="90"/>
                                          </p:val>
                                        </p:tav>
                                        <p:tav tm="100000">
                                          <p:val>
                                            <p:fltVal val="0"/>
                                          </p:val>
                                        </p:tav>
                                      </p:tavLst>
                                    </p:anim>
                                    <p:animEffect transition="in" filter="fade">
                                      <p:cBhvr>
                                        <p:cTn id="30" dur="75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34" grpId="0"/>
      <p:bldP spid="37" grpId="0" bldLvl="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6531" y="494212"/>
            <a:ext cx="12188156" cy="521970"/>
            <a:chOff x="181649" y="657955"/>
            <a:chExt cx="12190413" cy="522067"/>
          </a:xfrm>
        </p:grpSpPr>
        <p:sp>
          <p:nvSpPr>
            <p:cNvPr id="2" name="矩形 1"/>
            <p:cNvSpPr/>
            <p:nvPr/>
          </p:nvSpPr>
          <p:spPr>
            <a:xfrm>
              <a:off x="181649"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6131742" y="657955"/>
              <a:ext cx="309937" cy="522067"/>
            </a:xfrm>
            <a:prstGeom prst="rect">
              <a:avLst/>
            </a:prstGeom>
            <a:noFill/>
          </p:spPr>
          <p:txBody>
            <a:bodyPr wrap="none" rtlCol="0" anchor="ctr" anchorCtr="0">
              <a:spAutoFit/>
            </a:bodyPr>
            <a:lstStyle/>
            <a:p>
              <a:pPr algn="ctr"/>
              <a:endPar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sym typeface="+mn-ea"/>
              </a:endParaRPr>
            </a:p>
          </p:txBody>
        </p:sp>
      </p:grpSp>
      <p:sp>
        <p:nvSpPr>
          <p:cNvPr id="5" name="文本框 4"/>
          <p:cNvSpPr txBox="1"/>
          <p:nvPr/>
        </p:nvSpPr>
        <p:spPr>
          <a:xfrm>
            <a:off x="1101090" y="1605280"/>
            <a:ext cx="10441940" cy="4246245"/>
          </a:xfrm>
          <a:prstGeom prst="rect">
            <a:avLst/>
          </a:prstGeom>
          <a:noFill/>
        </p:spPr>
        <p:txBody>
          <a:bodyPr wrap="square" rtlCol="0">
            <a:spAutoFit/>
          </a:bodyPr>
          <a:p>
            <a:pPr indent="508000" fontAlgn="auto">
              <a:lnSpc>
                <a:spcPct val="150000"/>
              </a:lnSpc>
              <a:extLst>
                <a:ext uri="{35155182-B16C-46BC-9424-99874614C6A1}">
                  <wpsdc:indentchars xmlns:wpsdc="http://www.wps.cn/officeDocument/2017/drawingmlCustomData" val="200" checksum="282533468"/>
                </a:ext>
              </a:extLst>
            </a:pPr>
            <a:r>
              <a:rPr sz="2000">
                <a:latin typeface="微软雅黑" panose="020B0503020204020204" charset="-122"/>
                <a:ea typeface="微软雅黑" panose="020B0503020204020204" charset="-122"/>
                <a:cs typeface="微软雅黑" panose="020B0503020204020204" charset="-122"/>
              </a:rPr>
              <a:t>从根本上来说，舆论课题真正的来源，就是舆论问题的发生。由于不断发展的社会实践与既存的观念文明和制度文明之间存在着不同步性，当社会发展实践和现存的规则、制度之间产生了矛盾</a:t>
            </a:r>
            <a:r>
              <a:rPr lang="zh-CN" sz="2000">
                <a:latin typeface="微软雅黑" panose="020B0503020204020204" charset="-122"/>
                <a:ea typeface="微软雅黑" panose="020B0503020204020204" charset="-122"/>
                <a:cs typeface="微软雅黑" panose="020B0503020204020204" charset="-122"/>
              </a:rPr>
              <a:t>，</a:t>
            </a:r>
            <a:r>
              <a:rPr sz="2000">
                <a:latin typeface="微软雅黑" panose="020B0503020204020204" charset="-122"/>
                <a:ea typeface="微软雅黑" panose="020B0503020204020204" charset="-122"/>
                <a:cs typeface="微软雅黑" panose="020B0503020204020204" charset="-122"/>
              </a:rPr>
              <a:t>那么在这种矛盾所造成的张力下</a:t>
            </a:r>
            <a:r>
              <a:rPr lang="zh-CN" sz="2000">
                <a:latin typeface="微软雅黑" panose="020B0503020204020204" charset="-122"/>
                <a:ea typeface="微软雅黑" panose="020B0503020204020204" charset="-122"/>
                <a:cs typeface="微软雅黑" panose="020B0503020204020204" charset="-122"/>
              </a:rPr>
              <a:t>，</a:t>
            </a:r>
            <a:r>
              <a:rPr sz="2000">
                <a:latin typeface="微软雅黑" panose="020B0503020204020204" charset="-122"/>
                <a:ea typeface="微软雅黑" panose="020B0503020204020204" charset="-122"/>
                <a:cs typeface="微软雅黑" panose="020B0503020204020204" charset="-122"/>
              </a:rPr>
              <a:t>就容易产生一些冲突或者社会问题。既有的规则、制度的有效性降低之后,需要重新设置议程来完成有效的制度构造,这时社会舆论参与到解决问题的过程中。所以</a:t>
            </a:r>
            <a:r>
              <a:rPr lang="zh-CN" sz="2000">
                <a:latin typeface="微软雅黑" panose="020B0503020204020204" charset="-122"/>
                <a:ea typeface="微软雅黑" panose="020B0503020204020204" charset="-122"/>
                <a:cs typeface="微软雅黑" panose="020B0503020204020204" charset="-122"/>
              </a:rPr>
              <a:t>，</a:t>
            </a:r>
            <a:r>
              <a:rPr sz="2000">
                <a:latin typeface="微软雅黑" panose="020B0503020204020204" charset="-122"/>
                <a:ea typeface="微软雅黑" panose="020B0503020204020204" charset="-122"/>
                <a:cs typeface="微软雅黑" panose="020B0503020204020204" charset="-122"/>
              </a:rPr>
              <a:t>从理论层面上分析舆论课题的来源，实际上是跟现实发展的矛盾有关，跟社会公共决策有关。</a:t>
            </a:r>
            <a:endParaRPr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extLst>
                <a:ext uri="{35155182-B16C-46BC-9424-99874614C6A1}">
                  <wpsdc:indentchars xmlns:wpsdc="http://www.wps.cn/officeDocument/2017/drawingmlCustomData" val="200" checksum="282533468"/>
                </a:ext>
              </a:extLst>
            </a:pPr>
            <a:r>
              <a:rPr sz="2000">
                <a:latin typeface="微软雅黑" panose="020B0503020204020204" charset="-122"/>
                <a:ea typeface="微软雅黑" panose="020B0503020204020204" charset="-122"/>
                <a:cs typeface="微软雅黑" panose="020B0503020204020204" charset="-122"/>
              </a:rPr>
              <a:t>舆论具体课题确定的基本原理，则是指</a:t>
            </a:r>
            <a:r>
              <a:rPr lang="zh-CN" sz="2000">
                <a:latin typeface="微软雅黑" panose="020B0503020204020204" charset="-122"/>
                <a:ea typeface="微软雅黑" panose="020B0503020204020204" charset="-122"/>
                <a:cs typeface="微软雅黑" panose="020B0503020204020204" charset="-122"/>
              </a:rPr>
              <a:t>一</a:t>
            </a:r>
            <a:r>
              <a:rPr sz="2000">
                <a:latin typeface="微软雅黑" panose="020B0503020204020204" charset="-122"/>
                <a:ea typeface="微软雅黑" panose="020B0503020204020204" charset="-122"/>
                <a:cs typeface="微软雅黑" panose="020B0503020204020204" charset="-122"/>
              </a:rPr>
              <a:t>项课题加以确立需要掌握哪些标准，即哪些值得去做，可以去做</a:t>
            </a:r>
            <a:r>
              <a:rPr lang="zh-CN" sz="2000">
                <a:latin typeface="微软雅黑" panose="020B0503020204020204" charset="-122"/>
                <a:ea typeface="微软雅黑" panose="020B0503020204020204" charset="-122"/>
                <a:cs typeface="微软雅黑" panose="020B0503020204020204" charset="-122"/>
              </a:rPr>
              <a:t>；</a:t>
            </a:r>
            <a:r>
              <a:rPr sz="2000">
                <a:latin typeface="微软雅黑" panose="020B0503020204020204" charset="-122"/>
                <a:ea typeface="微软雅黑" panose="020B0503020204020204" charset="-122"/>
                <a:cs typeface="微软雅黑" panose="020B0503020204020204" charset="-122"/>
              </a:rPr>
              <a:t>而哪些不值得去做</a:t>
            </a:r>
            <a:r>
              <a:rPr lang="zh-CN" sz="2000">
                <a:latin typeface="微软雅黑" panose="020B0503020204020204" charset="-122"/>
                <a:ea typeface="微软雅黑" panose="020B0503020204020204" charset="-122"/>
                <a:cs typeface="微软雅黑" panose="020B0503020204020204" charset="-122"/>
              </a:rPr>
              <a:t>，</a:t>
            </a:r>
            <a:r>
              <a:rPr sz="2000">
                <a:latin typeface="微软雅黑" panose="020B0503020204020204" charset="-122"/>
                <a:ea typeface="微软雅黑" panose="020B0503020204020204" charset="-122"/>
                <a:cs typeface="微软雅黑" panose="020B0503020204020204" charset="-122"/>
              </a:rPr>
              <a:t>也不可以去做。</a:t>
            </a:r>
            <a:r>
              <a:rPr lang="zh-CN" sz="2000">
                <a:latin typeface="微软雅黑" panose="020B0503020204020204" charset="-122"/>
                <a:ea typeface="微软雅黑" panose="020B0503020204020204" charset="-122"/>
                <a:cs typeface="微软雅黑" panose="020B0503020204020204" charset="-122"/>
              </a:rPr>
              <a:t>一</a:t>
            </a:r>
            <a:r>
              <a:rPr sz="2000">
                <a:latin typeface="微软雅黑" panose="020B0503020204020204" charset="-122"/>
                <a:ea typeface="微软雅黑" panose="020B0503020204020204" charset="-122"/>
                <a:cs typeface="微软雅黑" panose="020B0503020204020204" charset="-122"/>
              </a:rPr>
              <a:t>般来说，至少有三个标准:</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学术真理性标准、社会价值性标准和可行性标准</a:t>
            </a:r>
            <a:r>
              <a:rPr sz="2000">
                <a:latin typeface="微软雅黑" panose="020B0503020204020204" charset="-122"/>
                <a:ea typeface="微软雅黑" panose="020B0503020204020204" charset="-122"/>
                <a:cs typeface="微软雅黑" panose="020B0503020204020204" charset="-122"/>
              </a:rPr>
              <a:t>。</a:t>
            </a:r>
            <a:endParaRPr sz="2000">
              <a:latin typeface="微软雅黑" panose="020B0503020204020204" charset="-122"/>
              <a:ea typeface="微软雅黑" panose="020B0503020204020204" charset="-122"/>
              <a:cs typeface="微软雅黑" panose="020B0503020204020204" charset="-122"/>
            </a:endParaRPr>
          </a:p>
        </p:txBody>
      </p:sp>
      <p:sp>
        <p:nvSpPr>
          <p:cNvPr id="6" name="TextBox 2"/>
          <p:cNvSpPr txBox="1"/>
          <p:nvPr/>
        </p:nvSpPr>
        <p:spPr>
          <a:xfrm>
            <a:off x="3704074" y="251324"/>
            <a:ext cx="4813935" cy="521970"/>
          </a:xfrm>
          <a:prstGeom prst="rect">
            <a:avLst/>
          </a:prstGeom>
          <a:noFill/>
        </p:spPr>
        <p:txBody>
          <a:bodyPr wrap="none" rtlCol="0">
            <a:spAutoFit/>
          </a:bodyPr>
          <a:p>
            <a:pPr algn="ctr"/>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sym typeface="+mn-ea"/>
              </a:rPr>
              <a:t>二、舆论调查课题的确定原理</a:t>
            </a:r>
            <a:endParaRPr lang="zh-CN" altLang="en-US" sz="2800" dirty="0">
              <a:solidFill>
                <a:schemeClr val="accent3">
                  <a:lumMod val="75000"/>
                </a:schemeClr>
              </a:solidFill>
              <a:latin typeface="微软雅黑" panose="020B0503020204020204" charset="-122"/>
              <a:ea typeface="微软雅黑" panose="020B0503020204020204"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6531" y="494212"/>
            <a:ext cx="12188156" cy="521970"/>
            <a:chOff x="181649" y="657955"/>
            <a:chExt cx="12190413" cy="522067"/>
          </a:xfrm>
        </p:grpSpPr>
        <p:sp>
          <p:nvSpPr>
            <p:cNvPr id="2" name="矩形 1"/>
            <p:cNvSpPr/>
            <p:nvPr/>
          </p:nvSpPr>
          <p:spPr>
            <a:xfrm>
              <a:off x="181649"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6131742" y="657955"/>
              <a:ext cx="309937" cy="522067"/>
            </a:xfrm>
            <a:prstGeom prst="rect">
              <a:avLst/>
            </a:prstGeom>
            <a:noFill/>
          </p:spPr>
          <p:txBody>
            <a:bodyPr wrap="none" rtlCol="0" anchor="ctr" anchorCtr="0">
              <a:spAutoFit/>
            </a:bodyPr>
            <a:lstStyle/>
            <a:p>
              <a:pPr algn="ctr"/>
              <a:endPar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sym typeface="+mn-ea"/>
              </a:endParaRPr>
            </a:p>
          </p:txBody>
        </p:sp>
      </p:grpSp>
      <p:sp>
        <p:nvSpPr>
          <p:cNvPr id="6" name="TextBox 2"/>
          <p:cNvSpPr txBox="1"/>
          <p:nvPr/>
        </p:nvSpPr>
        <p:spPr>
          <a:xfrm>
            <a:off x="3704074" y="251324"/>
            <a:ext cx="4813935" cy="521970"/>
          </a:xfrm>
          <a:prstGeom prst="rect">
            <a:avLst/>
          </a:prstGeom>
          <a:noFill/>
        </p:spPr>
        <p:txBody>
          <a:bodyPr wrap="none" rtlCol="0">
            <a:spAutoFit/>
          </a:bodyPr>
          <a:p>
            <a:pPr algn="ctr"/>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sym typeface="+mn-ea"/>
              </a:rPr>
              <a:t>二、舆论调查课题的确定原理</a:t>
            </a:r>
            <a:endParaRPr lang="zh-CN" altLang="en-US" sz="2800" dirty="0">
              <a:solidFill>
                <a:schemeClr val="accent3">
                  <a:lumMod val="75000"/>
                </a:schemeClr>
              </a:solidFill>
              <a:latin typeface="微软雅黑" panose="020B0503020204020204" charset="-122"/>
              <a:ea typeface="微软雅黑" panose="020B0503020204020204" charset="-122"/>
            </a:endParaRPr>
          </a:p>
        </p:txBody>
      </p:sp>
      <p:sp>
        <p:nvSpPr>
          <p:cNvPr id="3" name="圆角矩形 2"/>
          <p:cNvSpPr/>
          <p:nvPr>
            <p:custDataLst>
              <p:tags r:id="rId1"/>
            </p:custDataLst>
          </p:nvPr>
        </p:nvSpPr>
        <p:spPr>
          <a:xfrm>
            <a:off x="2572274" y="1422786"/>
            <a:ext cx="846484" cy="846484"/>
          </a:xfrm>
          <a:prstGeom prst="roundRect">
            <a:avLst>
              <a:gd name="adj" fmla="val 9711"/>
            </a:avLst>
          </a:prstGeom>
          <a:noFill/>
          <a:ln w="88900" cap="flat">
            <a:solidFill>
              <a:srgbClr val="096FB6"/>
            </a:solidFill>
            <a:miter lim="800000"/>
          </a:ln>
        </p:spPr>
        <p:style>
          <a:lnRef idx="2">
            <a:srgbClr val="096FB6">
              <a:shade val="50000"/>
            </a:srgbClr>
          </a:lnRef>
          <a:fillRef idx="1">
            <a:srgbClr val="096FB6"/>
          </a:fillRef>
          <a:effectRef idx="0">
            <a:srgbClr val="096FB6"/>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7" name="文本框 6"/>
          <p:cNvSpPr txBox="1"/>
          <p:nvPr>
            <p:custDataLst>
              <p:tags r:id="rId2"/>
            </p:custDataLst>
          </p:nvPr>
        </p:nvSpPr>
        <p:spPr>
          <a:xfrm>
            <a:off x="2102400" y="1208443"/>
            <a:ext cx="1054521" cy="831272"/>
          </a:xfrm>
          <a:prstGeom prst="rect">
            <a:avLst/>
          </a:prstGeom>
          <a:solidFill>
            <a:srgbClr val="FFFFFF"/>
          </a:solidFill>
        </p:spPr>
        <p:txBody>
          <a:bodyPr wrap="square" tIns="0" bIns="0" rtlCol="0">
            <a:normAutofit lnSpcReduction="10000"/>
          </a:bodyPr>
          <a:p>
            <a:pPr algn="ctr">
              <a:lnSpc>
                <a:spcPct val="130000"/>
              </a:lnSpc>
            </a:pPr>
            <a:r>
              <a:rPr lang="en-US" altLang="zh-CN" sz="4400" b="1" dirty="0">
                <a:solidFill>
                  <a:srgbClr val="096FB6"/>
                </a:solidFill>
                <a:latin typeface="Arial" panose="020B0604020202020204" pitchFamily="34" charset="0"/>
                <a:ea typeface="微软雅黑" panose="020B0503020204020204" charset="-122"/>
                <a:sym typeface="Arial" panose="020B0604020202020204" pitchFamily="34" charset="0"/>
              </a:rPr>
              <a:t>01</a:t>
            </a:r>
            <a:endParaRPr lang="zh-CN" altLang="en-US" sz="4400" b="1" dirty="0">
              <a:solidFill>
                <a:srgbClr val="096FB6"/>
              </a:solidFill>
              <a:latin typeface="Arial" panose="020B0604020202020204" pitchFamily="34" charset="0"/>
              <a:ea typeface="微软雅黑" panose="020B0503020204020204" charset="-122"/>
              <a:sym typeface="Arial" panose="020B0604020202020204" pitchFamily="34" charset="0"/>
            </a:endParaRPr>
          </a:p>
        </p:txBody>
      </p:sp>
      <p:sp>
        <p:nvSpPr>
          <p:cNvPr id="10" name="文本框 9"/>
          <p:cNvSpPr txBox="1"/>
          <p:nvPr>
            <p:custDataLst>
              <p:tags r:id="rId3"/>
            </p:custDataLst>
          </p:nvPr>
        </p:nvSpPr>
        <p:spPr>
          <a:xfrm>
            <a:off x="3655060" y="1473200"/>
            <a:ext cx="6904990" cy="600710"/>
          </a:xfrm>
          <a:prstGeom prst="rect">
            <a:avLst/>
          </a:prstGeom>
          <a:noFill/>
        </p:spPr>
        <p:txBody>
          <a:bodyPr wrap="square" lIns="91440" tIns="45720" rIns="91440" bIns="45720" rtlCol="0" anchor="ctr" anchorCtr="0"/>
          <a:p>
            <a:pPr>
              <a:lnSpc>
                <a:spcPct val="120000"/>
              </a:lnSpc>
            </a:pPr>
            <a:r>
              <a:rPr sz="2800" b="1">
                <a:latin typeface="微软雅黑" panose="020B0503020204020204" charset="-122"/>
                <a:ea typeface="微软雅黑" panose="020B0503020204020204" charset="-122"/>
                <a:cs typeface="微软雅黑" panose="020B0503020204020204" charset="-122"/>
                <a:sym typeface="+mn-ea"/>
              </a:rPr>
              <a:t>学术真理性标准和社会价值性标准的选择</a:t>
            </a:r>
            <a:endParaRPr lang="zh-CN" altLang="en-US" sz="2800" b="1" spc="200">
              <a:solidFill>
                <a:srgbClr val="096FB6"/>
              </a:solidFill>
              <a:latin typeface="微软雅黑" panose="020B0503020204020204" charset="-122"/>
              <a:ea typeface="微软雅黑" panose="020B0503020204020204" charset="-122"/>
              <a:cs typeface="微软雅黑" panose="020B0503020204020204" charset="-122"/>
              <a:sym typeface="+mn-ea"/>
            </a:endParaRPr>
          </a:p>
        </p:txBody>
      </p:sp>
      <p:sp>
        <p:nvSpPr>
          <p:cNvPr id="12" name="圆角矩形 11"/>
          <p:cNvSpPr/>
          <p:nvPr>
            <p:custDataLst>
              <p:tags r:id="rId4"/>
            </p:custDataLst>
          </p:nvPr>
        </p:nvSpPr>
        <p:spPr>
          <a:xfrm>
            <a:off x="2572274" y="3110004"/>
            <a:ext cx="846484" cy="846484"/>
          </a:xfrm>
          <a:prstGeom prst="roundRect">
            <a:avLst>
              <a:gd name="adj" fmla="val 9711"/>
            </a:avLst>
          </a:prstGeom>
          <a:noFill/>
          <a:ln w="88900" cap="flat">
            <a:solidFill>
              <a:srgbClr val="099CB6"/>
            </a:solidFill>
            <a:miter lim="800000"/>
          </a:ln>
        </p:spPr>
        <p:style>
          <a:lnRef idx="2">
            <a:srgbClr val="096FB6">
              <a:shade val="50000"/>
            </a:srgbClr>
          </a:lnRef>
          <a:fillRef idx="1">
            <a:srgbClr val="096FB6"/>
          </a:fillRef>
          <a:effectRef idx="0">
            <a:srgbClr val="096FB6"/>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3" name="文本框 12"/>
          <p:cNvSpPr txBox="1"/>
          <p:nvPr>
            <p:custDataLst>
              <p:tags r:id="rId5"/>
            </p:custDataLst>
          </p:nvPr>
        </p:nvSpPr>
        <p:spPr>
          <a:xfrm>
            <a:off x="2102400" y="2895662"/>
            <a:ext cx="1054521" cy="831272"/>
          </a:xfrm>
          <a:prstGeom prst="rect">
            <a:avLst/>
          </a:prstGeom>
          <a:solidFill>
            <a:srgbClr val="FFFFFF"/>
          </a:solidFill>
        </p:spPr>
        <p:txBody>
          <a:bodyPr wrap="square" tIns="0" bIns="0" rtlCol="0">
            <a:normAutofit lnSpcReduction="10000"/>
          </a:bodyPr>
          <a:p>
            <a:pPr algn="ctr">
              <a:lnSpc>
                <a:spcPct val="130000"/>
              </a:lnSpc>
            </a:pPr>
            <a:r>
              <a:rPr lang="en-US" altLang="zh-CN" sz="4400" b="1" dirty="0">
                <a:solidFill>
                  <a:srgbClr val="099CB6"/>
                </a:solidFill>
                <a:latin typeface="Arial" panose="020B0604020202020204" pitchFamily="34" charset="0"/>
                <a:ea typeface="微软雅黑" panose="020B0503020204020204" charset="-122"/>
                <a:sym typeface="Arial" panose="020B0604020202020204" pitchFamily="34" charset="0"/>
              </a:rPr>
              <a:t>02</a:t>
            </a:r>
            <a:endParaRPr lang="zh-CN" altLang="en-US" sz="4400" b="1" dirty="0">
              <a:solidFill>
                <a:srgbClr val="099CB6"/>
              </a:solidFill>
              <a:latin typeface="Arial" panose="020B0604020202020204" pitchFamily="34" charset="0"/>
              <a:ea typeface="微软雅黑" panose="020B0503020204020204" charset="-122"/>
              <a:sym typeface="Arial" panose="020B0604020202020204" pitchFamily="34" charset="0"/>
            </a:endParaRPr>
          </a:p>
        </p:txBody>
      </p:sp>
      <p:sp>
        <p:nvSpPr>
          <p:cNvPr id="15" name="文本框 14"/>
          <p:cNvSpPr txBox="1"/>
          <p:nvPr>
            <p:custDataLst>
              <p:tags r:id="rId6"/>
            </p:custDataLst>
          </p:nvPr>
        </p:nvSpPr>
        <p:spPr>
          <a:xfrm>
            <a:off x="3655266" y="3204410"/>
            <a:ext cx="6340707" cy="600833"/>
          </a:xfrm>
          <a:prstGeom prst="rect">
            <a:avLst/>
          </a:prstGeom>
          <a:noFill/>
        </p:spPr>
        <p:txBody>
          <a:bodyPr wrap="square" lIns="91440" tIns="45720" rIns="91440" bIns="45720" rtlCol="0" anchor="ctr" anchorCtr="0">
            <a:normAutofit lnSpcReduction="10000"/>
          </a:bodyPr>
          <a:p>
            <a:pPr>
              <a:lnSpc>
                <a:spcPct val="120000"/>
              </a:lnSpc>
            </a:pPr>
            <a:r>
              <a:rPr sz="2800" b="1">
                <a:latin typeface="微软雅黑" panose="020B0503020204020204" charset="-122"/>
                <a:ea typeface="微软雅黑" panose="020B0503020204020204" charset="-122"/>
                <a:cs typeface="微软雅黑" panose="020B0503020204020204" charset="-122"/>
                <a:sym typeface="+mn-ea"/>
              </a:rPr>
              <a:t>舆论调查课题的三个层次</a:t>
            </a:r>
            <a:endParaRPr lang="zh-CN" altLang="en-US" sz="2800" b="1" spc="200">
              <a:solidFill>
                <a:srgbClr val="099CB6"/>
              </a:solidFill>
              <a:latin typeface="微软雅黑" panose="020B0503020204020204" charset="-122"/>
              <a:ea typeface="微软雅黑" panose="020B0503020204020204" charset="-122"/>
              <a:cs typeface="微软雅黑" panose="020B0503020204020204" charset="-122"/>
              <a:sym typeface="+mn-ea"/>
            </a:endParaRPr>
          </a:p>
        </p:txBody>
      </p:sp>
      <p:sp>
        <p:nvSpPr>
          <p:cNvPr id="16" name="圆角矩形 15"/>
          <p:cNvSpPr/>
          <p:nvPr>
            <p:custDataLst>
              <p:tags r:id="rId7"/>
            </p:custDataLst>
          </p:nvPr>
        </p:nvSpPr>
        <p:spPr>
          <a:xfrm>
            <a:off x="2572274" y="4917875"/>
            <a:ext cx="846484" cy="846484"/>
          </a:xfrm>
          <a:prstGeom prst="roundRect">
            <a:avLst>
              <a:gd name="adj" fmla="val 9711"/>
            </a:avLst>
          </a:prstGeom>
          <a:noFill/>
          <a:ln w="88900" cap="flat">
            <a:solidFill>
              <a:srgbClr val="096FB6"/>
            </a:solidFill>
            <a:miter lim="800000"/>
          </a:ln>
        </p:spPr>
        <p:style>
          <a:lnRef idx="2">
            <a:srgbClr val="096FB6">
              <a:shade val="50000"/>
            </a:srgbClr>
          </a:lnRef>
          <a:fillRef idx="1">
            <a:srgbClr val="096FB6"/>
          </a:fillRef>
          <a:effectRef idx="0">
            <a:srgbClr val="096FB6"/>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7" name="文本框 16"/>
          <p:cNvSpPr txBox="1"/>
          <p:nvPr>
            <p:custDataLst>
              <p:tags r:id="rId8"/>
            </p:custDataLst>
          </p:nvPr>
        </p:nvSpPr>
        <p:spPr>
          <a:xfrm>
            <a:off x="2102400" y="4703532"/>
            <a:ext cx="1054521" cy="831272"/>
          </a:xfrm>
          <a:prstGeom prst="rect">
            <a:avLst/>
          </a:prstGeom>
          <a:solidFill>
            <a:srgbClr val="FFFFFF"/>
          </a:solidFill>
        </p:spPr>
        <p:txBody>
          <a:bodyPr wrap="square" tIns="0" bIns="0" rtlCol="0">
            <a:normAutofit lnSpcReduction="10000"/>
          </a:bodyPr>
          <a:p>
            <a:pPr algn="ctr">
              <a:lnSpc>
                <a:spcPct val="130000"/>
              </a:lnSpc>
            </a:pPr>
            <a:r>
              <a:rPr lang="en-US" altLang="zh-CN" sz="4400" b="1" dirty="0">
                <a:solidFill>
                  <a:srgbClr val="096FB6"/>
                </a:solidFill>
                <a:latin typeface="Arial" panose="020B0604020202020204" pitchFamily="34" charset="0"/>
                <a:ea typeface="微软雅黑" panose="020B0503020204020204" charset="-122"/>
                <a:sym typeface="Arial" panose="020B0604020202020204" pitchFamily="34" charset="0"/>
              </a:rPr>
              <a:t>03</a:t>
            </a:r>
            <a:endParaRPr lang="zh-CN" altLang="en-US" sz="4400" b="1" dirty="0">
              <a:solidFill>
                <a:srgbClr val="096FB6"/>
              </a:solidFill>
              <a:latin typeface="Arial" panose="020B0604020202020204" pitchFamily="34" charset="0"/>
              <a:ea typeface="微软雅黑" panose="020B0503020204020204" charset="-122"/>
              <a:sym typeface="Arial" panose="020B0604020202020204" pitchFamily="34" charset="0"/>
            </a:endParaRPr>
          </a:p>
        </p:txBody>
      </p:sp>
      <p:sp>
        <p:nvSpPr>
          <p:cNvPr id="18" name="文本框 17"/>
          <p:cNvSpPr txBox="1"/>
          <p:nvPr>
            <p:custDataLst>
              <p:tags r:id="rId9"/>
            </p:custDataLst>
          </p:nvPr>
        </p:nvSpPr>
        <p:spPr>
          <a:xfrm>
            <a:off x="3655266" y="5430406"/>
            <a:ext cx="6340707" cy="949764"/>
          </a:xfrm>
          <a:prstGeom prst="rect">
            <a:avLst/>
          </a:prstGeom>
          <a:noFill/>
        </p:spPr>
        <p:txBody>
          <a:bodyPr wrap="square" lIns="91440" tIns="45720" rIns="91440" bIns="45720" rtlCol="0">
            <a:normAutofit/>
          </a:bodyPr>
          <a:p>
            <a:pPr>
              <a:lnSpc>
                <a:spcPct val="120000"/>
              </a:lnSpc>
            </a:pPr>
            <a:r>
              <a:rPr lang="zh-CN">
                <a:latin typeface="微软雅黑" panose="020B0503020204020204" charset="-122"/>
                <a:ea typeface="微软雅黑" panose="020B0503020204020204" charset="-122"/>
                <a:cs typeface="微软雅黑" panose="020B0503020204020204" charset="-122"/>
                <a:sym typeface="+mn-ea"/>
              </a:rPr>
              <a:t>（</a:t>
            </a:r>
            <a:r>
              <a:rPr lang="en-US" altLang="zh-CN">
                <a:latin typeface="微软雅黑" panose="020B0503020204020204" charset="-122"/>
                <a:ea typeface="微软雅黑" panose="020B0503020204020204" charset="-122"/>
                <a:cs typeface="微软雅黑" panose="020B0503020204020204" charset="-122"/>
                <a:sym typeface="+mn-ea"/>
              </a:rPr>
              <a:t>1</a:t>
            </a:r>
            <a:r>
              <a:rPr lang="zh-CN" altLang="en-US">
                <a:latin typeface="微软雅黑" panose="020B0503020204020204" charset="-122"/>
                <a:ea typeface="微软雅黑" panose="020B0503020204020204" charset="-122"/>
                <a:cs typeface="微软雅黑" panose="020B0503020204020204" charset="-122"/>
                <a:sym typeface="+mn-ea"/>
              </a:rPr>
              <a:t>）</a:t>
            </a:r>
            <a:r>
              <a:rPr>
                <a:latin typeface="微软雅黑" panose="020B0503020204020204" charset="-122"/>
                <a:ea typeface="微软雅黑" panose="020B0503020204020204" charset="-122"/>
                <a:cs typeface="微软雅黑" panose="020B0503020204020204" charset="-122"/>
                <a:sym typeface="+mn-ea"/>
              </a:rPr>
              <a:t>外在环境因素</a:t>
            </a:r>
            <a:endParaRPr>
              <a:latin typeface="微软雅黑" panose="020B0503020204020204" charset="-122"/>
              <a:ea typeface="微软雅黑" panose="020B0503020204020204" charset="-122"/>
              <a:cs typeface="微软雅黑" panose="020B0503020204020204" charset="-122"/>
              <a:sym typeface="+mn-ea"/>
            </a:endParaRPr>
          </a:p>
          <a:p>
            <a:pPr>
              <a:lnSpc>
                <a:spcPct val="120000"/>
              </a:lnSpc>
            </a:pPr>
            <a:r>
              <a:rPr lang="zh-CN" altLang="en-US">
                <a:latin typeface="微软雅黑" panose="020B0503020204020204" charset="-122"/>
                <a:ea typeface="微软雅黑" panose="020B0503020204020204" charset="-122"/>
                <a:cs typeface="微软雅黑" panose="020B0503020204020204" charset="-122"/>
                <a:sym typeface="+mn-ea"/>
              </a:rPr>
              <a:t>（</a:t>
            </a:r>
            <a:r>
              <a:rPr lang="en-US" altLang="zh-CN">
                <a:latin typeface="微软雅黑" panose="020B0503020204020204" charset="-122"/>
                <a:ea typeface="微软雅黑" panose="020B0503020204020204" charset="-122"/>
                <a:cs typeface="微软雅黑" panose="020B0503020204020204" charset="-122"/>
                <a:sym typeface="+mn-ea"/>
              </a:rPr>
              <a:t>2</a:t>
            </a:r>
            <a:r>
              <a:rPr lang="zh-CN" altLang="en-US">
                <a:latin typeface="微软雅黑" panose="020B0503020204020204" charset="-122"/>
                <a:ea typeface="微软雅黑" panose="020B0503020204020204" charset="-122"/>
                <a:cs typeface="微软雅黑" panose="020B0503020204020204" charset="-122"/>
                <a:sym typeface="+mn-ea"/>
              </a:rPr>
              <a:t>）内在条件因素</a:t>
            </a:r>
            <a:endParaRPr lang="zh-CN" altLang="en-US">
              <a:latin typeface="微软雅黑" panose="020B0503020204020204" charset="-122"/>
              <a:ea typeface="微软雅黑" panose="020B0503020204020204" charset="-122"/>
              <a:cs typeface="微软雅黑" panose="020B0503020204020204" charset="-122"/>
            </a:endParaRPr>
          </a:p>
          <a:p>
            <a:pPr>
              <a:lnSpc>
                <a:spcPct val="120000"/>
              </a:lnSpc>
            </a:pPr>
            <a:endParaRPr sz="1600" b="1">
              <a:latin typeface="微软雅黑" panose="020B0503020204020204" charset="-122"/>
              <a:ea typeface="微软雅黑" panose="020B0503020204020204" charset="-122"/>
              <a:cs typeface="微软雅黑" panose="020B0503020204020204" charset="-122"/>
            </a:endParaRPr>
          </a:p>
          <a:p>
            <a:pPr>
              <a:lnSpc>
                <a:spcPct val="120000"/>
              </a:lnSpc>
            </a:pPr>
            <a:endParaRPr lang="zh-CN" altLang="en-US" sz="1600">
              <a:latin typeface="Arial" panose="020B0604020202020204" pitchFamily="34" charset="0"/>
              <a:ea typeface="微软雅黑" panose="020B0503020204020204" charset="-122"/>
              <a:sym typeface="Arial" panose="020B0604020202020204" pitchFamily="34" charset="0"/>
            </a:endParaRPr>
          </a:p>
        </p:txBody>
      </p:sp>
      <p:sp>
        <p:nvSpPr>
          <p:cNvPr id="19" name="文本框 18"/>
          <p:cNvSpPr txBox="1"/>
          <p:nvPr>
            <p:custDataLst>
              <p:tags r:id="rId10"/>
            </p:custDataLst>
          </p:nvPr>
        </p:nvSpPr>
        <p:spPr>
          <a:xfrm>
            <a:off x="3655266" y="4754066"/>
            <a:ext cx="6340707" cy="600833"/>
          </a:xfrm>
          <a:prstGeom prst="rect">
            <a:avLst/>
          </a:prstGeom>
          <a:noFill/>
        </p:spPr>
        <p:txBody>
          <a:bodyPr wrap="square" lIns="91440" tIns="45720" rIns="91440" bIns="45720" rtlCol="0" anchor="ctr" anchorCtr="0">
            <a:normAutofit lnSpcReduction="10000"/>
          </a:bodyPr>
          <a:p>
            <a:pPr>
              <a:lnSpc>
                <a:spcPct val="120000"/>
              </a:lnSpc>
            </a:pPr>
            <a:r>
              <a:rPr lang="zh-CN" altLang="en-US" sz="2800" b="1">
                <a:latin typeface="微软雅黑" panose="020B0503020204020204" charset="-122"/>
                <a:ea typeface="微软雅黑" panose="020B0503020204020204" charset="-122"/>
                <a:cs typeface="微软雅黑" panose="020B0503020204020204" charset="-122"/>
                <a:sym typeface="+mn-ea"/>
              </a:rPr>
              <a:t>可行性标准</a:t>
            </a:r>
            <a:endParaRPr lang="zh-CN" altLang="en-US" sz="2800" b="1" spc="200">
              <a:solidFill>
                <a:srgbClr val="096FB6"/>
              </a:solidFill>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transition>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292599"/>
            <a:ext cx="12188156" cy="678771"/>
            <a:chOff x="0" y="442332"/>
            <a:chExt cx="12190413" cy="678897"/>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3687753" y="442332"/>
              <a:ext cx="4814826" cy="522067"/>
            </a:xfrm>
            <a:prstGeom prst="rect">
              <a:avLst/>
            </a:prstGeom>
            <a:noFill/>
          </p:spPr>
          <p:txBody>
            <a:bodyPr wrap="non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二、舆论调查课题的确定原理</a:t>
              </a:r>
              <a:endPar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endParaRPr>
            </a:p>
          </p:txBody>
        </p:sp>
      </p:grpSp>
      <p:sp>
        <p:nvSpPr>
          <p:cNvPr id="3" name="文本框 2"/>
          <p:cNvSpPr txBox="1"/>
          <p:nvPr/>
        </p:nvSpPr>
        <p:spPr>
          <a:xfrm>
            <a:off x="1359445" y="1568160"/>
            <a:ext cx="6189469" cy="460375"/>
          </a:xfrm>
          <a:prstGeom prst="rect">
            <a:avLst/>
          </a:prstGeom>
          <a:noFill/>
        </p:spPr>
        <p:txBody>
          <a:bodyPr wrap="square" rtlCol="0">
            <a:spAutoFit/>
          </a:bodyPr>
          <a:p>
            <a:r>
              <a:rPr sz="2400" b="1">
                <a:latin typeface="微软雅黑" panose="020B0503020204020204" charset="-122"/>
                <a:ea typeface="微软雅黑" panose="020B0503020204020204" charset="-122"/>
                <a:cs typeface="微软雅黑" panose="020B0503020204020204" charset="-122"/>
                <a:sym typeface="+mn-ea"/>
              </a:rPr>
              <a:t>1.学术真理性标准和社会价值性标准的选择</a:t>
            </a:r>
            <a:endParaRPr sz="2400" b="1">
              <a:latin typeface="微软雅黑" panose="020B0503020204020204" charset="-122"/>
              <a:ea typeface="微软雅黑" panose="020B0503020204020204" charset="-122"/>
              <a:cs typeface="微软雅黑" panose="020B0503020204020204" charset="-122"/>
              <a:sym typeface="+mn-ea"/>
            </a:endParaRPr>
          </a:p>
        </p:txBody>
      </p:sp>
      <p:sp>
        <p:nvSpPr>
          <p:cNvPr id="5" name="文本框 4"/>
          <p:cNvSpPr txBox="1"/>
          <p:nvPr/>
        </p:nvSpPr>
        <p:spPr>
          <a:xfrm>
            <a:off x="807085" y="2211705"/>
            <a:ext cx="10578465" cy="3784600"/>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单纯从课题确定的社会价值性标准和学术价值性标准来说，在实际的选题过程中，这两个标准常常混合。为了把这个问题极致化地表现出来，可以将其分成四种情况：从学术价值角度考虑分有学术价值和无学术价值两种情况，从社会价值角度考虑也分有社会价值和无社会价值两种情况。当然，一项研究并不是绝对地没有任何社会价值，只是说相对而言其含量可能很低。上述两种情况交叉，就会出现四种情况：</a:t>
            </a:r>
            <a:r>
              <a:rPr lang="en-US" altLang="zh-CN" sz="2000">
                <a:latin typeface="微软雅黑" panose="020B0503020204020204" charset="-122"/>
                <a:ea typeface="微软雅黑" panose="020B0503020204020204" charset="-122"/>
                <a:cs typeface="微软雅黑" panose="020B0503020204020204" charset="-122"/>
              </a:rPr>
              <a:t>“</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双有</a:t>
            </a:r>
            <a:r>
              <a:rPr lang="en-US" altLang="zh-CN" sz="2000">
                <a:solidFill>
                  <a:schemeClr val="tx1"/>
                </a:solidFill>
                <a:latin typeface="微软雅黑" panose="020B0503020204020204" charset="-122"/>
                <a:ea typeface="微软雅黑" panose="020B0503020204020204" charset="-122"/>
                <a:cs typeface="微软雅黑" panose="020B0503020204020204" charset="-122"/>
              </a:rPr>
              <a:t>”</a:t>
            </a:r>
            <a:r>
              <a:rPr lang="zh-CN" altLang="en-US" sz="2000">
                <a:latin typeface="微软雅黑" panose="020B0503020204020204" charset="-122"/>
                <a:ea typeface="微软雅黑" panose="020B0503020204020204" charset="-122"/>
                <a:cs typeface="微软雅黑" panose="020B0503020204020204" charset="-122"/>
              </a:rPr>
              <a:t>——既有学术价值又有社会价值，</a:t>
            </a:r>
            <a:r>
              <a:rPr lang="en-US" altLang="zh-CN" sz="2000">
                <a:latin typeface="微软雅黑" panose="020B0503020204020204" charset="-122"/>
                <a:ea typeface="微软雅黑" panose="020B0503020204020204" charset="-122"/>
                <a:cs typeface="微软雅黑" panose="020B0503020204020204" charset="-122"/>
              </a:rPr>
              <a:t>“</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双无</a:t>
            </a:r>
            <a:r>
              <a:rPr lang="en-US" altLang="zh-CN" sz="2000">
                <a:solidFill>
                  <a:schemeClr val="tx1"/>
                </a:solidFill>
                <a:latin typeface="微软雅黑" panose="020B0503020204020204" charset="-122"/>
                <a:ea typeface="微软雅黑" panose="020B0503020204020204" charset="-122"/>
                <a:cs typeface="微软雅黑" panose="020B0503020204020204" charset="-122"/>
              </a:rPr>
              <a:t>”</a:t>
            </a:r>
            <a:r>
              <a:rPr lang="zh-CN" altLang="en-US" sz="2000">
                <a:latin typeface="微软雅黑" panose="020B0503020204020204" charset="-122"/>
                <a:ea typeface="微软雅黑" panose="020B0503020204020204" charset="-122"/>
                <a:cs typeface="微软雅黑" panose="020B0503020204020204" charset="-122"/>
              </a:rPr>
              <a:t>——既无学术价值又无社会价值，“</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单有</a:t>
            </a:r>
            <a:r>
              <a:rPr lang="zh-CN" altLang="en-US" sz="2000">
                <a:latin typeface="微软雅黑" panose="020B0503020204020204" charset="-122"/>
                <a:ea typeface="微软雅黑" panose="020B0503020204020204" charset="-122"/>
                <a:cs typeface="微软雅黑" panose="020B0503020204020204" charset="-122"/>
              </a:rPr>
              <a:t>”——有学术价值而无社会价值，或者无学术价值而有社会价值。“</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单有</a:t>
            </a:r>
            <a:r>
              <a:rPr lang="zh-CN" altLang="en-US" sz="2000">
                <a:latin typeface="微软雅黑" panose="020B0503020204020204" charset="-122"/>
                <a:ea typeface="微软雅黑" panose="020B0503020204020204" charset="-122"/>
                <a:cs typeface="微软雅黑" panose="020B0503020204020204" charset="-122"/>
              </a:rPr>
              <a:t>”有学术价值而无社会价值，或者无学术价值而有社会价值。</a:t>
            </a:r>
            <a:endParaRPr lang="zh-CN" altLang="en-US"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down)">
                                      <p:cBhvr>
                                        <p:cTn id="1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292599"/>
            <a:ext cx="12188156" cy="678771"/>
            <a:chOff x="0" y="442332"/>
            <a:chExt cx="12190413" cy="678897"/>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3687753" y="442332"/>
              <a:ext cx="4814826" cy="522067"/>
            </a:xfrm>
            <a:prstGeom prst="rect">
              <a:avLst/>
            </a:prstGeom>
            <a:noFill/>
          </p:spPr>
          <p:txBody>
            <a:bodyPr wrap="non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二、舆论调查课题的确定原理</a:t>
              </a:r>
              <a:endPar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endParaRPr>
            </a:p>
          </p:txBody>
        </p:sp>
      </p:grpSp>
      <p:sp>
        <p:nvSpPr>
          <p:cNvPr id="5" name="文本框 4"/>
          <p:cNvSpPr txBox="1"/>
          <p:nvPr/>
        </p:nvSpPr>
        <p:spPr>
          <a:xfrm>
            <a:off x="806450" y="1405890"/>
            <a:ext cx="10578465" cy="4964430"/>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双无”，既没有学术价值又没有社会价值，选它有什么必要？这种题目根本就不能列入舆论调查的选题之中。“双有”，学术价值高，社会价值也高，当然是舆论调查的热门选题。“单有”，有学术价值，但是社会价值比较低。这是一种什么情况呢？一般是涉及一些基础性学科的研究问题。比如，“</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哥德巴赫猜想</a:t>
            </a:r>
            <a:r>
              <a:rPr lang="zh-CN" altLang="en-US" sz="2000">
                <a:latin typeface="微软雅黑" panose="020B0503020204020204" charset="-122"/>
                <a:ea typeface="微软雅黑" panose="020B0503020204020204" charset="-122"/>
                <a:cs typeface="微软雅黑" panose="020B0503020204020204" charset="-122"/>
              </a:rPr>
              <a:t>”这样的数论问题，基本上是属于学术价值很高的理论命题，它的社会价值目前还看不出来，有人曾断言，至少在人类可预见的100～150年的时间里，看不出它对社会的应用价值，对该课题的攻破只能证明人类的智力所能够到达的程度。</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另外一种“单有”的情况，就是学术价值比较低，但是社会价值比较高。比如说历年要进行的政府形象评测，</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政府满意度评测</a:t>
            </a:r>
            <a:r>
              <a:rPr lang="zh-CN" altLang="en-US" sz="2000">
                <a:latin typeface="微软雅黑" panose="020B0503020204020204" charset="-122"/>
                <a:ea typeface="微软雅黑" panose="020B0503020204020204" charset="-122"/>
                <a:cs typeface="微软雅黑" panose="020B0503020204020204" charset="-122"/>
              </a:rPr>
              <a:t>，或者说西方政治选举等等，其学术价值是比较低的，但是它们跟很多人的兴趣、利益相关，是一些关注社会倾向的研究性课题，所以这种选题为舆论研究项目所看好。</a:t>
            </a:r>
            <a:endParaRPr lang="zh-CN" altLang="en-US"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292599"/>
            <a:ext cx="12188156" cy="678771"/>
            <a:chOff x="0" y="442332"/>
            <a:chExt cx="12190413" cy="678897"/>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3687753" y="442332"/>
              <a:ext cx="4814826" cy="522067"/>
            </a:xfrm>
            <a:prstGeom prst="rect">
              <a:avLst/>
            </a:prstGeom>
            <a:noFill/>
          </p:spPr>
          <p:txBody>
            <a:bodyPr wrap="non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二、舆论调查课题的确定原理</a:t>
              </a:r>
              <a:endPar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endParaRPr>
            </a:p>
          </p:txBody>
        </p:sp>
      </p:grpSp>
      <p:sp>
        <p:nvSpPr>
          <p:cNvPr id="5" name="文本框 4"/>
          <p:cNvSpPr txBox="1"/>
          <p:nvPr/>
        </p:nvSpPr>
        <p:spPr>
          <a:xfrm>
            <a:off x="806450" y="1405890"/>
            <a:ext cx="10578465" cy="2861310"/>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所以，从理论上来说，舆论课题的选择确定</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更加偏重于社会价值</a:t>
            </a:r>
            <a:r>
              <a:rPr lang="zh-CN" altLang="en-US" sz="2000">
                <a:latin typeface="微软雅黑" panose="020B0503020204020204" charset="-122"/>
                <a:ea typeface="微软雅黑" panose="020B0503020204020204" charset="-122"/>
                <a:cs typeface="微软雅黑" panose="020B0503020204020204" charset="-122"/>
              </a:rPr>
              <a:t>，这是由舆论调查的特点决定的。首先，</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舆论关注的对象是公众性事物</a:t>
            </a:r>
            <a:r>
              <a:rPr lang="zh-CN" altLang="en-US" sz="2000">
                <a:latin typeface="微软雅黑" panose="020B0503020204020204" charset="-122"/>
                <a:ea typeface="微软雅黑" panose="020B0503020204020204" charset="-122"/>
                <a:cs typeface="微软雅黑" panose="020B0503020204020204" charset="-122"/>
              </a:rPr>
              <a:t>。其次，</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舆论调查的社会动员度很高</a:t>
            </a:r>
            <a:r>
              <a:rPr lang="zh-CN" altLang="en-US" sz="2000">
                <a:latin typeface="微软雅黑" panose="020B0503020204020204" charset="-122"/>
                <a:ea typeface="微软雅黑" panose="020B0503020204020204" charset="-122"/>
                <a:cs typeface="微软雅黑" panose="020B0503020204020204" charset="-122"/>
              </a:rPr>
              <a:t>，要麻烦很多人。在调查过程中，每一位接受调查的人都曾对调查给予过支持、合作和奉献，那么，作为承担调查课题的研究方也应当对社会承担一份责任，这份责任就是要用最好的研究成果去回报社会。如果你所研究的项目只关乎少部分人的学术兴趣，那么，一定程度上来说，这种研究是比较奢侈的行为，所以这样的选题一般很少被选择。</a:t>
            </a:r>
            <a:endParaRPr lang="zh-CN" altLang="en-US"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292599"/>
            <a:ext cx="12188156" cy="678771"/>
            <a:chOff x="0" y="442332"/>
            <a:chExt cx="12190413" cy="678897"/>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3687753" y="442332"/>
              <a:ext cx="4814826" cy="522067"/>
            </a:xfrm>
            <a:prstGeom prst="rect">
              <a:avLst/>
            </a:prstGeom>
            <a:noFill/>
          </p:spPr>
          <p:txBody>
            <a:bodyPr wrap="non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二、舆论调查课题的确定原理</a:t>
              </a:r>
              <a:endPar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endParaRPr>
            </a:p>
          </p:txBody>
        </p:sp>
      </p:grpSp>
      <p:sp>
        <p:nvSpPr>
          <p:cNvPr id="3" name="文本框 2"/>
          <p:cNvSpPr txBox="1"/>
          <p:nvPr/>
        </p:nvSpPr>
        <p:spPr>
          <a:xfrm>
            <a:off x="1522640" y="1121755"/>
            <a:ext cx="6189469" cy="460375"/>
          </a:xfrm>
          <a:prstGeom prst="rect">
            <a:avLst/>
          </a:prstGeom>
          <a:noFill/>
        </p:spPr>
        <p:txBody>
          <a:bodyPr wrap="square" rtlCol="0">
            <a:spAutoFit/>
          </a:bodyPr>
          <a:p>
            <a:r>
              <a:rPr sz="2400" b="1">
                <a:latin typeface="微软雅黑" panose="020B0503020204020204" charset="-122"/>
                <a:ea typeface="微软雅黑" panose="020B0503020204020204" charset="-122"/>
                <a:cs typeface="微软雅黑" panose="020B0503020204020204" charset="-122"/>
                <a:sym typeface="+mn-ea"/>
              </a:rPr>
              <a:t>2.舆论调查课题的三个层次</a:t>
            </a:r>
            <a:endParaRPr sz="2400" b="1">
              <a:latin typeface="微软雅黑" panose="020B0503020204020204" charset="-122"/>
              <a:ea typeface="微软雅黑" panose="020B0503020204020204" charset="-122"/>
              <a:cs typeface="微软雅黑" panose="020B0503020204020204" charset="-122"/>
              <a:sym typeface="+mn-ea"/>
            </a:endParaRPr>
          </a:p>
        </p:txBody>
      </p:sp>
      <p:sp>
        <p:nvSpPr>
          <p:cNvPr id="5" name="文本框 4"/>
          <p:cNvSpPr txBox="1"/>
          <p:nvPr/>
        </p:nvSpPr>
        <p:spPr>
          <a:xfrm>
            <a:off x="955675" y="1582420"/>
            <a:ext cx="10560050" cy="5220970"/>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一是</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具体意见调查</a:t>
            </a:r>
            <a:r>
              <a:rPr lang="zh-CN" altLang="en-US" sz="2000">
                <a:latin typeface="微软雅黑" panose="020B0503020204020204" charset="-122"/>
                <a:ea typeface="微软雅黑" panose="020B0503020204020204" charset="-122"/>
                <a:cs typeface="微软雅黑" panose="020B0503020204020204" charset="-122"/>
              </a:rPr>
              <a:t>。比如问：你喜欢什么样的电视节目？你一周看几次报纸？你对于消费服务类信息的提供有哪些形式上的要求？你上网购物吗？这一类的意见调查，主要探测人们对具体事件的意见和反应。由于不同的人其具体意见总是瞬息万变的，对这些意见的把握要具体问题具体分析。</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二是</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基本意见调查</a:t>
            </a:r>
            <a:r>
              <a:rPr lang="zh-CN" altLang="en-US" sz="2000">
                <a:latin typeface="微软雅黑" panose="020B0503020204020204" charset="-122"/>
                <a:ea typeface="微软雅黑" panose="020B0503020204020204" charset="-122"/>
                <a:cs typeface="微软雅黑" panose="020B0503020204020204" charset="-122"/>
              </a:rPr>
              <a:t>。比如对国家的基本国策你是什么看法？你对中央政府的工作满意吗？你对国家宏观调控的经济政策持什么意见？这一类问题相对比较稳定，决定着人们对具体问题的意见和主张。</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三是</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价值观念调查</a:t>
            </a:r>
            <a:r>
              <a:rPr lang="zh-CN" altLang="en-US" sz="2000">
                <a:latin typeface="微软雅黑" panose="020B0503020204020204" charset="-122"/>
                <a:ea typeface="微软雅黑" panose="020B0503020204020204" charset="-122"/>
                <a:cs typeface="微软雅黑" panose="020B0503020204020204" charset="-122"/>
              </a:rPr>
              <a:t>。这类调查会涉及人的审美观、人生观、就业观或婚姻观等深层次的问题。比如，什么行为是美的，什么是丑的？人生的目的是什么？你生活目标选择的原则是什么？是以快乐为原则，还是以道德为原则，抑或以利益为原则？</a:t>
            </a:r>
            <a:endParaRPr lang="zh-CN" altLang="en-US"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down)">
                                      <p:cBhvr>
                                        <p:cTn id="1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292599"/>
            <a:ext cx="12188156" cy="678771"/>
            <a:chOff x="0" y="442332"/>
            <a:chExt cx="12190413" cy="678897"/>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3687753" y="442332"/>
              <a:ext cx="4814826" cy="522067"/>
            </a:xfrm>
            <a:prstGeom prst="rect">
              <a:avLst/>
            </a:prstGeom>
            <a:noFill/>
          </p:spPr>
          <p:txBody>
            <a:bodyPr wrap="non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二、舆论调查课题的确定原理</a:t>
              </a:r>
              <a:endPar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endParaRPr>
            </a:p>
          </p:txBody>
        </p:sp>
      </p:grpSp>
      <p:sp>
        <p:nvSpPr>
          <p:cNvPr id="5" name="文本框 4"/>
          <p:cNvSpPr txBox="1"/>
          <p:nvPr/>
        </p:nvSpPr>
        <p:spPr>
          <a:xfrm>
            <a:off x="807085" y="1384935"/>
            <a:ext cx="10578465" cy="5220970"/>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基本社会态度、基本价值观的调查是所有具体意见性调查的基础，是分析框架的逻辑起点，对于一个具体意见的把握，要建立在对人们基本社会态度、基本价值观的理解基础之上来进行，只有如此，对具体意见的理解、解读方向才可能是正确的。比如说，日本在战后从1947年就开始进行日本国民性调查，每五年进行一次。所谓的国民性调查，就是对日本公民的基本社会态度和基本价值观的调查。</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这些基本价值观和社会态度层面上的调查，是支撑公众舆论的具体意见的一个内在基础。因为舆论是基于人们的基本社会态度和价值观所作出的对于现实世界的一种具体反应，所以，如果仅仅了解社会现实，而不了解人们的基本社会态度和价值观，我们对舆论具体意见的反应就未必及时，我们所提供的解释也不会深刻，甚至有可能产生误导。</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endParaRPr lang="zh-CN" altLang="en-US"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292599"/>
            <a:ext cx="12188156" cy="678771"/>
            <a:chOff x="0" y="442332"/>
            <a:chExt cx="12190413" cy="678897"/>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3687753" y="442332"/>
              <a:ext cx="4814826" cy="522067"/>
            </a:xfrm>
            <a:prstGeom prst="rect">
              <a:avLst/>
            </a:prstGeom>
            <a:noFill/>
          </p:spPr>
          <p:txBody>
            <a:bodyPr wrap="non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二、舆论调查课题的确定原理</a:t>
              </a:r>
              <a:endPar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endParaRPr>
            </a:p>
          </p:txBody>
        </p:sp>
      </p:grpSp>
      <p:sp>
        <p:nvSpPr>
          <p:cNvPr id="5" name="文本框 4"/>
          <p:cNvSpPr txBox="1"/>
          <p:nvPr/>
        </p:nvSpPr>
        <p:spPr>
          <a:xfrm>
            <a:off x="806450" y="1358900"/>
            <a:ext cx="10578465" cy="4041140"/>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sym typeface="+mn-ea"/>
              </a:rPr>
              <a:t>另外，处于不同社会发展阶段，在社会意识上，人们保守主义倾向占主导还是积极主义倾向占主导，是有所区别的。</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但总体上，我国目前的舆论调查还</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缺乏关于基本价值理念的调查</a:t>
            </a:r>
            <a:r>
              <a:rPr lang="zh-CN" altLang="en-US" sz="2000">
                <a:latin typeface="微软雅黑" panose="020B0503020204020204" charset="-122"/>
                <a:ea typeface="微软雅黑" panose="020B0503020204020204" charset="-122"/>
                <a:cs typeface="微软雅黑" panose="020B0503020204020204" charset="-122"/>
              </a:rPr>
              <a:t>。由于基本社会态度调查和价值观的调查没有具体的功利价值指向，没有具体的功利绩效，大多是属于对某种公共性资源的公益性研究，一般的企业、媒体，包括政府的具体职能部门，都不太愿意做这方面的调查，它们更倾向于做具体的意见调查。所以，目前最活跃的各种调查，基本上都是围绕人们对某一具体情况、具体对象、具体人物或具体现象所作的相关意见评价，这成为目前民意测验中的主体部分，因为每一个调查都有一个具体的实现。</a:t>
            </a:r>
            <a:endParaRPr lang="zh-CN" altLang="en-US"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292599"/>
            <a:ext cx="12188156" cy="678771"/>
            <a:chOff x="0" y="442332"/>
            <a:chExt cx="12190413" cy="678897"/>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3687753" y="442332"/>
              <a:ext cx="4814826" cy="522067"/>
            </a:xfrm>
            <a:prstGeom prst="rect">
              <a:avLst/>
            </a:prstGeom>
            <a:noFill/>
          </p:spPr>
          <p:txBody>
            <a:bodyPr wrap="non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二、舆论调查课题的确定原理</a:t>
              </a:r>
              <a:endPar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endParaRPr>
            </a:p>
          </p:txBody>
        </p:sp>
      </p:grpSp>
      <p:sp>
        <p:nvSpPr>
          <p:cNvPr id="3" name="文本框 2"/>
          <p:cNvSpPr txBox="1"/>
          <p:nvPr/>
        </p:nvSpPr>
        <p:spPr>
          <a:xfrm>
            <a:off x="1497240" y="1121755"/>
            <a:ext cx="6189469" cy="460375"/>
          </a:xfrm>
          <a:prstGeom prst="rect">
            <a:avLst/>
          </a:prstGeom>
          <a:noFill/>
        </p:spPr>
        <p:txBody>
          <a:bodyPr wrap="square" rtlCol="0">
            <a:spAutoFit/>
          </a:bodyPr>
          <a:p>
            <a:r>
              <a:rPr lang="en-US" altLang="zh-CN" sz="2400" b="1">
                <a:latin typeface="微软雅黑" panose="020B0503020204020204" charset="-122"/>
                <a:ea typeface="微软雅黑" panose="020B0503020204020204" charset="-122"/>
                <a:cs typeface="微软雅黑" panose="020B0503020204020204" charset="-122"/>
                <a:sym typeface="+mn-ea"/>
              </a:rPr>
              <a:t>3.</a:t>
            </a:r>
            <a:r>
              <a:rPr lang="zh-CN" altLang="en-US" sz="2400" b="1">
                <a:latin typeface="微软雅黑" panose="020B0503020204020204" charset="-122"/>
                <a:ea typeface="微软雅黑" panose="020B0503020204020204" charset="-122"/>
                <a:cs typeface="微软雅黑" panose="020B0503020204020204" charset="-122"/>
                <a:sym typeface="+mn-ea"/>
              </a:rPr>
              <a:t>可行性标准</a:t>
            </a:r>
            <a:endParaRPr lang="zh-CN" altLang="en-US" sz="2400" b="1">
              <a:latin typeface="微软雅黑" panose="020B0503020204020204" charset="-122"/>
              <a:ea typeface="微软雅黑" panose="020B0503020204020204" charset="-122"/>
              <a:cs typeface="微软雅黑" panose="020B0503020204020204" charset="-122"/>
              <a:sym typeface="+mn-ea"/>
            </a:endParaRPr>
          </a:p>
        </p:txBody>
      </p:sp>
      <p:sp>
        <p:nvSpPr>
          <p:cNvPr id="5" name="文本框 4"/>
          <p:cNvSpPr txBox="1"/>
          <p:nvPr/>
        </p:nvSpPr>
        <p:spPr>
          <a:xfrm>
            <a:off x="955675" y="1582420"/>
            <a:ext cx="10578465" cy="4759325"/>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sz="2000">
                <a:latin typeface="微软雅黑" panose="020B0503020204020204" charset="-122"/>
                <a:ea typeface="微软雅黑" panose="020B0503020204020204" charset="-122"/>
                <a:cs typeface="微软雅黑" panose="020B0503020204020204" charset="-122"/>
              </a:rPr>
              <a:t>有了学术价值和社会价值之后，舆论调查课题是否就一定可行呢？也就是说，确立这个课题，除了对社会价值和学术价值进行考察之外，还需要考察课题的可行性。可行性问题的考察主要包括两个方面，即</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外在环境因素和内在条件因素</a:t>
            </a:r>
            <a:r>
              <a:rPr sz="2000">
                <a:latin typeface="微软雅黑" panose="020B0503020204020204" charset="-122"/>
                <a:ea typeface="微软雅黑" panose="020B0503020204020204" charset="-122"/>
                <a:cs typeface="微软雅黑" panose="020B0503020204020204" charset="-122"/>
              </a:rPr>
              <a:t>。</a:t>
            </a:r>
            <a:endParaRPr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sz="2000" b="1">
                <a:latin typeface="微软雅黑" panose="020B0503020204020204" charset="-122"/>
                <a:ea typeface="微软雅黑" panose="020B0503020204020204" charset="-122"/>
                <a:cs typeface="微软雅黑" panose="020B0503020204020204" charset="-122"/>
              </a:rPr>
              <a:t>（</a:t>
            </a:r>
            <a:r>
              <a:rPr lang="en-US" altLang="zh-CN" sz="2000" b="1">
                <a:latin typeface="微软雅黑" panose="020B0503020204020204" charset="-122"/>
                <a:ea typeface="微软雅黑" panose="020B0503020204020204" charset="-122"/>
                <a:cs typeface="微软雅黑" panose="020B0503020204020204" charset="-122"/>
              </a:rPr>
              <a:t>1</a:t>
            </a:r>
            <a:r>
              <a:rPr lang="zh-CN" altLang="en-US" sz="2000" b="1">
                <a:latin typeface="微软雅黑" panose="020B0503020204020204" charset="-122"/>
                <a:ea typeface="微软雅黑" panose="020B0503020204020204" charset="-122"/>
                <a:cs typeface="微软雅黑" panose="020B0503020204020204" charset="-122"/>
              </a:rPr>
              <a:t>）</a:t>
            </a:r>
            <a:r>
              <a:rPr sz="2000" b="1">
                <a:latin typeface="微软雅黑" panose="020B0503020204020204" charset="-122"/>
                <a:ea typeface="微软雅黑" panose="020B0503020204020204" charset="-122"/>
                <a:cs typeface="微软雅黑" panose="020B0503020204020204" charset="-122"/>
              </a:rPr>
              <a:t>外在环境因素</a:t>
            </a:r>
            <a:endParaRPr sz="2000" b="1">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sz="2000">
                <a:latin typeface="微软雅黑" panose="020B0503020204020204" charset="-122"/>
                <a:ea typeface="微软雅黑" panose="020B0503020204020204" charset="-122"/>
                <a:cs typeface="微软雅黑" panose="020B0503020204020204" charset="-122"/>
              </a:rPr>
              <a:t>主要指</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该课题是否能够得到社会及有关部门的重视和支持</a:t>
            </a:r>
            <a:r>
              <a:rPr sz="2000">
                <a:latin typeface="微软雅黑" panose="020B0503020204020204" charset="-122"/>
                <a:ea typeface="微软雅黑" panose="020B0503020204020204" charset="-122"/>
                <a:cs typeface="微软雅黑" panose="020B0503020204020204" charset="-122"/>
              </a:rPr>
              <a:t>。具体到某一个课题，则是跟一个国家的基本社会制度、政治制度和经济文化背景有关，也跟一个国家公众的心理承受能力相连。在一个相对开放的社会里，要进行一些政治性、社会性问题的调查，人们会以一种接受的方式来进行，而在一个相对封闭的社会环境当中进行同样的调查，可能社会压力会比较大。</a:t>
            </a:r>
            <a:endParaRPr lang="zh-CN" altLang="en-US"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down)">
                                      <p:cBhvr>
                                        <p:cTn id="1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292599"/>
            <a:ext cx="12188156" cy="678771"/>
            <a:chOff x="0" y="442332"/>
            <a:chExt cx="12190413" cy="678897"/>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3687753" y="442332"/>
              <a:ext cx="4814826" cy="522067"/>
            </a:xfrm>
            <a:prstGeom prst="rect">
              <a:avLst/>
            </a:prstGeom>
            <a:noFill/>
          </p:spPr>
          <p:txBody>
            <a:bodyPr wrap="non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二、舆论调查课题的确定原理</a:t>
              </a:r>
              <a:endPar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endParaRPr>
            </a:p>
          </p:txBody>
        </p:sp>
      </p:grpSp>
      <p:sp>
        <p:nvSpPr>
          <p:cNvPr id="5" name="文本框 4"/>
          <p:cNvSpPr txBox="1"/>
          <p:nvPr/>
        </p:nvSpPr>
        <p:spPr>
          <a:xfrm>
            <a:off x="955675" y="1582420"/>
            <a:ext cx="10578465" cy="3784600"/>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sz="2000">
                <a:latin typeface="微软雅黑" panose="020B0503020204020204" charset="-122"/>
                <a:ea typeface="微软雅黑" panose="020B0503020204020204" charset="-122"/>
                <a:cs typeface="微软雅黑" panose="020B0503020204020204" charset="-122"/>
              </a:rPr>
              <a:t>对于中国目前的舆论调查，国外经常有种误解，认为中国是一个政治管制很严的国家，其实，有很多方面的调查是可以做的，相对来说，舆论调查禁区还是比较有限的。具体哪些调查目前去做条件还不太成熟呢？一是，</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对于领导人具体评价问题是不能做的</a:t>
            </a:r>
            <a:r>
              <a:rPr sz="2000">
                <a:latin typeface="微软雅黑" panose="020B0503020204020204" charset="-122"/>
                <a:ea typeface="微软雅黑" panose="020B0503020204020204" charset="-122"/>
                <a:cs typeface="微软雅黑" panose="020B0503020204020204" charset="-122"/>
              </a:rPr>
              <a:t>。在西方国家，评价一下政府或某一政党领导人、总统、州长、议员是很正常的事情；而在中国的政治制度下，一般是不允许对某一个人进行评价的，这是中国的一个国情。二是，</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涉及民族、宗教的问题</a:t>
            </a:r>
            <a:r>
              <a:rPr sz="2000">
                <a:latin typeface="微软雅黑" panose="020B0503020204020204" charset="-122"/>
                <a:ea typeface="微软雅黑" panose="020B0503020204020204" charset="-122"/>
                <a:cs typeface="微软雅黑" panose="020B0503020204020204" charset="-122"/>
              </a:rPr>
              <a:t>。也有些问题，像关于台湾问题，过去一度不能涉及，现在可以；关于人们的心理隐私、性、情感的问题，过去封闭，现在人们在这方面的观念和意识已经放开，像我国的社会学家李银河女士在这方面的研究就比较深入。</a:t>
            </a:r>
            <a:endParaRPr lang="zh-CN" altLang="en-US"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4" name="组合 53"/>
          <p:cNvGrpSpPr/>
          <p:nvPr/>
        </p:nvGrpSpPr>
        <p:grpSpPr>
          <a:xfrm rot="0">
            <a:off x="5120005" y="1605280"/>
            <a:ext cx="5436235" cy="2428875"/>
            <a:chOff x="6429563" y="2237293"/>
            <a:chExt cx="4356276" cy="1946466"/>
          </a:xfrm>
        </p:grpSpPr>
        <p:sp>
          <p:nvSpPr>
            <p:cNvPr id="55" name="Rectangle 39"/>
            <p:cNvSpPr>
              <a:spLocks noChangeArrowheads="1"/>
            </p:cNvSpPr>
            <p:nvPr/>
          </p:nvSpPr>
          <p:spPr bwMode="auto">
            <a:xfrm>
              <a:off x="6918060" y="2272407"/>
              <a:ext cx="3867270" cy="2956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buFont typeface="Arial" panose="020B0604020202020204" pitchFamily="34" charset="0"/>
                <a:buNone/>
              </a:pPr>
              <a:r>
                <a:rPr lang="zh-CN" altLang="en-US" sz="2400" b="1" spc="200" dirty="0">
                  <a:latin typeface="微软雅黑" panose="020B0503020204020204" charset="-122"/>
                  <a:ea typeface="微软雅黑" panose="020B0503020204020204" charset="-122"/>
                  <a:sym typeface="Arial" panose="020B0604020202020204" pitchFamily="34" charset="0"/>
                </a:rPr>
                <a:t>一、调查课题确定的一般原理</a:t>
              </a:r>
              <a:endParaRPr lang="zh-CN" altLang="en-US" sz="2400" b="1" spc="200" dirty="0">
                <a:latin typeface="微软雅黑" panose="020B0503020204020204" charset="-122"/>
                <a:ea typeface="微软雅黑" panose="020B0503020204020204" charset="-122"/>
                <a:sym typeface="Arial" panose="020B0604020202020204" pitchFamily="34" charset="0"/>
              </a:endParaRPr>
            </a:p>
          </p:txBody>
        </p:sp>
        <p:grpSp>
          <p:nvGrpSpPr>
            <p:cNvPr id="57" name="组合 56"/>
            <p:cNvGrpSpPr/>
            <p:nvPr/>
          </p:nvGrpSpPr>
          <p:grpSpPr>
            <a:xfrm>
              <a:off x="6429563" y="2237293"/>
              <a:ext cx="257184" cy="257184"/>
              <a:chOff x="4923349" y="1378653"/>
              <a:chExt cx="305414" cy="305414"/>
            </a:xfrm>
            <a:solidFill>
              <a:srgbClr val="E94E60"/>
            </a:solidFill>
          </p:grpSpPr>
          <p:sp>
            <p:nvSpPr>
              <p:cNvPr id="73" name="椭圆 72"/>
              <p:cNvSpPr/>
              <p:nvPr/>
            </p:nvSpPr>
            <p:spPr>
              <a:xfrm>
                <a:off x="4923349" y="1378653"/>
                <a:ext cx="305414" cy="305414"/>
              </a:xfrm>
              <a:prstGeom prst="ellipse">
                <a:avLst/>
              </a:prstGeom>
              <a:noFill/>
              <a:ln w="6350">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94E60"/>
                  </a:solidFill>
                  <a:latin typeface="微软雅黑" panose="020B0503020204020204" charset="-122"/>
                  <a:ea typeface="微软雅黑" panose="020B0503020204020204" charset="-122"/>
                </a:endParaRPr>
              </a:p>
            </p:txBody>
          </p:sp>
          <p:sp>
            <p:nvSpPr>
              <p:cNvPr id="74" name="椭圆 73"/>
              <p:cNvSpPr/>
              <p:nvPr/>
            </p:nvSpPr>
            <p:spPr>
              <a:xfrm>
                <a:off x="5008132" y="1463436"/>
                <a:ext cx="135848" cy="135848"/>
              </a:xfrm>
              <a:prstGeom prst="ellipse">
                <a:avLst/>
              </a:prstGeom>
              <a:solidFill>
                <a:schemeClr val="accent1">
                  <a:lumMod val="75000"/>
                </a:schemeClr>
              </a:solidFill>
              <a:ln w="12700" cmpd="sng">
                <a:solidFill>
                  <a:schemeClr val="accent1">
                    <a:shade val="5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E94E60"/>
                  </a:solidFill>
                  <a:latin typeface="微软雅黑" panose="020B0503020204020204" charset="-122"/>
                  <a:ea typeface="微软雅黑" panose="020B0503020204020204" charset="-122"/>
                </a:endParaRPr>
              </a:p>
            </p:txBody>
          </p:sp>
        </p:grpSp>
        <p:sp>
          <p:nvSpPr>
            <p:cNvPr id="58" name="Rectangle 39"/>
            <p:cNvSpPr>
              <a:spLocks noChangeArrowheads="1"/>
            </p:cNvSpPr>
            <p:nvPr/>
          </p:nvSpPr>
          <p:spPr bwMode="auto">
            <a:xfrm>
              <a:off x="6918060" y="3015392"/>
              <a:ext cx="3867779" cy="2956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l">
                <a:buClrTx/>
                <a:buSzTx/>
                <a:buFont typeface="Arial" panose="020B0604020202020204" pitchFamily="34" charset="0"/>
              </a:pPr>
              <a:r>
                <a:rPr lang="zh-CN" altLang="en-US" sz="2400" b="1" spc="200" dirty="0">
                  <a:latin typeface="微软雅黑" panose="020B0503020204020204" charset="-122"/>
                  <a:ea typeface="微软雅黑" panose="020B0503020204020204" charset="-122"/>
                </a:rPr>
                <a:t>二、舆论调查课题确定的原理</a:t>
              </a:r>
              <a:endParaRPr lang="zh-CN" altLang="en-US" sz="2400" b="1" spc="200" dirty="0">
                <a:latin typeface="微软雅黑" panose="020B0503020204020204" charset="-122"/>
                <a:ea typeface="微软雅黑" panose="020B0503020204020204" charset="-122"/>
              </a:endParaRPr>
            </a:p>
          </p:txBody>
        </p:sp>
        <p:grpSp>
          <p:nvGrpSpPr>
            <p:cNvPr id="60" name="组合 59"/>
            <p:cNvGrpSpPr/>
            <p:nvPr/>
          </p:nvGrpSpPr>
          <p:grpSpPr>
            <a:xfrm>
              <a:off x="6429563" y="3065708"/>
              <a:ext cx="257184" cy="257184"/>
              <a:chOff x="4923349" y="1378653"/>
              <a:chExt cx="305414" cy="305414"/>
            </a:xfrm>
            <a:solidFill>
              <a:srgbClr val="E94E60"/>
            </a:solidFill>
          </p:grpSpPr>
          <p:sp>
            <p:nvSpPr>
              <p:cNvPr id="71" name="椭圆 70"/>
              <p:cNvSpPr/>
              <p:nvPr/>
            </p:nvSpPr>
            <p:spPr>
              <a:xfrm>
                <a:off x="4923349" y="1378653"/>
                <a:ext cx="305414" cy="305414"/>
              </a:xfrm>
              <a:prstGeom prst="ellipse">
                <a:avLst/>
              </a:prstGeom>
              <a:noFill/>
              <a:ln w="6350">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94E60"/>
                  </a:solidFill>
                  <a:latin typeface="微软雅黑" panose="020B0503020204020204" charset="-122"/>
                  <a:ea typeface="微软雅黑" panose="020B0503020204020204" charset="-122"/>
                </a:endParaRPr>
              </a:p>
            </p:txBody>
          </p:sp>
          <p:sp>
            <p:nvSpPr>
              <p:cNvPr id="72" name="椭圆 71"/>
              <p:cNvSpPr/>
              <p:nvPr/>
            </p:nvSpPr>
            <p:spPr>
              <a:xfrm>
                <a:off x="5008132" y="1463434"/>
                <a:ext cx="135848" cy="135848"/>
              </a:xfrm>
              <a:prstGeom prst="ellipse">
                <a:avLst/>
              </a:prstGeom>
              <a:solidFill>
                <a:schemeClr val="accent1">
                  <a:lumMod val="75000"/>
                </a:schemeClr>
              </a:solidFill>
              <a:ln w="6350">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94E60"/>
                  </a:solidFill>
                  <a:latin typeface="微软雅黑" panose="020B0503020204020204" charset="-122"/>
                  <a:ea typeface="微软雅黑" panose="020B0503020204020204" charset="-122"/>
                </a:endParaRPr>
              </a:p>
            </p:txBody>
          </p:sp>
        </p:grpSp>
        <p:sp>
          <p:nvSpPr>
            <p:cNvPr id="61" name="Rectangle 39"/>
            <p:cNvSpPr>
              <a:spLocks noChangeArrowheads="1"/>
            </p:cNvSpPr>
            <p:nvPr/>
          </p:nvSpPr>
          <p:spPr bwMode="auto">
            <a:xfrm>
              <a:off x="6918195" y="3888092"/>
              <a:ext cx="3024336" cy="2956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buFont typeface="Arial" panose="020B0604020202020204" pitchFamily="34" charset="0"/>
                <a:buNone/>
              </a:pPr>
              <a:r>
                <a:rPr lang="zh-CN" altLang="en-US" sz="2400" b="1" spc="200" dirty="0">
                  <a:latin typeface="微软雅黑" panose="020B0503020204020204" charset="-122"/>
                  <a:ea typeface="微软雅黑" panose="020B0503020204020204" charset="-122"/>
                  <a:sym typeface="Arial" panose="020B0604020202020204" pitchFamily="34" charset="0"/>
                </a:rPr>
                <a:t>三、初步探索</a:t>
              </a:r>
              <a:endParaRPr lang="zh-CN" altLang="en-US" sz="2400" b="1" spc="200" dirty="0">
                <a:latin typeface="微软雅黑" panose="020B0503020204020204" charset="-122"/>
                <a:ea typeface="微软雅黑" panose="020B0503020204020204" charset="-122"/>
                <a:sym typeface="Arial" panose="020B0604020202020204" pitchFamily="34" charset="0"/>
              </a:endParaRPr>
            </a:p>
          </p:txBody>
        </p:sp>
        <p:grpSp>
          <p:nvGrpSpPr>
            <p:cNvPr id="63" name="组合 62"/>
            <p:cNvGrpSpPr/>
            <p:nvPr/>
          </p:nvGrpSpPr>
          <p:grpSpPr>
            <a:xfrm>
              <a:off x="6430072" y="3895886"/>
              <a:ext cx="257184" cy="257184"/>
              <a:chOff x="4923953" y="1378653"/>
              <a:chExt cx="305414" cy="305414"/>
            </a:xfrm>
            <a:solidFill>
              <a:srgbClr val="E94E60"/>
            </a:solidFill>
          </p:grpSpPr>
          <p:sp>
            <p:nvSpPr>
              <p:cNvPr id="69" name="椭圆 68"/>
              <p:cNvSpPr/>
              <p:nvPr/>
            </p:nvSpPr>
            <p:spPr>
              <a:xfrm>
                <a:off x="4923953" y="1378653"/>
                <a:ext cx="305414" cy="305414"/>
              </a:xfrm>
              <a:prstGeom prst="ellipse">
                <a:avLst/>
              </a:prstGeom>
              <a:noFill/>
              <a:ln w="6350">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94E60"/>
                  </a:solidFill>
                  <a:latin typeface="微软雅黑" panose="020B0503020204020204" charset="-122"/>
                  <a:ea typeface="微软雅黑" panose="020B0503020204020204" charset="-122"/>
                </a:endParaRPr>
              </a:p>
            </p:txBody>
          </p:sp>
          <p:sp>
            <p:nvSpPr>
              <p:cNvPr id="70" name="椭圆 69"/>
              <p:cNvSpPr/>
              <p:nvPr/>
            </p:nvSpPr>
            <p:spPr>
              <a:xfrm>
                <a:off x="5008132" y="1463433"/>
                <a:ext cx="135848" cy="135848"/>
              </a:xfrm>
              <a:prstGeom prst="ellipse">
                <a:avLst/>
              </a:prstGeom>
              <a:solidFill>
                <a:schemeClr val="accent1">
                  <a:lumMod val="75000"/>
                </a:schemeClr>
              </a:solidFill>
              <a:ln w="6350">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94E60"/>
                  </a:solidFill>
                  <a:latin typeface="微软雅黑" panose="020B0503020204020204" charset="-122"/>
                  <a:ea typeface="微软雅黑" panose="020B0503020204020204" charset="-122"/>
                </a:endParaRPr>
              </a:p>
            </p:txBody>
          </p:sp>
        </p:grpSp>
      </p:grpSp>
      <p:grpSp>
        <p:nvGrpSpPr>
          <p:cNvPr id="15" name="组合 14"/>
          <p:cNvGrpSpPr/>
          <p:nvPr/>
        </p:nvGrpSpPr>
        <p:grpSpPr>
          <a:xfrm rot="2700000">
            <a:off x="894715" y="2208530"/>
            <a:ext cx="1406525" cy="1477010"/>
            <a:chOff x="0" y="986971"/>
            <a:chExt cx="4615543" cy="4847774"/>
          </a:xfrm>
        </p:grpSpPr>
        <p:sp>
          <p:nvSpPr>
            <p:cNvPr id="16" name="矩形 15"/>
            <p:cNvSpPr/>
            <p:nvPr/>
          </p:nvSpPr>
          <p:spPr>
            <a:xfrm>
              <a:off x="449943" y="986971"/>
              <a:ext cx="4165600" cy="4847774"/>
            </a:xfrm>
            <a:prstGeom prst="rect">
              <a:avLst/>
            </a:prstGeom>
            <a:noFill/>
            <a:ln>
              <a:solidFill>
                <a:schemeClr val="accent1">
                  <a:lumMod val="50000"/>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7" name="矩形 16"/>
            <p:cNvSpPr/>
            <p:nvPr/>
          </p:nvSpPr>
          <p:spPr>
            <a:xfrm>
              <a:off x="0" y="1320801"/>
              <a:ext cx="4180114" cy="4180114"/>
            </a:xfrm>
            <a:prstGeom prst="rect">
              <a:avLst/>
            </a:prstGeom>
            <a:solidFill>
              <a:srgbClr val="2E75B6"/>
            </a:solidFill>
            <a:ln>
              <a:solidFill>
                <a:schemeClr val="accent1">
                  <a:lumMod val="50000"/>
                </a:schemeClr>
              </a:solidFill>
            </a:ln>
            <a:extLst>
              <a:ext uri="{909E8E84-426E-40DD-AFC4-6F175D3DCCD1}">
                <a14:hiddenFill xmlns:a14="http://schemas.microsoft.com/office/drawing/2010/main">
                  <a:solidFill>
                    <a:srgbClr val="D5493A">
                      <a:alpha val="78000"/>
                    </a:srgbClr>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nvGrpSpPr>
          <p:cNvPr id="18" name="组合 17"/>
          <p:cNvGrpSpPr/>
          <p:nvPr/>
        </p:nvGrpSpPr>
        <p:grpSpPr>
          <a:xfrm rot="2700000">
            <a:off x="1374140" y="1866265"/>
            <a:ext cx="1969135" cy="2068195"/>
            <a:chOff x="0" y="986971"/>
            <a:chExt cx="4615543" cy="4847774"/>
          </a:xfrm>
        </p:grpSpPr>
        <p:sp>
          <p:nvSpPr>
            <p:cNvPr id="19" name="矩形 18"/>
            <p:cNvSpPr/>
            <p:nvPr/>
          </p:nvSpPr>
          <p:spPr>
            <a:xfrm>
              <a:off x="449943" y="986971"/>
              <a:ext cx="4165600" cy="4847774"/>
            </a:xfrm>
            <a:prstGeom prst="rect">
              <a:avLst/>
            </a:prstGeom>
            <a:noFill/>
            <a:ln>
              <a:solidFill>
                <a:schemeClr val="accent1">
                  <a:lumMod val="50000"/>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6" name="矩形 25"/>
            <p:cNvSpPr/>
            <p:nvPr/>
          </p:nvSpPr>
          <p:spPr>
            <a:xfrm>
              <a:off x="0" y="1320801"/>
              <a:ext cx="4180114" cy="4180114"/>
            </a:xfrm>
            <a:prstGeom prst="rect">
              <a:avLst/>
            </a:prstGeom>
            <a:solidFill>
              <a:schemeClr val="tx2">
                <a:lumMod val="50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nvGrpSpPr>
          <p:cNvPr id="27" name="组合 26"/>
          <p:cNvGrpSpPr/>
          <p:nvPr/>
        </p:nvGrpSpPr>
        <p:grpSpPr>
          <a:xfrm rot="2700000">
            <a:off x="2806700" y="1878965"/>
            <a:ext cx="730250" cy="767080"/>
            <a:chOff x="0" y="986971"/>
            <a:chExt cx="4615543" cy="4847774"/>
          </a:xfrm>
          <a:solidFill>
            <a:schemeClr val="accent1">
              <a:lumMod val="75000"/>
            </a:schemeClr>
          </a:solidFill>
        </p:grpSpPr>
        <p:sp>
          <p:nvSpPr>
            <p:cNvPr id="28" name="矩形 27"/>
            <p:cNvSpPr/>
            <p:nvPr/>
          </p:nvSpPr>
          <p:spPr>
            <a:xfrm>
              <a:off x="449943" y="986971"/>
              <a:ext cx="4165600" cy="4847774"/>
            </a:xfrm>
            <a:prstGeom prst="rect">
              <a:avLst/>
            </a:prstGeom>
            <a:noFill/>
            <a:ln>
              <a:solidFill>
                <a:schemeClr val="accent1">
                  <a:lumMod val="50000"/>
                  <a:alpha val="70000"/>
                </a:schemeClr>
              </a:solidFill>
            </a:ln>
            <a:extLst>
              <a:ext uri="{909E8E84-426E-40DD-AFC4-6F175D3DCCD1}">
                <a14:hiddenFill xmlns:a14="http://schemas.microsoft.com/office/drawing/2010/main">
                  <a:grp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矩形 3"/>
            <p:cNvSpPr/>
            <p:nvPr/>
          </p:nvSpPr>
          <p:spPr>
            <a:xfrm>
              <a:off x="0" y="1320801"/>
              <a:ext cx="4180114" cy="4180114"/>
            </a:xfrm>
            <a:prstGeom prst="rect">
              <a:avLst/>
            </a:prstGeom>
            <a:grp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nvGrpSpPr>
          <p:cNvPr id="9" name="组合 8"/>
          <p:cNvGrpSpPr/>
          <p:nvPr/>
        </p:nvGrpSpPr>
        <p:grpSpPr>
          <a:xfrm rot="2700000">
            <a:off x="2849245" y="3961765"/>
            <a:ext cx="368935" cy="387350"/>
            <a:chOff x="0" y="986971"/>
            <a:chExt cx="4615543" cy="4847774"/>
          </a:xfrm>
        </p:grpSpPr>
        <p:sp>
          <p:nvSpPr>
            <p:cNvPr id="13" name="矩形 12"/>
            <p:cNvSpPr/>
            <p:nvPr/>
          </p:nvSpPr>
          <p:spPr>
            <a:xfrm>
              <a:off x="449943" y="986971"/>
              <a:ext cx="4165600" cy="4847774"/>
            </a:xfrm>
            <a:prstGeom prst="rect">
              <a:avLst/>
            </a:prstGeom>
            <a:noFill/>
            <a:ln>
              <a:solidFill>
                <a:schemeClr val="accent1">
                  <a:lumMod val="50000"/>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2" name="矩形 31"/>
            <p:cNvSpPr/>
            <p:nvPr/>
          </p:nvSpPr>
          <p:spPr>
            <a:xfrm>
              <a:off x="0" y="1320801"/>
              <a:ext cx="4180114" cy="4180114"/>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14" name="文本框 13"/>
          <p:cNvSpPr txBox="1"/>
          <p:nvPr/>
        </p:nvSpPr>
        <p:spPr>
          <a:xfrm>
            <a:off x="4182110" y="407035"/>
            <a:ext cx="5925185" cy="583565"/>
          </a:xfrm>
          <a:prstGeom prst="rect">
            <a:avLst/>
          </a:prstGeom>
          <a:noFill/>
        </p:spPr>
        <p:txBody>
          <a:bodyPr wrap="square" rtlCol="0">
            <a:spAutoFit/>
          </a:bodyPr>
          <a:p>
            <a:r>
              <a:rPr lang="zh-CN" altLang="en-US" sz="3200" b="1">
                <a:latin typeface="微软雅黑" panose="020B0503020204020204" charset="-122"/>
                <a:ea typeface="微软雅黑" panose="020B0503020204020204" charset="-122"/>
                <a:cs typeface="微软雅黑" panose="020B0503020204020204" charset="-122"/>
              </a:rPr>
              <a:t>第一节  调查课题的确定原理</a:t>
            </a:r>
            <a:endParaRPr lang="zh-CN" altLang="en-US" sz="3200" b="1">
              <a:latin typeface="微软雅黑" panose="020B0503020204020204" charset="-122"/>
              <a:ea typeface="微软雅黑" panose="020B0503020204020204" charset="-122"/>
              <a:cs typeface="微软雅黑" panose="020B0503020204020204" charset="-122"/>
            </a:endParaRPr>
          </a:p>
        </p:txBody>
      </p:sp>
    </p:spTree>
  </p:cSld>
  <p:clrMapOvr>
    <a:masterClrMapping/>
  </p:clrMapOvr>
  <p:transition spd="slow"/>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292599"/>
            <a:ext cx="12188156" cy="678771"/>
            <a:chOff x="0" y="442332"/>
            <a:chExt cx="12190413" cy="678897"/>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3687753" y="442332"/>
              <a:ext cx="4814826" cy="522067"/>
            </a:xfrm>
            <a:prstGeom prst="rect">
              <a:avLst/>
            </a:prstGeom>
            <a:noFill/>
          </p:spPr>
          <p:txBody>
            <a:bodyPr wrap="non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二、舆论调查课题的确定原理</a:t>
              </a:r>
              <a:endPar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endParaRPr>
            </a:p>
          </p:txBody>
        </p:sp>
      </p:grpSp>
      <p:sp>
        <p:nvSpPr>
          <p:cNvPr id="5" name="文本框 4"/>
          <p:cNvSpPr txBox="1"/>
          <p:nvPr/>
        </p:nvSpPr>
        <p:spPr>
          <a:xfrm>
            <a:off x="955675" y="1582420"/>
            <a:ext cx="10578465" cy="4297680"/>
          </a:xfrm>
          <a:prstGeom prst="rect">
            <a:avLst/>
          </a:prstGeom>
          <a:noFill/>
        </p:spPr>
        <p:txBody>
          <a:bodyPr wrap="square" rtlCol="0">
            <a:spAutoFit/>
          </a:bodyPr>
          <a:p>
            <a:pPr indent="322580" fontAlgn="auto">
              <a:lnSpc>
                <a:spcPct val="150000"/>
              </a:lnSpc>
              <a:spcBef>
                <a:spcPts val="1000"/>
              </a:spcBef>
              <a:spcAft>
                <a:spcPts val="1000"/>
              </a:spcAft>
              <a:extLst>
                <a:ext uri="{35155182-B16C-46BC-9424-99874614C6A1}">
                  <wpsdc:indentchars xmlns:wpsdc="http://www.wps.cn/officeDocument/2017/drawingmlCustomData" val="127" checksum="4259393621"/>
                </a:ext>
              </a:extLst>
            </a:pPr>
            <a:r>
              <a:rPr lang="zh-CN" altLang="en-US" sz="2000" b="1">
                <a:latin typeface="微软雅黑" panose="020B0503020204020204" charset="-122"/>
                <a:ea typeface="微软雅黑" panose="020B0503020204020204" charset="-122"/>
                <a:cs typeface="微软雅黑" panose="020B0503020204020204" charset="-122"/>
              </a:rPr>
              <a:t>（</a:t>
            </a:r>
            <a:r>
              <a:rPr lang="en-US" altLang="zh-CN" sz="2000" b="1">
                <a:latin typeface="微软雅黑" panose="020B0503020204020204" charset="-122"/>
                <a:ea typeface="微软雅黑" panose="020B0503020204020204" charset="-122"/>
                <a:cs typeface="微软雅黑" panose="020B0503020204020204" charset="-122"/>
              </a:rPr>
              <a:t>2</a:t>
            </a:r>
            <a:r>
              <a:rPr lang="zh-CN" altLang="en-US" sz="2000" b="1">
                <a:latin typeface="微软雅黑" panose="020B0503020204020204" charset="-122"/>
                <a:ea typeface="微软雅黑" panose="020B0503020204020204" charset="-122"/>
                <a:cs typeface="微软雅黑" panose="020B0503020204020204" charset="-122"/>
              </a:rPr>
              <a:t>）</a:t>
            </a:r>
            <a:r>
              <a:rPr lang="zh-CN" altLang="en-US" sz="2000" b="1">
                <a:latin typeface="微软雅黑" panose="020B0503020204020204" charset="-122"/>
                <a:ea typeface="微软雅黑" panose="020B0503020204020204" charset="-122"/>
                <a:cs typeface="微软雅黑" panose="020B0503020204020204" charset="-122"/>
              </a:rPr>
              <a:t>内在条件因素</a:t>
            </a:r>
            <a:endParaRPr lang="zh-CN" altLang="en-US" sz="2000" b="1">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内在条件因素主要是</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就课题自身的准备状况来说的</a:t>
            </a:r>
            <a:r>
              <a:rPr lang="zh-CN" altLang="en-US" sz="2000">
                <a:latin typeface="微软雅黑" panose="020B0503020204020204" charset="-122"/>
                <a:ea typeface="微软雅黑" panose="020B0503020204020204" charset="-122"/>
                <a:cs typeface="微软雅黑" panose="020B0503020204020204" charset="-122"/>
              </a:rPr>
              <a:t>。比如在物质基础方面，研究经费是否充足，因为财力、技术条件直接影响到学术研究的深度、广度的扩展；在研究者方面，研究力量是否专业、资料是否齐备、人员配备是否到位，这些条件也是调查课题成功的可靠保证。</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尤其作为调查者、组织者，在进行某一领域的调查时，相关领域的专业背景非常重要。如果调查者、组织者缺乏被调查领域的背景知识，有必要通过与被调查者的深度沟通或其他手段做好相应的信息储备。</a:t>
            </a:r>
            <a:endParaRPr lang="en-US" altLang="zh-CN"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392291"/>
            <a:ext cx="12188156" cy="579079"/>
            <a:chOff x="0" y="542042"/>
            <a:chExt cx="12190413" cy="579187"/>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965042" y="542042"/>
              <a:ext cx="2316909" cy="522067"/>
            </a:xfrm>
            <a:prstGeom prst="rect">
              <a:avLst/>
            </a:prstGeom>
            <a:noFill/>
          </p:spPr>
          <p:txBody>
            <a:bodyPr wrap="none" rtlCol="0">
              <a:spAutoFit/>
            </a:bodyPr>
            <a:lstStyle/>
            <a:p>
              <a:pPr algn="l"/>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sym typeface="+mn-ea"/>
                </a:rPr>
                <a:t>三、初步探索</a:t>
              </a:r>
              <a:endParaRPr lang="zh-CN" altLang="en-US" sz="2800" b="1" dirty="0">
                <a:solidFill>
                  <a:schemeClr val="accent3">
                    <a:lumMod val="75000"/>
                  </a:schemeClr>
                </a:solidFill>
                <a:latin typeface="微软雅黑" panose="020B0503020204020204" charset="-122"/>
                <a:ea typeface="微软雅黑" panose="020B0503020204020204" charset="-122"/>
                <a:cs typeface="微软雅黑" panose="020B0503020204020204" charset="-122"/>
              </a:endParaRPr>
            </a:p>
          </p:txBody>
        </p:sp>
      </p:grpSp>
      <p:grpSp>
        <p:nvGrpSpPr>
          <p:cNvPr id="5" name="组合 4"/>
          <p:cNvGrpSpPr/>
          <p:nvPr/>
        </p:nvGrpSpPr>
        <p:grpSpPr>
          <a:xfrm>
            <a:off x="1797050" y="1484630"/>
            <a:ext cx="8843645" cy="4453255"/>
            <a:chOff x="2830" y="2338"/>
            <a:chExt cx="13927" cy="7013"/>
          </a:xfrm>
        </p:grpSpPr>
        <p:sp>
          <p:nvSpPr>
            <p:cNvPr id="3" name="圆角矩形 2"/>
            <p:cNvSpPr/>
            <p:nvPr>
              <p:custDataLst>
                <p:tags r:id="rId1"/>
              </p:custDataLst>
            </p:nvPr>
          </p:nvSpPr>
          <p:spPr>
            <a:xfrm>
              <a:off x="3734" y="2876"/>
              <a:ext cx="1667" cy="1667"/>
            </a:xfrm>
            <a:prstGeom prst="roundRect">
              <a:avLst>
                <a:gd name="adj" fmla="val 9711"/>
              </a:avLst>
            </a:prstGeom>
            <a:noFill/>
            <a:ln w="107950" cap="flat">
              <a:solidFill>
                <a:srgbClr val="096FB6"/>
              </a:solidFill>
              <a:miter lim="800000"/>
            </a:ln>
          </p:spPr>
          <p:style>
            <a:lnRef idx="2">
              <a:srgbClr val="096FB6">
                <a:shade val="50000"/>
              </a:srgbClr>
            </a:lnRef>
            <a:fillRef idx="1">
              <a:srgbClr val="096FB6"/>
            </a:fillRef>
            <a:effectRef idx="0">
              <a:srgbClr val="096FB6"/>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6" name="文本框 5"/>
            <p:cNvSpPr txBox="1"/>
            <p:nvPr>
              <p:custDataLst>
                <p:tags r:id="rId2"/>
              </p:custDataLst>
            </p:nvPr>
          </p:nvSpPr>
          <p:spPr>
            <a:xfrm>
              <a:off x="2830" y="2338"/>
              <a:ext cx="2090" cy="1789"/>
            </a:xfrm>
            <a:prstGeom prst="rect">
              <a:avLst/>
            </a:prstGeom>
            <a:solidFill>
              <a:srgbClr val="FFFFFF"/>
            </a:solidFill>
          </p:spPr>
          <p:txBody>
            <a:bodyPr wrap="square" tIns="0" bIns="0" rtlCol="0">
              <a:normAutofit/>
            </a:bodyPr>
            <a:p>
              <a:pPr algn="ctr">
                <a:lnSpc>
                  <a:spcPct val="120000"/>
                </a:lnSpc>
              </a:pPr>
              <a:r>
                <a:rPr lang="en-US" altLang="zh-CN" sz="5400" b="1" dirty="0">
                  <a:solidFill>
                    <a:srgbClr val="096FB6"/>
                  </a:solidFill>
                  <a:latin typeface="Arial" panose="020B0604020202020204" pitchFamily="34" charset="0"/>
                  <a:ea typeface="微软雅黑" panose="020B0503020204020204" charset="-122"/>
                  <a:sym typeface="Arial" panose="020B0604020202020204" pitchFamily="34" charset="0"/>
                </a:rPr>
                <a:t>01</a:t>
              </a:r>
              <a:endParaRPr lang="zh-CN" altLang="en-US" sz="5400" b="1" dirty="0">
                <a:solidFill>
                  <a:srgbClr val="096FB6"/>
                </a:solidFill>
                <a:latin typeface="Arial" panose="020B0604020202020204" pitchFamily="34" charset="0"/>
                <a:ea typeface="微软雅黑" panose="020B0503020204020204" charset="-122"/>
                <a:sym typeface="Arial" panose="020B0604020202020204" pitchFamily="34" charset="0"/>
              </a:endParaRPr>
            </a:p>
          </p:txBody>
        </p:sp>
        <p:sp>
          <p:nvSpPr>
            <p:cNvPr id="7" name="文本框 6"/>
            <p:cNvSpPr txBox="1"/>
            <p:nvPr>
              <p:custDataLst>
                <p:tags r:id="rId3"/>
              </p:custDataLst>
            </p:nvPr>
          </p:nvSpPr>
          <p:spPr>
            <a:xfrm>
              <a:off x="5823" y="3624"/>
              <a:ext cx="10934" cy="2306"/>
            </a:xfrm>
            <a:prstGeom prst="rect">
              <a:avLst/>
            </a:prstGeom>
            <a:noFill/>
          </p:spPr>
          <p:txBody>
            <a:bodyPr wrap="square" lIns="91440" tIns="45720" rIns="91440" bIns="45720" rtlCol="0"/>
            <a:p>
              <a:pPr algn="l">
                <a:lnSpc>
                  <a:spcPct val="120000"/>
                </a:lnSpc>
                <a:buClrTx/>
                <a:buSzTx/>
                <a:buNone/>
              </a:pPr>
              <a:r>
                <a:rPr lang="zh-CN">
                  <a:latin typeface="微软雅黑" panose="020B0503020204020204" charset="-122"/>
                  <a:ea typeface="微软雅黑" panose="020B0503020204020204" charset="-122"/>
                  <a:cs typeface="微软雅黑" panose="020B0503020204020204" charset="-122"/>
                  <a:sym typeface="+mn-ea"/>
                </a:rPr>
                <a:t>（1）明确研究起点</a:t>
              </a:r>
              <a:endParaRPr lang="zh-CN">
                <a:latin typeface="微软雅黑" panose="020B0503020204020204" charset="-122"/>
                <a:ea typeface="微软雅黑" panose="020B0503020204020204" charset="-122"/>
                <a:cs typeface="微软雅黑" panose="020B0503020204020204" charset="-122"/>
                <a:sym typeface="+mn-ea"/>
              </a:endParaRPr>
            </a:p>
            <a:p>
              <a:pPr algn="l">
                <a:lnSpc>
                  <a:spcPct val="120000"/>
                </a:lnSpc>
                <a:buClrTx/>
                <a:buSzTx/>
                <a:buNone/>
              </a:pPr>
              <a:r>
                <a:rPr lang="zh-CN">
                  <a:latin typeface="微软雅黑" panose="020B0503020204020204" charset="-122"/>
                  <a:ea typeface="微软雅黑" panose="020B0503020204020204" charset="-122"/>
                  <a:cs typeface="微软雅黑" panose="020B0503020204020204" charset="-122"/>
                  <a:sym typeface="+mn-ea"/>
                </a:rPr>
                <a:t>（2）明确研究重点</a:t>
              </a:r>
              <a:endParaRPr lang="zh-CN">
                <a:latin typeface="微软雅黑" panose="020B0503020204020204" charset="-122"/>
                <a:ea typeface="微软雅黑" panose="020B0503020204020204" charset="-122"/>
                <a:cs typeface="微软雅黑" panose="020B0503020204020204" charset="-122"/>
                <a:sym typeface="+mn-ea"/>
              </a:endParaRPr>
            </a:p>
            <a:p>
              <a:pPr algn="l">
                <a:lnSpc>
                  <a:spcPct val="120000"/>
                </a:lnSpc>
                <a:buClrTx/>
                <a:buSzTx/>
                <a:buNone/>
              </a:pPr>
              <a:r>
                <a:rPr lang="zh-CN">
                  <a:latin typeface="微软雅黑" panose="020B0503020204020204" charset="-122"/>
                  <a:ea typeface="微软雅黑" panose="020B0503020204020204" charset="-122"/>
                  <a:cs typeface="微软雅黑" panose="020B0503020204020204" charset="-122"/>
                  <a:sym typeface="+mn-ea"/>
                </a:rPr>
                <a:t>（3）明确研究工具、手段和研究路径</a:t>
              </a:r>
              <a:endParaRPr lang="zh-CN">
                <a:latin typeface="微软雅黑" panose="020B0503020204020204" charset="-122"/>
                <a:ea typeface="微软雅黑" panose="020B0503020204020204" charset="-122"/>
                <a:cs typeface="微软雅黑" panose="020B0503020204020204" charset="-122"/>
              </a:endParaRPr>
            </a:p>
            <a:p>
              <a:pPr algn="l">
                <a:lnSpc>
                  <a:spcPct val="120000"/>
                </a:lnSpc>
              </a:pPr>
              <a:endParaRPr lang="zh-CN" altLang="en-US" spc="150">
                <a:uFillTx/>
                <a:latin typeface="微软雅黑" panose="020B0503020204020204" charset="-122"/>
                <a:ea typeface="微软雅黑" panose="020B0503020204020204" charset="-122"/>
                <a:cs typeface="微软雅黑" panose="020B0503020204020204" charset="-122"/>
                <a:sym typeface="+mn-ea"/>
              </a:endParaRPr>
            </a:p>
          </p:txBody>
        </p:sp>
        <p:sp>
          <p:nvSpPr>
            <p:cNvPr id="9" name="文本框 8"/>
            <p:cNvSpPr txBox="1"/>
            <p:nvPr>
              <p:custDataLst>
                <p:tags r:id="rId4"/>
              </p:custDataLst>
            </p:nvPr>
          </p:nvSpPr>
          <p:spPr>
            <a:xfrm>
              <a:off x="5823" y="2429"/>
              <a:ext cx="10934" cy="1117"/>
            </a:xfrm>
            <a:prstGeom prst="rect">
              <a:avLst/>
            </a:prstGeom>
            <a:noFill/>
          </p:spPr>
          <p:txBody>
            <a:bodyPr wrap="square" lIns="91440" tIns="45720" rIns="91440" bIns="45720" rtlCol="0" anchor="ctr" anchorCtr="0">
              <a:normAutofit lnSpcReduction="10000"/>
            </a:bodyPr>
            <a:p>
              <a:pPr>
                <a:lnSpc>
                  <a:spcPct val="120000"/>
                </a:lnSpc>
              </a:pPr>
              <a:r>
                <a:rPr lang="zh-CN" altLang="en-US" sz="2800" b="1">
                  <a:latin typeface="微软雅黑" panose="020B0503020204020204" charset="-122"/>
                  <a:ea typeface="微软雅黑" panose="020B0503020204020204" charset="-122"/>
                  <a:cs typeface="微软雅黑" panose="020B0503020204020204" charset="-122"/>
                  <a:sym typeface="+mn-ea"/>
                </a:rPr>
                <a:t>文献研究</a:t>
              </a:r>
              <a:endParaRPr lang="zh-CN" altLang="en-US" sz="2800" b="1" spc="200">
                <a:solidFill>
                  <a:srgbClr val="096FB6"/>
                </a:solidFill>
                <a:latin typeface="Arial" panose="020B0604020202020204" pitchFamily="34" charset="0"/>
                <a:ea typeface="微软雅黑" panose="020B0503020204020204" charset="-122"/>
                <a:cs typeface="+mj-cs"/>
                <a:sym typeface="Arial" panose="020B0604020202020204" pitchFamily="34" charset="0"/>
              </a:endParaRPr>
            </a:p>
          </p:txBody>
        </p:sp>
        <p:sp>
          <p:nvSpPr>
            <p:cNvPr id="10" name="圆角矩形 9"/>
            <p:cNvSpPr/>
            <p:nvPr>
              <p:custDataLst>
                <p:tags r:id="rId5"/>
              </p:custDataLst>
            </p:nvPr>
          </p:nvSpPr>
          <p:spPr>
            <a:xfrm>
              <a:off x="3734" y="6469"/>
              <a:ext cx="1667" cy="1667"/>
            </a:xfrm>
            <a:prstGeom prst="roundRect">
              <a:avLst>
                <a:gd name="adj" fmla="val 9711"/>
              </a:avLst>
            </a:prstGeom>
            <a:noFill/>
            <a:ln w="107950" cap="flat">
              <a:solidFill>
                <a:srgbClr val="099CB6"/>
              </a:solidFill>
              <a:miter lim="800000"/>
            </a:ln>
          </p:spPr>
          <p:style>
            <a:lnRef idx="2">
              <a:srgbClr val="096FB6">
                <a:shade val="50000"/>
              </a:srgbClr>
            </a:lnRef>
            <a:fillRef idx="1">
              <a:srgbClr val="096FB6"/>
            </a:fillRef>
            <a:effectRef idx="0">
              <a:srgbClr val="096FB6"/>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1" name="文本框 10"/>
            <p:cNvSpPr txBox="1"/>
            <p:nvPr>
              <p:custDataLst>
                <p:tags r:id="rId6"/>
              </p:custDataLst>
            </p:nvPr>
          </p:nvSpPr>
          <p:spPr>
            <a:xfrm>
              <a:off x="2830" y="5930"/>
              <a:ext cx="2090" cy="1789"/>
            </a:xfrm>
            <a:prstGeom prst="rect">
              <a:avLst/>
            </a:prstGeom>
            <a:solidFill>
              <a:srgbClr val="FFFFFF"/>
            </a:solidFill>
          </p:spPr>
          <p:txBody>
            <a:bodyPr wrap="square" tIns="0" bIns="0" rtlCol="0">
              <a:normAutofit/>
            </a:bodyPr>
            <a:p>
              <a:pPr algn="ctr">
                <a:lnSpc>
                  <a:spcPct val="120000"/>
                </a:lnSpc>
              </a:pPr>
              <a:r>
                <a:rPr lang="en-US" altLang="zh-CN" sz="5400" b="1" dirty="0">
                  <a:solidFill>
                    <a:srgbClr val="099CB6"/>
                  </a:solidFill>
                  <a:latin typeface="Arial" panose="020B0604020202020204" pitchFamily="34" charset="0"/>
                  <a:ea typeface="微软雅黑" panose="020B0503020204020204" charset="-122"/>
                  <a:sym typeface="Arial" panose="020B0604020202020204" pitchFamily="34" charset="0"/>
                </a:rPr>
                <a:t>02</a:t>
              </a:r>
              <a:endParaRPr lang="zh-CN" altLang="en-US" sz="5400" b="1" dirty="0">
                <a:solidFill>
                  <a:srgbClr val="099CB6"/>
                </a:solidFill>
                <a:latin typeface="Arial" panose="020B0604020202020204" pitchFamily="34" charset="0"/>
                <a:ea typeface="微软雅黑" panose="020B0503020204020204" charset="-122"/>
                <a:sym typeface="Arial" panose="020B0604020202020204" pitchFamily="34" charset="0"/>
              </a:endParaRPr>
            </a:p>
          </p:txBody>
        </p:sp>
        <p:sp>
          <p:nvSpPr>
            <p:cNvPr id="12" name="文本框 11"/>
            <p:cNvSpPr txBox="1"/>
            <p:nvPr>
              <p:custDataLst>
                <p:tags r:id="rId7"/>
              </p:custDataLst>
            </p:nvPr>
          </p:nvSpPr>
          <p:spPr>
            <a:xfrm>
              <a:off x="5823" y="7215"/>
              <a:ext cx="10934" cy="2136"/>
            </a:xfrm>
            <a:prstGeom prst="rect">
              <a:avLst/>
            </a:prstGeom>
            <a:noFill/>
          </p:spPr>
          <p:txBody>
            <a:bodyPr wrap="square" lIns="91440" tIns="45720" rIns="91440" bIns="45720" rtlCol="0">
              <a:normAutofit lnSpcReduction="10000"/>
            </a:bodyPr>
            <a:p>
              <a:pPr algn="l">
                <a:lnSpc>
                  <a:spcPct val="120000"/>
                </a:lnSpc>
                <a:buClrTx/>
                <a:buSzTx/>
                <a:buNone/>
              </a:pPr>
              <a:r>
                <a:rPr lang="zh-CN">
                  <a:latin typeface="微软雅黑" panose="020B0503020204020204" charset="-122"/>
                  <a:ea typeface="微软雅黑" panose="020B0503020204020204" charset="-122"/>
                  <a:cs typeface="微软雅黑" panose="020B0503020204020204" charset="-122"/>
                  <a:sym typeface="+mn-ea"/>
                </a:rPr>
                <a:t>（</a:t>
              </a:r>
              <a:r>
                <a:rPr lang="en-US" altLang="zh-CN">
                  <a:latin typeface="微软雅黑" panose="020B0503020204020204" charset="-122"/>
                  <a:ea typeface="微软雅黑" panose="020B0503020204020204" charset="-122"/>
                  <a:cs typeface="微软雅黑" panose="020B0503020204020204" charset="-122"/>
                  <a:sym typeface="+mn-ea"/>
                </a:rPr>
                <a:t>1</a:t>
              </a:r>
              <a:r>
                <a:rPr lang="zh-CN" altLang="en-US">
                  <a:latin typeface="微软雅黑" panose="020B0503020204020204" charset="-122"/>
                  <a:ea typeface="微软雅黑" panose="020B0503020204020204" charset="-122"/>
                  <a:cs typeface="微软雅黑" panose="020B0503020204020204" charset="-122"/>
                  <a:sym typeface="+mn-ea"/>
                </a:rPr>
                <a:t>）</a:t>
              </a:r>
              <a:r>
                <a:rPr>
                  <a:latin typeface="微软雅黑" panose="020B0503020204020204" charset="-122"/>
                  <a:ea typeface="微软雅黑" panose="020B0503020204020204" charset="-122"/>
                  <a:cs typeface="微软雅黑" panose="020B0503020204020204" charset="-122"/>
                  <a:sym typeface="+mn-ea"/>
                </a:rPr>
                <a:t>主题专家</a:t>
              </a:r>
              <a:endParaRPr>
                <a:latin typeface="微软雅黑" panose="020B0503020204020204" charset="-122"/>
                <a:ea typeface="微软雅黑" panose="020B0503020204020204" charset="-122"/>
                <a:cs typeface="微软雅黑" panose="020B0503020204020204" charset="-122"/>
              </a:endParaRPr>
            </a:p>
            <a:p>
              <a:pPr algn="l">
                <a:lnSpc>
                  <a:spcPct val="120000"/>
                </a:lnSpc>
                <a:buClrTx/>
                <a:buSzTx/>
                <a:buNone/>
              </a:pPr>
              <a:r>
                <a:rPr lang="zh-CN">
                  <a:latin typeface="微软雅黑" panose="020B0503020204020204" charset="-122"/>
                  <a:ea typeface="微软雅黑" panose="020B0503020204020204" charset="-122"/>
                  <a:cs typeface="微软雅黑" panose="020B0503020204020204" charset="-122"/>
                  <a:sym typeface="+mn-ea"/>
                </a:rPr>
                <a:t>（</a:t>
              </a:r>
              <a:r>
                <a:rPr lang="en-US" altLang="zh-CN">
                  <a:latin typeface="微软雅黑" panose="020B0503020204020204" charset="-122"/>
                  <a:ea typeface="微软雅黑" panose="020B0503020204020204" charset="-122"/>
                  <a:cs typeface="微软雅黑" panose="020B0503020204020204" charset="-122"/>
                  <a:sym typeface="+mn-ea"/>
                </a:rPr>
                <a:t>2</a:t>
              </a:r>
              <a:r>
                <a:rPr lang="zh-CN" altLang="en-US">
                  <a:latin typeface="微软雅黑" panose="020B0503020204020204" charset="-122"/>
                  <a:ea typeface="微软雅黑" panose="020B0503020204020204" charset="-122"/>
                  <a:cs typeface="微软雅黑" panose="020B0503020204020204" charset="-122"/>
                  <a:sym typeface="+mn-ea"/>
                </a:rPr>
                <a:t>）</a:t>
              </a:r>
              <a:r>
                <a:rPr>
                  <a:latin typeface="微软雅黑" panose="020B0503020204020204" charset="-122"/>
                  <a:ea typeface="微软雅黑" panose="020B0503020204020204" charset="-122"/>
                  <a:cs typeface="微软雅黑" panose="020B0503020204020204" charset="-122"/>
                  <a:sym typeface="+mn-ea"/>
                </a:rPr>
                <a:t>方法专家</a:t>
              </a:r>
              <a:endParaRPr>
                <a:latin typeface="微软雅黑" panose="020B0503020204020204" charset="-122"/>
                <a:ea typeface="微软雅黑" panose="020B0503020204020204" charset="-122"/>
                <a:cs typeface="微软雅黑" panose="020B0503020204020204" charset="-122"/>
              </a:endParaRPr>
            </a:p>
            <a:p>
              <a:pPr algn="l">
                <a:lnSpc>
                  <a:spcPct val="120000"/>
                </a:lnSpc>
              </a:pPr>
              <a:endParaRPr lang="zh-CN" altLang="en-US" sz="1600" spc="150">
                <a:uFillTx/>
                <a:latin typeface="Arial" panose="020B0604020202020204" pitchFamily="34" charset="0"/>
                <a:ea typeface="微软雅黑" panose="020B0503020204020204" charset="-122"/>
                <a:sym typeface="Arial" panose="020B0604020202020204" pitchFamily="34" charset="0"/>
              </a:endParaRPr>
            </a:p>
          </p:txBody>
        </p:sp>
        <p:sp>
          <p:nvSpPr>
            <p:cNvPr id="13" name="文本框 12"/>
            <p:cNvSpPr txBox="1"/>
            <p:nvPr>
              <p:custDataLst>
                <p:tags r:id="rId8"/>
              </p:custDataLst>
            </p:nvPr>
          </p:nvSpPr>
          <p:spPr>
            <a:xfrm>
              <a:off x="5823" y="5930"/>
              <a:ext cx="10934" cy="1117"/>
            </a:xfrm>
            <a:prstGeom prst="rect">
              <a:avLst/>
            </a:prstGeom>
            <a:noFill/>
          </p:spPr>
          <p:txBody>
            <a:bodyPr wrap="square" lIns="91440" tIns="45720" rIns="91440" bIns="45720" rtlCol="0" anchor="ctr" anchorCtr="0">
              <a:normAutofit lnSpcReduction="10000"/>
            </a:bodyPr>
            <a:p>
              <a:pPr>
                <a:lnSpc>
                  <a:spcPct val="120000"/>
                </a:lnSpc>
              </a:pPr>
              <a:r>
                <a:rPr sz="2800" b="1">
                  <a:latin typeface="微软雅黑" panose="020B0503020204020204" charset="-122"/>
                  <a:ea typeface="微软雅黑" panose="020B0503020204020204" charset="-122"/>
                  <a:cs typeface="微软雅黑" panose="020B0503020204020204" charset="-122"/>
                  <a:sym typeface="+mn-ea"/>
                </a:rPr>
                <a:t>专家咨询</a:t>
              </a:r>
              <a:endParaRPr lang="zh-CN" altLang="en-US" sz="2800" b="1" spc="200">
                <a:solidFill>
                  <a:srgbClr val="099CB6"/>
                </a:solidFill>
                <a:latin typeface="Arial" panose="020B0604020202020204" pitchFamily="34" charset="0"/>
                <a:ea typeface="微软雅黑" panose="020B0503020204020204" charset="-122"/>
                <a:cs typeface="+mj-cs"/>
                <a:sym typeface="Arial" panose="020B0604020202020204" pitchFamily="34" charset="0"/>
              </a:endParaRPr>
            </a:p>
          </p:txBody>
        </p:sp>
      </p:gr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292599"/>
            <a:ext cx="12188156" cy="678771"/>
            <a:chOff x="0" y="442332"/>
            <a:chExt cx="12190413" cy="678897"/>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934489" y="442332"/>
              <a:ext cx="2320720" cy="522067"/>
            </a:xfrm>
            <a:prstGeom prst="rect">
              <a:avLst/>
            </a:prstGeom>
            <a:noFill/>
          </p:spPr>
          <p:txBody>
            <a:bodyPr wrap="non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三、初步探索</a:t>
              </a:r>
              <a:endPar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endParaRPr>
            </a:p>
          </p:txBody>
        </p:sp>
      </p:grpSp>
      <p:sp>
        <p:nvSpPr>
          <p:cNvPr id="3" name="文本框 2"/>
          <p:cNvSpPr txBox="1"/>
          <p:nvPr/>
        </p:nvSpPr>
        <p:spPr>
          <a:xfrm>
            <a:off x="1365795" y="1110960"/>
            <a:ext cx="6189469" cy="460375"/>
          </a:xfrm>
          <a:prstGeom prst="rect">
            <a:avLst/>
          </a:prstGeom>
          <a:noFill/>
        </p:spPr>
        <p:txBody>
          <a:bodyPr wrap="square" rtlCol="0">
            <a:spAutoFit/>
          </a:bodyPr>
          <a:p>
            <a:r>
              <a:rPr lang="en-US" altLang="zh-CN" sz="2400" b="1">
                <a:latin typeface="微软雅黑" panose="020B0503020204020204" charset="-122"/>
                <a:ea typeface="微软雅黑" panose="020B0503020204020204" charset="-122"/>
                <a:cs typeface="微软雅黑" panose="020B0503020204020204" charset="-122"/>
                <a:sym typeface="+mn-ea"/>
              </a:rPr>
              <a:t>1.</a:t>
            </a:r>
            <a:r>
              <a:rPr lang="zh-CN" altLang="en-US" sz="2400" b="1">
                <a:latin typeface="微软雅黑" panose="020B0503020204020204" charset="-122"/>
                <a:ea typeface="微软雅黑" panose="020B0503020204020204" charset="-122"/>
                <a:cs typeface="微软雅黑" panose="020B0503020204020204" charset="-122"/>
                <a:sym typeface="+mn-ea"/>
              </a:rPr>
              <a:t>文献研究</a:t>
            </a:r>
            <a:endParaRPr lang="zh-CN" altLang="en-US" sz="2400" b="1">
              <a:latin typeface="微软雅黑" panose="020B0503020204020204" charset="-122"/>
              <a:ea typeface="微软雅黑" panose="020B0503020204020204" charset="-122"/>
              <a:cs typeface="微软雅黑" panose="020B0503020204020204" charset="-122"/>
              <a:sym typeface="+mn-ea"/>
            </a:endParaRPr>
          </a:p>
        </p:txBody>
      </p:sp>
      <p:sp>
        <p:nvSpPr>
          <p:cNvPr id="6" name="文本框 5"/>
          <p:cNvSpPr txBox="1"/>
          <p:nvPr/>
        </p:nvSpPr>
        <p:spPr>
          <a:xfrm>
            <a:off x="806450" y="1714500"/>
            <a:ext cx="10578465" cy="2656205"/>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latin typeface="微软雅黑" panose="020B0503020204020204" charset="-122"/>
                <a:ea typeface="微软雅黑" panose="020B0503020204020204" charset="-122"/>
                <a:cs typeface="微软雅黑" panose="020B0503020204020204" charset="-122"/>
              </a:rPr>
              <a:t>（</a:t>
            </a:r>
            <a:r>
              <a:rPr lang="en-US" altLang="zh-CN" sz="2000" b="1">
                <a:latin typeface="微软雅黑" panose="020B0503020204020204" charset="-122"/>
                <a:ea typeface="微软雅黑" panose="020B0503020204020204" charset="-122"/>
                <a:cs typeface="微软雅黑" panose="020B0503020204020204" charset="-122"/>
              </a:rPr>
              <a:t>1</a:t>
            </a:r>
            <a:r>
              <a:rPr lang="zh-CN" altLang="en-US" sz="2000" b="1">
                <a:latin typeface="微软雅黑" panose="020B0503020204020204" charset="-122"/>
                <a:ea typeface="微软雅黑" panose="020B0503020204020204" charset="-122"/>
                <a:cs typeface="微软雅黑" panose="020B0503020204020204" charset="-122"/>
              </a:rPr>
              <a:t>）明确研究起点</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所谓明确起点，</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实际上是将现有的研究，建立在对已有文献的梳理、把握和分析的基础之上，明确该问题到底处在一种什么结构性位置上，明确你的研究起点在哪里</a:t>
            </a:r>
            <a:r>
              <a:rPr lang="zh-CN" altLang="en-US" sz="2000">
                <a:latin typeface="微软雅黑" panose="020B0503020204020204" charset="-122"/>
                <a:ea typeface="微软雅黑" panose="020B0503020204020204" charset="-122"/>
                <a:cs typeface="微软雅黑" panose="020B0503020204020204" charset="-122"/>
              </a:rPr>
              <a:t>。不能一切都从零开始，否则，研究负担就太大了。那么，通过大量的文献研究、文献检索可以知道研究要解决的问题是什么。由此，可以使我们的研究站在巨人的肩膀上，再往前迈进一步。</a:t>
            </a:r>
            <a:endParaRPr lang="zh-CN" altLang="en-US"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down)">
                                      <p:cBhvr>
                                        <p:cTn id="11"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6"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292599"/>
            <a:ext cx="12188156" cy="678771"/>
            <a:chOff x="0" y="442332"/>
            <a:chExt cx="12190413" cy="678897"/>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934489" y="442332"/>
              <a:ext cx="2320720" cy="522067"/>
            </a:xfrm>
            <a:prstGeom prst="rect">
              <a:avLst/>
            </a:prstGeom>
            <a:noFill/>
          </p:spPr>
          <p:txBody>
            <a:bodyPr wrap="non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三、初步探索</a:t>
              </a:r>
              <a:endPar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endParaRPr>
            </a:p>
          </p:txBody>
        </p:sp>
      </p:grpSp>
      <p:sp>
        <p:nvSpPr>
          <p:cNvPr id="6" name="文本框 5"/>
          <p:cNvSpPr txBox="1"/>
          <p:nvPr/>
        </p:nvSpPr>
        <p:spPr>
          <a:xfrm>
            <a:off x="1079500" y="1741805"/>
            <a:ext cx="10578465" cy="3374390"/>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sz="2000" b="1">
                <a:latin typeface="微软雅黑" panose="020B0503020204020204" charset="-122"/>
                <a:ea typeface="微软雅黑" panose="020B0503020204020204" charset="-122"/>
                <a:cs typeface="微软雅黑" panose="020B0503020204020204" charset="-122"/>
              </a:rPr>
              <a:t> </a:t>
            </a:r>
            <a:r>
              <a:rPr lang="zh-CN" sz="2000" b="1">
                <a:latin typeface="微软雅黑" panose="020B0503020204020204" charset="-122"/>
                <a:ea typeface="微软雅黑" panose="020B0503020204020204" charset="-122"/>
                <a:cs typeface="微软雅黑" panose="020B0503020204020204" charset="-122"/>
              </a:rPr>
              <a:t>（</a:t>
            </a:r>
            <a:r>
              <a:rPr lang="en-US" altLang="zh-CN" sz="2000" b="1">
                <a:latin typeface="微软雅黑" panose="020B0503020204020204" charset="-122"/>
                <a:ea typeface="微软雅黑" panose="020B0503020204020204" charset="-122"/>
                <a:cs typeface="微软雅黑" panose="020B0503020204020204" charset="-122"/>
              </a:rPr>
              <a:t>2</a:t>
            </a:r>
            <a:r>
              <a:rPr lang="zh-CN" altLang="en-US" sz="2000" b="1">
                <a:latin typeface="微软雅黑" panose="020B0503020204020204" charset="-122"/>
                <a:ea typeface="微软雅黑" panose="020B0503020204020204" charset="-122"/>
                <a:cs typeface="微软雅黑" panose="020B0503020204020204" charset="-122"/>
              </a:rPr>
              <a:t>）</a:t>
            </a:r>
            <a:r>
              <a:rPr sz="2000" b="1">
                <a:latin typeface="微软雅黑" panose="020B0503020204020204" charset="-122"/>
                <a:ea typeface="微软雅黑" panose="020B0503020204020204" charset="-122"/>
                <a:cs typeface="微软雅黑" panose="020B0503020204020204" charset="-122"/>
              </a:rPr>
              <a:t>明确研究重点</a:t>
            </a:r>
            <a:endParaRPr sz="2000" b="1">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sz="2000">
                <a:latin typeface="微软雅黑" panose="020B0503020204020204" charset="-122"/>
                <a:ea typeface="微软雅黑" panose="020B0503020204020204" charset="-122"/>
                <a:cs typeface="微软雅黑" panose="020B0503020204020204" charset="-122"/>
              </a:rPr>
              <a:t>如果能在既有的研究中发现</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前人没有解决的问题，前人疏漏的问题，前人解决的问题不正确或者说不科学、不严谨的方面</a:t>
            </a:r>
            <a:r>
              <a:rPr sz="2000">
                <a:latin typeface="微软雅黑" panose="020B0503020204020204" charset="-122"/>
                <a:ea typeface="微软雅黑" panose="020B0503020204020204" charset="-122"/>
                <a:cs typeface="微软雅黑" panose="020B0503020204020204" charset="-122"/>
              </a:rPr>
              <a:t>，就是我们这次要重点突破的问题，这些情况都是通过文献研究获得的。只有在充分分析吸收别人的长处，但同时也理性地分析别人弱点的时候，才有可能提升自己的研究。</a:t>
            </a:r>
            <a:endParaRPr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endParaRPr lang="zh-CN"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292599"/>
            <a:ext cx="12188156" cy="678771"/>
            <a:chOff x="0" y="442332"/>
            <a:chExt cx="12190413" cy="678897"/>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934489" y="442332"/>
              <a:ext cx="2320720" cy="522067"/>
            </a:xfrm>
            <a:prstGeom prst="rect">
              <a:avLst/>
            </a:prstGeom>
            <a:noFill/>
          </p:spPr>
          <p:txBody>
            <a:bodyPr wrap="non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三、初步探索</a:t>
              </a:r>
              <a:endPar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endParaRPr>
            </a:p>
          </p:txBody>
        </p:sp>
      </p:grpSp>
      <p:sp>
        <p:nvSpPr>
          <p:cNvPr id="6" name="文本框 5"/>
          <p:cNvSpPr txBox="1"/>
          <p:nvPr/>
        </p:nvSpPr>
        <p:spPr>
          <a:xfrm>
            <a:off x="1053465" y="1365250"/>
            <a:ext cx="10578465" cy="5015865"/>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sz="2000" b="1">
                <a:latin typeface="微软雅黑" panose="020B0503020204020204" charset="-122"/>
                <a:ea typeface="微软雅黑" panose="020B0503020204020204" charset="-122"/>
                <a:cs typeface="微软雅黑" panose="020B0503020204020204" charset="-122"/>
              </a:rPr>
              <a:t>（</a:t>
            </a:r>
            <a:r>
              <a:rPr lang="en-US" altLang="zh-CN" sz="2000" b="1">
                <a:latin typeface="微软雅黑" panose="020B0503020204020204" charset="-122"/>
                <a:ea typeface="微软雅黑" panose="020B0503020204020204" charset="-122"/>
                <a:cs typeface="微软雅黑" panose="020B0503020204020204" charset="-122"/>
              </a:rPr>
              <a:t>3</a:t>
            </a:r>
            <a:r>
              <a:rPr lang="zh-CN" altLang="en-US" sz="2000" b="1">
                <a:latin typeface="微软雅黑" panose="020B0503020204020204" charset="-122"/>
                <a:ea typeface="微软雅黑" panose="020B0503020204020204" charset="-122"/>
                <a:cs typeface="微软雅黑" panose="020B0503020204020204" charset="-122"/>
              </a:rPr>
              <a:t>）</a:t>
            </a:r>
            <a:r>
              <a:rPr lang="zh-CN" sz="2000" b="1">
                <a:latin typeface="微软雅黑" panose="020B0503020204020204" charset="-122"/>
                <a:ea typeface="微软雅黑" panose="020B0503020204020204" charset="-122"/>
                <a:cs typeface="微软雅黑" panose="020B0503020204020204" charset="-122"/>
              </a:rPr>
              <a:t>明确研究工具、手段和研究路径</a:t>
            </a:r>
            <a:endParaRPr lang="zh-CN" sz="2000" b="1">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sz="2000">
                <a:latin typeface="微软雅黑" panose="020B0503020204020204" charset="-122"/>
                <a:ea typeface="微软雅黑" panose="020B0503020204020204" charset="-122"/>
                <a:cs typeface="微软雅黑" panose="020B0503020204020204" charset="-122"/>
              </a:rPr>
              <a:t>既有的研究成果都是建立在一定的工具、方法、手段和路径的基础之上的。事实上，所有前人有效的研究工具、手段都可以通过分析，从而在我们的研究中有效地加以利用。当然也要分析其中某些工具、手段利用得不到位或者是有缺陷的方面，那么通过对工具、手段的改进，可以使我们获得更科学、更可靠的一些研究成果。</a:t>
            </a:r>
            <a:endParaRPr lang="zh-CN"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sz="2000">
                <a:latin typeface="微软雅黑" panose="020B0503020204020204" charset="-122"/>
                <a:ea typeface="微软雅黑" panose="020B0503020204020204" charset="-122"/>
                <a:cs typeface="微软雅黑" panose="020B0503020204020204" charset="-122"/>
              </a:rPr>
              <a:t>实际上，在分析别人已有的成果时，对于工具、手段、路径的熟悉，其实是分成两方面的：一是</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研究性的成果或产品</a:t>
            </a:r>
            <a:r>
              <a:rPr lang="zh-CN" sz="2000">
                <a:latin typeface="微软雅黑" panose="020B0503020204020204" charset="-122"/>
                <a:ea typeface="微软雅黑" panose="020B0503020204020204" charset="-122"/>
                <a:cs typeface="微软雅黑" panose="020B0503020204020204" charset="-122"/>
              </a:rPr>
              <a:t>，二是</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达成新产品的方法、手段和路径</a:t>
            </a:r>
            <a:r>
              <a:rPr lang="zh-CN" sz="2000">
                <a:latin typeface="微软雅黑" panose="020B0503020204020204" charset="-122"/>
                <a:ea typeface="微软雅黑" panose="020B0503020204020204" charset="-122"/>
                <a:cs typeface="微软雅黑" panose="020B0503020204020204" charset="-122"/>
              </a:rPr>
              <a:t>，这也是在进行文献分析时需要解决的问题。</a:t>
            </a:r>
            <a:endParaRPr lang="zh-CN"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sz="2000">
                <a:latin typeface="微软雅黑" panose="020B0503020204020204" charset="-122"/>
                <a:ea typeface="微软雅黑" panose="020B0503020204020204" charset="-122"/>
                <a:cs typeface="微软雅黑" panose="020B0503020204020204" charset="-122"/>
              </a:rPr>
              <a:t>当然，如果再进一步说，就是搜集研究所需要的素材，也是文献研究时需要解决的内容。</a:t>
            </a:r>
            <a:endParaRPr lang="zh-CN"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292599"/>
            <a:ext cx="12188156" cy="678771"/>
            <a:chOff x="0" y="442332"/>
            <a:chExt cx="12190413" cy="678897"/>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934489" y="442332"/>
              <a:ext cx="2320720" cy="522067"/>
            </a:xfrm>
            <a:prstGeom prst="rect">
              <a:avLst/>
            </a:prstGeom>
            <a:noFill/>
          </p:spPr>
          <p:txBody>
            <a:bodyPr wrap="non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三、初步探索</a:t>
              </a:r>
              <a:endPar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endParaRPr>
            </a:p>
          </p:txBody>
        </p:sp>
      </p:grpSp>
      <p:sp>
        <p:nvSpPr>
          <p:cNvPr id="3" name="文本框 2"/>
          <p:cNvSpPr txBox="1"/>
          <p:nvPr/>
        </p:nvSpPr>
        <p:spPr>
          <a:xfrm>
            <a:off x="1425485" y="1144615"/>
            <a:ext cx="6189469" cy="460375"/>
          </a:xfrm>
          <a:prstGeom prst="rect">
            <a:avLst/>
          </a:prstGeom>
          <a:noFill/>
        </p:spPr>
        <p:txBody>
          <a:bodyPr wrap="square" rtlCol="0">
            <a:spAutoFit/>
          </a:bodyPr>
          <a:p>
            <a:r>
              <a:rPr sz="2400" b="1">
                <a:latin typeface="微软雅黑" panose="020B0503020204020204" charset="-122"/>
                <a:ea typeface="微软雅黑" panose="020B0503020204020204" charset="-122"/>
                <a:cs typeface="微软雅黑" panose="020B0503020204020204" charset="-122"/>
                <a:sym typeface="+mn-ea"/>
              </a:rPr>
              <a:t>2.专家咨询</a:t>
            </a:r>
            <a:endParaRPr sz="2400" b="1">
              <a:latin typeface="微软雅黑" panose="020B0503020204020204" charset="-122"/>
              <a:ea typeface="微软雅黑" panose="020B0503020204020204" charset="-122"/>
              <a:cs typeface="微软雅黑" panose="020B0503020204020204" charset="-122"/>
              <a:sym typeface="+mn-ea"/>
            </a:endParaRPr>
          </a:p>
        </p:txBody>
      </p:sp>
      <p:sp>
        <p:nvSpPr>
          <p:cNvPr id="6" name="文本框 5"/>
          <p:cNvSpPr txBox="1"/>
          <p:nvPr/>
        </p:nvSpPr>
        <p:spPr>
          <a:xfrm>
            <a:off x="806450" y="1772920"/>
            <a:ext cx="10578465" cy="3579495"/>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sz="2000" b="1">
                <a:latin typeface="微软雅黑" panose="020B0503020204020204" charset="-122"/>
                <a:ea typeface="微软雅黑" panose="020B0503020204020204" charset="-122"/>
                <a:cs typeface="微软雅黑" panose="020B0503020204020204" charset="-122"/>
              </a:rPr>
              <a:t> </a:t>
            </a:r>
            <a:r>
              <a:rPr sz="2000">
                <a:latin typeface="微软雅黑" panose="020B0503020204020204" charset="-122"/>
                <a:ea typeface="微软雅黑" panose="020B0503020204020204" charset="-122"/>
                <a:cs typeface="微软雅黑" panose="020B0503020204020204" charset="-122"/>
              </a:rPr>
              <a:t>专家咨询恰恰可以弥补文献研究在探疑性问题方面的某些缺陷，因为向专家请教某些问题时，可以与之进行互动，进行非常详尽、深入的问题探讨。尤其可以就某一课题的某一具体、特定的问题进行专家咨询和相关的探讨。所谓“专家”是指</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熟悉这一研究题目的人</a:t>
            </a:r>
            <a:r>
              <a:rPr sz="2000">
                <a:latin typeface="微软雅黑" panose="020B0503020204020204" charset="-122"/>
                <a:ea typeface="微软雅黑" panose="020B0503020204020204" charset="-122"/>
                <a:cs typeface="微软雅黑" panose="020B0503020204020204" charset="-122"/>
              </a:rPr>
              <a:t>，如曾研究过这一专题的学者、政府工作部门的干部、所调查地区或部门的主管人员以及掌握第一手资料的“知情人”等。</a:t>
            </a:r>
            <a:endParaRPr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sz="2000">
                <a:latin typeface="微软雅黑" panose="020B0503020204020204" charset="-122"/>
                <a:ea typeface="微软雅黑" panose="020B0503020204020204" charset="-122"/>
                <a:cs typeface="微软雅黑" panose="020B0503020204020204" charset="-122"/>
              </a:rPr>
              <a:t>一般来说，就调查课题进行专家咨询时，可以有两类不同的专家：一类是</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调查主题的专家</a:t>
            </a:r>
            <a:r>
              <a:rPr sz="2000">
                <a:latin typeface="微软雅黑" panose="020B0503020204020204" charset="-122"/>
                <a:ea typeface="微软雅黑" panose="020B0503020204020204" charset="-122"/>
                <a:cs typeface="微软雅黑" panose="020B0503020204020204" charset="-122"/>
              </a:rPr>
              <a:t>，另一类是</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方法专家</a:t>
            </a:r>
            <a:r>
              <a:rPr lang="zh-CN" sz="2000">
                <a:latin typeface="微软雅黑" panose="020B0503020204020204" charset="-122"/>
                <a:ea typeface="微软雅黑" panose="020B0503020204020204" charset="-122"/>
                <a:cs typeface="微软雅黑" panose="020B0503020204020204" charset="-122"/>
              </a:rPr>
              <a:t>。</a:t>
            </a:r>
            <a:endParaRPr lang="zh-CN"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down)">
                                      <p:cBhvr>
                                        <p:cTn id="11"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6"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292599"/>
            <a:ext cx="12188156" cy="678771"/>
            <a:chOff x="0" y="442332"/>
            <a:chExt cx="12190413" cy="678897"/>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934489" y="442332"/>
              <a:ext cx="2320720" cy="522067"/>
            </a:xfrm>
            <a:prstGeom prst="rect">
              <a:avLst/>
            </a:prstGeom>
            <a:noFill/>
          </p:spPr>
          <p:txBody>
            <a:bodyPr wrap="non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三、初步探索</a:t>
              </a:r>
              <a:endPar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endParaRPr>
            </a:p>
          </p:txBody>
        </p:sp>
      </p:grpSp>
      <p:sp>
        <p:nvSpPr>
          <p:cNvPr id="6" name="文本框 5"/>
          <p:cNvSpPr txBox="1"/>
          <p:nvPr/>
        </p:nvSpPr>
        <p:spPr>
          <a:xfrm>
            <a:off x="1053465" y="1365250"/>
            <a:ext cx="5149215" cy="4297680"/>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sz="2000" b="1">
                <a:latin typeface="微软雅黑" panose="020B0503020204020204" charset="-122"/>
                <a:ea typeface="微软雅黑" panose="020B0503020204020204" charset="-122"/>
                <a:cs typeface="微软雅黑" panose="020B0503020204020204" charset="-122"/>
              </a:rPr>
              <a:t>（</a:t>
            </a:r>
            <a:r>
              <a:rPr lang="en-US" altLang="zh-CN" sz="2000" b="1">
                <a:latin typeface="微软雅黑" panose="020B0503020204020204" charset="-122"/>
                <a:ea typeface="微软雅黑" panose="020B0503020204020204" charset="-122"/>
                <a:cs typeface="微软雅黑" panose="020B0503020204020204" charset="-122"/>
              </a:rPr>
              <a:t>1</a:t>
            </a:r>
            <a:r>
              <a:rPr lang="zh-CN" altLang="en-US" sz="2000" b="1">
                <a:latin typeface="微软雅黑" panose="020B0503020204020204" charset="-122"/>
                <a:ea typeface="微软雅黑" panose="020B0503020204020204" charset="-122"/>
                <a:cs typeface="微软雅黑" panose="020B0503020204020204" charset="-122"/>
              </a:rPr>
              <a:t>）</a:t>
            </a:r>
            <a:r>
              <a:rPr sz="2000" b="1">
                <a:latin typeface="微软雅黑" panose="020B0503020204020204" charset="-122"/>
                <a:ea typeface="微软雅黑" panose="020B0503020204020204" charset="-122"/>
                <a:cs typeface="微软雅黑" panose="020B0503020204020204" charset="-122"/>
              </a:rPr>
              <a:t>主题专家</a:t>
            </a:r>
            <a:endParaRPr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sz="2000">
                <a:latin typeface="微软雅黑" panose="020B0503020204020204" charset="-122"/>
                <a:ea typeface="微软雅黑" panose="020B0503020204020204" charset="-122"/>
                <a:cs typeface="微软雅黑" panose="020B0503020204020204" charset="-122"/>
              </a:rPr>
              <a:t>主题专家指的是什么人？就是</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调查课题的问题所涉及的领域、专业、方向上的专家学者。</a:t>
            </a:r>
            <a:r>
              <a:rPr sz="2000">
                <a:latin typeface="微软雅黑" panose="020B0503020204020204" charset="-122"/>
                <a:ea typeface="微软雅黑" panose="020B0503020204020204" charset="-122"/>
                <a:cs typeface="微软雅黑" panose="020B0503020204020204" charset="-122"/>
              </a:rPr>
              <a:t>比如说准备调查工资问题，那么研究工资问题的专家就是这个课题的主题专家；要研究婚姻问题，那么婚姻问题专家就是该问题的主题专家。</a:t>
            </a:r>
            <a:endParaRPr sz="2000">
              <a:latin typeface="微软雅黑" panose="020B0503020204020204" charset="-122"/>
              <a:ea typeface="微软雅黑" panose="020B0503020204020204" charset="-122"/>
              <a:cs typeface="微软雅黑" panose="020B0503020204020204" charset="-122"/>
            </a:endParaRPr>
          </a:p>
          <a:p>
            <a:pPr indent="322580" fontAlgn="auto">
              <a:lnSpc>
                <a:spcPct val="150000"/>
              </a:lnSpc>
              <a:spcBef>
                <a:spcPts val="1000"/>
              </a:spcBef>
              <a:spcAft>
                <a:spcPts val="1000"/>
              </a:spcAft>
              <a:extLst>
                <a:ext uri="{35155182-B16C-46BC-9424-99874614C6A1}">
                  <wpsdc:indentchars xmlns:wpsdc="http://www.wps.cn/officeDocument/2017/drawingmlCustomData" val="127" checksum="4259393621"/>
                </a:ext>
              </a:extLst>
            </a:pPr>
            <a:endParaRPr sz="2000">
              <a:latin typeface="微软雅黑" panose="020B0503020204020204" charset="-122"/>
              <a:ea typeface="微软雅黑" panose="020B0503020204020204" charset="-122"/>
              <a:cs typeface="微软雅黑" panose="020B0503020204020204" charset="-122"/>
            </a:endParaRPr>
          </a:p>
        </p:txBody>
      </p:sp>
      <p:pic>
        <p:nvPicPr>
          <p:cNvPr id="3" name="图片 2"/>
          <p:cNvPicPr>
            <a:picLocks noChangeAspect="1"/>
          </p:cNvPicPr>
          <p:nvPr/>
        </p:nvPicPr>
        <p:blipFill>
          <a:blip r:embed="rId1"/>
          <a:srcRect r="-386" b="16142"/>
          <a:stretch>
            <a:fillRect/>
          </a:stretch>
        </p:blipFill>
        <p:spPr>
          <a:xfrm>
            <a:off x="6685280" y="2128520"/>
            <a:ext cx="4787900" cy="2600325"/>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down)">
                                      <p:cBhvr>
                                        <p:cTn id="1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292599"/>
            <a:ext cx="12188156" cy="678771"/>
            <a:chOff x="0" y="442332"/>
            <a:chExt cx="12190413" cy="678897"/>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934489" y="442332"/>
              <a:ext cx="2320720" cy="522067"/>
            </a:xfrm>
            <a:prstGeom prst="rect">
              <a:avLst/>
            </a:prstGeom>
            <a:noFill/>
          </p:spPr>
          <p:txBody>
            <a:bodyPr wrap="non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三、初步探索</a:t>
              </a:r>
              <a:endPar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endParaRPr>
            </a:p>
          </p:txBody>
        </p:sp>
      </p:grpSp>
      <p:sp>
        <p:nvSpPr>
          <p:cNvPr id="6" name="文本框 5"/>
          <p:cNvSpPr txBox="1"/>
          <p:nvPr/>
        </p:nvSpPr>
        <p:spPr>
          <a:xfrm>
            <a:off x="1066800" y="1536700"/>
            <a:ext cx="10578465" cy="3784600"/>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sz="2000">
                <a:latin typeface="微软雅黑" panose="020B0503020204020204" charset="-122"/>
                <a:ea typeface="微软雅黑" panose="020B0503020204020204" charset="-122"/>
                <a:cs typeface="微软雅黑" panose="020B0503020204020204" charset="-122"/>
              </a:rPr>
              <a:t> </a:t>
            </a:r>
            <a:r>
              <a:rPr sz="2000">
                <a:latin typeface="微软雅黑" panose="020B0503020204020204" charset="-122"/>
                <a:ea typeface="微软雅黑" panose="020B0503020204020204" charset="-122"/>
                <a:cs typeface="微软雅黑" panose="020B0503020204020204" charset="-122"/>
                <a:sym typeface="+mn-ea"/>
              </a:rPr>
              <a:t>主题专家一般会对整个研究起什么样的作用呢？一方面，</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sym typeface="+mn-ea"/>
              </a:rPr>
              <a:t>可以使研究者对研究问题进行结构性把握</a:t>
            </a:r>
            <a:r>
              <a:rPr sz="2000">
                <a:latin typeface="微软雅黑" panose="020B0503020204020204" charset="-122"/>
                <a:ea typeface="微软雅黑" panose="020B0503020204020204" charset="-122"/>
                <a:cs typeface="微软雅黑" panose="020B0503020204020204" charset="-122"/>
                <a:sym typeface="+mn-ea"/>
              </a:rPr>
              <a:t>。比如要研究一个效果问题或者政治参与问题等等，如果研究者本身对该领域，或对其专业本质不熟悉的话，当涉及很多问题、很多</a:t>
            </a:r>
            <a:r>
              <a:rPr sz="2000">
                <a:solidFill>
                  <a:schemeClr val="tx1"/>
                </a:solidFill>
                <a:latin typeface="微软雅黑" panose="020B0503020204020204" charset="-122"/>
                <a:ea typeface="微软雅黑" panose="020B0503020204020204" charset="-122"/>
                <a:cs typeface="微软雅黑" panose="020B0503020204020204" charset="-122"/>
                <a:sym typeface="+mn-ea"/>
              </a:rPr>
              <a:t>指标</a:t>
            </a:r>
            <a:r>
              <a:rPr sz="2000">
                <a:latin typeface="微软雅黑" panose="020B0503020204020204" charset="-122"/>
                <a:ea typeface="微软雅黑" panose="020B0503020204020204" charset="-122"/>
                <a:cs typeface="微软雅黑" panose="020B0503020204020204" charset="-122"/>
                <a:sym typeface="+mn-ea"/>
              </a:rPr>
              <a:t>时，就有可能只抓住某些局部问题进行探测，而在整个结构上有所疏漏。那么，不管接下来的研究分析是何等客观精确，其理论对现实或者某些现象的解释力还是会不到位，有时甚至会得出误导性的结论。总之，咨询主题专家最大的好处在于，专家往往在该领域有比较深厚的理论功底，清楚地知道关于某问题涉及哪些最基本的层面，他们对问题有比较全面的把握。通过对专家的咨询，也会使调查者对研究课题结构本身的认识趋于科学、严谨和合理。</a:t>
            </a:r>
            <a:endParaRPr lang="zh-CN" sz="2000">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292599"/>
            <a:ext cx="12188156" cy="678771"/>
            <a:chOff x="0" y="442332"/>
            <a:chExt cx="12190413" cy="678897"/>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934489" y="442332"/>
              <a:ext cx="2320720" cy="522067"/>
            </a:xfrm>
            <a:prstGeom prst="rect">
              <a:avLst/>
            </a:prstGeom>
            <a:noFill/>
          </p:spPr>
          <p:txBody>
            <a:bodyPr wrap="non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三、初步探索</a:t>
              </a:r>
              <a:endPar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endParaRPr>
            </a:p>
          </p:txBody>
        </p:sp>
      </p:grpSp>
      <p:sp>
        <p:nvSpPr>
          <p:cNvPr id="6" name="文本框 5"/>
          <p:cNvSpPr txBox="1"/>
          <p:nvPr/>
        </p:nvSpPr>
        <p:spPr>
          <a:xfrm>
            <a:off x="1066800" y="1536700"/>
            <a:ext cx="10578465" cy="4502785"/>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sz="2000">
                <a:latin typeface="微软雅黑" panose="020B0503020204020204" charset="-122"/>
                <a:ea typeface="微软雅黑" panose="020B0503020204020204" charset="-122"/>
                <a:cs typeface="微软雅黑" panose="020B0503020204020204" charset="-122"/>
              </a:rPr>
              <a:t>另一方面，</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专家可以帮助调查者明确解决某一问题的现实重点是什么</a:t>
            </a:r>
            <a:r>
              <a:rPr sz="2000">
                <a:latin typeface="微软雅黑" panose="020B0503020204020204" charset="-122"/>
                <a:ea typeface="微软雅黑" panose="020B0503020204020204" charset="-122"/>
                <a:cs typeface="微软雅黑" panose="020B0503020204020204" charset="-122"/>
              </a:rPr>
              <a:t>。因为专家作为该研究领域的行家里手，对于这一问题的症结所在是清晰的。在经过专家的明确指点后，可以使我们的研究力量、调查力量的重点放在最应该解决的问题以及问题的关键点上。由此，可以避免由于对问题的探测不得要领，或者是平均用力，使研究效能降低，造成事倍功半的结果。只有抓住关键问题的关键环节，并进行更深度的探讨，才更有可能有突破性的研究进展，提升学术贡献，使社会认识价值更透彻。</a:t>
            </a:r>
            <a:endParaRPr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sz="2000">
                <a:latin typeface="微软雅黑" panose="020B0503020204020204" charset="-122"/>
                <a:ea typeface="微软雅黑" panose="020B0503020204020204" charset="-122"/>
                <a:cs typeface="微软雅黑" panose="020B0503020204020204" charset="-122"/>
              </a:rPr>
              <a:t>总之，主题专家对课题研究把握的两个最基本的价值就在于：一方面，</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能够帮助研究者把握问题结构的全面性、平衡性和严整性</a:t>
            </a:r>
            <a:r>
              <a:rPr sz="2000">
                <a:latin typeface="微软雅黑" panose="020B0503020204020204" charset="-122"/>
                <a:ea typeface="微软雅黑" panose="020B0503020204020204" charset="-122"/>
                <a:cs typeface="微软雅黑" panose="020B0503020204020204" charset="-122"/>
              </a:rPr>
              <a:t>；另一方面，</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可以帮助研究者明确研究的重点、研究关键点之所在，从而抓住其中一些灵魂性的要素来着力打造相关的研究工具</a:t>
            </a:r>
            <a:r>
              <a:rPr sz="2000">
                <a:latin typeface="微软雅黑" panose="020B0503020204020204" charset="-122"/>
                <a:ea typeface="微软雅黑" panose="020B0503020204020204" charset="-122"/>
                <a:cs typeface="微软雅黑" panose="020B0503020204020204" charset="-122"/>
              </a:rPr>
              <a:t>。</a:t>
            </a:r>
            <a:endParaRPr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292599"/>
            <a:ext cx="12188156" cy="678771"/>
            <a:chOff x="0" y="442332"/>
            <a:chExt cx="12190413" cy="678897"/>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934489" y="442332"/>
              <a:ext cx="2320720" cy="522067"/>
            </a:xfrm>
            <a:prstGeom prst="rect">
              <a:avLst/>
            </a:prstGeom>
            <a:noFill/>
          </p:spPr>
          <p:txBody>
            <a:bodyPr wrap="non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三、初步探索</a:t>
              </a:r>
              <a:endPar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endParaRPr>
            </a:p>
          </p:txBody>
        </p:sp>
      </p:grpSp>
      <p:sp>
        <p:nvSpPr>
          <p:cNvPr id="6" name="文本框 5"/>
          <p:cNvSpPr txBox="1"/>
          <p:nvPr/>
        </p:nvSpPr>
        <p:spPr>
          <a:xfrm>
            <a:off x="1053465" y="1223010"/>
            <a:ext cx="10578465" cy="5220970"/>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sz="2000" b="1">
                <a:latin typeface="微软雅黑" panose="020B0503020204020204" charset="-122"/>
                <a:ea typeface="微软雅黑" panose="020B0503020204020204" charset="-122"/>
                <a:cs typeface="微软雅黑" panose="020B0503020204020204" charset="-122"/>
              </a:rPr>
              <a:t>（</a:t>
            </a:r>
            <a:r>
              <a:rPr lang="en-US" altLang="zh-CN" sz="2000" b="1">
                <a:latin typeface="微软雅黑" panose="020B0503020204020204" charset="-122"/>
                <a:ea typeface="微软雅黑" panose="020B0503020204020204" charset="-122"/>
                <a:cs typeface="微软雅黑" panose="020B0503020204020204" charset="-122"/>
              </a:rPr>
              <a:t>2</a:t>
            </a:r>
            <a:r>
              <a:rPr lang="zh-CN" altLang="en-US" sz="2000" b="1">
                <a:latin typeface="微软雅黑" panose="020B0503020204020204" charset="-122"/>
                <a:ea typeface="微软雅黑" panose="020B0503020204020204" charset="-122"/>
                <a:cs typeface="微软雅黑" panose="020B0503020204020204" charset="-122"/>
              </a:rPr>
              <a:t>）</a:t>
            </a:r>
            <a:r>
              <a:rPr sz="2000" b="1">
                <a:latin typeface="微软雅黑" panose="020B0503020204020204" charset="-122"/>
                <a:ea typeface="微软雅黑" panose="020B0503020204020204" charset="-122"/>
                <a:cs typeface="微软雅黑" panose="020B0503020204020204" charset="-122"/>
              </a:rPr>
              <a:t>方法专家</a:t>
            </a:r>
            <a:endParaRPr sz="2000" b="1">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sz="2000">
                <a:latin typeface="微软雅黑" panose="020B0503020204020204" charset="-122"/>
                <a:ea typeface="微软雅黑" panose="020B0503020204020204" charset="-122"/>
                <a:cs typeface="微软雅黑" panose="020B0503020204020204" charset="-122"/>
              </a:rPr>
              <a:t>在认识测量概念时我们就知道，任何一个对象性事物都是可以测量的，只是测量工具、测量手段不同，其把握能力也有所不同。如果研究者能为调查课题打造一个把握能力比较强的工具手段，所得的研究结论也会比较精致、准确，对事物的把握也会比较可靠；但如果研究工具手段本身有缺陷，研究者对问题的认识、把握常常也会不深刻、不清晰，或者说，总有力所不能及的地方。</a:t>
            </a:r>
            <a:endParaRPr lang="zh-CN"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sz="2000">
                <a:latin typeface="微软雅黑" panose="020B0503020204020204" charset="-122"/>
                <a:ea typeface="微软雅黑" panose="020B0503020204020204" charset="-122"/>
                <a:cs typeface="微软雅黑" panose="020B0503020204020204" charset="-122"/>
              </a:rPr>
              <a:t>毕竟，调查本身专业性很强，对方法、手段的要求相应也比较高，那么，方法专家实际上给研究者带来的价值就在于，他</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可以通过各种研究方法形式的整合、内容的配置来达到事半功倍的效能。</a:t>
            </a:r>
            <a:r>
              <a:rPr lang="zh-CN" sz="2000">
                <a:latin typeface="微软雅黑" panose="020B0503020204020204" charset="-122"/>
                <a:ea typeface="微软雅黑" panose="020B0503020204020204" charset="-122"/>
                <a:cs typeface="微软雅黑" panose="020B0503020204020204" charset="-122"/>
              </a:rPr>
              <a:t>换句话说，方法专家可以</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在具体的实施调查程序、手段、方式以及测量的工具方面为研究者提供很多建议。</a:t>
            </a:r>
            <a:endPar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385941"/>
            <a:ext cx="12188156" cy="585429"/>
            <a:chOff x="0" y="535691"/>
            <a:chExt cx="12190413" cy="585538"/>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3638291" y="535691"/>
              <a:ext cx="4912635" cy="522067"/>
            </a:xfrm>
            <a:prstGeom prst="rect">
              <a:avLst/>
            </a:prstGeom>
            <a:noFill/>
          </p:spPr>
          <p:txBody>
            <a:bodyPr wrap="none" rtlCol="0">
              <a:spAutoFit/>
            </a:bodyPr>
            <a:lstStyle/>
            <a:p>
              <a:pPr algn="l"/>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sym typeface="+mn-ea"/>
                </a:rPr>
                <a:t>一 、调查课题确定的一般原理</a:t>
              </a:r>
              <a:endParaRPr lang="zh-CN" altLang="en-US" sz="2800" b="1" dirty="0">
                <a:solidFill>
                  <a:schemeClr val="accent3">
                    <a:lumMod val="75000"/>
                  </a:schemeClr>
                </a:solidFill>
                <a:latin typeface="微软雅黑" panose="020B0503020204020204" charset="-122"/>
                <a:ea typeface="微软雅黑" panose="020B0503020204020204" charset="-122"/>
                <a:cs typeface="微软雅黑" panose="020B0503020204020204" charset="-122"/>
              </a:endParaRPr>
            </a:p>
          </p:txBody>
        </p:sp>
      </p:grpSp>
      <p:grpSp>
        <p:nvGrpSpPr>
          <p:cNvPr id="5" name="组合 4"/>
          <p:cNvGrpSpPr/>
          <p:nvPr/>
        </p:nvGrpSpPr>
        <p:grpSpPr>
          <a:xfrm>
            <a:off x="1797050" y="1484630"/>
            <a:ext cx="8843645" cy="3681730"/>
            <a:chOff x="2830" y="2338"/>
            <a:chExt cx="13927" cy="5798"/>
          </a:xfrm>
        </p:grpSpPr>
        <p:sp>
          <p:nvSpPr>
            <p:cNvPr id="3" name="圆角矩形 2"/>
            <p:cNvSpPr/>
            <p:nvPr>
              <p:custDataLst>
                <p:tags r:id="rId1"/>
              </p:custDataLst>
            </p:nvPr>
          </p:nvSpPr>
          <p:spPr>
            <a:xfrm>
              <a:off x="3734" y="2876"/>
              <a:ext cx="1667" cy="1667"/>
            </a:xfrm>
            <a:prstGeom prst="roundRect">
              <a:avLst>
                <a:gd name="adj" fmla="val 9711"/>
              </a:avLst>
            </a:prstGeom>
            <a:noFill/>
            <a:ln w="107950" cap="flat">
              <a:solidFill>
                <a:srgbClr val="096FB6"/>
              </a:solidFill>
              <a:miter lim="800000"/>
            </a:ln>
          </p:spPr>
          <p:style>
            <a:lnRef idx="2">
              <a:srgbClr val="096FB6">
                <a:shade val="50000"/>
              </a:srgbClr>
            </a:lnRef>
            <a:fillRef idx="1">
              <a:srgbClr val="096FB6"/>
            </a:fillRef>
            <a:effectRef idx="0">
              <a:srgbClr val="096FB6"/>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6" name="文本框 5"/>
            <p:cNvSpPr txBox="1"/>
            <p:nvPr>
              <p:custDataLst>
                <p:tags r:id="rId2"/>
              </p:custDataLst>
            </p:nvPr>
          </p:nvSpPr>
          <p:spPr>
            <a:xfrm>
              <a:off x="2830" y="2338"/>
              <a:ext cx="2090" cy="1789"/>
            </a:xfrm>
            <a:prstGeom prst="rect">
              <a:avLst/>
            </a:prstGeom>
            <a:solidFill>
              <a:srgbClr val="FFFFFF"/>
            </a:solidFill>
          </p:spPr>
          <p:txBody>
            <a:bodyPr wrap="square" tIns="0" bIns="0" rtlCol="0">
              <a:normAutofit/>
            </a:bodyPr>
            <a:p>
              <a:pPr algn="ctr">
                <a:lnSpc>
                  <a:spcPct val="120000"/>
                </a:lnSpc>
              </a:pPr>
              <a:r>
                <a:rPr lang="en-US" altLang="zh-CN" sz="5400" b="1" dirty="0">
                  <a:solidFill>
                    <a:srgbClr val="096FB6"/>
                  </a:solidFill>
                  <a:latin typeface="Arial" panose="020B0604020202020204" pitchFamily="34" charset="0"/>
                  <a:ea typeface="微软雅黑" panose="020B0503020204020204" charset="-122"/>
                  <a:sym typeface="Arial" panose="020B0604020202020204" pitchFamily="34" charset="0"/>
                </a:rPr>
                <a:t>01</a:t>
              </a:r>
              <a:endParaRPr lang="zh-CN" altLang="en-US" sz="5400" b="1" dirty="0">
                <a:solidFill>
                  <a:srgbClr val="096FB6"/>
                </a:solidFill>
                <a:latin typeface="Arial" panose="020B0604020202020204" pitchFamily="34" charset="0"/>
                <a:ea typeface="微软雅黑" panose="020B0503020204020204" charset="-122"/>
                <a:sym typeface="Arial" panose="020B0604020202020204" pitchFamily="34" charset="0"/>
              </a:endParaRPr>
            </a:p>
          </p:txBody>
        </p:sp>
        <p:sp>
          <p:nvSpPr>
            <p:cNvPr id="7" name="文本框 6"/>
            <p:cNvSpPr txBox="1"/>
            <p:nvPr>
              <p:custDataLst>
                <p:tags r:id="rId3"/>
              </p:custDataLst>
            </p:nvPr>
          </p:nvSpPr>
          <p:spPr>
            <a:xfrm>
              <a:off x="5823" y="3624"/>
              <a:ext cx="10934" cy="2306"/>
            </a:xfrm>
            <a:prstGeom prst="rect">
              <a:avLst/>
            </a:prstGeom>
            <a:noFill/>
          </p:spPr>
          <p:txBody>
            <a:bodyPr wrap="square" lIns="91440" tIns="45720" rIns="91440" bIns="45720" rtlCol="0"/>
            <a:p>
              <a:pPr algn="l">
                <a:lnSpc>
                  <a:spcPct val="120000"/>
                </a:lnSpc>
              </a:pPr>
              <a:r>
                <a:rPr lang="zh-CN" altLang="en-US">
                  <a:latin typeface="微软雅黑" panose="020B0503020204020204" charset="-122"/>
                  <a:ea typeface="微软雅黑" panose="020B0503020204020204" charset="-122"/>
                  <a:cs typeface="微软雅黑" panose="020B0503020204020204" charset="-122"/>
                  <a:sym typeface="+mn-ea"/>
                </a:rPr>
                <a:t>（</a:t>
              </a:r>
              <a:r>
                <a:rPr lang="en-US" altLang="zh-CN">
                  <a:latin typeface="微软雅黑" panose="020B0503020204020204" charset="-122"/>
                  <a:ea typeface="微软雅黑" panose="020B0503020204020204" charset="-122"/>
                  <a:cs typeface="微软雅黑" panose="020B0503020204020204" charset="-122"/>
                  <a:sym typeface="+mn-ea"/>
                </a:rPr>
                <a:t>1</a:t>
              </a:r>
              <a:r>
                <a:rPr lang="zh-CN" altLang="en-US">
                  <a:latin typeface="微软雅黑" panose="020B0503020204020204" charset="-122"/>
                  <a:ea typeface="微软雅黑" panose="020B0503020204020204" charset="-122"/>
                  <a:cs typeface="微软雅黑" panose="020B0503020204020204" charset="-122"/>
                  <a:sym typeface="+mn-ea"/>
                </a:rPr>
                <a:t>）科学性</a:t>
              </a:r>
              <a:endParaRPr lang="zh-CN" altLang="en-US">
                <a:latin typeface="微软雅黑" panose="020B0503020204020204" charset="-122"/>
                <a:ea typeface="微软雅黑" panose="020B0503020204020204" charset="-122"/>
                <a:cs typeface="微软雅黑" panose="020B0503020204020204" charset="-122"/>
                <a:sym typeface="+mn-ea"/>
              </a:endParaRPr>
            </a:p>
            <a:p>
              <a:pPr algn="l">
                <a:lnSpc>
                  <a:spcPct val="120000"/>
                </a:lnSpc>
              </a:pPr>
              <a:r>
                <a:rPr lang="zh-CN" altLang="en-US">
                  <a:latin typeface="微软雅黑" panose="020B0503020204020204" charset="-122"/>
                  <a:ea typeface="微软雅黑" panose="020B0503020204020204" charset="-122"/>
                  <a:cs typeface="微软雅黑" panose="020B0503020204020204" charset="-122"/>
                  <a:sym typeface="+mn-ea"/>
                </a:rPr>
                <a:t>（</a:t>
              </a:r>
              <a:r>
                <a:rPr lang="en-US" altLang="zh-CN">
                  <a:latin typeface="微软雅黑" panose="020B0503020204020204" charset="-122"/>
                  <a:ea typeface="微软雅黑" panose="020B0503020204020204" charset="-122"/>
                  <a:cs typeface="微软雅黑" panose="020B0503020204020204" charset="-122"/>
                  <a:sym typeface="+mn-ea"/>
                </a:rPr>
                <a:t>2</a:t>
              </a:r>
              <a:r>
                <a:rPr lang="zh-CN" altLang="en-US">
                  <a:latin typeface="微软雅黑" panose="020B0503020204020204" charset="-122"/>
                  <a:ea typeface="微软雅黑" panose="020B0503020204020204" charset="-122"/>
                  <a:cs typeface="微软雅黑" panose="020B0503020204020204" charset="-122"/>
                  <a:sym typeface="+mn-ea"/>
                </a:rPr>
                <a:t>）创新性</a:t>
              </a:r>
              <a:endParaRPr lang="zh-CN" altLang="en-US">
                <a:latin typeface="微软雅黑" panose="020B0503020204020204" charset="-122"/>
                <a:ea typeface="微软雅黑" panose="020B0503020204020204" charset="-122"/>
                <a:cs typeface="微软雅黑" panose="020B0503020204020204" charset="-122"/>
                <a:sym typeface="+mn-ea"/>
              </a:endParaRPr>
            </a:p>
            <a:p>
              <a:pPr algn="l">
                <a:lnSpc>
                  <a:spcPct val="120000"/>
                </a:lnSpc>
              </a:pPr>
              <a:r>
                <a:rPr lang="zh-CN" altLang="en-US">
                  <a:latin typeface="微软雅黑" panose="020B0503020204020204" charset="-122"/>
                  <a:ea typeface="微软雅黑" panose="020B0503020204020204" charset="-122"/>
                  <a:cs typeface="微软雅黑" panose="020B0503020204020204" charset="-122"/>
                  <a:sym typeface="+mn-ea"/>
                </a:rPr>
                <a:t>（</a:t>
              </a:r>
              <a:r>
                <a:rPr lang="en-US" altLang="zh-CN">
                  <a:latin typeface="微软雅黑" panose="020B0503020204020204" charset="-122"/>
                  <a:ea typeface="微软雅黑" panose="020B0503020204020204" charset="-122"/>
                  <a:cs typeface="微软雅黑" panose="020B0503020204020204" charset="-122"/>
                  <a:sym typeface="+mn-ea"/>
                </a:rPr>
                <a:t>3</a:t>
              </a:r>
              <a:r>
                <a:rPr lang="zh-CN" altLang="en-US">
                  <a:latin typeface="微软雅黑" panose="020B0503020204020204" charset="-122"/>
                  <a:ea typeface="微软雅黑" panose="020B0503020204020204" charset="-122"/>
                  <a:cs typeface="微软雅黑" panose="020B0503020204020204" charset="-122"/>
                  <a:sym typeface="+mn-ea"/>
                </a:rPr>
                <a:t>）延续性</a:t>
              </a:r>
              <a:endParaRPr lang="zh-CN" altLang="en-US">
                <a:latin typeface="微软雅黑" panose="020B0503020204020204" charset="-122"/>
                <a:ea typeface="微软雅黑" panose="020B0503020204020204" charset="-122"/>
                <a:cs typeface="微软雅黑" panose="020B0503020204020204" charset="-122"/>
                <a:sym typeface="+mn-ea"/>
              </a:endParaRPr>
            </a:p>
            <a:p>
              <a:pPr algn="l">
                <a:lnSpc>
                  <a:spcPct val="120000"/>
                </a:lnSpc>
              </a:pPr>
              <a:r>
                <a:rPr lang="zh-CN" altLang="en-US">
                  <a:latin typeface="微软雅黑" panose="020B0503020204020204" charset="-122"/>
                  <a:ea typeface="微软雅黑" panose="020B0503020204020204" charset="-122"/>
                  <a:cs typeface="微软雅黑" panose="020B0503020204020204" charset="-122"/>
                  <a:sym typeface="+mn-ea"/>
                </a:rPr>
                <a:t>（</a:t>
              </a:r>
              <a:r>
                <a:rPr lang="en-US" altLang="zh-CN">
                  <a:latin typeface="微软雅黑" panose="020B0503020204020204" charset="-122"/>
                  <a:ea typeface="微软雅黑" panose="020B0503020204020204" charset="-122"/>
                  <a:cs typeface="微软雅黑" panose="020B0503020204020204" charset="-122"/>
                  <a:sym typeface="+mn-ea"/>
                </a:rPr>
                <a:t>4</a:t>
              </a:r>
              <a:r>
                <a:rPr lang="zh-CN" altLang="en-US">
                  <a:latin typeface="微软雅黑" panose="020B0503020204020204" charset="-122"/>
                  <a:ea typeface="微软雅黑" panose="020B0503020204020204" charset="-122"/>
                  <a:cs typeface="微软雅黑" panose="020B0503020204020204" charset="-122"/>
                  <a:sym typeface="+mn-ea"/>
                </a:rPr>
                <a:t>）完备性</a:t>
              </a:r>
              <a:endParaRPr lang="zh-CN" altLang="en-US">
                <a:latin typeface="微软雅黑" panose="020B0503020204020204" charset="-122"/>
                <a:ea typeface="微软雅黑" panose="020B0503020204020204" charset="-122"/>
                <a:cs typeface="微软雅黑" panose="020B0503020204020204" charset="-122"/>
              </a:endParaRPr>
            </a:p>
            <a:p>
              <a:pPr algn="l">
                <a:lnSpc>
                  <a:spcPct val="120000"/>
                </a:lnSpc>
              </a:pPr>
              <a:endParaRPr lang="zh-CN" altLang="en-US" b="1">
                <a:latin typeface="微软雅黑" panose="020B0503020204020204" charset="-122"/>
                <a:ea typeface="微软雅黑" panose="020B0503020204020204" charset="-122"/>
                <a:cs typeface="微软雅黑" panose="020B0503020204020204" charset="-122"/>
              </a:endParaRPr>
            </a:p>
            <a:p>
              <a:pPr algn="l">
                <a:lnSpc>
                  <a:spcPct val="120000"/>
                </a:lnSpc>
              </a:pPr>
              <a:endParaRPr lang="zh-CN" altLang="en-US" b="1">
                <a:latin typeface="微软雅黑" panose="020B0503020204020204" charset="-122"/>
                <a:ea typeface="微软雅黑" panose="020B0503020204020204" charset="-122"/>
                <a:cs typeface="微软雅黑" panose="020B0503020204020204" charset="-122"/>
                <a:sym typeface="+mn-ea"/>
              </a:endParaRPr>
            </a:p>
            <a:p>
              <a:pPr algn="l">
                <a:lnSpc>
                  <a:spcPct val="120000"/>
                </a:lnSpc>
              </a:pPr>
              <a:endParaRPr lang="zh-CN" altLang="en-US" spc="150">
                <a:uFillTx/>
                <a:latin typeface="微软雅黑" panose="020B0503020204020204" charset="-122"/>
                <a:ea typeface="微软雅黑" panose="020B0503020204020204" charset="-122"/>
                <a:cs typeface="微软雅黑" panose="020B0503020204020204" charset="-122"/>
                <a:sym typeface="+mn-ea"/>
              </a:endParaRPr>
            </a:p>
          </p:txBody>
        </p:sp>
        <p:sp>
          <p:nvSpPr>
            <p:cNvPr id="9" name="文本框 8"/>
            <p:cNvSpPr txBox="1"/>
            <p:nvPr>
              <p:custDataLst>
                <p:tags r:id="rId4"/>
              </p:custDataLst>
            </p:nvPr>
          </p:nvSpPr>
          <p:spPr>
            <a:xfrm>
              <a:off x="5823" y="2429"/>
              <a:ext cx="10934" cy="1117"/>
            </a:xfrm>
            <a:prstGeom prst="rect">
              <a:avLst/>
            </a:prstGeom>
            <a:noFill/>
          </p:spPr>
          <p:txBody>
            <a:bodyPr wrap="square" lIns="91440" tIns="45720" rIns="91440" bIns="45720" rtlCol="0" anchor="ctr" anchorCtr="0">
              <a:normAutofit lnSpcReduction="10000"/>
            </a:bodyPr>
            <a:p>
              <a:pPr>
                <a:lnSpc>
                  <a:spcPct val="120000"/>
                </a:lnSpc>
              </a:pPr>
              <a:r>
                <a:rPr lang="zh-CN" altLang="en-US" sz="2800" b="1">
                  <a:latin typeface="微软雅黑" panose="020B0503020204020204" charset="-122"/>
                  <a:ea typeface="微软雅黑" panose="020B0503020204020204" charset="-122"/>
                  <a:cs typeface="微软雅黑" panose="020B0503020204020204" charset="-122"/>
                  <a:sym typeface="+mn-ea"/>
                </a:rPr>
                <a:t>学术真理性标准</a:t>
              </a:r>
              <a:endParaRPr lang="zh-CN" altLang="en-US" sz="2800" b="1" spc="200">
                <a:solidFill>
                  <a:srgbClr val="096FB6"/>
                </a:solidFill>
                <a:latin typeface="Arial" panose="020B0604020202020204" pitchFamily="34" charset="0"/>
                <a:ea typeface="微软雅黑" panose="020B0503020204020204" charset="-122"/>
                <a:cs typeface="+mj-cs"/>
                <a:sym typeface="Arial" panose="020B0604020202020204" pitchFamily="34" charset="0"/>
              </a:endParaRPr>
            </a:p>
          </p:txBody>
        </p:sp>
        <p:sp>
          <p:nvSpPr>
            <p:cNvPr id="10" name="圆角矩形 9"/>
            <p:cNvSpPr/>
            <p:nvPr>
              <p:custDataLst>
                <p:tags r:id="rId5"/>
              </p:custDataLst>
            </p:nvPr>
          </p:nvSpPr>
          <p:spPr>
            <a:xfrm>
              <a:off x="3734" y="6469"/>
              <a:ext cx="1667" cy="1667"/>
            </a:xfrm>
            <a:prstGeom prst="roundRect">
              <a:avLst>
                <a:gd name="adj" fmla="val 9711"/>
              </a:avLst>
            </a:prstGeom>
            <a:noFill/>
            <a:ln w="107950" cap="flat">
              <a:solidFill>
                <a:srgbClr val="099CB6"/>
              </a:solidFill>
              <a:miter lim="800000"/>
            </a:ln>
          </p:spPr>
          <p:style>
            <a:lnRef idx="2">
              <a:srgbClr val="096FB6">
                <a:shade val="50000"/>
              </a:srgbClr>
            </a:lnRef>
            <a:fillRef idx="1">
              <a:srgbClr val="096FB6"/>
            </a:fillRef>
            <a:effectRef idx="0">
              <a:srgbClr val="096FB6"/>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1" name="文本框 10"/>
            <p:cNvSpPr txBox="1"/>
            <p:nvPr>
              <p:custDataLst>
                <p:tags r:id="rId6"/>
              </p:custDataLst>
            </p:nvPr>
          </p:nvSpPr>
          <p:spPr>
            <a:xfrm>
              <a:off x="2830" y="5930"/>
              <a:ext cx="2090" cy="1789"/>
            </a:xfrm>
            <a:prstGeom prst="rect">
              <a:avLst/>
            </a:prstGeom>
            <a:solidFill>
              <a:srgbClr val="FFFFFF"/>
            </a:solidFill>
          </p:spPr>
          <p:txBody>
            <a:bodyPr wrap="square" tIns="0" bIns="0" rtlCol="0">
              <a:normAutofit/>
            </a:bodyPr>
            <a:p>
              <a:pPr algn="ctr">
                <a:lnSpc>
                  <a:spcPct val="120000"/>
                </a:lnSpc>
              </a:pPr>
              <a:r>
                <a:rPr lang="en-US" altLang="zh-CN" sz="5400" b="1" dirty="0">
                  <a:solidFill>
                    <a:srgbClr val="099CB6"/>
                  </a:solidFill>
                  <a:latin typeface="Arial" panose="020B0604020202020204" pitchFamily="34" charset="0"/>
                  <a:ea typeface="微软雅黑" panose="020B0503020204020204" charset="-122"/>
                  <a:sym typeface="Arial" panose="020B0604020202020204" pitchFamily="34" charset="0"/>
                </a:rPr>
                <a:t>02</a:t>
              </a:r>
              <a:endParaRPr lang="zh-CN" altLang="en-US" sz="5400" b="1" dirty="0">
                <a:solidFill>
                  <a:srgbClr val="099CB6"/>
                </a:solidFill>
                <a:latin typeface="Arial" panose="020B0604020202020204" pitchFamily="34" charset="0"/>
                <a:ea typeface="微软雅黑" panose="020B0503020204020204" charset="-122"/>
                <a:sym typeface="Arial" panose="020B0604020202020204" pitchFamily="34" charset="0"/>
              </a:endParaRPr>
            </a:p>
          </p:txBody>
        </p:sp>
        <p:sp>
          <p:nvSpPr>
            <p:cNvPr id="13" name="文本框 12"/>
            <p:cNvSpPr txBox="1"/>
            <p:nvPr>
              <p:custDataLst>
                <p:tags r:id="rId7"/>
              </p:custDataLst>
            </p:nvPr>
          </p:nvSpPr>
          <p:spPr>
            <a:xfrm>
              <a:off x="5823" y="6616"/>
              <a:ext cx="10934" cy="1117"/>
            </a:xfrm>
            <a:prstGeom prst="rect">
              <a:avLst/>
            </a:prstGeom>
            <a:noFill/>
          </p:spPr>
          <p:txBody>
            <a:bodyPr wrap="square" lIns="91440" tIns="45720" rIns="91440" bIns="45720" rtlCol="0" anchor="ctr" anchorCtr="0">
              <a:normAutofit lnSpcReduction="10000"/>
            </a:bodyPr>
            <a:p>
              <a:pPr>
                <a:lnSpc>
                  <a:spcPct val="120000"/>
                </a:lnSpc>
              </a:pPr>
              <a:r>
                <a:rPr sz="2800" b="1">
                  <a:latin typeface="微软雅黑" panose="020B0503020204020204" charset="-122"/>
                  <a:ea typeface="微软雅黑" panose="020B0503020204020204" charset="-122"/>
                  <a:cs typeface="微软雅黑" panose="020B0503020204020204" charset="-122"/>
                  <a:sym typeface="+mn-ea"/>
                </a:rPr>
                <a:t>社会价值性标准</a:t>
              </a:r>
              <a:endParaRPr lang="zh-CN" altLang="en-US" sz="2800" b="1" spc="200">
                <a:solidFill>
                  <a:srgbClr val="099CB6"/>
                </a:solidFill>
                <a:latin typeface="Arial" panose="020B0604020202020204" pitchFamily="34" charset="0"/>
                <a:ea typeface="微软雅黑" panose="020B0503020204020204" charset="-122"/>
                <a:cs typeface="+mj-cs"/>
                <a:sym typeface="Arial" panose="020B0604020202020204" pitchFamily="34" charset="0"/>
              </a:endParaRPr>
            </a:p>
          </p:txBody>
        </p:sp>
      </p:gr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292599"/>
            <a:ext cx="12188156" cy="678771"/>
            <a:chOff x="0" y="442332"/>
            <a:chExt cx="12190413" cy="678897"/>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934489" y="442332"/>
              <a:ext cx="2320720" cy="522067"/>
            </a:xfrm>
            <a:prstGeom prst="rect">
              <a:avLst/>
            </a:prstGeom>
            <a:noFill/>
          </p:spPr>
          <p:txBody>
            <a:bodyPr wrap="non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三、初步探索</a:t>
              </a:r>
              <a:endPar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endParaRPr>
            </a:p>
          </p:txBody>
        </p:sp>
      </p:grpSp>
      <p:sp>
        <p:nvSpPr>
          <p:cNvPr id="6" name="文本框 5"/>
          <p:cNvSpPr txBox="1"/>
          <p:nvPr/>
        </p:nvSpPr>
        <p:spPr>
          <a:xfrm>
            <a:off x="586105" y="1391285"/>
            <a:ext cx="6333490" cy="5169535"/>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sz="2000">
                <a:latin typeface="微软雅黑" panose="020B0503020204020204" charset="-122"/>
                <a:ea typeface="微软雅黑" panose="020B0503020204020204" charset="-122"/>
                <a:cs typeface="微软雅黑" panose="020B0503020204020204" charset="-122"/>
              </a:rPr>
              <a:t>随着民意测验和调查统计方法的推广，人们逐渐增强了调查统计的观念和意识，有的课题研究组也请教方法专家进行指导，却是等到将调查结果拿回来之后，再求助方法专家，这样做也存在一些问题。比如，某广播电台曾花了不少钱做了一项全球听众调查，等把所有的反馈调查表拿回来之后，却不知道该怎么处理，这时才想起求助方法专家。在专家看来，问卷本身就不太规范。因为不同国家、地区可以有一些不同问法，但在此项调查中，却被一份问卷涵盖了。假如方法专家在调查课题前期介入的话，不仅花费会减少，调查结果中可用于深度分析的信息量也会大得多。</a:t>
            </a:r>
            <a:endParaRPr sz="2000">
              <a:latin typeface="微软雅黑" panose="020B0503020204020204" charset="-122"/>
              <a:ea typeface="微软雅黑" panose="020B0503020204020204" charset="-122"/>
              <a:cs typeface="微软雅黑" panose="020B0503020204020204" charset="-122"/>
            </a:endParaRPr>
          </a:p>
        </p:txBody>
      </p:sp>
      <p:pic>
        <p:nvPicPr>
          <p:cNvPr id="3" name="图片 2"/>
          <p:cNvPicPr>
            <a:picLocks noChangeAspect="1"/>
          </p:cNvPicPr>
          <p:nvPr/>
        </p:nvPicPr>
        <p:blipFill>
          <a:blip r:embed="rId1"/>
          <a:stretch>
            <a:fillRect/>
          </a:stretch>
        </p:blipFill>
        <p:spPr>
          <a:xfrm>
            <a:off x="7113270" y="2545080"/>
            <a:ext cx="4619625" cy="259588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down)">
                                      <p:cBhvr>
                                        <p:cTn id="1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292599"/>
            <a:ext cx="12188156" cy="678771"/>
            <a:chOff x="0" y="442332"/>
            <a:chExt cx="12190413" cy="678897"/>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934489" y="442332"/>
              <a:ext cx="2320720" cy="522067"/>
            </a:xfrm>
            <a:prstGeom prst="rect">
              <a:avLst/>
            </a:prstGeom>
            <a:noFill/>
          </p:spPr>
          <p:txBody>
            <a:bodyPr wrap="non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三、初步探索</a:t>
              </a:r>
              <a:endPar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endParaRPr>
            </a:p>
          </p:txBody>
        </p:sp>
      </p:grpSp>
      <p:sp>
        <p:nvSpPr>
          <p:cNvPr id="6" name="文本框 5"/>
          <p:cNvSpPr txBox="1"/>
          <p:nvPr/>
        </p:nvSpPr>
        <p:spPr>
          <a:xfrm>
            <a:off x="935355" y="1417320"/>
            <a:ext cx="10321290" cy="4246245"/>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sz="2000">
                <a:latin typeface="微软雅黑" panose="020B0503020204020204" charset="-122"/>
                <a:ea typeface="微软雅黑" panose="020B0503020204020204" charset="-122"/>
                <a:cs typeface="微软雅黑" panose="020B0503020204020204" charset="-122"/>
              </a:rPr>
              <a:t>可以说，</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在调查方法方面，如果没有掌握比较有效的、科学合理的方法，容易走很大的弯路；同时，如果请教方法专家不及时，也会走弯路。而如果一个调查课题能有方法专家的指点和把关，不仅能保证质量，而且能节省大量经费。</a:t>
            </a:r>
            <a:r>
              <a:rPr sz="2000">
                <a:latin typeface="微软雅黑" panose="020B0503020204020204" charset="-122"/>
                <a:ea typeface="微软雅黑" panose="020B0503020204020204" charset="-122"/>
                <a:cs typeface="微软雅黑" panose="020B0503020204020204" charset="-122"/>
              </a:rPr>
              <a:t>例如，在中央人民广播电台1992年的全国听众调查项目中，北京广播学院调查统计研究所中标，但项目经费被压至10万元这个最低值（同年，中央电视台也组织了全国观众联合调查，费用总计起码是此调查费用的10倍以上）。如何在有限的经费范围之内，尽可能高质量地完成这项调研？为此课题组在方法的设计上颇费心思。在抽样方法上，采用按经济发展水平的分层、多级、PPS的抽样方法；在数据处理时，按照城乡、性别和文化程度的总体分布对样本进行了统计加权预处理，使样本对总体有较好的代表性。</a:t>
            </a:r>
            <a:endParaRPr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292599"/>
            <a:ext cx="12188156" cy="678771"/>
            <a:chOff x="0" y="442332"/>
            <a:chExt cx="12190413" cy="678897"/>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934489" y="442332"/>
              <a:ext cx="2320720" cy="522067"/>
            </a:xfrm>
            <a:prstGeom prst="rect">
              <a:avLst/>
            </a:prstGeom>
            <a:noFill/>
          </p:spPr>
          <p:txBody>
            <a:bodyPr wrap="non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三、初步探索</a:t>
              </a:r>
              <a:endPar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endParaRPr>
            </a:p>
          </p:txBody>
        </p:sp>
      </p:grpSp>
      <p:sp>
        <p:nvSpPr>
          <p:cNvPr id="6" name="文本框 5"/>
          <p:cNvSpPr txBox="1"/>
          <p:nvPr/>
        </p:nvSpPr>
        <p:spPr>
          <a:xfrm>
            <a:off x="1053465" y="1378585"/>
            <a:ext cx="10578465" cy="3117850"/>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sz="2000">
                <a:latin typeface="微软雅黑" panose="020B0503020204020204" charset="-122"/>
                <a:ea typeface="微软雅黑" panose="020B0503020204020204" charset="-122"/>
                <a:cs typeface="微软雅黑" panose="020B0503020204020204" charset="-122"/>
              </a:rPr>
              <a:t>总之，初步探索阶段，文献研究是通过对辅助材料的采集、分析，掌握研究的工具，掌握研究水准以及为这项研究提供必要的素材；专家咨询则是通过对主题的把握和方法的把握来提升研究的效能，提升调查课题有效切入主题的一些工具手段。</a:t>
            </a:r>
            <a:endParaRPr sz="2000">
              <a:latin typeface="微软雅黑" panose="020B0503020204020204" charset="-122"/>
              <a:ea typeface="微软雅黑" panose="020B0503020204020204" charset="-122"/>
              <a:cs typeface="微软雅黑" panose="020B0503020204020204" charset="-122"/>
            </a:endParaRPr>
          </a:p>
          <a:p>
            <a:pPr indent="508000" algn="l"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sz="2000">
                <a:latin typeface="微软雅黑" panose="020B0503020204020204" charset="-122"/>
                <a:ea typeface="微软雅黑" panose="020B0503020204020204" charset="-122"/>
                <a:cs typeface="微软雅黑" panose="020B0503020204020204" charset="-122"/>
              </a:rPr>
              <a:t>但同时也要注意，无论是主题专家还是方法专家，其提供的意见和建议终究是从不同角度、不同立场反映他们对问题的个人看法，这些看法可供研究者思考，而</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不能取代研究者本人的独立思考。</a:t>
            </a:r>
            <a:endPar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组合 14"/>
          <p:cNvGrpSpPr/>
          <p:nvPr/>
        </p:nvGrpSpPr>
        <p:grpSpPr>
          <a:xfrm rot="2700000">
            <a:off x="4801870" y="1297940"/>
            <a:ext cx="1405890" cy="1477010"/>
            <a:chOff x="0" y="986971"/>
            <a:chExt cx="4615543" cy="4847774"/>
          </a:xfrm>
        </p:grpSpPr>
        <p:sp>
          <p:nvSpPr>
            <p:cNvPr id="16" name="矩形 15"/>
            <p:cNvSpPr/>
            <p:nvPr/>
          </p:nvSpPr>
          <p:spPr>
            <a:xfrm>
              <a:off x="449943" y="986971"/>
              <a:ext cx="4165600" cy="4847774"/>
            </a:xfrm>
            <a:prstGeom prst="rect">
              <a:avLst/>
            </a:prstGeom>
            <a:noFill/>
            <a:ln>
              <a:solidFill>
                <a:schemeClr val="accent1">
                  <a:lumMod val="50000"/>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0" y="1320801"/>
              <a:ext cx="4180114" cy="4180114"/>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8" name="组合 17"/>
          <p:cNvGrpSpPr/>
          <p:nvPr/>
        </p:nvGrpSpPr>
        <p:grpSpPr>
          <a:xfrm rot="2700000">
            <a:off x="5281295" y="955675"/>
            <a:ext cx="1968500" cy="2067560"/>
            <a:chOff x="0" y="986971"/>
            <a:chExt cx="4615543" cy="4847774"/>
          </a:xfrm>
        </p:grpSpPr>
        <p:sp>
          <p:nvSpPr>
            <p:cNvPr id="19" name="矩形 18"/>
            <p:cNvSpPr/>
            <p:nvPr/>
          </p:nvSpPr>
          <p:spPr>
            <a:xfrm>
              <a:off x="449943" y="986971"/>
              <a:ext cx="4165600" cy="4847774"/>
            </a:xfrm>
            <a:prstGeom prst="rect">
              <a:avLst/>
            </a:prstGeom>
            <a:noFill/>
            <a:ln>
              <a:solidFill>
                <a:schemeClr val="accent1">
                  <a:lumMod val="50000"/>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0" y="1320801"/>
              <a:ext cx="4180114" cy="4180114"/>
            </a:xfrm>
            <a:prstGeom prst="rect">
              <a:avLst/>
            </a:prstGeom>
            <a:solidFill>
              <a:schemeClr val="tx2">
                <a:lumMod val="50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7" name="组合 26"/>
          <p:cNvGrpSpPr/>
          <p:nvPr/>
        </p:nvGrpSpPr>
        <p:grpSpPr>
          <a:xfrm rot="2700000">
            <a:off x="6713855" y="968375"/>
            <a:ext cx="730250" cy="767080"/>
            <a:chOff x="0" y="986971"/>
            <a:chExt cx="4615543" cy="4847774"/>
          </a:xfrm>
        </p:grpSpPr>
        <p:sp>
          <p:nvSpPr>
            <p:cNvPr id="28" name="矩形 27"/>
            <p:cNvSpPr/>
            <p:nvPr/>
          </p:nvSpPr>
          <p:spPr>
            <a:xfrm>
              <a:off x="449943" y="986971"/>
              <a:ext cx="4165600" cy="4847774"/>
            </a:xfrm>
            <a:prstGeom prst="rect">
              <a:avLst/>
            </a:prstGeom>
            <a:noFill/>
            <a:ln>
              <a:solidFill>
                <a:schemeClr val="accent1">
                  <a:lumMod val="50000"/>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0" y="1320801"/>
              <a:ext cx="4180114" cy="4180114"/>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0" name="组合 29"/>
          <p:cNvGrpSpPr/>
          <p:nvPr/>
        </p:nvGrpSpPr>
        <p:grpSpPr>
          <a:xfrm rot="2700000">
            <a:off x="6755765" y="3034030"/>
            <a:ext cx="368935" cy="387350"/>
            <a:chOff x="0" y="986971"/>
            <a:chExt cx="4615543" cy="4847774"/>
          </a:xfrm>
        </p:grpSpPr>
        <p:sp>
          <p:nvSpPr>
            <p:cNvPr id="31" name="矩形 30"/>
            <p:cNvSpPr/>
            <p:nvPr/>
          </p:nvSpPr>
          <p:spPr>
            <a:xfrm>
              <a:off x="449943" y="986971"/>
              <a:ext cx="4165600" cy="4847774"/>
            </a:xfrm>
            <a:prstGeom prst="rect">
              <a:avLst/>
            </a:prstGeom>
            <a:noFill/>
            <a:ln>
              <a:solidFill>
                <a:schemeClr val="accent1">
                  <a:lumMod val="50000"/>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p:cNvSpPr/>
            <p:nvPr/>
          </p:nvSpPr>
          <p:spPr>
            <a:xfrm>
              <a:off x="0" y="1320801"/>
              <a:ext cx="4180114" cy="4180114"/>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3" name="矩形 69"/>
          <p:cNvSpPr>
            <a:spLocks noChangeArrowheads="1"/>
          </p:cNvSpPr>
          <p:nvPr/>
        </p:nvSpPr>
        <p:spPr bwMode="auto">
          <a:xfrm>
            <a:off x="592455" y="4144645"/>
            <a:ext cx="11162030" cy="7067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buFont typeface="Arial" panose="020B0604020202020204" pitchFamily="34" charset="0"/>
              <a:buNone/>
            </a:pPr>
            <a:r>
              <a:rPr lang="zh-CN" altLang="en-US" sz="4000" b="1" dirty="0">
                <a:solidFill>
                  <a:srgbClr val="2E75B6"/>
                </a:solidFill>
                <a:latin typeface="微软雅黑" panose="020B0503020204020204" charset="-122"/>
                <a:ea typeface="微软雅黑" panose="020B0503020204020204" charset="-122"/>
                <a:sym typeface="微软雅黑" panose="020B0503020204020204" charset="-122"/>
              </a:rPr>
              <a:t>舆论调查课题的确定原理与概念的操作化</a:t>
            </a:r>
            <a:endParaRPr lang="zh-CN" altLang="en-US" sz="4000" b="1" dirty="0">
              <a:solidFill>
                <a:srgbClr val="2E75B6"/>
              </a:solidFill>
              <a:latin typeface="微软雅黑" panose="020B0503020204020204" charset="-122"/>
              <a:ea typeface="微软雅黑" panose="020B0503020204020204" charset="-122"/>
              <a:sym typeface="微软雅黑" panose="020B0503020204020204" charset="-122"/>
            </a:endParaRPr>
          </a:p>
        </p:txBody>
      </p:sp>
      <p:sp>
        <p:nvSpPr>
          <p:cNvPr id="34" name="矩形 70"/>
          <p:cNvSpPr>
            <a:spLocks noChangeArrowheads="1"/>
          </p:cNvSpPr>
          <p:nvPr/>
        </p:nvSpPr>
        <p:spPr bwMode="auto">
          <a:xfrm>
            <a:off x="2486582" y="5072848"/>
            <a:ext cx="7217819" cy="645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sz="3600" b="1" dirty="0" smtClean="0">
                <a:solidFill>
                  <a:schemeClr val="bg2">
                    <a:lumMod val="25000"/>
                  </a:schemeClr>
                </a:solidFill>
                <a:latin typeface="微软雅黑" panose="020B0503020204020204" charset="-122"/>
                <a:ea typeface="微软雅黑" panose="020B0503020204020204" charset="-122"/>
                <a:sym typeface="+mn-ea"/>
              </a:rPr>
              <a:t>概念的操作化</a:t>
            </a:r>
            <a:endParaRPr lang="zh-CN" altLang="en-US" sz="3600" b="1" dirty="0" smtClean="0">
              <a:solidFill>
                <a:schemeClr val="bg2">
                  <a:lumMod val="25000"/>
                </a:schemeClr>
              </a:solidFill>
              <a:latin typeface="微软雅黑" panose="020B0503020204020204" charset="-122"/>
              <a:ea typeface="微软雅黑" panose="020B0503020204020204" charset="-122"/>
              <a:sym typeface="+mn-ea"/>
            </a:endParaRPr>
          </a:p>
        </p:txBody>
      </p:sp>
      <p:cxnSp>
        <p:nvCxnSpPr>
          <p:cNvPr id="35" name="直接连接符 34"/>
          <p:cNvCxnSpPr/>
          <p:nvPr/>
        </p:nvCxnSpPr>
        <p:spPr>
          <a:xfrm>
            <a:off x="62370" y="4498433"/>
            <a:ext cx="1455994" cy="1"/>
          </a:xfrm>
          <a:prstGeom prst="line">
            <a:avLst/>
          </a:prstGeom>
          <a:ln w="9525">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nvCxnSpPr>
        <p:spPr>
          <a:xfrm>
            <a:off x="10743162" y="4498436"/>
            <a:ext cx="1379364" cy="1"/>
          </a:xfrm>
          <a:prstGeom prst="line">
            <a:avLst/>
          </a:prstGeom>
          <a:ln w="9525">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37" name="_14"/>
          <p:cNvSpPr txBox="1">
            <a:spLocks noChangeArrowheads="1"/>
          </p:cNvSpPr>
          <p:nvPr/>
        </p:nvSpPr>
        <p:spPr bwMode="auto">
          <a:xfrm>
            <a:off x="5052963" y="1598609"/>
            <a:ext cx="2263793" cy="64221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3" tIns="45711" rIns="91423" bIns="45711"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endParaRPr lang="zh-CN" sz="5400" dirty="0">
              <a:solidFill>
                <a:schemeClr val="bg1"/>
              </a:solidFill>
              <a:latin typeface="微软雅黑" panose="020B0503020204020204" charset="-122"/>
              <a:ea typeface="微软雅黑" panose="020B0503020204020204"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fade">
                                      <p:cBhvr>
                                        <p:cTn id="7" dur="1000"/>
                                        <p:tgtEl>
                                          <p:spTgt spid="37"/>
                                        </p:tgtEl>
                                      </p:cBhvr>
                                    </p:animEffect>
                                    <p:anim calcmode="lin" valueType="num">
                                      <p:cBhvr>
                                        <p:cTn id="8" dur="1000" fill="hold"/>
                                        <p:tgtEl>
                                          <p:spTgt spid="37"/>
                                        </p:tgtEl>
                                        <p:attrNameLst>
                                          <p:attrName>ppt_x</p:attrName>
                                        </p:attrNameLst>
                                      </p:cBhvr>
                                      <p:tavLst>
                                        <p:tav tm="0">
                                          <p:val>
                                            <p:strVal val="#ppt_x"/>
                                          </p:val>
                                        </p:tav>
                                        <p:tav tm="100000">
                                          <p:val>
                                            <p:strVal val="#ppt_x"/>
                                          </p:val>
                                        </p:tav>
                                      </p:tavLst>
                                    </p:anim>
                                    <p:anim calcmode="lin" valueType="num">
                                      <p:cBhvr>
                                        <p:cTn id="9" dur="1000" fill="hold"/>
                                        <p:tgtEl>
                                          <p:spTgt spid="37"/>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nodeType="afterEffect">
                                  <p:stCondLst>
                                    <p:cond delay="0"/>
                                  </p:stCondLst>
                                  <p:childTnLst>
                                    <p:set>
                                      <p:cBhvr>
                                        <p:cTn id="12" dur="1" fill="hold">
                                          <p:stCondLst>
                                            <p:cond delay="0"/>
                                          </p:stCondLst>
                                        </p:cTn>
                                        <p:tgtEl>
                                          <p:spTgt spid="35"/>
                                        </p:tgtEl>
                                        <p:attrNameLst>
                                          <p:attrName>style.visibility</p:attrName>
                                        </p:attrNameLst>
                                      </p:cBhvr>
                                      <p:to>
                                        <p:strVal val="visible"/>
                                      </p:to>
                                    </p:set>
                                    <p:animEffect transition="in" filter="wipe(left)">
                                      <p:cBhvr>
                                        <p:cTn id="13" dur="500"/>
                                        <p:tgtEl>
                                          <p:spTgt spid="35"/>
                                        </p:tgtEl>
                                      </p:cBhvr>
                                    </p:animEffect>
                                  </p:childTnLst>
                                </p:cTn>
                              </p:par>
                            </p:childTnLst>
                          </p:cTn>
                        </p:par>
                        <p:par>
                          <p:cTn id="14" fill="hold">
                            <p:stCondLst>
                              <p:cond delay="1500"/>
                            </p:stCondLst>
                            <p:childTnLst>
                              <p:par>
                                <p:cTn id="15" presetID="22" presetClass="entr" presetSubtype="2" fill="hold" nodeType="afterEffect">
                                  <p:stCondLst>
                                    <p:cond delay="0"/>
                                  </p:stCondLst>
                                  <p:childTnLst>
                                    <p:set>
                                      <p:cBhvr>
                                        <p:cTn id="16" dur="1" fill="hold">
                                          <p:stCondLst>
                                            <p:cond delay="0"/>
                                          </p:stCondLst>
                                        </p:cTn>
                                        <p:tgtEl>
                                          <p:spTgt spid="36"/>
                                        </p:tgtEl>
                                        <p:attrNameLst>
                                          <p:attrName>style.visibility</p:attrName>
                                        </p:attrNameLst>
                                      </p:cBhvr>
                                      <p:to>
                                        <p:strVal val="visible"/>
                                      </p:to>
                                    </p:set>
                                    <p:animEffect transition="in" filter="wipe(right)">
                                      <p:cBhvr>
                                        <p:cTn id="17" dur="500"/>
                                        <p:tgtEl>
                                          <p:spTgt spid="36"/>
                                        </p:tgtEl>
                                      </p:cBhvr>
                                    </p:animEffect>
                                  </p:childTnLst>
                                </p:cTn>
                              </p:par>
                            </p:childTnLst>
                          </p:cTn>
                        </p:par>
                        <p:par>
                          <p:cTn id="18" fill="hold">
                            <p:stCondLst>
                              <p:cond delay="2000"/>
                            </p:stCondLst>
                            <p:childTnLst>
                              <p:par>
                                <p:cTn id="19" presetID="53" presetClass="entr" presetSubtype="16" fill="hold" grpId="0" nodeType="afterEffect">
                                  <p:stCondLst>
                                    <p:cond delay="0"/>
                                  </p:stCondLst>
                                  <p:childTnLst>
                                    <p:set>
                                      <p:cBhvr>
                                        <p:cTn id="20" dur="1" fill="hold">
                                          <p:stCondLst>
                                            <p:cond delay="0"/>
                                          </p:stCondLst>
                                        </p:cTn>
                                        <p:tgtEl>
                                          <p:spTgt spid="33"/>
                                        </p:tgtEl>
                                        <p:attrNameLst>
                                          <p:attrName>style.visibility</p:attrName>
                                        </p:attrNameLst>
                                      </p:cBhvr>
                                      <p:to>
                                        <p:strVal val="visible"/>
                                      </p:to>
                                    </p:set>
                                    <p:anim calcmode="lin" valueType="num">
                                      <p:cBhvr>
                                        <p:cTn id="21" dur="500" fill="hold"/>
                                        <p:tgtEl>
                                          <p:spTgt spid="33"/>
                                        </p:tgtEl>
                                        <p:attrNameLst>
                                          <p:attrName>ppt_w</p:attrName>
                                        </p:attrNameLst>
                                      </p:cBhvr>
                                      <p:tavLst>
                                        <p:tav tm="0">
                                          <p:val>
                                            <p:fltVal val="0"/>
                                          </p:val>
                                        </p:tav>
                                        <p:tav tm="100000">
                                          <p:val>
                                            <p:strVal val="#ppt_w"/>
                                          </p:val>
                                        </p:tav>
                                      </p:tavLst>
                                    </p:anim>
                                    <p:anim calcmode="lin" valueType="num">
                                      <p:cBhvr>
                                        <p:cTn id="22" dur="500" fill="hold"/>
                                        <p:tgtEl>
                                          <p:spTgt spid="33"/>
                                        </p:tgtEl>
                                        <p:attrNameLst>
                                          <p:attrName>ppt_h</p:attrName>
                                        </p:attrNameLst>
                                      </p:cBhvr>
                                      <p:tavLst>
                                        <p:tav tm="0">
                                          <p:val>
                                            <p:fltVal val="0"/>
                                          </p:val>
                                        </p:tav>
                                        <p:tav tm="100000">
                                          <p:val>
                                            <p:strVal val="#ppt_h"/>
                                          </p:val>
                                        </p:tav>
                                      </p:tavLst>
                                    </p:anim>
                                    <p:animEffect transition="in" filter="fade">
                                      <p:cBhvr>
                                        <p:cTn id="23" dur="500"/>
                                        <p:tgtEl>
                                          <p:spTgt spid="33"/>
                                        </p:tgtEl>
                                      </p:cBhvr>
                                    </p:animEffect>
                                  </p:childTnLst>
                                </p:cTn>
                              </p:par>
                            </p:childTnLst>
                          </p:cTn>
                        </p:par>
                        <p:par>
                          <p:cTn id="24" fill="hold">
                            <p:stCondLst>
                              <p:cond delay="2500"/>
                            </p:stCondLst>
                            <p:childTnLst>
                              <p:par>
                                <p:cTn id="25" presetID="31" presetClass="entr" presetSubtype="0" fill="hold" grpId="0" nodeType="afterEffect">
                                  <p:stCondLst>
                                    <p:cond delay="0"/>
                                  </p:stCondLst>
                                  <p:childTnLst>
                                    <p:set>
                                      <p:cBhvr>
                                        <p:cTn id="26" dur="1" fill="hold">
                                          <p:stCondLst>
                                            <p:cond delay="0"/>
                                          </p:stCondLst>
                                        </p:cTn>
                                        <p:tgtEl>
                                          <p:spTgt spid="34"/>
                                        </p:tgtEl>
                                        <p:attrNameLst>
                                          <p:attrName>style.visibility</p:attrName>
                                        </p:attrNameLst>
                                      </p:cBhvr>
                                      <p:to>
                                        <p:strVal val="visible"/>
                                      </p:to>
                                    </p:set>
                                    <p:anim calcmode="lin" valueType="num">
                                      <p:cBhvr>
                                        <p:cTn id="27" dur="750" fill="hold"/>
                                        <p:tgtEl>
                                          <p:spTgt spid="34"/>
                                        </p:tgtEl>
                                        <p:attrNameLst>
                                          <p:attrName>ppt_w</p:attrName>
                                        </p:attrNameLst>
                                      </p:cBhvr>
                                      <p:tavLst>
                                        <p:tav tm="0">
                                          <p:val>
                                            <p:fltVal val="0"/>
                                          </p:val>
                                        </p:tav>
                                        <p:tav tm="100000">
                                          <p:val>
                                            <p:strVal val="#ppt_w"/>
                                          </p:val>
                                        </p:tav>
                                      </p:tavLst>
                                    </p:anim>
                                    <p:anim calcmode="lin" valueType="num">
                                      <p:cBhvr>
                                        <p:cTn id="28" dur="750" fill="hold"/>
                                        <p:tgtEl>
                                          <p:spTgt spid="34"/>
                                        </p:tgtEl>
                                        <p:attrNameLst>
                                          <p:attrName>ppt_h</p:attrName>
                                        </p:attrNameLst>
                                      </p:cBhvr>
                                      <p:tavLst>
                                        <p:tav tm="0">
                                          <p:val>
                                            <p:fltVal val="0"/>
                                          </p:val>
                                        </p:tav>
                                        <p:tav tm="100000">
                                          <p:val>
                                            <p:strVal val="#ppt_h"/>
                                          </p:val>
                                        </p:tav>
                                      </p:tavLst>
                                    </p:anim>
                                    <p:anim calcmode="lin" valueType="num">
                                      <p:cBhvr>
                                        <p:cTn id="29" dur="750" fill="hold"/>
                                        <p:tgtEl>
                                          <p:spTgt spid="34"/>
                                        </p:tgtEl>
                                        <p:attrNameLst>
                                          <p:attrName>style.rotation</p:attrName>
                                        </p:attrNameLst>
                                      </p:cBhvr>
                                      <p:tavLst>
                                        <p:tav tm="0">
                                          <p:val>
                                            <p:fltVal val="90"/>
                                          </p:val>
                                        </p:tav>
                                        <p:tav tm="100000">
                                          <p:val>
                                            <p:fltVal val="0"/>
                                          </p:val>
                                        </p:tav>
                                      </p:tavLst>
                                    </p:anim>
                                    <p:animEffect transition="in" filter="fade">
                                      <p:cBhvr>
                                        <p:cTn id="30" dur="75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34" grpId="0"/>
      <p:bldP spid="37" grpId="0" bldLvl="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4" name="组合 53"/>
          <p:cNvGrpSpPr/>
          <p:nvPr/>
        </p:nvGrpSpPr>
        <p:grpSpPr>
          <a:xfrm rot="0">
            <a:off x="5132705" y="1576070"/>
            <a:ext cx="5436235" cy="1354652"/>
            <a:chOff x="6429563" y="2237293"/>
            <a:chExt cx="4356276" cy="1085599"/>
          </a:xfrm>
        </p:grpSpPr>
        <p:sp>
          <p:nvSpPr>
            <p:cNvPr id="55" name="Rectangle 39"/>
            <p:cNvSpPr>
              <a:spLocks noChangeArrowheads="1"/>
            </p:cNvSpPr>
            <p:nvPr/>
          </p:nvSpPr>
          <p:spPr bwMode="auto">
            <a:xfrm>
              <a:off x="6918060" y="2272407"/>
              <a:ext cx="3867270" cy="2956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buFont typeface="Arial" panose="020B0604020202020204" pitchFamily="34" charset="0"/>
                <a:buNone/>
              </a:pPr>
              <a:r>
                <a:rPr lang="zh-CN" altLang="en-US" sz="2400" b="1" spc="200" dirty="0">
                  <a:latin typeface="微软雅黑" panose="020B0503020204020204" charset="-122"/>
                  <a:ea typeface="微软雅黑" panose="020B0503020204020204" charset="-122"/>
                  <a:sym typeface="Arial" panose="020B0604020202020204" pitchFamily="34" charset="0"/>
                </a:rPr>
                <a:t>一、概念的形成与界定</a:t>
              </a:r>
              <a:endParaRPr lang="zh-CN" altLang="en-US" sz="2400" b="1" spc="200" dirty="0">
                <a:latin typeface="微软雅黑" panose="020B0503020204020204" charset="-122"/>
                <a:ea typeface="微软雅黑" panose="020B0503020204020204" charset="-122"/>
                <a:sym typeface="Arial" panose="020B0604020202020204" pitchFamily="34" charset="0"/>
              </a:endParaRPr>
            </a:p>
          </p:txBody>
        </p:sp>
        <p:grpSp>
          <p:nvGrpSpPr>
            <p:cNvPr id="57" name="组合 56"/>
            <p:cNvGrpSpPr/>
            <p:nvPr/>
          </p:nvGrpSpPr>
          <p:grpSpPr>
            <a:xfrm>
              <a:off x="6429563" y="2237293"/>
              <a:ext cx="257184" cy="257184"/>
              <a:chOff x="4923349" y="1378653"/>
              <a:chExt cx="305414" cy="305414"/>
            </a:xfrm>
            <a:solidFill>
              <a:srgbClr val="E94E60"/>
            </a:solidFill>
          </p:grpSpPr>
          <p:sp>
            <p:nvSpPr>
              <p:cNvPr id="73" name="椭圆 72"/>
              <p:cNvSpPr/>
              <p:nvPr/>
            </p:nvSpPr>
            <p:spPr>
              <a:xfrm>
                <a:off x="4923349" y="1378653"/>
                <a:ext cx="305414" cy="305414"/>
              </a:xfrm>
              <a:prstGeom prst="ellipse">
                <a:avLst/>
              </a:prstGeom>
              <a:noFill/>
              <a:ln w="6350">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94E60"/>
                  </a:solidFill>
                  <a:latin typeface="微软雅黑" panose="020B0503020204020204" charset="-122"/>
                  <a:ea typeface="微软雅黑" panose="020B0503020204020204" charset="-122"/>
                </a:endParaRPr>
              </a:p>
            </p:txBody>
          </p:sp>
          <p:sp>
            <p:nvSpPr>
              <p:cNvPr id="74" name="椭圆 73"/>
              <p:cNvSpPr/>
              <p:nvPr/>
            </p:nvSpPr>
            <p:spPr>
              <a:xfrm>
                <a:off x="5008132" y="1463436"/>
                <a:ext cx="135848" cy="135848"/>
              </a:xfrm>
              <a:prstGeom prst="ellipse">
                <a:avLst/>
              </a:prstGeom>
              <a:solidFill>
                <a:schemeClr val="accent1">
                  <a:lumMod val="75000"/>
                </a:schemeClr>
              </a:solidFill>
              <a:ln w="12700" cmpd="sng">
                <a:solidFill>
                  <a:schemeClr val="accent1">
                    <a:shade val="5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E94E60"/>
                  </a:solidFill>
                  <a:latin typeface="微软雅黑" panose="020B0503020204020204" charset="-122"/>
                  <a:ea typeface="微软雅黑" panose="020B0503020204020204" charset="-122"/>
                </a:endParaRPr>
              </a:p>
            </p:txBody>
          </p:sp>
        </p:grpSp>
        <p:sp>
          <p:nvSpPr>
            <p:cNvPr id="58" name="Rectangle 39"/>
            <p:cNvSpPr>
              <a:spLocks noChangeArrowheads="1"/>
            </p:cNvSpPr>
            <p:nvPr/>
          </p:nvSpPr>
          <p:spPr bwMode="auto">
            <a:xfrm>
              <a:off x="6918060" y="3015392"/>
              <a:ext cx="3867779" cy="2956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l">
                <a:buClrTx/>
                <a:buSzTx/>
                <a:buFont typeface="Arial" panose="020B0604020202020204" pitchFamily="34" charset="0"/>
              </a:pPr>
              <a:r>
                <a:rPr lang="zh-CN" altLang="en-US" sz="2400" b="1" spc="200" dirty="0">
                  <a:latin typeface="微软雅黑" panose="020B0503020204020204" charset="-122"/>
                  <a:ea typeface="微软雅黑" panose="020B0503020204020204" charset="-122"/>
                </a:rPr>
                <a:t>二、概念的操作化</a:t>
              </a:r>
              <a:endParaRPr lang="zh-CN" altLang="en-US" sz="2400" b="1" spc="200" dirty="0">
                <a:latin typeface="微软雅黑" panose="020B0503020204020204" charset="-122"/>
                <a:ea typeface="微软雅黑" panose="020B0503020204020204" charset="-122"/>
              </a:endParaRPr>
            </a:p>
          </p:txBody>
        </p:sp>
        <p:grpSp>
          <p:nvGrpSpPr>
            <p:cNvPr id="60" name="组合 59"/>
            <p:cNvGrpSpPr/>
            <p:nvPr/>
          </p:nvGrpSpPr>
          <p:grpSpPr>
            <a:xfrm>
              <a:off x="6429563" y="3065708"/>
              <a:ext cx="257184" cy="257184"/>
              <a:chOff x="4923349" y="1378653"/>
              <a:chExt cx="305414" cy="305414"/>
            </a:xfrm>
            <a:solidFill>
              <a:srgbClr val="E94E60"/>
            </a:solidFill>
          </p:grpSpPr>
          <p:sp>
            <p:nvSpPr>
              <p:cNvPr id="71" name="椭圆 70"/>
              <p:cNvSpPr/>
              <p:nvPr/>
            </p:nvSpPr>
            <p:spPr>
              <a:xfrm>
                <a:off x="4923349" y="1378653"/>
                <a:ext cx="305414" cy="305414"/>
              </a:xfrm>
              <a:prstGeom prst="ellipse">
                <a:avLst/>
              </a:prstGeom>
              <a:noFill/>
              <a:ln w="6350">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94E60"/>
                  </a:solidFill>
                  <a:latin typeface="微软雅黑" panose="020B0503020204020204" charset="-122"/>
                  <a:ea typeface="微软雅黑" panose="020B0503020204020204" charset="-122"/>
                </a:endParaRPr>
              </a:p>
            </p:txBody>
          </p:sp>
          <p:sp>
            <p:nvSpPr>
              <p:cNvPr id="72" name="椭圆 71"/>
              <p:cNvSpPr/>
              <p:nvPr/>
            </p:nvSpPr>
            <p:spPr>
              <a:xfrm>
                <a:off x="5008132" y="1463434"/>
                <a:ext cx="135848" cy="135848"/>
              </a:xfrm>
              <a:prstGeom prst="ellipse">
                <a:avLst/>
              </a:prstGeom>
              <a:solidFill>
                <a:schemeClr val="accent1">
                  <a:lumMod val="75000"/>
                </a:schemeClr>
              </a:solidFill>
              <a:ln w="6350">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94E60"/>
                  </a:solidFill>
                  <a:latin typeface="微软雅黑" panose="020B0503020204020204" charset="-122"/>
                  <a:ea typeface="微软雅黑" panose="020B0503020204020204" charset="-122"/>
                </a:endParaRPr>
              </a:p>
            </p:txBody>
          </p:sp>
        </p:grpSp>
      </p:grpSp>
      <p:grpSp>
        <p:nvGrpSpPr>
          <p:cNvPr id="15" name="组合 14"/>
          <p:cNvGrpSpPr/>
          <p:nvPr/>
        </p:nvGrpSpPr>
        <p:grpSpPr>
          <a:xfrm rot="2700000">
            <a:off x="894715" y="2208530"/>
            <a:ext cx="1406525" cy="1477010"/>
            <a:chOff x="0" y="986971"/>
            <a:chExt cx="4615543" cy="4847774"/>
          </a:xfrm>
        </p:grpSpPr>
        <p:sp>
          <p:nvSpPr>
            <p:cNvPr id="16" name="矩形 15"/>
            <p:cNvSpPr/>
            <p:nvPr/>
          </p:nvSpPr>
          <p:spPr>
            <a:xfrm>
              <a:off x="449943" y="986971"/>
              <a:ext cx="4165600" cy="4847774"/>
            </a:xfrm>
            <a:prstGeom prst="rect">
              <a:avLst/>
            </a:prstGeom>
            <a:noFill/>
            <a:ln>
              <a:solidFill>
                <a:schemeClr val="accent1">
                  <a:lumMod val="50000"/>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7" name="矩形 16"/>
            <p:cNvSpPr/>
            <p:nvPr/>
          </p:nvSpPr>
          <p:spPr>
            <a:xfrm>
              <a:off x="0" y="1320801"/>
              <a:ext cx="4180114" cy="4180114"/>
            </a:xfrm>
            <a:prstGeom prst="rect">
              <a:avLst/>
            </a:prstGeom>
            <a:solidFill>
              <a:srgbClr val="2E75B6"/>
            </a:solidFill>
            <a:ln>
              <a:solidFill>
                <a:schemeClr val="accent1">
                  <a:lumMod val="50000"/>
                </a:schemeClr>
              </a:solidFill>
            </a:ln>
            <a:extLst>
              <a:ext uri="{909E8E84-426E-40DD-AFC4-6F175D3DCCD1}">
                <a14:hiddenFill xmlns:a14="http://schemas.microsoft.com/office/drawing/2010/main">
                  <a:solidFill>
                    <a:srgbClr val="D5493A">
                      <a:alpha val="78000"/>
                    </a:srgbClr>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nvGrpSpPr>
          <p:cNvPr id="18" name="组合 17"/>
          <p:cNvGrpSpPr/>
          <p:nvPr/>
        </p:nvGrpSpPr>
        <p:grpSpPr>
          <a:xfrm rot="2700000">
            <a:off x="1374140" y="1866265"/>
            <a:ext cx="1969135" cy="2068195"/>
            <a:chOff x="0" y="986971"/>
            <a:chExt cx="4615543" cy="4847774"/>
          </a:xfrm>
        </p:grpSpPr>
        <p:sp>
          <p:nvSpPr>
            <p:cNvPr id="19" name="矩形 18"/>
            <p:cNvSpPr/>
            <p:nvPr/>
          </p:nvSpPr>
          <p:spPr>
            <a:xfrm>
              <a:off x="449943" y="986971"/>
              <a:ext cx="4165600" cy="4847774"/>
            </a:xfrm>
            <a:prstGeom prst="rect">
              <a:avLst/>
            </a:prstGeom>
            <a:noFill/>
            <a:ln>
              <a:solidFill>
                <a:schemeClr val="accent1">
                  <a:lumMod val="50000"/>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6" name="矩形 25"/>
            <p:cNvSpPr/>
            <p:nvPr/>
          </p:nvSpPr>
          <p:spPr>
            <a:xfrm>
              <a:off x="0" y="1320801"/>
              <a:ext cx="4180114" cy="4180114"/>
            </a:xfrm>
            <a:prstGeom prst="rect">
              <a:avLst/>
            </a:prstGeom>
            <a:solidFill>
              <a:schemeClr val="tx2">
                <a:lumMod val="50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nvGrpSpPr>
          <p:cNvPr id="27" name="组合 26"/>
          <p:cNvGrpSpPr/>
          <p:nvPr/>
        </p:nvGrpSpPr>
        <p:grpSpPr>
          <a:xfrm rot="2700000">
            <a:off x="2806700" y="1878965"/>
            <a:ext cx="730250" cy="767080"/>
            <a:chOff x="0" y="986971"/>
            <a:chExt cx="4615543" cy="4847774"/>
          </a:xfrm>
          <a:solidFill>
            <a:schemeClr val="accent1">
              <a:lumMod val="75000"/>
            </a:schemeClr>
          </a:solidFill>
        </p:grpSpPr>
        <p:sp>
          <p:nvSpPr>
            <p:cNvPr id="28" name="矩形 27"/>
            <p:cNvSpPr/>
            <p:nvPr/>
          </p:nvSpPr>
          <p:spPr>
            <a:xfrm>
              <a:off x="449943" y="986971"/>
              <a:ext cx="4165600" cy="4847774"/>
            </a:xfrm>
            <a:prstGeom prst="rect">
              <a:avLst/>
            </a:prstGeom>
            <a:noFill/>
            <a:ln>
              <a:solidFill>
                <a:schemeClr val="accent1">
                  <a:lumMod val="50000"/>
                  <a:alpha val="70000"/>
                </a:schemeClr>
              </a:solidFill>
            </a:ln>
            <a:extLst>
              <a:ext uri="{909E8E84-426E-40DD-AFC4-6F175D3DCCD1}">
                <a14:hiddenFill xmlns:a14="http://schemas.microsoft.com/office/drawing/2010/main">
                  <a:grp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矩形 3"/>
            <p:cNvSpPr/>
            <p:nvPr/>
          </p:nvSpPr>
          <p:spPr>
            <a:xfrm>
              <a:off x="0" y="1320801"/>
              <a:ext cx="4180114" cy="4180114"/>
            </a:xfrm>
            <a:prstGeom prst="rect">
              <a:avLst/>
            </a:prstGeom>
            <a:grp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nvGrpSpPr>
          <p:cNvPr id="9" name="组合 8"/>
          <p:cNvGrpSpPr/>
          <p:nvPr/>
        </p:nvGrpSpPr>
        <p:grpSpPr>
          <a:xfrm rot="2700000">
            <a:off x="2849245" y="3944620"/>
            <a:ext cx="368935" cy="387350"/>
            <a:chOff x="0" y="986971"/>
            <a:chExt cx="4615543" cy="4847774"/>
          </a:xfrm>
        </p:grpSpPr>
        <p:sp>
          <p:nvSpPr>
            <p:cNvPr id="13" name="矩形 12"/>
            <p:cNvSpPr/>
            <p:nvPr/>
          </p:nvSpPr>
          <p:spPr>
            <a:xfrm>
              <a:off x="449943" y="986971"/>
              <a:ext cx="4165600" cy="4847774"/>
            </a:xfrm>
            <a:prstGeom prst="rect">
              <a:avLst/>
            </a:prstGeom>
            <a:noFill/>
            <a:ln>
              <a:solidFill>
                <a:schemeClr val="accent1">
                  <a:lumMod val="50000"/>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2" name="矩形 31"/>
            <p:cNvSpPr/>
            <p:nvPr/>
          </p:nvSpPr>
          <p:spPr>
            <a:xfrm>
              <a:off x="0" y="1320801"/>
              <a:ext cx="4180114" cy="4180114"/>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14" name="文本框 13"/>
          <p:cNvSpPr txBox="1"/>
          <p:nvPr/>
        </p:nvSpPr>
        <p:spPr>
          <a:xfrm>
            <a:off x="4182110" y="407035"/>
            <a:ext cx="5925185" cy="583565"/>
          </a:xfrm>
          <a:prstGeom prst="rect">
            <a:avLst/>
          </a:prstGeom>
          <a:noFill/>
        </p:spPr>
        <p:txBody>
          <a:bodyPr wrap="square" rtlCol="0">
            <a:spAutoFit/>
          </a:bodyPr>
          <a:p>
            <a:r>
              <a:rPr lang="zh-CN" altLang="en-US" sz="3200" b="1">
                <a:latin typeface="微软雅黑" panose="020B0503020204020204" charset="-122"/>
                <a:ea typeface="微软雅黑" panose="020B0503020204020204" charset="-122"/>
                <a:cs typeface="微软雅黑" panose="020B0503020204020204" charset="-122"/>
              </a:rPr>
              <a:t>第一节  概念的操作化</a:t>
            </a:r>
            <a:endParaRPr lang="zh-CN" altLang="en-US" sz="3200" b="1">
              <a:latin typeface="微软雅黑" panose="020B0503020204020204" charset="-122"/>
              <a:ea typeface="微软雅黑" panose="020B0503020204020204" charset="-122"/>
              <a:cs typeface="微软雅黑" panose="020B0503020204020204" charset="-122"/>
            </a:endParaRPr>
          </a:p>
        </p:txBody>
      </p:sp>
    </p:spTree>
  </p:cSld>
  <p:clrMapOvr>
    <a:masterClrMapping/>
  </p:clrMapOvr>
  <p:transition spd="slow"/>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6531" y="494212"/>
            <a:ext cx="12188156" cy="521970"/>
            <a:chOff x="181649" y="657955"/>
            <a:chExt cx="12190413" cy="522067"/>
          </a:xfrm>
        </p:grpSpPr>
        <p:sp>
          <p:nvSpPr>
            <p:cNvPr id="2" name="矩形 1"/>
            <p:cNvSpPr/>
            <p:nvPr/>
          </p:nvSpPr>
          <p:spPr>
            <a:xfrm>
              <a:off x="181649"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6131742" y="657955"/>
              <a:ext cx="309937" cy="522067"/>
            </a:xfrm>
            <a:prstGeom prst="rect">
              <a:avLst/>
            </a:prstGeom>
            <a:noFill/>
          </p:spPr>
          <p:txBody>
            <a:bodyPr wrap="none" rtlCol="0" anchor="ctr" anchorCtr="0">
              <a:spAutoFit/>
            </a:bodyPr>
            <a:lstStyle/>
            <a:p>
              <a:pPr algn="ctr"/>
              <a:endPar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sym typeface="+mn-ea"/>
              </a:endParaRPr>
            </a:p>
          </p:txBody>
        </p:sp>
      </p:grpSp>
      <p:sp>
        <p:nvSpPr>
          <p:cNvPr id="6" name="TextBox 2"/>
          <p:cNvSpPr txBox="1"/>
          <p:nvPr/>
        </p:nvSpPr>
        <p:spPr>
          <a:xfrm>
            <a:off x="4241602" y="375784"/>
            <a:ext cx="3738880" cy="521970"/>
          </a:xfrm>
          <a:prstGeom prst="rect">
            <a:avLst/>
          </a:prstGeom>
          <a:noFill/>
        </p:spPr>
        <p:txBody>
          <a:bodyPr wrap="none" rtlCol="0">
            <a:spAutoFit/>
          </a:bodyPr>
          <a:p>
            <a:pPr algn="ctr"/>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sym typeface="+mn-ea"/>
              </a:rPr>
              <a:t>一、概念的形成与界定</a:t>
            </a:r>
            <a:endPar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sym typeface="+mn-ea"/>
            </a:endParaRPr>
          </a:p>
        </p:txBody>
      </p:sp>
      <p:sp>
        <p:nvSpPr>
          <p:cNvPr id="9" name="文本框 8"/>
          <p:cNvSpPr txBox="1"/>
          <p:nvPr/>
        </p:nvSpPr>
        <p:spPr>
          <a:xfrm>
            <a:off x="688340" y="1851660"/>
            <a:ext cx="5357495" cy="3784600"/>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sz="2000">
                <a:latin typeface="微软雅黑" panose="020B0503020204020204" charset="-122"/>
                <a:ea typeface="微软雅黑" panose="020B0503020204020204" charset="-122"/>
                <a:cs typeface="微软雅黑" panose="020B0503020204020204" charset="-122"/>
              </a:rPr>
              <a:t>概念是</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反映事物及其特有属性的思维形态，它是人们在日常生活的相互沟通交流中通过感性认识对社会事实达成的一种共识。</a:t>
            </a:r>
            <a:r>
              <a:rPr sz="2000">
                <a:latin typeface="微软雅黑" panose="020B0503020204020204" charset="-122"/>
                <a:ea typeface="微软雅黑" panose="020B0503020204020204" charset="-122"/>
                <a:cs typeface="微软雅黑" panose="020B0503020204020204" charset="-122"/>
              </a:rPr>
              <a:t>比如看到扶助弱小的行为，人们自然会想到“同情心”；观察到一个人思维敏捷，大家就会有“智力好”的评价。正由于人们通常是根据自身的观察和经验来理解，因此对同一概念的理解往往是有所差异的。</a:t>
            </a:r>
            <a:endParaRPr sz="2000">
              <a:latin typeface="微软雅黑" panose="020B0503020204020204" charset="-122"/>
              <a:ea typeface="微软雅黑" panose="020B0503020204020204" charset="-122"/>
              <a:cs typeface="微软雅黑" panose="020B0503020204020204" charset="-122"/>
            </a:endParaRPr>
          </a:p>
        </p:txBody>
      </p:sp>
      <p:pic>
        <p:nvPicPr>
          <p:cNvPr id="3" name="图片 2"/>
          <p:cNvPicPr>
            <a:picLocks noChangeAspect="1"/>
          </p:cNvPicPr>
          <p:nvPr/>
        </p:nvPicPr>
        <p:blipFill>
          <a:blip r:embed="rId1"/>
          <a:stretch>
            <a:fillRect/>
          </a:stretch>
        </p:blipFill>
        <p:spPr>
          <a:xfrm>
            <a:off x="6908165" y="2102485"/>
            <a:ext cx="3583940" cy="3071495"/>
          </a:xfrm>
          <a:prstGeom prst="rect">
            <a:avLst/>
          </a:prstGeom>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00"/>
                                        <p:tgtEl>
                                          <p:spTgt spid="9"/>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down)">
                                      <p:cBhvr>
                                        <p:cTn id="1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6531" y="494212"/>
            <a:ext cx="12188156" cy="521970"/>
            <a:chOff x="181649" y="657955"/>
            <a:chExt cx="12190413" cy="522067"/>
          </a:xfrm>
        </p:grpSpPr>
        <p:sp>
          <p:nvSpPr>
            <p:cNvPr id="2" name="矩形 1"/>
            <p:cNvSpPr/>
            <p:nvPr/>
          </p:nvSpPr>
          <p:spPr>
            <a:xfrm>
              <a:off x="181649"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6131742" y="657955"/>
              <a:ext cx="309937" cy="522067"/>
            </a:xfrm>
            <a:prstGeom prst="rect">
              <a:avLst/>
            </a:prstGeom>
            <a:noFill/>
          </p:spPr>
          <p:txBody>
            <a:bodyPr wrap="none" rtlCol="0" anchor="ctr" anchorCtr="0">
              <a:spAutoFit/>
            </a:bodyPr>
            <a:lstStyle/>
            <a:p>
              <a:pPr algn="ctr"/>
              <a:endPar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sym typeface="+mn-ea"/>
              </a:endParaRPr>
            </a:p>
          </p:txBody>
        </p:sp>
      </p:grpSp>
      <p:sp>
        <p:nvSpPr>
          <p:cNvPr id="6" name="TextBox 2"/>
          <p:cNvSpPr txBox="1"/>
          <p:nvPr/>
        </p:nvSpPr>
        <p:spPr>
          <a:xfrm>
            <a:off x="4241602" y="366894"/>
            <a:ext cx="3738880" cy="521970"/>
          </a:xfrm>
          <a:prstGeom prst="rect">
            <a:avLst/>
          </a:prstGeom>
          <a:noFill/>
        </p:spPr>
        <p:txBody>
          <a:bodyPr wrap="none" rtlCol="0">
            <a:spAutoFit/>
          </a:bodyPr>
          <a:p>
            <a:pPr algn="ctr"/>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sym typeface="+mn-ea"/>
              </a:rPr>
              <a:t>一、概念的形成与界定</a:t>
            </a:r>
            <a:endPar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sym typeface="+mn-ea"/>
            </a:endParaRPr>
          </a:p>
        </p:txBody>
      </p:sp>
      <p:sp>
        <p:nvSpPr>
          <p:cNvPr id="9" name="文本框 8"/>
          <p:cNvSpPr txBox="1"/>
          <p:nvPr/>
        </p:nvSpPr>
        <p:spPr>
          <a:xfrm>
            <a:off x="1143000" y="1332230"/>
            <a:ext cx="9618345" cy="2861310"/>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sz="2000">
                <a:latin typeface="微软雅黑" panose="020B0503020204020204" charset="-122"/>
                <a:ea typeface="微软雅黑" panose="020B0503020204020204" charset="-122"/>
                <a:cs typeface="微软雅黑" panose="020B0503020204020204" charset="-122"/>
              </a:rPr>
              <a:t>同时，</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概念是社会研究的最基本的单位，而每一门科学都是一个概念的系统，理论研究的实质是寻找、建立基本概念及其相互关系的过程。</a:t>
            </a:r>
            <a:r>
              <a:rPr sz="2000">
                <a:latin typeface="微软雅黑" panose="020B0503020204020204" charset="-122"/>
                <a:ea typeface="微软雅黑" panose="020B0503020204020204" charset="-122"/>
                <a:cs typeface="微软雅黑" panose="020B0503020204020204" charset="-122"/>
              </a:rPr>
              <a:t>进一步说，每一个理论命题都是由概念组成的。比如说“社会主义就是好”，这一命题就是由“社会主义”这一政治概念，和一个判断词“好”联系在一起的。理论命题作为一种对事物情况有所反映的思维形态，也有是否符合客观现实的问题。人们正是通过种种研究手段来进行论证，符合事实情况的命题就是真命题，不符合事实情况的命题就是假命题。</a:t>
            </a:r>
            <a:endParaRPr sz="2000">
              <a:latin typeface="微软雅黑" panose="020B0503020204020204" charset="-122"/>
              <a:ea typeface="微软雅黑" panose="020B0503020204020204" charset="-122"/>
              <a:cs typeface="微软雅黑" panose="020B0503020204020204" charset="-122"/>
            </a:endParaRPr>
          </a:p>
        </p:txBody>
      </p:sp>
      <p:pic>
        <p:nvPicPr>
          <p:cNvPr id="5" name="图片 4"/>
          <p:cNvPicPr>
            <a:picLocks noChangeAspect="1"/>
          </p:cNvPicPr>
          <p:nvPr/>
        </p:nvPicPr>
        <p:blipFill>
          <a:blip r:embed="rId1"/>
          <a:stretch>
            <a:fillRect/>
          </a:stretch>
        </p:blipFill>
        <p:spPr>
          <a:xfrm>
            <a:off x="3173730" y="4388485"/>
            <a:ext cx="5557520" cy="2038350"/>
          </a:xfrm>
          <a:prstGeom prst="rect">
            <a:avLst/>
          </a:prstGeom>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00"/>
                                        <p:tgtEl>
                                          <p:spTgt spid="9"/>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down)">
                                      <p:cBhvr>
                                        <p:cTn id="1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6531" y="494212"/>
            <a:ext cx="12188156" cy="521970"/>
            <a:chOff x="181649" y="657955"/>
            <a:chExt cx="12190413" cy="522067"/>
          </a:xfrm>
        </p:grpSpPr>
        <p:sp>
          <p:nvSpPr>
            <p:cNvPr id="2" name="矩形 1"/>
            <p:cNvSpPr/>
            <p:nvPr/>
          </p:nvSpPr>
          <p:spPr>
            <a:xfrm>
              <a:off x="181649"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6131742" y="657955"/>
              <a:ext cx="309937" cy="522067"/>
            </a:xfrm>
            <a:prstGeom prst="rect">
              <a:avLst/>
            </a:prstGeom>
            <a:noFill/>
          </p:spPr>
          <p:txBody>
            <a:bodyPr wrap="none" rtlCol="0" anchor="ctr" anchorCtr="0">
              <a:spAutoFit/>
            </a:bodyPr>
            <a:lstStyle/>
            <a:p>
              <a:pPr algn="ctr"/>
              <a:endPar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sym typeface="+mn-ea"/>
              </a:endParaRPr>
            </a:p>
          </p:txBody>
        </p:sp>
      </p:grpSp>
      <p:sp>
        <p:nvSpPr>
          <p:cNvPr id="6" name="TextBox 2"/>
          <p:cNvSpPr txBox="1"/>
          <p:nvPr/>
        </p:nvSpPr>
        <p:spPr>
          <a:xfrm>
            <a:off x="4241602" y="366894"/>
            <a:ext cx="3738880" cy="521970"/>
          </a:xfrm>
          <a:prstGeom prst="rect">
            <a:avLst/>
          </a:prstGeom>
          <a:noFill/>
        </p:spPr>
        <p:txBody>
          <a:bodyPr wrap="none" rtlCol="0">
            <a:spAutoFit/>
          </a:bodyPr>
          <a:p>
            <a:pPr algn="ctr"/>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sym typeface="+mn-ea"/>
              </a:rPr>
              <a:t>一、概念的形成与界定</a:t>
            </a:r>
            <a:endPar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sym typeface="+mn-ea"/>
            </a:endParaRPr>
          </a:p>
        </p:txBody>
      </p:sp>
      <p:sp>
        <p:nvSpPr>
          <p:cNvPr id="9" name="文本框 8"/>
          <p:cNvSpPr txBox="1"/>
          <p:nvPr/>
        </p:nvSpPr>
        <p:spPr>
          <a:xfrm>
            <a:off x="998855" y="1292860"/>
            <a:ext cx="10202545" cy="5426075"/>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sz="2000">
                <a:latin typeface="微软雅黑" panose="020B0503020204020204" charset="-122"/>
                <a:ea typeface="微软雅黑" panose="020B0503020204020204" charset="-122"/>
                <a:cs typeface="微软雅黑" panose="020B0503020204020204" charset="-122"/>
              </a:rPr>
              <a:t>一般说来，在社会学研究中，概念有两种定义方式，</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一种是抽象定义又称内涵定义，另一种是操作性定义</a:t>
            </a:r>
            <a:r>
              <a:rPr sz="2000">
                <a:latin typeface="微软雅黑" panose="020B0503020204020204" charset="-122"/>
                <a:ea typeface="微软雅黑" panose="020B0503020204020204" charset="-122"/>
                <a:cs typeface="微软雅黑" panose="020B0503020204020204" charset="-122"/>
              </a:rPr>
              <a:t>。内涵定义是</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依据事物的内在本质属性下定义，这也是我们以往的学习过程中所熟悉的理论性定义</a:t>
            </a:r>
            <a:r>
              <a:rPr sz="2000">
                <a:latin typeface="微软雅黑" panose="020B0503020204020204" charset="-122"/>
                <a:ea typeface="微软雅黑" panose="020B0503020204020204" charset="-122"/>
                <a:cs typeface="微软雅黑" panose="020B0503020204020204" charset="-122"/>
              </a:rPr>
              <a:t>。比如，什么叫“智力”？所谓智力，就是“人认识、理解客观事物并运用知识、经验来解决问题的能力”。它是以“能力”作为其属概念，以“认识、理解客观事物”和“并运用知识、经验来解决问题”作为种差。</a:t>
            </a:r>
            <a:endParaRPr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sz="2000">
                <a:latin typeface="微软雅黑" panose="020B0503020204020204" charset="-122"/>
                <a:ea typeface="微软雅黑" panose="020B0503020204020204" charset="-122"/>
                <a:cs typeface="微软雅黑" panose="020B0503020204020204" charset="-122"/>
              </a:rPr>
              <a:t>这种内涵定义关键是要</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把握事物的共性，把握它的本质，即区别于其他事物的特殊规定性</a:t>
            </a:r>
            <a:r>
              <a:rPr sz="2000">
                <a:latin typeface="微软雅黑" panose="020B0503020204020204" charset="-122"/>
                <a:ea typeface="微软雅黑" panose="020B0503020204020204" charset="-122"/>
                <a:cs typeface="微软雅黑" panose="020B0503020204020204" charset="-122"/>
              </a:rPr>
              <a:t>，因此，它的一般模式是“属+种差”，即先找出所定义对象所属的较大的一个事物类，作为被定义对象的“属”，然后，在此基础上确定这个“种”与其他“种”的区别是什么，作为“种差”。比如“存在”是最高的哲学范畴，从内涵定义角度来说，“存在”又是原概念，是最基础性的一个概念，那么，在它之下都可以用“属+种差”的方式来进行定义，像意识和物质都要用“存在”作为属概念来进行定义。</a:t>
            </a:r>
            <a:endParaRPr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6531" y="494212"/>
            <a:ext cx="12188156" cy="521970"/>
            <a:chOff x="181649" y="657955"/>
            <a:chExt cx="12190413" cy="522067"/>
          </a:xfrm>
        </p:grpSpPr>
        <p:sp>
          <p:nvSpPr>
            <p:cNvPr id="2" name="矩形 1"/>
            <p:cNvSpPr/>
            <p:nvPr/>
          </p:nvSpPr>
          <p:spPr>
            <a:xfrm>
              <a:off x="181649"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6131742" y="657955"/>
              <a:ext cx="309937" cy="522067"/>
            </a:xfrm>
            <a:prstGeom prst="rect">
              <a:avLst/>
            </a:prstGeom>
            <a:noFill/>
          </p:spPr>
          <p:txBody>
            <a:bodyPr wrap="none" rtlCol="0" anchor="ctr" anchorCtr="0">
              <a:spAutoFit/>
            </a:bodyPr>
            <a:lstStyle/>
            <a:p>
              <a:pPr algn="ctr"/>
              <a:endPar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sym typeface="+mn-ea"/>
              </a:endParaRPr>
            </a:p>
          </p:txBody>
        </p:sp>
      </p:grpSp>
      <p:sp>
        <p:nvSpPr>
          <p:cNvPr id="6" name="TextBox 2"/>
          <p:cNvSpPr txBox="1"/>
          <p:nvPr/>
        </p:nvSpPr>
        <p:spPr>
          <a:xfrm>
            <a:off x="4241602" y="366894"/>
            <a:ext cx="3738880" cy="521970"/>
          </a:xfrm>
          <a:prstGeom prst="rect">
            <a:avLst/>
          </a:prstGeom>
          <a:noFill/>
        </p:spPr>
        <p:txBody>
          <a:bodyPr wrap="none" rtlCol="0">
            <a:spAutoFit/>
          </a:bodyPr>
          <a:p>
            <a:pPr algn="ctr"/>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sym typeface="+mn-ea"/>
              </a:rPr>
              <a:t>一、概念的形成与界定</a:t>
            </a:r>
            <a:endPar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sym typeface="+mn-ea"/>
            </a:endParaRPr>
          </a:p>
        </p:txBody>
      </p:sp>
      <p:sp>
        <p:nvSpPr>
          <p:cNvPr id="9" name="文本框 8"/>
          <p:cNvSpPr txBox="1"/>
          <p:nvPr/>
        </p:nvSpPr>
        <p:spPr>
          <a:xfrm>
            <a:off x="932180" y="1254125"/>
            <a:ext cx="6097905" cy="4707890"/>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sz="2000">
                <a:latin typeface="微软雅黑" panose="020B0503020204020204" charset="-122"/>
                <a:ea typeface="微软雅黑" panose="020B0503020204020204" charset="-122"/>
                <a:cs typeface="微软雅黑" panose="020B0503020204020204" charset="-122"/>
              </a:rPr>
              <a:t>针对那些抽象程度较高，无法直接观察的概念，有必要进行间接定义，即确定操作性定义。操作性定义（近似于外延定义），</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它从概念的外在表现形式上作描述，并提出测量概念所包含特征的具体方法</a:t>
            </a:r>
            <a:r>
              <a:rPr sz="2000">
                <a:latin typeface="微软雅黑" panose="020B0503020204020204" charset="-122"/>
                <a:ea typeface="微软雅黑" panose="020B0503020204020204" charset="-122"/>
                <a:cs typeface="微软雅黑" panose="020B0503020204020204" charset="-122"/>
              </a:rPr>
              <a:t>。就拿测评一个人的“智力”来说，无论说自己是天才还是智力平平，必须通过一系列的智能测试来验证，如记忆力、语言能力、空间联想能力、逻辑推理能力等等。把“智力”进行诸多种能力分解之后，再通过相关的具体题目进行测试。如果得出一个超出一般人的测试水平，这就能说明某人的智能确实很高。</a:t>
            </a:r>
            <a:endParaRPr sz="2000">
              <a:latin typeface="微软雅黑" panose="020B0503020204020204" charset="-122"/>
              <a:ea typeface="微软雅黑" panose="020B0503020204020204" charset="-122"/>
              <a:cs typeface="微软雅黑" panose="020B0503020204020204" charset="-122"/>
            </a:endParaRPr>
          </a:p>
        </p:txBody>
      </p:sp>
      <p:pic>
        <p:nvPicPr>
          <p:cNvPr id="3" name="图片 2"/>
          <p:cNvPicPr>
            <a:picLocks noChangeAspect="1"/>
          </p:cNvPicPr>
          <p:nvPr/>
        </p:nvPicPr>
        <p:blipFill>
          <a:blip r:embed="rId1"/>
          <a:stretch>
            <a:fillRect/>
          </a:stretch>
        </p:blipFill>
        <p:spPr>
          <a:xfrm>
            <a:off x="7627620" y="1830705"/>
            <a:ext cx="3594100" cy="3554730"/>
          </a:xfrm>
          <a:prstGeom prst="rect">
            <a:avLst/>
          </a:prstGeom>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00"/>
                                        <p:tgtEl>
                                          <p:spTgt spid="9"/>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down)">
                                      <p:cBhvr>
                                        <p:cTn id="1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6531" y="494212"/>
            <a:ext cx="12188156" cy="521970"/>
            <a:chOff x="181649" y="657955"/>
            <a:chExt cx="12190413" cy="522067"/>
          </a:xfrm>
        </p:grpSpPr>
        <p:sp>
          <p:nvSpPr>
            <p:cNvPr id="2" name="矩形 1"/>
            <p:cNvSpPr/>
            <p:nvPr/>
          </p:nvSpPr>
          <p:spPr>
            <a:xfrm>
              <a:off x="181649"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6131742" y="657955"/>
              <a:ext cx="309937" cy="522067"/>
            </a:xfrm>
            <a:prstGeom prst="rect">
              <a:avLst/>
            </a:prstGeom>
            <a:noFill/>
          </p:spPr>
          <p:txBody>
            <a:bodyPr wrap="none" rtlCol="0" anchor="ctr" anchorCtr="0">
              <a:spAutoFit/>
            </a:bodyPr>
            <a:lstStyle/>
            <a:p>
              <a:pPr algn="ctr"/>
              <a:endPar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sym typeface="+mn-ea"/>
              </a:endParaRPr>
            </a:p>
          </p:txBody>
        </p:sp>
      </p:grpSp>
      <p:sp>
        <p:nvSpPr>
          <p:cNvPr id="6" name="TextBox 2"/>
          <p:cNvSpPr txBox="1"/>
          <p:nvPr/>
        </p:nvSpPr>
        <p:spPr>
          <a:xfrm>
            <a:off x="4241602" y="366894"/>
            <a:ext cx="3738880" cy="521970"/>
          </a:xfrm>
          <a:prstGeom prst="rect">
            <a:avLst/>
          </a:prstGeom>
          <a:noFill/>
        </p:spPr>
        <p:txBody>
          <a:bodyPr wrap="none" rtlCol="0">
            <a:spAutoFit/>
          </a:bodyPr>
          <a:p>
            <a:pPr algn="ctr"/>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sym typeface="+mn-ea"/>
              </a:rPr>
              <a:t>一、概念的形成与界定</a:t>
            </a:r>
            <a:endPar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sym typeface="+mn-ea"/>
            </a:endParaRPr>
          </a:p>
        </p:txBody>
      </p:sp>
      <p:sp>
        <p:nvSpPr>
          <p:cNvPr id="9" name="文本框 8"/>
          <p:cNvSpPr txBox="1"/>
          <p:nvPr/>
        </p:nvSpPr>
        <p:spPr>
          <a:xfrm>
            <a:off x="1072515" y="1644015"/>
            <a:ext cx="10046335" cy="2861310"/>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sz="2000">
                <a:latin typeface="微软雅黑" panose="020B0503020204020204" charset="-122"/>
                <a:ea typeface="微软雅黑" panose="020B0503020204020204" charset="-122"/>
                <a:cs typeface="微软雅黑" panose="020B0503020204020204" charset="-122"/>
              </a:rPr>
              <a:t>概念的这两种界定方法，其目的都是为了明确研究对象和研究范围，但两者还是有区别的，</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内涵定义是采用逻辑概括的方式，侧重于揭示事物的内涵和本质，是一种直接定义的方式；而操作性定义采用了经验感觉的方法，侧重于界定事物的外延，是一种间接的定义</a:t>
            </a:r>
            <a:r>
              <a:rPr sz="2000">
                <a:latin typeface="微软雅黑" panose="020B0503020204020204" charset="-122"/>
                <a:ea typeface="微软雅黑" panose="020B0503020204020204" charset="-122"/>
                <a:cs typeface="微软雅黑" panose="020B0503020204020204" charset="-122"/>
              </a:rPr>
              <a:t>。实证性的调查研究，其概念的把握不能用内涵式的理论定义，因为对于内涵式的概念，人们无法通过经验确切地把握它，只能得出一些似是而非的主观感受，因此要想对事物进行客观性的评价，必须用一种操作化的概念、操作化的指标去把握。</a:t>
            </a:r>
            <a:endParaRPr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6531" y="494212"/>
            <a:ext cx="12188156" cy="521970"/>
            <a:chOff x="181649" y="657955"/>
            <a:chExt cx="12190413" cy="522067"/>
          </a:xfrm>
        </p:grpSpPr>
        <p:sp>
          <p:nvSpPr>
            <p:cNvPr id="2" name="矩形 1"/>
            <p:cNvSpPr/>
            <p:nvPr/>
          </p:nvSpPr>
          <p:spPr>
            <a:xfrm>
              <a:off x="181649"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6131742" y="657955"/>
              <a:ext cx="309937" cy="522067"/>
            </a:xfrm>
            <a:prstGeom prst="rect">
              <a:avLst/>
            </a:prstGeom>
            <a:noFill/>
          </p:spPr>
          <p:txBody>
            <a:bodyPr wrap="none" rtlCol="0" anchor="ctr" anchorCtr="0">
              <a:spAutoFit/>
            </a:bodyPr>
            <a:lstStyle/>
            <a:p>
              <a:pPr algn="ctr"/>
              <a:endPar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sym typeface="+mn-ea"/>
              </a:endParaRPr>
            </a:p>
          </p:txBody>
        </p:sp>
      </p:grpSp>
      <p:sp>
        <p:nvSpPr>
          <p:cNvPr id="3" name="文本框 2"/>
          <p:cNvSpPr txBox="1"/>
          <p:nvPr/>
        </p:nvSpPr>
        <p:spPr>
          <a:xfrm>
            <a:off x="1515110" y="1102360"/>
            <a:ext cx="7250430" cy="460375"/>
          </a:xfrm>
          <a:prstGeom prst="rect">
            <a:avLst/>
          </a:prstGeom>
          <a:noFill/>
        </p:spPr>
        <p:txBody>
          <a:bodyPr wrap="square" rtlCol="0">
            <a:spAutoFit/>
          </a:bodyPr>
          <a:p>
            <a:r>
              <a:rPr lang="en-US" altLang="zh-CN" sz="2400" b="1">
                <a:latin typeface="微软雅黑" panose="020B0503020204020204" charset="-122"/>
                <a:ea typeface="微软雅黑" panose="020B0503020204020204" charset="-122"/>
                <a:cs typeface="微软雅黑" panose="020B0503020204020204" charset="-122"/>
              </a:rPr>
              <a:t>1.</a:t>
            </a:r>
            <a:r>
              <a:rPr lang="zh-CN" altLang="en-US" sz="2400" b="1">
                <a:latin typeface="微软雅黑" panose="020B0503020204020204" charset="-122"/>
                <a:ea typeface="微软雅黑" panose="020B0503020204020204" charset="-122"/>
                <a:cs typeface="微软雅黑" panose="020B0503020204020204" charset="-122"/>
              </a:rPr>
              <a:t>学术真理性标准</a:t>
            </a:r>
            <a:endParaRPr lang="zh-CN" altLang="en-US" sz="2400" b="1">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894715" y="1562735"/>
            <a:ext cx="10433050" cy="4707890"/>
          </a:xfrm>
          <a:prstGeom prst="rect">
            <a:avLst/>
          </a:prstGeom>
          <a:noFill/>
        </p:spPr>
        <p:txBody>
          <a:bodyPr wrap="square" rtlCol="0">
            <a:spAutoFit/>
          </a:bodyPr>
          <a:p>
            <a:pPr indent="508000" fontAlgn="auto">
              <a:lnSpc>
                <a:spcPct val="150000"/>
              </a:lnSpc>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科学知识体系是依靠研究成果来建立、充实和完善的，所以,学术术真理性标准应当包括科学性、创新性、延续性和完备性。</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extLst>
                <a:ext uri="{35155182-B16C-46BC-9424-99874614C6A1}">
                  <wpsdc:indentchars xmlns:wpsdc="http://www.wps.cn/officeDocument/2017/drawingmlCustomData" val="200" checksum="282533468"/>
                </a:ext>
              </a:extLst>
            </a:pPr>
            <a:endParaRPr lang="zh-CN" altLang="en-US" sz="2000" b="1">
              <a:latin typeface="微软雅黑" panose="020B0503020204020204" charset="-122"/>
              <a:ea typeface="微软雅黑" panose="020B0503020204020204" charset="-122"/>
              <a:cs typeface="微软雅黑" panose="020B0503020204020204" charset="-122"/>
            </a:endParaRPr>
          </a:p>
          <a:p>
            <a:pPr indent="508000" fontAlgn="auto">
              <a:lnSpc>
                <a:spcPct val="150000"/>
              </a:lnSpc>
              <a:extLst>
                <a:ext uri="{35155182-B16C-46BC-9424-99874614C6A1}">
                  <wpsdc:indentchars xmlns:wpsdc="http://www.wps.cn/officeDocument/2017/drawingmlCustomData" val="200" checksum="282533468"/>
                </a:ext>
              </a:extLst>
            </a:pPr>
            <a:r>
              <a:rPr lang="zh-CN" altLang="en-US" sz="2000" b="1">
                <a:latin typeface="微软雅黑" panose="020B0503020204020204" charset="-122"/>
                <a:ea typeface="微软雅黑" panose="020B0503020204020204" charset="-122"/>
                <a:cs typeface="微软雅黑" panose="020B0503020204020204" charset="-122"/>
              </a:rPr>
              <a:t>（</a:t>
            </a:r>
            <a:r>
              <a:rPr lang="en-US" altLang="zh-CN" sz="2000" b="1">
                <a:latin typeface="微软雅黑" panose="020B0503020204020204" charset="-122"/>
                <a:ea typeface="微软雅黑" panose="020B0503020204020204" charset="-122"/>
                <a:cs typeface="微软雅黑" panose="020B0503020204020204" charset="-122"/>
              </a:rPr>
              <a:t>1</a:t>
            </a:r>
            <a:r>
              <a:rPr lang="zh-CN" altLang="en-US" sz="2000" b="1">
                <a:latin typeface="微软雅黑" panose="020B0503020204020204" charset="-122"/>
                <a:ea typeface="微软雅黑" panose="020B0503020204020204" charset="-122"/>
                <a:cs typeface="微软雅黑" panose="020B0503020204020204" charset="-122"/>
              </a:rPr>
              <a:t>）科学性</a:t>
            </a:r>
            <a:endParaRPr lang="zh-CN" altLang="en-US" sz="2000" b="1">
              <a:latin typeface="微软雅黑" panose="020B0503020204020204" charset="-122"/>
              <a:ea typeface="微软雅黑" panose="020B0503020204020204" charset="-122"/>
              <a:cs typeface="微软雅黑" panose="020B0503020204020204" charset="-122"/>
            </a:endParaRPr>
          </a:p>
          <a:p>
            <a:pPr indent="508000" algn="l" fontAlgn="auto">
              <a:lnSpc>
                <a:spcPct val="150000"/>
              </a:lnSpc>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 要想使社会调查研究的成果真正为社会所用，其前提必须是科学的，也就是说，</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该研究一定是能在某种程度上反映社会现象运动、联系的某个层次、某个侧面或某个历史条件下的本质。</a:t>
            </a:r>
            <a:r>
              <a:rPr lang="zh-CN" altLang="en-US" sz="2000">
                <a:latin typeface="微软雅黑" panose="020B0503020204020204" charset="-122"/>
                <a:ea typeface="微软雅黑" panose="020B0503020204020204" charset="-122"/>
                <a:cs typeface="微软雅黑" panose="020B0503020204020204" charset="-122"/>
              </a:rPr>
              <a:t>如果不是建立在这一前提下，任何煞费苦心的研究都是徒劳无益的，是没有任何价值可言的。尽管对某一研究课题进行判别的标准选择，难免会受到主观因素的影响，但标准本身的客观性是毋庸置疑的。</a:t>
            </a:r>
            <a:endParaRPr lang="zh-CN" altLang="en-US" sz="2000">
              <a:latin typeface="微软雅黑" panose="020B0503020204020204" charset="-122"/>
              <a:ea typeface="微软雅黑" panose="020B0503020204020204" charset="-122"/>
              <a:cs typeface="微软雅黑" panose="020B0503020204020204" charset="-122"/>
            </a:endParaRPr>
          </a:p>
          <a:p>
            <a:pPr indent="508000" algn="l" fontAlgn="auto">
              <a:lnSpc>
                <a:spcPct val="150000"/>
              </a:lnSpc>
              <a:extLst>
                <a:ext uri="{35155182-B16C-46BC-9424-99874614C6A1}">
                  <wpsdc:indentchars xmlns:wpsdc="http://www.wps.cn/officeDocument/2017/drawingmlCustomData" val="200" checksum="282533468"/>
                </a:ext>
              </a:extLst>
            </a:pPr>
            <a:r>
              <a:rPr lang="zh-CN" altLang="en-US" sz="2000" b="1">
                <a:latin typeface="微软雅黑" panose="020B0503020204020204" charset="-122"/>
                <a:ea typeface="微软雅黑" panose="020B0503020204020204" charset="-122"/>
                <a:cs typeface="微软雅黑" panose="020B0503020204020204" charset="-122"/>
              </a:rPr>
              <a:t> </a:t>
            </a:r>
            <a:endParaRPr lang="zh-CN" altLang="en-US" sz="2000">
              <a:latin typeface="微软雅黑" panose="020B0503020204020204" charset="-122"/>
              <a:ea typeface="微软雅黑" panose="020B0503020204020204" charset="-122"/>
              <a:cs typeface="微软雅黑" panose="020B0503020204020204" charset="-122"/>
            </a:endParaRPr>
          </a:p>
        </p:txBody>
      </p:sp>
      <p:sp>
        <p:nvSpPr>
          <p:cNvPr id="6" name="TextBox 2"/>
          <p:cNvSpPr txBox="1"/>
          <p:nvPr/>
        </p:nvSpPr>
        <p:spPr>
          <a:xfrm>
            <a:off x="3654227" y="251324"/>
            <a:ext cx="4913630" cy="521970"/>
          </a:xfrm>
          <a:prstGeom prst="rect">
            <a:avLst/>
          </a:prstGeom>
          <a:noFill/>
        </p:spPr>
        <p:txBody>
          <a:bodyPr wrap="none" rtlCol="0">
            <a:spAutoFit/>
          </a:bodyPr>
          <a:p>
            <a:pPr algn="ctr"/>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sym typeface="+mn-ea"/>
              </a:rPr>
              <a:t>一 、调查课题确定的一般原理</a:t>
            </a:r>
            <a:endParaRPr lang="zh-CN" altLang="en-US" sz="2800" dirty="0">
              <a:solidFill>
                <a:schemeClr val="accent3">
                  <a:lumMod val="75000"/>
                </a:schemeClr>
              </a:solidFill>
              <a:latin typeface="微软雅黑" panose="020B0503020204020204" charset="-122"/>
              <a:ea typeface="微软雅黑" panose="020B0503020204020204"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down)">
                                      <p:cBhvr>
                                        <p:cTn id="1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6531" y="494212"/>
            <a:ext cx="12188156" cy="521970"/>
            <a:chOff x="181649" y="657955"/>
            <a:chExt cx="12190413" cy="522067"/>
          </a:xfrm>
        </p:grpSpPr>
        <p:sp>
          <p:nvSpPr>
            <p:cNvPr id="2" name="矩形 1"/>
            <p:cNvSpPr/>
            <p:nvPr/>
          </p:nvSpPr>
          <p:spPr>
            <a:xfrm>
              <a:off x="181649"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6131742" y="657955"/>
              <a:ext cx="309937" cy="522067"/>
            </a:xfrm>
            <a:prstGeom prst="rect">
              <a:avLst/>
            </a:prstGeom>
            <a:noFill/>
          </p:spPr>
          <p:txBody>
            <a:bodyPr wrap="none" rtlCol="0" anchor="ctr" anchorCtr="0">
              <a:spAutoFit/>
            </a:bodyPr>
            <a:lstStyle/>
            <a:p>
              <a:pPr algn="ctr"/>
              <a:endPar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sym typeface="+mn-ea"/>
              </a:endParaRPr>
            </a:p>
          </p:txBody>
        </p:sp>
      </p:grpSp>
      <p:sp>
        <p:nvSpPr>
          <p:cNvPr id="6" name="TextBox 2"/>
          <p:cNvSpPr txBox="1"/>
          <p:nvPr/>
        </p:nvSpPr>
        <p:spPr>
          <a:xfrm>
            <a:off x="4597202" y="366894"/>
            <a:ext cx="3027680" cy="521970"/>
          </a:xfrm>
          <a:prstGeom prst="rect">
            <a:avLst/>
          </a:prstGeom>
          <a:noFill/>
        </p:spPr>
        <p:txBody>
          <a:bodyPr wrap="none" rtlCol="0">
            <a:spAutoFit/>
          </a:bodyPr>
          <a:p>
            <a:pPr algn="ctr"/>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sym typeface="+mn-ea"/>
              </a:rPr>
              <a:t>二、概念的操作化</a:t>
            </a:r>
            <a:endPar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sym typeface="+mn-ea"/>
            </a:endParaRPr>
          </a:p>
        </p:txBody>
      </p:sp>
      <p:sp>
        <p:nvSpPr>
          <p:cNvPr id="9" name="文本框 8"/>
          <p:cNvSpPr txBox="1"/>
          <p:nvPr/>
        </p:nvSpPr>
        <p:spPr>
          <a:xfrm>
            <a:off x="688340" y="1278255"/>
            <a:ext cx="10541635" cy="2194560"/>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sz="2000">
                <a:latin typeface="微软雅黑" panose="020B0503020204020204" charset="-122"/>
                <a:ea typeface="微软雅黑" panose="020B0503020204020204" charset="-122"/>
                <a:cs typeface="微软雅黑" panose="020B0503020204020204" charset="-122"/>
              </a:rPr>
              <a:t> </a:t>
            </a:r>
            <a:r>
              <a:rPr lang="zh-CN" sz="2000">
                <a:latin typeface="微软雅黑" panose="020B0503020204020204" charset="-122"/>
                <a:ea typeface="微软雅黑" panose="020B0503020204020204" charset="-122"/>
                <a:cs typeface="微软雅黑" panose="020B0503020204020204" charset="-122"/>
              </a:rPr>
              <a:t>概念的操作化是</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在概念界定的基础上，进一步将概念转化成可以测量的变量进而寻找指标的过程</a:t>
            </a:r>
            <a:r>
              <a:rPr lang="zh-CN" sz="2000">
                <a:latin typeface="微软雅黑" panose="020B0503020204020204" charset="-122"/>
                <a:ea typeface="微软雅黑" panose="020B0503020204020204" charset="-122"/>
                <a:cs typeface="微软雅黑" panose="020B0503020204020204" charset="-122"/>
              </a:rPr>
              <a:t>。这实际上是概念转化的过程，具体来讲，这个转化过程包括概念的具体化和概念的经验化。</a:t>
            </a:r>
            <a:endParaRPr lang="zh-CN"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sz="2000">
                <a:latin typeface="微软雅黑" panose="020B0503020204020204" charset="-122"/>
                <a:ea typeface="微软雅黑" panose="020B0503020204020204" charset="-122"/>
                <a:cs typeface="微软雅黑" panose="020B0503020204020204" charset="-122"/>
              </a:rPr>
              <a:t>我们从概念的形成、界定到概念的转化来看现象、概念与指标之间的关系。</a:t>
            </a:r>
            <a:endParaRPr lang="zh-CN" sz="2000">
              <a:latin typeface="微软雅黑" panose="020B0503020204020204" charset="-122"/>
              <a:ea typeface="微软雅黑" panose="020B0503020204020204" charset="-122"/>
              <a:cs typeface="微软雅黑" panose="020B0503020204020204" charset="-122"/>
            </a:endParaRPr>
          </a:p>
        </p:txBody>
      </p:sp>
      <p:pic>
        <p:nvPicPr>
          <p:cNvPr id="3" name="图片 2"/>
          <p:cNvPicPr>
            <a:picLocks noChangeAspect="1"/>
          </p:cNvPicPr>
          <p:nvPr/>
        </p:nvPicPr>
        <p:blipFill>
          <a:blip r:embed="rId1"/>
          <a:stretch>
            <a:fillRect/>
          </a:stretch>
        </p:blipFill>
        <p:spPr>
          <a:xfrm>
            <a:off x="2656840" y="3821430"/>
            <a:ext cx="6566535" cy="2514600"/>
          </a:xfrm>
          <a:prstGeom prst="rect">
            <a:avLst/>
          </a:prstGeom>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00"/>
                                        <p:tgtEl>
                                          <p:spTgt spid="9"/>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down)">
                                      <p:cBhvr>
                                        <p:cTn id="1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6531" y="494212"/>
            <a:ext cx="12188156" cy="521970"/>
            <a:chOff x="181649" y="657955"/>
            <a:chExt cx="12190413" cy="522067"/>
          </a:xfrm>
        </p:grpSpPr>
        <p:sp>
          <p:nvSpPr>
            <p:cNvPr id="2" name="矩形 1"/>
            <p:cNvSpPr/>
            <p:nvPr/>
          </p:nvSpPr>
          <p:spPr>
            <a:xfrm>
              <a:off x="181649"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6131742" y="657955"/>
              <a:ext cx="309937" cy="522067"/>
            </a:xfrm>
            <a:prstGeom prst="rect">
              <a:avLst/>
            </a:prstGeom>
            <a:noFill/>
          </p:spPr>
          <p:txBody>
            <a:bodyPr wrap="none" rtlCol="0" anchor="ctr" anchorCtr="0">
              <a:spAutoFit/>
            </a:bodyPr>
            <a:lstStyle/>
            <a:p>
              <a:pPr algn="ctr"/>
              <a:endPar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sym typeface="+mn-ea"/>
              </a:endParaRPr>
            </a:p>
          </p:txBody>
        </p:sp>
      </p:grpSp>
      <p:sp>
        <p:nvSpPr>
          <p:cNvPr id="9" name="文本框 8"/>
          <p:cNvSpPr txBox="1"/>
          <p:nvPr/>
        </p:nvSpPr>
        <p:spPr>
          <a:xfrm>
            <a:off x="688340" y="1838325"/>
            <a:ext cx="10672445" cy="1938020"/>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sz="2000">
                <a:latin typeface="微软雅黑" panose="020B0503020204020204" charset="-122"/>
                <a:ea typeface="微软雅黑" panose="020B0503020204020204" charset="-122"/>
                <a:cs typeface="微软雅黑" panose="020B0503020204020204" charset="-122"/>
              </a:rPr>
              <a:t> </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变量</a:t>
            </a:r>
            <a:r>
              <a:rPr lang="zh-CN" sz="2000">
                <a:latin typeface="微软雅黑" panose="020B0503020204020204" charset="-122"/>
                <a:ea typeface="微软雅黑" panose="020B0503020204020204" charset="-122"/>
                <a:cs typeface="微软雅黑" panose="020B0503020204020204" charset="-122"/>
              </a:rPr>
              <a:t>是指概念内涵的各种类型或各种状态，它们对应于各种实际存在的事物，因此变量是可以观察和量度的。抽象概念转换为变量的形式也是概念具体化的过程，概念的具体化过程就是一步步从抽象层次下降到经验层次，使概念具体化为可观测的事物。因此，</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对舆论的测量是从抽象概念的具体化开始的</a:t>
            </a:r>
            <a:r>
              <a:rPr lang="zh-CN" sz="2000">
                <a:latin typeface="微软雅黑" panose="020B0503020204020204" charset="-122"/>
                <a:ea typeface="微软雅黑" panose="020B0503020204020204" charset="-122"/>
                <a:cs typeface="微软雅黑" panose="020B0503020204020204" charset="-122"/>
              </a:rPr>
              <a:t>。</a:t>
            </a:r>
            <a:endParaRPr lang="zh-CN" sz="2000">
              <a:latin typeface="微软雅黑" panose="020B0503020204020204" charset="-122"/>
              <a:ea typeface="微软雅黑" panose="020B0503020204020204" charset="-122"/>
              <a:cs typeface="微软雅黑" panose="020B0503020204020204" charset="-122"/>
            </a:endParaRPr>
          </a:p>
        </p:txBody>
      </p:sp>
      <p:sp>
        <p:nvSpPr>
          <p:cNvPr id="3" name="TextBox 2"/>
          <p:cNvSpPr txBox="1"/>
          <p:nvPr/>
        </p:nvSpPr>
        <p:spPr>
          <a:xfrm>
            <a:off x="4597202" y="366894"/>
            <a:ext cx="3027680" cy="521970"/>
          </a:xfrm>
          <a:prstGeom prst="rect">
            <a:avLst/>
          </a:prstGeom>
          <a:noFill/>
        </p:spPr>
        <p:txBody>
          <a:bodyPr wrap="none" rtlCol="0">
            <a:spAutoFit/>
          </a:bodyPr>
          <a:p>
            <a:pPr algn="ctr"/>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sym typeface="+mn-ea"/>
              </a:rPr>
              <a:t>二、概念的操作化</a:t>
            </a:r>
            <a:endPar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6531" y="494212"/>
            <a:ext cx="12188156" cy="521970"/>
            <a:chOff x="181649" y="657955"/>
            <a:chExt cx="12190413" cy="522067"/>
          </a:xfrm>
        </p:grpSpPr>
        <p:sp>
          <p:nvSpPr>
            <p:cNvPr id="2" name="矩形 1"/>
            <p:cNvSpPr/>
            <p:nvPr/>
          </p:nvSpPr>
          <p:spPr>
            <a:xfrm>
              <a:off x="181649"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6131742" y="657955"/>
              <a:ext cx="309937" cy="522067"/>
            </a:xfrm>
            <a:prstGeom prst="rect">
              <a:avLst/>
            </a:prstGeom>
            <a:noFill/>
          </p:spPr>
          <p:txBody>
            <a:bodyPr wrap="none" rtlCol="0" anchor="ctr" anchorCtr="0">
              <a:spAutoFit/>
            </a:bodyPr>
            <a:lstStyle/>
            <a:p>
              <a:pPr algn="ctr"/>
              <a:endPar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sym typeface="+mn-ea"/>
              </a:endParaRPr>
            </a:p>
          </p:txBody>
        </p:sp>
      </p:grpSp>
      <p:sp>
        <p:nvSpPr>
          <p:cNvPr id="3" name="TextBox 2"/>
          <p:cNvSpPr txBox="1"/>
          <p:nvPr/>
        </p:nvSpPr>
        <p:spPr>
          <a:xfrm>
            <a:off x="4597202" y="366894"/>
            <a:ext cx="3027680" cy="521970"/>
          </a:xfrm>
          <a:prstGeom prst="rect">
            <a:avLst/>
          </a:prstGeom>
          <a:noFill/>
        </p:spPr>
        <p:txBody>
          <a:bodyPr wrap="none" rtlCol="0">
            <a:spAutoFit/>
          </a:bodyPr>
          <a:p>
            <a:pPr algn="ctr"/>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sym typeface="+mn-ea"/>
              </a:rPr>
              <a:t>二、概念的操作化</a:t>
            </a:r>
            <a:endPar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sym typeface="+mn-ea"/>
            </a:endParaRPr>
          </a:p>
        </p:txBody>
      </p:sp>
      <p:sp>
        <p:nvSpPr>
          <p:cNvPr id="5" name="圆角矩形 4"/>
          <p:cNvSpPr/>
          <p:nvPr>
            <p:custDataLst>
              <p:tags r:id="rId1"/>
            </p:custDataLst>
          </p:nvPr>
        </p:nvSpPr>
        <p:spPr>
          <a:xfrm>
            <a:off x="461820" y="2102646"/>
            <a:ext cx="786059" cy="786059"/>
          </a:xfrm>
          <a:prstGeom prst="roundRect">
            <a:avLst>
              <a:gd name="adj" fmla="val 9711"/>
            </a:avLst>
          </a:prstGeom>
          <a:noFill/>
          <a:ln w="88900" cap="flat">
            <a:solidFill>
              <a:srgbClr val="096FB6"/>
            </a:solidFill>
            <a:miter lim="800000"/>
          </a:ln>
        </p:spPr>
        <p:style>
          <a:lnRef idx="2">
            <a:srgbClr val="096FB6">
              <a:shade val="50000"/>
            </a:srgbClr>
          </a:lnRef>
          <a:fillRef idx="1">
            <a:srgbClr val="096FB6"/>
          </a:fillRef>
          <a:effectRef idx="0">
            <a:srgbClr val="096FB6"/>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6" name="文本框 5"/>
          <p:cNvSpPr txBox="1"/>
          <p:nvPr>
            <p:custDataLst>
              <p:tags r:id="rId2"/>
            </p:custDataLst>
          </p:nvPr>
        </p:nvSpPr>
        <p:spPr>
          <a:xfrm>
            <a:off x="25487" y="1903604"/>
            <a:ext cx="979246" cy="771933"/>
          </a:xfrm>
          <a:prstGeom prst="rect">
            <a:avLst/>
          </a:prstGeom>
          <a:solidFill>
            <a:srgbClr val="FFFFFF"/>
          </a:solidFill>
        </p:spPr>
        <p:txBody>
          <a:bodyPr wrap="square" tIns="0" bIns="0" rtlCol="0">
            <a:normAutofit fontScale="92500" lnSpcReduction="10000"/>
          </a:bodyPr>
          <a:p>
            <a:pPr algn="ctr">
              <a:lnSpc>
                <a:spcPct val="130000"/>
              </a:lnSpc>
            </a:pPr>
            <a:r>
              <a:rPr lang="en-US" altLang="zh-CN" sz="4400" b="1" dirty="0">
                <a:solidFill>
                  <a:srgbClr val="096FB6"/>
                </a:solidFill>
                <a:latin typeface="Arial" panose="020B0604020202020204" pitchFamily="34" charset="0"/>
                <a:ea typeface="微软雅黑" panose="020B0503020204020204" charset="-122"/>
                <a:sym typeface="Arial" panose="020B0604020202020204" pitchFamily="34" charset="0"/>
              </a:rPr>
              <a:t>01</a:t>
            </a:r>
            <a:endParaRPr lang="zh-CN" altLang="en-US" sz="4400" b="1" dirty="0">
              <a:solidFill>
                <a:srgbClr val="096FB6"/>
              </a:solidFill>
              <a:latin typeface="Arial" panose="020B0604020202020204" pitchFamily="34" charset="0"/>
              <a:ea typeface="微软雅黑" panose="020B0503020204020204" charset="-122"/>
              <a:sym typeface="Arial" panose="020B0604020202020204" pitchFamily="34" charset="0"/>
            </a:endParaRPr>
          </a:p>
        </p:txBody>
      </p:sp>
      <p:sp>
        <p:nvSpPr>
          <p:cNvPr id="7" name="文本框 6"/>
          <p:cNvSpPr txBox="1"/>
          <p:nvPr>
            <p:custDataLst>
              <p:tags r:id="rId3"/>
            </p:custDataLst>
          </p:nvPr>
        </p:nvSpPr>
        <p:spPr>
          <a:xfrm>
            <a:off x="1457328" y="2578764"/>
            <a:ext cx="4632817" cy="1061494"/>
          </a:xfrm>
          <a:prstGeom prst="rect">
            <a:avLst/>
          </a:prstGeom>
          <a:noFill/>
        </p:spPr>
        <p:txBody>
          <a:bodyPr wrap="square" lIns="91440" tIns="45720" rIns="91440" bIns="45720" rtlCol="0">
            <a:normAutofit/>
          </a:bodyPr>
          <a:p>
            <a:pPr algn="l">
              <a:lnSpc>
                <a:spcPct val="120000"/>
              </a:lnSpc>
              <a:buClrTx/>
              <a:buSzTx/>
              <a:buNone/>
            </a:pPr>
            <a:r>
              <a:rPr lang="zh-CN" sz="1800">
                <a:latin typeface="微软雅黑" panose="020B0503020204020204" charset="-122"/>
                <a:ea typeface="微软雅黑" panose="020B0503020204020204" charset="-122"/>
                <a:cs typeface="微软雅黑" panose="020B0503020204020204" charset="-122"/>
                <a:sym typeface="+mn-ea"/>
              </a:rPr>
              <a:t>（1）概念具体化的实质</a:t>
            </a:r>
            <a:endParaRPr lang="zh-CN" sz="1800">
              <a:latin typeface="微软雅黑" panose="020B0503020204020204" charset="-122"/>
              <a:ea typeface="微软雅黑" panose="020B0503020204020204" charset="-122"/>
              <a:cs typeface="微软雅黑" panose="020B0503020204020204" charset="-122"/>
              <a:sym typeface="+mn-ea"/>
            </a:endParaRPr>
          </a:p>
          <a:p>
            <a:pPr algn="l">
              <a:lnSpc>
                <a:spcPct val="120000"/>
              </a:lnSpc>
              <a:buClrTx/>
              <a:buSzTx/>
              <a:buNone/>
            </a:pPr>
            <a:r>
              <a:rPr lang="zh-CN" sz="1800">
                <a:latin typeface="微软雅黑" panose="020B0503020204020204" charset="-122"/>
                <a:ea typeface="微软雅黑" panose="020B0503020204020204" charset="-122"/>
                <a:cs typeface="微软雅黑" panose="020B0503020204020204" charset="-122"/>
                <a:sym typeface="+mn-ea"/>
              </a:rPr>
              <a:t>（2）概念具体化的操作</a:t>
            </a:r>
            <a:endParaRPr lang="zh-CN" sz="1800">
              <a:latin typeface="微软雅黑" panose="020B0503020204020204" charset="-122"/>
              <a:ea typeface="微软雅黑" panose="020B0503020204020204" charset="-122"/>
              <a:cs typeface="微软雅黑" panose="020B0503020204020204" charset="-122"/>
              <a:sym typeface="Arial" panose="020B0604020202020204" pitchFamily="34" charset="0"/>
            </a:endParaRPr>
          </a:p>
          <a:p>
            <a:pPr algn="l">
              <a:lnSpc>
                <a:spcPct val="120000"/>
              </a:lnSpc>
              <a:buClrTx/>
              <a:buSzTx/>
              <a:buNone/>
            </a:pPr>
            <a:endParaRPr lang="zh-CN" sz="1800">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sp>
        <p:nvSpPr>
          <p:cNvPr id="9" name="文本框 8"/>
          <p:cNvSpPr txBox="1"/>
          <p:nvPr>
            <p:custDataLst>
              <p:tags r:id="rId4"/>
            </p:custDataLst>
          </p:nvPr>
        </p:nvSpPr>
        <p:spPr>
          <a:xfrm>
            <a:off x="1468014" y="1950703"/>
            <a:ext cx="4632817" cy="557943"/>
          </a:xfrm>
          <a:prstGeom prst="rect">
            <a:avLst/>
          </a:prstGeom>
          <a:noFill/>
        </p:spPr>
        <p:txBody>
          <a:bodyPr wrap="square" lIns="91440" tIns="45720" rIns="91440" bIns="45720" rtlCol="0" anchor="ctr" anchorCtr="0">
            <a:noAutofit/>
          </a:bodyPr>
          <a:p>
            <a:pPr>
              <a:lnSpc>
                <a:spcPct val="120000"/>
              </a:lnSpc>
            </a:pPr>
            <a:r>
              <a:rPr lang="zh-CN" altLang="en-US" sz="2800" b="1">
                <a:latin typeface="微软雅黑" panose="020B0503020204020204" charset="-122"/>
                <a:ea typeface="微软雅黑" panose="020B0503020204020204" charset="-122"/>
                <a:cs typeface="微软雅黑" panose="020B0503020204020204" charset="-122"/>
                <a:sym typeface="+mn-ea"/>
              </a:rPr>
              <a:t>概念的具体化</a:t>
            </a:r>
            <a:endParaRPr lang="zh-CN" altLang="en-US" sz="2800" b="1" spc="200">
              <a:solidFill>
                <a:srgbClr val="096FB6"/>
              </a:solidFill>
              <a:latin typeface="微软雅黑" panose="020B0503020204020204" charset="-122"/>
              <a:ea typeface="微软雅黑" panose="020B0503020204020204" charset="-122"/>
              <a:cs typeface="微软雅黑" panose="020B0503020204020204" charset="-122"/>
              <a:sym typeface="+mn-ea"/>
            </a:endParaRPr>
          </a:p>
        </p:txBody>
      </p:sp>
      <p:sp>
        <p:nvSpPr>
          <p:cNvPr id="10" name="圆角矩形 9"/>
          <p:cNvSpPr/>
          <p:nvPr>
            <p:custDataLst>
              <p:tags r:id="rId5"/>
            </p:custDataLst>
          </p:nvPr>
        </p:nvSpPr>
        <p:spPr>
          <a:xfrm>
            <a:off x="6623683" y="2212358"/>
            <a:ext cx="786059" cy="786059"/>
          </a:xfrm>
          <a:prstGeom prst="roundRect">
            <a:avLst>
              <a:gd name="adj" fmla="val 9711"/>
            </a:avLst>
          </a:prstGeom>
          <a:noFill/>
          <a:ln w="88900" cap="flat">
            <a:solidFill>
              <a:srgbClr val="099CB6"/>
            </a:solidFill>
            <a:miter lim="800000"/>
          </a:ln>
        </p:spPr>
        <p:style>
          <a:lnRef idx="2">
            <a:srgbClr val="096FB6">
              <a:shade val="50000"/>
            </a:srgbClr>
          </a:lnRef>
          <a:fillRef idx="1">
            <a:srgbClr val="096FB6"/>
          </a:fillRef>
          <a:effectRef idx="0">
            <a:srgbClr val="096FB6"/>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1" name="文本框 10"/>
          <p:cNvSpPr txBox="1"/>
          <p:nvPr>
            <p:custDataLst>
              <p:tags r:id="rId6"/>
            </p:custDataLst>
          </p:nvPr>
        </p:nvSpPr>
        <p:spPr>
          <a:xfrm>
            <a:off x="6187350" y="2013315"/>
            <a:ext cx="979246" cy="771933"/>
          </a:xfrm>
          <a:prstGeom prst="rect">
            <a:avLst/>
          </a:prstGeom>
          <a:solidFill>
            <a:srgbClr val="FFFFFF"/>
          </a:solidFill>
        </p:spPr>
        <p:txBody>
          <a:bodyPr wrap="square" tIns="0" bIns="0" rtlCol="0">
            <a:normAutofit fontScale="92500" lnSpcReduction="10000"/>
          </a:bodyPr>
          <a:p>
            <a:pPr algn="ctr">
              <a:lnSpc>
                <a:spcPct val="130000"/>
              </a:lnSpc>
            </a:pPr>
            <a:r>
              <a:rPr lang="en-US" altLang="zh-CN" sz="4400" b="1" dirty="0">
                <a:solidFill>
                  <a:srgbClr val="099CB6"/>
                </a:solidFill>
                <a:latin typeface="Arial" panose="020B0604020202020204" pitchFamily="34" charset="0"/>
                <a:ea typeface="微软雅黑" panose="020B0503020204020204" charset="-122"/>
                <a:sym typeface="Arial" panose="020B0604020202020204" pitchFamily="34" charset="0"/>
              </a:rPr>
              <a:t>02</a:t>
            </a:r>
            <a:endParaRPr lang="zh-CN" altLang="en-US" sz="4400" b="1" dirty="0">
              <a:solidFill>
                <a:srgbClr val="099CB6"/>
              </a:solidFill>
              <a:latin typeface="Arial" panose="020B0604020202020204" pitchFamily="34" charset="0"/>
              <a:ea typeface="微软雅黑" panose="020B0503020204020204" charset="-122"/>
              <a:sym typeface="Arial" panose="020B0604020202020204" pitchFamily="34" charset="0"/>
            </a:endParaRPr>
          </a:p>
        </p:txBody>
      </p:sp>
      <p:sp>
        <p:nvSpPr>
          <p:cNvPr id="12" name="文本框 11"/>
          <p:cNvSpPr txBox="1"/>
          <p:nvPr>
            <p:custDataLst>
              <p:tags r:id="rId7"/>
            </p:custDataLst>
          </p:nvPr>
        </p:nvSpPr>
        <p:spPr>
          <a:xfrm>
            <a:off x="7618730" y="2688590"/>
            <a:ext cx="4610735" cy="1506855"/>
          </a:xfrm>
          <a:prstGeom prst="rect">
            <a:avLst/>
          </a:prstGeom>
          <a:noFill/>
        </p:spPr>
        <p:txBody>
          <a:bodyPr wrap="square" lIns="91440" tIns="45720" rIns="91440" bIns="45720" rtlCol="0"/>
          <a:p>
            <a:pPr>
              <a:lnSpc>
                <a:spcPct val="120000"/>
              </a:lnSpc>
            </a:pPr>
            <a:r>
              <a:rPr lang="zh-CN">
                <a:latin typeface="微软雅黑" panose="020B0503020204020204" charset="-122"/>
                <a:ea typeface="微软雅黑" panose="020B0503020204020204" charset="-122"/>
                <a:cs typeface="微软雅黑" panose="020B0503020204020204" charset="-122"/>
                <a:sym typeface="+mn-ea"/>
              </a:rPr>
              <a:t>（</a:t>
            </a:r>
            <a:r>
              <a:rPr lang="en-US" altLang="zh-CN">
                <a:latin typeface="微软雅黑" panose="020B0503020204020204" charset="-122"/>
                <a:ea typeface="微软雅黑" panose="020B0503020204020204" charset="-122"/>
                <a:cs typeface="微软雅黑" panose="020B0503020204020204" charset="-122"/>
                <a:sym typeface="+mn-ea"/>
              </a:rPr>
              <a:t>1</a:t>
            </a:r>
            <a:r>
              <a:rPr lang="zh-CN">
                <a:latin typeface="微软雅黑" panose="020B0503020204020204" charset="-122"/>
                <a:ea typeface="微软雅黑" panose="020B0503020204020204" charset="-122"/>
                <a:cs typeface="微软雅黑" panose="020B0503020204020204" charset="-122"/>
                <a:sym typeface="+mn-ea"/>
              </a:rPr>
              <a:t>）概念经验化的实质</a:t>
            </a:r>
            <a:endParaRPr lang="zh-CN">
              <a:latin typeface="微软雅黑" panose="020B0503020204020204" charset="-122"/>
              <a:ea typeface="微软雅黑" panose="020B0503020204020204" charset="-122"/>
              <a:cs typeface="微软雅黑" panose="020B0503020204020204" charset="-122"/>
              <a:sym typeface="+mn-ea"/>
            </a:endParaRPr>
          </a:p>
          <a:p>
            <a:pPr>
              <a:lnSpc>
                <a:spcPct val="120000"/>
              </a:lnSpc>
            </a:pPr>
            <a:r>
              <a:rPr lang="zh-CN">
                <a:latin typeface="微软雅黑" panose="020B0503020204020204" charset="-122"/>
                <a:ea typeface="微软雅黑" panose="020B0503020204020204" charset="-122"/>
                <a:cs typeface="微软雅黑" panose="020B0503020204020204" charset="-122"/>
                <a:sym typeface="+mn-ea"/>
              </a:rPr>
              <a:t>（</a:t>
            </a:r>
            <a:r>
              <a:rPr lang="en-US" altLang="zh-CN">
                <a:latin typeface="微软雅黑" panose="020B0503020204020204" charset="-122"/>
                <a:ea typeface="微软雅黑" panose="020B0503020204020204" charset="-122"/>
                <a:cs typeface="微软雅黑" panose="020B0503020204020204" charset="-122"/>
                <a:sym typeface="+mn-ea"/>
              </a:rPr>
              <a:t>2</a:t>
            </a:r>
            <a:r>
              <a:rPr lang="zh-CN" altLang="en-US">
                <a:latin typeface="微软雅黑" panose="020B0503020204020204" charset="-122"/>
                <a:ea typeface="微软雅黑" panose="020B0503020204020204" charset="-122"/>
                <a:cs typeface="微软雅黑" panose="020B0503020204020204" charset="-122"/>
                <a:sym typeface="+mn-ea"/>
              </a:rPr>
              <a:t>）</a:t>
            </a:r>
            <a:r>
              <a:rPr>
                <a:latin typeface="微软雅黑" panose="020B0503020204020204" charset="-122"/>
                <a:ea typeface="微软雅黑" panose="020B0503020204020204" charset="-122"/>
                <a:cs typeface="微软雅黑" panose="020B0503020204020204" charset="-122"/>
                <a:sym typeface="+mn-ea"/>
              </a:rPr>
              <a:t>简单概念的经验化</a:t>
            </a:r>
            <a:endParaRPr>
              <a:latin typeface="微软雅黑" panose="020B0503020204020204" charset="-122"/>
              <a:ea typeface="微软雅黑" panose="020B0503020204020204" charset="-122"/>
              <a:cs typeface="微软雅黑" panose="020B0503020204020204" charset="-122"/>
              <a:sym typeface="+mn-ea"/>
            </a:endParaRPr>
          </a:p>
          <a:p>
            <a:pPr>
              <a:lnSpc>
                <a:spcPct val="120000"/>
              </a:lnSpc>
            </a:pPr>
            <a:r>
              <a:rPr lang="zh-CN">
                <a:latin typeface="微软雅黑" panose="020B0503020204020204" charset="-122"/>
                <a:ea typeface="微软雅黑" panose="020B0503020204020204" charset="-122"/>
                <a:cs typeface="微软雅黑" panose="020B0503020204020204" charset="-122"/>
                <a:sym typeface="+mn-ea"/>
              </a:rPr>
              <a:t>（</a:t>
            </a:r>
            <a:r>
              <a:rPr lang="en-US" altLang="zh-CN">
                <a:latin typeface="微软雅黑" panose="020B0503020204020204" charset="-122"/>
                <a:ea typeface="微软雅黑" panose="020B0503020204020204" charset="-122"/>
                <a:cs typeface="微软雅黑" panose="020B0503020204020204" charset="-122"/>
                <a:sym typeface="+mn-ea"/>
              </a:rPr>
              <a:t>3</a:t>
            </a:r>
            <a:r>
              <a:rPr lang="zh-CN" alt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复杂概念的经验化</a:t>
            </a:r>
            <a:endParaRPr lang="zh-CN">
              <a:latin typeface="微软雅黑" panose="020B0503020204020204" charset="-122"/>
              <a:ea typeface="微软雅黑" panose="020B0503020204020204" charset="-122"/>
              <a:cs typeface="微软雅黑" panose="020B0503020204020204" charset="-122"/>
              <a:sym typeface="+mn-ea"/>
            </a:endParaRPr>
          </a:p>
          <a:p>
            <a:pPr>
              <a:lnSpc>
                <a:spcPct val="120000"/>
              </a:lnSpc>
            </a:pPr>
            <a:r>
              <a:rPr lang="zh-CN">
                <a:latin typeface="微软雅黑" panose="020B0503020204020204" charset="-122"/>
                <a:ea typeface="微软雅黑" panose="020B0503020204020204" charset="-122"/>
                <a:cs typeface="微软雅黑" panose="020B0503020204020204" charset="-122"/>
                <a:sym typeface="+mn-ea"/>
              </a:rPr>
              <a:t>（4）情境化的方式</a:t>
            </a:r>
            <a:endParaRPr lang="zh-CN" altLang="en-US" spc="150">
              <a:uFillTx/>
              <a:latin typeface="微软雅黑" panose="020B0503020204020204" charset="-122"/>
              <a:ea typeface="微软雅黑" panose="020B0503020204020204" charset="-122"/>
              <a:cs typeface="微软雅黑" panose="020B0503020204020204" charset="-122"/>
              <a:sym typeface="+mn-ea"/>
            </a:endParaRPr>
          </a:p>
        </p:txBody>
      </p:sp>
      <p:sp>
        <p:nvSpPr>
          <p:cNvPr id="13" name="文本框 12"/>
          <p:cNvSpPr txBox="1"/>
          <p:nvPr>
            <p:custDataLst>
              <p:tags r:id="rId8"/>
            </p:custDataLst>
          </p:nvPr>
        </p:nvSpPr>
        <p:spPr>
          <a:xfrm>
            <a:off x="7618533" y="2060414"/>
            <a:ext cx="4610732" cy="557943"/>
          </a:xfrm>
          <a:prstGeom prst="rect">
            <a:avLst/>
          </a:prstGeom>
          <a:noFill/>
        </p:spPr>
        <p:txBody>
          <a:bodyPr wrap="square" lIns="91440" tIns="45720" rIns="91440" bIns="45720" rtlCol="0" anchor="ctr" anchorCtr="0">
            <a:noAutofit/>
          </a:bodyPr>
          <a:p>
            <a:pPr>
              <a:lnSpc>
                <a:spcPct val="120000"/>
              </a:lnSpc>
            </a:pPr>
            <a:r>
              <a:rPr sz="2800" b="1">
                <a:latin typeface="微软雅黑" panose="020B0503020204020204" charset="-122"/>
                <a:ea typeface="微软雅黑" panose="020B0503020204020204" charset="-122"/>
                <a:cs typeface="微软雅黑" panose="020B0503020204020204" charset="-122"/>
                <a:sym typeface="+mn-ea"/>
              </a:rPr>
              <a:t>概念的经验化</a:t>
            </a:r>
            <a:endParaRPr lang="zh-CN" altLang="en-US" sz="2800" b="1" spc="200">
              <a:solidFill>
                <a:srgbClr val="099CB6"/>
              </a:solidFill>
              <a:latin typeface="微软雅黑" panose="020B0503020204020204" charset="-122"/>
              <a:ea typeface="微软雅黑" panose="020B0503020204020204" charset="-122"/>
              <a:cs typeface="微软雅黑" panose="020B0503020204020204" charset="-122"/>
              <a:sym typeface="+mn-ea"/>
            </a:endParaRPr>
          </a:p>
        </p:txBody>
      </p:sp>
      <p:sp>
        <p:nvSpPr>
          <p:cNvPr id="14" name="圆角矩形 13"/>
          <p:cNvSpPr/>
          <p:nvPr>
            <p:custDataLst>
              <p:tags r:id="rId9"/>
            </p:custDataLst>
          </p:nvPr>
        </p:nvSpPr>
        <p:spPr>
          <a:xfrm>
            <a:off x="461820" y="4195159"/>
            <a:ext cx="786059" cy="786059"/>
          </a:xfrm>
          <a:prstGeom prst="roundRect">
            <a:avLst>
              <a:gd name="adj" fmla="val 9711"/>
            </a:avLst>
          </a:prstGeom>
          <a:noFill/>
          <a:ln w="88900" cap="flat">
            <a:solidFill>
              <a:srgbClr val="099CB6"/>
            </a:solidFill>
            <a:miter lim="800000"/>
          </a:ln>
        </p:spPr>
        <p:style>
          <a:lnRef idx="2">
            <a:srgbClr val="096FB6">
              <a:shade val="50000"/>
            </a:srgbClr>
          </a:lnRef>
          <a:fillRef idx="1">
            <a:srgbClr val="096FB6"/>
          </a:fillRef>
          <a:effectRef idx="0">
            <a:srgbClr val="096FB6"/>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5" name="文本框 14"/>
          <p:cNvSpPr txBox="1"/>
          <p:nvPr>
            <p:custDataLst>
              <p:tags r:id="rId10"/>
            </p:custDataLst>
          </p:nvPr>
        </p:nvSpPr>
        <p:spPr>
          <a:xfrm>
            <a:off x="25487" y="3996117"/>
            <a:ext cx="979246" cy="771933"/>
          </a:xfrm>
          <a:prstGeom prst="rect">
            <a:avLst/>
          </a:prstGeom>
          <a:solidFill>
            <a:srgbClr val="FFFFFF"/>
          </a:solidFill>
        </p:spPr>
        <p:txBody>
          <a:bodyPr wrap="square" tIns="0" bIns="0" rtlCol="0">
            <a:normAutofit fontScale="92500" lnSpcReduction="10000"/>
          </a:bodyPr>
          <a:p>
            <a:pPr algn="ctr">
              <a:lnSpc>
                <a:spcPct val="130000"/>
              </a:lnSpc>
            </a:pPr>
            <a:r>
              <a:rPr lang="en-US" altLang="zh-CN" sz="4400" b="1" dirty="0">
                <a:solidFill>
                  <a:srgbClr val="099CB6"/>
                </a:solidFill>
                <a:latin typeface="Arial" panose="020B0604020202020204" pitchFamily="34" charset="0"/>
                <a:ea typeface="微软雅黑" panose="020B0503020204020204" charset="-122"/>
                <a:sym typeface="Arial" panose="020B0604020202020204" pitchFamily="34" charset="0"/>
              </a:rPr>
              <a:t>03</a:t>
            </a:r>
            <a:endParaRPr lang="zh-CN" altLang="en-US" sz="4400" b="1" dirty="0">
              <a:solidFill>
                <a:srgbClr val="099CB6"/>
              </a:solidFill>
              <a:latin typeface="Arial" panose="020B0604020202020204" pitchFamily="34" charset="0"/>
              <a:ea typeface="微软雅黑" panose="020B0503020204020204" charset="-122"/>
              <a:sym typeface="Arial" panose="020B0604020202020204" pitchFamily="34" charset="0"/>
            </a:endParaRPr>
          </a:p>
        </p:txBody>
      </p:sp>
      <p:sp>
        <p:nvSpPr>
          <p:cNvPr id="16" name="文本框 15"/>
          <p:cNvSpPr txBox="1"/>
          <p:nvPr>
            <p:custDataLst>
              <p:tags r:id="rId11"/>
            </p:custDataLst>
          </p:nvPr>
        </p:nvSpPr>
        <p:spPr>
          <a:xfrm>
            <a:off x="1457325" y="4671060"/>
            <a:ext cx="4632960" cy="1835150"/>
          </a:xfrm>
          <a:prstGeom prst="rect">
            <a:avLst/>
          </a:prstGeom>
          <a:noFill/>
        </p:spPr>
        <p:txBody>
          <a:bodyPr wrap="square" lIns="91440" tIns="45720" rIns="91440" bIns="45720" rtlCol="0">
            <a:normAutofit/>
          </a:bodyPr>
          <a:p>
            <a:pPr algn="l">
              <a:lnSpc>
                <a:spcPct val="120000"/>
              </a:lnSpc>
              <a:buClrTx/>
              <a:buSzTx/>
              <a:buNone/>
            </a:pPr>
            <a:r>
              <a:rPr lang="zh-CN" sz="1800">
                <a:latin typeface="微软雅黑" panose="020B0503020204020204" charset="-122"/>
                <a:ea typeface="微软雅黑" panose="020B0503020204020204" charset="-122"/>
                <a:cs typeface="微软雅黑" panose="020B0503020204020204" charset="-122"/>
                <a:sym typeface="+mn-ea"/>
              </a:rPr>
              <a:t>（1）第一种：内涵关系</a:t>
            </a:r>
            <a:endParaRPr lang="zh-CN" sz="1800">
              <a:latin typeface="微软雅黑" panose="020B0503020204020204" charset="-122"/>
              <a:ea typeface="微软雅黑" panose="020B0503020204020204" charset="-122"/>
              <a:cs typeface="微软雅黑" panose="020B0503020204020204" charset="-122"/>
              <a:sym typeface="+mn-ea"/>
            </a:endParaRPr>
          </a:p>
          <a:p>
            <a:pPr algn="l">
              <a:lnSpc>
                <a:spcPct val="120000"/>
              </a:lnSpc>
              <a:buClrTx/>
              <a:buSzTx/>
              <a:buNone/>
            </a:pPr>
            <a:r>
              <a:rPr lang="zh-CN" sz="1800">
                <a:latin typeface="微软雅黑" panose="020B0503020204020204" charset="-122"/>
                <a:ea typeface="微软雅黑" panose="020B0503020204020204" charset="-122"/>
                <a:cs typeface="微软雅黑" panose="020B0503020204020204" charset="-122"/>
                <a:sym typeface="+mn-ea"/>
              </a:rPr>
              <a:t>（2）第二种：量表关系</a:t>
            </a:r>
            <a:endParaRPr lang="zh-CN" sz="1800">
              <a:latin typeface="微软雅黑" panose="020B0503020204020204" charset="-122"/>
              <a:ea typeface="微软雅黑" panose="020B0503020204020204" charset="-122"/>
              <a:cs typeface="微软雅黑" panose="020B0503020204020204" charset="-122"/>
              <a:sym typeface="+mn-ea"/>
            </a:endParaRPr>
          </a:p>
          <a:p>
            <a:pPr algn="l">
              <a:lnSpc>
                <a:spcPct val="120000"/>
              </a:lnSpc>
              <a:buClrTx/>
              <a:buSzTx/>
              <a:buNone/>
            </a:pPr>
            <a:r>
              <a:rPr lang="zh-CN" sz="1800">
                <a:latin typeface="微软雅黑" panose="020B0503020204020204" charset="-122"/>
                <a:ea typeface="微软雅黑" panose="020B0503020204020204" charset="-122"/>
                <a:cs typeface="微软雅黑" panose="020B0503020204020204" charset="-122"/>
                <a:sym typeface="+mn-ea"/>
              </a:rPr>
              <a:t>（3）第三种：复合关系</a:t>
            </a:r>
            <a:endParaRPr lang="zh-CN" sz="1800">
              <a:latin typeface="微软雅黑" panose="020B0503020204020204" charset="-122"/>
              <a:ea typeface="微软雅黑" panose="020B0503020204020204" charset="-122"/>
              <a:cs typeface="微软雅黑" panose="020B0503020204020204" charset="-122"/>
              <a:sym typeface="+mn-ea"/>
            </a:endParaRPr>
          </a:p>
          <a:p>
            <a:pPr algn="l">
              <a:lnSpc>
                <a:spcPct val="120000"/>
              </a:lnSpc>
              <a:buClrTx/>
              <a:buSzTx/>
              <a:buNone/>
            </a:pPr>
            <a:r>
              <a:rPr lang="zh-CN" sz="1800">
                <a:latin typeface="微软雅黑" panose="020B0503020204020204" charset="-122"/>
                <a:ea typeface="微软雅黑" panose="020B0503020204020204" charset="-122"/>
                <a:cs typeface="微软雅黑" panose="020B0503020204020204" charset="-122"/>
                <a:sym typeface="+mn-ea"/>
              </a:rPr>
              <a:t>（4）第四种：相离关系</a:t>
            </a:r>
            <a:endParaRPr lang="zh-CN" sz="1800">
              <a:latin typeface="微软雅黑" panose="020B0503020204020204" charset="-122"/>
              <a:ea typeface="微软雅黑" panose="020B0503020204020204" charset="-122"/>
              <a:cs typeface="微软雅黑" panose="020B0503020204020204" charset="-122"/>
            </a:endParaRPr>
          </a:p>
          <a:p>
            <a:pPr algn="l">
              <a:lnSpc>
                <a:spcPct val="120000"/>
              </a:lnSpc>
              <a:buClrTx/>
              <a:buSzTx/>
              <a:buNone/>
            </a:pPr>
            <a:endParaRPr lang="zh-CN" sz="1800">
              <a:latin typeface="微软雅黑" panose="020B0503020204020204" charset="-122"/>
              <a:ea typeface="微软雅黑" panose="020B0503020204020204" charset="-122"/>
              <a:cs typeface="微软雅黑" panose="020B0503020204020204" charset="-122"/>
            </a:endParaRPr>
          </a:p>
          <a:p>
            <a:pPr>
              <a:lnSpc>
                <a:spcPct val="120000"/>
              </a:lnSpc>
            </a:pPr>
            <a:endParaRPr sz="1600" b="1">
              <a:latin typeface="微软雅黑" panose="020B0503020204020204" charset="-122"/>
              <a:ea typeface="微软雅黑" panose="020B0503020204020204" charset="-122"/>
              <a:cs typeface="微软雅黑" panose="020B0503020204020204" charset="-122"/>
            </a:endParaRPr>
          </a:p>
          <a:p>
            <a:pPr>
              <a:lnSpc>
                <a:spcPct val="120000"/>
              </a:lnSpc>
            </a:pPr>
            <a:endParaRPr lang="zh-CN" altLang="en-US" sz="1600" spc="150">
              <a:uFillTx/>
              <a:latin typeface="Arial" panose="020B0604020202020204" pitchFamily="34" charset="0"/>
              <a:ea typeface="微软雅黑" panose="020B0503020204020204" charset="-122"/>
              <a:sym typeface="Arial" panose="020B0604020202020204" pitchFamily="34" charset="0"/>
            </a:endParaRPr>
          </a:p>
        </p:txBody>
      </p:sp>
      <p:sp>
        <p:nvSpPr>
          <p:cNvPr id="17" name="文本框 16"/>
          <p:cNvSpPr txBox="1"/>
          <p:nvPr>
            <p:custDataLst>
              <p:tags r:id="rId12"/>
            </p:custDataLst>
          </p:nvPr>
        </p:nvSpPr>
        <p:spPr>
          <a:xfrm>
            <a:off x="1468014" y="4043058"/>
            <a:ext cx="4632817" cy="557943"/>
          </a:xfrm>
          <a:prstGeom prst="rect">
            <a:avLst/>
          </a:prstGeom>
          <a:noFill/>
        </p:spPr>
        <p:txBody>
          <a:bodyPr wrap="square" lIns="91440" tIns="45720" rIns="91440" bIns="45720" rtlCol="0" anchor="ctr" anchorCtr="0">
            <a:noAutofit/>
          </a:bodyPr>
          <a:p>
            <a:pPr>
              <a:lnSpc>
                <a:spcPct val="120000"/>
              </a:lnSpc>
            </a:pPr>
            <a:r>
              <a:rPr lang="zh-CN" altLang="en-US" sz="2800" b="1">
                <a:latin typeface="微软雅黑" panose="020B0503020204020204" charset="-122"/>
                <a:ea typeface="微软雅黑" panose="020B0503020204020204" charset="-122"/>
                <a:cs typeface="微软雅黑" panose="020B0503020204020204" charset="-122"/>
                <a:sym typeface="+mn-ea"/>
              </a:rPr>
              <a:t>调查指标和原概念的关系</a:t>
            </a:r>
            <a:endParaRPr lang="zh-CN" altLang="en-US" sz="2800" b="1" spc="200">
              <a:solidFill>
                <a:srgbClr val="099CB6"/>
              </a:solidFill>
              <a:latin typeface="微软雅黑" panose="020B0503020204020204" charset="-122"/>
              <a:ea typeface="微软雅黑" panose="020B0503020204020204" charset="-122"/>
              <a:cs typeface="微软雅黑" panose="020B0503020204020204" charset="-122"/>
              <a:sym typeface="+mn-ea"/>
            </a:endParaRPr>
          </a:p>
        </p:txBody>
      </p:sp>
      <p:sp>
        <p:nvSpPr>
          <p:cNvPr id="18" name="圆角矩形 17"/>
          <p:cNvSpPr/>
          <p:nvPr>
            <p:custDataLst>
              <p:tags r:id="rId13"/>
            </p:custDataLst>
          </p:nvPr>
        </p:nvSpPr>
        <p:spPr>
          <a:xfrm>
            <a:off x="6623683" y="4304871"/>
            <a:ext cx="786059" cy="786059"/>
          </a:xfrm>
          <a:prstGeom prst="roundRect">
            <a:avLst>
              <a:gd name="adj" fmla="val 9711"/>
            </a:avLst>
          </a:prstGeom>
          <a:noFill/>
          <a:ln w="88900" cap="flat">
            <a:solidFill>
              <a:srgbClr val="096FB6"/>
            </a:solidFill>
            <a:miter lim="800000"/>
          </a:ln>
        </p:spPr>
        <p:style>
          <a:lnRef idx="2">
            <a:srgbClr val="096FB6">
              <a:shade val="50000"/>
            </a:srgbClr>
          </a:lnRef>
          <a:fillRef idx="1">
            <a:srgbClr val="096FB6"/>
          </a:fillRef>
          <a:effectRef idx="0">
            <a:srgbClr val="096FB6"/>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9" name="文本框 18"/>
          <p:cNvSpPr txBox="1"/>
          <p:nvPr>
            <p:custDataLst>
              <p:tags r:id="rId14"/>
            </p:custDataLst>
          </p:nvPr>
        </p:nvSpPr>
        <p:spPr>
          <a:xfrm>
            <a:off x="6187350" y="4105829"/>
            <a:ext cx="979246" cy="771933"/>
          </a:xfrm>
          <a:prstGeom prst="rect">
            <a:avLst/>
          </a:prstGeom>
          <a:solidFill>
            <a:srgbClr val="FFFFFF"/>
          </a:solidFill>
        </p:spPr>
        <p:txBody>
          <a:bodyPr wrap="square" tIns="0" bIns="0" rtlCol="0">
            <a:normAutofit fontScale="92500" lnSpcReduction="10000"/>
          </a:bodyPr>
          <a:p>
            <a:pPr algn="ctr">
              <a:lnSpc>
                <a:spcPct val="130000"/>
              </a:lnSpc>
            </a:pPr>
            <a:r>
              <a:rPr lang="en-US" altLang="zh-CN" sz="4400" b="1" dirty="0">
                <a:solidFill>
                  <a:srgbClr val="096FB6"/>
                </a:solidFill>
                <a:latin typeface="Arial" panose="020B0604020202020204" pitchFamily="34" charset="0"/>
                <a:ea typeface="微软雅黑" panose="020B0503020204020204" charset="-122"/>
                <a:sym typeface="Arial" panose="020B0604020202020204" pitchFamily="34" charset="0"/>
              </a:rPr>
              <a:t>04</a:t>
            </a:r>
            <a:endParaRPr lang="zh-CN" altLang="en-US" sz="4400" b="1" dirty="0">
              <a:solidFill>
                <a:srgbClr val="096FB6"/>
              </a:solidFill>
              <a:latin typeface="Arial" panose="020B0604020202020204" pitchFamily="34" charset="0"/>
              <a:ea typeface="微软雅黑" panose="020B0503020204020204" charset="-122"/>
              <a:sym typeface="Arial" panose="020B0604020202020204" pitchFamily="34" charset="0"/>
            </a:endParaRPr>
          </a:p>
        </p:txBody>
      </p:sp>
      <p:sp>
        <p:nvSpPr>
          <p:cNvPr id="21" name="文本框 20"/>
          <p:cNvSpPr txBox="1"/>
          <p:nvPr>
            <p:custDataLst>
              <p:tags r:id="rId15"/>
            </p:custDataLst>
          </p:nvPr>
        </p:nvSpPr>
        <p:spPr>
          <a:xfrm>
            <a:off x="7583608" y="4418199"/>
            <a:ext cx="4610732" cy="557943"/>
          </a:xfrm>
          <a:prstGeom prst="rect">
            <a:avLst/>
          </a:prstGeom>
          <a:noFill/>
        </p:spPr>
        <p:txBody>
          <a:bodyPr wrap="square" lIns="91440" tIns="45720" rIns="91440" bIns="45720" rtlCol="0" anchor="ctr" anchorCtr="0">
            <a:noAutofit/>
          </a:bodyPr>
          <a:p>
            <a:pPr>
              <a:lnSpc>
                <a:spcPct val="120000"/>
              </a:lnSpc>
            </a:pPr>
            <a:r>
              <a:rPr sz="2800" b="1">
                <a:latin typeface="微软雅黑" panose="020B0503020204020204" charset="-122"/>
                <a:ea typeface="微软雅黑" panose="020B0503020204020204" charset="-122"/>
                <a:cs typeface="微软雅黑" panose="020B0503020204020204" charset="-122"/>
                <a:sym typeface="+mn-ea"/>
              </a:rPr>
              <a:t>形成概念化框图</a:t>
            </a:r>
            <a:endParaRPr lang="zh-CN" altLang="en-US" sz="2800" b="1" spc="200">
              <a:solidFill>
                <a:srgbClr val="096FB6"/>
              </a:solidFill>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transition>
    <p:fade/>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6531" y="494212"/>
            <a:ext cx="12188156" cy="521970"/>
            <a:chOff x="181649" y="657955"/>
            <a:chExt cx="12190413" cy="522067"/>
          </a:xfrm>
        </p:grpSpPr>
        <p:sp>
          <p:nvSpPr>
            <p:cNvPr id="2" name="矩形 1"/>
            <p:cNvSpPr/>
            <p:nvPr/>
          </p:nvSpPr>
          <p:spPr>
            <a:xfrm>
              <a:off x="181649"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6131742" y="657955"/>
              <a:ext cx="309937" cy="522067"/>
            </a:xfrm>
            <a:prstGeom prst="rect">
              <a:avLst/>
            </a:prstGeom>
            <a:noFill/>
          </p:spPr>
          <p:txBody>
            <a:bodyPr wrap="none" rtlCol="0" anchor="ctr" anchorCtr="0">
              <a:spAutoFit/>
            </a:bodyPr>
            <a:lstStyle/>
            <a:p>
              <a:pPr algn="ctr"/>
              <a:endPar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sym typeface="+mn-ea"/>
              </a:endParaRPr>
            </a:p>
          </p:txBody>
        </p:sp>
      </p:grpSp>
      <p:sp>
        <p:nvSpPr>
          <p:cNvPr id="5" name="文本框 4"/>
          <p:cNvSpPr txBox="1"/>
          <p:nvPr/>
        </p:nvSpPr>
        <p:spPr>
          <a:xfrm>
            <a:off x="1238160" y="1425285"/>
            <a:ext cx="6189469" cy="460375"/>
          </a:xfrm>
          <a:prstGeom prst="rect">
            <a:avLst/>
          </a:prstGeom>
          <a:noFill/>
        </p:spPr>
        <p:txBody>
          <a:bodyPr wrap="square" rtlCol="0">
            <a:spAutoFit/>
          </a:bodyPr>
          <a:p>
            <a:r>
              <a:rPr lang="zh-CN" altLang="en-US" sz="2400" b="1">
                <a:latin typeface="微软雅黑" panose="020B0503020204020204" charset="-122"/>
                <a:ea typeface="微软雅黑" panose="020B0503020204020204" charset="-122"/>
                <a:cs typeface="微软雅黑" panose="020B0503020204020204" charset="-122"/>
              </a:rPr>
              <a:t>1.概念的具体化</a:t>
            </a:r>
            <a:endParaRPr lang="zh-CN" altLang="en-US" sz="2400" b="1">
              <a:latin typeface="微软雅黑" panose="020B0503020204020204" charset="-122"/>
              <a:ea typeface="微软雅黑" panose="020B0503020204020204" charset="-122"/>
              <a:cs typeface="微软雅黑" panose="020B0503020204020204" charset="-122"/>
            </a:endParaRPr>
          </a:p>
        </p:txBody>
      </p:sp>
      <p:sp>
        <p:nvSpPr>
          <p:cNvPr id="7" name="文本框 6"/>
          <p:cNvSpPr txBox="1"/>
          <p:nvPr/>
        </p:nvSpPr>
        <p:spPr>
          <a:xfrm>
            <a:off x="697230" y="1972310"/>
            <a:ext cx="10005060" cy="2399665"/>
          </a:xfrm>
          <a:prstGeom prst="rect">
            <a:avLst/>
          </a:prstGeom>
          <a:noFill/>
        </p:spPr>
        <p:txBody>
          <a:bodyPr wrap="square" rtlCol="0">
            <a:spAutoFit/>
          </a:bodyPr>
          <a:p>
            <a:pPr indent="508000" algn="l"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sz="2000">
                <a:latin typeface="微软雅黑" panose="020B0503020204020204" charset="-122"/>
                <a:ea typeface="微软雅黑" panose="020B0503020204020204" charset="-122"/>
                <a:cs typeface="微软雅黑" panose="020B0503020204020204" charset="-122"/>
              </a:rPr>
              <a:t>抽象概念反映了人类的综合与概括能力，反映出人类的认识由感性上升到理性的过程，与此相反的思维过程是由抽象概念到具体概念，这是舆论测量调查所必须经过的道路。相对来说，抽象概念是反映总体现象或一般特点的概念；具体概念反映的则是比较专门、具体和个别的现象。实现由概念向具体变量转化的关键是</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提出操作性定义和社会指标</a:t>
            </a:r>
            <a:r>
              <a:rPr lang="zh-CN" sz="2000">
                <a:latin typeface="微软雅黑" panose="020B0503020204020204" charset="-122"/>
                <a:ea typeface="微软雅黑" panose="020B0503020204020204" charset="-122"/>
                <a:cs typeface="微软雅黑" panose="020B0503020204020204" charset="-122"/>
              </a:rPr>
              <a:t>。</a:t>
            </a:r>
            <a:endParaRPr lang="zh-CN" sz="2000">
              <a:latin typeface="微软雅黑" panose="020B0503020204020204" charset="-122"/>
              <a:ea typeface="微软雅黑" panose="020B0503020204020204" charset="-122"/>
              <a:cs typeface="微软雅黑" panose="020B0503020204020204" charset="-122"/>
            </a:endParaRPr>
          </a:p>
        </p:txBody>
      </p:sp>
      <p:sp>
        <p:nvSpPr>
          <p:cNvPr id="3" name="TextBox 2"/>
          <p:cNvSpPr txBox="1"/>
          <p:nvPr/>
        </p:nvSpPr>
        <p:spPr>
          <a:xfrm>
            <a:off x="4597202" y="366894"/>
            <a:ext cx="3027680" cy="521970"/>
          </a:xfrm>
          <a:prstGeom prst="rect">
            <a:avLst/>
          </a:prstGeom>
          <a:noFill/>
        </p:spPr>
        <p:txBody>
          <a:bodyPr wrap="none" rtlCol="0">
            <a:spAutoFit/>
          </a:bodyPr>
          <a:p>
            <a:pPr algn="ctr"/>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sym typeface="+mn-ea"/>
              </a:rPr>
              <a:t>二、概念的操作化</a:t>
            </a:r>
            <a:endPar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6531" y="494212"/>
            <a:ext cx="12188156" cy="521970"/>
            <a:chOff x="181649" y="657955"/>
            <a:chExt cx="12190413" cy="522067"/>
          </a:xfrm>
        </p:grpSpPr>
        <p:sp>
          <p:nvSpPr>
            <p:cNvPr id="2" name="矩形 1"/>
            <p:cNvSpPr/>
            <p:nvPr/>
          </p:nvSpPr>
          <p:spPr>
            <a:xfrm>
              <a:off x="181649"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6131742" y="657955"/>
              <a:ext cx="309937" cy="522067"/>
            </a:xfrm>
            <a:prstGeom prst="rect">
              <a:avLst/>
            </a:prstGeom>
            <a:noFill/>
          </p:spPr>
          <p:txBody>
            <a:bodyPr wrap="none" rtlCol="0" anchor="ctr" anchorCtr="0">
              <a:spAutoFit/>
            </a:bodyPr>
            <a:lstStyle/>
            <a:p>
              <a:pPr algn="ctr"/>
              <a:endPar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sym typeface="+mn-ea"/>
              </a:endParaRPr>
            </a:p>
          </p:txBody>
        </p:sp>
      </p:grpSp>
      <p:sp>
        <p:nvSpPr>
          <p:cNvPr id="9" name="文本框 8"/>
          <p:cNvSpPr txBox="1"/>
          <p:nvPr/>
        </p:nvSpPr>
        <p:spPr>
          <a:xfrm>
            <a:off x="688340" y="1016000"/>
            <a:ext cx="10845800" cy="5682615"/>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sz="2000" b="1">
                <a:latin typeface="微软雅黑" panose="020B0503020204020204" charset="-122"/>
                <a:ea typeface="微软雅黑" panose="020B0503020204020204" charset="-122"/>
                <a:cs typeface="微软雅黑" panose="020B0503020204020204" charset="-122"/>
              </a:rPr>
              <a:t>（</a:t>
            </a:r>
            <a:r>
              <a:rPr lang="en-US" altLang="zh-CN" sz="2000" b="1">
                <a:latin typeface="微软雅黑" panose="020B0503020204020204" charset="-122"/>
                <a:ea typeface="微软雅黑" panose="020B0503020204020204" charset="-122"/>
                <a:cs typeface="微软雅黑" panose="020B0503020204020204" charset="-122"/>
              </a:rPr>
              <a:t>1</a:t>
            </a:r>
            <a:r>
              <a:rPr lang="zh-CN" altLang="en-US" sz="2000" b="1">
                <a:latin typeface="微软雅黑" panose="020B0503020204020204" charset="-122"/>
                <a:ea typeface="微软雅黑" panose="020B0503020204020204" charset="-122"/>
                <a:cs typeface="微软雅黑" panose="020B0503020204020204" charset="-122"/>
              </a:rPr>
              <a:t>）</a:t>
            </a:r>
            <a:r>
              <a:rPr sz="2000" b="1">
                <a:latin typeface="微软雅黑" panose="020B0503020204020204" charset="-122"/>
                <a:ea typeface="微软雅黑" panose="020B0503020204020204" charset="-122"/>
                <a:cs typeface="微软雅黑" panose="020B0503020204020204" charset="-122"/>
              </a:rPr>
              <a:t>概念具体化的实质</a:t>
            </a:r>
            <a:endParaRPr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sz="2000">
                <a:latin typeface="微软雅黑" panose="020B0503020204020204" charset="-122"/>
                <a:ea typeface="微软雅黑" panose="020B0503020204020204" charset="-122"/>
                <a:cs typeface="微软雅黑" panose="020B0503020204020204" charset="-122"/>
              </a:rPr>
              <a:t>概念具体化的实质即</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通过具象化的方式将抽象概念的外延缩小</a:t>
            </a:r>
            <a:r>
              <a:rPr sz="2000">
                <a:latin typeface="微软雅黑" panose="020B0503020204020204" charset="-122"/>
                <a:ea typeface="微软雅黑" panose="020B0503020204020204" charset="-122"/>
                <a:cs typeface="微软雅黑" panose="020B0503020204020204" charset="-122"/>
              </a:rPr>
              <a:t>。我们都知道，任何概念都有“所谓”的含义或意义。比如“商品”是“为了交换进行生产的劳动产品，能够满足人们的需要”；任何概念都有“所指”，也就是我们可以用“商品”这个概念来指称衣、帽、鞋、电视机、电脑等等，这就是概念的外延。</a:t>
            </a:r>
            <a:endParaRPr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概念抽象程度越高，它的外延就越广阔，它的内涵就越稀薄，这是概念的外延和内涵之间的关系。</a:t>
            </a:r>
            <a:r>
              <a:rPr sz="2000">
                <a:latin typeface="微软雅黑" panose="020B0503020204020204" charset="-122"/>
                <a:ea typeface="微软雅黑" panose="020B0503020204020204" charset="-122"/>
                <a:cs typeface="微软雅黑" panose="020B0503020204020204" charset="-122"/>
              </a:rPr>
              <a:t>像“财富”就是一个抽象度很高的概念，我们可以说所谓“财富”，无非是“富有价值的东西”，除此之外，好像再也说不出其他内容了。因此，要想在经验上把握“财富”，首先必须把它具体化，对具体的事物，才有可能在经验上去把握它。比如，先把“财富”降解成“精神财富”和“物质财富”；对于“物质财富”，可以再具体到一个品牌的汽车，或其他具象的事物，由此，在人们脑海里关于“财富”的内涵把握就越来越具体、越来越清晰。</a:t>
            </a:r>
            <a:endParaRPr sz="2000">
              <a:latin typeface="微软雅黑" panose="020B0503020204020204" charset="-122"/>
              <a:ea typeface="微软雅黑" panose="020B0503020204020204" charset="-122"/>
              <a:cs typeface="微软雅黑" panose="020B0503020204020204" charset="-122"/>
            </a:endParaRPr>
          </a:p>
        </p:txBody>
      </p:sp>
      <p:sp>
        <p:nvSpPr>
          <p:cNvPr id="3" name="TextBox 2"/>
          <p:cNvSpPr txBox="1"/>
          <p:nvPr/>
        </p:nvSpPr>
        <p:spPr>
          <a:xfrm>
            <a:off x="4597202" y="366894"/>
            <a:ext cx="3027680" cy="521970"/>
          </a:xfrm>
          <a:prstGeom prst="rect">
            <a:avLst/>
          </a:prstGeom>
          <a:noFill/>
        </p:spPr>
        <p:txBody>
          <a:bodyPr wrap="none" rtlCol="0">
            <a:spAutoFit/>
          </a:bodyPr>
          <a:p>
            <a:pPr algn="ctr"/>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sym typeface="+mn-ea"/>
              </a:rPr>
              <a:t>二、概念的操作化</a:t>
            </a:r>
            <a:endPar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6531" y="494212"/>
            <a:ext cx="12188156" cy="521970"/>
            <a:chOff x="181649" y="657955"/>
            <a:chExt cx="12190413" cy="522067"/>
          </a:xfrm>
        </p:grpSpPr>
        <p:sp>
          <p:nvSpPr>
            <p:cNvPr id="2" name="矩形 1"/>
            <p:cNvSpPr/>
            <p:nvPr/>
          </p:nvSpPr>
          <p:spPr>
            <a:xfrm>
              <a:off x="181649"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6131742" y="657955"/>
              <a:ext cx="309937" cy="522067"/>
            </a:xfrm>
            <a:prstGeom prst="rect">
              <a:avLst/>
            </a:prstGeom>
            <a:noFill/>
          </p:spPr>
          <p:txBody>
            <a:bodyPr wrap="none" rtlCol="0" anchor="ctr" anchorCtr="0">
              <a:spAutoFit/>
            </a:bodyPr>
            <a:lstStyle/>
            <a:p>
              <a:pPr algn="ctr"/>
              <a:endPar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sym typeface="+mn-ea"/>
              </a:endParaRPr>
            </a:p>
          </p:txBody>
        </p:sp>
      </p:grpSp>
      <p:sp>
        <p:nvSpPr>
          <p:cNvPr id="9" name="文本框 8"/>
          <p:cNvSpPr txBox="1"/>
          <p:nvPr/>
        </p:nvSpPr>
        <p:spPr>
          <a:xfrm>
            <a:off x="688340" y="1016000"/>
            <a:ext cx="10845800" cy="5220970"/>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sz="2000" b="1">
                <a:latin typeface="微软雅黑" panose="020B0503020204020204" charset="-122"/>
                <a:ea typeface="微软雅黑" panose="020B0503020204020204" charset="-122"/>
                <a:cs typeface="微软雅黑" panose="020B0503020204020204" charset="-122"/>
              </a:rPr>
              <a:t>（</a:t>
            </a:r>
            <a:r>
              <a:rPr lang="en-US" altLang="zh-CN" sz="2000" b="1">
                <a:latin typeface="微软雅黑" panose="020B0503020204020204" charset="-122"/>
                <a:ea typeface="微软雅黑" panose="020B0503020204020204" charset="-122"/>
                <a:cs typeface="微软雅黑" panose="020B0503020204020204" charset="-122"/>
              </a:rPr>
              <a:t>2</a:t>
            </a:r>
            <a:r>
              <a:rPr lang="zh-CN" altLang="en-US" sz="2000" b="1">
                <a:latin typeface="微软雅黑" panose="020B0503020204020204" charset="-122"/>
                <a:ea typeface="微软雅黑" panose="020B0503020204020204" charset="-122"/>
                <a:cs typeface="微软雅黑" panose="020B0503020204020204" charset="-122"/>
              </a:rPr>
              <a:t>）</a:t>
            </a:r>
            <a:r>
              <a:rPr sz="2000" b="1">
                <a:latin typeface="微软雅黑" panose="020B0503020204020204" charset="-122"/>
                <a:ea typeface="微软雅黑" panose="020B0503020204020204" charset="-122"/>
                <a:cs typeface="微软雅黑" panose="020B0503020204020204" charset="-122"/>
              </a:rPr>
              <a:t>概念具体化的操作</a:t>
            </a:r>
            <a:endParaRPr sz="2000" b="1">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sz="2000">
                <a:latin typeface="微软雅黑" panose="020B0503020204020204" charset="-122"/>
                <a:ea typeface="微软雅黑" panose="020B0503020204020204" charset="-122"/>
                <a:cs typeface="微软雅黑" panose="020B0503020204020204" charset="-122"/>
              </a:rPr>
              <a:t>概念的具体化实际上是</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将某一抽象概念的外延逐步分层、逐一列举的过程</a:t>
            </a:r>
            <a:r>
              <a:rPr sz="2000">
                <a:latin typeface="微软雅黑" panose="020B0503020204020204" charset="-122"/>
                <a:ea typeface="微软雅黑" panose="020B0503020204020204" charset="-122"/>
                <a:cs typeface="微软雅黑" panose="020B0503020204020204" charset="-122"/>
              </a:rPr>
              <a:t>。即先将抽象概念的第一层外延分别列举，它的抽象程度被降低一层，这一层概念也比上一层具体一些；如果对这个分项再逐一列举，抽象程度就进一步降低，那么所使用的概念就更具体了。每一次概念的降解，都带来这个概念外延的缩小和内涵成分、因素的丰富化。</a:t>
            </a:r>
            <a:endParaRPr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sz="2000">
                <a:latin typeface="微软雅黑" panose="020B0503020204020204" charset="-122"/>
                <a:ea typeface="微软雅黑" panose="020B0503020204020204" charset="-122"/>
                <a:cs typeface="微软雅黑" panose="020B0503020204020204" charset="-122"/>
              </a:rPr>
              <a:t>所以，</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概念的具体化，就是要使概念的外延缩小，使其指向越来越具体、越来越明确</a:t>
            </a:r>
            <a:r>
              <a:rPr sz="2000">
                <a:latin typeface="微软雅黑" panose="020B0503020204020204" charset="-122"/>
                <a:ea typeface="微软雅黑" panose="020B0503020204020204" charset="-122"/>
                <a:cs typeface="微软雅黑" panose="020B0503020204020204" charset="-122"/>
              </a:rPr>
              <a:t>，我们才有可能在概念上比较准确地去把握它。但是具体化了的东西本身还不可以直接用于调查测量，因为它可能还是比较概念性的。所以，具体化的概念本身还是个抽象性的概念，必须用一种经验化的方式，把具体化的概念跟实证研究的把握能力联系在一起、相接轨，这就需要进一步将概念经验化。</a:t>
            </a:r>
            <a:endParaRPr sz="2000">
              <a:latin typeface="微软雅黑" panose="020B0503020204020204" charset="-122"/>
              <a:ea typeface="微软雅黑" panose="020B0503020204020204" charset="-122"/>
              <a:cs typeface="微软雅黑" panose="020B0503020204020204" charset="-122"/>
            </a:endParaRPr>
          </a:p>
        </p:txBody>
      </p:sp>
      <p:sp>
        <p:nvSpPr>
          <p:cNvPr id="3" name="TextBox 2"/>
          <p:cNvSpPr txBox="1"/>
          <p:nvPr/>
        </p:nvSpPr>
        <p:spPr>
          <a:xfrm>
            <a:off x="4597202" y="366894"/>
            <a:ext cx="3027680" cy="521970"/>
          </a:xfrm>
          <a:prstGeom prst="rect">
            <a:avLst/>
          </a:prstGeom>
          <a:noFill/>
        </p:spPr>
        <p:txBody>
          <a:bodyPr wrap="none" rtlCol="0">
            <a:spAutoFit/>
          </a:bodyPr>
          <a:p>
            <a:pPr algn="ctr"/>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sym typeface="+mn-ea"/>
              </a:rPr>
              <a:t>二、概念的操作化</a:t>
            </a:r>
            <a:endPar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6531" y="494212"/>
            <a:ext cx="12188156" cy="521970"/>
            <a:chOff x="181649" y="657955"/>
            <a:chExt cx="12190413" cy="522067"/>
          </a:xfrm>
        </p:grpSpPr>
        <p:sp>
          <p:nvSpPr>
            <p:cNvPr id="2" name="矩形 1"/>
            <p:cNvSpPr/>
            <p:nvPr/>
          </p:nvSpPr>
          <p:spPr>
            <a:xfrm>
              <a:off x="181649"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6131742" y="657955"/>
              <a:ext cx="309937" cy="522067"/>
            </a:xfrm>
            <a:prstGeom prst="rect">
              <a:avLst/>
            </a:prstGeom>
            <a:noFill/>
          </p:spPr>
          <p:txBody>
            <a:bodyPr wrap="none" rtlCol="0" anchor="ctr" anchorCtr="0">
              <a:spAutoFit/>
            </a:bodyPr>
            <a:lstStyle/>
            <a:p>
              <a:pPr algn="ctr"/>
              <a:endPar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sym typeface="+mn-ea"/>
              </a:endParaRPr>
            </a:p>
          </p:txBody>
        </p:sp>
      </p:grpSp>
      <p:sp>
        <p:nvSpPr>
          <p:cNvPr id="9" name="文本框 8"/>
          <p:cNvSpPr txBox="1"/>
          <p:nvPr/>
        </p:nvSpPr>
        <p:spPr>
          <a:xfrm>
            <a:off x="673100" y="1476375"/>
            <a:ext cx="6145530" cy="4502785"/>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sz="2000" b="1">
                <a:latin typeface="微软雅黑" panose="020B0503020204020204" charset="-122"/>
                <a:ea typeface="微软雅黑" panose="020B0503020204020204" charset="-122"/>
                <a:cs typeface="微软雅黑" panose="020B0503020204020204" charset="-122"/>
              </a:rPr>
              <a:t>（</a:t>
            </a:r>
            <a:r>
              <a:rPr lang="en-US" altLang="zh-CN" sz="2000" b="1">
                <a:latin typeface="微软雅黑" panose="020B0503020204020204" charset="-122"/>
                <a:ea typeface="微软雅黑" panose="020B0503020204020204" charset="-122"/>
                <a:cs typeface="微软雅黑" panose="020B0503020204020204" charset="-122"/>
              </a:rPr>
              <a:t>1</a:t>
            </a:r>
            <a:r>
              <a:rPr lang="zh-CN" sz="2000" b="1">
                <a:latin typeface="微软雅黑" panose="020B0503020204020204" charset="-122"/>
                <a:ea typeface="微软雅黑" panose="020B0503020204020204" charset="-122"/>
                <a:cs typeface="微软雅黑" panose="020B0503020204020204" charset="-122"/>
              </a:rPr>
              <a:t>）概念经验化的实质</a:t>
            </a:r>
            <a:endParaRPr lang="zh-CN" sz="2000" b="1">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sz="2000">
                <a:latin typeface="微软雅黑" panose="020B0503020204020204" charset="-122"/>
                <a:ea typeface="微软雅黑" panose="020B0503020204020204" charset="-122"/>
                <a:cs typeface="微软雅黑" panose="020B0503020204020204" charset="-122"/>
              </a:rPr>
              <a:t>首先，</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概念的经验化，实际上就是一种借代</a:t>
            </a:r>
            <a:r>
              <a:rPr lang="zh-CN" sz="2000">
                <a:latin typeface="微软雅黑" panose="020B0503020204020204" charset="-122"/>
                <a:ea typeface="微软雅黑" panose="020B0503020204020204" charset="-122"/>
                <a:cs typeface="微软雅黑" panose="020B0503020204020204" charset="-122"/>
              </a:rPr>
              <a:t>。比如，街上走着一群人，让你用最有代表性的一句话、一个词语来形容，这个是“戴着鸭舌帽”的，那个是“脸红彤彤”的等等，这些代表性的语言总要跟其他人有所区别，以便于人们能够个性化地把握，是这个人而不是那个人。也就是说，概念的经验化实际上是从一个事物的整体当中选择一些点位，选择一些事物作为其整体的代表。</a:t>
            </a:r>
            <a:endParaRPr lang="zh-CN" sz="2000">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1246415" y="1015710"/>
            <a:ext cx="6189469" cy="460375"/>
          </a:xfrm>
          <a:prstGeom prst="rect">
            <a:avLst/>
          </a:prstGeom>
          <a:noFill/>
        </p:spPr>
        <p:txBody>
          <a:bodyPr wrap="square" rtlCol="0">
            <a:spAutoFit/>
          </a:bodyPr>
          <a:p>
            <a:r>
              <a:rPr sz="2400" b="1">
                <a:latin typeface="微软雅黑" panose="020B0503020204020204" charset="-122"/>
                <a:ea typeface="微软雅黑" panose="020B0503020204020204" charset="-122"/>
                <a:cs typeface="微软雅黑" panose="020B0503020204020204" charset="-122"/>
              </a:rPr>
              <a:t>2.概念的经验化</a:t>
            </a:r>
            <a:endParaRPr sz="2400" b="1">
              <a:latin typeface="微软雅黑" panose="020B0503020204020204" charset="-122"/>
              <a:ea typeface="微软雅黑" panose="020B0503020204020204" charset="-122"/>
              <a:cs typeface="微软雅黑" panose="020B0503020204020204" charset="-122"/>
            </a:endParaRPr>
          </a:p>
        </p:txBody>
      </p:sp>
      <p:pic>
        <p:nvPicPr>
          <p:cNvPr id="3" name="图片 2"/>
          <p:cNvPicPr>
            <a:picLocks noChangeAspect="1"/>
          </p:cNvPicPr>
          <p:nvPr/>
        </p:nvPicPr>
        <p:blipFill>
          <a:blip r:embed="rId1"/>
          <a:stretch>
            <a:fillRect/>
          </a:stretch>
        </p:blipFill>
        <p:spPr>
          <a:xfrm>
            <a:off x="7352030" y="1983740"/>
            <a:ext cx="3632200" cy="3632200"/>
          </a:xfrm>
          <a:prstGeom prst="rect">
            <a:avLst/>
          </a:prstGeom>
        </p:spPr>
      </p:pic>
      <p:sp>
        <p:nvSpPr>
          <p:cNvPr id="7" name="TextBox 2"/>
          <p:cNvSpPr txBox="1"/>
          <p:nvPr/>
        </p:nvSpPr>
        <p:spPr>
          <a:xfrm>
            <a:off x="4597202" y="366894"/>
            <a:ext cx="3027680" cy="521970"/>
          </a:xfrm>
          <a:prstGeom prst="rect">
            <a:avLst/>
          </a:prstGeom>
          <a:noFill/>
        </p:spPr>
        <p:txBody>
          <a:bodyPr wrap="none" rtlCol="0">
            <a:spAutoFit/>
          </a:bodyPr>
          <a:p>
            <a:pPr algn="ctr"/>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sym typeface="+mn-ea"/>
              </a:rPr>
              <a:t>二、概念的操作化</a:t>
            </a:r>
            <a:endPar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wipe(down)">
                                      <p:cBhvr>
                                        <p:cTn id="11" dur="500"/>
                                        <p:tgtEl>
                                          <p:spTgt spid="9"/>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wipe(down)">
                                      <p:cBhvr>
                                        <p:cTn id="15"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5"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6531" y="494212"/>
            <a:ext cx="12188156" cy="521970"/>
            <a:chOff x="181649" y="657955"/>
            <a:chExt cx="12190413" cy="522067"/>
          </a:xfrm>
        </p:grpSpPr>
        <p:sp>
          <p:nvSpPr>
            <p:cNvPr id="2" name="矩形 1"/>
            <p:cNvSpPr/>
            <p:nvPr/>
          </p:nvSpPr>
          <p:spPr>
            <a:xfrm>
              <a:off x="181649"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6131742" y="657955"/>
              <a:ext cx="309937" cy="522067"/>
            </a:xfrm>
            <a:prstGeom prst="rect">
              <a:avLst/>
            </a:prstGeom>
            <a:noFill/>
          </p:spPr>
          <p:txBody>
            <a:bodyPr wrap="none" rtlCol="0" anchor="ctr" anchorCtr="0">
              <a:spAutoFit/>
            </a:bodyPr>
            <a:lstStyle/>
            <a:p>
              <a:pPr algn="ctr"/>
              <a:endPar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sym typeface="+mn-ea"/>
              </a:endParaRPr>
            </a:p>
          </p:txBody>
        </p:sp>
      </p:grpSp>
      <p:sp>
        <p:nvSpPr>
          <p:cNvPr id="9" name="文本框 8"/>
          <p:cNvSpPr txBox="1"/>
          <p:nvPr/>
        </p:nvSpPr>
        <p:spPr>
          <a:xfrm>
            <a:off x="673100" y="1476375"/>
            <a:ext cx="10859770" cy="3579495"/>
          </a:xfrm>
          <a:prstGeom prst="rect">
            <a:avLst/>
          </a:prstGeom>
          <a:noFill/>
        </p:spPr>
        <p:txBody>
          <a:bodyPr wrap="square" rtlCol="0">
            <a:spAutoFit/>
          </a:bodyPr>
          <a:p>
            <a:pPr indent="508000" algn="l"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sz="2000">
                <a:latin typeface="微软雅黑" panose="020B0503020204020204" charset="-122"/>
                <a:ea typeface="微软雅黑" panose="020B0503020204020204" charset="-122"/>
                <a:cs typeface="微软雅黑" panose="020B0503020204020204" charset="-122"/>
              </a:rPr>
              <a:t>由概念向变量转化的过程中，最重要的是</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要寻找到或指出与概念的含义最为接近的操作定义或指标。</a:t>
            </a:r>
            <a:endPar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sz="2000">
                <a:latin typeface="微软雅黑" panose="020B0503020204020204" charset="-122"/>
                <a:ea typeface="微软雅黑" panose="020B0503020204020204" charset="-122"/>
                <a:cs typeface="微软雅黑" panose="020B0503020204020204" charset="-122"/>
              </a:rPr>
              <a:t>实际上，</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概念的经验化就是把一个概念所对应的实体</a:t>
            </a:r>
            <a:r>
              <a:rPr lang="zh-CN" sz="2000">
                <a:latin typeface="微软雅黑" panose="020B0503020204020204" charset="-122"/>
                <a:ea typeface="微软雅黑" panose="020B0503020204020204" charset="-122"/>
                <a:cs typeface="微软雅黑" panose="020B0503020204020204" charset="-122"/>
              </a:rPr>
              <a:t>，比如说某一现象、某一事物、某一项政策或者某一个品质，把它们当中那些在经验上可以把握的、有代表性的事物抽取出来，进行经验上的感知。人们之所以对某些诸如“悟性”、“灵感”等概念难以把握，是因为找不到在经验上可以把握的事物作为其代表。那么，越是能够找到一个经验上可以把握的有代表性、标志性的事物，我们对这个事物的把握就越客观、越精细。</a:t>
            </a:r>
            <a:endParaRPr lang="zh-CN" sz="2000">
              <a:latin typeface="微软雅黑" panose="020B0503020204020204" charset="-122"/>
              <a:ea typeface="微软雅黑" panose="020B0503020204020204" charset="-122"/>
              <a:cs typeface="微软雅黑" panose="020B0503020204020204" charset="-122"/>
            </a:endParaRPr>
          </a:p>
        </p:txBody>
      </p:sp>
      <p:sp>
        <p:nvSpPr>
          <p:cNvPr id="3" name="TextBox 2"/>
          <p:cNvSpPr txBox="1"/>
          <p:nvPr/>
        </p:nvSpPr>
        <p:spPr>
          <a:xfrm>
            <a:off x="4597202" y="366894"/>
            <a:ext cx="3027680" cy="521970"/>
          </a:xfrm>
          <a:prstGeom prst="rect">
            <a:avLst/>
          </a:prstGeom>
          <a:noFill/>
        </p:spPr>
        <p:txBody>
          <a:bodyPr wrap="none" rtlCol="0">
            <a:spAutoFit/>
          </a:bodyPr>
          <a:p>
            <a:pPr algn="ctr"/>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sym typeface="+mn-ea"/>
              </a:rPr>
              <a:t>二、概念的操作化</a:t>
            </a:r>
            <a:endPar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6531" y="494212"/>
            <a:ext cx="12188156" cy="521970"/>
            <a:chOff x="181649" y="657955"/>
            <a:chExt cx="12190413" cy="522067"/>
          </a:xfrm>
        </p:grpSpPr>
        <p:sp>
          <p:nvSpPr>
            <p:cNvPr id="2" name="矩形 1"/>
            <p:cNvSpPr/>
            <p:nvPr/>
          </p:nvSpPr>
          <p:spPr>
            <a:xfrm>
              <a:off x="181649"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6131742" y="657955"/>
              <a:ext cx="309937" cy="522067"/>
            </a:xfrm>
            <a:prstGeom prst="rect">
              <a:avLst/>
            </a:prstGeom>
            <a:noFill/>
          </p:spPr>
          <p:txBody>
            <a:bodyPr wrap="none" rtlCol="0" anchor="ctr" anchorCtr="0">
              <a:spAutoFit/>
            </a:bodyPr>
            <a:lstStyle/>
            <a:p>
              <a:pPr algn="ctr"/>
              <a:endPar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sym typeface="+mn-ea"/>
              </a:endParaRPr>
            </a:p>
          </p:txBody>
        </p:sp>
      </p:grpSp>
      <p:sp>
        <p:nvSpPr>
          <p:cNvPr id="9" name="文本框 8"/>
          <p:cNvSpPr txBox="1"/>
          <p:nvPr/>
        </p:nvSpPr>
        <p:spPr>
          <a:xfrm>
            <a:off x="677545" y="900430"/>
            <a:ext cx="7168515" cy="5887720"/>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sz="2000" b="1">
                <a:latin typeface="微软雅黑" panose="020B0503020204020204" charset="-122"/>
                <a:ea typeface="微软雅黑" panose="020B0503020204020204" charset="-122"/>
                <a:cs typeface="微软雅黑" panose="020B0503020204020204" charset="-122"/>
              </a:rPr>
              <a:t>（</a:t>
            </a:r>
            <a:r>
              <a:rPr lang="en-US" altLang="zh-CN" sz="2000" b="1">
                <a:latin typeface="微软雅黑" panose="020B0503020204020204" charset="-122"/>
                <a:ea typeface="微软雅黑" panose="020B0503020204020204" charset="-122"/>
                <a:cs typeface="微软雅黑" panose="020B0503020204020204" charset="-122"/>
              </a:rPr>
              <a:t>2</a:t>
            </a:r>
            <a:r>
              <a:rPr lang="zh-CN" altLang="en-US" sz="2000" b="1">
                <a:latin typeface="微软雅黑" panose="020B0503020204020204" charset="-122"/>
                <a:ea typeface="微软雅黑" panose="020B0503020204020204" charset="-122"/>
                <a:cs typeface="微软雅黑" panose="020B0503020204020204" charset="-122"/>
              </a:rPr>
              <a:t>）</a:t>
            </a:r>
            <a:r>
              <a:rPr sz="2000" b="1">
                <a:latin typeface="微软雅黑" panose="020B0503020204020204" charset="-122"/>
                <a:ea typeface="微软雅黑" panose="020B0503020204020204" charset="-122"/>
                <a:cs typeface="微软雅黑" panose="020B0503020204020204" charset="-122"/>
              </a:rPr>
              <a:t>简单概念的经验化</a:t>
            </a:r>
            <a:endParaRPr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sz="2000">
                <a:latin typeface="微软雅黑" panose="020B0503020204020204" charset="-122"/>
                <a:ea typeface="微软雅黑" panose="020B0503020204020204" charset="-122"/>
                <a:cs typeface="微软雅黑" panose="020B0503020204020204" charset="-122"/>
              </a:rPr>
              <a:t>有些事物在概念的经验化的过程中是比较简单的。比如“受众”、“读者”就是些相对比较简单的概念，可以通过对媒体相应的接触行为来加以判别、界定。具体来说，什么叫《人民日报》的读者？读《人民日报》一个月之内少于一次的，我们叫他《人民日报》的“非读者”；一个月之内读报1到3次的，叫“偶然读者”；一个星期之内读报1到2次的，叫“非稳定性读者”；一个星期之内读报3到5次的，叫“稳定读者”；一个星期之内读报6到7次的，几乎每天都要读的，叫“固定读者”。作为“读者”这个概念相对来说比较简单，只要根据一个人接触报纸的频次，就可以对它进行定义和判别，而且这个定义本身是比较好把握的。</a:t>
            </a:r>
            <a:endParaRPr lang="zh-CN" sz="2000">
              <a:latin typeface="微软雅黑" panose="020B0503020204020204" charset="-122"/>
              <a:ea typeface="微软雅黑" panose="020B0503020204020204" charset="-122"/>
              <a:cs typeface="微软雅黑" panose="020B0503020204020204" charset="-122"/>
            </a:endParaRPr>
          </a:p>
        </p:txBody>
      </p:sp>
      <p:pic>
        <p:nvPicPr>
          <p:cNvPr id="3" name="图片 2"/>
          <p:cNvPicPr>
            <a:picLocks noChangeAspect="1"/>
          </p:cNvPicPr>
          <p:nvPr/>
        </p:nvPicPr>
        <p:blipFill>
          <a:blip r:embed="rId1"/>
          <a:stretch>
            <a:fillRect/>
          </a:stretch>
        </p:blipFill>
        <p:spPr>
          <a:xfrm>
            <a:off x="7846060" y="2607945"/>
            <a:ext cx="3756660" cy="2818765"/>
          </a:xfrm>
          <a:prstGeom prst="rect">
            <a:avLst/>
          </a:prstGeom>
        </p:spPr>
      </p:pic>
      <p:sp>
        <p:nvSpPr>
          <p:cNvPr id="5" name="TextBox 2"/>
          <p:cNvSpPr txBox="1"/>
          <p:nvPr/>
        </p:nvSpPr>
        <p:spPr>
          <a:xfrm>
            <a:off x="4597202" y="366894"/>
            <a:ext cx="3027680" cy="521970"/>
          </a:xfrm>
          <a:prstGeom prst="rect">
            <a:avLst/>
          </a:prstGeom>
          <a:noFill/>
        </p:spPr>
        <p:txBody>
          <a:bodyPr wrap="none" rtlCol="0">
            <a:spAutoFit/>
          </a:bodyPr>
          <a:p>
            <a:pPr algn="ctr"/>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sym typeface="+mn-ea"/>
              </a:rPr>
              <a:t>二、概念的操作化</a:t>
            </a:r>
            <a:endPar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00"/>
                                        <p:tgtEl>
                                          <p:spTgt spid="9"/>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down)">
                                      <p:cBhvr>
                                        <p:cTn id="1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6531" y="494212"/>
            <a:ext cx="12188156" cy="521970"/>
            <a:chOff x="181649" y="657955"/>
            <a:chExt cx="12190413" cy="522067"/>
          </a:xfrm>
        </p:grpSpPr>
        <p:sp>
          <p:nvSpPr>
            <p:cNvPr id="2" name="矩形 1"/>
            <p:cNvSpPr/>
            <p:nvPr/>
          </p:nvSpPr>
          <p:spPr>
            <a:xfrm>
              <a:off x="181649"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6131742" y="657955"/>
              <a:ext cx="309937" cy="522067"/>
            </a:xfrm>
            <a:prstGeom prst="rect">
              <a:avLst/>
            </a:prstGeom>
            <a:noFill/>
          </p:spPr>
          <p:txBody>
            <a:bodyPr wrap="none" rtlCol="0" anchor="ctr" anchorCtr="0">
              <a:spAutoFit/>
            </a:bodyPr>
            <a:lstStyle/>
            <a:p>
              <a:pPr algn="ctr"/>
              <a:endPar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sym typeface="+mn-ea"/>
              </a:endParaRPr>
            </a:p>
          </p:txBody>
        </p:sp>
      </p:grpSp>
      <p:sp>
        <p:nvSpPr>
          <p:cNvPr id="9" name="文本框 8"/>
          <p:cNvSpPr txBox="1"/>
          <p:nvPr/>
        </p:nvSpPr>
        <p:spPr>
          <a:xfrm>
            <a:off x="688340" y="2211070"/>
            <a:ext cx="10845800" cy="2656205"/>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sz="2000">
                <a:latin typeface="微软雅黑" panose="020B0503020204020204" charset="-122"/>
                <a:ea typeface="微软雅黑" panose="020B0503020204020204" charset="-122"/>
                <a:cs typeface="微软雅黑" panose="020B0503020204020204" charset="-122"/>
              </a:rPr>
              <a:t>可以说，</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一个简单的概念事物，找一两个指标就可以比较有代表性了。一般是一一对应，一个指标对应一个概念</a:t>
            </a:r>
            <a:r>
              <a:rPr lang="zh-CN" sz="2000">
                <a:latin typeface="微软雅黑" panose="020B0503020204020204" charset="-122"/>
                <a:ea typeface="微软雅黑" panose="020B0503020204020204" charset="-122"/>
                <a:cs typeface="微软雅黑" panose="020B0503020204020204" charset="-122"/>
              </a:rPr>
              <a:t>。</a:t>
            </a:r>
            <a:endParaRPr lang="zh-CN"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sz="2000">
                <a:latin typeface="微软雅黑" panose="020B0503020204020204" charset="-122"/>
                <a:ea typeface="微软雅黑" panose="020B0503020204020204" charset="-122"/>
                <a:cs typeface="微软雅黑" panose="020B0503020204020204" charset="-122"/>
              </a:rPr>
              <a:t>由于在选取具有代表性的调查指标过程中，是可能存在某种风险的，因此，调查测量本身的误差也会在概念的经验化之间产生。所以，就概念操作化本身而言，操作得好，就能很严谨地代表这个事物，操作得不好，也许所选取的调查指标跟所要反映的事物并不完全对称。</a:t>
            </a:r>
            <a:endParaRPr lang="zh-CN" sz="2000">
              <a:latin typeface="微软雅黑" panose="020B0503020204020204" charset="-122"/>
              <a:ea typeface="微软雅黑" panose="020B0503020204020204" charset="-122"/>
              <a:cs typeface="微软雅黑" panose="020B0503020204020204" charset="-122"/>
            </a:endParaRPr>
          </a:p>
        </p:txBody>
      </p:sp>
      <p:sp>
        <p:nvSpPr>
          <p:cNvPr id="3" name="TextBox 2"/>
          <p:cNvSpPr txBox="1"/>
          <p:nvPr/>
        </p:nvSpPr>
        <p:spPr>
          <a:xfrm>
            <a:off x="4597202" y="366894"/>
            <a:ext cx="3027680" cy="521970"/>
          </a:xfrm>
          <a:prstGeom prst="rect">
            <a:avLst/>
          </a:prstGeom>
          <a:noFill/>
        </p:spPr>
        <p:txBody>
          <a:bodyPr wrap="none" rtlCol="0">
            <a:spAutoFit/>
          </a:bodyPr>
          <a:p>
            <a:pPr algn="ctr"/>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sym typeface="+mn-ea"/>
              </a:rPr>
              <a:t>二、概念的操作化</a:t>
            </a:r>
            <a:endPar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6531" y="494212"/>
            <a:ext cx="12188156" cy="521970"/>
            <a:chOff x="181649" y="657955"/>
            <a:chExt cx="12190413" cy="522067"/>
          </a:xfrm>
        </p:grpSpPr>
        <p:sp>
          <p:nvSpPr>
            <p:cNvPr id="2" name="矩形 1"/>
            <p:cNvSpPr/>
            <p:nvPr/>
          </p:nvSpPr>
          <p:spPr>
            <a:xfrm>
              <a:off x="181649"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6131742" y="657955"/>
              <a:ext cx="309937" cy="522067"/>
            </a:xfrm>
            <a:prstGeom prst="rect">
              <a:avLst/>
            </a:prstGeom>
            <a:noFill/>
          </p:spPr>
          <p:txBody>
            <a:bodyPr wrap="none" rtlCol="0" anchor="ctr" anchorCtr="0">
              <a:spAutoFit/>
            </a:bodyPr>
            <a:lstStyle/>
            <a:p>
              <a:pPr algn="ctr"/>
              <a:endPar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sym typeface="+mn-ea"/>
              </a:endParaRPr>
            </a:p>
          </p:txBody>
        </p:sp>
      </p:grpSp>
      <p:sp>
        <p:nvSpPr>
          <p:cNvPr id="5" name="文本框 4"/>
          <p:cNvSpPr txBox="1"/>
          <p:nvPr/>
        </p:nvSpPr>
        <p:spPr>
          <a:xfrm>
            <a:off x="631825" y="1353820"/>
            <a:ext cx="10433050" cy="4707890"/>
          </a:xfrm>
          <a:prstGeom prst="rect">
            <a:avLst/>
          </a:prstGeom>
          <a:noFill/>
        </p:spPr>
        <p:txBody>
          <a:bodyPr wrap="square" rtlCol="0">
            <a:spAutoFit/>
          </a:bodyPr>
          <a:p>
            <a:pPr indent="508000" algn="l" fontAlgn="auto">
              <a:lnSpc>
                <a:spcPct val="150000"/>
              </a:lnSpc>
              <a:extLst>
                <a:ext uri="{35155182-B16C-46BC-9424-99874614C6A1}">
                  <wpsdc:indentchars xmlns:wpsdc="http://www.wps.cn/officeDocument/2017/drawingmlCustomData" val="200" checksum="282533468"/>
                </a:ext>
              </a:extLst>
            </a:pPr>
            <a:r>
              <a:rPr lang="zh-CN" altLang="en-US" sz="2000" b="1">
                <a:latin typeface="微软雅黑" panose="020B0503020204020204" charset="-122"/>
                <a:ea typeface="微软雅黑" panose="020B0503020204020204" charset="-122"/>
                <a:cs typeface="微软雅黑" panose="020B0503020204020204" charset="-122"/>
              </a:rPr>
              <a:t> （</a:t>
            </a:r>
            <a:r>
              <a:rPr lang="en-US" altLang="zh-CN" sz="2000" b="1">
                <a:latin typeface="微软雅黑" panose="020B0503020204020204" charset="-122"/>
                <a:ea typeface="微软雅黑" panose="020B0503020204020204" charset="-122"/>
                <a:cs typeface="微软雅黑" panose="020B0503020204020204" charset="-122"/>
              </a:rPr>
              <a:t>2</a:t>
            </a:r>
            <a:r>
              <a:rPr lang="zh-CN" altLang="en-US" sz="2000" b="1">
                <a:latin typeface="微软雅黑" panose="020B0503020204020204" charset="-122"/>
                <a:ea typeface="微软雅黑" panose="020B0503020204020204" charset="-122"/>
                <a:cs typeface="微软雅黑" panose="020B0503020204020204" charset="-122"/>
              </a:rPr>
              <a:t>）创新性</a:t>
            </a:r>
            <a:endParaRPr lang="zh-CN" altLang="en-US" sz="2000" b="1">
              <a:latin typeface="微软雅黑" panose="020B0503020204020204" charset="-122"/>
              <a:ea typeface="微软雅黑" panose="020B0503020204020204" charset="-122"/>
              <a:cs typeface="微软雅黑" panose="020B0503020204020204" charset="-122"/>
            </a:endParaRPr>
          </a:p>
          <a:p>
            <a:pPr indent="508000" algn="l" fontAlgn="auto">
              <a:lnSpc>
                <a:spcPct val="150000"/>
              </a:lnSpc>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 一提到创新，人们总 是先想到原创性的理论研究，即研究主体在客观地把握事物发展规律的基础上，或者是在探索社会实践的新领域、解决新问题的过程中，独树一帜，提出新的原理、创建新的理论体系或开辟新的学派。事实上，学术创新并不止于此。从学术创新基本模式来说就有两种,一种是</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肯定</a:t>
            </a:r>
            <a:r>
              <a:rPr lang="en-US" altLang="zh-CN"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累积性模式</a:t>
            </a:r>
            <a:r>
              <a:rPr lang="zh-CN" altLang="en-US" sz="2000">
                <a:latin typeface="微软雅黑" panose="020B0503020204020204" charset="-122"/>
                <a:ea typeface="微软雅黑" panose="020B0503020204020204" charset="-122"/>
                <a:cs typeface="微软雅黑" panose="020B0503020204020204" charset="-122"/>
              </a:rPr>
              <a:t>，另一种是</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否定</a:t>
            </a:r>
            <a:r>
              <a:rPr lang="en-US" altLang="zh-CN"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批判性模式</a:t>
            </a:r>
            <a:r>
              <a:rPr lang="zh-CN" altLang="en-US" sz="2000">
                <a:latin typeface="微软雅黑" panose="020B0503020204020204" charset="-122"/>
                <a:ea typeface="微软雅黑" panose="020B0503020204020204" charset="-122"/>
                <a:cs typeface="微软雅黑" panose="020B0503020204020204" charset="-122"/>
              </a:rPr>
              <a:t>。</a:t>
            </a:r>
            <a:endParaRPr lang="zh-CN" altLang="en-US" sz="2000">
              <a:latin typeface="微软雅黑" panose="020B0503020204020204" charset="-122"/>
              <a:ea typeface="微软雅黑" panose="020B0503020204020204" charset="-122"/>
              <a:cs typeface="微软雅黑" panose="020B0503020204020204" charset="-122"/>
            </a:endParaRPr>
          </a:p>
          <a:p>
            <a:pPr indent="508000" algn="l" fontAlgn="auto">
              <a:lnSpc>
                <a:spcPct val="150000"/>
              </a:lnSpc>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原创性的理论研究仅仅是肯定</a:t>
            </a:r>
            <a:r>
              <a:rPr lang="en-US" altLang="zh-CN" sz="2000">
                <a:latin typeface="微软雅黑" panose="020B0503020204020204" charset="-122"/>
                <a:ea typeface="微软雅黑" panose="020B0503020204020204" charset="-122"/>
                <a:cs typeface="微软雅黑" panose="020B0503020204020204" charset="-122"/>
              </a:rPr>
              <a:t>——</a:t>
            </a:r>
            <a:r>
              <a:rPr lang="zh-CN" altLang="en-US" sz="2000">
                <a:latin typeface="微软雅黑" panose="020B0503020204020204" charset="-122"/>
                <a:ea typeface="微软雅黑" panose="020B0503020204020204" charset="-122"/>
                <a:cs typeface="微软雅黑" panose="020B0503020204020204" charset="-122"/>
              </a:rPr>
              <a:t>累积性模式中的一种类型。具体说来，肯定</a:t>
            </a:r>
            <a:r>
              <a:rPr lang="en-US" altLang="zh-CN" sz="2000">
                <a:latin typeface="微软雅黑" panose="020B0503020204020204" charset="-122"/>
                <a:ea typeface="微软雅黑" panose="020B0503020204020204" charset="-122"/>
                <a:cs typeface="微软雅黑" panose="020B0503020204020204" charset="-122"/>
              </a:rPr>
              <a:t>——</a:t>
            </a:r>
            <a:r>
              <a:rPr lang="zh-CN" altLang="en-US" sz="2000">
                <a:latin typeface="微软雅黑" panose="020B0503020204020204" charset="-122"/>
                <a:ea typeface="微软雅黑" panose="020B0503020204020204" charset="-122"/>
                <a:cs typeface="微软雅黑" panose="020B0503020204020204" charset="-122"/>
              </a:rPr>
              <a:t>累积性模式还包括其他几种类型：比如，方法论层次的创新，指运用新的原则、模式和思维框架去解释新旧问题。方法的创新，对于理论观点、原则和理论体系的形成与更新具有某种决定性的意义。比如，在对既有的理论体系和基本原理肯定和继承的基础上，以新的观点、范畴和理论原则进行新的论证和发挥，或者是将陈旧或错误的成分予以扬弃。</a:t>
            </a:r>
            <a:endParaRPr lang="zh-CN" altLang="en-US" sz="2000">
              <a:latin typeface="微软雅黑" panose="020B0503020204020204" charset="-122"/>
              <a:ea typeface="微软雅黑" panose="020B0503020204020204" charset="-122"/>
              <a:cs typeface="微软雅黑" panose="020B0503020204020204" charset="-122"/>
            </a:endParaRPr>
          </a:p>
        </p:txBody>
      </p:sp>
      <p:sp>
        <p:nvSpPr>
          <p:cNvPr id="6" name="TextBox 2"/>
          <p:cNvSpPr txBox="1"/>
          <p:nvPr/>
        </p:nvSpPr>
        <p:spPr>
          <a:xfrm>
            <a:off x="3654227" y="251324"/>
            <a:ext cx="4913630" cy="521970"/>
          </a:xfrm>
          <a:prstGeom prst="rect">
            <a:avLst/>
          </a:prstGeom>
          <a:noFill/>
        </p:spPr>
        <p:txBody>
          <a:bodyPr wrap="none" rtlCol="0">
            <a:spAutoFit/>
          </a:bodyPr>
          <a:p>
            <a:pPr algn="ctr"/>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sym typeface="+mn-ea"/>
              </a:rPr>
              <a:t>一 、调查课题确定的一般原理</a:t>
            </a:r>
            <a:endParaRPr lang="zh-CN" altLang="en-US" sz="2800" dirty="0">
              <a:solidFill>
                <a:schemeClr val="accent3">
                  <a:lumMod val="75000"/>
                </a:schemeClr>
              </a:solidFill>
              <a:latin typeface="微软雅黑" panose="020B0503020204020204" charset="-122"/>
              <a:ea typeface="微软雅黑" panose="020B0503020204020204"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6531" y="494212"/>
            <a:ext cx="12188156" cy="521970"/>
            <a:chOff x="181649" y="657955"/>
            <a:chExt cx="12190413" cy="522067"/>
          </a:xfrm>
        </p:grpSpPr>
        <p:sp>
          <p:nvSpPr>
            <p:cNvPr id="2" name="矩形 1"/>
            <p:cNvSpPr/>
            <p:nvPr/>
          </p:nvSpPr>
          <p:spPr>
            <a:xfrm>
              <a:off x="181649"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6131742" y="657955"/>
              <a:ext cx="309937" cy="522067"/>
            </a:xfrm>
            <a:prstGeom prst="rect">
              <a:avLst/>
            </a:prstGeom>
            <a:noFill/>
          </p:spPr>
          <p:txBody>
            <a:bodyPr wrap="none" rtlCol="0" anchor="ctr" anchorCtr="0">
              <a:spAutoFit/>
            </a:bodyPr>
            <a:lstStyle/>
            <a:p>
              <a:pPr algn="ctr"/>
              <a:endPar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sym typeface="+mn-ea"/>
              </a:endParaRPr>
            </a:p>
          </p:txBody>
        </p:sp>
      </p:grpSp>
      <p:sp>
        <p:nvSpPr>
          <p:cNvPr id="9" name="文本框 8"/>
          <p:cNvSpPr txBox="1"/>
          <p:nvPr/>
        </p:nvSpPr>
        <p:spPr>
          <a:xfrm>
            <a:off x="673100" y="1172210"/>
            <a:ext cx="10845800" cy="4502785"/>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sz="2000" b="1">
                <a:latin typeface="微软雅黑" panose="020B0503020204020204" charset="-122"/>
                <a:ea typeface="微软雅黑" panose="020B0503020204020204" charset="-122"/>
                <a:cs typeface="微软雅黑" panose="020B0503020204020204" charset="-122"/>
              </a:rPr>
              <a:t>（</a:t>
            </a:r>
            <a:r>
              <a:rPr lang="en-US" altLang="zh-CN" sz="2000" b="1">
                <a:latin typeface="微软雅黑" panose="020B0503020204020204" charset="-122"/>
                <a:ea typeface="微软雅黑" panose="020B0503020204020204" charset="-122"/>
                <a:cs typeface="微软雅黑" panose="020B0503020204020204" charset="-122"/>
              </a:rPr>
              <a:t>3</a:t>
            </a:r>
            <a:r>
              <a:rPr lang="zh-CN" altLang="en-US" sz="2000" b="1">
                <a:latin typeface="微软雅黑" panose="020B0503020204020204" charset="-122"/>
                <a:ea typeface="微软雅黑" panose="020B0503020204020204" charset="-122"/>
                <a:cs typeface="微软雅黑" panose="020B0503020204020204" charset="-122"/>
              </a:rPr>
              <a:t>）</a:t>
            </a:r>
            <a:r>
              <a:rPr lang="zh-CN" sz="2000" b="1">
                <a:latin typeface="微软雅黑" panose="020B0503020204020204" charset="-122"/>
                <a:ea typeface="微软雅黑" panose="020B0503020204020204" charset="-122"/>
                <a:cs typeface="微软雅黑" panose="020B0503020204020204" charset="-122"/>
              </a:rPr>
              <a:t>复杂概念的经验化</a:t>
            </a:r>
            <a:endParaRPr lang="zh-CN"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sz="2000">
                <a:latin typeface="微软雅黑" panose="020B0503020204020204" charset="-122"/>
                <a:ea typeface="微软雅黑" panose="020B0503020204020204" charset="-122"/>
                <a:cs typeface="微软雅黑" panose="020B0503020204020204" charset="-122"/>
              </a:rPr>
              <a:t>有些概念，像“传播效果”、“政治参与”等属于比较复杂的概念。再比如，什么叫“幸福”？幸福就不是由一个简单因素决定的。有人说，我有权力，我可以支配和调动很多资源，可以实现某种支配欲望、实现个人价值或者实现对社会的某种改造等等，这算不算幸福？我有钱财，想要什么就可以买什么，是否为幸福？我有一个和美的家庭，是否为幸福？我有一份稳定的工作，是否为幸福？我能做我喜欢的事情，是否就会幸福呢？当然，这可能都是一个人幸福的一种来源，但又都不完整，仅仅是幸福的某一面。</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必须把这些感受一一地加以某种结构化的操作，从能给人带来“幸福感”的主要方面选出一些代表性的指标，形成一个量表对它们进行客观测定</a:t>
            </a:r>
            <a:r>
              <a:rPr lang="zh-CN" sz="2000">
                <a:latin typeface="微软雅黑" panose="020B0503020204020204" charset="-122"/>
                <a:ea typeface="微软雅黑" panose="020B0503020204020204" charset="-122"/>
                <a:cs typeface="微软雅黑" panose="020B0503020204020204" charset="-122"/>
              </a:rPr>
              <a:t>。</a:t>
            </a:r>
            <a:endParaRPr lang="zh-CN" sz="2000">
              <a:latin typeface="微软雅黑" panose="020B0503020204020204" charset="-122"/>
              <a:ea typeface="微软雅黑" panose="020B0503020204020204" charset="-122"/>
              <a:cs typeface="微软雅黑" panose="020B0503020204020204" charset="-122"/>
            </a:endParaRPr>
          </a:p>
        </p:txBody>
      </p:sp>
      <p:sp>
        <p:nvSpPr>
          <p:cNvPr id="3" name="TextBox 2"/>
          <p:cNvSpPr txBox="1"/>
          <p:nvPr/>
        </p:nvSpPr>
        <p:spPr>
          <a:xfrm>
            <a:off x="4597202" y="366894"/>
            <a:ext cx="3027680" cy="521970"/>
          </a:xfrm>
          <a:prstGeom prst="rect">
            <a:avLst/>
          </a:prstGeom>
          <a:noFill/>
        </p:spPr>
        <p:txBody>
          <a:bodyPr wrap="none" rtlCol="0">
            <a:spAutoFit/>
          </a:bodyPr>
          <a:p>
            <a:pPr algn="ctr"/>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sym typeface="+mn-ea"/>
              </a:rPr>
              <a:t>二、概念的操作化</a:t>
            </a:r>
            <a:endPar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6531" y="494212"/>
            <a:ext cx="12188156" cy="521970"/>
            <a:chOff x="181649" y="657955"/>
            <a:chExt cx="12190413" cy="522067"/>
          </a:xfrm>
        </p:grpSpPr>
        <p:sp>
          <p:nvSpPr>
            <p:cNvPr id="2" name="矩形 1"/>
            <p:cNvSpPr/>
            <p:nvPr/>
          </p:nvSpPr>
          <p:spPr>
            <a:xfrm>
              <a:off x="181649"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6131742" y="657955"/>
              <a:ext cx="309937" cy="522067"/>
            </a:xfrm>
            <a:prstGeom prst="rect">
              <a:avLst/>
            </a:prstGeom>
            <a:noFill/>
          </p:spPr>
          <p:txBody>
            <a:bodyPr wrap="none" rtlCol="0" anchor="ctr" anchorCtr="0">
              <a:spAutoFit/>
            </a:bodyPr>
            <a:lstStyle/>
            <a:p>
              <a:pPr algn="ctr"/>
              <a:endPar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sym typeface="+mn-ea"/>
              </a:endParaRPr>
            </a:p>
          </p:txBody>
        </p:sp>
      </p:grpSp>
      <p:sp>
        <p:nvSpPr>
          <p:cNvPr id="9" name="文本框 8"/>
          <p:cNvSpPr txBox="1"/>
          <p:nvPr/>
        </p:nvSpPr>
        <p:spPr>
          <a:xfrm>
            <a:off x="673100" y="1172210"/>
            <a:ext cx="10845800" cy="4964430"/>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sz="2000">
                <a:latin typeface="微软雅黑" panose="020B0503020204020204" charset="-122"/>
                <a:ea typeface="微软雅黑" panose="020B0503020204020204" charset="-122"/>
                <a:cs typeface="微软雅黑" panose="020B0503020204020204" charset="-122"/>
              </a:rPr>
              <a:t>量表是什么呢？</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量表就是为了测定一个复杂概念而形成的一套指标体系</a:t>
            </a:r>
            <a:r>
              <a:rPr lang="zh-CN" sz="2000">
                <a:latin typeface="微软雅黑" panose="020B0503020204020204" charset="-122"/>
                <a:ea typeface="微软雅黑" panose="020B0503020204020204" charset="-122"/>
                <a:cs typeface="微软雅黑" panose="020B0503020204020204" charset="-122"/>
              </a:rPr>
              <a:t>。它是对一个概念进行测定的若干指标的组合。一般能够称作量表的，至少有10个指标以上。比如“现代化”是一个复合度很高的概念，说一个人现代化程度高，不能仅仅因为学历高，就说他现代化程度高，有的人学历很高，可能他的基础文明很差，或者是观念很保守，这也是常见的。所以，现代化量表往往要问几十个问题，要在冒险、守时和自信等多方面进行测定，测完之后，形成一个复合性的指标体系。再比如“传媒公信力”这一概念，也需要用一系列的指标来测定。</a:t>
            </a:r>
            <a:endParaRPr lang="zh-CN"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sz="2000">
                <a:latin typeface="微软雅黑" panose="020B0503020204020204" charset="-122"/>
                <a:ea typeface="微软雅黑" panose="020B0503020204020204" charset="-122"/>
                <a:cs typeface="微软雅黑" panose="020B0503020204020204" charset="-122"/>
              </a:rPr>
              <a:t>总之，</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概念的经验化实际上是通过借代方式来获得的</a:t>
            </a:r>
            <a:r>
              <a:rPr lang="zh-CN" sz="2000">
                <a:latin typeface="微软雅黑" panose="020B0503020204020204" charset="-122"/>
                <a:ea typeface="微软雅黑" panose="020B0503020204020204" charset="-122"/>
                <a:cs typeface="微软雅黑" panose="020B0503020204020204" charset="-122"/>
              </a:rPr>
              <a:t>，并且，</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在由概念向变量转化过程中，关键是要寻找与概念的含义最为接近的操作定义或指标</a:t>
            </a:r>
            <a:r>
              <a:rPr lang="zh-CN" sz="2000">
                <a:latin typeface="微软雅黑" panose="020B0503020204020204" charset="-122"/>
                <a:ea typeface="微软雅黑" panose="020B0503020204020204" charset="-122"/>
                <a:cs typeface="微软雅黑" panose="020B0503020204020204" charset="-122"/>
              </a:rPr>
              <a:t>。如果所要考察的概念是简单概念，用一两个指标就可以代表它；但如果是复杂概念，就需要一组指标，即采取“多对一”的模式，这个“一”，就是某一个核心概念，这一组指标实际上就是我们平时所说的量表。</a:t>
            </a:r>
            <a:endParaRPr lang="zh-CN" sz="2000">
              <a:latin typeface="微软雅黑" panose="020B0503020204020204" charset="-122"/>
              <a:ea typeface="微软雅黑" panose="020B0503020204020204" charset="-122"/>
              <a:cs typeface="微软雅黑" panose="020B0503020204020204" charset="-122"/>
            </a:endParaRPr>
          </a:p>
        </p:txBody>
      </p:sp>
      <p:sp>
        <p:nvSpPr>
          <p:cNvPr id="3" name="TextBox 2"/>
          <p:cNvSpPr txBox="1"/>
          <p:nvPr/>
        </p:nvSpPr>
        <p:spPr>
          <a:xfrm>
            <a:off x="4597202" y="366894"/>
            <a:ext cx="3027680" cy="521970"/>
          </a:xfrm>
          <a:prstGeom prst="rect">
            <a:avLst/>
          </a:prstGeom>
          <a:noFill/>
        </p:spPr>
        <p:txBody>
          <a:bodyPr wrap="none" rtlCol="0">
            <a:spAutoFit/>
          </a:bodyPr>
          <a:p>
            <a:pPr algn="ctr"/>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sym typeface="+mn-ea"/>
              </a:rPr>
              <a:t>二、概念的操作化</a:t>
            </a:r>
            <a:endPar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6531" y="494212"/>
            <a:ext cx="12188156" cy="521970"/>
            <a:chOff x="181649" y="657955"/>
            <a:chExt cx="12190413" cy="522067"/>
          </a:xfrm>
        </p:grpSpPr>
        <p:sp>
          <p:nvSpPr>
            <p:cNvPr id="2" name="矩形 1"/>
            <p:cNvSpPr/>
            <p:nvPr/>
          </p:nvSpPr>
          <p:spPr>
            <a:xfrm>
              <a:off x="181649"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6131742" y="657955"/>
              <a:ext cx="309937" cy="522067"/>
            </a:xfrm>
            <a:prstGeom prst="rect">
              <a:avLst/>
            </a:prstGeom>
            <a:noFill/>
          </p:spPr>
          <p:txBody>
            <a:bodyPr wrap="none" rtlCol="0" anchor="ctr" anchorCtr="0">
              <a:spAutoFit/>
            </a:bodyPr>
            <a:lstStyle/>
            <a:p>
              <a:pPr algn="ctr"/>
              <a:endPar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sym typeface="+mn-ea"/>
              </a:endParaRPr>
            </a:p>
          </p:txBody>
        </p:sp>
      </p:grpSp>
      <p:sp>
        <p:nvSpPr>
          <p:cNvPr id="9" name="文本框 8"/>
          <p:cNvSpPr txBox="1"/>
          <p:nvPr/>
        </p:nvSpPr>
        <p:spPr>
          <a:xfrm>
            <a:off x="673100" y="1172210"/>
            <a:ext cx="10845800" cy="4759325"/>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sz="2000" b="1">
                <a:latin typeface="微软雅黑" panose="020B0503020204020204" charset="-122"/>
                <a:ea typeface="微软雅黑" panose="020B0503020204020204" charset="-122"/>
                <a:cs typeface="微软雅黑" panose="020B0503020204020204" charset="-122"/>
              </a:rPr>
              <a:t>(4）情境化的方式</a:t>
            </a:r>
            <a:endParaRPr lang="zh-CN"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sz="2000">
                <a:latin typeface="微软雅黑" panose="020B0503020204020204" charset="-122"/>
                <a:ea typeface="微软雅黑" panose="020B0503020204020204" charset="-122"/>
                <a:cs typeface="微软雅黑" panose="020B0503020204020204" charset="-122"/>
              </a:rPr>
              <a:t>有时，对于某些比较抽象的概念，人们很难从日常经验中找到合适的测量指标，也无法用借代的方式从这个人或事物上找出个别的指标来进行经验化的把握。这时，就需要营造一个氛围、一种环境，或者通过讲一个故事的方式让被测试者置身其中，进行选择、判断，以便于探测一个人对某一事物的反应，这就是“</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情境化的方式</a:t>
            </a:r>
            <a:r>
              <a:rPr lang="zh-CN" sz="2000">
                <a:latin typeface="微软雅黑" panose="020B0503020204020204" charset="-122"/>
                <a:ea typeface="微软雅黑" panose="020B0503020204020204" charset="-122"/>
                <a:cs typeface="微软雅黑" panose="020B0503020204020204" charset="-122"/>
              </a:rPr>
              <a:t>”，即通过构造一个情境来探测一个人对某一问题本身的反应。这也是概念经验化。</a:t>
            </a:r>
            <a:endParaRPr lang="zh-CN"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sz="2000">
                <a:latin typeface="微软雅黑" panose="020B0503020204020204" charset="-122"/>
                <a:ea typeface="微软雅黑" panose="020B0503020204020204" charset="-122"/>
                <a:cs typeface="微软雅黑" panose="020B0503020204020204" charset="-122"/>
              </a:rPr>
              <a:t>但需要注意的是，这种情境化的方式，有时并不适合于</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不同文化</a:t>
            </a:r>
            <a:r>
              <a:rPr lang="zh-CN" sz="2000">
                <a:latin typeface="微软雅黑" panose="020B0503020204020204" charset="-122"/>
                <a:ea typeface="微软雅黑" panose="020B0503020204020204" charset="-122"/>
                <a:cs typeface="微软雅黑" panose="020B0503020204020204" charset="-122"/>
              </a:rPr>
              <a:t>之间的比较。不同文化下，针对相同的情境，人们有许多不同的约定俗成的观念，因此，情境化的方式有时并不适合于不同文化之间的探测、比较。</a:t>
            </a:r>
            <a:endParaRPr lang="zh-CN" sz="2000">
              <a:latin typeface="微软雅黑" panose="020B0503020204020204" charset="-122"/>
              <a:ea typeface="微软雅黑" panose="020B0503020204020204" charset="-122"/>
              <a:cs typeface="微软雅黑" panose="020B0503020204020204" charset="-122"/>
            </a:endParaRPr>
          </a:p>
        </p:txBody>
      </p:sp>
      <p:sp>
        <p:nvSpPr>
          <p:cNvPr id="3" name="TextBox 2"/>
          <p:cNvSpPr txBox="1"/>
          <p:nvPr/>
        </p:nvSpPr>
        <p:spPr>
          <a:xfrm>
            <a:off x="4597202" y="366894"/>
            <a:ext cx="3027680" cy="521970"/>
          </a:xfrm>
          <a:prstGeom prst="rect">
            <a:avLst/>
          </a:prstGeom>
          <a:noFill/>
        </p:spPr>
        <p:txBody>
          <a:bodyPr wrap="none" rtlCol="0">
            <a:spAutoFit/>
          </a:bodyPr>
          <a:p>
            <a:pPr algn="ctr"/>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sym typeface="+mn-ea"/>
              </a:rPr>
              <a:t>二、概念的操作化</a:t>
            </a:r>
            <a:endPar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6531" y="494212"/>
            <a:ext cx="12188156" cy="521970"/>
            <a:chOff x="181649" y="657955"/>
            <a:chExt cx="12190413" cy="522067"/>
          </a:xfrm>
        </p:grpSpPr>
        <p:sp>
          <p:nvSpPr>
            <p:cNvPr id="2" name="矩形 1"/>
            <p:cNvSpPr/>
            <p:nvPr/>
          </p:nvSpPr>
          <p:spPr>
            <a:xfrm>
              <a:off x="181649"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6131742" y="657955"/>
              <a:ext cx="309937" cy="522067"/>
            </a:xfrm>
            <a:prstGeom prst="rect">
              <a:avLst/>
            </a:prstGeom>
            <a:noFill/>
          </p:spPr>
          <p:txBody>
            <a:bodyPr wrap="none" rtlCol="0" anchor="ctr" anchorCtr="0">
              <a:spAutoFit/>
            </a:bodyPr>
            <a:lstStyle/>
            <a:p>
              <a:pPr algn="ctr"/>
              <a:endPar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sym typeface="+mn-ea"/>
              </a:endParaRPr>
            </a:p>
          </p:txBody>
        </p:sp>
      </p:grpSp>
      <p:sp>
        <p:nvSpPr>
          <p:cNvPr id="9" name="文本框 8"/>
          <p:cNvSpPr txBox="1"/>
          <p:nvPr/>
        </p:nvSpPr>
        <p:spPr>
          <a:xfrm>
            <a:off x="673100" y="1476375"/>
            <a:ext cx="10845800" cy="2194560"/>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sz="2000" b="1">
                <a:latin typeface="微软雅黑" panose="020B0503020204020204" charset="-122"/>
                <a:ea typeface="微软雅黑" panose="020B0503020204020204" charset="-122"/>
                <a:cs typeface="微软雅黑" panose="020B0503020204020204" charset="-122"/>
              </a:rPr>
              <a:t>（</a:t>
            </a:r>
            <a:r>
              <a:rPr lang="en-US" altLang="zh-CN" sz="2000" b="1">
                <a:latin typeface="微软雅黑" panose="020B0503020204020204" charset="-122"/>
                <a:ea typeface="微软雅黑" panose="020B0503020204020204" charset="-122"/>
                <a:cs typeface="微软雅黑" panose="020B0503020204020204" charset="-122"/>
              </a:rPr>
              <a:t>1</a:t>
            </a:r>
            <a:r>
              <a:rPr lang="zh-CN" sz="2000" b="1">
                <a:latin typeface="微软雅黑" panose="020B0503020204020204" charset="-122"/>
                <a:ea typeface="微软雅黑" panose="020B0503020204020204" charset="-122"/>
                <a:cs typeface="微软雅黑" panose="020B0503020204020204" charset="-122"/>
              </a:rPr>
              <a:t>）第一种：内涵关系</a:t>
            </a:r>
            <a:endParaRPr lang="zh-CN" sz="2000" b="1">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sz="2000">
                <a:latin typeface="微软雅黑" panose="020B0503020204020204" charset="-122"/>
                <a:ea typeface="微软雅黑" panose="020B0503020204020204" charset="-122"/>
                <a:cs typeface="微软雅黑" panose="020B0503020204020204" charset="-122"/>
              </a:rPr>
              <a:t>这种情况是指，</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所选指标全部反映概念</a:t>
            </a:r>
            <a:r>
              <a:rPr lang="zh-CN" sz="2000">
                <a:latin typeface="微软雅黑" panose="020B0503020204020204" charset="-122"/>
                <a:ea typeface="微软雅黑" panose="020B0503020204020204" charset="-122"/>
                <a:cs typeface="微软雅黑" panose="020B0503020204020204" charset="-122"/>
              </a:rPr>
              <a:t>。A表示概念，a表示指标。这意味着一个指标完全代表一个概念的内涵，虽然这种情况几乎是不存在的，但可以用这种情况代表所谓的简单概念，一对一的关系。</a:t>
            </a:r>
            <a:endParaRPr lang="zh-CN" sz="2000">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1310550" y="1020790"/>
            <a:ext cx="6189469" cy="460375"/>
          </a:xfrm>
          <a:prstGeom prst="rect">
            <a:avLst/>
          </a:prstGeom>
          <a:noFill/>
        </p:spPr>
        <p:txBody>
          <a:bodyPr wrap="square" rtlCol="0">
            <a:spAutoFit/>
          </a:bodyPr>
          <a:p>
            <a:r>
              <a:rPr lang="en-US" altLang="zh-CN" sz="2400" b="1">
                <a:latin typeface="微软雅黑" panose="020B0503020204020204" charset="-122"/>
                <a:ea typeface="微软雅黑" panose="020B0503020204020204" charset="-122"/>
                <a:cs typeface="微软雅黑" panose="020B0503020204020204" charset="-122"/>
              </a:rPr>
              <a:t>3.</a:t>
            </a:r>
            <a:r>
              <a:rPr lang="zh-CN" altLang="en-US" sz="2400" b="1">
                <a:latin typeface="微软雅黑" panose="020B0503020204020204" charset="-122"/>
                <a:ea typeface="微软雅黑" panose="020B0503020204020204" charset="-122"/>
                <a:cs typeface="微软雅黑" panose="020B0503020204020204" charset="-122"/>
              </a:rPr>
              <a:t>调查指标和原概念的关系</a:t>
            </a:r>
            <a:endParaRPr lang="zh-CN" altLang="en-US" sz="2400" b="1">
              <a:latin typeface="微软雅黑" panose="020B0503020204020204" charset="-122"/>
              <a:ea typeface="微软雅黑" panose="020B0503020204020204" charset="-122"/>
              <a:cs typeface="微软雅黑" panose="020B0503020204020204" charset="-122"/>
            </a:endParaRPr>
          </a:p>
        </p:txBody>
      </p:sp>
      <p:pic>
        <p:nvPicPr>
          <p:cNvPr id="3" name="图片 2"/>
          <p:cNvPicPr>
            <a:picLocks noChangeAspect="1"/>
          </p:cNvPicPr>
          <p:nvPr/>
        </p:nvPicPr>
        <p:blipFill>
          <a:blip r:embed="rId1"/>
          <a:stretch>
            <a:fillRect/>
          </a:stretch>
        </p:blipFill>
        <p:spPr>
          <a:xfrm>
            <a:off x="4487545" y="3502660"/>
            <a:ext cx="3216910" cy="2877185"/>
          </a:xfrm>
          <a:prstGeom prst="rect">
            <a:avLst/>
          </a:prstGeom>
        </p:spPr>
      </p:pic>
      <p:sp>
        <p:nvSpPr>
          <p:cNvPr id="7" name="TextBox 2"/>
          <p:cNvSpPr txBox="1"/>
          <p:nvPr/>
        </p:nvSpPr>
        <p:spPr>
          <a:xfrm>
            <a:off x="4597202" y="366894"/>
            <a:ext cx="3027680" cy="521970"/>
          </a:xfrm>
          <a:prstGeom prst="rect">
            <a:avLst/>
          </a:prstGeom>
          <a:noFill/>
        </p:spPr>
        <p:txBody>
          <a:bodyPr wrap="none" rtlCol="0">
            <a:spAutoFit/>
          </a:bodyPr>
          <a:p>
            <a:pPr algn="ctr"/>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sym typeface="+mn-ea"/>
              </a:rPr>
              <a:t>二、概念的操作化</a:t>
            </a:r>
            <a:endPar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wipe(down)">
                                      <p:cBhvr>
                                        <p:cTn id="11" dur="500"/>
                                        <p:tgtEl>
                                          <p:spTgt spid="9"/>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wipe(down)">
                                      <p:cBhvr>
                                        <p:cTn id="15"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5"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6531" y="494212"/>
            <a:ext cx="12188156" cy="521970"/>
            <a:chOff x="181649" y="657955"/>
            <a:chExt cx="12190413" cy="522067"/>
          </a:xfrm>
        </p:grpSpPr>
        <p:sp>
          <p:nvSpPr>
            <p:cNvPr id="2" name="矩形 1"/>
            <p:cNvSpPr/>
            <p:nvPr/>
          </p:nvSpPr>
          <p:spPr>
            <a:xfrm>
              <a:off x="181649"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6131742" y="657955"/>
              <a:ext cx="309937" cy="522067"/>
            </a:xfrm>
            <a:prstGeom prst="rect">
              <a:avLst/>
            </a:prstGeom>
            <a:noFill/>
          </p:spPr>
          <p:txBody>
            <a:bodyPr wrap="none" rtlCol="0" anchor="ctr" anchorCtr="0">
              <a:spAutoFit/>
            </a:bodyPr>
            <a:lstStyle/>
            <a:p>
              <a:pPr algn="ctr"/>
              <a:endPar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sym typeface="+mn-ea"/>
              </a:endParaRPr>
            </a:p>
          </p:txBody>
        </p:sp>
      </p:grpSp>
      <p:sp>
        <p:nvSpPr>
          <p:cNvPr id="9" name="文本框 8"/>
          <p:cNvSpPr txBox="1"/>
          <p:nvPr/>
        </p:nvSpPr>
        <p:spPr>
          <a:xfrm>
            <a:off x="677545" y="1016000"/>
            <a:ext cx="10845800" cy="2194560"/>
          </a:xfrm>
          <a:prstGeom prst="rect">
            <a:avLst/>
          </a:prstGeom>
          <a:noFill/>
        </p:spPr>
        <p:txBody>
          <a:bodyPr wrap="square" rtlCol="0">
            <a:spAutoFit/>
          </a:bodyPr>
          <a:p>
            <a:pPr indent="322580" fontAlgn="auto">
              <a:lnSpc>
                <a:spcPct val="150000"/>
              </a:lnSpc>
              <a:spcBef>
                <a:spcPts val="1000"/>
              </a:spcBef>
              <a:spcAft>
                <a:spcPts val="1000"/>
              </a:spcAft>
              <a:extLst>
                <a:ext uri="{35155182-B16C-46BC-9424-99874614C6A1}">
                  <wpsdc:indentchars xmlns:wpsdc="http://www.wps.cn/officeDocument/2017/drawingmlCustomData" val="127" checksum="4259393621"/>
                </a:ext>
              </a:extLst>
            </a:pPr>
            <a:r>
              <a:rPr lang="zh-CN" sz="2000" b="1">
                <a:latin typeface="微软雅黑" panose="020B0503020204020204" charset="-122"/>
                <a:ea typeface="微软雅黑" panose="020B0503020204020204" charset="-122"/>
                <a:cs typeface="微软雅黑" panose="020B0503020204020204" charset="-122"/>
              </a:rPr>
              <a:t>（</a:t>
            </a:r>
            <a:r>
              <a:rPr lang="en-US" altLang="zh-CN" sz="2000" b="1">
                <a:latin typeface="微软雅黑" panose="020B0503020204020204" charset="-122"/>
                <a:ea typeface="微软雅黑" panose="020B0503020204020204" charset="-122"/>
                <a:cs typeface="微软雅黑" panose="020B0503020204020204" charset="-122"/>
              </a:rPr>
              <a:t>2</a:t>
            </a:r>
            <a:r>
              <a:rPr lang="zh-CN" sz="2000" b="1">
                <a:latin typeface="微软雅黑" panose="020B0503020204020204" charset="-122"/>
                <a:ea typeface="微软雅黑" panose="020B0503020204020204" charset="-122"/>
                <a:cs typeface="微软雅黑" panose="020B0503020204020204" charset="-122"/>
              </a:rPr>
              <a:t>）</a:t>
            </a:r>
            <a:r>
              <a:rPr sz="2000" b="1">
                <a:latin typeface="微软雅黑" panose="020B0503020204020204" charset="-122"/>
                <a:ea typeface="微软雅黑" panose="020B0503020204020204" charset="-122"/>
                <a:cs typeface="微软雅黑" panose="020B0503020204020204" charset="-122"/>
              </a:rPr>
              <a:t>第二种</a:t>
            </a:r>
            <a:r>
              <a:rPr lang="zh-CN" sz="2000" b="1">
                <a:latin typeface="微软雅黑" panose="020B0503020204020204" charset="-122"/>
                <a:ea typeface="微软雅黑" panose="020B0503020204020204" charset="-122"/>
                <a:cs typeface="微软雅黑" panose="020B0503020204020204" charset="-122"/>
              </a:rPr>
              <a:t>：</a:t>
            </a:r>
            <a:r>
              <a:rPr sz="2000" b="1">
                <a:latin typeface="微软雅黑" panose="020B0503020204020204" charset="-122"/>
                <a:ea typeface="微软雅黑" panose="020B0503020204020204" charset="-122"/>
                <a:cs typeface="微软雅黑" panose="020B0503020204020204" charset="-122"/>
              </a:rPr>
              <a:t>量表关系</a:t>
            </a:r>
            <a:endParaRPr sz="2000" b="1">
              <a:latin typeface="微软雅黑" panose="020B0503020204020204" charset="-122"/>
              <a:ea typeface="微软雅黑" panose="020B0503020204020204" charset="-122"/>
              <a:cs typeface="微软雅黑" panose="020B0503020204020204" charset="-122"/>
            </a:endParaRPr>
          </a:p>
          <a:p>
            <a:pPr indent="322580" fontAlgn="auto">
              <a:lnSpc>
                <a:spcPct val="150000"/>
              </a:lnSpc>
              <a:spcBef>
                <a:spcPts val="1000"/>
              </a:spcBef>
              <a:spcAft>
                <a:spcPts val="1000"/>
              </a:spcAft>
              <a:extLst>
                <a:ext uri="{35155182-B16C-46BC-9424-99874614C6A1}">
                  <wpsdc:indentchars xmlns:wpsdc="http://www.wps.cn/officeDocument/2017/drawingmlCustomData" val="127" checksum="4259393621"/>
                </a:ext>
              </a:extLst>
            </a:pPr>
            <a:r>
              <a:rPr sz="2000">
                <a:latin typeface="微软雅黑" panose="020B0503020204020204" charset="-122"/>
                <a:ea typeface="微软雅黑" panose="020B0503020204020204" charset="-122"/>
                <a:cs typeface="微软雅黑" panose="020B0503020204020204" charset="-122"/>
              </a:rPr>
              <a:t>这种情况是指，</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所选指标部分地反映了概念</a:t>
            </a:r>
            <a:r>
              <a:rPr sz="2000">
                <a:latin typeface="微软雅黑" panose="020B0503020204020204" charset="-122"/>
                <a:ea typeface="微软雅黑" panose="020B0503020204020204" charset="-122"/>
                <a:cs typeface="微软雅黑" panose="020B0503020204020204" charset="-122"/>
              </a:rPr>
              <a:t>。如图9</a:t>
            </a:r>
            <a:r>
              <a:rPr lang="en-US" sz="2000">
                <a:latin typeface="微软雅黑" panose="020B0503020204020204" charset="-122"/>
                <a:ea typeface="微软雅黑" panose="020B0503020204020204" charset="-122"/>
                <a:cs typeface="微软雅黑" panose="020B0503020204020204" charset="-122"/>
              </a:rPr>
              <a:t>-</a:t>
            </a:r>
            <a:r>
              <a:rPr sz="2000">
                <a:latin typeface="微软雅黑" panose="020B0503020204020204" charset="-122"/>
                <a:ea typeface="微软雅黑" panose="020B0503020204020204" charset="-122"/>
                <a:cs typeface="微软雅黑" panose="020B0503020204020204" charset="-122"/>
              </a:rPr>
              <a:t>3所示：一个概念的某一个指标只代表它的一小部分内涵，它必须要用一组指标a1，a2……an，甚至很多组指标来代表一个概念，复杂概念的指标选择往往是这种情况。</a:t>
            </a:r>
            <a:endParaRPr sz="2000">
              <a:latin typeface="微软雅黑" panose="020B0503020204020204" charset="-122"/>
              <a:ea typeface="微软雅黑" panose="020B0503020204020204" charset="-122"/>
              <a:cs typeface="微软雅黑" panose="020B0503020204020204" charset="-122"/>
            </a:endParaRPr>
          </a:p>
        </p:txBody>
      </p:sp>
      <p:pic>
        <p:nvPicPr>
          <p:cNvPr id="3" name="图片 2"/>
          <p:cNvPicPr>
            <a:picLocks noChangeAspect="1"/>
          </p:cNvPicPr>
          <p:nvPr/>
        </p:nvPicPr>
        <p:blipFill>
          <a:blip r:embed="rId1"/>
          <a:stretch>
            <a:fillRect/>
          </a:stretch>
        </p:blipFill>
        <p:spPr>
          <a:xfrm>
            <a:off x="4419600" y="3338195"/>
            <a:ext cx="3383915" cy="3383915"/>
          </a:xfrm>
          <a:prstGeom prst="rect">
            <a:avLst/>
          </a:prstGeom>
        </p:spPr>
      </p:pic>
      <p:sp>
        <p:nvSpPr>
          <p:cNvPr id="5" name="TextBox 2"/>
          <p:cNvSpPr txBox="1"/>
          <p:nvPr/>
        </p:nvSpPr>
        <p:spPr>
          <a:xfrm>
            <a:off x="4597202" y="366894"/>
            <a:ext cx="3027680" cy="521970"/>
          </a:xfrm>
          <a:prstGeom prst="rect">
            <a:avLst/>
          </a:prstGeom>
          <a:noFill/>
        </p:spPr>
        <p:txBody>
          <a:bodyPr wrap="none" rtlCol="0">
            <a:spAutoFit/>
          </a:bodyPr>
          <a:p>
            <a:pPr algn="ctr"/>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sym typeface="+mn-ea"/>
              </a:rPr>
              <a:t>二、概念的操作化</a:t>
            </a:r>
            <a:endPar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00"/>
                                        <p:tgtEl>
                                          <p:spTgt spid="9"/>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down)">
                                      <p:cBhvr>
                                        <p:cTn id="1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6531" y="494212"/>
            <a:ext cx="12188156" cy="521970"/>
            <a:chOff x="181649" y="657955"/>
            <a:chExt cx="12190413" cy="522067"/>
          </a:xfrm>
        </p:grpSpPr>
        <p:sp>
          <p:nvSpPr>
            <p:cNvPr id="2" name="矩形 1"/>
            <p:cNvSpPr/>
            <p:nvPr/>
          </p:nvSpPr>
          <p:spPr>
            <a:xfrm>
              <a:off x="181649"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6131742" y="657955"/>
              <a:ext cx="309937" cy="522067"/>
            </a:xfrm>
            <a:prstGeom prst="rect">
              <a:avLst/>
            </a:prstGeom>
            <a:noFill/>
          </p:spPr>
          <p:txBody>
            <a:bodyPr wrap="none" rtlCol="0" anchor="ctr" anchorCtr="0">
              <a:spAutoFit/>
            </a:bodyPr>
            <a:lstStyle/>
            <a:p>
              <a:pPr algn="ctr"/>
              <a:endPar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sym typeface="+mn-ea"/>
              </a:endParaRPr>
            </a:p>
          </p:txBody>
        </p:sp>
      </p:grpSp>
      <p:sp>
        <p:nvSpPr>
          <p:cNvPr id="9" name="文本框 8"/>
          <p:cNvSpPr txBox="1"/>
          <p:nvPr/>
        </p:nvSpPr>
        <p:spPr>
          <a:xfrm>
            <a:off x="690245" y="1496695"/>
            <a:ext cx="5728335" cy="4707890"/>
          </a:xfrm>
          <a:prstGeom prst="rect">
            <a:avLst/>
          </a:prstGeom>
          <a:noFill/>
        </p:spPr>
        <p:txBody>
          <a:bodyPr wrap="square" rtlCol="0">
            <a:spAutoFit/>
          </a:bodyPr>
          <a:p>
            <a:pPr indent="322580" fontAlgn="auto">
              <a:lnSpc>
                <a:spcPct val="150000"/>
              </a:lnSpc>
              <a:spcBef>
                <a:spcPts val="1000"/>
              </a:spcBef>
              <a:spcAft>
                <a:spcPts val="1000"/>
              </a:spcAft>
              <a:extLst>
                <a:ext uri="{35155182-B16C-46BC-9424-99874614C6A1}">
                  <wpsdc:indentchars xmlns:wpsdc="http://www.wps.cn/officeDocument/2017/drawingmlCustomData" val="127" checksum="4259393621"/>
                </a:ext>
              </a:extLst>
            </a:pPr>
            <a:r>
              <a:rPr sz="2000">
                <a:latin typeface="微软雅黑" panose="020B0503020204020204" charset="-122"/>
                <a:ea typeface="微软雅黑" panose="020B0503020204020204" charset="-122"/>
                <a:cs typeface="微软雅黑" panose="020B0503020204020204" charset="-122"/>
              </a:rPr>
              <a:t>这种复杂概念的好处</a:t>
            </a:r>
            <a:r>
              <a:rPr lang="zh-CN" sz="2000">
                <a:latin typeface="微软雅黑" panose="020B0503020204020204" charset="-122"/>
                <a:ea typeface="微软雅黑" panose="020B0503020204020204" charset="-122"/>
                <a:cs typeface="微软雅黑" panose="020B0503020204020204" charset="-122"/>
              </a:rPr>
              <a:t>是，</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它既可以通过一组指标的总和去判断一个概念的总体状况，同时也可以进行局部状况的诊断</a:t>
            </a:r>
            <a:r>
              <a:rPr sz="2000">
                <a:latin typeface="微软雅黑" panose="020B0503020204020204" charset="-122"/>
                <a:ea typeface="微软雅黑" panose="020B0503020204020204" charset="-122"/>
                <a:cs typeface="微软雅黑" panose="020B0503020204020204" charset="-122"/>
              </a:rPr>
              <a:t>。比如说依据一个幸福量表，既可以知道一个人现在的幸福感如何，同时也可以知道给他带来幸福感的最重要的因素是什么。假定A和B两个人都觉得很幸福，虽然在幸福感指标里得分差不多，但是通过该量表我们可以进一步区分，A可能是由于财富给自己带来的幸福感，B可能是由于家庭和美带来的幸福感，对于不同的人，各个指标的贡献率是不一样的。</a:t>
            </a:r>
            <a:endParaRPr sz="2000">
              <a:latin typeface="微软雅黑" panose="020B0503020204020204" charset="-122"/>
              <a:ea typeface="微软雅黑" panose="020B0503020204020204" charset="-122"/>
              <a:cs typeface="微软雅黑" panose="020B0503020204020204" charset="-122"/>
            </a:endParaRPr>
          </a:p>
        </p:txBody>
      </p:sp>
      <p:pic>
        <p:nvPicPr>
          <p:cNvPr id="5" name="图片 4"/>
          <p:cNvPicPr>
            <a:picLocks noChangeAspect="1"/>
          </p:cNvPicPr>
          <p:nvPr/>
        </p:nvPicPr>
        <p:blipFill>
          <a:blip r:embed="rId1"/>
          <a:stretch>
            <a:fillRect/>
          </a:stretch>
        </p:blipFill>
        <p:spPr>
          <a:xfrm>
            <a:off x="7131050" y="1699895"/>
            <a:ext cx="3358515" cy="4302125"/>
          </a:xfrm>
          <a:prstGeom prst="rect">
            <a:avLst/>
          </a:prstGeom>
        </p:spPr>
      </p:pic>
      <p:sp>
        <p:nvSpPr>
          <p:cNvPr id="3" name="TextBox 2"/>
          <p:cNvSpPr txBox="1"/>
          <p:nvPr/>
        </p:nvSpPr>
        <p:spPr>
          <a:xfrm>
            <a:off x="4597202" y="366894"/>
            <a:ext cx="3027680" cy="521970"/>
          </a:xfrm>
          <a:prstGeom prst="rect">
            <a:avLst/>
          </a:prstGeom>
          <a:noFill/>
        </p:spPr>
        <p:txBody>
          <a:bodyPr wrap="none" rtlCol="0">
            <a:spAutoFit/>
          </a:bodyPr>
          <a:p>
            <a:pPr algn="ctr"/>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sym typeface="+mn-ea"/>
              </a:rPr>
              <a:t>二、概念的操作化</a:t>
            </a:r>
            <a:endPar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00"/>
                                        <p:tgtEl>
                                          <p:spTgt spid="9"/>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down)">
                                      <p:cBhvr>
                                        <p:cTn id="1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6531" y="494212"/>
            <a:ext cx="12188156" cy="521970"/>
            <a:chOff x="181649" y="657955"/>
            <a:chExt cx="12190413" cy="522067"/>
          </a:xfrm>
        </p:grpSpPr>
        <p:sp>
          <p:nvSpPr>
            <p:cNvPr id="2" name="矩形 1"/>
            <p:cNvSpPr/>
            <p:nvPr/>
          </p:nvSpPr>
          <p:spPr>
            <a:xfrm>
              <a:off x="181649"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6131742" y="657955"/>
              <a:ext cx="309937" cy="522067"/>
            </a:xfrm>
            <a:prstGeom prst="rect">
              <a:avLst/>
            </a:prstGeom>
            <a:noFill/>
          </p:spPr>
          <p:txBody>
            <a:bodyPr wrap="none" rtlCol="0" anchor="ctr" anchorCtr="0">
              <a:spAutoFit/>
            </a:bodyPr>
            <a:lstStyle/>
            <a:p>
              <a:pPr algn="ctr"/>
              <a:endPar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sym typeface="+mn-ea"/>
              </a:endParaRPr>
            </a:p>
          </p:txBody>
        </p:sp>
      </p:grpSp>
      <p:sp>
        <p:nvSpPr>
          <p:cNvPr id="9" name="文本框 8"/>
          <p:cNvSpPr txBox="1"/>
          <p:nvPr/>
        </p:nvSpPr>
        <p:spPr>
          <a:xfrm>
            <a:off x="677545" y="1016000"/>
            <a:ext cx="10845800" cy="1732915"/>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sz="2000" b="1">
                <a:latin typeface="微软雅黑" panose="020B0503020204020204" charset="-122"/>
                <a:ea typeface="微软雅黑" panose="020B0503020204020204" charset="-122"/>
                <a:cs typeface="微软雅黑" panose="020B0503020204020204" charset="-122"/>
              </a:rPr>
              <a:t>（</a:t>
            </a:r>
            <a:r>
              <a:rPr lang="en-US" altLang="zh-CN" sz="2000" b="1">
                <a:latin typeface="微软雅黑" panose="020B0503020204020204" charset="-122"/>
                <a:ea typeface="微软雅黑" panose="020B0503020204020204" charset="-122"/>
                <a:cs typeface="微软雅黑" panose="020B0503020204020204" charset="-122"/>
              </a:rPr>
              <a:t>3</a:t>
            </a:r>
            <a:r>
              <a:rPr lang="zh-CN" sz="2000" b="1">
                <a:latin typeface="微软雅黑" panose="020B0503020204020204" charset="-122"/>
                <a:ea typeface="微软雅黑" panose="020B0503020204020204" charset="-122"/>
                <a:cs typeface="微软雅黑" panose="020B0503020204020204" charset="-122"/>
              </a:rPr>
              <a:t>）</a:t>
            </a:r>
            <a:r>
              <a:rPr sz="2000" b="1">
                <a:latin typeface="微软雅黑" panose="020B0503020204020204" charset="-122"/>
                <a:ea typeface="微软雅黑" panose="020B0503020204020204" charset="-122"/>
                <a:cs typeface="微软雅黑" panose="020B0503020204020204" charset="-122"/>
              </a:rPr>
              <a:t>第</a:t>
            </a:r>
            <a:r>
              <a:rPr lang="zh-CN" sz="2000" b="1">
                <a:latin typeface="微软雅黑" panose="020B0503020204020204" charset="-122"/>
                <a:ea typeface="微软雅黑" panose="020B0503020204020204" charset="-122"/>
                <a:cs typeface="微软雅黑" panose="020B0503020204020204" charset="-122"/>
              </a:rPr>
              <a:t>三</a:t>
            </a:r>
            <a:r>
              <a:rPr sz="2000" b="1">
                <a:latin typeface="微软雅黑" panose="020B0503020204020204" charset="-122"/>
                <a:ea typeface="微软雅黑" panose="020B0503020204020204" charset="-122"/>
                <a:cs typeface="微软雅黑" panose="020B0503020204020204" charset="-122"/>
              </a:rPr>
              <a:t>种</a:t>
            </a:r>
            <a:r>
              <a:rPr lang="zh-CN" sz="2000" b="1">
                <a:latin typeface="微软雅黑" panose="020B0503020204020204" charset="-122"/>
                <a:ea typeface="微软雅黑" panose="020B0503020204020204" charset="-122"/>
                <a:cs typeface="微软雅黑" panose="020B0503020204020204" charset="-122"/>
              </a:rPr>
              <a:t>：</a:t>
            </a:r>
            <a:r>
              <a:rPr lang="zh-CN" sz="2000" b="1">
                <a:latin typeface="微软雅黑" panose="020B0503020204020204" charset="-122"/>
                <a:ea typeface="微软雅黑" panose="020B0503020204020204" charset="-122"/>
                <a:cs typeface="微软雅黑" panose="020B0503020204020204" charset="-122"/>
              </a:rPr>
              <a:t>复合</a:t>
            </a:r>
            <a:r>
              <a:rPr sz="2000" b="1">
                <a:latin typeface="微软雅黑" panose="020B0503020204020204" charset="-122"/>
                <a:ea typeface="微软雅黑" panose="020B0503020204020204" charset="-122"/>
                <a:cs typeface="微软雅黑" panose="020B0503020204020204" charset="-122"/>
              </a:rPr>
              <a:t>关系</a:t>
            </a:r>
            <a:endParaRPr sz="2000" b="1">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sz="2000">
                <a:latin typeface="微软雅黑" panose="020B0503020204020204" charset="-122"/>
                <a:ea typeface="微软雅黑" panose="020B0503020204020204" charset="-122"/>
                <a:cs typeface="微软雅黑" panose="020B0503020204020204" charset="-122"/>
              </a:rPr>
              <a:t>所述</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指标只代表概念一部分内涵</a:t>
            </a:r>
            <a:r>
              <a:rPr sz="2000">
                <a:latin typeface="微软雅黑" panose="020B0503020204020204" charset="-122"/>
                <a:ea typeface="微软雅黑" panose="020B0503020204020204" charset="-122"/>
                <a:cs typeface="微软雅黑" panose="020B0503020204020204" charset="-122"/>
              </a:rPr>
              <a:t>，</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但是这个指标同时可能也跟另外一个概念相关</a:t>
            </a:r>
            <a:r>
              <a:rPr sz="2000">
                <a:latin typeface="微软雅黑" panose="020B0503020204020204" charset="-122"/>
                <a:ea typeface="微软雅黑" panose="020B0503020204020204" charset="-122"/>
                <a:cs typeface="微软雅黑" panose="020B0503020204020204" charset="-122"/>
              </a:rPr>
              <a:t>。是一个复合性的指标，也就是说，这个指标本身不那么简单、不那么单纯，它是由两个因素来决定的。</a:t>
            </a:r>
            <a:endParaRPr sz="2000">
              <a:latin typeface="微软雅黑" panose="020B0503020204020204" charset="-122"/>
              <a:ea typeface="微软雅黑" panose="020B0503020204020204" charset="-122"/>
              <a:cs typeface="微软雅黑" panose="020B0503020204020204" charset="-122"/>
            </a:endParaRPr>
          </a:p>
        </p:txBody>
      </p:sp>
      <p:pic>
        <p:nvPicPr>
          <p:cNvPr id="5" name="图片 4"/>
          <p:cNvPicPr>
            <a:picLocks noChangeAspect="1"/>
          </p:cNvPicPr>
          <p:nvPr/>
        </p:nvPicPr>
        <p:blipFill>
          <a:blip r:embed="rId1"/>
          <a:stretch>
            <a:fillRect/>
          </a:stretch>
        </p:blipFill>
        <p:spPr>
          <a:xfrm>
            <a:off x="3933190" y="3249295"/>
            <a:ext cx="4356735" cy="3388360"/>
          </a:xfrm>
          <a:prstGeom prst="rect">
            <a:avLst/>
          </a:prstGeom>
        </p:spPr>
      </p:pic>
      <p:sp>
        <p:nvSpPr>
          <p:cNvPr id="3" name="TextBox 2"/>
          <p:cNvSpPr txBox="1"/>
          <p:nvPr/>
        </p:nvSpPr>
        <p:spPr>
          <a:xfrm>
            <a:off x="4597202" y="366894"/>
            <a:ext cx="3027680" cy="521970"/>
          </a:xfrm>
          <a:prstGeom prst="rect">
            <a:avLst/>
          </a:prstGeom>
          <a:noFill/>
        </p:spPr>
        <p:txBody>
          <a:bodyPr wrap="none" rtlCol="0">
            <a:spAutoFit/>
          </a:bodyPr>
          <a:p>
            <a:pPr algn="ctr"/>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sym typeface="+mn-ea"/>
              </a:rPr>
              <a:t>二、概念的操作化</a:t>
            </a:r>
            <a:endPar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00"/>
                                        <p:tgtEl>
                                          <p:spTgt spid="9"/>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down)">
                                      <p:cBhvr>
                                        <p:cTn id="1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6531" y="494212"/>
            <a:ext cx="12188156" cy="521970"/>
            <a:chOff x="181649" y="657955"/>
            <a:chExt cx="12190413" cy="522067"/>
          </a:xfrm>
        </p:grpSpPr>
        <p:sp>
          <p:nvSpPr>
            <p:cNvPr id="2" name="矩形 1"/>
            <p:cNvSpPr/>
            <p:nvPr/>
          </p:nvSpPr>
          <p:spPr>
            <a:xfrm>
              <a:off x="181649"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6131742" y="657955"/>
              <a:ext cx="309937" cy="522067"/>
            </a:xfrm>
            <a:prstGeom prst="rect">
              <a:avLst/>
            </a:prstGeom>
            <a:noFill/>
          </p:spPr>
          <p:txBody>
            <a:bodyPr wrap="none" rtlCol="0" anchor="ctr" anchorCtr="0">
              <a:spAutoFit/>
            </a:bodyPr>
            <a:lstStyle/>
            <a:p>
              <a:pPr algn="ctr"/>
              <a:endPar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sym typeface="+mn-ea"/>
              </a:endParaRPr>
            </a:p>
          </p:txBody>
        </p:sp>
      </p:grpSp>
      <p:sp>
        <p:nvSpPr>
          <p:cNvPr id="9" name="文本框 8"/>
          <p:cNvSpPr txBox="1"/>
          <p:nvPr/>
        </p:nvSpPr>
        <p:spPr>
          <a:xfrm>
            <a:off x="650875" y="1171575"/>
            <a:ext cx="5615305" cy="5426075"/>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sz="2000">
                <a:latin typeface="微软雅黑" panose="020B0503020204020204" charset="-122"/>
                <a:ea typeface="微软雅黑" panose="020B0503020204020204" charset="-122"/>
                <a:cs typeface="微软雅黑" panose="020B0503020204020204" charset="-122"/>
              </a:rPr>
              <a:t>什么时候会出现这种情况呢？比如通常举办国际体育盛会时，都有一些衡量各国的社会参与水平、公众参与度的指标，比如说“志愿者”、各种各样的“捐款”等等，这些指标是衡量一个社会的动员程度和参与程度的。在北京亚运会调查期间，也有一个“</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社会参与度</a:t>
            </a:r>
            <a:r>
              <a:rPr sz="2000">
                <a:latin typeface="微软雅黑" panose="020B0503020204020204" charset="-122"/>
                <a:ea typeface="微软雅黑" panose="020B0503020204020204" charset="-122"/>
                <a:cs typeface="微软雅黑" panose="020B0503020204020204" charset="-122"/>
              </a:rPr>
              <a:t>”指标，用以衡量北京公众参与亚运会的程度，比如说，参加文明拉拉队、参加志愿者等等。</a:t>
            </a:r>
            <a:endParaRPr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sz="2000">
                <a:latin typeface="微软雅黑" panose="020B0503020204020204" charset="-122"/>
                <a:ea typeface="微软雅黑" panose="020B0503020204020204" charset="-122"/>
                <a:cs typeface="微软雅黑" panose="020B0503020204020204" charset="-122"/>
              </a:rPr>
              <a:t>这样的“社会参与度”，</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实际上是在特定体制下的一个复合指标</a:t>
            </a:r>
            <a:r>
              <a:rPr sz="2000">
                <a:latin typeface="微软雅黑" panose="020B0503020204020204" charset="-122"/>
                <a:ea typeface="微软雅黑" panose="020B0503020204020204" charset="-122"/>
                <a:cs typeface="微软雅黑" panose="020B0503020204020204" charset="-122"/>
              </a:rPr>
              <a:t>。这种指标虽然只能部分地反映概念，但这种情况也是可以接受的。</a:t>
            </a:r>
            <a:endParaRPr sz="2000">
              <a:latin typeface="微软雅黑" panose="020B0503020204020204" charset="-122"/>
              <a:ea typeface="微软雅黑" panose="020B0503020204020204" charset="-122"/>
              <a:cs typeface="微软雅黑" panose="020B0503020204020204" charset="-122"/>
            </a:endParaRPr>
          </a:p>
        </p:txBody>
      </p:sp>
      <p:pic>
        <p:nvPicPr>
          <p:cNvPr id="3" name="图片 2"/>
          <p:cNvPicPr>
            <a:picLocks noChangeAspect="1"/>
          </p:cNvPicPr>
          <p:nvPr/>
        </p:nvPicPr>
        <p:blipFill>
          <a:blip r:embed="rId1"/>
          <a:srcRect r="-543" b="10569"/>
          <a:stretch>
            <a:fillRect/>
          </a:stretch>
        </p:blipFill>
        <p:spPr>
          <a:xfrm>
            <a:off x="6732905" y="2354580"/>
            <a:ext cx="4895215" cy="2839720"/>
          </a:xfrm>
          <a:prstGeom prst="rect">
            <a:avLst/>
          </a:prstGeom>
        </p:spPr>
      </p:pic>
      <p:sp>
        <p:nvSpPr>
          <p:cNvPr id="5" name="TextBox 2"/>
          <p:cNvSpPr txBox="1"/>
          <p:nvPr/>
        </p:nvSpPr>
        <p:spPr>
          <a:xfrm>
            <a:off x="4597202" y="366894"/>
            <a:ext cx="3027680" cy="521970"/>
          </a:xfrm>
          <a:prstGeom prst="rect">
            <a:avLst/>
          </a:prstGeom>
          <a:noFill/>
        </p:spPr>
        <p:txBody>
          <a:bodyPr wrap="none" rtlCol="0">
            <a:spAutoFit/>
          </a:bodyPr>
          <a:p>
            <a:pPr algn="ctr"/>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sym typeface="+mn-ea"/>
              </a:rPr>
              <a:t>二、概念的操作化</a:t>
            </a:r>
            <a:endPar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00"/>
                                        <p:tgtEl>
                                          <p:spTgt spid="9"/>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down)">
                                      <p:cBhvr>
                                        <p:cTn id="1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6531" y="494212"/>
            <a:ext cx="12188156" cy="521970"/>
            <a:chOff x="181649" y="657955"/>
            <a:chExt cx="12190413" cy="522067"/>
          </a:xfrm>
        </p:grpSpPr>
        <p:sp>
          <p:nvSpPr>
            <p:cNvPr id="2" name="矩形 1"/>
            <p:cNvSpPr/>
            <p:nvPr/>
          </p:nvSpPr>
          <p:spPr>
            <a:xfrm>
              <a:off x="181649"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6131742" y="657955"/>
              <a:ext cx="309937" cy="522067"/>
            </a:xfrm>
            <a:prstGeom prst="rect">
              <a:avLst/>
            </a:prstGeom>
            <a:noFill/>
          </p:spPr>
          <p:txBody>
            <a:bodyPr wrap="none" rtlCol="0" anchor="ctr" anchorCtr="0">
              <a:spAutoFit/>
            </a:bodyPr>
            <a:lstStyle/>
            <a:p>
              <a:pPr algn="ctr"/>
              <a:endPar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sym typeface="+mn-ea"/>
              </a:endParaRPr>
            </a:p>
          </p:txBody>
        </p:sp>
      </p:grpSp>
      <p:sp>
        <p:nvSpPr>
          <p:cNvPr id="9" name="文本框 8"/>
          <p:cNvSpPr txBox="1"/>
          <p:nvPr/>
        </p:nvSpPr>
        <p:spPr>
          <a:xfrm>
            <a:off x="688340" y="1236980"/>
            <a:ext cx="10845800" cy="1732915"/>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sz="2000" b="1">
                <a:latin typeface="微软雅黑" panose="020B0503020204020204" charset="-122"/>
                <a:ea typeface="微软雅黑" panose="020B0503020204020204" charset="-122"/>
                <a:cs typeface="微软雅黑" panose="020B0503020204020204" charset="-122"/>
              </a:rPr>
              <a:t>（</a:t>
            </a:r>
            <a:r>
              <a:rPr lang="en-US" altLang="zh-CN" sz="2000" b="1">
                <a:latin typeface="微软雅黑" panose="020B0503020204020204" charset="-122"/>
                <a:ea typeface="微软雅黑" panose="020B0503020204020204" charset="-122"/>
                <a:cs typeface="微软雅黑" panose="020B0503020204020204" charset="-122"/>
              </a:rPr>
              <a:t>4</a:t>
            </a:r>
            <a:r>
              <a:rPr lang="zh-CN" sz="2000" b="1">
                <a:latin typeface="微软雅黑" panose="020B0503020204020204" charset="-122"/>
                <a:ea typeface="微软雅黑" panose="020B0503020204020204" charset="-122"/>
                <a:cs typeface="微软雅黑" panose="020B0503020204020204" charset="-122"/>
              </a:rPr>
              <a:t>）</a:t>
            </a:r>
            <a:r>
              <a:rPr sz="2000" b="1">
                <a:latin typeface="微软雅黑" panose="020B0503020204020204" charset="-122"/>
                <a:ea typeface="微软雅黑" panose="020B0503020204020204" charset="-122"/>
                <a:cs typeface="微软雅黑" panose="020B0503020204020204" charset="-122"/>
              </a:rPr>
              <a:t>第</a:t>
            </a:r>
            <a:r>
              <a:rPr lang="zh-CN" sz="2000" b="1">
                <a:latin typeface="微软雅黑" panose="020B0503020204020204" charset="-122"/>
                <a:ea typeface="微软雅黑" panose="020B0503020204020204" charset="-122"/>
                <a:cs typeface="微软雅黑" panose="020B0503020204020204" charset="-122"/>
              </a:rPr>
              <a:t>四</a:t>
            </a:r>
            <a:r>
              <a:rPr sz="2000" b="1">
                <a:latin typeface="微软雅黑" panose="020B0503020204020204" charset="-122"/>
                <a:ea typeface="微软雅黑" panose="020B0503020204020204" charset="-122"/>
                <a:cs typeface="微软雅黑" panose="020B0503020204020204" charset="-122"/>
              </a:rPr>
              <a:t>种</a:t>
            </a:r>
            <a:r>
              <a:rPr lang="zh-CN" sz="2000" b="1">
                <a:latin typeface="微软雅黑" panose="020B0503020204020204" charset="-122"/>
                <a:ea typeface="微软雅黑" panose="020B0503020204020204" charset="-122"/>
                <a:cs typeface="微软雅黑" panose="020B0503020204020204" charset="-122"/>
              </a:rPr>
              <a:t>：</a:t>
            </a:r>
            <a:r>
              <a:rPr lang="zh-CN" sz="2000" b="1">
                <a:latin typeface="微软雅黑" panose="020B0503020204020204" charset="-122"/>
                <a:ea typeface="微软雅黑" panose="020B0503020204020204" charset="-122"/>
                <a:cs typeface="微软雅黑" panose="020B0503020204020204" charset="-122"/>
              </a:rPr>
              <a:t>相离</a:t>
            </a:r>
            <a:r>
              <a:rPr sz="2000" b="1">
                <a:latin typeface="微软雅黑" panose="020B0503020204020204" charset="-122"/>
                <a:ea typeface="微软雅黑" panose="020B0503020204020204" charset="-122"/>
                <a:cs typeface="微软雅黑" panose="020B0503020204020204" charset="-122"/>
              </a:rPr>
              <a:t>关系</a:t>
            </a:r>
            <a:endParaRPr sz="2000" b="1">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sz="2000">
                <a:latin typeface="微软雅黑" panose="020B0503020204020204" charset="-122"/>
                <a:ea typeface="微软雅黑" panose="020B0503020204020204" charset="-122"/>
                <a:cs typeface="微软雅黑" panose="020B0503020204020204" charset="-122"/>
              </a:rPr>
              <a:t>还有一种指标，是</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两个指标和概念之间不相交，就是说指标不能代表概念</a:t>
            </a:r>
            <a:r>
              <a:rPr sz="2000">
                <a:latin typeface="微软雅黑" panose="020B0503020204020204" charset="-122"/>
                <a:ea typeface="微软雅黑" panose="020B0503020204020204" charset="-122"/>
                <a:cs typeface="微软雅黑" panose="020B0503020204020204" charset="-122"/>
              </a:rPr>
              <a:t>。这种情况的测量实际上是完全失败的。</a:t>
            </a:r>
            <a:endParaRPr sz="2000">
              <a:latin typeface="微软雅黑" panose="020B0503020204020204" charset="-122"/>
              <a:ea typeface="微软雅黑" panose="020B0503020204020204" charset="-122"/>
              <a:cs typeface="微软雅黑" panose="020B0503020204020204" charset="-122"/>
            </a:endParaRPr>
          </a:p>
        </p:txBody>
      </p:sp>
      <p:pic>
        <p:nvPicPr>
          <p:cNvPr id="3" name="图片 2"/>
          <p:cNvPicPr>
            <a:picLocks noChangeAspect="1"/>
          </p:cNvPicPr>
          <p:nvPr/>
        </p:nvPicPr>
        <p:blipFill>
          <a:blip r:embed="rId1"/>
          <a:stretch>
            <a:fillRect/>
          </a:stretch>
        </p:blipFill>
        <p:spPr>
          <a:xfrm>
            <a:off x="3785235" y="3091815"/>
            <a:ext cx="4620895" cy="3305175"/>
          </a:xfrm>
          <a:prstGeom prst="rect">
            <a:avLst/>
          </a:prstGeom>
        </p:spPr>
      </p:pic>
      <p:sp>
        <p:nvSpPr>
          <p:cNvPr id="5" name="TextBox 2"/>
          <p:cNvSpPr txBox="1"/>
          <p:nvPr/>
        </p:nvSpPr>
        <p:spPr>
          <a:xfrm>
            <a:off x="4597202" y="366894"/>
            <a:ext cx="3027680" cy="521970"/>
          </a:xfrm>
          <a:prstGeom prst="rect">
            <a:avLst/>
          </a:prstGeom>
          <a:noFill/>
        </p:spPr>
        <p:txBody>
          <a:bodyPr wrap="none" rtlCol="0">
            <a:spAutoFit/>
          </a:bodyPr>
          <a:p>
            <a:pPr algn="ctr"/>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sym typeface="+mn-ea"/>
              </a:rPr>
              <a:t>二、概念的操作化</a:t>
            </a:r>
            <a:endPar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00"/>
                                        <p:tgtEl>
                                          <p:spTgt spid="9"/>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down)">
                                      <p:cBhvr>
                                        <p:cTn id="1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6531" y="494212"/>
            <a:ext cx="12188156" cy="521970"/>
            <a:chOff x="181649" y="657955"/>
            <a:chExt cx="12190413" cy="522067"/>
          </a:xfrm>
        </p:grpSpPr>
        <p:sp>
          <p:nvSpPr>
            <p:cNvPr id="2" name="矩形 1"/>
            <p:cNvSpPr/>
            <p:nvPr/>
          </p:nvSpPr>
          <p:spPr>
            <a:xfrm>
              <a:off x="181649"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6131742" y="657955"/>
              <a:ext cx="309937" cy="522067"/>
            </a:xfrm>
            <a:prstGeom prst="rect">
              <a:avLst/>
            </a:prstGeom>
            <a:noFill/>
          </p:spPr>
          <p:txBody>
            <a:bodyPr wrap="none" rtlCol="0" anchor="ctr" anchorCtr="0">
              <a:spAutoFit/>
            </a:bodyPr>
            <a:lstStyle/>
            <a:p>
              <a:pPr algn="ctr"/>
              <a:endPar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sym typeface="+mn-ea"/>
              </a:endParaRPr>
            </a:p>
          </p:txBody>
        </p:sp>
      </p:grpSp>
      <p:sp>
        <p:nvSpPr>
          <p:cNvPr id="9" name="文本框 8"/>
          <p:cNvSpPr txBox="1"/>
          <p:nvPr/>
        </p:nvSpPr>
        <p:spPr>
          <a:xfrm>
            <a:off x="688340" y="2172335"/>
            <a:ext cx="10845800" cy="2861310"/>
          </a:xfrm>
          <a:prstGeom prst="rect">
            <a:avLst/>
          </a:prstGeom>
          <a:noFill/>
        </p:spPr>
        <p:txBody>
          <a:bodyPr wrap="square" rtlCol="0">
            <a:spAutoFit/>
          </a:bodyPr>
          <a:p>
            <a:pPr indent="508000" algn="l"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sz="2000">
                <a:latin typeface="微软雅黑" panose="020B0503020204020204" charset="-122"/>
                <a:ea typeface="微软雅黑" panose="020B0503020204020204" charset="-122"/>
                <a:cs typeface="微软雅黑" panose="020B0503020204020204" charset="-122"/>
              </a:rPr>
              <a:t>概念与指标间的这几种关系，</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第一种内涵式和第二种量表式是概念操作化过程中常见的两种现象，第四种相离式关系是应该避免的</a:t>
            </a:r>
            <a:r>
              <a:rPr sz="2000">
                <a:latin typeface="微软雅黑" panose="020B0503020204020204" charset="-122"/>
                <a:ea typeface="微软雅黑" panose="020B0503020204020204" charset="-122"/>
                <a:cs typeface="微软雅黑" panose="020B0503020204020204" charset="-122"/>
              </a:rPr>
              <a:t>。总之，</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指标的寻找要注意筛选，保留反映实质性内容的、最具代表性的指标，删除不适当的和可有可无的指标</a:t>
            </a:r>
            <a:r>
              <a:rPr sz="2000">
                <a:latin typeface="微软雅黑" panose="020B0503020204020204" charset="-122"/>
                <a:ea typeface="微软雅黑" panose="020B0503020204020204" charset="-122"/>
                <a:cs typeface="微软雅黑" panose="020B0503020204020204" charset="-122"/>
              </a:rPr>
              <a:t>。但当涉及一个复合的指标概念，即由双因素或者更多因素决定的指标，如果有必要使用这个指标时，在分析解释该指标时，应该做</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特别说明</a:t>
            </a:r>
            <a:r>
              <a:rPr sz="2000">
                <a:latin typeface="微软雅黑" panose="020B0503020204020204" charset="-122"/>
                <a:ea typeface="微软雅黑" panose="020B0503020204020204" charset="-122"/>
                <a:cs typeface="微软雅黑" panose="020B0503020204020204" charset="-122"/>
              </a:rPr>
              <a:t>，表明这个指标所说明的含义不但跟这个因素、概念有关，同时也跟那个概念有关，必须有一个预先的说明，使人们有一个明确的认识。</a:t>
            </a:r>
            <a:endParaRPr sz="2000">
              <a:latin typeface="微软雅黑" panose="020B0503020204020204" charset="-122"/>
              <a:ea typeface="微软雅黑" panose="020B0503020204020204" charset="-122"/>
              <a:cs typeface="微软雅黑" panose="020B0503020204020204" charset="-122"/>
            </a:endParaRPr>
          </a:p>
        </p:txBody>
      </p:sp>
      <p:sp>
        <p:nvSpPr>
          <p:cNvPr id="3" name="TextBox 2"/>
          <p:cNvSpPr txBox="1"/>
          <p:nvPr/>
        </p:nvSpPr>
        <p:spPr>
          <a:xfrm>
            <a:off x="4597202" y="366894"/>
            <a:ext cx="3027680" cy="521970"/>
          </a:xfrm>
          <a:prstGeom prst="rect">
            <a:avLst/>
          </a:prstGeom>
          <a:noFill/>
        </p:spPr>
        <p:txBody>
          <a:bodyPr wrap="none" rtlCol="0">
            <a:spAutoFit/>
          </a:bodyPr>
          <a:p>
            <a:pPr algn="ctr"/>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sym typeface="+mn-ea"/>
              </a:rPr>
              <a:t>二、概念的操作化</a:t>
            </a:r>
            <a:endPar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6531" y="494212"/>
            <a:ext cx="12188156" cy="521970"/>
            <a:chOff x="181649" y="657955"/>
            <a:chExt cx="12190413" cy="522067"/>
          </a:xfrm>
        </p:grpSpPr>
        <p:sp>
          <p:nvSpPr>
            <p:cNvPr id="2" name="矩形 1"/>
            <p:cNvSpPr/>
            <p:nvPr/>
          </p:nvSpPr>
          <p:spPr>
            <a:xfrm>
              <a:off x="181649"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6131742" y="657955"/>
              <a:ext cx="309937" cy="522067"/>
            </a:xfrm>
            <a:prstGeom prst="rect">
              <a:avLst/>
            </a:prstGeom>
            <a:noFill/>
          </p:spPr>
          <p:txBody>
            <a:bodyPr wrap="none" rtlCol="0" anchor="ctr" anchorCtr="0">
              <a:spAutoFit/>
            </a:bodyPr>
            <a:lstStyle/>
            <a:p>
              <a:pPr algn="ctr"/>
              <a:endPar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sym typeface="+mn-ea"/>
              </a:endParaRPr>
            </a:p>
          </p:txBody>
        </p:sp>
      </p:grpSp>
      <p:sp>
        <p:nvSpPr>
          <p:cNvPr id="5" name="文本框 4"/>
          <p:cNvSpPr txBox="1"/>
          <p:nvPr/>
        </p:nvSpPr>
        <p:spPr>
          <a:xfrm>
            <a:off x="1231265" y="1920240"/>
            <a:ext cx="10433050" cy="2066290"/>
          </a:xfrm>
          <a:prstGeom prst="rect">
            <a:avLst/>
          </a:prstGeom>
          <a:noFill/>
        </p:spPr>
        <p:txBody>
          <a:bodyPr wrap="square" rtlCol="0">
            <a:spAutoFit/>
          </a:bodyPr>
          <a:p>
            <a:pPr indent="508000" fontAlgn="auto">
              <a:lnSpc>
                <a:spcPct val="150000"/>
              </a:lnSpc>
              <a:extLst>
                <a:ext uri="{35155182-B16C-46BC-9424-99874614C6A1}">
                  <wpsdc:indentchars xmlns:wpsdc="http://www.wps.cn/officeDocument/2017/drawingmlCustomData" val="200" checksum="282533468"/>
                </a:ext>
              </a:extLst>
            </a:pPr>
            <a:r>
              <a:rPr lang="zh-CN" altLang="en-US" sz="2000" b="1">
                <a:latin typeface="微软雅黑" panose="020B0503020204020204" charset="-122"/>
                <a:ea typeface="微软雅黑" panose="020B0503020204020204" charset="-122"/>
                <a:cs typeface="微软雅黑" panose="020B0503020204020204" charset="-122"/>
              </a:rPr>
              <a:t>（</a:t>
            </a:r>
            <a:r>
              <a:rPr lang="en-US" altLang="zh-CN" sz="2000" b="1">
                <a:latin typeface="微软雅黑" panose="020B0503020204020204" charset="-122"/>
                <a:ea typeface="微软雅黑" panose="020B0503020204020204" charset="-122"/>
                <a:cs typeface="微软雅黑" panose="020B0503020204020204" charset="-122"/>
              </a:rPr>
              <a:t>3</a:t>
            </a:r>
            <a:r>
              <a:rPr lang="zh-CN" altLang="en-US" sz="2000" b="1">
                <a:latin typeface="微软雅黑" panose="020B0503020204020204" charset="-122"/>
                <a:ea typeface="微软雅黑" panose="020B0503020204020204" charset="-122"/>
                <a:cs typeface="微软雅黑" panose="020B0503020204020204" charset="-122"/>
              </a:rPr>
              <a:t>）延续性</a:t>
            </a:r>
            <a:endParaRPr lang="zh-CN" altLang="en-US" sz="2000" b="1">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是指任何新的研究都应当建立在既有的成果之上，那些已被实践反复检验和证实的基本假设和原理，在某个历史阶段内是正确的理论，应当在新的研究中得到确认。因为社会科学理论的发展不是孤立的，而是</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相互联系</a:t>
            </a:r>
            <a:r>
              <a:rPr lang="zh-CN" altLang="en-US" sz="2000">
                <a:latin typeface="微软雅黑" panose="020B0503020204020204" charset="-122"/>
                <a:ea typeface="微软雅黑" panose="020B0503020204020204" charset="-122"/>
                <a:cs typeface="微软雅黑" panose="020B0503020204020204" charset="-122"/>
              </a:rPr>
              <a:t>地发展的。</a:t>
            </a:r>
            <a:endParaRPr lang="zh-CN" altLang="en-US" sz="2000">
              <a:latin typeface="微软雅黑" panose="020B0503020204020204" charset="-122"/>
              <a:ea typeface="微软雅黑" panose="020B0503020204020204" charset="-122"/>
              <a:cs typeface="微软雅黑" panose="020B0503020204020204" charset="-122"/>
            </a:endParaRPr>
          </a:p>
        </p:txBody>
      </p:sp>
      <p:sp>
        <p:nvSpPr>
          <p:cNvPr id="6" name="TextBox 2"/>
          <p:cNvSpPr txBox="1"/>
          <p:nvPr/>
        </p:nvSpPr>
        <p:spPr>
          <a:xfrm>
            <a:off x="3704074" y="251324"/>
            <a:ext cx="4813935" cy="521970"/>
          </a:xfrm>
          <a:prstGeom prst="rect">
            <a:avLst/>
          </a:prstGeom>
          <a:noFill/>
        </p:spPr>
        <p:txBody>
          <a:bodyPr wrap="none" rtlCol="0">
            <a:spAutoFit/>
          </a:bodyPr>
          <a:p>
            <a:pPr algn="ctr"/>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sym typeface="+mn-ea"/>
              </a:rPr>
              <a:t>一、调查课题确定的一般原理</a:t>
            </a:r>
            <a:endParaRPr lang="zh-CN" altLang="en-US" sz="2800" dirty="0">
              <a:solidFill>
                <a:schemeClr val="accent3">
                  <a:lumMod val="75000"/>
                </a:schemeClr>
              </a:solidFill>
              <a:latin typeface="微软雅黑" panose="020B0503020204020204" charset="-122"/>
              <a:ea typeface="微软雅黑" panose="020B0503020204020204"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6531" y="494212"/>
            <a:ext cx="12188156" cy="521970"/>
            <a:chOff x="181649" y="657955"/>
            <a:chExt cx="12190413" cy="522067"/>
          </a:xfrm>
        </p:grpSpPr>
        <p:sp>
          <p:nvSpPr>
            <p:cNvPr id="2" name="矩形 1"/>
            <p:cNvSpPr/>
            <p:nvPr/>
          </p:nvSpPr>
          <p:spPr>
            <a:xfrm>
              <a:off x="181649"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6131742" y="657955"/>
              <a:ext cx="309937" cy="522067"/>
            </a:xfrm>
            <a:prstGeom prst="rect">
              <a:avLst/>
            </a:prstGeom>
            <a:noFill/>
          </p:spPr>
          <p:txBody>
            <a:bodyPr wrap="none" rtlCol="0" anchor="ctr" anchorCtr="0">
              <a:spAutoFit/>
            </a:bodyPr>
            <a:lstStyle/>
            <a:p>
              <a:pPr algn="ctr"/>
              <a:endPar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sym typeface="+mn-ea"/>
              </a:endParaRPr>
            </a:p>
          </p:txBody>
        </p:sp>
      </p:grpSp>
      <p:sp>
        <p:nvSpPr>
          <p:cNvPr id="9" name="文本框 8"/>
          <p:cNvSpPr txBox="1"/>
          <p:nvPr/>
        </p:nvSpPr>
        <p:spPr>
          <a:xfrm>
            <a:off x="673100" y="2349500"/>
            <a:ext cx="10845800" cy="1938020"/>
          </a:xfrm>
          <a:prstGeom prst="rect">
            <a:avLst/>
          </a:prstGeom>
          <a:noFill/>
        </p:spPr>
        <p:txBody>
          <a:bodyPr wrap="square" rtlCol="0">
            <a:spAutoFit/>
          </a:bodyPr>
          <a:p>
            <a:pPr indent="322580" fontAlgn="auto">
              <a:lnSpc>
                <a:spcPct val="150000"/>
              </a:lnSpc>
              <a:spcBef>
                <a:spcPts val="1000"/>
              </a:spcBef>
              <a:spcAft>
                <a:spcPts val="1000"/>
              </a:spcAft>
              <a:extLst>
                <a:ext uri="{35155182-B16C-46BC-9424-99874614C6A1}">
                  <wpsdc:indentchars xmlns:wpsdc="http://www.wps.cn/officeDocument/2017/drawingmlCustomData" val="127" checksum="4259393621"/>
                </a:ext>
              </a:extLst>
            </a:pPr>
            <a:r>
              <a:rPr lang="zh-CN" sz="2000">
                <a:latin typeface="微软雅黑" panose="020B0503020204020204" charset="-122"/>
                <a:ea typeface="微软雅黑" panose="020B0503020204020204" charset="-122"/>
                <a:cs typeface="微软雅黑" panose="020B0503020204020204" charset="-122"/>
              </a:rPr>
              <a:t>为了对一个课题、一个概念的把握更形象、直观，以防止出现结构性偏差，有必要在调查指标体系基础上形成概念化框图，这是概念操作化过程中非常重要的一个步骤。所谓概念化框图，就是</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使一项调查指标体系得到理论性的梳理，使它明确每一个调查课题下边由哪些指标构成，这些指标之间是一种什么样的归属关系和彼此之间的结构关系</a:t>
            </a:r>
            <a:r>
              <a:rPr lang="zh-CN" sz="2000">
                <a:latin typeface="微软雅黑" panose="020B0503020204020204" charset="-122"/>
                <a:ea typeface="微软雅黑" panose="020B0503020204020204" charset="-122"/>
                <a:cs typeface="微软雅黑" panose="020B0503020204020204" charset="-122"/>
              </a:rPr>
              <a:t>。</a:t>
            </a:r>
            <a:endParaRPr lang="zh-CN" sz="2000">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1081950" y="1697065"/>
            <a:ext cx="6189469" cy="460375"/>
          </a:xfrm>
          <a:prstGeom prst="rect">
            <a:avLst/>
          </a:prstGeom>
          <a:noFill/>
        </p:spPr>
        <p:txBody>
          <a:bodyPr wrap="square" rtlCol="0">
            <a:spAutoFit/>
          </a:bodyPr>
          <a:p>
            <a:r>
              <a:rPr sz="2400" b="1">
                <a:latin typeface="微软雅黑" panose="020B0503020204020204" charset="-122"/>
                <a:ea typeface="微软雅黑" panose="020B0503020204020204" charset="-122"/>
                <a:cs typeface="微软雅黑" panose="020B0503020204020204" charset="-122"/>
              </a:rPr>
              <a:t>4.形成概念化框图</a:t>
            </a:r>
            <a:endParaRPr sz="2400" b="1">
              <a:latin typeface="微软雅黑" panose="020B0503020204020204" charset="-122"/>
              <a:ea typeface="微软雅黑" panose="020B0503020204020204" charset="-122"/>
              <a:cs typeface="微软雅黑" panose="020B0503020204020204" charset="-122"/>
            </a:endParaRPr>
          </a:p>
        </p:txBody>
      </p:sp>
      <p:sp>
        <p:nvSpPr>
          <p:cNvPr id="3" name="TextBox 2"/>
          <p:cNvSpPr txBox="1"/>
          <p:nvPr/>
        </p:nvSpPr>
        <p:spPr>
          <a:xfrm>
            <a:off x="4597202" y="366894"/>
            <a:ext cx="3027680" cy="521970"/>
          </a:xfrm>
          <a:prstGeom prst="rect">
            <a:avLst/>
          </a:prstGeom>
          <a:noFill/>
        </p:spPr>
        <p:txBody>
          <a:bodyPr wrap="none" rtlCol="0">
            <a:spAutoFit/>
          </a:bodyPr>
          <a:p>
            <a:pPr algn="ctr"/>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sym typeface="+mn-ea"/>
              </a:rPr>
              <a:t>二、概念的操作化</a:t>
            </a:r>
            <a:endPar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down)">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5"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6531" y="494212"/>
            <a:ext cx="12188156" cy="521970"/>
            <a:chOff x="181649" y="657955"/>
            <a:chExt cx="12190413" cy="522067"/>
          </a:xfrm>
        </p:grpSpPr>
        <p:sp>
          <p:nvSpPr>
            <p:cNvPr id="2" name="矩形 1"/>
            <p:cNvSpPr/>
            <p:nvPr/>
          </p:nvSpPr>
          <p:spPr>
            <a:xfrm>
              <a:off x="181649"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6131742" y="657955"/>
              <a:ext cx="309937" cy="522067"/>
            </a:xfrm>
            <a:prstGeom prst="rect">
              <a:avLst/>
            </a:prstGeom>
            <a:noFill/>
          </p:spPr>
          <p:txBody>
            <a:bodyPr wrap="none" rtlCol="0" anchor="ctr" anchorCtr="0">
              <a:spAutoFit/>
            </a:bodyPr>
            <a:lstStyle/>
            <a:p>
              <a:pPr algn="ctr"/>
              <a:endPar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sym typeface="+mn-ea"/>
              </a:endParaRPr>
            </a:p>
          </p:txBody>
        </p:sp>
      </p:grpSp>
      <p:sp>
        <p:nvSpPr>
          <p:cNvPr id="9" name="文本框 8"/>
          <p:cNvSpPr txBox="1"/>
          <p:nvPr/>
        </p:nvSpPr>
        <p:spPr>
          <a:xfrm>
            <a:off x="530225" y="1016000"/>
            <a:ext cx="6546215" cy="5631180"/>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sz="2000">
                <a:latin typeface="微软雅黑" panose="020B0503020204020204" charset="-122"/>
                <a:ea typeface="微软雅黑" panose="020B0503020204020204" charset="-122"/>
                <a:cs typeface="微软雅黑" panose="020B0503020204020204" charset="-122"/>
              </a:rPr>
              <a:t>比如我们要了解“中国人社会剥夺状况”，也就是说，要了解一个人在社会生活中的基本权益的丧失状况到底怎样。这是一项很重要的调查，是包括人的基本权利、基本价值实现的一种基本状况调查。那么，“社会剥夺”是第一个要进行具体化的概念。“社会剥夺”概念进行具体化的分解之后，它的基本外延，按理论性的操作可以分成三方面。一是</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“社会孤立”</a:t>
            </a:r>
            <a:r>
              <a:rPr lang="zh-CN" sz="2000">
                <a:latin typeface="微软雅黑" panose="020B0503020204020204" charset="-122"/>
                <a:ea typeface="微软雅黑" panose="020B0503020204020204" charset="-122"/>
                <a:cs typeface="微软雅黑" panose="020B0503020204020204" charset="-122"/>
              </a:rPr>
              <a:t>；二是</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“社会歧视”</a:t>
            </a:r>
            <a:r>
              <a:rPr lang="zh-CN" sz="2000">
                <a:latin typeface="微软雅黑" panose="020B0503020204020204" charset="-122"/>
                <a:ea typeface="微软雅黑" panose="020B0503020204020204" charset="-122"/>
                <a:cs typeface="微软雅黑" panose="020B0503020204020204" charset="-122"/>
              </a:rPr>
              <a:t>，这也是社会剥夺的一种表现，是一个分支；三是</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“社会权利剥夺”</a:t>
            </a:r>
            <a:r>
              <a:rPr lang="zh-CN" sz="2000">
                <a:latin typeface="微软雅黑" panose="020B0503020204020204" charset="-122"/>
                <a:ea typeface="微软雅黑" panose="020B0503020204020204" charset="-122"/>
                <a:cs typeface="微软雅黑" panose="020B0503020204020204" charset="-122"/>
              </a:rPr>
              <a:t>，这是一种通过某种成文或者不成文的方式对社会权利的剥夺。这三个概念还是抽象概念，不能用于具体的调查测试，必须找到一系列可以在经验上把握的、具体的调查指标，在此基础上还要进行具体操作化的分解。</a:t>
            </a:r>
            <a:endParaRPr lang="zh-CN" sz="2000">
              <a:latin typeface="微软雅黑" panose="020B0503020204020204" charset="-122"/>
              <a:ea typeface="微软雅黑" panose="020B0503020204020204" charset="-122"/>
              <a:cs typeface="微软雅黑" panose="020B0503020204020204" charset="-122"/>
            </a:endParaRPr>
          </a:p>
        </p:txBody>
      </p:sp>
      <p:pic>
        <p:nvPicPr>
          <p:cNvPr id="3" name="图片 2"/>
          <p:cNvPicPr>
            <a:picLocks noChangeAspect="1"/>
          </p:cNvPicPr>
          <p:nvPr/>
        </p:nvPicPr>
        <p:blipFill>
          <a:blip r:embed="rId1"/>
          <a:stretch>
            <a:fillRect/>
          </a:stretch>
        </p:blipFill>
        <p:spPr>
          <a:xfrm>
            <a:off x="7271385" y="2234565"/>
            <a:ext cx="4552950" cy="3307715"/>
          </a:xfrm>
          <a:prstGeom prst="rect">
            <a:avLst/>
          </a:prstGeom>
        </p:spPr>
      </p:pic>
      <p:sp>
        <p:nvSpPr>
          <p:cNvPr id="5" name="TextBox 2"/>
          <p:cNvSpPr txBox="1"/>
          <p:nvPr/>
        </p:nvSpPr>
        <p:spPr>
          <a:xfrm>
            <a:off x="4597202" y="366894"/>
            <a:ext cx="3027680" cy="521970"/>
          </a:xfrm>
          <a:prstGeom prst="rect">
            <a:avLst/>
          </a:prstGeom>
          <a:noFill/>
        </p:spPr>
        <p:txBody>
          <a:bodyPr wrap="none" rtlCol="0">
            <a:spAutoFit/>
          </a:bodyPr>
          <a:p>
            <a:pPr algn="ctr"/>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sym typeface="+mn-ea"/>
              </a:rPr>
              <a:t>二、概念的操作化</a:t>
            </a:r>
            <a:endPar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00"/>
                                        <p:tgtEl>
                                          <p:spTgt spid="9"/>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down)">
                                      <p:cBhvr>
                                        <p:cTn id="1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6531" y="494212"/>
            <a:ext cx="12188156" cy="521970"/>
            <a:chOff x="181649" y="657955"/>
            <a:chExt cx="12190413" cy="522067"/>
          </a:xfrm>
        </p:grpSpPr>
        <p:sp>
          <p:nvSpPr>
            <p:cNvPr id="2" name="矩形 1"/>
            <p:cNvSpPr/>
            <p:nvPr/>
          </p:nvSpPr>
          <p:spPr>
            <a:xfrm>
              <a:off x="181649"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6131742" y="657955"/>
              <a:ext cx="309937" cy="522067"/>
            </a:xfrm>
            <a:prstGeom prst="rect">
              <a:avLst/>
            </a:prstGeom>
            <a:noFill/>
          </p:spPr>
          <p:txBody>
            <a:bodyPr wrap="none" rtlCol="0" anchor="ctr" anchorCtr="0">
              <a:spAutoFit/>
            </a:bodyPr>
            <a:lstStyle/>
            <a:p>
              <a:pPr algn="ctr"/>
              <a:endPar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sym typeface="+mn-ea"/>
              </a:endParaRPr>
            </a:p>
          </p:txBody>
        </p:sp>
      </p:grpSp>
      <p:sp>
        <p:nvSpPr>
          <p:cNvPr id="9" name="文本框 8"/>
          <p:cNvSpPr txBox="1"/>
          <p:nvPr/>
        </p:nvSpPr>
        <p:spPr>
          <a:xfrm>
            <a:off x="673100" y="1639570"/>
            <a:ext cx="10845800" cy="3579495"/>
          </a:xfrm>
          <a:prstGeom prst="rect">
            <a:avLst/>
          </a:prstGeom>
          <a:noFill/>
        </p:spPr>
        <p:txBody>
          <a:bodyPr wrap="square" rtlCol="0">
            <a:spAutoFit/>
          </a:bodyPr>
          <a:p>
            <a:pPr indent="508000" algn="l"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预先形成一个概念的操作化框图，对舆论测量有什么好处呢？</a:t>
            </a:r>
            <a:endPar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endParaRPr>
          </a:p>
          <a:p>
            <a:pPr indent="508000" algn="l"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solidFill>
                  <a:schemeClr val="tx1"/>
                </a:solidFill>
                <a:latin typeface="微软雅黑" panose="020B0503020204020204" charset="-122"/>
                <a:ea typeface="微软雅黑" panose="020B0503020204020204" charset="-122"/>
                <a:cs typeface="微软雅黑" panose="020B0503020204020204" charset="-122"/>
              </a:rPr>
              <a:t>首先，由于有操作性的框图，我们就会知道在某一概念之下，</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指标体系建立得合理不合理，结构上完整不完整，而且对各个指标之间的关系，比如所属关系也会有比较明确的把握</a:t>
            </a:r>
            <a:r>
              <a:rPr lang="zh-CN" altLang="en-US" sz="2000">
                <a:solidFill>
                  <a:schemeClr val="tx1"/>
                </a:solidFill>
                <a:latin typeface="微软雅黑" panose="020B0503020204020204" charset="-122"/>
                <a:ea typeface="微软雅黑" panose="020B0503020204020204" charset="-122"/>
                <a:cs typeface="微软雅黑" panose="020B0503020204020204" charset="-122"/>
              </a:rPr>
              <a:t>。其次，有了对操作性框图中社会指标层次的清晰把握，我们在</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设计问卷时，相应的调查问题不会有重大的遗漏或偏轻偏重</a:t>
            </a:r>
            <a:r>
              <a:rPr lang="zh-CN" altLang="en-US" sz="2000">
                <a:solidFill>
                  <a:schemeClr val="tx1"/>
                </a:solidFill>
                <a:latin typeface="微软雅黑" panose="020B0503020204020204" charset="-122"/>
                <a:ea typeface="微软雅黑" panose="020B0503020204020204" charset="-122"/>
                <a:cs typeface="微软雅黑" panose="020B0503020204020204" charset="-122"/>
              </a:rPr>
              <a:t>。最后，在使用这些指标数据的时候，可以有一个</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非常明确的功能性指向</a:t>
            </a:r>
            <a:r>
              <a:rPr lang="zh-CN" altLang="en-US" sz="2000">
                <a:solidFill>
                  <a:schemeClr val="tx1"/>
                </a:solidFill>
                <a:latin typeface="微软雅黑" panose="020B0503020204020204" charset="-122"/>
                <a:ea typeface="微软雅黑" panose="020B0503020204020204" charset="-122"/>
                <a:cs typeface="微软雅黑" panose="020B0503020204020204" charset="-122"/>
              </a:rPr>
              <a:t>。这些指标说明了什么，彼此之间哪个重哪个轻，平衡之间的关系到底有什么样的差异等等，依照操作性框图，就可以很明确地进行相关的比较、分析。</a:t>
            </a:r>
            <a:endParaRPr lang="zh-CN" altLang="en-US" sz="2000">
              <a:solidFill>
                <a:schemeClr val="tx1"/>
              </a:solidFill>
              <a:latin typeface="微软雅黑" panose="020B0503020204020204" charset="-122"/>
              <a:ea typeface="微软雅黑" panose="020B0503020204020204" charset="-122"/>
              <a:cs typeface="微软雅黑" panose="020B0503020204020204" charset="-122"/>
            </a:endParaRPr>
          </a:p>
        </p:txBody>
      </p:sp>
      <p:sp>
        <p:nvSpPr>
          <p:cNvPr id="5" name="TextBox 2"/>
          <p:cNvSpPr txBox="1"/>
          <p:nvPr/>
        </p:nvSpPr>
        <p:spPr>
          <a:xfrm>
            <a:off x="4597202" y="366894"/>
            <a:ext cx="3027680" cy="521970"/>
          </a:xfrm>
          <a:prstGeom prst="rect">
            <a:avLst/>
          </a:prstGeom>
          <a:noFill/>
        </p:spPr>
        <p:txBody>
          <a:bodyPr wrap="none" rtlCol="0">
            <a:spAutoFit/>
          </a:bodyPr>
          <a:p>
            <a:pPr algn="ctr"/>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sym typeface="+mn-ea"/>
              </a:rPr>
              <a:t>二、概念的操作化</a:t>
            </a:r>
            <a:endPar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6531" y="494212"/>
            <a:ext cx="12188156" cy="521970"/>
            <a:chOff x="181649" y="657955"/>
            <a:chExt cx="12190413" cy="522067"/>
          </a:xfrm>
        </p:grpSpPr>
        <p:sp>
          <p:nvSpPr>
            <p:cNvPr id="2" name="矩形 1"/>
            <p:cNvSpPr/>
            <p:nvPr/>
          </p:nvSpPr>
          <p:spPr>
            <a:xfrm>
              <a:off x="181649"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6131742" y="657955"/>
              <a:ext cx="309937" cy="522067"/>
            </a:xfrm>
            <a:prstGeom prst="rect">
              <a:avLst/>
            </a:prstGeom>
            <a:noFill/>
          </p:spPr>
          <p:txBody>
            <a:bodyPr wrap="none" rtlCol="0" anchor="ctr" anchorCtr="0">
              <a:spAutoFit/>
            </a:bodyPr>
            <a:lstStyle/>
            <a:p>
              <a:pPr algn="ctr"/>
              <a:endPar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sym typeface="+mn-ea"/>
              </a:endParaRPr>
            </a:p>
          </p:txBody>
        </p:sp>
      </p:grpSp>
      <p:sp>
        <p:nvSpPr>
          <p:cNvPr id="5" name="文本框 4"/>
          <p:cNvSpPr txBox="1"/>
          <p:nvPr/>
        </p:nvSpPr>
        <p:spPr>
          <a:xfrm>
            <a:off x="894715" y="1767205"/>
            <a:ext cx="10433050" cy="3322955"/>
          </a:xfrm>
          <a:prstGeom prst="rect">
            <a:avLst/>
          </a:prstGeom>
          <a:noFill/>
        </p:spPr>
        <p:txBody>
          <a:bodyPr wrap="square" rtlCol="0">
            <a:spAutoFit/>
          </a:bodyPr>
          <a:p>
            <a:pPr indent="508000" fontAlgn="auto">
              <a:lnSpc>
                <a:spcPct val="150000"/>
              </a:lnSpc>
              <a:extLst>
                <a:ext uri="{35155182-B16C-46BC-9424-99874614C6A1}">
                  <wpsdc:indentchars xmlns:wpsdc="http://www.wps.cn/officeDocument/2017/drawingmlCustomData" val="200" checksum="282533468"/>
                </a:ext>
              </a:extLst>
            </a:pPr>
            <a:r>
              <a:rPr lang="zh-CN" altLang="en-US" sz="2000" b="1">
                <a:latin typeface="微软雅黑" panose="020B0503020204020204" charset="-122"/>
                <a:ea typeface="微软雅黑" panose="020B0503020204020204" charset="-122"/>
                <a:cs typeface="微软雅黑" panose="020B0503020204020204" charset="-122"/>
              </a:rPr>
              <a:t>（</a:t>
            </a:r>
            <a:r>
              <a:rPr lang="en-US" altLang="zh-CN" sz="2000" b="1">
                <a:latin typeface="微软雅黑" panose="020B0503020204020204" charset="-122"/>
                <a:ea typeface="微软雅黑" panose="020B0503020204020204" charset="-122"/>
                <a:cs typeface="微软雅黑" panose="020B0503020204020204" charset="-122"/>
              </a:rPr>
              <a:t>4</a:t>
            </a:r>
            <a:r>
              <a:rPr lang="zh-CN" altLang="en-US" sz="2000" b="1">
                <a:latin typeface="微软雅黑" panose="020B0503020204020204" charset="-122"/>
                <a:ea typeface="微软雅黑" panose="020B0503020204020204" charset="-122"/>
                <a:cs typeface="微软雅黑" panose="020B0503020204020204" charset="-122"/>
              </a:rPr>
              <a:t>）完备性</a:t>
            </a:r>
            <a:endParaRPr lang="zh-CN" altLang="en-US" sz="2000" b="1">
              <a:latin typeface="微软雅黑" panose="020B0503020204020204" charset="-122"/>
              <a:ea typeface="微软雅黑" panose="020B0503020204020204" charset="-122"/>
              <a:cs typeface="微软雅黑" panose="020B0503020204020204" charset="-122"/>
            </a:endParaRPr>
          </a:p>
          <a:p>
            <a:pPr indent="508000" fontAlgn="auto">
              <a:lnSpc>
                <a:spcPct val="150000"/>
              </a:lnSpc>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完备性是指</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新的理论研究要符合逻辑上的完备性</a:t>
            </a:r>
            <a:r>
              <a:rPr lang="zh-CN" altLang="en-US" sz="2000">
                <a:latin typeface="微软雅黑" panose="020B0503020204020204" charset="-122"/>
                <a:ea typeface="微软雅黑" panose="020B0503020204020204" charset="-122"/>
                <a:cs typeface="微软雅黑" panose="020B0503020204020204" charset="-122"/>
              </a:rPr>
              <a:t>，即逻辑基础的简单性、逻辑推理的严密性和无矛盾性以及逻辑结论的可验证性。</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当然，对学术真理性的确认是任何科学研究选题的首要原则，但不可否认的是，学术真理性标准毕竟总是历史性地存在着，并发挥着作用。因此，就某一具体研究而言，并不存在一成不变的绝对的标准，即使是在过去曾被证明的标准，在新的环境、新的研究背景下也会发生变化。</a:t>
            </a:r>
            <a:endParaRPr lang="zh-CN" altLang="en-US" sz="2000">
              <a:latin typeface="微软雅黑" panose="020B0503020204020204" charset="-122"/>
              <a:ea typeface="微软雅黑" panose="020B0503020204020204" charset="-122"/>
              <a:cs typeface="微软雅黑" panose="020B0503020204020204" charset="-122"/>
            </a:endParaRPr>
          </a:p>
        </p:txBody>
      </p:sp>
      <p:sp>
        <p:nvSpPr>
          <p:cNvPr id="6" name="TextBox 2"/>
          <p:cNvSpPr txBox="1"/>
          <p:nvPr/>
        </p:nvSpPr>
        <p:spPr>
          <a:xfrm>
            <a:off x="3704074" y="251324"/>
            <a:ext cx="4813935" cy="521970"/>
          </a:xfrm>
          <a:prstGeom prst="rect">
            <a:avLst/>
          </a:prstGeom>
          <a:noFill/>
        </p:spPr>
        <p:txBody>
          <a:bodyPr wrap="none" rtlCol="0">
            <a:spAutoFit/>
          </a:bodyPr>
          <a:p>
            <a:pPr algn="ctr"/>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sym typeface="+mn-ea"/>
              </a:rPr>
              <a:t>一、调查课题确定的一般原理</a:t>
            </a:r>
            <a:endParaRPr lang="zh-CN" altLang="en-US" sz="2800" dirty="0">
              <a:solidFill>
                <a:schemeClr val="accent3">
                  <a:lumMod val="75000"/>
                </a:schemeClr>
              </a:solidFill>
              <a:latin typeface="微软雅黑" panose="020B0503020204020204" charset="-122"/>
              <a:ea typeface="微软雅黑" panose="020B0503020204020204"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6531" y="494212"/>
            <a:ext cx="12188156" cy="521970"/>
            <a:chOff x="181649" y="657955"/>
            <a:chExt cx="12190413" cy="522067"/>
          </a:xfrm>
        </p:grpSpPr>
        <p:sp>
          <p:nvSpPr>
            <p:cNvPr id="2" name="矩形 1"/>
            <p:cNvSpPr/>
            <p:nvPr/>
          </p:nvSpPr>
          <p:spPr>
            <a:xfrm>
              <a:off x="181649"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6131742" y="657955"/>
              <a:ext cx="309937" cy="522067"/>
            </a:xfrm>
            <a:prstGeom prst="rect">
              <a:avLst/>
            </a:prstGeom>
            <a:noFill/>
          </p:spPr>
          <p:txBody>
            <a:bodyPr wrap="none" rtlCol="0" anchor="ctr" anchorCtr="0">
              <a:spAutoFit/>
            </a:bodyPr>
            <a:lstStyle/>
            <a:p>
              <a:pPr algn="ctr"/>
              <a:endPar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sym typeface="+mn-ea"/>
              </a:endParaRPr>
            </a:p>
          </p:txBody>
        </p:sp>
      </p:grpSp>
      <p:sp>
        <p:nvSpPr>
          <p:cNvPr id="3" name="文本框 2"/>
          <p:cNvSpPr txBox="1"/>
          <p:nvPr/>
        </p:nvSpPr>
        <p:spPr>
          <a:xfrm>
            <a:off x="1267460" y="1016000"/>
            <a:ext cx="7250430" cy="460375"/>
          </a:xfrm>
          <a:prstGeom prst="rect">
            <a:avLst/>
          </a:prstGeom>
          <a:noFill/>
        </p:spPr>
        <p:txBody>
          <a:bodyPr wrap="square" rtlCol="0">
            <a:spAutoFit/>
          </a:bodyPr>
          <a:p>
            <a:r>
              <a:rPr sz="2400" b="1">
                <a:latin typeface="微软雅黑" panose="020B0503020204020204" charset="-122"/>
                <a:ea typeface="微软雅黑" panose="020B0503020204020204" charset="-122"/>
                <a:cs typeface="微软雅黑" panose="020B0503020204020204" charset="-122"/>
              </a:rPr>
              <a:t>2</a:t>
            </a:r>
            <a:r>
              <a:rPr lang="en-US" sz="2400" b="1">
                <a:latin typeface="微软雅黑" panose="020B0503020204020204" charset="-122"/>
                <a:ea typeface="微软雅黑" panose="020B0503020204020204" charset="-122"/>
                <a:cs typeface="微软雅黑" panose="020B0503020204020204" charset="-122"/>
              </a:rPr>
              <a:t>.</a:t>
            </a:r>
            <a:r>
              <a:rPr sz="2400" b="1">
                <a:latin typeface="微软雅黑" panose="020B0503020204020204" charset="-122"/>
                <a:ea typeface="微软雅黑" panose="020B0503020204020204" charset="-122"/>
                <a:cs typeface="微软雅黑" panose="020B0503020204020204" charset="-122"/>
              </a:rPr>
              <a:t>社会价值性标准</a:t>
            </a:r>
            <a:endParaRPr sz="2400" b="1">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682625" y="1476375"/>
            <a:ext cx="10902950" cy="5169535"/>
          </a:xfrm>
          <a:prstGeom prst="rect">
            <a:avLst/>
          </a:prstGeom>
          <a:noFill/>
        </p:spPr>
        <p:txBody>
          <a:bodyPr wrap="square" rtlCol="0">
            <a:spAutoFit/>
          </a:bodyPr>
          <a:p>
            <a:pPr indent="508000" fontAlgn="auto">
              <a:lnSpc>
                <a:spcPct val="150000"/>
              </a:lnSpc>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如何认识社会价值性标准呢？一方面，</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该研究是与人们的需要、利益和目标紧密地联系在一起的，如果符合人们的某种需要，就会被社会认可</a:t>
            </a:r>
            <a:r>
              <a:rPr lang="zh-CN" altLang="en-US" sz="2000">
                <a:latin typeface="微软雅黑" panose="020B0503020204020204" charset="-122"/>
                <a:ea typeface="微软雅黑" panose="020B0503020204020204" charset="-122"/>
                <a:cs typeface="微软雅黑" panose="020B0503020204020204" charset="-122"/>
              </a:rPr>
              <a:t>。比如一项研究成果运用到现实中，有可能获取某种经济收益，或者能有效地降低解决某种社会问题的成本，提高社会资源的利用效率，那么，该研究课题就具有经济价值。另一方面，</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社会价值不同于个人价值标准，个人价值标准是以个人的需要、利益和目标来对相关的问题进行取舍、选择；而社会价值总是与大多数社会成员的需要、利益和目标联系在一起的</a:t>
            </a:r>
            <a:r>
              <a:rPr lang="zh-CN" altLang="en-US" sz="2000">
                <a:latin typeface="微软雅黑" panose="020B0503020204020204" charset="-122"/>
                <a:ea typeface="微软雅黑" panose="020B0503020204020204" charset="-122"/>
                <a:cs typeface="微软雅黑" panose="020B0503020204020204" charset="-122"/>
              </a:rPr>
              <a:t>。比如，某一研究课题有可能对不同的社会群体、不同的社会阶层或者不同的利益集团的政治地位或社会关系有某种深刻或潜在的影响，那么该研究课题就具有社会政治价值。</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总之，在进行人文社会学科研究课题的选题时，某个选题是否有社会价值，关键看该研究的主题、该研究所涉及的问题是否跟社会上多数人的现实生活有密切联系，该研究对这一社会问题的解读、解决是否有利于人们的实际操作，这就是所谓的</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社会价值</a:t>
            </a:r>
            <a:r>
              <a:rPr lang="zh-CN" altLang="en-US" sz="2000">
                <a:latin typeface="微软雅黑" panose="020B0503020204020204" charset="-122"/>
                <a:ea typeface="微软雅黑" panose="020B0503020204020204" charset="-122"/>
                <a:cs typeface="微软雅黑" panose="020B0503020204020204" charset="-122"/>
              </a:rPr>
              <a:t>。</a:t>
            </a:r>
            <a:endParaRPr lang="zh-CN" altLang="en-US" sz="2000">
              <a:latin typeface="微软雅黑" panose="020B0503020204020204" charset="-122"/>
              <a:ea typeface="微软雅黑" panose="020B0503020204020204" charset="-122"/>
              <a:cs typeface="微软雅黑" panose="020B0503020204020204" charset="-122"/>
            </a:endParaRPr>
          </a:p>
        </p:txBody>
      </p:sp>
      <p:sp>
        <p:nvSpPr>
          <p:cNvPr id="6" name="TextBox 2"/>
          <p:cNvSpPr txBox="1"/>
          <p:nvPr/>
        </p:nvSpPr>
        <p:spPr>
          <a:xfrm>
            <a:off x="3704074" y="251324"/>
            <a:ext cx="4813935" cy="521970"/>
          </a:xfrm>
          <a:prstGeom prst="rect">
            <a:avLst/>
          </a:prstGeom>
          <a:noFill/>
        </p:spPr>
        <p:txBody>
          <a:bodyPr wrap="none" rtlCol="0">
            <a:spAutoFit/>
          </a:bodyPr>
          <a:p>
            <a:pPr algn="ctr"/>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sym typeface="+mn-ea"/>
              </a:rPr>
              <a:t>一、调查课题确定的一般原理</a:t>
            </a:r>
            <a:endParaRPr lang="zh-CN" altLang="en-US" sz="2800" dirty="0">
              <a:solidFill>
                <a:schemeClr val="accent3">
                  <a:lumMod val="75000"/>
                </a:schemeClr>
              </a:solidFill>
              <a:latin typeface="微软雅黑" panose="020B0503020204020204" charset="-122"/>
              <a:ea typeface="微软雅黑" panose="020B0503020204020204"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down)">
                                      <p:cBhvr>
                                        <p:cTn id="1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6531" y="494212"/>
            <a:ext cx="12188156" cy="521970"/>
            <a:chOff x="181649" y="657955"/>
            <a:chExt cx="12190413" cy="522067"/>
          </a:xfrm>
        </p:grpSpPr>
        <p:sp>
          <p:nvSpPr>
            <p:cNvPr id="2" name="矩形 1"/>
            <p:cNvSpPr/>
            <p:nvPr/>
          </p:nvSpPr>
          <p:spPr>
            <a:xfrm>
              <a:off x="181649"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6131742" y="657955"/>
              <a:ext cx="309937" cy="522067"/>
            </a:xfrm>
            <a:prstGeom prst="rect">
              <a:avLst/>
            </a:prstGeom>
            <a:noFill/>
          </p:spPr>
          <p:txBody>
            <a:bodyPr wrap="none" rtlCol="0" anchor="ctr" anchorCtr="0">
              <a:spAutoFit/>
            </a:bodyPr>
            <a:lstStyle/>
            <a:p>
              <a:pPr algn="ctr"/>
              <a:endPar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sym typeface="+mn-ea"/>
              </a:endParaRPr>
            </a:p>
          </p:txBody>
        </p:sp>
      </p:grpSp>
      <p:sp>
        <p:nvSpPr>
          <p:cNvPr id="5" name="文本框 4"/>
          <p:cNvSpPr txBox="1"/>
          <p:nvPr/>
        </p:nvSpPr>
        <p:spPr>
          <a:xfrm>
            <a:off x="879475" y="1473835"/>
            <a:ext cx="10433050" cy="4246245"/>
          </a:xfrm>
          <a:prstGeom prst="rect">
            <a:avLst/>
          </a:prstGeom>
          <a:noFill/>
        </p:spPr>
        <p:txBody>
          <a:bodyPr wrap="square" rtlCol="0">
            <a:spAutoFit/>
          </a:bodyPr>
          <a:p>
            <a:pPr indent="508000" fontAlgn="auto">
              <a:lnSpc>
                <a:spcPct val="150000"/>
              </a:lnSpc>
              <a:extLst>
                <a:ext uri="{35155182-B16C-46BC-9424-99874614C6A1}">
                  <wpsdc:indentchars xmlns:wpsdc="http://www.wps.cn/officeDocument/2017/drawingmlCustomData" val="200" checksum="282533468"/>
                </a:ext>
              </a:extLst>
            </a:pPr>
            <a:r>
              <a:rPr sz="2000">
                <a:latin typeface="微软雅黑" panose="020B0503020204020204" charset="-122"/>
                <a:ea typeface="微软雅黑" panose="020B0503020204020204" charset="-122"/>
                <a:cs typeface="微软雅黑" panose="020B0503020204020204" charset="-122"/>
              </a:rPr>
              <a:t>从根本上来说，舆论课题真正的来源，就是</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舆论问题的发生</a:t>
            </a:r>
            <a:r>
              <a:rPr sz="2000">
                <a:latin typeface="微软雅黑" panose="020B0503020204020204" charset="-122"/>
                <a:ea typeface="微软雅黑" panose="020B0503020204020204" charset="-122"/>
                <a:cs typeface="微软雅黑" panose="020B0503020204020204" charset="-122"/>
              </a:rPr>
              <a:t>。由于不断发展的社会实践与既存的观念文明和制度文明之间存在着不同步性，当社会发展实践和现存的规则、制度之间产生了矛盾，那么在这种矛盾所造成的张力下，就容易产生一些冲突或者社会问题。既有的规则、制度的有效性降低之后，需要重新设置议程来完成有效的制度构造，这时社会舆论参与到解决问题的过程中。所以，从理论层面上分析舆论课题的来源，实际上是跟现实发展的矛盾有关，跟社会公共决策有关。</a:t>
            </a:r>
            <a:endParaRPr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extLst>
                <a:ext uri="{35155182-B16C-46BC-9424-99874614C6A1}">
                  <wpsdc:indentchars xmlns:wpsdc="http://www.wps.cn/officeDocument/2017/drawingmlCustomData" val="200" checksum="282533468"/>
                </a:ext>
              </a:extLst>
            </a:pPr>
            <a:r>
              <a:rPr sz="2000">
                <a:latin typeface="微软雅黑" panose="020B0503020204020204" charset="-122"/>
                <a:ea typeface="微软雅黑" panose="020B0503020204020204" charset="-122"/>
                <a:cs typeface="微软雅黑" panose="020B0503020204020204" charset="-122"/>
              </a:rPr>
              <a:t>舆论具体课题确定的基本原理，则是指一项课题加以确立需要掌握哪些标准，即哪些值得去做，可以去做；而哪些不值得去做，也不可以去做。一般来说，至少有三个标准：</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学术真理性标准、社会价值性标准和可行性标准</a:t>
            </a:r>
            <a:r>
              <a:rPr sz="2000">
                <a:latin typeface="微软雅黑" panose="020B0503020204020204" charset="-122"/>
                <a:ea typeface="微软雅黑" panose="020B0503020204020204" charset="-122"/>
                <a:cs typeface="微软雅黑" panose="020B0503020204020204" charset="-122"/>
              </a:rPr>
              <a:t>。</a:t>
            </a:r>
            <a:endParaRPr sz="2000">
              <a:latin typeface="微软雅黑" panose="020B0503020204020204" charset="-122"/>
              <a:ea typeface="微软雅黑" panose="020B0503020204020204" charset="-122"/>
              <a:cs typeface="微软雅黑" panose="020B0503020204020204" charset="-122"/>
            </a:endParaRPr>
          </a:p>
        </p:txBody>
      </p:sp>
      <p:sp>
        <p:nvSpPr>
          <p:cNvPr id="6" name="TextBox 2"/>
          <p:cNvSpPr txBox="1"/>
          <p:nvPr/>
        </p:nvSpPr>
        <p:spPr>
          <a:xfrm>
            <a:off x="3704074" y="251324"/>
            <a:ext cx="4813935" cy="521970"/>
          </a:xfrm>
          <a:prstGeom prst="rect">
            <a:avLst/>
          </a:prstGeom>
          <a:noFill/>
        </p:spPr>
        <p:txBody>
          <a:bodyPr wrap="none" rtlCol="0">
            <a:spAutoFit/>
          </a:bodyPr>
          <a:p>
            <a:pPr algn="ctr"/>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sym typeface="+mn-ea"/>
              </a:rPr>
              <a:t>二、舆论调查课题的确定原理</a:t>
            </a:r>
            <a:endParaRPr lang="zh-CN" altLang="en-US" sz="2800" dirty="0">
              <a:solidFill>
                <a:schemeClr val="accent3">
                  <a:lumMod val="75000"/>
                </a:schemeClr>
              </a:solidFill>
              <a:latin typeface="微软雅黑" panose="020B0503020204020204" charset="-122"/>
              <a:ea typeface="微软雅黑" panose="020B0503020204020204"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0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20168938_3*l_h_i*1_4_2"/>
  <p:tag name="KSO_WM_TEMPLATE_CATEGORY" val="diagram"/>
  <p:tag name="KSO_WM_TEMPLATE_INDEX" val="20168938"/>
  <p:tag name="KSO_WM_UNIT_LAYERLEVEL" val="1_1_1"/>
  <p:tag name="KSO_WM_TAG_VERSION" val="1.0"/>
  <p:tag name="KSO_WM_BEAUTIFY_FLAG" val="#wm#"/>
  <p:tag name="KSO_WM_UNIT_FILL_FORE_SCHEMECOLOR_INDEX" val="14"/>
  <p:tag name="KSO_WM_UNIT_FILL_TYPE" val="1"/>
  <p:tag name="KSO_WM_UNIT_TEXT_FILL_FORE_SCHEMECOLOR_INDEX" val="5"/>
  <p:tag name="KSO_WM_UNIT_TEXT_FILL_TYPE" val="1"/>
</p:tagLst>
</file>

<file path=ppt/tags/tag101.xml><?xml version="1.0" encoding="utf-8"?>
<p:tagLst xmlns:p="http://schemas.openxmlformats.org/presentationml/2006/main">
  <p:tag name="KSO_WM_UNIT_ISCONTENTSTITLE" val="0"/>
  <p:tag name="KSO_WM_UNIT_PRESET_TEXT" val="添加标题"/>
  <p:tag name="KSO_WM_UNIT_NOCLEAR" val="0"/>
  <p:tag name="KSO_WM_UNIT_VALUE" val="14"/>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168938_3*l_h_a*1_4_1"/>
  <p:tag name="KSO_WM_TEMPLATE_CATEGORY" val="diagram"/>
  <p:tag name="KSO_WM_TEMPLATE_INDEX" val="20168938"/>
  <p:tag name="KSO_WM_UNIT_LAYERLEVEL" val="1_1_1"/>
  <p:tag name="KSO_WM_TAG_VERSION" val="1.0"/>
  <p:tag name="KSO_WM_BEAUTIFY_FLAG" val="#wm#"/>
  <p:tag name="KSO_WM_UNIT_TEXT_FILL_FORE_SCHEMECOLOR_INDEX" val="5"/>
  <p:tag name="KSO_WM_UNIT_TEXT_FILL_TYPE" val="1"/>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187308"/>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187308"/>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1.xml><?xml version="1.0" encoding="utf-8"?>
<p:tagLst xmlns:p="http://schemas.openxmlformats.org/presentationml/2006/main">
  <p:tag name="KSO_WM_TEMPLATE_THUMBS_INDEX" val="1"/>
  <p:tag name="KSO_WM_TEMPLATE_SUBCATEGORY" val="0"/>
  <p:tag name="KSO_WM_TAG_VERSION" val="1.0"/>
  <p:tag name="KSO_WM_BEAUTIFY_FLAG" val="#wm#"/>
  <p:tag name="KSO_WM_TEMPLATE_CATEGORY" val="custom"/>
  <p:tag name="KSO_WM_TEMPLATE_INDEX" val="20187308"/>
</p:tagLst>
</file>

<file path=ppt/tags/tag6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168938_1*l_h_i*1_1_1"/>
  <p:tag name="KSO_WM_TEMPLATE_CATEGORY" val="diagram"/>
  <p:tag name="KSO_WM_TEMPLATE_INDEX" val="20168938"/>
  <p:tag name="KSO_WM_UNIT_LAYERLEVEL" val="1_1_1"/>
  <p:tag name="KSO_WM_TAG_VERSION" val="1.0"/>
  <p:tag name="KSO_WM_BEAUTIFY_FLAG" val="#wm#"/>
  <p:tag name="KSO_WM_UNIT_LINE_FORE_SCHEMECOLOR_INDEX" val="5"/>
  <p:tag name="KSO_WM_UNIT_LINE_FILL_TYPE" val="2"/>
  <p:tag name="KSO_WM_UNIT_TEXT_FILL_FORE_SCHEMECOLOR_INDEX" val="2"/>
  <p:tag name="KSO_WM_UNIT_TEXT_FILL_TYPE" val="1"/>
</p:tagLst>
</file>

<file path=ppt/tags/tag6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168938_1*l_h_i*1_1_2"/>
  <p:tag name="KSO_WM_TEMPLATE_CATEGORY" val="diagram"/>
  <p:tag name="KSO_WM_TEMPLATE_INDEX" val="20168938"/>
  <p:tag name="KSO_WM_UNIT_LAYERLEVEL" val="1_1_1"/>
  <p:tag name="KSO_WM_TAG_VERSION" val="1.0"/>
  <p:tag name="KSO_WM_BEAUTIFY_FLAG" val="#wm#"/>
  <p:tag name="KSO_WM_UNIT_FILL_FORE_SCHEMECOLOR_INDEX" val="14"/>
  <p:tag name="KSO_WM_UNIT_FILL_TYPE" val="1"/>
  <p:tag name="KSO_WM_UNIT_TEXT_FILL_FORE_SCHEMECOLOR_INDEX" val="5"/>
  <p:tag name="KSO_WM_UNIT_TEXT_FILL_TYPE" val="1"/>
</p:tagLst>
</file>

<file path=ppt/tags/tag64.xml><?xml version="1.0" encoding="utf-8"?>
<p:tagLst xmlns:p="http://schemas.openxmlformats.org/presentationml/2006/main">
  <p:tag name="KSO_WM_UNIT_PRESET_TEXT" val="单击此处添加文本具体内容，简明扼要的阐述您的观点。"/>
  <p:tag name="KSO_WM_UNIT_NOCLEAR" val="0"/>
  <p:tag name="KSO_WM_UNIT_VALUE" val="42"/>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168938_1*l_h_f*1_1_1"/>
  <p:tag name="KSO_WM_TEMPLATE_CATEGORY" val="diagram"/>
  <p:tag name="KSO_WM_TEMPLATE_INDEX" val="20168938"/>
  <p:tag name="KSO_WM_UNIT_LAYERLEVEL" val="1_1_1"/>
  <p:tag name="KSO_WM_TAG_VERSION" val="1.0"/>
  <p:tag name="KSO_WM_BEAUTIFY_FLAG" val="#wm#"/>
  <p:tag name="KSO_WM_UNIT_TEXT_FILL_FORE_SCHEMECOLOR_INDEX" val="13"/>
  <p:tag name="KSO_WM_UNIT_TEXT_FILL_TYPE" val="1"/>
</p:tagLst>
</file>

<file path=ppt/tags/tag65.xml><?xml version="1.0" encoding="utf-8"?>
<p:tagLst xmlns:p="http://schemas.openxmlformats.org/presentationml/2006/main">
  <p:tag name="KSO_WM_UNIT_ISCONTENTSTITLE" val="0"/>
  <p:tag name="KSO_WM_UNIT_PRESET_TEXT" val="添加标题"/>
  <p:tag name="KSO_WM_UNIT_NOCLEAR" val="0"/>
  <p:tag name="KSO_WM_UNIT_VALUE" val="14"/>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168938_1*l_h_a*1_1_1"/>
  <p:tag name="KSO_WM_TEMPLATE_CATEGORY" val="diagram"/>
  <p:tag name="KSO_WM_TEMPLATE_INDEX" val="20168938"/>
  <p:tag name="KSO_WM_UNIT_LAYERLEVEL" val="1_1_1"/>
  <p:tag name="KSO_WM_TAG_VERSION" val="1.0"/>
  <p:tag name="KSO_WM_BEAUTIFY_FLAG" val="#wm#"/>
  <p:tag name="KSO_WM_UNIT_TEXT_FILL_FORE_SCHEMECOLOR_INDEX" val="5"/>
  <p:tag name="KSO_WM_UNIT_TEXT_FILL_TYPE" val="1"/>
</p:tagLst>
</file>

<file path=ppt/tags/tag6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168938_1*l_h_i*1_2_1"/>
  <p:tag name="KSO_WM_TEMPLATE_CATEGORY" val="diagram"/>
  <p:tag name="KSO_WM_TEMPLATE_INDEX" val="20168938"/>
  <p:tag name="KSO_WM_UNIT_LAYERLEVEL" val="1_1_1"/>
  <p:tag name="KSO_WM_TAG_VERSION" val="1.0"/>
  <p:tag name="KSO_WM_BEAUTIFY_FLAG" val="#wm#"/>
  <p:tag name="KSO_WM_UNIT_LINE_FORE_SCHEMECOLOR_INDEX" val="6"/>
  <p:tag name="KSO_WM_UNIT_LINE_FILL_TYPE" val="2"/>
  <p:tag name="KSO_WM_UNIT_TEXT_FILL_FORE_SCHEMECOLOR_INDEX" val="2"/>
  <p:tag name="KSO_WM_UNIT_TEXT_FILL_TYPE" val="1"/>
</p:tagLst>
</file>

<file path=ppt/tags/tag6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168938_1*l_h_i*1_2_2"/>
  <p:tag name="KSO_WM_TEMPLATE_CATEGORY" val="diagram"/>
  <p:tag name="KSO_WM_TEMPLATE_INDEX" val="20168938"/>
  <p:tag name="KSO_WM_UNIT_LAYERLEVEL" val="1_1_1"/>
  <p:tag name="KSO_WM_TAG_VERSION" val="1.0"/>
  <p:tag name="KSO_WM_BEAUTIFY_FLAG" val="#wm#"/>
  <p:tag name="KSO_WM_UNIT_FILL_FORE_SCHEMECOLOR_INDEX" val="14"/>
  <p:tag name="KSO_WM_UNIT_FILL_TYPE" val="1"/>
  <p:tag name="KSO_WM_UNIT_TEXT_FILL_FORE_SCHEMECOLOR_INDEX" val="6"/>
  <p:tag name="KSO_WM_UNIT_TEXT_FILL_TYPE" val="1"/>
</p:tagLst>
</file>

<file path=ppt/tags/tag68.xml><?xml version="1.0" encoding="utf-8"?>
<p:tagLst xmlns:p="http://schemas.openxmlformats.org/presentationml/2006/main">
  <p:tag name="KSO_WM_UNIT_ISCONTENTSTITLE" val="0"/>
  <p:tag name="KSO_WM_UNIT_PRESET_TEXT" val="添加标题"/>
  <p:tag name="KSO_WM_UNIT_NOCLEAR" val="0"/>
  <p:tag name="KSO_WM_UNIT_VALUE" val="14"/>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168938_1*l_h_a*1_2_1"/>
  <p:tag name="KSO_WM_TEMPLATE_CATEGORY" val="diagram"/>
  <p:tag name="KSO_WM_TEMPLATE_INDEX" val="20168938"/>
  <p:tag name="KSO_WM_UNIT_LAYERLEVEL" val="1_1_1"/>
  <p:tag name="KSO_WM_TAG_VERSION" val="1.0"/>
  <p:tag name="KSO_WM_BEAUTIFY_FLAG" val="#wm#"/>
  <p:tag name="KSO_WM_UNIT_TEXT_FILL_FORE_SCHEMECOLOR_INDEX" val="6"/>
  <p:tag name="KSO_WM_UNIT_TEXT_FILL_TYPE" val="1"/>
</p:tagLst>
</file>

<file path=ppt/tags/tag6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168938_2*l_h_i*1_1_1"/>
  <p:tag name="KSO_WM_TEMPLATE_CATEGORY" val="diagram"/>
  <p:tag name="KSO_WM_TEMPLATE_INDEX" val="20168938"/>
  <p:tag name="KSO_WM_UNIT_LAYERLEVEL" val="1_1_1"/>
  <p:tag name="KSO_WM_TAG_VERSION" val="1.0"/>
  <p:tag name="KSO_WM_BEAUTIFY_FLAG" val="#wm#"/>
  <p:tag name="KSO_WM_UNIT_LINE_FORE_SCHEMECOLOR_INDEX" val="5"/>
  <p:tag name="KSO_WM_UNIT_LINE_FILL_TYPE" val="2"/>
  <p:tag name="KSO_WM_UNIT_TEXT_FILL_FORE_SCHEMECOLOR_INDEX" val="2"/>
  <p:tag name="KSO_WM_UNIT_TEXT_FILL_TYPE" val="1"/>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168938_2*l_h_i*1_1_2"/>
  <p:tag name="KSO_WM_TEMPLATE_CATEGORY" val="diagram"/>
  <p:tag name="KSO_WM_TEMPLATE_INDEX" val="20168938"/>
  <p:tag name="KSO_WM_UNIT_LAYERLEVEL" val="1_1_1"/>
  <p:tag name="KSO_WM_TAG_VERSION" val="1.0"/>
  <p:tag name="KSO_WM_BEAUTIFY_FLAG" val="#wm#"/>
  <p:tag name="KSO_WM_UNIT_FILL_FORE_SCHEMECOLOR_INDEX" val="14"/>
  <p:tag name="KSO_WM_UNIT_FILL_TYPE" val="1"/>
  <p:tag name="KSO_WM_UNIT_TEXT_FILL_FORE_SCHEMECOLOR_INDEX" val="5"/>
  <p:tag name="KSO_WM_UNIT_TEXT_FILL_TYPE" val="1"/>
</p:tagLst>
</file>

<file path=ppt/tags/tag71.xml><?xml version="1.0" encoding="utf-8"?>
<p:tagLst xmlns:p="http://schemas.openxmlformats.org/presentationml/2006/main">
  <p:tag name="KSO_WM_UNIT_ISCONTENTSTITLE" val="0"/>
  <p:tag name="KSO_WM_UNIT_PRESET_TEXT" val="添加标题"/>
  <p:tag name="KSO_WM_UNIT_NOCLEAR" val="0"/>
  <p:tag name="KSO_WM_UNIT_VALUE" val="14"/>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168938_2*l_h_a*1_1_1"/>
  <p:tag name="KSO_WM_TEMPLATE_CATEGORY" val="diagram"/>
  <p:tag name="KSO_WM_TEMPLATE_INDEX" val="20168938"/>
  <p:tag name="KSO_WM_UNIT_LAYERLEVEL" val="1_1_1"/>
  <p:tag name="KSO_WM_TAG_VERSION" val="1.0"/>
  <p:tag name="KSO_WM_BEAUTIFY_FLAG" val="#wm#"/>
  <p:tag name="KSO_WM_UNIT_TEXT_FILL_FORE_SCHEMECOLOR_INDEX" val="5"/>
  <p:tag name="KSO_WM_UNIT_TEXT_FILL_TYPE" val="1"/>
</p:tagLst>
</file>

<file path=ppt/tags/tag7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168938_2*l_h_i*1_2_1"/>
  <p:tag name="KSO_WM_TEMPLATE_CATEGORY" val="diagram"/>
  <p:tag name="KSO_WM_TEMPLATE_INDEX" val="20168938"/>
  <p:tag name="KSO_WM_UNIT_LAYERLEVEL" val="1_1_1"/>
  <p:tag name="KSO_WM_TAG_VERSION" val="1.0"/>
  <p:tag name="KSO_WM_BEAUTIFY_FLAG" val="#wm#"/>
  <p:tag name="KSO_WM_UNIT_LINE_FORE_SCHEMECOLOR_INDEX" val="6"/>
  <p:tag name="KSO_WM_UNIT_LINE_FILL_TYPE" val="2"/>
  <p:tag name="KSO_WM_UNIT_TEXT_FILL_FORE_SCHEMECOLOR_INDEX" val="2"/>
  <p:tag name="KSO_WM_UNIT_TEXT_FILL_TYPE" val="1"/>
</p:tagLst>
</file>

<file path=ppt/tags/tag7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168938_2*l_h_i*1_2_2"/>
  <p:tag name="KSO_WM_TEMPLATE_CATEGORY" val="diagram"/>
  <p:tag name="KSO_WM_TEMPLATE_INDEX" val="20168938"/>
  <p:tag name="KSO_WM_UNIT_LAYERLEVEL" val="1_1_1"/>
  <p:tag name="KSO_WM_TAG_VERSION" val="1.0"/>
  <p:tag name="KSO_WM_BEAUTIFY_FLAG" val="#wm#"/>
  <p:tag name="KSO_WM_UNIT_FILL_FORE_SCHEMECOLOR_INDEX" val="14"/>
  <p:tag name="KSO_WM_UNIT_FILL_TYPE" val="1"/>
  <p:tag name="KSO_WM_UNIT_TEXT_FILL_FORE_SCHEMECOLOR_INDEX" val="6"/>
  <p:tag name="KSO_WM_UNIT_TEXT_FILL_TYPE" val="1"/>
</p:tagLst>
</file>

<file path=ppt/tags/tag74.xml><?xml version="1.0" encoding="utf-8"?>
<p:tagLst xmlns:p="http://schemas.openxmlformats.org/presentationml/2006/main">
  <p:tag name="KSO_WM_UNIT_ISCONTENTSTITLE" val="0"/>
  <p:tag name="KSO_WM_UNIT_PRESET_TEXT" val="添加标题"/>
  <p:tag name="KSO_WM_UNIT_NOCLEAR" val="0"/>
  <p:tag name="KSO_WM_UNIT_VALUE" val="14"/>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168938_2*l_h_a*1_2_1"/>
  <p:tag name="KSO_WM_TEMPLATE_CATEGORY" val="diagram"/>
  <p:tag name="KSO_WM_TEMPLATE_INDEX" val="20168938"/>
  <p:tag name="KSO_WM_UNIT_LAYERLEVEL" val="1_1_1"/>
  <p:tag name="KSO_WM_TAG_VERSION" val="1.0"/>
  <p:tag name="KSO_WM_BEAUTIFY_FLAG" val="#wm#"/>
  <p:tag name="KSO_WM_UNIT_TEXT_FILL_FORE_SCHEMECOLOR_INDEX" val="6"/>
  <p:tag name="KSO_WM_UNIT_TEXT_FILL_TYPE" val="1"/>
</p:tagLst>
</file>

<file path=ppt/tags/tag7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168938_2*l_h_i*1_3_1"/>
  <p:tag name="KSO_WM_TEMPLATE_CATEGORY" val="diagram"/>
  <p:tag name="KSO_WM_TEMPLATE_INDEX" val="20168938"/>
  <p:tag name="KSO_WM_UNIT_LAYERLEVEL" val="1_1_1"/>
  <p:tag name="KSO_WM_TAG_VERSION" val="1.0"/>
  <p:tag name="KSO_WM_BEAUTIFY_FLAG" val="#wm#"/>
  <p:tag name="KSO_WM_UNIT_LINE_FORE_SCHEMECOLOR_INDEX" val="5"/>
  <p:tag name="KSO_WM_UNIT_LINE_FILL_TYPE" val="2"/>
  <p:tag name="KSO_WM_UNIT_TEXT_FILL_FORE_SCHEMECOLOR_INDEX" val="2"/>
  <p:tag name="KSO_WM_UNIT_TEXT_FILL_TYPE" val="1"/>
</p:tagLst>
</file>

<file path=ppt/tags/tag7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168938_2*l_h_i*1_3_2"/>
  <p:tag name="KSO_WM_TEMPLATE_CATEGORY" val="diagram"/>
  <p:tag name="KSO_WM_TEMPLATE_INDEX" val="20168938"/>
  <p:tag name="KSO_WM_UNIT_LAYERLEVEL" val="1_1_1"/>
  <p:tag name="KSO_WM_TAG_VERSION" val="1.0"/>
  <p:tag name="KSO_WM_BEAUTIFY_FLAG" val="#wm#"/>
  <p:tag name="KSO_WM_UNIT_FILL_FORE_SCHEMECOLOR_INDEX" val="14"/>
  <p:tag name="KSO_WM_UNIT_FILL_TYPE" val="1"/>
  <p:tag name="KSO_WM_UNIT_TEXT_FILL_FORE_SCHEMECOLOR_INDEX" val="5"/>
  <p:tag name="KSO_WM_UNIT_TEXT_FILL_TYPE" val="1"/>
</p:tagLst>
</file>

<file path=ppt/tags/tag77.xml><?xml version="1.0" encoding="utf-8"?>
<p:tagLst xmlns:p="http://schemas.openxmlformats.org/presentationml/2006/main">
  <p:tag name="KSO_WM_UNIT_PRESET_TEXT" val="单击此处添加文本具体内容，简明扼要的阐述您的观点。"/>
  <p:tag name="KSO_WM_UNIT_NOCLEAR" val="0"/>
  <p:tag name="KSO_WM_UNIT_VALUE" val="28"/>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168938_2*l_h_f*1_3_1"/>
  <p:tag name="KSO_WM_TEMPLATE_CATEGORY" val="diagram"/>
  <p:tag name="KSO_WM_TEMPLATE_INDEX" val="20168938"/>
  <p:tag name="KSO_WM_UNIT_LAYERLEVEL" val="1_1_1"/>
  <p:tag name="KSO_WM_TAG_VERSION" val="1.0"/>
  <p:tag name="KSO_WM_BEAUTIFY_FLAG" val="#wm#"/>
  <p:tag name="KSO_WM_UNIT_TEXT_FILL_FORE_SCHEMECOLOR_INDEX" val="13"/>
  <p:tag name="KSO_WM_UNIT_TEXT_FILL_TYPE" val="1"/>
</p:tagLst>
</file>

<file path=ppt/tags/tag78.xml><?xml version="1.0" encoding="utf-8"?>
<p:tagLst xmlns:p="http://schemas.openxmlformats.org/presentationml/2006/main">
  <p:tag name="KSO_WM_UNIT_ISCONTENTSTITLE" val="0"/>
  <p:tag name="KSO_WM_UNIT_PRESET_TEXT" val="添加标题"/>
  <p:tag name="KSO_WM_UNIT_NOCLEAR" val="0"/>
  <p:tag name="KSO_WM_UNIT_VALUE" val="14"/>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168938_2*l_h_a*1_3_1"/>
  <p:tag name="KSO_WM_TEMPLATE_CATEGORY" val="diagram"/>
  <p:tag name="KSO_WM_TEMPLATE_INDEX" val="20168938"/>
  <p:tag name="KSO_WM_UNIT_LAYERLEVEL" val="1_1_1"/>
  <p:tag name="KSO_WM_TAG_VERSION" val="1.0"/>
  <p:tag name="KSO_WM_BEAUTIFY_FLAG" val="#wm#"/>
  <p:tag name="KSO_WM_UNIT_TEXT_FILL_FORE_SCHEMECOLOR_INDEX" val="5"/>
  <p:tag name="KSO_WM_UNIT_TEXT_FILL_TYPE" val="1"/>
</p:tagLst>
</file>

<file path=ppt/tags/tag7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168938_1*l_h_i*1_1_1"/>
  <p:tag name="KSO_WM_TEMPLATE_CATEGORY" val="diagram"/>
  <p:tag name="KSO_WM_TEMPLATE_INDEX" val="20168938"/>
  <p:tag name="KSO_WM_UNIT_LAYERLEVEL" val="1_1_1"/>
  <p:tag name="KSO_WM_TAG_VERSION" val="1.0"/>
  <p:tag name="KSO_WM_BEAUTIFY_FLAG" val="#wm#"/>
  <p:tag name="KSO_WM_UNIT_LINE_FORE_SCHEMECOLOR_INDEX" val="5"/>
  <p:tag name="KSO_WM_UNIT_LINE_FILL_TYPE" val="2"/>
  <p:tag name="KSO_WM_UNIT_TEXT_FILL_FORE_SCHEMECOLOR_INDEX" val="2"/>
  <p:tag name="KSO_WM_UNIT_TEXT_FILL_TYPE" val="1"/>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168938_1*l_h_i*1_1_2"/>
  <p:tag name="KSO_WM_TEMPLATE_CATEGORY" val="diagram"/>
  <p:tag name="KSO_WM_TEMPLATE_INDEX" val="20168938"/>
  <p:tag name="KSO_WM_UNIT_LAYERLEVEL" val="1_1_1"/>
  <p:tag name="KSO_WM_TAG_VERSION" val="1.0"/>
  <p:tag name="KSO_WM_BEAUTIFY_FLAG" val="#wm#"/>
  <p:tag name="KSO_WM_UNIT_FILL_FORE_SCHEMECOLOR_INDEX" val="14"/>
  <p:tag name="KSO_WM_UNIT_FILL_TYPE" val="1"/>
  <p:tag name="KSO_WM_UNIT_TEXT_FILL_FORE_SCHEMECOLOR_INDEX" val="5"/>
  <p:tag name="KSO_WM_UNIT_TEXT_FILL_TYPE" val="1"/>
</p:tagLst>
</file>

<file path=ppt/tags/tag81.xml><?xml version="1.0" encoding="utf-8"?>
<p:tagLst xmlns:p="http://schemas.openxmlformats.org/presentationml/2006/main">
  <p:tag name="KSO_WM_UNIT_PRESET_TEXT" val="单击此处添加文本具体内容，简明扼要的阐述您的观点。"/>
  <p:tag name="KSO_WM_UNIT_NOCLEAR" val="0"/>
  <p:tag name="KSO_WM_UNIT_VALUE" val="42"/>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168938_1*l_h_f*1_1_1"/>
  <p:tag name="KSO_WM_TEMPLATE_CATEGORY" val="diagram"/>
  <p:tag name="KSO_WM_TEMPLATE_INDEX" val="20168938"/>
  <p:tag name="KSO_WM_UNIT_LAYERLEVEL" val="1_1_1"/>
  <p:tag name="KSO_WM_TAG_VERSION" val="1.0"/>
  <p:tag name="KSO_WM_BEAUTIFY_FLAG" val="#wm#"/>
  <p:tag name="KSO_WM_UNIT_TEXT_FILL_FORE_SCHEMECOLOR_INDEX" val="13"/>
  <p:tag name="KSO_WM_UNIT_TEXT_FILL_TYPE" val="1"/>
</p:tagLst>
</file>

<file path=ppt/tags/tag82.xml><?xml version="1.0" encoding="utf-8"?>
<p:tagLst xmlns:p="http://schemas.openxmlformats.org/presentationml/2006/main">
  <p:tag name="KSO_WM_UNIT_ISCONTENTSTITLE" val="0"/>
  <p:tag name="KSO_WM_UNIT_PRESET_TEXT" val="添加标题"/>
  <p:tag name="KSO_WM_UNIT_NOCLEAR" val="0"/>
  <p:tag name="KSO_WM_UNIT_VALUE" val="14"/>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168938_1*l_h_a*1_1_1"/>
  <p:tag name="KSO_WM_TEMPLATE_CATEGORY" val="diagram"/>
  <p:tag name="KSO_WM_TEMPLATE_INDEX" val="20168938"/>
  <p:tag name="KSO_WM_UNIT_LAYERLEVEL" val="1_1_1"/>
  <p:tag name="KSO_WM_TAG_VERSION" val="1.0"/>
  <p:tag name="KSO_WM_BEAUTIFY_FLAG" val="#wm#"/>
  <p:tag name="KSO_WM_UNIT_TEXT_FILL_FORE_SCHEMECOLOR_INDEX" val="5"/>
  <p:tag name="KSO_WM_UNIT_TEXT_FILL_TYPE" val="1"/>
</p:tagLst>
</file>

<file path=ppt/tags/tag8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168938_1*l_h_i*1_2_1"/>
  <p:tag name="KSO_WM_TEMPLATE_CATEGORY" val="diagram"/>
  <p:tag name="KSO_WM_TEMPLATE_INDEX" val="20168938"/>
  <p:tag name="KSO_WM_UNIT_LAYERLEVEL" val="1_1_1"/>
  <p:tag name="KSO_WM_TAG_VERSION" val="1.0"/>
  <p:tag name="KSO_WM_BEAUTIFY_FLAG" val="#wm#"/>
  <p:tag name="KSO_WM_UNIT_LINE_FORE_SCHEMECOLOR_INDEX" val="6"/>
  <p:tag name="KSO_WM_UNIT_LINE_FILL_TYPE" val="2"/>
  <p:tag name="KSO_WM_UNIT_TEXT_FILL_FORE_SCHEMECOLOR_INDEX" val="2"/>
  <p:tag name="KSO_WM_UNIT_TEXT_FILL_TYPE" val="1"/>
</p:tagLst>
</file>

<file path=ppt/tags/tag8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168938_1*l_h_i*1_2_2"/>
  <p:tag name="KSO_WM_TEMPLATE_CATEGORY" val="diagram"/>
  <p:tag name="KSO_WM_TEMPLATE_INDEX" val="20168938"/>
  <p:tag name="KSO_WM_UNIT_LAYERLEVEL" val="1_1_1"/>
  <p:tag name="KSO_WM_TAG_VERSION" val="1.0"/>
  <p:tag name="KSO_WM_BEAUTIFY_FLAG" val="#wm#"/>
  <p:tag name="KSO_WM_UNIT_FILL_FORE_SCHEMECOLOR_INDEX" val="14"/>
  <p:tag name="KSO_WM_UNIT_FILL_TYPE" val="1"/>
  <p:tag name="KSO_WM_UNIT_TEXT_FILL_FORE_SCHEMECOLOR_INDEX" val="6"/>
  <p:tag name="KSO_WM_UNIT_TEXT_FILL_TYPE" val="1"/>
</p:tagLst>
</file>

<file path=ppt/tags/tag85.xml><?xml version="1.0" encoding="utf-8"?>
<p:tagLst xmlns:p="http://schemas.openxmlformats.org/presentationml/2006/main">
  <p:tag name="KSO_WM_UNIT_PRESET_TEXT" val="单击此处添加文本具体内容，简明扼要的阐述您的观点。"/>
  <p:tag name="KSO_WM_UNIT_NOCLEAR" val="0"/>
  <p:tag name="KSO_WM_UNIT_VALUE" val="42"/>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168938_1*l_h_f*1_2_1"/>
  <p:tag name="KSO_WM_TEMPLATE_CATEGORY" val="diagram"/>
  <p:tag name="KSO_WM_TEMPLATE_INDEX" val="20168938"/>
  <p:tag name="KSO_WM_UNIT_LAYERLEVEL" val="1_1_1"/>
  <p:tag name="KSO_WM_TAG_VERSION" val="1.0"/>
  <p:tag name="KSO_WM_BEAUTIFY_FLAG" val="#wm#"/>
  <p:tag name="KSO_WM_UNIT_TEXT_FILL_FORE_SCHEMECOLOR_INDEX" val="13"/>
  <p:tag name="KSO_WM_UNIT_TEXT_FILL_TYPE" val="1"/>
</p:tagLst>
</file>

<file path=ppt/tags/tag86.xml><?xml version="1.0" encoding="utf-8"?>
<p:tagLst xmlns:p="http://schemas.openxmlformats.org/presentationml/2006/main">
  <p:tag name="KSO_WM_UNIT_ISCONTENTSTITLE" val="0"/>
  <p:tag name="KSO_WM_UNIT_PRESET_TEXT" val="添加标题"/>
  <p:tag name="KSO_WM_UNIT_NOCLEAR" val="0"/>
  <p:tag name="KSO_WM_UNIT_VALUE" val="14"/>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168938_1*l_h_a*1_2_1"/>
  <p:tag name="KSO_WM_TEMPLATE_CATEGORY" val="diagram"/>
  <p:tag name="KSO_WM_TEMPLATE_INDEX" val="20168938"/>
  <p:tag name="KSO_WM_UNIT_LAYERLEVEL" val="1_1_1"/>
  <p:tag name="KSO_WM_TAG_VERSION" val="1.0"/>
  <p:tag name="KSO_WM_BEAUTIFY_FLAG" val="#wm#"/>
  <p:tag name="KSO_WM_UNIT_TEXT_FILL_FORE_SCHEMECOLOR_INDEX" val="6"/>
  <p:tag name="KSO_WM_UNIT_TEXT_FILL_TYPE" val="1"/>
</p:tagLst>
</file>

<file path=ppt/tags/tag8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168938_3*l_h_i*1_1_1"/>
  <p:tag name="KSO_WM_TEMPLATE_CATEGORY" val="diagram"/>
  <p:tag name="KSO_WM_TEMPLATE_INDEX" val="20168938"/>
  <p:tag name="KSO_WM_UNIT_LAYERLEVEL" val="1_1_1"/>
  <p:tag name="KSO_WM_TAG_VERSION" val="1.0"/>
  <p:tag name="KSO_WM_BEAUTIFY_FLAG" val="#wm#"/>
  <p:tag name="KSO_WM_UNIT_LINE_FORE_SCHEMECOLOR_INDEX" val="5"/>
  <p:tag name="KSO_WM_UNIT_LINE_FILL_TYPE" val="2"/>
  <p:tag name="KSO_WM_UNIT_TEXT_FILL_FORE_SCHEMECOLOR_INDEX" val="2"/>
  <p:tag name="KSO_WM_UNIT_TEXT_FILL_TYPE" val="1"/>
</p:tagLst>
</file>

<file path=ppt/tags/tag8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168938_3*l_h_i*1_1_2"/>
  <p:tag name="KSO_WM_TEMPLATE_CATEGORY" val="diagram"/>
  <p:tag name="KSO_WM_TEMPLATE_INDEX" val="20168938"/>
  <p:tag name="KSO_WM_UNIT_LAYERLEVEL" val="1_1_1"/>
  <p:tag name="KSO_WM_TAG_VERSION" val="1.0"/>
  <p:tag name="KSO_WM_BEAUTIFY_FLAG" val="#wm#"/>
  <p:tag name="KSO_WM_UNIT_FILL_FORE_SCHEMECOLOR_INDEX" val="14"/>
  <p:tag name="KSO_WM_UNIT_FILL_TYPE" val="1"/>
  <p:tag name="KSO_WM_UNIT_TEXT_FILL_FORE_SCHEMECOLOR_INDEX" val="5"/>
  <p:tag name="KSO_WM_UNIT_TEXT_FILL_TYPE" val="1"/>
</p:tagLst>
</file>

<file path=ppt/tags/tag89.xml><?xml version="1.0" encoding="utf-8"?>
<p:tagLst xmlns:p="http://schemas.openxmlformats.org/presentationml/2006/main">
  <p:tag name="KSO_WM_UNIT_PRESET_TEXT" val="单击此处添加文本具体内容，简明扼要的阐述您的观点"/>
  <p:tag name="KSO_WM_UNIT_NOCLEAR" val="0"/>
  <p:tag name="KSO_WM_UNIT_VALUE" val="28"/>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168938_3*l_h_f*1_1_1"/>
  <p:tag name="KSO_WM_TEMPLATE_CATEGORY" val="diagram"/>
  <p:tag name="KSO_WM_TEMPLATE_INDEX" val="20168938"/>
  <p:tag name="KSO_WM_UNIT_LAYERLEVEL" val="1_1_1"/>
  <p:tag name="KSO_WM_TAG_VERSION" val="1.0"/>
  <p:tag name="KSO_WM_BEAUTIFY_FLAG" val="#wm#"/>
  <p:tag name="KSO_WM_UNIT_TEXT_FILL_FORE_SCHEMECOLOR_INDEX" val="13"/>
  <p:tag name="KSO_WM_UNIT_TEXT_FILL_TYPE" val="1"/>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90.xml><?xml version="1.0" encoding="utf-8"?>
<p:tagLst xmlns:p="http://schemas.openxmlformats.org/presentationml/2006/main">
  <p:tag name="KSO_WM_UNIT_ISCONTENTSTITLE" val="0"/>
  <p:tag name="KSO_WM_UNIT_PRESET_TEXT" val="添加标题"/>
  <p:tag name="KSO_WM_UNIT_NOCLEAR" val="0"/>
  <p:tag name="KSO_WM_UNIT_VALUE" val="14"/>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168938_3*l_h_a*1_1_1"/>
  <p:tag name="KSO_WM_TEMPLATE_CATEGORY" val="diagram"/>
  <p:tag name="KSO_WM_TEMPLATE_INDEX" val="20168938"/>
  <p:tag name="KSO_WM_UNIT_LAYERLEVEL" val="1_1_1"/>
  <p:tag name="KSO_WM_TAG_VERSION" val="1.0"/>
  <p:tag name="KSO_WM_BEAUTIFY_FLAG" val="#wm#"/>
  <p:tag name="KSO_WM_UNIT_TEXT_FILL_FORE_SCHEMECOLOR_INDEX" val="5"/>
  <p:tag name="KSO_WM_UNIT_TEXT_FILL_TYPE" val="1"/>
</p:tagLst>
</file>

<file path=ppt/tags/tag9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168938_3*l_h_i*1_2_1"/>
  <p:tag name="KSO_WM_TEMPLATE_CATEGORY" val="diagram"/>
  <p:tag name="KSO_WM_TEMPLATE_INDEX" val="20168938"/>
  <p:tag name="KSO_WM_UNIT_LAYERLEVEL" val="1_1_1"/>
  <p:tag name="KSO_WM_TAG_VERSION" val="1.0"/>
  <p:tag name="KSO_WM_BEAUTIFY_FLAG" val="#wm#"/>
  <p:tag name="KSO_WM_UNIT_LINE_FORE_SCHEMECOLOR_INDEX" val="6"/>
  <p:tag name="KSO_WM_UNIT_LINE_FILL_TYPE" val="2"/>
  <p:tag name="KSO_WM_UNIT_TEXT_FILL_FORE_SCHEMECOLOR_INDEX" val="2"/>
  <p:tag name="KSO_WM_UNIT_TEXT_FILL_TYPE" val="1"/>
</p:tagLst>
</file>

<file path=ppt/tags/tag9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168938_3*l_h_i*1_2_2"/>
  <p:tag name="KSO_WM_TEMPLATE_CATEGORY" val="diagram"/>
  <p:tag name="KSO_WM_TEMPLATE_INDEX" val="20168938"/>
  <p:tag name="KSO_WM_UNIT_LAYERLEVEL" val="1_1_1"/>
  <p:tag name="KSO_WM_TAG_VERSION" val="1.0"/>
  <p:tag name="KSO_WM_BEAUTIFY_FLAG" val="#wm#"/>
  <p:tag name="KSO_WM_UNIT_FILL_FORE_SCHEMECOLOR_INDEX" val="14"/>
  <p:tag name="KSO_WM_UNIT_FILL_TYPE" val="1"/>
  <p:tag name="KSO_WM_UNIT_TEXT_FILL_FORE_SCHEMECOLOR_INDEX" val="6"/>
  <p:tag name="KSO_WM_UNIT_TEXT_FILL_TYPE" val="1"/>
</p:tagLst>
</file>

<file path=ppt/tags/tag93.xml><?xml version="1.0" encoding="utf-8"?>
<p:tagLst xmlns:p="http://schemas.openxmlformats.org/presentationml/2006/main">
  <p:tag name="KSO_WM_UNIT_PRESET_TEXT" val="单击此处添加文本具体内容，简明扼要的阐述您的观点"/>
  <p:tag name="KSO_WM_UNIT_NOCLEAR" val="0"/>
  <p:tag name="KSO_WM_UNIT_VALUE" val="28"/>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168938_3*l_h_f*1_2_1"/>
  <p:tag name="KSO_WM_TEMPLATE_CATEGORY" val="diagram"/>
  <p:tag name="KSO_WM_TEMPLATE_INDEX" val="20168938"/>
  <p:tag name="KSO_WM_UNIT_LAYERLEVEL" val="1_1_1"/>
  <p:tag name="KSO_WM_TAG_VERSION" val="1.0"/>
  <p:tag name="KSO_WM_BEAUTIFY_FLAG" val="#wm#"/>
  <p:tag name="KSO_WM_UNIT_TEXT_FILL_FORE_SCHEMECOLOR_INDEX" val="13"/>
  <p:tag name="KSO_WM_UNIT_TEXT_FILL_TYPE" val="1"/>
</p:tagLst>
</file>

<file path=ppt/tags/tag94.xml><?xml version="1.0" encoding="utf-8"?>
<p:tagLst xmlns:p="http://schemas.openxmlformats.org/presentationml/2006/main">
  <p:tag name="KSO_WM_UNIT_ISCONTENTSTITLE" val="0"/>
  <p:tag name="KSO_WM_UNIT_PRESET_TEXT" val="添加标题"/>
  <p:tag name="KSO_WM_UNIT_NOCLEAR" val="0"/>
  <p:tag name="KSO_WM_UNIT_VALUE" val="14"/>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168938_3*l_h_a*1_2_1"/>
  <p:tag name="KSO_WM_TEMPLATE_CATEGORY" val="diagram"/>
  <p:tag name="KSO_WM_TEMPLATE_INDEX" val="20168938"/>
  <p:tag name="KSO_WM_UNIT_LAYERLEVEL" val="1_1_1"/>
  <p:tag name="KSO_WM_TAG_VERSION" val="1.0"/>
  <p:tag name="KSO_WM_BEAUTIFY_FLAG" val="#wm#"/>
  <p:tag name="KSO_WM_UNIT_TEXT_FILL_FORE_SCHEMECOLOR_INDEX" val="6"/>
  <p:tag name="KSO_WM_UNIT_TEXT_FILL_TYPE" val="1"/>
</p:tagLst>
</file>

<file path=ppt/tags/tag9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168938_3*l_h_i*1_3_1"/>
  <p:tag name="KSO_WM_TEMPLATE_CATEGORY" val="diagram"/>
  <p:tag name="KSO_WM_TEMPLATE_INDEX" val="20168938"/>
  <p:tag name="KSO_WM_UNIT_LAYERLEVEL" val="1_1_1"/>
  <p:tag name="KSO_WM_TAG_VERSION" val="1.0"/>
  <p:tag name="KSO_WM_BEAUTIFY_FLAG" val="#wm#"/>
  <p:tag name="KSO_WM_UNIT_LINE_FORE_SCHEMECOLOR_INDEX" val="6"/>
  <p:tag name="KSO_WM_UNIT_LINE_FILL_TYPE" val="2"/>
  <p:tag name="KSO_WM_UNIT_TEXT_FILL_FORE_SCHEMECOLOR_INDEX" val="2"/>
  <p:tag name="KSO_WM_UNIT_TEXT_FILL_TYPE" val="1"/>
</p:tagLst>
</file>

<file path=ppt/tags/tag9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168938_3*l_h_i*1_3_2"/>
  <p:tag name="KSO_WM_TEMPLATE_CATEGORY" val="diagram"/>
  <p:tag name="KSO_WM_TEMPLATE_INDEX" val="20168938"/>
  <p:tag name="KSO_WM_UNIT_LAYERLEVEL" val="1_1_1"/>
  <p:tag name="KSO_WM_TAG_VERSION" val="1.0"/>
  <p:tag name="KSO_WM_BEAUTIFY_FLAG" val="#wm#"/>
  <p:tag name="KSO_WM_UNIT_FILL_FORE_SCHEMECOLOR_INDEX" val="14"/>
  <p:tag name="KSO_WM_UNIT_FILL_TYPE" val="1"/>
  <p:tag name="KSO_WM_UNIT_TEXT_FILL_FORE_SCHEMECOLOR_INDEX" val="6"/>
  <p:tag name="KSO_WM_UNIT_TEXT_FILL_TYPE" val="1"/>
</p:tagLst>
</file>

<file path=ppt/tags/tag97.xml><?xml version="1.0" encoding="utf-8"?>
<p:tagLst xmlns:p="http://schemas.openxmlformats.org/presentationml/2006/main">
  <p:tag name="KSO_WM_UNIT_PRESET_TEXT" val="单击此处添加文本具体内容，简明扼要的阐述您的观点"/>
  <p:tag name="KSO_WM_UNIT_NOCLEAR" val="0"/>
  <p:tag name="KSO_WM_UNIT_VALUE" val="28"/>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168938_3*l_h_f*1_3_1"/>
  <p:tag name="KSO_WM_TEMPLATE_CATEGORY" val="diagram"/>
  <p:tag name="KSO_WM_TEMPLATE_INDEX" val="20168938"/>
  <p:tag name="KSO_WM_UNIT_LAYERLEVEL" val="1_1_1"/>
  <p:tag name="KSO_WM_TAG_VERSION" val="1.0"/>
  <p:tag name="KSO_WM_BEAUTIFY_FLAG" val="#wm#"/>
  <p:tag name="KSO_WM_UNIT_TEXT_FILL_FORE_SCHEMECOLOR_INDEX" val="13"/>
  <p:tag name="KSO_WM_UNIT_TEXT_FILL_TYPE" val="1"/>
</p:tagLst>
</file>

<file path=ppt/tags/tag98.xml><?xml version="1.0" encoding="utf-8"?>
<p:tagLst xmlns:p="http://schemas.openxmlformats.org/presentationml/2006/main">
  <p:tag name="KSO_WM_UNIT_ISCONTENTSTITLE" val="0"/>
  <p:tag name="KSO_WM_UNIT_PRESET_TEXT" val="添加标题"/>
  <p:tag name="KSO_WM_UNIT_NOCLEAR" val="0"/>
  <p:tag name="KSO_WM_UNIT_VALUE" val="14"/>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168938_3*l_h_a*1_3_1"/>
  <p:tag name="KSO_WM_TEMPLATE_CATEGORY" val="diagram"/>
  <p:tag name="KSO_WM_TEMPLATE_INDEX" val="20168938"/>
  <p:tag name="KSO_WM_UNIT_LAYERLEVEL" val="1_1_1"/>
  <p:tag name="KSO_WM_TAG_VERSION" val="1.0"/>
  <p:tag name="KSO_WM_BEAUTIFY_FLAG" val="#wm#"/>
  <p:tag name="KSO_WM_UNIT_TEXT_FILL_FORE_SCHEMECOLOR_INDEX" val="6"/>
  <p:tag name="KSO_WM_UNIT_TEXT_FILL_TYPE" val="1"/>
</p:tagLst>
</file>

<file path=ppt/tags/tag9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168938_3*l_h_i*1_4_1"/>
  <p:tag name="KSO_WM_TEMPLATE_CATEGORY" val="diagram"/>
  <p:tag name="KSO_WM_TEMPLATE_INDEX" val="20168938"/>
  <p:tag name="KSO_WM_UNIT_LAYERLEVEL" val="1_1_1"/>
  <p:tag name="KSO_WM_TAG_VERSION" val="1.0"/>
  <p:tag name="KSO_WM_BEAUTIFY_FLAG" val="#wm#"/>
  <p:tag name="KSO_WM_UNIT_LINE_FORE_SCHEMECOLOR_INDEX" val="5"/>
  <p:tag name="KSO_WM_UNIT_LINE_FILL_TYPE" val="2"/>
  <p:tag name="KSO_WM_UNIT_TEXT_FILL_FORE_SCHEMECOLOR_INDEX" val="2"/>
  <p:tag name="KSO_WM_UNIT_TEXT_FILL_TYPE" val="1"/>
</p:tagLst>
</file>

<file path=ppt/theme/theme1.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14154</Words>
  <Application>WPS 演示</Application>
  <PresentationFormat>宽屏</PresentationFormat>
  <Paragraphs>406</Paragraphs>
  <Slides>62</Slides>
  <Notes>1</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62</vt:i4>
      </vt:variant>
    </vt:vector>
  </HeadingPairs>
  <TitlesOfParts>
    <vt:vector size="70" baseType="lpstr">
      <vt:lpstr>Arial</vt:lpstr>
      <vt:lpstr>宋体</vt:lpstr>
      <vt:lpstr>Wingdings</vt:lpstr>
      <vt:lpstr>微软雅黑</vt:lpstr>
      <vt:lpstr>Arial Unicode MS</vt:lpstr>
      <vt:lpstr>Open Sans</vt:lpstr>
      <vt:lpstr>Segoe Print</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夷则暮染</cp:lastModifiedBy>
  <cp:revision>40</cp:revision>
  <dcterms:created xsi:type="dcterms:W3CDTF">2019-11-08T01:24:00Z</dcterms:created>
  <dcterms:modified xsi:type="dcterms:W3CDTF">2019-12-10T06:42:25Z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2052-11.1.0.9208</vt:lpwstr>
  </property>
</Properties>
</file>