
<file path=[Content_Types].xml><?xml version="1.0" encoding="utf-8"?>
<Types xmlns="http://schemas.openxmlformats.org/package/2006/content-types">
  <Default Extension="xml" ContentType="application/xml"/>
  <Default Extension="mp3" ContentType="audio/mpeg"/>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9.jpg" ContentType="image/png"/>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15"/>
  </p:notesMasterIdLst>
  <p:sldIdLst>
    <p:sldId id="260" r:id="rId2"/>
    <p:sldId id="261" r:id="rId3"/>
    <p:sldId id="443" r:id="rId4"/>
    <p:sldId id="263" r:id="rId5"/>
    <p:sldId id="285" r:id="rId6"/>
    <p:sldId id="286" r:id="rId7"/>
    <p:sldId id="288" r:id="rId8"/>
    <p:sldId id="370" r:id="rId9"/>
    <p:sldId id="372" r:id="rId10"/>
    <p:sldId id="289" r:id="rId11"/>
    <p:sldId id="373" r:id="rId12"/>
    <p:sldId id="444" r:id="rId13"/>
    <p:sldId id="293" r:id="rId14"/>
    <p:sldId id="445" r:id="rId15"/>
    <p:sldId id="305" r:id="rId16"/>
    <p:sldId id="309" r:id="rId17"/>
    <p:sldId id="374" r:id="rId18"/>
    <p:sldId id="446" r:id="rId19"/>
    <p:sldId id="447" r:id="rId20"/>
    <p:sldId id="448" r:id="rId21"/>
    <p:sldId id="299" r:id="rId22"/>
    <p:sldId id="301" r:id="rId23"/>
    <p:sldId id="449" r:id="rId24"/>
    <p:sldId id="450" r:id="rId25"/>
    <p:sldId id="451" r:id="rId26"/>
    <p:sldId id="452" r:id="rId27"/>
    <p:sldId id="453" r:id="rId28"/>
    <p:sldId id="454" r:id="rId29"/>
    <p:sldId id="314" r:id="rId30"/>
    <p:sldId id="455" r:id="rId31"/>
    <p:sldId id="456" r:id="rId32"/>
    <p:sldId id="457" r:id="rId33"/>
    <p:sldId id="458" r:id="rId34"/>
    <p:sldId id="459" r:id="rId35"/>
    <p:sldId id="326" r:id="rId36"/>
    <p:sldId id="460" r:id="rId37"/>
    <p:sldId id="461" r:id="rId38"/>
    <p:sldId id="462" r:id="rId39"/>
    <p:sldId id="463" r:id="rId40"/>
    <p:sldId id="464" r:id="rId41"/>
    <p:sldId id="338" r:id="rId42"/>
    <p:sldId id="465" r:id="rId43"/>
    <p:sldId id="466" r:id="rId44"/>
    <p:sldId id="467" r:id="rId45"/>
    <p:sldId id="468" r:id="rId46"/>
    <p:sldId id="469" r:id="rId47"/>
    <p:sldId id="470" r:id="rId48"/>
    <p:sldId id="347" r:id="rId49"/>
    <p:sldId id="471" r:id="rId50"/>
    <p:sldId id="473" r:id="rId51"/>
    <p:sldId id="474" r:id="rId52"/>
    <p:sldId id="475" r:id="rId53"/>
    <p:sldId id="476" r:id="rId54"/>
    <p:sldId id="353" r:id="rId55"/>
    <p:sldId id="477" r:id="rId56"/>
    <p:sldId id="478" r:id="rId57"/>
    <p:sldId id="479" r:id="rId58"/>
    <p:sldId id="480" r:id="rId59"/>
    <p:sldId id="481" r:id="rId60"/>
    <p:sldId id="482" r:id="rId61"/>
    <p:sldId id="361" r:id="rId62"/>
    <p:sldId id="483" r:id="rId63"/>
    <p:sldId id="484" r:id="rId64"/>
    <p:sldId id="485" r:id="rId65"/>
    <p:sldId id="486" r:id="rId66"/>
    <p:sldId id="487" r:id="rId67"/>
    <p:sldId id="415" r:id="rId68"/>
    <p:sldId id="488" r:id="rId69"/>
    <p:sldId id="489" r:id="rId70"/>
    <p:sldId id="490" r:id="rId71"/>
    <p:sldId id="491" r:id="rId72"/>
    <p:sldId id="492" r:id="rId73"/>
    <p:sldId id="493" r:id="rId74"/>
    <p:sldId id="441" r:id="rId75"/>
    <p:sldId id="494" r:id="rId76"/>
    <p:sldId id="495" r:id="rId77"/>
    <p:sldId id="496" r:id="rId78"/>
    <p:sldId id="497" r:id="rId79"/>
    <p:sldId id="498" r:id="rId80"/>
    <p:sldId id="420" r:id="rId81"/>
    <p:sldId id="499" r:id="rId82"/>
    <p:sldId id="500" r:id="rId83"/>
    <p:sldId id="507" r:id="rId84"/>
    <p:sldId id="502" r:id="rId85"/>
    <p:sldId id="503" r:id="rId86"/>
    <p:sldId id="504" r:id="rId87"/>
    <p:sldId id="434" r:id="rId88"/>
    <p:sldId id="505" r:id="rId89"/>
    <p:sldId id="506" r:id="rId90"/>
    <p:sldId id="501" r:id="rId91"/>
    <p:sldId id="508" r:id="rId92"/>
    <p:sldId id="509" r:id="rId93"/>
    <p:sldId id="510" r:id="rId94"/>
    <p:sldId id="511" r:id="rId95"/>
    <p:sldId id="512" r:id="rId96"/>
    <p:sldId id="513" r:id="rId97"/>
    <p:sldId id="514" r:id="rId98"/>
    <p:sldId id="515" r:id="rId99"/>
    <p:sldId id="516" r:id="rId100"/>
    <p:sldId id="517" r:id="rId101"/>
    <p:sldId id="518" r:id="rId102"/>
    <p:sldId id="519" r:id="rId103"/>
    <p:sldId id="520" r:id="rId104"/>
    <p:sldId id="521" r:id="rId105"/>
    <p:sldId id="522" r:id="rId106"/>
    <p:sldId id="523" r:id="rId107"/>
    <p:sldId id="524" r:id="rId108"/>
    <p:sldId id="525" r:id="rId109"/>
    <p:sldId id="527" r:id="rId110"/>
    <p:sldId id="526" r:id="rId111"/>
    <p:sldId id="528" r:id="rId112"/>
    <p:sldId id="529" r:id="rId113"/>
    <p:sldId id="530" r:id="rId114"/>
  </p:sldIdLst>
  <p:sldSz cx="12192000" cy="6858000"/>
  <p:notesSz cx="6858000" cy="9144000"/>
  <p:custDataLst>
    <p:tags r:id="rId1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4700"/>
    <a:srgbClr val="74412A"/>
    <a:srgbClr val="C69568"/>
    <a:srgbClr val="943205"/>
    <a:srgbClr val="FEF200"/>
    <a:srgbClr val="FDEE2F"/>
    <a:srgbClr val="FFDC2D"/>
    <a:srgbClr val="FFCD2F"/>
    <a:srgbClr val="97CCD4"/>
    <a:srgbClr val="B6DA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924" autoAdjust="0"/>
    <p:restoredTop sz="94660"/>
  </p:normalViewPr>
  <p:slideViewPr>
    <p:cSldViewPr snapToGrid="0">
      <p:cViewPr>
        <p:scale>
          <a:sx n="95" d="100"/>
          <a:sy n="95" d="100"/>
        </p:scale>
        <p:origin x="568" y="8"/>
      </p:cViewPr>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notesMaster" Target="notesMasters/notesMaster1.xml"/><Relationship Id="rId116" Type="http://schemas.openxmlformats.org/officeDocument/2006/relationships/tags" Target="tags/tag1.xml"/><Relationship Id="rId117" Type="http://schemas.openxmlformats.org/officeDocument/2006/relationships/presProps" Target="presProps.xml"/><Relationship Id="rId118" Type="http://schemas.openxmlformats.org/officeDocument/2006/relationships/viewProps" Target="viewProps.xml"/><Relationship Id="rId119" Type="http://schemas.openxmlformats.org/officeDocument/2006/relationships/theme" Target="theme/theme1.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13BBE5-0BEA-4494-9BEF-C8C2F48C9E2D}" type="datetimeFigureOut">
              <a:rPr lang="zh-CN" altLang="en-US" smtClean="0"/>
              <a:t>21/3/8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CB8912-F0BA-4AD8-8415-DA1F26BCB09F}" type="slidenum">
              <a:rPr lang="zh-CN" altLang="en-US" smtClean="0"/>
              <a:t>‹#›</a:t>
            </a:fld>
            <a:endParaRPr lang="zh-CN" altLang="en-US"/>
          </a:p>
        </p:txBody>
      </p:sp>
    </p:spTree>
    <p:extLst>
      <p:ext uri="{BB962C8B-B14F-4D97-AF65-F5344CB8AC3E}">
        <p14:creationId xmlns:p14="http://schemas.microsoft.com/office/powerpoint/2010/main" val="2423252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a:t>
            </a:fld>
            <a:endParaRPr lang="zh-CN" altLang="en-US"/>
          </a:p>
        </p:txBody>
      </p:sp>
    </p:spTree>
    <p:extLst>
      <p:ext uri="{BB962C8B-B14F-4D97-AF65-F5344CB8AC3E}">
        <p14:creationId xmlns:p14="http://schemas.microsoft.com/office/powerpoint/2010/main" val="2939566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a:t>
            </a:fld>
            <a:endParaRPr lang="zh-CN" altLang="en-US"/>
          </a:p>
        </p:txBody>
      </p:sp>
    </p:spTree>
    <p:extLst>
      <p:ext uri="{BB962C8B-B14F-4D97-AF65-F5344CB8AC3E}">
        <p14:creationId xmlns:p14="http://schemas.microsoft.com/office/powerpoint/2010/main" val="90643602"/>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100</a:t>
            </a:fld>
            <a:endParaRPr lang="zh-CN" altLang="en-US"/>
          </a:p>
        </p:txBody>
      </p:sp>
    </p:spTree>
    <p:extLst>
      <p:ext uri="{BB962C8B-B14F-4D97-AF65-F5344CB8AC3E}">
        <p14:creationId xmlns:p14="http://schemas.microsoft.com/office/powerpoint/2010/main" val="10166173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101</a:t>
            </a:fld>
            <a:endParaRPr lang="zh-CN" altLang="en-US"/>
          </a:p>
        </p:txBody>
      </p:sp>
    </p:spTree>
    <p:extLst>
      <p:ext uri="{BB962C8B-B14F-4D97-AF65-F5344CB8AC3E}">
        <p14:creationId xmlns:p14="http://schemas.microsoft.com/office/powerpoint/2010/main" val="169309709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102</a:t>
            </a:fld>
            <a:endParaRPr lang="zh-CN" altLang="en-US"/>
          </a:p>
        </p:txBody>
      </p:sp>
    </p:spTree>
    <p:extLst>
      <p:ext uri="{BB962C8B-B14F-4D97-AF65-F5344CB8AC3E}">
        <p14:creationId xmlns:p14="http://schemas.microsoft.com/office/powerpoint/2010/main" val="36827246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103</a:t>
            </a:fld>
            <a:endParaRPr lang="zh-CN" altLang="en-US"/>
          </a:p>
        </p:txBody>
      </p:sp>
    </p:spTree>
    <p:extLst>
      <p:ext uri="{BB962C8B-B14F-4D97-AF65-F5344CB8AC3E}">
        <p14:creationId xmlns:p14="http://schemas.microsoft.com/office/powerpoint/2010/main" val="9255038"/>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104</a:t>
            </a:fld>
            <a:endParaRPr lang="zh-CN" altLang="en-US"/>
          </a:p>
        </p:txBody>
      </p:sp>
    </p:spTree>
    <p:extLst>
      <p:ext uri="{BB962C8B-B14F-4D97-AF65-F5344CB8AC3E}">
        <p14:creationId xmlns:p14="http://schemas.microsoft.com/office/powerpoint/2010/main" val="1181673193"/>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105</a:t>
            </a:fld>
            <a:endParaRPr lang="zh-CN" altLang="en-US"/>
          </a:p>
        </p:txBody>
      </p:sp>
    </p:spTree>
    <p:extLst>
      <p:ext uri="{BB962C8B-B14F-4D97-AF65-F5344CB8AC3E}">
        <p14:creationId xmlns:p14="http://schemas.microsoft.com/office/powerpoint/2010/main" val="1837454425"/>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106</a:t>
            </a:fld>
            <a:endParaRPr lang="zh-CN" altLang="en-US"/>
          </a:p>
        </p:txBody>
      </p:sp>
    </p:spTree>
    <p:extLst>
      <p:ext uri="{BB962C8B-B14F-4D97-AF65-F5344CB8AC3E}">
        <p14:creationId xmlns:p14="http://schemas.microsoft.com/office/powerpoint/2010/main" val="506235514"/>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107</a:t>
            </a:fld>
            <a:endParaRPr lang="zh-CN" altLang="en-US"/>
          </a:p>
        </p:txBody>
      </p:sp>
    </p:spTree>
    <p:extLst>
      <p:ext uri="{BB962C8B-B14F-4D97-AF65-F5344CB8AC3E}">
        <p14:creationId xmlns:p14="http://schemas.microsoft.com/office/powerpoint/2010/main" val="201511752"/>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108</a:t>
            </a:fld>
            <a:endParaRPr lang="zh-CN" altLang="en-US"/>
          </a:p>
        </p:txBody>
      </p:sp>
    </p:spTree>
    <p:extLst>
      <p:ext uri="{BB962C8B-B14F-4D97-AF65-F5344CB8AC3E}">
        <p14:creationId xmlns:p14="http://schemas.microsoft.com/office/powerpoint/2010/main" val="76340267"/>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109</a:t>
            </a:fld>
            <a:endParaRPr lang="zh-CN" altLang="en-US"/>
          </a:p>
        </p:txBody>
      </p:sp>
    </p:spTree>
    <p:extLst>
      <p:ext uri="{BB962C8B-B14F-4D97-AF65-F5344CB8AC3E}">
        <p14:creationId xmlns:p14="http://schemas.microsoft.com/office/powerpoint/2010/main" val="1616661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11</a:t>
            </a:fld>
            <a:endParaRPr lang="zh-CN" altLang="en-US"/>
          </a:p>
        </p:txBody>
      </p:sp>
    </p:spTree>
    <p:extLst>
      <p:ext uri="{BB962C8B-B14F-4D97-AF65-F5344CB8AC3E}">
        <p14:creationId xmlns:p14="http://schemas.microsoft.com/office/powerpoint/2010/main" val="76610537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110</a:t>
            </a:fld>
            <a:endParaRPr lang="zh-CN" altLang="en-US"/>
          </a:p>
        </p:txBody>
      </p:sp>
    </p:spTree>
    <p:extLst>
      <p:ext uri="{BB962C8B-B14F-4D97-AF65-F5344CB8AC3E}">
        <p14:creationId xmlns:p14="http://schemas.microsoft.com/office/powerpoint/2010/main" val="1435849210"/>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111</a:t>
            </a:fld>
            <a:endParaRPr lang="zh-CN" altLang="en-US"/>
          </a:p>
        </p:txBody>
      </p:sp>
    </p:spTree>
    <p:extLst>
      <p:ext uri="{BB962C8B-B14F-4D97-AF65-F5344CB8AC3E}">
        <p14:creationId xmlns:p14="http://schemas.microsoft.com/office/powerpoint/2010/main" val="2009311189"/>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112</a:t>
            </a:fld>
            <a:endParaRPr lang="zh-CN" altLang="en-US"/>
          </a:p>
        </p:txBody>
      </p:sp>
    </p:spTree>
    <p:extLst>
      <p:ext uri="{BB962C8B-B14F-4D97-AF65-F5344CB8AC3E}">
        <p14:creationId xmlns:p14="http://schemas.microsoft.com/office/powerpoint/2010/main" val="1564741634"/>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113</a:t>
            </a:fld>
            <a:endParaRPr lang="zh-CN" altLang="en-US"/>
          </a:p>
        </p:txBody>
      </p:sp>
    </p:spTree>
    <p:extLst>
      <p:ext uri="{BB962C8B-B14F-4D97-AF65-F5344CB8AC3E}">
        <p14:creationId xmlns:p14="http://schemas.microsoft.com/office/powerpoint/2010/main" val="1016271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12</a:t>
            </a:fld>
            <a:endParaRPr lang="zh-CN" altLang="en-US"/>
          </a:p>
        </p:txBody>
      </p:sp>
    </p:spTree>
    <p:extLst>
      <p:ext uri="{BB962C8B-B14F-4D97-AF65-F5344CB8AC3E}">
        <p14:creationId xmlns:p14="http://schemas.microsoft.com/office/powerpoint/2010/main" val="1154201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13</a:t>
            </a:fld>
            <a:endParaRPr lang="zh-CN" altLang="en-US"/>
          </a:p>
        </p:txBody>
      </p:sp>
    </p:spTree>
    <p:extLst>
      <p:ext uri="{BB962C8B-B14F-4D97-AF65-F5344CB8AC3E}">
        <p14:creationId xmlns:p14="http://schemas.microsoft.com/office/powerpoint/2010/main" val="311349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1490735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15</a:t>
            </a:fld>
            <a:endParaRPr lang="zh-CN" altLang="en-US"/>
          </a:p>
        </p:txBody>
      </p:sp>
    </p:spTree>
    <p:extLst>
      <p:ext uri="{BB962C8B-B14F-4D97-AF65-F5344CB8AC3E}">
        <p14:creationId xmlns:p14="http://schemas.microsoft.com/office/powerpoint/2010/main" val="645499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16</a:t>
            </a:fld>
            <a:endParaRPr lang="zh-CN" altLang="en-US"/>
          </a:p>
        </p:txBody>
      </p:sp>
    </p:spTree>
    <p:extLst>
      <p:ext uri="{BB962C8B-B14F-4D97-AF65-F5344CB8AC3E}">
        <p14:creationId xmlns:p14="http://schemas.microsoft.com/office/powerpoint/2010/main" val="2234245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17</a:t>
            </a:fld>
            <a:endParaRPr lang="zh-CN" altLang="en-US"/>
          </a:p>
        </p:txBody>
      </p:sp>
    </p:spTree>
    <p:extLst>
      <p:ext uri="{BB962C8B-B14F-4D97-AF65-F5344CB8AC3E}">
        <p14:creationId xmlns:p14="http://schemas.microsoft.com/office/powerpoint/2010/main" val="13312457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18</a:t>
            </a:fld>
            <a:endParaRPr lang="zh-CN" altLang="en-US"/>
          </a:p>
        </p:txBody>
      </p:sp>
    </p:spTree>
    <p:extLst>
      <p:ext uri="{BB962C8B-B14F-4D97-AF65-F5344CB8AC3E}">
        <p14:creationId xmlns:p14="http://schemas.microsoft.com/office/powerpoint/2010/main" val="12545039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19</a:t>
            </a:fld>
            <a:endParaRPr lang="zh-CN" altLang="en-US"/>
          </a:p>
        </p:txBody>
      </p:sp>
    </p:spTree>
    <p:extLst>
      <p:ext uri="{BB962C8B-B14F-4D97-AF65-F5344CB8AC3E}">
        <p14:creationId xmlns:p14="http://schemas.microsoft.com/office/powerpoint/2010/main" val="166788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15419515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20</a:t>
            </a:fld>
            <a:endParaRPr lang="zh-CN" altLang="en-US"/>
          </a:p>
        </p:txBody>
      </p:sp>
    </p:spTree>
    <p:extLst>
      <p:ext uri="{BB962C8B-B14F-4D97-AF65-F5344CB8AC3E}">
        <p14:creationId xmlns:p14="http://schemas.microsoft.com/office/powerpoint/2010/main" val="4036197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21</a:t>
            </a:fld>
            <a:endParaRPr lang="zh-CN" altLang="en-US"/>
          </a:p>
        </p:txBody>
      </p:sp>
    </p:spTree>
    <p:extLst>
      <p:ext uri="{BB962C8B-B14F-4D97-AF65-F5344CB8AC3E}">
        <p14:creationId xmlns:p14="http://schemas.microsoft.com/office/powerpoint/2010/main" val="20671932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22</a:t>
            </a:fld>
            <a:endParaRPr lang="zh-CN" altLang="en-US"/>
          </a:p>
        </p:txBody>
      </p:sp>
    </p:spTree>
    <p:extLst>
      <p:ext uri="{BB962C8B-B14F-4D97-AF65-F5344CB8AC3E}">
        <p14:creationId xmlns:p14="http://schemas.microsoft.com/office/powerpoint/2010/main" val="11107343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23</a:t>
            </a:fld>
            <a:endParaRPr lang="zh-CN" altLang="en-US"/>
          </a:p>
        </p:txBody>
      </p:sp>
    </p:spTree>
    <p:extLst>
      <p:ext uri="{BB962C8B-B14F-4D97-AF65-F5344CB8AC3E}">
        <p14:creationId xmlns:p14="http://schemas.microsoft.com/office/powerpoint/2010/main" val="12704610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24</a:t>
            </a:fld>
            <a:endParaRPr lang="zh-CN" altLang="en-US"/>
          </a:p>
        </p:txBody>
      </p:sp>
    </p:spTree>
    <p:extLst>
      <p:ext uri="{BB962C8B-B14F-4D97-AF65-F5344CB8AC3E}">
        <p14:creationId xmlns:p14="http://schemas.microsoft.com/office/powerpoint/2010/main" val="5914951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25</a:t>
            </a:fld>
            <a:endParaRPr lang="zh-CN" altLang="en-US"/>
          </a:p>
        </p:txBody>
      </p:sp>
    </p:spTree>
    <p:extLst>
      <p:ext uri="{BB962C8B-B14F-4D97-AF65-F5344CB8AC3E}">
        <p14:creationId xmlns:p14="http://schemas.microsoft.com/office/powerpoint/2010/main" val="1481831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26</a:t>
            </a:fld>
            <a:endParaRPr lang="zh-CN" altLang="en-US"/>
          </a:p>
        </p:txBody>
      </p:sp>
    </p:spTree>
    <p:extLst>
      <p:ext uri="{BB962C8B-B14F-4D97-AF65-F5344CB8AC3E}">
        <p14:creationId xmlns:p14="http://schemas.microsoft.com/office/powerpoint/2010/main" val="2853352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27</a:t>
            </a:fld>
            <a:endParaRPr lang="zh-CN" altLang="en-US"/>
          </a:p>
        </p:txBody>
      </p:sp>
    </p:spTree>
    <p:extLst>
      <p:ext uri="{BB962C8B-B14F-4D97-AF65-F5344CB8AC3E}">
        <p14:creationId xmlns:p14="http://schemas.microsoft.com/office/powerpoint/2010/main" val="19587966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28</a:t>
            </a:fld>
            <a:endParaRPr lang="zh-CN" altLang="en-US"/>
          </a:p>
        </p:txBody>
      </p:sp>
    </p:spTree>
    <p:extLst>
      <p:ext uri="{BB962C8B-B14F-4D97-AF65-F5344CB8AC3E}">
        <p14:creationId xmlns:p14="http://schemas.microsoft.com/office/powerpoint/2010/main" val="21167669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29</a:t>
            </a:fld>
            <a:endParaRPr lang="zh-CN" altLang="en-US"/>
          </a:p>
        </p:txBody>
      </p:sp>
    </p:spTree>
    <p:extLst>
      <p:ext uri="{BB962C8B-B14F-4D97-AF65-F5344CB8AC3E}">
        <p14:creationId xmlns:p14="http://schemas.microsoft.com/office/powerpoint/2010/main" val="1818604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206847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30</a:t>
            </a:fld>
            <a:endParaRPr lang="zh-CN" altLang="en-US"/>
          </a:p>
        </p:txBody>
      </p:sp>
    </p:spTree>
    <p:extLst>
      <p:ext uri="{BB962C8B-B14F-4D97-AF65-F5344CB8AC3E}">
        <p14:creationId xmlns:p14="http://schemas.microsoft.com/office/powerpoint/2010/main" val="11850359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31</a:t>
            </a:fld>
            <a:endParaRPr lang="zh-CN" altLang="en-US"/>
          </a:p>
        </p:txBody>
      </p:sp>
    </p:spTree>
    <p:extLst>
      <p:ext uri="{BB962C8B-B14F-4D97-AF65-F5344CB8AC3E}">
        <p14:creationId xmlns:p14="http://schemas.microsoft.com/office/powerpoint/2010/main" val="5913880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32</a:t>
            </a:fld>
            <a:endParaRPr lang="zh-CN" altLang="en-US"/>
          </a:p>
        </p:txBody>
      </p:sp>
    </p:spTree>
    <p:extLst>
      <p:ext uri="{BB962C8B-B14F-4D97-AF65-F5344CB8AC3E}">
        <p14:creationId xmlns:p14="http://schemas.microsoft.com/office/powerpoint/2010/main" val="769724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33</a:t>
            </a:fld>
            <a:endParaRPr lang="zh-CN" altLang="en-US"/>
          </a:p>
        </p:txBody>
      </p:sp>
    </p:spTree>
    <p:extLst>
      <p:ext uri="{BB962C8B-B14F-4D97-AF65-F5344CB8AC3E}">
        <p14:creationId xmlns:p14="http://schemas.microsoft.com/office/powerpoint/2010/main" val="17798031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34</a:t>
            </a:fld>
            <a:endParaRPr lang="zh-CN" altLang="en-US"/>
          </a:p>
        </p:txBody>
      </p:sp>
    </p:spTree>
    <p:extLst>
      <p:ext uri="{BB962C8B-B14F-4D97-AF65-F5344CB8AC3E}">
        <p14:creationId xmlns:p14="http://schemas.microsoft.com/office/powerpoint/2010/main" val="14454264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35</a:t>
            </a:fld>
            <a:endParaRPr lang="zh-CN" altLang="en-US"/>
          </a:p>
        </p:txBody>
      </p:sp>
    </p:spTree>
    <p:extLst>
      <p:ext uri="{BB962C8B-B14F-4D97-AF65-F5344CB8AC3E}">
        <p14:creationId xmlns:p14="http://schemas.microsoft.com/office/powerpoint/2010/main" val="11528911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36</a:t>
            </a:fld>
            <a:endParaRPr lang="zh-CN" altLang="en-US"/>
          </a:p>
        </p:txBody>
      </p:sp>
    </p:spTree>
    <p:extLst>
      <p:ext uri="{BB962C8B-B14F-4D97-AF65-F5344CB8AC3E}">
        <p14:creationId xmlns:p14="http://schemas.microsoft.com/office/powerpoint/2010/main" val="4738592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37</a:t>
            </a:fld>
            <a:endParaRPr lang="zh-CN" altLang="en-US"/>
          </a:p>
        </p:txBody>
      </p:sp>
    </p:spTree>
    <p:extLst>
      <p:ext uri="{BB962C8B-B14F-4D97-AF65-F5344CB8AC3E}">
        <p14:creationId xmlns:p14="http://schemas.microsoft.com/office/powerpoint/2010/main" val="9742997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38</a:t>
            </a:fld>
            <a:endParaRPr lang="zh-CN" altLang="en-US"/>
          </a:p>
        </p:txBody>
      </p:sp>
    </p:spTree>
    <p:extLst>
      <p:ext uri="{BB962C8B-B14F-4D97-AF65-F5344CB8AC3E}">
        <p14:creationId xmlns:p14="http://schemas.microsoft.com/office/powerpoint/2010/main" val="12307745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39</a:t>
            </a:fld>
            <a:endParaRPr lang="zh-CN" altLang="en-US"/>
          </a:p>
        </p:txBody>
      </p:sp>
    </p:spTree>
    <p:extLst>
      <p:ext uri="{BB962C8B-B14F-4D97-AF65-F5344CB8AC3E}">
        <p14:creationId xmlns:p14="http://schemas.microsoft.com/office/powerpoint/2010/main" val="225769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a:t>
            </a:fld>
            <a:endParaRPr lang="zh-CN" altLang="en-US"/>
          </a:p>
        </p:txBody>
      </p:sp>
    </p:spTree>
    <p:extLst>
      <p:ext uri="{BB962C8B-B14F-4D97-AF65-F5344CB8AC3E}">
        <p14:creationId xmlns:p14="http://schemas.microsoft.com/office/powerpoint/2010/main" val="16885810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40</a:t>
            </a:fld>
            <a:endParaRPr lang="zh-CN" altLang="en-US"/>
          </a:p>
        </p:txBody>
      </p:sp>
    </p:spTree>
    <p:extLst>
      <p:ext uri="{BB962C8B-B14F-4D97-AF65-F5344CB8AC3E}">
        <p14:creationId xmlns:p14="http://schemas.microsoft.com/office/powerpoint/2010/main" val="15992352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41</a:t>
            </a:fld>
            <a:endParaRPr lang="zh-CN" altLang="en-US"/>
          </a:p>
        </p:txBody>
      </p:sp>
    </p:spTree>
    <p:extLst>
      <p:ext uri="{BB962C8B-B14F-4D97-AF65-F5344CB8AC3E}">
        <p14:creationId xmlns:p14="http://schemas.microsoft.com/office/powerpoint/2010/main" val="31030783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42</a:t>
            </a:fld>
            <a:endParaRPr lang="zh-CN" altLang="en-US"/>
          </a:p>
        </p:txBody>
      </p:sp>
    </p:spTree>
    <p:extLst>
      <p:ext uri="{BB962C8B-B14F-4D97-AF65-F5344CB8AC3E}">
        <p14:creationId xmlns:p14="http://schemas.microsoft.com/office/powerpoint/2010/main" val="65055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43</a:t>
            </a:fld>
            <a:endParaRPr lang="zh-CN" altLang="en-US"/>
          </a:p>
        </p:txBody>
      </p:sp>
    </p:spTree>
    <p:extLst>
      <p:ext uri="{BB962C8B-B14F-4D97-AF65-F5344CB8AC3E}">
        <p14:creationId xmlns:p14="http://schemas.microsoft.com/office/powerpoint/2010/main" val="12710443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44</a:t>
            </a:fld>
            <a:endParaRPr lang="zh-CN" altLang="en-US"/>
          </a:p>
        </p:txBody>
      </p:sp>
    </p:spTree>
    <p:extLst>
      <p:ext uri="{BB962C8B-B14F-4D97-AF65-F5344CB8AC3E}">
        <p14:creationId xmlns:p14="http://schemas.microsoft.com/office/powerpoint/2010/main" val="14170687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45</a:t>
            </a:fld>
            <a:endParaRPr lang="zh-CN" altLang="en-US"/>
          </a:p>
        </p:txBody>
      </p:sp>
    </p:spTree>
    <p:extLst>
      <p:ext uri="{BB962C8B-B14F-4D97-AF65-F5344CB8AC3E}">
        <p14:creationId xmlns:p14="http://schemas.microsoft.com/office/powerpoint/2010/main" val="5140529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46</a:t>
            </a:fld>
            <a:endParaRPr lang="zh-CN" altLang="en-US"/>
          </a:p>
        </p:txBody>
      </p:sp>
    </p:spTree>
    <p:extLst>
      <p:ext uri="{BB962C8B-B14F-4D97-AF65-F5344CB8AC3E}">
        <p14:creationId xmlns:p14="http://schemas.microsoft.com/office/powerpoint/2010/main" val="122263438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47</a:t>
            </a:fld>
            <a:endParaRPr lang="zh-CN" altLang="en-US"/>
          </a:p>
        </p:txBody>
      </p:sp>
    </p:spTree>
    <p:extLst>
      <p:ext uri="{BB962C8B-B14F-4D97-AF65-F5344CB8AC3E}">
        <p14:creationId xmlns:p14="http://schemas.microsoft.com/office/powerpoint/2010/main" val="9659325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48</a:t>
            </a:fld>
            <a:endParaRPr lang="zh-CN" altLang="en-US"/>
          </a:p>
        </p:txBody>
      </p:sp>
    </p:spTree>
    <p:extLst>
      <p:ext uri="{BB962C8B-B14F-4D97-AF65-F5344CB8AC3E}">
        <p14:creationId xmlns:p14="http://schemas.microsoft.com/office/powerpoint/2010/main" val="94869322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49</a:t>
            </a:fld>
            <a:endParaRPr lang="zh-CN" altLang="en-US"/>
          </a:p>
        </p:txBody>
      </p:sp>
    </p:spTree>
    <p:extLst>
      <p:ext uri="{BB962C8B-B14F-4D97-AF65-F5344CB8AC3E}">
        <p14:creationId xmlns:p14="http://schemas.microsoft.com/office/powerpoint/2010/main" val="19556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a:t>
            </a:fld>
            <a:endParaRPr lang="zh-CN" altLang="en-US"/>
          </a:p>
        </p:txBody>
      </p:sp>
    </p:spTree>
    <p:extLst>
      <p:ext uri="{BB962C8B-B14F-4D97-AF65-F5344CB8AC3E}">
        <p14:creationId xmlns:p14="http://schemas.microsoft.com/office/powerpoint/2010/main" val="34734627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50</a:t>
            </a:fld>
            <a:endParaRPr lang="zh-CN" altLang="en-US"/>
          </a:p>
        </p:txBody>
      </p:sp>
    </p:spTree>
    <p:extLst>
      <p:ext uri="{BB962C8B-B14F-4D97-AF65-F5344CB8AC3E}">
        <p14:creationId xmlns:p14="http://schemas.microsoft.com/office/powerpoint/2010/main" val="13129804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51</a:t>
            </a:fld>
            <a:endParaRPr lang="zh-CN" altLang="en-US"/>
          </a:p>
        </p:txBody>
      </p:sp>
    </p:spTree>
    <p:extLst>
      <p:ext uri="{BB962C8B-B14F-4D97-AF65-F5344CB8AC3E}">
        <p14:creationId xmlns:p14="http://schemas.microsoft.com/office/powerpoint/2010/main" val="16553003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52</a:t>
            </a:fld>
            <a:endParaRPr lang="zh-CN" altLang="en-US"/>
          </a:p>
        </p:txBody>
      </p:sp>
    </p:spTree>
    <p:extLst>
      <p:ext uri="{BB962C8B-B14F-4D97-AF65-F5344CB8AC3E}">
        <p14:creationId xmlns:p14="http://schemas.microsoft.com/office/powerpoint/2010/main" val="19646892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53</a:t>
            </a:fld>
            <a:endParaRPr lang="zh-CN" altLang="en-US"/>
          </a:p>
        </p:txBody>
      </p:sp>
    </p:spTree>
    <p:extLst>
      <p:ext uri="{BB962C8B-B14F-4D97-AF65-F5344CB8AC3E}">
        <p14:creationId xmlns:p14="http://schemas.microsoft.com/office/powerpoint/2010/main" val="6711776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54</a:t>
            </a:fld>
            <a:endParaRPr lang="zh-CN" altLang="en-US"/>
          </a:p>
        </p:txBody>
      </p:sp>
    </p:spTree>
    <p:extLst>
      <p:ext uri="{BB962C8B-B14F-4D97-AF65-F5344CB8AC3E}">
        <p14:creationId xmlns:p14="http://schemas.microsoft.com/office/powerpoint/2010/main" val="337497534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55</a:t>
            </a:fld>
            <a:endParaRPr lang="zh-CN" altLang="en-US"/>
          </a:p>
        </p:txBody>
      </p:sp>
    </p:spTree>
    <p:extLst>
      <p:ext uri="{BB962C8B-B14F-4D97-AF65-F5344CB8AC3E}">
        <p14:creationId xmlns:p14="http://schemas.microsoft.com/office/powerpoint/2010/main" val="56635893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56</a:t>
            </a:fld>
            <a:endParaRPr lang="zh-CN" altLang="en-US"/>
          </a:p>
        </p:txBody>
      </p:sp>
    </p:spTree>
    <p:extLst>
      <p:ext uri="{BB962C8B-B14F-4D97-AF65-F5344CB8AC3E}">
        <p14:creationId xmlns:p14="http://schemas.microsoft.com/office/powerpoint/2010/main" val="170751601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57</a:t>
            </a:fld>
            <a:endParaRPr lang="zh-CN" altLang="en-US"/>
          </a:p>
        </p:txBody>
      </p:sp>
    </p:spTree>
    <p:extLst>
      <p:ext uri="{BB962C8B-B14F-4D97-AF65-F5344CB8AC3E}">
        <p14:creationId xmlns:p14="http://schemas.microsoft.com/office/powerpoint/2010/main" val="154778491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58</a:t>
            </a:fld>
            <a:endParaRPr lang="zh-CN" altLang="en-US"/>
          </a:p>
        </p:txBody>
      </p:sp>
    </p:spTree>
    <p:extLst>
      <p:ext uri="{BB962C8B-B14F-4D97-AF65-F5344CB8AC3E}">
        <p14:creationId xmlns:p14="http://schemas.microsoft.com/office/powerpoint/2010/main" val="153920494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59</a:t>
            </a:fld>
            <a:endParaRPr lang="zh-CN" altLang="en-US"/>
          </a:p>
        </p:txBody>
      </p:sp>
    </p:spTree>
    <p:extLst>
      <p:ext uri="{BB962C8B-B14F-4D97-AF65-F5344CB8AC3E}">
        <p14:creationId xmlns:p14="http://schemas.microsoft.com/office/powerpoint/2010/main" val="217202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a:t>
            </a:fld>
            <a:endParaRPr lang="zh-CN" altLang="en-US"/>
          </a:p>
        </p:txBody>
      </p:sp>
    </p:spTree>
    <p:extLst>
      <p:ext uri="{BB962C8B-B14F-4D97-AF65-F5344CB8AC3E}">
        <p14:creationId xmlns:p14="http://schemas.microsoft.com/office/powerpoint/2010/main" val="33152387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60</a:t>
            </a:fld>
            <a:endParaRPr lang="zh-CN" altLang="en-US"/>
          </a:p>
        </p:txBody>
      </p:sp>
    </p:spTree>
    <p:extLst>
      <p:ext uri="{BB962C8B-B14F-4D97-AF65-F5344CB8AC3E}">
        <p14:creationId xmlns:p14="http://schemas.microsoft.com/office/powerpoint/2010/main" val="151060220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61</a:t>
            </a:fld>
            <a:endParaRPr lang="zh-CN" altLang="en-US"/>
          </a:p>
        </p:txBody>
      </p:sp>
    </p:spTree>
    <p:extLst>
      <p:ext uri="{BB962C8B-B14F-4D97-AF65-F5344CB8AC3E}">
        <p14:creationId xmlns:p14="http://schemas.microsoft.com/office/powerpoint/2010/main" val="24970310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62</a:t>
            </a:fld>
            <a:endParaRPr lang="zh-CN" altLang="en-US"/>
          </a:p>
        </p:txBody>
      </p:sp>
    </p:spTree>
    <p:extLst>
      <p:ext uri="{BB962C8B-B14F-4D97-AF65-F5344CB8AC3E}">
        <p14:creationId xmlns:p14="http://schemas.microsoft.com/office/powerpoint/2010/main" val="133311521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63</a:t>
            </a:fld>
            <a:endParaRPr lang="zh-CN" altLang="en-US"/>
          </a:p>
        </p:txBody>
      </p:sp>
    </p:spTree>
    <p:extLst>
      <p:ext uri="{BB962C8B-B14F-4D97-AF65-F5344CB8AC3E}">
        <p14:creationId xmlns:p14="http://schemas.microsoft.com/office/powerpoint/2010/main" val="66917135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64</a:t>
            </a:fld>
            <a:endParaRPr lang="zh-CN" altLang="en-US"/>
          </a:p>
        </p:txBody>
      </p:sp>
    </p:spTree>
    <p:extLst>
      <p:ext uri="{BB962C8B-B14F-4D97-AF65-F5344CB8AC3E}">
        <p14:creationId xmlns:p14="http://schemas.microsoft.com/office/powerpoint/2010/main" val="104165519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65</a:t>
            </a:fld>
            <a:endParaRPr lang="zh-CN" altLang="en-US"/>
          </a:p>
        </p:txBody>
      </p:sp>
    </p:spTree>
    <p:extLst>
      <p:ext uri="{BB962C8B-B14F-4D97-AF65-F5344CB8AC3E}">
        <p14:creationId xmlns:p14="http://schemas.microsoft.com/office/powerpoint/2010/main" val="32945417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66</a:t>
            </a:fld>
            <a:endParaRPr lang="zh-CN" altLang="en-US"/>
          </a:p>
        </p:txBody>
      </p:sp>
    </p:spTree>
    <p:extLst>
      <p:ext uri="{BB962C8B-B14F-4D97-AF65-F5344CB8AC3E}">
        <p14:creationId xmlns:p14="http://schemas.microsoft.com/office/powerpoint/2010/main" val="93459482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67</a:t>
            </a:fld>
            <a:endParaRPr lang="zh-CN" altLang="en-US"/>
          </a:p>
        </p:txBody>
      </p:sp>
    </p:spTree>
    <p:extLst>
      <p:ext uri="{BB962C8B-B14F-4D97-AF65-F5344CB8AC3E}">
        <p14:creationId xmlns:p14="http://schemas.microsoft.com/office/powerpoint/2010/main" val="198192240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68</a:t>
            </a:fld>
            <a:endParaRPr lang="zh-CN" altLang="en-US"/>
          </a:p>
        </p:txBody>
      </p:sp>
    </p:spTree>
    <p:extLst>
      <p:ext uri="{BB962C8B-B14F-4D97-AF65-F5344CB8AC3E}">
        <p14:creationId xmlns:p14="http://schemas.microsoft.com/office/powerpoint/2010/main" val="48591789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69</a:t>
            </a:fld>
            <a:endParaRPr lang="zh-CN" altLang="en-US"/>
          </a:p>
        </p:txBody>
      </p:sp>
    </p:spTree>
    <p:extLst>
      <p:ext uri="{BB962C8B-B14F-4D97-AF65-F5344CB8AC3E}">
        <p14:creationId xmlns:p14="http://schemas.microsoft.com/office/powerpoint/2010/main" val="6923013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233708999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70</a:t>
            </a:fld>
            <a:endParaRPr lang="zh-CN" altLang="en-US"/>
          </a:p>
        </p:txBody>
      </p:sp>
    </p:spTree>
    <p:extLst>
      <p:ext uri="{BB962C8B-B14F-4D97-AF65-F5344CB8AC3E}">
        <p14:creationId xmlns:p14="http://schemas.microsoft.com/office/powerpoint/2010/main" val="81162095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71</a:t>
            </a:fld>
            <a:endParaRPr lang="zh-CN" altLang="en-US"/>
          </a:p>
        </p:txBody>
      </p:sp>
    </p:spTree>
    <p:extLst>
      <p:ext uri="{BB962C8B-B14F-4D97-AF65-F5344CB8AC3E}">
        <p14:creationId xmlns:p14="http://schemas.microsoft.com/office/powerpoint/2010/main" val="182466997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72</a:t>
            </a:fld>
            <a:endParaRPr lang="zh-CN" altLang="en-US"/>
          </a:p>
        </p:txBody>
      </p:sp>
    </p:spTree>
    <p:extLst>
      <p:ext uri="{BB962C8B-B14F-4D97-AF65-F5344CB8AC3E}">
        <p14:creationId xmlns:p14="http://schemas.microsoft.com/office/powerpoint/2010/main" val="136443022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73</a:t>
            </a:fld>
            <a:endParaRPr lang="zh-CN" altLang="en-US"/>
          </a:p>
        </p:txBody>
      </p:sp>
    </p:spTree>
    <p:extLst>
      <p:ext uri="{BB962C8B-B14F-4D97-AF65-F5344CB8AC3E}">
        <p14:creationId xmlns:p14="http://schemas.microsoft.com/office/powerpoint/2010/main" val="2456359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74</a:t>
            </a:fld>
            <a:endParaRPr lang="zh-CN" altLang="en-US"/>
          </a:p>
        </p:txBody>
      </p:sp>
    </p:spTree>
    <p:extLst>
      <p:ext uri="{BB962C8B-B14F-4D97-AF65-F5344CB8AC3E}">
        <p14:creationId xmlns:p14="http://schemas.microsoft.com/office/powerpoint/2010/main" val="105773334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75</a:t>
            </a:fld>
            <a:endParaRPr lang="zh-CN" altLang="en-US"/>
          </a:p>
        </p:txBody>
      </p:sp>
    </p:spTree>
    <p:extLst>
      <p:ext uri="{BB962C8B-B14F-4D97-AF65-F5344CB8AC3E}">
        <p14:creationId xmlns:p14="http://schemas.microsoft.com/office/powerpoint/2010/main" val="29916037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76</a:t>
            </a:fld>
            <a:endParaRPr lang="zh-CN" altLang="en-US"/>
          </a:p>
        </p:txBody>
      </p:sp>
    </p:spTree>
    <p:extLst>
      <p:ext uri="{BB962C8B-B14F-4D97-AF65-F5344CB8AC3E}">
        <p14:creationId xmlns:p14="http://schemas.microsoft.com/office/powerpoint/2010/main" val="39842155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77</a:t>
            </a:fld>
            <a:endParaRPr lang="zh-CN" altLang="en-US"/>
          </a:p>
        </p:txBody>
      </p:sp>
    </p:spTree>
    <p:extLst>
      <p:ext uri="{BB962C8B-B14F-4D97-AF65-F5344CB8AC3E}">
        <p14:creationId xmlns:p14="http://schemas.microsoft.com/office/powerpoint/2010/main" val="180709661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78</a:t>
            </a:fld>
            <a:endParaRPr lang="zh-CN" altLang="en-US"/>
          </a:p>
        </p:txBody>
      </p:sp>
    </p:spTree>
    <p:extLst>
      <p:ext uri="{BB962C8B-B14F-4D97-AF65-F5344CB8AC3E}">
        <p14:creationId xmlns:p14="http://schemas.microsoft.com/office/powerpoint/2010/main" val="21352772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79</a:t>
            </a:fld>
            <a:endParaRPr lang="zh-CN" altLang="en-US"/>
          </a:p>
        </p:txBody>
      </p:sp>
    </p:spTree>
    <p:extLst>
      <p:ext uri="{BB962C8B-B14F-4D97-AF65-F5344CB8AC3E}">
        <p14:creationId xmlns:p14="http://schemas.microsoft.com/office/powerpoint/2010/main" val="407713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163288477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80</a:t>
            </a:fld>
            <a:endParaRPr lang="zh-CN" altLang="en-US"/>
          </a:p>
        </p:txBody>
      </p:sp>
    </p:spTree>
    <p:extLst>
      <p:ext uri="{BB962C8B-B14F-4D97-AF65-F5344CB8AC3E}">
        <p14:creationId xmlns:p14="http://schemas.microsoft.com/office/powerpoint/2010/main" val="103950916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81</a:t>
            </a:fld>
            <a:endParaRPr lang="zh-CN" altLang="en-US"/>
          </a:p>
        </p:txBody>
      </p:sp>
    </p:spTree>
    <p:extLst>
      <p:ext uri="{BB962C8B-B14F-4D97-AF65-F5344CB8AC3E}">
        <p14:creationId xmlns:p14="http://schemas.microsoft.com/office/powerpoint/2010/main" val="49180307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82</a:t>
            </a:fld>
            <a:endParaRPr lang="zh-CN" altLang="en-US"/>
          </a:p>
        </p:txBody>
      </p:sp>
    </p:spTree>
    <p:extLst>
      <p:ext uri="{BB962C8B-B14F-4D97-AF65-F5344CB8AC3E}">
        <p14:creationId xmlns:p14="http://schemas.microsoft.com/office/powerpoint/2010/main" val="66960206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83</a:t>
            </a:fld>
            <a:endParaRPr lang="zh-CN" altLang="en-US"/>
          </a:p>
        </p:txBody>
      </p:sp>
    </p:spTree>
    <p:extLst>
      <p:ext uri="{BB962C8B-B14F-4D97-AF65-F5344CB8AC3E}">
        <p14:creationId xmlns:p14="http://schemas.microsoft.com/office/powerpoint/2010/main" val="207800669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84</a:t>
            </a:fld>
            <a:endParaRPr lang="zh-CN" altLang="en-US"/>
          </a:p>
        </p:txBody>
      </p:sp>
    </p:spTree>
    <p:extLst>
      <p:ext uri="{BB962C8B-B14F-4D97-AF65-F5344CB8AC3E}">
        <p14:creationId xmlns:p14="http://schemas.microsoft.com/office/powerpoint/2010/main" val="32617961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85</a:t>
            </a:fld>
            <a:endParaRPr lang="zh-CN" altLang="en-US"/>
          </a:p>
        </p:txBody>
      </p:sp>
    </p:spTree>
    <p:extLst>
      <p:ext uri="{BB962C8B-B14F-4D97-AF65-F5344CB8AC3E}">
        <p14:creationId xmlns:p14="http://schemas.microsoft.com/office/powerpoint/2010/main" val="1486818609"/>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86</a:t>
            </a:fld>
            <a:endParaRPr lang="zh-CN" altLang="en-US"/>
          </a:p>
        </p:txBody>
      </p:sp>
    </p:spTree>
    <p:extLst>
      <p:ext uri="{BB962C8B-B14F-4D97-AF65-F5344CB8AC3E}">
        <p14:creationId xmlns:p14="http://schemas.microsoft.com/office/powerpoint/2010/main" val="82661600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87</a:t>
            </a:fld>
            <a:endParaRPr lang="zh-CN" altLang="en-US"/>
          </a:p>
        </p:txBody>
      </p:sp>
    </p:spTree>
    <p:extLst>
      <p:ext uri="{BB962C8B-B14F-4D97-AF65-F5344CB8AC3E}">
        <p14:creationId xmlns:p14="http://schemas.microsoft.com/office/powerpoint/2010/main" val="127047122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88</a:t>
            </a:fld>
            <a:endParaRPr lang="zh-CN" altLang="en-US"/>
          </a:p>
        </p:txBody>
      </p:sp>
    </p:spTree>
    <p:extLst>
      <p:ext uri="{BB962C8B-B14F-4D97-AF65-F5344CB8AC3E}">
        <p14:creationId xmlns:p14="http://schemas.microsoft.com/office/powerpoint/2010/main" val="110441047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89</a:t>
            </a:fld>
            <a:endParaRPr lang="zh-CN" altLang="en-US"/>
          </a:p>
        </p:txBody>
      </p:sp>
    </p:spTree>
    <p:extLst>
      <p:ext uri="{BB962C8B-B14F-4D97-AF65-F5344CB8AC3E}">
        <p14:creationId xmlns:p14="http://schemas.microsoft.com/office/powerpoint/2010/main" val="1984074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a:t>
            </a:fld>
            <a:endParaRPr lang="zh-CN" altLang="en-US"/>
          </a:p>
        </p:txBody>
      </p:sp>
    </p:spTree>
    <p:extLst>
      <p:ext uri="{BB962C8B-B14F-4D97-AF65-F5344CB8AC3E}">
        <p14:creationId xmlns:p14="http://schemas.microsoft.com/office/powerpoint/2010/main" val="204466988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90</a:t>
            </a:fld>
            <a:endParaRPr lang="zh-CN" altLang="en-US"/>
          </a:p>
        </p:txBody>
      </p:sp>
    </p:spTree>
    <p:extLst>
      <p:ext uri="{BB962C8B-B14F-4D97-AF65-F5344CB8AC3E}">
        <p14:creationId xmlns:p14="http://schemas.microsoft.com/office/powerpoint/2010/main" val="1864662206"/>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91</a:t>
            </a:fld>
            <a:endParaRPr lang="zh-CN" altLang="en-US"/>
          </a:p>
        </p:txBody>
      </p:sp>
    </p:spTree>
    <p:extLst>
      <p:ext uri="{BB962C8B-B14F-4D97-AF65-F5344CB8AC3E}">
        <p14:creationId xmlns:p14="http://schemas.microsoft.com/office/powerpoint/2010/main" val="1384425108"/>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92</a:t>
            </a:fld>
            <a:endParaRPr lang="zh-CN" altLang="en-US"/>
          </a:p>
        </p:txBody>
      </p:sp>
    </p:spTree>
    <p:extLst>
      <p:ext uri="{BB962C8B-B14F-4D97-AF65-F5344CB8AC3E}">
        <p14:creationId xmlns:p14="http://schemas.microsoft.com/office/powerpoint/2010/main" val="824601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93</a:t>
            </a:fld>
            <a:endParaRPr lang="zh-CN" altLang="en-US"/>
          </a:p>
        </p:txBody>
      </p:sp>
    </p:spTree>
    <p:extLst>
      <p:ext uri="{BB962C8B-B14F-4D97-AF65-F5344CB8AC3E}">
        <p14:creationId xmlns:p14="http://schemas.microsoft.com/office/powerpoint/2010/main" val="1515325896"/>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94</a:t>
            </a:fld>
            <a:endParaRPr lang="zh-CN" altLang="en-US"/>
          </a:p>
        </p:txBody>
      </p:sp>
    </p:spTree>
    <p:extLst>
      <p:ext uri="{BB962C8B-B14F-4D97-AF65-F5344CB8AC3E}">
        <p14:creationId xmlns:p14="http://schemas.microsoft.com/office/powerpoint/2010/main" val="466416949"/>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95</a:t>
            </a:fld>
            <a:endParaRPr lang="zh-CN" altLang="en-US"/>
          </a:p>
        </p:txBody>
      </p:sp>
    </p:spTree>
    <p:extLst>
      <p:ext uri="{BB962C8B-B14F-4D97-AF65-F5344CB8AC3E}">
        <p14:creationId xmlns:p14="http://schemas.microsoft.com/office/powerpoint/2010/main" val="776608574"/>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96</a:t>
            </a:fld>
            <a:endParaRPr lang="zh-CN" altLang="en-US"/>
          </a:p>
        </p:txBody>
      </p:sp>
    </p:spTree>
    <p:extLst>
      <p:ext uri="{BB962C8B-B14F-4D97-AF65-F5344CB8AC3E}">
        <p14:creationId xmlns:p14="http://schemas.microsoft.com/office/powerpoint/2010/main" val="33422823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97</a:t>
            </a:fld>
            <a:endParaRPr lang="zh-CN" altLang="en-US"/>
          </a:p>
        </p:txBody>
      </p:sp>
    </p:spTree>
    <p:extLst>
      <p:ext uri="{BB962C8B-B14F-4D97-AF65-F5344CB8AC3E}">
        <p14:creationId xmlns:p14="http://schemas.microsoft.com/office/powerpoint/2010/main" val="1832619930"/>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98</a:t>
            </a:fld>
            <a:endParaRPr lang="zh-CN" altLang="en-US"/>
          </a:p>
        </p:txBody>
      </p:sp>
    </p:spTree>
    <p:extLst>
      <p:ext uri="{BB962C8B-B14F-4D97-AF65-F5344CB8AC3E}">
        <p14:creationId xmlns:p14="http://schemas.microsoft.com/office/powerpoint/2010/main" val="1139405007"/>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99</a:t>
            </a:fld>
            <a:endParaRPr lang="zh-CN" altLang="en-US"/>
          </a:p>
        </p:txBody>
      </p:sp>
    </p:spTree>
    <p:extLst>
      <p:ext uri="{BB962C8B-B14F-4D97-AF65-F5344CB8AC3E}">
        <p14:creationId xmlns:p14="http://schemas.microsoft.com/office/powerpoint/2010/main" val="1663845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9559264"/>
      </p:ext>
    </p:extLst>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2960433"/>
      </p:ext>
    </p:extLst>
  </p:cSld>
  <p:clrMapOvr>
    <a:masterClrMapping/>
  </p:clrMapOvr>
  <p:transition spd="slow">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7786094"/>
      </p:ext>
    </p:extLst>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063809"/>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4" r:id="rId3"/>
  </p:sldLayoutIdLst>
  <p:transition spd="slow">
    <p:cover/>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xml"/><Relationship Id="rId5" Type="http://schemas.openxmlformats.org/officeDocument/2006/relationships/image" Target="../media/image2.jpg"/><Relationship Id="rId6" Type="http://schemas.openxmlformats.org/officeDocument/2006/relationships/image" Target="../media/image3.png"/><Relationship Id="rId7" Type="http://schemas.openxmlformats.org/officeDocument/2006/relationships/image" Target="../media/image4.png"/><Relationship Id="rId1" Type="http://schemas.openxmlformats.org/officeDocument/2006/relationships/audio" Target="NULL" TargetMode="External"/><Relationship Id="rId2" Type="http://schemas.microsoft.com/office/2007/relationships/media" Target="../media/media1.mp3"/></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 Id="rId3" Type="http://schemas.openxmlformats.org/officeDocument/2006/relationships/image" Target="../media/image38.jp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Relationship Id="rId3" Type="http://schemas.openxmlformats.org/officeDocument/2006/relationships/image" Target="../media/image12.jpg"/></Relationships>
</file>

<file path=ppt/slides/_rels/slide105.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slide" Target="slide3.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 Id="rId3" Type="http://schemas.openxmlformats.org/officeDocument/2006/relationships/image" Target="../media/image3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0.xml"/><Relationship Id="rId3" Type="http://schemas.openxmlformats.org/officeDocument/2006/relationships/image" Target="../media/image40.jp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1.xml"/><Relationship Id="rId3" Type="http://schemas.openxmlformats.org/officeDocument/2006/relationships/image" Target="../media/image41.jp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2.xml"/><Relationship Id="rId3" Type="http://schemas.openxmlformats.org/officeDocument/2006/relationships/image" Target="../media/image42.jp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jpg"/></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slide" Target="slide2.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slide" Target="slide4.xml"/><Relationship Id="rId5" Type="http://schemas.openxmlformats.org/officeDocument/2006/relationships/slide" Target="slide13.xml"/><Relationship Id="rId6" Type="http://schemas.openxmlformats.org/officeDocument/2006/relationships/slide" Target="slide22.xml"/><Relationship Id="rId7" Type="http://schemas.openxmlformats.org/officeDocument/2006/relationships/slide" Target="slide29.xml"/><Relationship Id="rId8" Type="http://schemas.openxmlformats.org/officeDocument/2006/relationships/slide" Target="slide35.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slide" Target="slide2.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2.jpg"/></Relationships>
</file>

<file path=ppt/slides/_rels/slide29.xml.rels><?xml version="1.0" encoding="UTF-8" standalone="yes"?>
<Relationships xmlns="http://schemas.openxmlformats.org/package/2006/relationships"><Relationship Id="rId3" Type="http://schemas.openxmlformats.org/officeDocument/2006/relationships/image" Target="../media/image19.jpg"/><Relationship Id="rId4" Type="http://schemas.openxmlformats.org/officeDocument/2006/relationships/slide" Target="slide2.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slide" Target="slide4.xml"/><Relationship Id="rId5" Type="http://schemas.openxmlformats.org/officeDocument/2006/relationships/slide" Target="slide13.xml"/><Relationship Id="rId6" Type="http://schemas.openxmlformats.org/officeDocument/2006/relationships/slide" Target="slide22.xml"/><Relationship Id="rId7" Type="http://schemas.openxmlformats.org/officeDocument/2006/relationships/slide" Target="slide29.xml"/><Relationship Id="rId8" Type="http://schemas.openxmlformats.org/officeDocument/2006/relationships/slide" Target="slide35.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0.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16.png"/></Relationships>
</file>

<file path=ppt/slides/_rels/slide35.xml.rels><?xml version="1.0" encoding="UTF-8" standalone="yes"?>
<Relationships xmlns="http://schemas.openxmlformats.org/package/2006/relationships"><Relationship Id="rId3" Type="http://schemas.openxmlformats.org/officeDocument/2006/relationships/image" Target="../media/image21.jpg"/><Relationship Id="rId4" Type="http://schemas.openxmlformats.org/officeDocument/2006/relationships/slide" Target="slide2.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22.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slide" Target="slide2.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12.jpg"/></Relationships>
</file>

<file path=ppt/slides/_rels/slide41.xml.rels><?xml version="1.0" encoding="UTF-8" standalone="yes"?>
<Relationships xmlns="http://schemas.openxmlformats.org/package/2006/relationships"><Relationship Id="rId3" Type="http://schemas.openxmlformats.org/officeDocument/2006/relationships/image" Target="../media/image23.jpg"/><Relationship Id="rId4" Type="http://schemas.openxmlformats.org/officeDocument/2006/relationships/slide" Target="slide3.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24.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16.png"/></Relationships>
</file>

<file path=ppt/slides/_rels/slide48.xml.rels><?xml version="1.0" encoding="UTF-8" standalone="yes"?>
<Relationships xmlns="http://schemas.openxmlformats.org/package/2006/relationships"><Relationship Id="rId3" Type="http://schemas.openxmlformats.org/officeDocument/2006/relationships/image" Target="../media/image25.jpg"/><Relationship Id="rId4" Type="http://schemas.openxmlformats.org/officeDocument/2006/relationships/slide" Target="slide3.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2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12.jpg"/></Relationships>
</file>

<file path=ppt/slides/_rels/slide54.xml.rels><?xml version="1.0" encoding="UTF-8" standalone="yes"?>
<Relationships xmlns="http://schemas.openxmlformats.org/package/2006/relationships"><Relationship Id="rId3" Type="http://schemas.openxmlformats.org/officeDocument/2006/relationships/image" Target="../media/image27.jpg"/><Relationship Id="rId4" Type="http://schemas.openxmlformats.org/officeDocument/2006/relationships/slide" Target="slide3.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8.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 Id="rId3" Type="http://schemas.openxmlformats.org/officeDocument/2006/relationships/image" Target="../media/image16.png"/></Relationships>
</file>

<file path=ppt/slides/_rels/slide61.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slide" Target="slide3.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 Id="rId3" Type="http://schemas.openxmlformats.org/officeDocument/2006/relationships/image" Target="../media/image30.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 Id="rId3" Type="http://schemas.openxmlformats.org/officeDocument/2006/relationships/image" Target="../media/image12.jpg"/></Relationships>
</file>

<file path=ppt/slides/_rels/slide67.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slide" Target="slide3.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 Id="rId3" Type="http://schemas.openxmlformats.org/officeDocument/2006/relationships/image" Target="../media/image31.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 Id="rId3" Type="http://schemas.openxmlformats.org/officeDocument/2006/relationships/image" Target="../media/image12.jpg"/></Relationships>
</file>

<file path=ppt/slides/_rels/slide74.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slide" Target="slide3.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image" Target="../media/image34.jp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slide" Target="slide3.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 Id="rId3" Type="http://schemas.openxmlformats.org/officeDocument/2006/relationships/image" Target="../media/image35.jp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 Id="rId3" Type="http://schemas.openxmlformats.org/officeDocument/2006/relationships/image" Target="../media/image12.jpg"/></Relationships>
</file>

<file path=ppt/slides/_rels/slide87.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slide" Target="slide3.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 Id="rId3" Type="http://schemas.openxmlformats.org/officeDocument/2006/relationships/image" Target="../media/image36.jp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Relationship Id="rId3" Type="http://schemas.openxmlformats.org/officeDocument/2006/relationships/image" Target="../media/image12.jpg"/></Relationships>
</file>

<file path=ppt/slides/_rels/slide93.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slide" Target="slide3.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 Id="rId3" Type="http://schemas.openxmlformats.org/officeDocument/2006/relationships/image" Target="../media/image37.jp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 Id="rId3" Type="http://schemas.openxmlformats.org/officeDocument/2006/relationships/image" Target="../media/image16.png"/></Relationships>
</file>

<file path=ppt/slides/_rels/slide99.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slide" Target="slide3.xml"/><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 xmlns:a16="http://schemas.microsoft.com/office/drawing/2014/main" id="{E491E48A-2450-485A-83BD-3522E74D162B}"/>
              </a:ext>
            </a:extLst>
          </p:cNvPr>
          <p:cNvSpPr/>
          <p:nvPr/>
        </p:nvSpPr>
        <p:spPr>
          <a:xfrm flipH="1">
            <a:off x="0" y="0"/>
            <a:ext cx="12192000" cy="3111500"/>
          </a:xfrm>
          <a:prstGeom prst="rect">
            <a:avLst/>
          </a:prstGeom>
          <a:blipFill>
            <a:blip r:embed="rId5"/>
            <a:stretch>
              <a:fillRect t="-80429" b="-7977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7C80E726-E80B-4045-8242-75CAFF74252D}"/>
              </a:ext>
            </a:extLst>
          </p:cNvPr>
          <p:cNvSpPr/>
          <p:nvPr/>
        </p:nvSpPr>
        <p:spPr>
          <a:xfrm>
            <a:off x="1513778" y="-1"/>
            <a:ext cx="3675355" cy="5468645"/>
          </a:xfrm>
          <a:prstGeom prst="rect">
            <a:avLst/>
          </a:prstGeom>
          <a:solidFill>
            <a:srgbClr val="74412A"/>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图文框 3">
            <a:extLst>
              <a:ext uri="{FF2B5EF4-FFF2-40B4-BE49-F238E27FC236}">
                <a16:creationId xmlns="" xmlns:a16="http://schemas.microsoft.com/office/drawing/2014/main" id="{66884746-572C-47E8-82C6-AB3339487796}"/>
              </a:ext>
            </a:extLst>
          </p:cNvPr>
          <p:cNvSpPr/>
          <p:nvPr/>
        </p:nvSpPr>
        <p:spPr>
          <a:xfrm>
            <a:off x="1849935" y="3546937"/>
            <a:ext cx="8492130" cy="2360518"/>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文本框 4">
            <a:extLst>
              <a:ext uri="{FF2B5EF4-FFF2-40B4-BE49-F238E27FC236}">
                <a16:creationId xmlns="" xmlns:a16="http://schemas.microsoft.com/office/drawing/2014/main" id="{3CCCC42C-4338-4F17-BF76-7DB385A84E95}"/>
              </a:ext>
            </a:extLst>
          </p:cNvPr>
          <p:cNvSpPr txBox="1"/>
          <p:nvPr/>
        </p:nvSpPr>
        <p:spPr>
          <a:xfrm>
            <a:off x="2657160" y="4065787"/>
            <a:ext cx="7805342" cy="923330"/>
          </a:xfrm>
          <a:prstGeom prst="rect">
            <a:avLst/>
          </a:prstGeom>
          <a:noFill/>
        </p:spPr>
        <p:txBody>
          <a:bodyPr wrap="none" rtlCol="0">
            <a:spAutoFit/>
            <a:scene3d>
              <a:camera prst="orthographicFront"/>
              <a:lightRig rig="threePt" dir="t"/>
            </a:scene3d>
            <a:sp3d contourW="12700"/>
          </a:bodyPr>
          <a:lstStyle/>
          <a:p>
            <a:r>
              <a:rPr lang="zh-CN" altLang="en-US" sz="5400" b="1" spc="600" dirty="0">
                <a:solidFill>
                  <a:schemeClr val="bg1"/>
                </a:solidFill>
                <a:latin typeface="+mj-ea"/>
                <a:ea typeface="+mj-ea"/>
              </a:rPr>
              <a:t> </a:t>
            </a:r>
            <a:r>
              <a:rPr lang="zh-CN" altLang="en-US" sz="5400" b="1" spc="600" dirty="0" smtClean="0">
                <a:solidFill>
                  <a:schemeClr val="bg1"/>
                </a:solidFill>
                <a:latin typeface="+mj-ea"/>
                <a:ea typeface="+mj-ea"/>
              </a:rPr>
              <a:t> </a:t>
            </a:r>
            <a:r>
              <a:rPr lang="zh-CN" altLang="en-US" sz="4400" b="1" spc="600" dirty="0" smtClean="0">
                <a:solidFill>
                  <a:schemeClr val="bg1"/>
                </a:solidFill>
                <a:latin typeface="+mj-ea"/>
                <a:ea typeface="+mj-ea"/>
              </a:rPr>
              <a:t>影视剧</a:t>
            </a:r>
            <a:r>
              <a:rPr lang="zh-CN" altLang="en-US" sz="4400" b="1" spc="600" dirty="0">
                <a:solidFill>
                  <a:srgbClr val="74412A"/>
                </a:solidFill>
                <a:latin typeface="+mj-ea"/>
                <a:ea typeface="+mj-ea"/>
              </a:rPr>
              <a:t>改编</a:t>
            </a:r>
            <a:r>
              <a:rPr lang="zh-CN" altLang="en-US" sz="4400" b="1" spc="600" dirty="0" smtClean="0">
                <a:solidFill>
                  <a:srgbClr val="74412A"/>
                </a:solidFill>
                <a:latin typeface="+mj-ea"/>
                <a:ea typeface="+mj-ea"/>
              </a:rPr>
              <a:t>经典案例解析</a:t>
            </a:r>
            <a:endParaRPr lang="zh-CN" altLang="en-US" sz="4400" b="1" spc="600" dirty="0">
              <a:solidFill>
                <a:srgbClr val="74412A"/>
              </a:solidFill>
              <a:latin typeface="+mj-ea"/>
              <a:ea typeface="+mj-ea"/>
            </a:endParaRPr>
          </a:p>
        </p:txBody>
      </p:sp>
      <p:pic>
        <p:nvPicPr>
          <p:cNvPr id="20" name="17853951">
            <a:hlinkClick r:id="" action="ppaction://media"/>
            <a:extLst>
              <a:ext uri="{FF2B5EF4-FFF2-40B4-BE49-F238E27FC236}">
                <a16:creationId xmlns="" xmlns:a16="http://schemas.microsoft.com/office/drawing/2014/main" id="{9693897C-A8A7-41DF-A3B7-3DD2B1B3395E}"/>
              </a:ext>
            </a:extLst>
          </p:cNvPr>
          <p:cNvPicPr>
            <a:picLocks noChangeAspect="1"/>
          </p:cNvPicPr>
          <p:nvPr>
            <a:audioFile r:link="rId1"/>
            <p:extLst>
              <p:ext uri="{DAA4B4D4-6D71-4841-9C94-3DE7FCFB9230}">
                <p14:media xmlns:p14="http://schemas.microsoft.com/office/powerpoint/2010/main" r:embed="rId2">
                  <p14:trim st="15943"/>
                </p14:media>
              </p:ext>
            </p:extLst>
          </p:nvPr>
        </p:nvPicPr>
        <p:blipFill>
          <a:blip r:embed="rId6"/>
          <a:stretch>
            <a:fillRect/>
          </a:stretch>
        </p:blipFill>
        <p:spPr>
          <a:xfrm>
            <a:off x="-924152" y="-952728"/>
            <a:ext cx="609600" cy="609600"/>
          </a:xfrm>
          <a:prstGeom prst="rect">
            <a:avLst/>
          </a:prstGeom>
        </p:spPr>
      </p:pic>
      <p:sp>
        <p:nvSpPr>
          <p:cNvPr id="11" name="稻壳儿春秋广告/盗版必究        原创来源：http://chn.docer.com/works?userid=199329941#!/work_time">
            <a:extLst>
              <a:ext uri="{FF2B5EF4-FFF2-40B4-BE49-F238E27FC236}">
                <a16:creationId xmlns="" xmlns:a16="http://schemas.microsoft.com/office/drawing/2014/main" id="{467C6596-4188-4CD7-9B1C-2CE8EC99213D}"/>
              </a:ext>
            </a:extLst>
          </p:cNvPr>
          <p:cNvSpPr txBox="1"/>
          <p:nvPr/>
        </p:nvSpPr>
        <p:spPr>
          <a:xfrm>
            <a:off x="0" y="2884479"/>
            <a:ext cx="5670012" cy="369332"/>
          </a:xfrm>
          <a:prstGeom prst="rect">
            <a:avLst/>
          </a:prstGeom>
          <a:solidFill>
            <a:schemeClr val="bg1">
              <a:lumMod val="85000"/>
            </a:schemeClr>
          </a:solidFill>
          <a:effectLst>
            <a:outerShdw blurRad="50800" dist="38100" dir="2700000" algn="tl" rotWithShape="0">
              <a:prstClr val="black">
                <a:alpha val="40000"/>
              </a:prstClr>
            </a:outerShdw>
          </a:effectLst>
        </p:spPr>
        <p:txBody>
          <a:bodyPr wrap="square" rtlCol="0">
            <a:spAutoFit/>
          </a:bodyPr>
          <a:lstStyle/>
          <a:p>
            <a:r>
              <a:rPr lang="zh-CN" altLang="en-US" b="1" dirty="0" smtClean="0">
                <a:solidFill>
                  <a:srgbClr val="74412A"/>
                </a:solidFill>
                <a:effectLst>
                  <a:outerShdw blurRad="63500" sx="102000" sy="102000" algn="ctr"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b="1" dirty="0" smtClean="0">
                <a:solidFill>
                  <a:srgbClr val="74412A"/>
                </a:solidFill>
                <a:latin typeface="微软雅黑" panose="020B0503020204020204" pitchFamily="34" charset="-122"/>
                <a:ea typeface="微软雅黑" panose="020B0503020204020204" pitchFamily="34" charset="-122"/>
              </a:rPr>
              <a:t>影视艺术专业精品课系列教材</a:t>
            </a:r>
            <a:endParaRPr lang="zh-CN" altLang="en-US" b="1" dirty="0">
              <a:solidFill>
                <a:srgbClr val="74412A"/>
              </a:solidFill>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 xmlns:a16="http://schemas.microsoft.com/office/drawing/2014/main" id="{D01BB6FC-D936-4750-B7EC-337F8D9920F7}"/>
              </a:ext>
            </a:extLst>
          </p:cNvPr>
          <p:cNvSpPr txBox="1"/>
          <p:nvPr/>
        </p:nvSpPr>
        <p:spPr>
          <a:xfrm>
            <a:off x="5670012" y="5051410"/>
            <a:ext cx="3879495" cy="461665"/>
          </a:xfrm>
          <a:prstGeom prst="rect">
            <a:avLst/>
          </a:prstGeom>
          <a:noFill/>
        </p:spPr>
        <p:txBody>
          <a:bodyPr wrap="square" rtlCol="0">
            <a:spAutoFit/>
          </a:bodyPr>
          <a:lstStyle/>
          <a:p>
            <a:r>
              <a:rPr lang="zh-CN" altLang="en-US" sz="2000" b="1" dirty="0" smtClean="0">
                <a:solidFill>
                  <a:srgbClr val="74412A"/>
                </a:solidFill>
                <a:latin typeface="+mj-ea"/>
                <a:ea typeface="+mj-ea"/>
              </a:rPr>
              <a:t>李胜利  黄金华  杜  斌    </a:t>
            </a:r>
            <a:r>
              <a:rPr lang="zh-CN" altLang="en-US" sz="2400" b="1" dirty="0">
                <a:solidFill>
                  <a:srgbClr val="74412A"/>
                </a:solidFill>
                <a:latin typeface="+mj-ea"/>
                <a:ea typeface="+mj-ea"/>
              </a:rPr>
              <a:t>◎ </a:t>
            </a:r>
            <a:r>
              <a:rPr lang="zh-CN" altLang="en-US" sz="2000" b="1" dirty="0" smtClean="0">
                <a:solidFill>
                  <a:srgbClr val="74412A"/>
                </a:solidFill>
                <a:latin typeface="+mj-ea"/>
                <a:ea typeface="+mj-ea"/>
              </a:rPr>
              <a:t>编著</a:t>
            </a:r>
            <a:endParaRPr lang="zh-CN" altLang="en-US" sz="2000" b="1" dirty="0">
              <a:solidFill>
                <a:srgbClr val="74412A"/>
              </a:solidFill>
              <a:latin typeface="+mj-ea"/>
              <a:ea typeface="+mj-ea"/>
            </a:endParaRPr>
          </a:p>
        </p:txBody>
      </p:sp>
      <p:pic>
        <p:nvPicPr>
          <p:cNvPr id="14" name="图片 13">
            <a:extLst>
              <a:ext uri="{FF2B5EF4-FFF2-40B4-BE49-F238E27FC236}">
                <a16:creationId xmlns="" xmlns:a16="http://schemas.microsoft.com/office/drawing/2014/main" id="{160CEC03-0CF8-4741-BDC2-BED5B369193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43695" y="1816198"/>
            <a:ext cx="3443230" cy="1206778"/>
          </a:xfrm>
          <a:prstGeom prst="rect">
            <a:avLst/>
          </a:prstGeom>
        </p:spPr>
      </p:pic>
    </p:spTree>
    <p:extLst>
      <p:ext uri="{BB962C8B-B14F-4D97-AF65-F5344CB8AC3E}">
        <p14:creationId xmlns:p14="http://schemas.microsoft.com/office/powerpoint/2010/main" val="147871032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0"/>
                                        </p:tgtEl>
                                      </p:cBhvr>
                                    </p:cmd>
                                  </p:childTnLst>
                                </p:cTn>
                              </p:par>
                              <p:par>
                                <p:cTn id="7" presetID="12" presetClass="entr" presetSubtype="8"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anim calcmode="lin" valueType="num">
                                      <p:cBhvr additive="base">
                                        <p:cTn id="9" dur="500"/>
                                        <p:tgtEl>
                                          <p:spTgt spid="4"/>
                                        </p:tgtEl>
                                        <p:attrNameLst>
                                          <p:attrName>ppt_x</p:attrName>
                                        </p:attrNameLst>
                                      </p:cBhvr>
                                      <p:tavLst>
                                        <p:tav tm="0">
                                          <p:val>
                                            <p:strVal val="#ppt_x-#ppt_w*1.125000"/>
                                          </p:val>
                                        </p:tav>
                                        <p:tav tm="100000">
                                          <p:val>
                                            <p:strVal val="#ppt_x"/>
                                          </p:val>
                                        </p:tav>
                                      </p:tavLst>
                                    </p:anim>
                                    <p:animEffect transition="in" filter="wipe(right)">
                                      <p:cBhvr>
                                        <p:cTn id="10" dur="500"/>
                                        <p:tgtEl>
                                          <p:spTgt spid="4"/>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 presetClass="entr" presetSubtype="1"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18" repeatCount="indefinite" fill="hold" display="0">
                  <p:stCondLst>
                    <p:cond delay="indefinite"/>
                  </p:stCondLst>
                  <p:endCondLst>
                    <p:cond evt="onStopAudio" delay="0">
                      <p:tgtEl>
                        <p:sldTgt/>
                      </p:tgtEl>
                    </p:cond>
                  </p:endCondLst>
                </p:cTn>
                <p:tgtEl>
                  <p:spTgt spid="20"/>
                </p:tgtEl>
              </p:cMediaNode>
            </p:audio>
          </p:childTnLst>
        </p:cTn>
      </p:par>
    </p:tnLst>
    <p:bldLst>
      <p:bldP spid="21" grpId="0" animBg="1"/>
      <p:bldP spid="4" grpId="0" animBg="1"/>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5855766" y="693991"/>
            <a:ext cx="2329633"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60098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（一）</a:t>
            </a:r>
            <a:r>
              <a:rPr lang="zh-CN" altLang="zh-CN" sz="2000" b="1" dirty="0">
                <a:solidFill>
                  <a:srgbClr val="74412A"/>
                </a:solidFill>
                <a:latin typeface="+mj-ea"/>
                <a:cs typeface="Angsana New" panose="02020603050405020304" pitchFamily="18" charset="-34"/>
              </a:rPr>
              <a:t>主要人物的改写与增设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Arial" charset="0"/>
              <a:buChar char="•"/>
            </a:pPr>
            <a:r>
              <a:rPr lang="zh-CN" altLang="zh-CN" sz="1600" dirty="0"/>
              <a:t>王薄、王丽性格的改写与冲突的</a:t>
            </a:r>
            <a:r>
              <a:rPr lang="zh-CN" altLang="zh-CN" sz="1600" dirty="0" smtClean="0"/>
              <a:t>增加</a:t>
            </a:r>
            <a:r>
              <a:rPr lang="zh-CN" altLang="en-US" sz="1600" dirty="0" smtClean="0"/>
              <a:t>。</a:t>
            </a:r>
            <a:endParaRPr lang="en-US" altLang="zh-CN" sz="1600" dirty="0" smtClean="0"/>
          </a:p>
          <a:p>
            <a:pPr>
              <a:lnSpc>
                <a:spcPct val="150000"/>
              </a:lnSpc>
            </a:pPr>
            <a:r>
              <a:rPr lang="zh-CN" altLang="en-US" sz="1600" dirty="0" smtClean="0"/>
              <a:t>      </a:t>
            </a:r>
            <a:r>
              <a:rPr lang="zh-CN" altLang="zh-CN" sz="1600" dirty="0" smtClean="0"/>
              <a:t>第一</a:t>
            </a:r>
            <a:r>
              <a:rPr lang="zh-CN" altLang="zh-CN" sz="1600" dirty="0"/>
              <a:t>，性格维度的丰富</a:t>
            </a:r>
            <a:r>
              <a:rPr lang="zh-CN" altLang="zh-CN" sz="1600" dirty="0" smtClean="0"/>
              <a:t>。</a:t>
            </a:r>
            <a:endParaRPr lang="en-US" altLang="zh-CN" sz="1600" dirty="0" smtClean="0"/>
          </a:p>
          <a:p>
            <a:pPr>
              <a:lnSpc>
                <a:spcPct val="150000"/>
              </a:lnSpc>
            </a:pPr>
            <a:r>
              <a:rPr lang="zh-CN" altLang="en-US" sz="1600" dirty="0" smtClean="0"/>
              <a:t>      </a:t>
            </a:r>
            <a:r>
              <a:rPr lang="zh-CN" altLang="zh-CN" sz="1600" dirty="0" smtClean="0"/>
              <a:t>第二</a:t>
            </a:r>
            <a:r>
              <a:rPr lang="zh-CN" altLang="zh-CN" sz="1600" dirty="0"/>
              <a:t>，二王矛盾的增加。 </a:t>
            </a:r>
            <a:endParaRPr lang="en-US" altLang="zh-CN" sz="1600" dirty="0" smtClean="0"/>
          </a:p>
          <a:p>
            <a:pPr>
              <a:lnSpc>
                <a:spcPct val="150000"/>
              </a:lnSpc>
            </a:pPr>
            <a:r>
              <a:rPr lang="zh-CN" altLang="en-US" sz="1600" dirty="0" smtClean="0"/>
              <a:t>      </a:t>
            </a:r>
            <a:r>
              <a:rPr lang="zh-CN" altLang="zh-CN" sz="1600" dirty="0" smtClean="0"/>
              <a:t>第三</a:t>
            </a:r>
            <a:r>
              <a:rPr lang="zh-CN" altLang="zh-CN" sz="1600" dirty="0"/>
              <a:t>，人物形象的变化。 </a:t>
            </a:r>
            <a:endParaRPr lang="en-US" altLang="zh-CN" sz="1600" dirty="0" smtClean="0"/>
          </a:p>
          <a:p>
            <a:pPr marL="285750" indent="-285750">
              <a:lnSpc>
                <a:spcPct val="150000"/>
              </a:lnSpc>
              <a:buFont typeface="Arial" charset="0"/>
              <a:buChar char="•"/>
            </a:pPr>
            <a:r>
              <a:rPr lang="zh-CN" altLang="zh-CN" sz="1600" dirty="0"/>
              <a:t>盗窃团伙的搭建与人物关系的钩织 </a:t>
            </a:r>
            <a:endParaRPr lang="en-US" altLang="zh-CN" sz="1600" dirty="0" smtClean="0"/>
          </a:p>
          <a:p>
            <a:pPr>
              <a:lnSpc>
                <a:spcPct val="150000"/>
              </a:lnSpc>
            </a:pPr>
            <a:r>
              <a:rPr lang="zh-CN" altLang="en-US" sz="1600" dirty="0" smtClean="0"/>
              <a:t>      </a:t>
            </a:r>
            <a:r>
              <a:rPr lang="zh-CN" altLang="zh-CN" sz="1600" dirty="0" smtClean="0"/>
              <a:t>影片</a:t>
            </a:r>
            <a:r>
              <a:rPr lang="zh-CN" altLang="zh-CN" sz="1600" dirty="0"/>
              <a:t>对原小说中的众毛贼进行了大刀阔斧的改编。 </a:t>
            </a:r>
            <a:endParaRPr lang="en-US" altLang="zh-CN" sz="1600" dirty="0" smtClean="0"/>
          </a:p>
          <a:p>
            <a:pPr>
              <a:lnSpc>
                <a:spcPct val="150000"/>
              </a:lnSpc>
            </a:pPr>
            <a:r>
              <a:rPr lang="zh-CN" altLang="en-US" sz="1600" dirty="0" smtClean="0"/>
              <a:t>      </a:t>
            </a:r>
            <a:r>
              <a:rPr lang="zh-CN" altLang="zh-CN" sz="1600" dirty="0" smtClean="0"/>
              <a:t>在</a:t>
            </a:r>
            <a:r>
              <a:rPr lang="zh-CN" altLang="zh-CN" sz="1600" dirty="0"/>
              <a:t>盗窃团伙与二王之间构建戏剧性的人物关系。 </a:t>
            </a:r>
            <a:endParaRPr lang="en-US" altLang="zh-CN" sz="1600" dirty="0" smtClean="0"/>
          </a:p>
          <a:p>
            <a:pPr>
              <a:lnSpc>
                <a:spcPct val="150000"/>
              </a:lnSpc>
            </a:pPr>
            <a:endParaRPr lang="en-US" altLang="zh-CN" sz="2000" b="1" dirty="0" smtClean="0">
              <a:solidFill>
                <a:srgbClr val="74412A"/>
              </a:solidFill>
              <a:latin typeface="+mj-ea"/>
              <a:cs typeface="Angsana New" panose="02020603050405020304" pitchFamily="18" charset="-34"/>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41185" y="47244"/>
            <a:ext cx="3250815" cy="3470078"/>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84066" y="3491345"/>
            <a:ext cx="6150560" cy="3264156"/>
          </a:xfrm>
          <a:prstGeom prst="rect">
            <a:avLst/>
          </a:prstGeom>
        </p:spPr>
      </p:pic>
    </p:spTree>
    <p:extLst>
      <p:ext uri="{BB962C8B-B14F-4D97-AF65-F5344CB8AC3E}">
        <p14:creationId xmlns:p14="http://schemas.microsoft.com/office/powerpoint/2010/main" val="2687048798"/>
      </p:ext>
    </p:extLst>
  </p:cSld>
  <p:clrMapOvr>
    <a:masterClrMapping/>
  </p:clrMapOvr>
  <p:transition spd="slow">
    <p:cove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769176"/>
            <a:ext cx="6659096" cy="234577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原作：《西游记》（吴承恩）</a:t>
            </a:r>
          </a:p>
          <a:p>
            <a:pPr>
              <a:lnSpc>
                <a:spcPct val="150000"/>
              </a:lnSpc>
            </a:pPr>
            <a:r>
              <a:rPr lang="zh-CN" altLang="zh-CN" sz="2000" dirty="0"/>
              <a:t>改编作品：《西游记》</a:t>
            </a:r>
            <a:r>
              <a:rPr lang="en-US" altLang="zh-CN" sz="2000" dirty="0"/>
              <a:t>(</a:t>
            </a:r>
            <a:r>
              <a:rPr lang="zh-CN" altLang="zh-CN" sz="2000" dirty="0"/>
              <a:t>电视剧，</a:t>
            </a:r>
            <a:r>
              <a:rPr lang="en-US" altLang="zh-CN" sz="2000" dirty="0"/>
              <a:t>2011</a:t>
            </a:r>
            <a:r>
              <a:rPr lang="zh-CN" altLang="zh-CN" sz="2000" dirty="0"/>
              <a:t>年</a:t>
            </a:r>
            <a:r>
              <a:rPr lang="en-US" altLang="zh-CN" sz="2000" dirty="0"/>
              <a:t>7</a:t>
            </a:r>
            <a:r>
              <a:rPr lang="zh-CN" altLang="zh-CN" sz="2000" dirty="0"/>
              <a:t>月</a:t>
            </a:r>
            <a:r>
              <a:rPr lang="en-US" altLang="zh-CN" sz="2000" dirty="0"/>
              <a:t>28</a:t>
            </a:r>
            <a:r>
              <a:rPr lang="zh-CN" altLang="zh-CN" sz="2000" dirty="0"/>
              <a:t>日首播</a:t>
            </a:r>
            <a:r>
              <a:rPr lang="en-US" altLang="zh-CN" sz="2000" dirty="0"/>
              <a:t>)</a:t>
            </a:r>
            <a:endParaRPr lang="zh-CN" altLang="zh-CN" sz="2000" dirty="0"/>
          </a:p>
          <a:p>
            <a:pPr>
              <a:lnSpc>
                <a:spcPct val="150000"/>
              </a:lnSpc>
            </a:pPr>
            <a:r>
              <a:rPr lang="zh-CN" altLang="zh-CN" sz="2000" dirty="0"/>
              <a:t>导演：张建亚、黄祖权、赵箭</a:t>
            </a:r>
          </a:p>
          <a:p>
            <a:pPr>
              <a:lnSpc>
                <a:spcPct val="150000"/>
              </a:lnSpc>
            </a:pPr>
            <a:r>
              <a:rPr lang="zh-CN" altLang="zh-CN" sz="2000" dirty="0"/>
              <a:t>编剧：高大庸、刘毅、郎雪枫、黄永辉、康峰、张华</a:t>
            </a:r>
          </a:p>
          <a:p>
            <a:pPr>
              <a:lnSpc>
                <a:spcPct val="150000"/>
              </a:lnSpc>
            </a:pPr>
            <a:r>
              <a:rPr lang="zh-CN" altLang="zh-CN" sz="2000" dirty="0"/>
              <a:t>主演</a:t>
            </a:r>
            <a:r>
              <a:rPr lang="en-US" altLang="zh-CN" sz="2000" dirty="0"/>
              <a:t>:</a:t>
            </a:r>
            <a:r>
              <a:rPr lang="zh-CN" altLang="zh-CN" sz="2000" dirty="0"/>
              <a:t>吴樾、聂远、臧金生、徐锦江</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09" y="3711387"/>
            <a:ext cx="5289177" cy="3085353"/>
          </a:xfrm>
          <a:prstGeom prst="rect">
            <a:avLst/>
          </a:prstGeom>
        </p:spPr>
      </p:pic>
    </p:spTree>
    <p:extLst>
      <p:ext uri="{BB962C8B-B14F-4D97-AF65-F5344CB8AC3E}">
        <p14:creationId xmlns:p14="http://schemas.microsoft.com/office/powerpoint/2010/main" val="102091366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2308324"/>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charset="2"/>
              <a:buChar char="Ø"/>
            </a:pPr>
            <a:r>
              <a:rPr lang="zh-CN" altLang="zh-CN" sz="1600" dirty="0"/>
              <a:t>中国的古典名著，尤其是“四大名著”是影视作品汲取灵感和资源的一大宝库，</a:t>
            </a:r>
            <a:r>
              <a:rPr lang="en-US" altLang="zh-CN" sz="1600" dirty="0"/>
              <a:t>20</a:t>
            </a:r>
            <a:r>
              <a:rPr lang="zh-CN" altLang="zh-CN" sz="1600" dirty="0"/>
              <a:t>世纪八九十年代，“四大名著”被拍成了电视剧，在全国范围内引起了较大反响。</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古典小说《西游记》有着新奇的故事内容和极高的群众接受度，很自然地成为影视化改编的重地。《西游记》作为经典名著之一，其文本深度可供不同时代的后人不断地改编和诠释。</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但是，受“先入为主”的审美定势影响，观众会非常自然地将新改编的版本与央视版《西游记》做对比，怀旧情绪促使观众用挑剔的眼光审视前者。</a:t>
            </a:r>
            <a:r>
              <a:rPr lang="zh-CN" altLang="zh-CN" sz="1600" dirty="0"/>
              <a:t> </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1883605018"/>
      </p:ext>
    </p:extLst>
  </p:cSld>
  <p:clrMapOvr>
    <a:masterClrMapping/>
  </p:clrMapOvr>
  <p:transition spd="slow">
    <p:cove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10317339" cy="397031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a:t>
            </a: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央视版《西游记》先入为主，深入人心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en-US" altLang="zh-CN" sz="1600" dirty="0"/>
              <a:t>20</a:t>
            </a:r>
            <a:r>
              <a:rPr lang="zh-CN" altLang="zh-CN" sz="1600" dirty="0"/>
              <a:t>世纪</a:t>
            </a:r>
            <a:r>
              <a:rPr lang="en-US" altLang="zh-CN" sz="1600" dirty="0"/>
              <a:t>80</a:t>
            </a:r>
            <a:r>
              <a:rPr lang="zh-CN" altLang="zh-CN" sz="1600" dirty="0"/>
              <a:t>年代的央视版《西游记》是许多观众心中难以磨灭的经典之作</a:t>
            </a:r>
            <a:r>
              <a:rPr lang="zh-CN" altLang="zh-CN" sz="1600" dirty="0"/>
              <a:t>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电视剧是一种极具通俗性和娱乐性的大众文化艺术样式，如果张版《西游记》想在创作风格上进行突破，必然要直面部分观众的“怀旧抵触”</a:t>
            </a:r>
            <a:r>
              <a:rPr lang="zh-CN" altLang="zh-CN" sz="1600" dirty="0" smtClean="0"/>
              <a:t>。</a:t>
            </a:r>
            <a:endParaRPr lang="en-US" altLang="zh-CN" sz="1600" dirty="0" smtClean="0"/>
          </a:p>
          <a:p>
            <a:pPr>
              <a:lnSpc>
                <a:spcPct val="150000"/>
              </a:lnSpc>
            </a:pPr>
            <a:r>
              <a:rPr lang="zh-CN" altLang="zh-CN" sz="1600" dirty="0" smtClean="0"/>
              <a:t>  </a:t>
            </a: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a:t>
            </a: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原</a:t>
            </a:r>
            <a:r>
              <a:rPr lang="zh-CN" altLang="zh-CN" sz="2000" b="1" dirty="0">
                <a:solidFill>
                  <a:srgbClr val="74412A"/>
                </a:solidFill>
                <a:latin typeface="+mj-ea"/>
                <a:cs typeface="Angsana New" panose="02020603050405020304" pitchFamily="18" charset="-34"/>
              </a:rPr>
              <a:t>小说的主旨存在多种解读，需要</a:t>
            </a:r>
            <a:r>
              <a:rPr lang="zh-CN" altLang="zh-CN" sz="2000" b="1" dirty="0">
                <a:solidFill>
                  <a:srgbClr val="74412A"/>
                </a:solidFill>
                <a:latin typeface="+mj-ea"/>
                <a:cs typeface="Angsana New" panose="02020603050405020304" pitchFamily="18" charset="-34"/>
              </a:rPr>
              <a:t>选择</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《西游记》的写作主旨与根本要义，多年来众说纷纭，可谓仁者见仁，智者见智。不同时代的人对《西游记》的意义阐释有着较大的</a:t>
            </a:r>
            <a:r>
              <a:rPr lang="zh-CN" altLang="zh-CN" sz="1600" dirty="0" smtClean="0"/>
              <a:t>差异</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如何打破以往观众对《西游记》产生的刻板印象，如何将学者的专业解读与大众艺术巧妙融合，如何在《西游记》的众多主旨中确定一个最终主旨，是《西游记》影视改编要面对的重要问题。 </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225030462"/>
      </p:ext>
    </p:extLst>
  </p:cSld>
  <p:clrMapOvr>
    <a:masterClrMapping/>
  </p:clrMapOvr>
  <p:transition spd="slow">
    <p:cove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43198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a:t>
            </a:r>
            <a:r>
              <a:rPr lang="zh-CN" altLang="zh-CN" sz="2000" b="1" dirty="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主要人物与人物形象的变化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确立了唐僧“灵魂人物”的主体</a:t>
            </a:r>
            <a:r>
              <a:rPr lang="zh-CN" altLang="zh-CN" sz="1600" dirty="0" smtClean="0"/>
              <a:t>地位</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强调了孙悟空修心成佛的过程与转变</a:t>
            </a:r>
            <a:r>
              <a:rPr lang="zh-CN" altLang="zh-CN" sz="1600" dirty="0"/>
              <a:t>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对其他人物更为丰满的刻画</a:t>
            </a:r>
            <a:r>
              <a:rPr lang="zh-CN" altLang="zh-CN" sz="1600" dirty="0"/>
              <a:t>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打破了“善恶绝对”的观念</a:t>
            </a:r>
            <a:r>
              <a:rPr lang="zh-CN" altLang="zh-CN" sz="1600" dirty="0"/>
              <a:t> </a:t>
            </a:r>
            <a:r>
              <a:rPr lang="zh-CN" altLang="en-US" sz="1600" dirty="0" smtClean="0"/>
              <a:t>。</a:t>
            </a:r>
            <a:r>
              <a:rPr lang="zh-CN" altLang="zh-CN" sz="1600" dirty="0" smtClean="0"/>
              <a:t> </a:t>
            </a:r>
            <a:endParaRPr lang="en-US" altLang="zh-CN" sz="1600" dirty="0" smtClean="0"/>
          </a:p>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二</a:t>
            </a: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在阐释、挖掘原著精神上的变化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对现实黑暗、官僚主义进行讽刺</a:t>
            </a:r>
            <a:r>
              <a:rPr lang="zh-CN" altLang="zh-CN" sz="1600" dirty="0"/>
              <a:t>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对佛旨深意进行解读</a:t>
            </a:r>
            <a:r>
              <a:rPr lang="zh-CN" altLang="zh-CN" sz="1600" dirty="0"/>
              <a:t> </a:t>
            </a:r>
            <a:r>
              <a:rPr lang="zh-CN" altLang="en-US" sz="1600" dirty="0" smtClean="0"/>
              <a:t>。</a:t>
            </a: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（三）人物造型、台词风格的变化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富有新意与深意的人物造型</a:t>
            </a:r>
            <a:r>
              <a:rPr lang="zh-CN" altLang="zh-CN" sz="1600" dirty="0"/>
              <a:t>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幽默前卫的台词风格</a:t>
            </a:r>
            <a:r>
              <a:rPr lang="zh-CN" altLang="zh-CN" sz="1600" dirty="0"/>
              <a:t> </a:t>
            </a:r>
            <a:r>
              <a:rPr lang="zh-CN" altLang="en-US" sz="1600" dirty="0" smtClean="0"/>
              <a:t>。</a:t>
            </a:r>
            <a:endParaRPr lang="en-US" altLang="zh-CN" sz="1600" dirty="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592693099"/>
      </p:ext>
    </p:extLst>
  </p:cSld>
  <p:clrMapOvr>
    <a:masterClrMapping/>
  </p:clrMapOvr>
  <p:transition spd="slow">
    <p:cove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文框 11">
            <a:extLst>
              <a:ext uri="{FF2B5EF4-FFF2-40B4-BE49-F238E27FC236}">
                <a16:creationId xmlns="" xmlns:a16="http://schemas.microsoft.com/office/drawing/2014/main" id="{83A71614-B203-40EF-B201-7AF0EE90FB5B}"/>
              </a:ext>
            </a:extLst>
          </p:cNvPr>
          <p:cNvSpPr/>
          <p:nvPr/>
        </p:nvSpPr>
        <p:spPr>
          <a:xfrm>
            <a:off x="1019176" y="4595036"/>
            <a:ext cx="10153650" cy="1378062"/>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087210"/>
            <a:ext cx="10153650" cy="2264402"/>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本案例提示</a:t>
            </a:r>
            <a:r>
              <a:rPr lang="zh-CN" altLang="zh-CN" sz="1600" dirty="0" smtClean="0"/>
              <a:t>我们</a:t>
            </a:r>
            <a:r>
              <a:rPr lang="zh-CN" altLang="en-US" sz="1600" dirty="0" smtClean="0"/>
              <a:t>：</a:t>
            </a:r>
            <a:endParaRPr lang="en-US" altLang="zh-CN" sz="1600" dirty="0" smtClean="0"/>
          </a:p>
          <a:p>
            <a:pPr>
              <a:lnSpc>
                <a:spcPct val="150000"/>
              </a:lnSpc>
            </a:pPr>
            <a:r>
              <a:rPr lang="zh-CN" altLang="zh-CN" sz="1600" dirty="0"/>
              <a:t>对文学名著的多次改编而非首次改编有更大的困难，尤其当首次改编或前期改编作品相对忠于原著时，后面的改编如果继续按忠于原著的方式进行改编，则很难出新，观众并不买账（李少红版《红楼梦》可谓典型）；如果相对超越原著另辟蹊径，则容易触发观众先入为主的心理，观众同样不易买账；但两者相权，可能相对超越原著的方式更为可取——如果艺术处理得当，与时俱进适宜，会形成新的经典，令观众产生别样的审美体验。在这个方面，张版《西游记》并非尽善尽美，但在一定程度上作出了榜样，值得肯定。</a:t>
            </a:r>
          </a:p>
        </p:txBody>
      </p:sp>
      <p:sp>
        <p:nvSpPr>
          <p:cNvPr id="7" name="矩形 6">
            <a:extLst>
              <a:ext uri="{FF2B5EF4-FFF2-40B4-BE49-F238E27FC236}">
                <a16:creationId xmlns="" xmlns:a16="http://schemas.microsoft.com/office/drawing/2014/main" id="{6EAF5388-1A39-492B-A41C-C03159F5CA9A}"/>
              </a:ext>
            </a:extLst>
          </p:cNvPr>
          <p:cNvSpPr/>
          <p:nvPr/>
        </p:nvSpPr>
        <p:spPr>
          <a:xfrm>
            <a:off x="2711451" y="3716338"/>
            <a:ext cx="6769100" cy="3141662"/>
          </a:xfrm>
          <a:prstGeom prst="rect">
            <a:avLst/>
          </a:prstGeom>
          <a:blipFill dpi="0" rotWithShape="1">
            <a:blip r:embed="rId3"/>
            <a:srcRect/>
            <a:stretch>
              <a:fillRect t="-20000" b="-217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Group 7">
            <a:extLst>
              <a:ext uri="{FF2B5EF4-FFF2-40B4-BE49-F238E27FC236}">
                <a16:creationId xmlns="" xmlns:a16="http://schemas.microsoft.com/office/drawing/2014/main" id="{19D82541-2BFD-4E1D-A69C-65FE079E57F2}"/>
              </a:ext>
            </a:extLst>
          </p:cNvPr>
          <p:cNvGrpSpPr/>
          <p:nvPr/>
        </p:nvGrpSpPr>
        <p:grpSpPr>
          <a:xfrm>
            <a:off x="5670874" y="3294509"/>
            <a:ext cx="850252" cy="850248"/>
            <a:chOff x="8503251" y="2497458"/>
            <a:chExt cx="710560" cy="710560"/>
          </a:xfrm>
        </p:grpSpPr>
        <p:sp>
          <p:nvSpPr>
            <p:cNvPr id="14" name="椭圆 13">
              <a:extLst>
                <a:ext uri="{FF2B5EF4-FFF2-40B4-BE49-F238E27FC236}">
                  <a16:creationId xmlns="" xmlns:a16="http://schemas.microsoft.com/office/drawing/2014/main" id="{34E8E111-386C-4380-9231-1877F84603AB}"/>
                </a:ext>
              </a:extLst>
            </p:cNvPr>
            <p:cNvSpPr/>
            <p:nvPr/>
          </p:nvSpPr>
          <p:spPr>
            <a:xfrm>
              <a:off x="8503251" y="2497458"/>
              <a:ext cx="710560" cy="710560"/>
            </a:xfrm>
            <a:prstGeom prst="ellipse">
              <a:avLst/>
            </a:prstGeom>
            <a:solidFill>
              <a:srgbClr val="74412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Oval 9">
              <a:extLst>
                <a:ext uri="{FF2B5EF4-FFF2-40B4-BE49-F238E27FC236}">
                  <a16:creationId xmlns="" xmlns:a16="http://schemas.microsoft.com/office/drawing/2014/main" id="{B1153A9D-2275-45D1-BD95-4EB315F5BE28}"/>
                </a:ext>
              </a:extLst>
            </p:cNvPr>
            <p:cNvSpPr/>
            <p:nvPr/>
          </p:nvSpPr>
          <p:spPr>
            <a:xfrm>
              <a:off x="8750225" y="2659062"/>
              <a:ext cx="216611" cy="387352"/>
            </a:xfrm>
            <a:custGeom>
              <a:avLst/>
              <a:gdLst>
                <a:gd name="connsiteX0" fmla="*/ 168920 w 337966"/>
                <a:gd name="connsiteY0" fmla="*/ 358540 h 604363"/>
                <a:gd name="connsiteX1" fmla="*/ 100839 w 337966"/>
                <a:gd name="connsiteY1" fmla="*/ 369869 h 604363"/>
                <a:gd name="connsiteX2" fmla="*/ 63111 w 337966"/>
                <a:gd name="connsiteY2" fmla="*/ 485700 h 604363"/>
                <a:gd name="connsiteX3" fmla="*/ 168920 w 337966"/>
                <a:gd name="connsiteY3" fmla="*/ 462194 h 604363"/>
                <a:gd name="connsiteX4" fmla="*/ 274728 w 337966"/>
                <a:gd name="connsiteY4" fmla="*/ 485700 h 604363"/>
                <a:gd name="connsiteX5" fmla="*/ 237142 w 337966"/>
                <a:gd name="connsiteY5" fmla="*/ 369869 h 604363"/>
                <a:gd name="connsiteX6" fmla="*/ 168920 w 337966"/>
                <a:gd name="connsiteY6" fmla="*/ 358540 h 604363"/>
                <a:gd name="connsiteX7" fmla="*/ 168920 w 337966"/>
                <a:gd name="connsiteY7" fmla="*/ 160580 h 604363"/>
                <a:gd name="connsiteX8" fmla="*/ 111477 w 337966"/>
                <a:gd name="connsiteY8" fmla="*/ 337017 h 604363"/>
                <a:gd name="connsiteX9" fmla="*/ 168920 w 337966"/>
                <a:gd name="connsiteY9" fmla="*/ 330220 h 604363"/>
                <a:gd name="connsiteX10" fmla="*/ 226363 w 337966"/>
                <a:gd name="connsiteY10" fmla="*/ 337017 h 604363"/>
                <a:gd name="connsiteX11" fmla="*/ 168920 w 337966"/>
                <a:gd name="connsiteY11" fmla="*/ 62591 h 604363"/>
                <a:gd name="connsiteX12" fmla="*/ 147219 w 337966"/>
                <a:gd name="connsiteY12" fmla="*/ 84256 h 604363"/>
                <a:gd name="connsiteX13" fmla="*/ 168920 w 337966"/>
                <a:gd name="connsiteY13" fmla="*/ 105779 h 604363"/>
                <a:gd name="connsiteX14" fmla="*/ 190620 w 337966"/>
                <a:gd name="connsiteY14" fmla="*/ 84256 h 604363"/>
                <a:gd name="connsiteX15" fmla="*/ 168920 w 337966"/>
                <a:gd name="connsiteY15" fmla="*/ 62591 h 604363"/>
                <a:gd name="connsiteX16" fmla="*/ 168920 w 337966"/>
                <a:gd name="connsiteY16" fmla="*/ 34270 h 604363"/>
                <a:gd name="connsiteX17" fmla="*/ 218987 w 337966"/>
                <a:gd name="connsiteY17" fmla="*/ 84256 h 604363"/>
                <a:gd name="connsiteX18" fmla="*/ 188777 w 337966"/>
                <a:gd name="connsiteY18" fmla="*/ 129993 h 604363"/>
                <a:gd name="connsiteX19" fmla="*/ 313874 w 337966"/>
                <a:gd name="connsiteY19" fmla="*/ 514162 h 604363"/>
                <a:gd name="connsiteX20" fmla="*/ 314442 w 337966"/>
                <a:gd name="connsiteY20" fmla="*/ 515861 h 604363"/>
                <a:gd name="connsiteX21" fmla="*/ 337277 w 337966"/>
                <a:gd name="connsiteY21" fmla="*/ 585813 h 604363"/>
                <a:gd name="connsiteX22" fmla="*/ 328058 w 337966"/>
                <a:gd name="connsiteY22" fmla="*/ 603655 h 604363"/>
                <a:gd name="connsiteX23" fmla="*/ 323661 w 337966"/>
                <a:gd name="connsiteY23" fmla="*/ 604363 h 604363"/>
                <a:gd name="connsiteX24" fmla="*/ 310187 w 337966"/>
                <a:gd name="connsiteY24" fmla="*/ 594592 h 604363"/>
                <a:gd name="connsiteX25" fmla="*/ 288486 w 337966"/>
                <a:gd name="connsiteY25" fmla="*/ 527756 h 604363"/>
                <a:gd name="connsiteX26" fmla="*/ 168920 w 337966"/>
                <a:gd name="connsiteY26" fmla="*/ 490514 h 604363"/>
                <a:gd name="connsiteX27" fmla="*/ 49353 w 337966"/>
                <a:gd name="connsiteY27" fmla="*/ 527756 h 604363"/>
                <a:gd name="connsiteX28" fmla="*/ 27653 w 337966"/>
                <a:gd name="connsiteY28" fmla="*/ 594592 h 604363"/>
                <a:gd name="connsiteX29" fmla="*/ 9782 w 337966"/>
                <a:gd name="connsiteY29" fmla="*/ 603655 h 604363"/>
                <a:gd name="connsiteX30" fmla="*/ 704 w 337966"/>
                <a:gd name="connsiteY30" fmla="*/ 585813 h 604363"/>
                <a:gd name="connsiteX31" fmla="*/ 23398 w 337966"/>
                <a:gd name="connsiteY31" fmla="*/ 516003 h 604363"/>
                <a:gd name="connsiteX32" fmla="*/ 23965 w 337966"/>
                <a:gd name="connsiteY32" fmla="*/ 514020 h 604363"/>
                <a:gd name="connsiteX33" fmla="*/ 149063 w 337966"/>
                <a:gd name="connsiteY33" fmla="*/ 129993 h 604363"/>
                <a:gd name="connsiteX34" fmla="*/ 118852 w 337966"/>
                <a:gd name="connsiteY34" fmla="*/ 84256 h 604363"/>
                <a:gd name="connsiteX35" fmla="*/ 168920 w 337966"/>
                <a:gd name="connsiteY35" fmla="*/ 34270 h 604363"/>
                <a:gd name="connsiteX36" fmla="*/ 94727 w 337966"/>
                <a:gd name="connsiteY36" fmla="*/ 28009 h 604363"/>
                <a:gd name="connsiteX37" fmla="*/ 95578 w 337966"/>
                <a:gd name="connsiteY37" fmla="*/ 47981 h 604363"/>
                <a:gd name="connsiteX38" fmla="*/ 83809 w 337966"/>
                <a:gd name="connsiteY38" fmla="*/ 82117 h 604363"/>
                <a:gd name="connsiteX39" fmla="*/ 95436 w 337966"/>
                <a:gd name="connsiteY39" fmla="*/ 116111 h 604363"/>
                <a:gd name="connsiteX40" fmla="*/ 94444 w 337966"/>
                <a:gd name="connsiteY40" fmla="*/ 136083 h 604363"/>
                <a:gd name="connsiteX41" fmla="*/ 84944 w 337966"/>
                <a:gd name="connsiteY41" fmla="*/ 139624 h 604363"/>
                <a:gd name="connsiteX42" fmla="*/ 74309 w 337966"/>
                <a:gd name="connsiteY42" fmla="*/ 134950 h 604363"/>
                <a:gd name="connsiteX43" fmla="*/ 55451 w 337966"/>
                <a:gd name="connsiteY43" fmla="*/ 82117 h 604363"/>
                <a:gd name="connsiteX44" fmla="*/ 74735 w 337966"/>
                <a:gd name="connsiteY44" fmla="*/ 28859 h 604363"/>
                <a:gd name="connsiteX45" fmla="*/ 94727 w 337966"/>
                <a:gd name="connsiteY45" fmla="*/ 28009 h 604363"/>
                <a:gd name="connsiteX46" fmla="*/ 241562 w 337966"/>
                <a:gd name="connsiteY46" fmla="*/ 27868 h 604363"/>
                <a:gd name="connsiteX47" fmla="*/ 261555 w 337966"/>
                <a:gd name="connsiteY47" fmla="*/ 29001 h 604363"/>
                <a:gd name="connsiteX48" fmla="*/ 280413 w 337966"/>
                <a:gd name="connsiteY48" fmla="*/ 81834 h 604363"/>
                <a:gd name="connsiteX49" fmla="*/ 261130 w 337966"/>
                <a:gd name="connsiteY49" fmla="*/ 135091 h 604363"/>
                <a:gd name="connsiteX50" fmla="*/ 250779 w 337966"/>
                <a:gd name="connsiteY50" fmla="*/ 139624 h 604363"/>
                <a:gd name="connsiteX51" fmla="*/ 241137 w 337966"/>
                <a:gd name="connsiteY51" fmla="*/ 135941 h 604363"/>
                <a:gd name="connsiteX52" fmla="*/ 240286 w 337966"/>
                <a:gd name="connsiteY52" fmla="*/ 115970 h 604363"/>
                <a:gd name="connsiteX53" fmla="*/ 252055 w 337966"/>
                <a:gd name="connsiteY53" fmla="*/ 81834 h 604363"/>
                <a:gd name="connsiteX54" fmla="*/ 240428 w 337966"/>
                <a:gd name="connsiteY54" fmla="*/ 47839 h 604363"/>
                <a:gd name="connsiteX55" fmla="*/ 241562 w 337966"/>
                <a:gd name="connsiteY55" fmla="*/ 27868 h 604363"/>
                <a:gd name="connsiteX56" fmla="*/ 284673 w 337966"/>
                <a:gd name="connsiteY56" fmla="*/ 3663 h 604363"/>
                <a:gd name="connsiteX57" fmla="*/ 304649 w 337966"/>
                <a:gd name="connsiteY57" fmla="*/ 4654 h 604363"/>
                <a:gd name="connsiteX58" fmla="*/ 333126 w 337966"/>
                <a:gd name="connsiteY58" fmla="*/ 81692 h 604363"/>
                <a:gd name="connsiteX59" fmla="*/ 304224 w 337966"/>
                <a:gd name="connsiteY59" fmla="*/ 159297 h 604363"/>
                <a:gd name="connsiteX60" fmla="*/ 293740 w 337966"/>
                <a:gd name="connsiteY60" fmla="*/ 163970 h 604363"/>
                <a:gd name="connsiteX61" fmla="*/ 284106 w 337966"/>
                <a:gd name="connsiteY61" fmla="*/ 160288 h 604363"/>
                <a:gd name="connsiteX62" fmla="*/ 283256 w 337966"/>
                <a:gd name="connsiteY62" fmla="*/ 140320 h 604363"/>
                <a:gd name="connsiteX63" fmla="*/ 304791 w 337966"/>
                <a:gd name="connsiteY63" fmla="*/ 81692 h 604363"/>
                <a:gd name="connsiteX64" fmla="*/ 283681 w 337966"/>
                <a:gd name="connsiteY64" fmla="*/ 23630 h 604363"/>
                <a:gd name="connsiteX65" fmla="*/ 284673 w 337966"/>
                <a:gd name="connsiteY65" fmla="*/ 3663 h 604363"/>
                <a:gd name="connsiteX66" fmla="*/ 51750 w 337966"/>
                <a:gd name="connsiteY66" fmla="*/ 3663 h 604363"/>
                <a:gd name="connsiteX67" fmla="*/ 52601 w 337966"/>
                <a:gd name="connsiteY67" fmla="*/ 23630 h 604363"/>
                <a:gd name="connsiteX68" fmla="*/ 31039 w 337966"/>
                <a:gd name="connsiteY68" fmla="*/ 82259 h 604363"/>
                <a:gd name="connsiteX69" fmla="*/ 52176 w 337966"/>
                <a:gd name="connsiteY69" fmla="*/ 140320 h 604363"/>
                <a:gd name="connsiteX70" fmla="*/ 51183 w 337966"/>
                <a:gd name="connsiteY70" fmla="*/ 160288 h 604363"/>
                <a:gd name="connsiteX71" fmla="*/ 41679 w 337966"/>
                <a:gd name="connsiteY71" fmla="*/ 163970 h 604363"/>
                <a:gd name="connsiteX72" fmla="*/ 31181 w 337966"/>
                <a:gd name="connsiteY72" fmla="*/ 159297 h 604363"/>
                <a:gd name="connsiteX73" fmla="*/ 2668 w 337966"/>
                <a:gd name="connsiteY73" fmla="*/ 82259 h 604363"/>
                <a:gd name="connsiteX74" fmla="*/ 31607 w 337966"/>
                <a:gd name="connsiteY74" fmla="*/ 4654 h 604363"/>
                <a:gd name="connsiteX75" fmla="*/ 51750 w 337966"/>
                <a:gd name="connsiteY75" fmla="*/ 3663 h 60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7966" h="604363">
                  <a:moveTo>
                    <a:pt x="168920" y="358540"/>
                  </a:moveTo>
                  <a:cubicBezTo>
                    <a:pt x="145092" y="358540"/>
                    <a:pt x="121689" y="362505"/>
                    <a:pt x="100839" y="369869"/>
                  </a:cubicBezTo>
                  <a:lnTo>
                    <a:pt x="63111" y="485700"/>
                  </a:lnTo>
                  <a:cubicBezTo>
                    <a:pt x="93606" y="470548"/>
                    <a:pt x="130341" y="462194"/>
                    <a:pt x="168920" y="462194"/>
                  </a:cubicBezTo>
                  <a:cubicBezTo>
                    <a:pt x="207499" y="462194"/>
                    <a:pt x="244376" y="470548"/>
                    <a:pt x="274728" y="485700"/>
                  </a:cubicBezTo>
                  <a:lnTo>
                    <a:pt x="237142" y="369869"/>
                  </a:lnTo>
                  <a:cubicBezTo>
                    <a:pt x="216292" y="362505"/>
                    <a:pt x="192890" y="358540"/>
                    <a:pt x="168920" y="358540"/>
                  </a:cubicBezTo>
                  <a:close/>
                  <a:moveTo>
                    <a:pt x="168920" y="160580"/>
                  </a:moveTo>
                  <a:lnTo>
                    <a:pt x="111477" y="337017"/>
                  </a:lnTo>
                  <a:cubicBezTo>
                    <a:pt x="129773" y="332485"/>
                    <a:pt x="149347" y="330220"/>
                    <a:pt x="168920" y="330220"/>
                  </a:cubicBezTo>
                  <a:cubicBezTo>
                    <a:pt x="188635" y="330220"/>
                    <a:pt x="208066" y="332485"/>
                    <a:pt x="226363" y="337017"/>
                  </a:cubicBezTo>
                  <a:close/>
                  <a:moveTo>
                    <a:pt x="168920" y="62591"/>
                  </a:moveTo>
                  <a:cubicBezTo>
                    <a:pt x="157006" y="62591"/>
                    <a:pt x="147219" y="72220"/>
                    <a:pt x="147219" y="84256"/>
                  </a:cubicBezTo>
                  <a:cubicBezTo>
                    <a:pt x="147219" y="96150"/>
                    <a:pt x="157006" y="105779"/>
                    <a:pt x="168920" y="105779"/>
                  </a:cubicBezTo>
                  <a:cubicBezTo>
                    <a:pt x="180834" y="105779"/>
                    <a:pt x="190620" y="96150"/>
                    <a:pt x="190620" y="84256"/>
                  </a:cubicBezTo>
                  <a:cubicBezTo>
                    <a:pt x="190620" y="72220"/>
                    <a:pt x="180834" y="62591"/>
                    <a:pt x="168920" y="62591"/>
                  </a:cubicBezTo>
                  <a:close/>
                  <a:moveTo>
                    <a:pt x="168920" y="34270"/>
                  </a:moveTo>
                  <a:cubicBezTo>
                    <a:pt x="196577" y="34270"/>
                    <a:pt x="218987" y="56643"/>
                    <a:pt x="218987" y="84256"/>
                  </a:cubicBezTo>
                  <a:cubicBezTo>
                    <a:pt x="218987" y="104647"/>
                    <a:pt x="206506" y="122347"/>
                    <a:pt x="188777" y="129993"/>
                  </a:cubicBezTo>
                  <a:lnTo>
                    <a:pt x="313874" y="514162"/>
                  </a:lnTo>
                  <a:cubicBezTo>
                    <a:pt x="314158" y="514728"/>
                    <a:pt x="314300" y="515295"/>
                    <a:pt x="314442" y="515861"/>
                  </a:cubicBezTo>
                  <a:lnTo>
                    <a:pt x="337277" y="585813"/>
                  </a:lnTo>
                  <a:cubicBezTo>
                    <a:pt x="339688" y="593318"/>
                    <a:pt x="335575" y="601248"/>
                    <a:pt x="328058" y="603655"/>
                  </a:cubicBezTo>
                  <a:cubicBezTo>
                    <a:pt x="326639" y="604221"/>
                    <a:pt x="325221" y="604363"/>
                    <a:pt x="323661" y="604363"/>
                  </a:cubicBezTo>
                  <a:cubicBezTo>
                    <a:pt x="317704" y="604363"/>
                    <a:pt x="312172" y="600540"/>
                    <a:pt x="310187" y="594592"/>
                  </a:cubicBezTo>
                  <a:lnTo>
                    <a:pt x="288486" y="527756"/>
                  </a:lnTo>
                  <a:cubicBezTo>
                    <a:pt x="258984" y="503966"/>
                    <a:pt x="215725" y="490514"/>
                    <a:pt x="168920" y="490514"/>
                  </a:cubicBezTo>
                  <a:cubicBezTo>
                    <a:pt x="122114" y="490514"/>
                    <a:pt x="78855" y="504108"/>
                    <a:pt x="49353" y="527756"/>
                  </a:cubicBezTo>
                  <a:lnTo>
                    <a:pt x="27653" y="594592"/>
                  </a:lnTo>
                  <a:cubicBezTo>
                    <a:pt x="25242" y="602097"/>
                    <a:pt x="17157" y="606062"/>
                    <a:pt x="9782" y="603655"/>
                  </a:cubicBezTo>
                  <a:cubicBezTo>
                    <a:pt x="2264" y="601248"/>
                    <a:pt x="-1707" y="593318"/>
                    <a:pt x="704" y="585813"/>
                  </a:cubicBezTo>
                  <a:lnTo>
                    <a:pt x="23398" y="516003"/>
                  </a:lnTo>
                  <a:cubicBezTo>
                    <a:pt x="23540" y="515295"/>
                    <a:pt x="23823" y="514728"/>
                    <a:pt x="23965" y="514020"/>
                  </a:cubicBezTo>
                  <a:lnTo>
                    <a:pt x="149063" y="129993"/>
                  </a:lnTo>
                  <a:cubicBezTo>
                    <a:pt x="131334" y="122347"/>
                    <a:pt x="118852" y="104647"/>
                    <a:pt x="118852" y="84256"/>
                  </a:cubicBezTo>
                  <a:cubicBezTo>
                    <a:pt x="118852" y="56643"/>
                    <a:pt x="141404" y="34270"/>
                    <a:pt x="168920" y="34270"/>
                  </a:cubicBezTo>
                  <a:close/>
                  <a:moveTo>
                    <a:pt x="94727" y="28009"/>
                  </a:moveTo>
                  <a:cubicBezTo>
                    <a:pt x="100541" y="33250"/>
                    <a:pt x="100966" y="42174"/>
                    <a:pt x="95578" y="47981"/>
                  </a:cubicBezTo>
                  <a:cubicBezTo>
                    <a:pt x="88914" y="55346"/>
                    <a:pt x="83809" y="70077"/>
                    <a:pt x="83809" y="82117"/>
                  </a:cubicBezTo>
                  <a:cubicBezTo>
                    <a:pt x="83809" y="94157"/>
                    <a:pt x="88772" y="108746"/>
                    <a:pt x="95436" y="116111"/>
                  </a:cubicBezTo>
                  <a:cubicBezTo>
                    <a:pt x="100683" y="121919"/>
                    <a:pt x="100257" y="130842"/>
                    <a:pt x="94444" y="136083"/>
                  </a:cubicBezTo>
                  <a:cubicBezTo>
                    <a:pt x="91608" y="138491"/>
                    <a:pt x="88205" y="139624"/>
                    <a:pt x="84944" y="139624"/>
                  </a:cubicBezTo>
                  <a:cubicBezTo>
                    <a:pt x="80974" y="139624"/>
                    <a:pt x="77145" y="138066"/>
                    <a:pt x="74309" y="134950"/>
                  </a:cubicBezTo>
                  <a:cubicBezTo>
                    <a:pt x="61265" y="120502"/>
                    <a:pt x="55451" y="97981"/>
                    <a:pt x="55451" y="82117"/>
                  </a:cubicBezTo>
                  <a:cubicBezTo>
                    <a:pt x="55451" y="66111"/>
                    <a:pt x="61406" y="43448"/>
                    <a:pt x="74735" y="28859"/>
                  </a:cubicBezTo>
                  <a:cubicBezTo>
                    <a:pt x="79981" y="23052"/>
                    <a:pt x="88914" y="22627"/>
                    <a:pt x="94727" y="28009"/>
                  </a:cubicBezTo>
                  <a:close/>
                  <a:moveTo>
                    <a:pt x="241562" y="27868"/>
                  </a:moveTo>
                  <a:cubicBezTo>
                    <a:pt x="247376" y="22627"/>
                    <a:pt x="256309" y="23194"/>
                    <a:pt x="261555" y="29001"/>
                  </a:cubicBezTo>
                  <a:cubicBezTo>
                    <a:pt x="274600" y="43448"/>
                    <a:pt x="280413" y="65970"/>
                    <a:pt x="280413" y="81834"/>
                  </a:cubicBezTo>
                  <a:cubicBezTo>
                    <a:pt x="280413" y="97839"/>
                    <a:pt x="274458" y="120502"/>
                    <a:pt x="261130" y="135091"/>
                  </a:cubicBezTo>
                  <a:cubicBezTo>
                    <a:pt x="258436" y="138066"/>
                    <a:pt x="254607" y="139624"/>
                    <a:pt x="250779" y="139624"/>
                  </a:cubicBezTo>
                  <a:cubicBezTo>
                    <a:pt x="247376" y="139624"/>
                    <a:pt x="243831" y="138491"/>
                    <a:pt x="241137" y="135941"/>
                  </a:cubicBezTo>
                  <a:cubicBezTo>
                    <a:pt x="235324" y="130700"/>
                    <a:pt x="235040" y="121777"/>
                    <a:pt x="240286" y="115970"/>
                  </a:cubicBezTo>
                  <a:cubicBezTo>
                    <a:pt x="246951" y="108604"/>
                    <a:pt x="252055" y="93873"/>
                    <a:pt x="252055" y="81834"/>
                  </a:cubicBezTo>
                  <a:cubicBezTo>
                    <a:pt x="252055" y="69794"/>
                    <a:pt x="247092" y="55205"/>
                    <a:pt x="240428" y="47839"/>
                  </a:cubicBezTo>
                  <a:cubicBezTo>
                    <a:pt x="235182" y="42032"/>
                    <a:pt x="235749" y="33109"/>
                    <a:pt x="241562" y="27868"/>
                  </a:cubicBezTo>
                  <a:close/>
                  <a:moveTo>
                    <a:pt x="284673" y="3663"/>
                  </a:moveTo>
                  <a:cubicBezTo>
                    <a:pt x="290482" y="-1577"/>
                    <a:pt x="299407" y="-1152"/>
                    <a:pt x="304649" y="4654"/>
                  </a:cubicBezTo>
                  <a:cubicBezTo>
                    <a:pt x="322217" y="24197"/>
                    <a:pt x="333126" y="53653"/>
                    <a:pt x="333126" y="81692"/>
                  </a:cubicBezTo>
                  <a:cubicBezTo>
                    <a:pt x="333126" y="110015"/>
                    <a:pt x="322075" y="139754"/>
                    <a:pt x="304224" y="159297"/>
                  </a:cubicBezTo>
                  <a:cubicBezTo>
                    <a:pt x="301391" y="162412"/>
                    <a:pt x="297565" y="163970"/>
                    <a:pt x="293740" y="163970"/>
                  </a:cubicBezTo>
                  <a:cubicBezTo>
                    <a:pt x="290340" y="163970"/>
                    <a:pt x="286940" y="162695"/>
                    <a:pt x="284106" y="160288"/>
                  </a:cubicBezTo>
                  <a:cubicBezTo>
                    <a:pt x="278439" y="155048"/>
                    <a:pt x="278014" y="145985"/>
                    <a:pt x="283256" y="140320"/>
                  </a:cubicBezTo>
                  <a:cubicBezTo>
                    <a:pt x="296432" y="125876"/>
                    <a:pt x="304791" y="102934"/>
                    <a:pt x="304791" y="81692"/>
                  </a:cubicBezTo>
                  <a:cubicBezTo>
                    <a:pt x="304791" y="60733"/>
                    <a:pt x="296574" y="37933"/>
                    <a:pt x="283681" y="23630"/>
                  </a:cubicBezTo>
                  <a:cubicBezTo>
                    <a:pt x="278439" y="17824"/>
                    <a:pt x="278864" y="8902"/>
                    <a:pt x="284673" y="3663"/>
                  </a:cubicBezTo>
                  <a:close/>
                  <a:moveTo>
                    <a:pt x="51750" y="3663"/>
                  </a:moveTo>
                  <a:cubicBezTo>
                    <a:pt x="57425" y="8902"/>
                    <a:pt x="57850" y="17966"/>
                    <a:pt x="52601" y="23630"/>
                  </a:cubicBezTo>
                  <a:cubicBezTo>
                    <a:pt x="39551" y="38075"/>
                    <a:pt x="31039" y="61016"/>
                    <a:pt x="31039" y="82259"/>
                  </a:cubicBezTo>
                  <a:cubicBezTo>
                    <a:pt x="31039" y="103218"/>
                    <a:pt x="39267" y="126017"/>
                    <a:pt x="52176" y="140320"/>
                  </a:cubicBezTo>
                  <a:cubicBezTo>
                    <a:pt x="57425" y="146127"/>
                    <a:pt x="56999" y="155048"/>
                    <a:pt x="51183" y="160288"/>
                  </a:cubicBezTo>
                  <a:cubicBezTo>
                    <a:pt x="48488" y="162695"/>
                    <a:pt x="45083" y="163970"/>
                    <a:pt x="41679" y="163970"/>
                  </a:cubicBezTo>
                  <a:cubicBezTo>
                    <a:pt x="37848" y="163970"/>
                    <a:pt x="34018" y="162412"/>
                    <a:pt x="31181" y="159297"/>
                  </a:cubicBezTo>
                  <a:cubicBezTo>
                    <a:pt x="13591" y="139754"/>
                    <a:pt x="2668" y="110298"/>
                    <a:pt x="2668" y="82259"/>
                  </a:cubicBezTo>
                  <a:cubicBezTo>
                    <a:pt x="2668" y="53936"/>
                    <a:pt x="13733" y="24197"/>
                    <a:pt x="31607" y="4654"/>
                  </a:cubicBezTo>
                  <a:cubicBezTo>
                    <a:pt x="36997" y="-1152"/>
                    <a:pt x="45934" y="-1577"/>
                    <a:pt x="51750" y="366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19845485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inVertic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p:bldP spid="7"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dpi="0" rotWithShape="1">
            <a:blip r:embed="rId3">
              <a:duotone>
                <a:prstClr val="black"/>
                <a:srgbClr val="D9C3A5">
                  <a:tint val="50000"/>
                  <a:satMod val="180000"/>
                </a:srgbClr>
              </a:duotone>
            </a:blip>
            <a:srcRect/>
            <a:stretch>
              <a:fillRect t="-125100" b="-354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52399" y="717250"/>
            <a:ext cx="2390398"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smtClean="0">
                <a:solidFill>
                  <a:schemeClr val="bg1"/>
                </a:solidFill>
                <a:latin typeface="Humanst521 BT" panose="020B0602020204020204" pitchFamily="34" charset="0"/>
                <a:ea typeface="方正兰亭中黑_GBK" panose="02000000000000000000" pitchFamily="2" charset="-122"/>
              </a:rPr>
              <a:t>16</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197327" y="899669"/>
            <a:ext cx="5827236" cy="2004010"/>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赵氏孤儿</a:t>
            </a:r>
            <a:r>
              <a:rPr lang="zh-CN" altLang="zh-CN" sz="4400" dirty="0" smtClean="0"/>
              <a:t>：从</a:t>
            </a:r>
            <a:r>
              <a:rPr lang="zh-CN" altLang="zh-CN" sz="4400" dirty="0"/>
              <a:t>历史</a:t>
            </a:r>
            <a:r>
              <a:rPr lang="zh-CN" altLang="zh-CN" sz="4400" dirty="0" smtClean="0"/>
              <a:t>记载</a:t>
            </a:r>
            <a:endParaRPr lang="en-US" altLang="zh-CN" sz="4400" dirty="0" smtClean="0"/>
          </a:p>
          <a:p>
            <a:pPr>
              <a:lnSpc>
                <a:spcPct val="150000"/>
              </a:lnSpc>
            </a:pPr>
            <a:r>
              <a:rPr lang="zh-CN" altLang="zh-CN" sz="4400" dirty="0" smtClean="0"/>
              <a:t>到</a:t>
            </a:r>
            <a:r>
              <a:rPr lang="zh-CN" altLang="zh-CN" sz="4400" dirty="0"/>
              <a:t>戏剧、电影、电视剧</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181461609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904875" y="1040379"/>
            <a:ext cx="10249459" cy="563231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原作：《史记·赵世家》（司马迁）</a:t>
            </a:r>
          </a:p>
          <a:p>
            <a:pPr>
              <a:lnSpc>
                <a:spcPct val="150000"/>
              </a:lnSpc>
            </a:pPr>
            <a:r>
              <a:rPr lang="zh-CN" altLang="zh-CN" sz="2000" dirty="0"/>
              <a:t>改编作品</a:t>
            </a:r>
            <a:r>
              <a:rPr lang="en-US" altLang="zh-CN" sz="2000" dirty="0"/>
              <a:t>1</a:t>
            </a:r>
            <a:r>
              <a:rPr lang="zh-CN" altLang="zh-CN" sz="2000" dirty="0"/>
              <a:t>：《赵氏孤儿》</a:t>
            </a:r>
            <a:r>
              <a:rPr lang="en-US" altLang="zh-CN" sz="2000" dirty="0"/>
              <a:t>(</a:t>
            </a:r>
            <a:r>
              <a:rPr lang="zh-CN" altLang="zh-CN" sz="2000" dirty="0"/>
              <a:t>杂剧，纪君祥</a:t>
            </a:r>
            <a:r>
              <a:rPr lang="en-US" altLang="zh-CN" sz="2000" dirty="0" smtClean="0"/>
              <a:t>)</a:t>
            </a:r>
            <a:r>
              <a:rPr lang="zh-CN" altLang="en-US" sz="2000" dirty="0"/>
              <a:t> </a:t>
            </a:r>
            <a:r>
              <a:rPr lang="zh-CN" altLang="en-US" sz="2000" dirty="0" smtClean="0"/>
              <a:t>        </a:t>
            </a:r>
            <a:r>
              <a:rPr lang="zh-CN" altLang="zh-CN" sz="2000" dirty="0" smtClean="0"/>
              <a:t>改编</a:t>
            </a:r>
            <a:r>
              <a:rPr lang="zh-CN" altLang="zh-CN" sz="2000" dirty="0"/>
              <a:t>作品</a:t>
            </a:r>
            <a:r>
              <a:rPr lang="en-US" altLang="zh-CN" sz="2000" dirty="0"/>
              <a:t>2</a:t>
            </a:r>
            <a:r>
              <a:rPr lang="zh-CN" altLang="zh-CN" sz="2000" dirty="0"/>
              <a:t>：《中国孤儿》</a:t>
            </a:r>
            <a:r>
              <a:rPr lang="en-US" altLang="zh-CN" sz="2000" dirty="0"/>
              <a:t>(</a:t>
            </a:r>
            <a:r>
              <a:rPr lang="zh-CN" altLang="zh-CN" sz="2000" dirty="0"/>
              <a:t>诗剧</a:t>
            </a:r>
            <a:r>
              <a:rPr lang="en-US" altLang="zh-CN" sz="2000" dirty="0"/>
              <a:t>,</a:t>
            </a:r>
            <a:r>
              <a:rPr lang="zh-CN" altLang="zh-CN" sz="2000" dirty="0"/>
              <a:t>伏尔泰</a:t>
            </a:r>
            <a:r>
              <a:rPr lang="en-US" altLang="zh-CN" sz="2000" dirty="0" smtClean="0"/>
              <a:t>)</a:t>
            </a:r>
          </a:p>
          <a:p>
            <a:pPr>
              <a:lnSpc>
                <a:spcPct val="150000"/>
              </a:lnSpc>
            </a:pPr>
            <a:r>
              <a:rPr lang="zh-CN" altLang="zh-CN" sz="2000" dirty="0" smtClean="0"/>
              <a:t>改编</a:t>
            </a:r>
            <a:r>
              <a:rPr lang="zh-CN" altLang="zh-CN" sz="2000" dirty="0"/>
              <a:t>作品</a:t>
            </a:r>
            <a:r>
              <a:rPr lang="en-US" altLang="zh-CN" sz="2000" dirty="0"/>
              <a:t>3</a:t>
            </a:r>
            <a:r>
              <a:rPr lang="zh-CN" altLang="zh-CN" sz="2000" dirty="0"/>
              <a:t>：《赵氏孤儿》</a:t>
            </a:r>
            <a:r>
              <a:rPr lang="en-US" altLang="zh-CN" sz="2000" dirty="0"/>
              <a:t>(</a:t>
            </a:r>
            <a:r>
              <a:rPr lang="zh-CN" altLang="zh-CN" sz="2000" dirty="0"/>
              <a:t>电影</a:t>
            </a:r>
            <a:r>
              <a:rPr lang="en-US" altLang="zh-CN" sz="2000" dirty="0"/>
              <a:t>,124</a:t>
            </a:r>
            <a:r>
              <a:rPr lang="zh-CN" altLang="zh-CN" sz="2000" dirty="0"/>
              <a:t>分钟，</a:t>
            </a:r>
            <a:r>
              <a:rPr lang="en-US" altLang="zh-CN" sz="2000" dirty="0"/>
              <a:t>2010</a:t>
            </a:r>
            <a:r>
              <a:rPr lang="zh-CN" altLang="zh-CN" sz="2000" dirty="0"/>
              <a:t>年</a:t>
            </a:r>
            <a:r>
              <a:rPr lang="en-US" altLang="zh-CN" sz="2000" dirty="0"/>
              <a:t>12</a:t>
            </a:r>
            <a:r>
              <a:rPr lang="zh-CN" altLang="zh-CN" sz="2000" dirty="0"/>
              <a:t>月</a:t>
            </a:r>
            <a:r>
              <a:rPr lang="en-US" altLang="zh-CN" sz="2000" dirty="0"/>
              <a:t>4</a:t>
            </a:r>
            <a:r>
              <a:rPr lang="zh-CN" altLang="zh-CN" sz="2000" dirty="0"/>
              <a:t>日首映</a:t>
            </a:r>
            <a:r>
              <a:rPr lang="en-US" altLang="zh-CN" sz="2000" dirty="0"/>
              <a:t>)</a:t>
            </a:r>
            <a:endParaRPr lang="zh-CN" altLang="zh-CN" sz="2000" dirty="0"/>
          </a:p>
          <a:p>
            <a:pPr>
              <a:lnSpc>
                <a:spcPct val="150000"/>
              </a:lnSpc>
            </a:pPr>
            <a:r>
              <a:rPr lang="zh-CN" altLang="zh-CN" sz="2000" dirty="0"/>
              <a:t>导演：陈凯歌</a:t>
            </a:r>
          </a:p>
          <a:p>
            <a:pPr>
              <a:lnSpc>
                <a:spcPct val="150000"/>
              </a:lnSpc>
            </a:pPr>
            <a:r>
              <a:rPr lang="zh-CN" altLang="zh-CN" sz="2000" dirty="0"/>
              <a:t>编剧：陈凯歌</a:t>
            </a:r>
          </a:p>
          <a:p>
            <a:pPr>
              <a:lnSpc>
                <a:spcPct val="150000"/>
              </a:lnSpc>
            </a:pPr>
            <a:r>
              <a:rPr lang="zh-CN" altLang="zh-CN" sz="2000" dirty="0"/>
              <a:t>主演：葛优、王学圻、黄晓明、范冰冰、海清</a:t>
            </a:r>
            <a:r>
              <a:rPr lang="zh-CN" altLang="zh-CN" sz="2000" dirty="0" smtClean="0"/>
              <a:t>等</a:t>
            </a:r>
            <a:endParaRPr lang="zh-CN" altLang="zh-CN" sz="2000" dirty="0"/>
          </a:p>
          <a:p>
            <a:pPr>
              <a:lnSpc>
                <a:spcPct val="150000"/>
              </a:lnSpc>
            </a:pPr>
            <a:r>
              <a:rPr lang="zh-CN" altLang="zh-CN" sz="2000" dirty="0" smtClean="0"/>
              <a:t>改编</a:t>
            </a:r>
            <a:r>
              <a:rPr lang="zh-CN" altLang="zh-CN" sz="2000" dirty="0"/>
              <a:t>作品</a:t>
            </a:r>
            <a:r>
              <a:rPr lang="en-US" altLang="zh-CN" sz="2000" dirty="0"/>
              <a:t>4</a:t>
            </a:r>
            <a:r>
              <a:rPr lang="zh-CN" altLang="zh-CN" sz="2000" dirty="0"/>
              <a:t>：《赵氏孤儿案》</a:t>
            </a:r>
            <a:r>
              <a:rPr lang="en-US" altLang="zh-CN" sz="2000" dirty="0"/>
              <a:t>(</a:t>
            </a:r>
            <a:r>
              <a:rPr lang="zh-CN" altLang="zh-CN" sz="2000" dirty="0"/>
              <a:t>电视剧，</a:t>
            </a:r>
            <a:r>
              <a:rPr lang="en-US" altLang="zh-CN" sz="2000" dirty="0"/>
              <a:t>41</a:t>
            </a:r>
            <a:r>
              <a:rPr lang="zh-CN" altLang="zh-CN" sz="2000" dirty="0"/>
              <a:t>集，</a:t>
            </a:r>
            <a:r>
              <a:rPr lang="en-US" altLang="zh-CN" sz="2000" dirty="0"/>
              <a:t>2013</a:t>
            </a:r>
            <a:r>
              <a:rPr lang="zh-CN" altLang="zh-CN" sz="2000" dirty="0"/>
              <a:t>年</a:t>
            </a:r>
            <a:r>
              <a:rPr lang="en-US" altLang="zh-CN" sz="2000" dirty="0"/>
              <a:t>3</a:t>
            </a:r>
            <a:r>
              <a:rPr lang="zh-CN" altLang="zh-CN" sz="2000" dirty="0"/>
              <a:t>月</a:t>
            </a:r>
            <a:r>
              <a:rPr lang="en-US" altLang="zh-CN" sz="2000" dirty="0"/>
              <a:t>17</a:t>
            </a:r>
            <a:r>
              <a:rPr lang="zh-CN" altLang="zh-CN" sz="2000" dirty="0"/>
              <a:t>日首播</a:t>
            </a:r>
            <a:r>
              <a:rPr lang="en-US" altLang="zh-CN" sz="2000" dirty="0"/>
              <a:t>)</a:t>
            </a:r>
            <a:endParaRPr lang="zh-CN" altLang="zh-CN" sz="2000" dirty="0"/>
          </a:p>
          <a:p>
            <a:pPr>
              <a:lnSpc>
                <a:spcPct val="150000"/>
              </a:lnSpc>
            </a:pPr>
            <a:r>
              <a:rPr lang="zh-CN" altLang="zh-CN" sz="2000" dirty="0"/>
              <a:t>导演：阎建钢</a:t>
            </a:r>
          </a:p>
          <a:p>
            <a:pPr>
              <a:lnSpc>
                <a:spcPct val="150000"/>
              </a:lnSpc>
            </a:pPr>
            <a:r>
              <a:rPr lang="zh-CN" altLang="zh-CN" sz="2000" dirty="0"/>
              <a:t>编剧：陈文贵</a:t>
            </a:r>
          </a:p>
          <a:p>
            <a:pPr>
              <a:lnSpc>
                <a:spcPct val="150000"/>
              </a:lnSpc>
            </a:pPr>
            <a:r>
              <a:rPr lang="zh-CN" altLang="zh-CN" sz="2000" dirty="0"/>
              <a:t>主演</a:t>
            </a:r>
            <a:r>
              <a:rPr lang="en-US" altLang="zh-CN" sz="2000" dirty="0"/>
              <a:t>:</a:t>
            </a:r>
            <a:r>
              <a:rPr lang="zh-CN" altLang="zh-CN" sz="2000" dirty="0"/>
              <a:t>吴秀波、应采儿、孙淳、王雨</a:t>
            </a:r>
          </a:p>
          <a:p>
            <a:pPr>
              <a:lnSpc>
                <a:spcPct val="150000"/>
              </a:lnSpc>
            </a:pPr>
            <a:r>
              <a:rPr lang="zh-CN" altLang="zh-CN" sz="2000" dirty="0"/>
              <a:t>获奖：</a:t>
            </a:r>
            <a:r>
              <a:rPr lang="en-US" altLang="zh-CN" sz="2000" dirty="0"/>
              <a:t>2013</a:t>
            </a:r>
            <a:r>
              <a:rPr lang="zh-CN" altLang="zh-CN" sz="2000" dirty="0"/>
              <a:t>年第</a:t>
            </a:r>
            <a:r>
              <a:rPr lang="en-US" altLang="zh-CN" sz="2000" dirty="0"/>
              <a:t>19</a:t>
            </a:r>
            <a:r>
              <a:rPr lang="zh-CN" altLang="zh-CN" sz="2000" dirty="0"/>
              <a:t>届上海电视节白玉兰奖最佳电视剧奖、最佳编剧奖，</a:t>
            </a:r>
            <a:r>
              <a:rPr lang="en-US" altLang="zh-CN" sz="2000" dirty="0"/>
              <a:t>2014</a:t>
            </a:r>
            <a:r>
              <a:rPr lang="zh-CN" altLang="zh-CN" sz="2000" dirty="0"/>
              <a:t>年第</a:t>
            </a:r>
            <a:r>
              <a:rPr lang="en-US" altLang="zh-CN" sz="2000" dirty="0"/>
              <a:t>27</a:t>
            </a:r>
            <a:r>
              <a:rPr lang="zh-CN" altLang="zh-CN" sz="2000" dirty="0"/>
              <a:t>届中国电视金鹰奖优秀电视剧奖，</a:t>
            </a:r>
            <a:r>
              <a:rPr lang="en-US" altLang="zh-CN" sz="2000" dirty="0"/>
              <a:t>2015</a:t>
            </a:r>
            <a:r>
              <a:rPr lang="zh-CN" altLang="zh-CN" sz="2000" dirty="0"/>
              <a:t>年第</a:t>
            </a:r>
            <a:r>
              <a:rPr lang="en-US" altLang="zh-CN" sz="2000" dirty="0"/>
              <a:t>30</a:t>
            </a:r>
            <a:r>
              <a:rPr lang="zh-CN" altLang="zh-CN" sz="2000" dirty="0"/>
              <a:t>届电视剧飞天奖优秀电视剧奖提名</a:t>
            </a:r>
          </a:p>
        </p:txBody>
      </p:sp>
    </p:spTree>
    <p:extLst>
      <p:ext uri="{BB962C8B-B14F-4D97-AF65-F5344CB8AC3E}">
        <p14:creationId xmlns:p14="http://schemas.microsoft.com/office/powerpoint/2010/main" val="174579492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2862322"/>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a:t>
            </a: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历史记载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panose="05000000000000000000" pitchFamily="2" charset="2"/>
              <a:buChar char="Ø"/>
            </a:pPr>
            <a:r>
              <a:rPr lang="zh-CN" altLang="zh-CN" sz="1600" dirty="0"/>
              <a:t>《赵氏孤儿》的故事来源于《左传》和《史记》等的相关历史记载，关于其真实性在史学界并无定论。</a:t>
            </a:r>
            <a:r>
              <a:rPr lang="zh-CN" altLang="zh-CN" sz="1600" dirty="0"/>
              <a:t> </a:t>
            </a: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（二</a:t>
            </a:r>
            <a:r>
              <a:rPr lang="zh-CN" altLang="zh-CN" sz="2000" b="1" dirty="0" smtClean="0">
                <a:solidFill>
                  <a:srgbClr val="74412A"/>
                </a:solidFill>
                <a:latin typeface="+mj-ea"/>
                <a:cs typeface="Angsana New" panose="02020603050405020304" pitchFamily="18" charset="-34"/>
              </a:rPr>
              <a:t>）</a:t>
            </a:r>
            <a:r>
              <a:rPr lang="zh-CN" altLang="en-US" sz="2000" b="1" dirty="0" smtClean="0">
                <a:solidFill>
                  <a:srgbClr val="74412A"/>
                </a:solidFill>
                <a:latin typeface="+mj-ea"/>
                <a:cs typeface="Angsana New" panose="02020603050405020304" pitchFamily="18" charset="-34"/>
              </a:rPr>
              <a:t>改编基础</a:t>
            </a:r>
            <a:endParaRPr lang="en-US" altLang="zh-CN" sz="2000" b="1" dirty="0" smtClean="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对于元杂剧《赵氏孤儿》来说，其改编基础即《左传》《史记》《国语》等书中的相关记载（《东周列国志》在后），相比之下，《史记·赵世家》是篇幅最全、戏剧性最强的原始记载，搜孤、救孤一场戏曲折跌宕，程婴、公孙杵臼两个人物性格鲜明，整个故事悲壮感人、有始有终，具有改编为戏剧的良好基础。</a:t>
            </a:r>
            <a:r>
              <a:rPr lang="zh-CN" altLang="zh-CN" sz="1600" dirty="0"/>
              <a:t> </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683215123"/>
      </p:ext>
    </p:extLst>
  </p:cSld>
  <p:clrMapOvr>
    <a:masterClrMapping/>
  </p:clrMapOvr>
  <p:transition spd="slow">
    <p:cove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10317339" cy="415498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（一</a:t>
            </a:r>
            <a:r>
              <a:rPr lang="zh-CN" altLang="en-US" sz="2000" b="1" dirty="0" smtClean="0">
                <a:solidFill>
                  <a:srgbClr val="74412A"/>
                </a:solidFill>
                <a:latin typeface="+mj-ea"/>
                <a:cs typeface="Angsana New" panose="02020603050405020304" pitchFamily="18" charset="-34"/>
              </a:rPr>
              <a:t>）</a:t>
            </a:r>
            <a:r>
              <a:rPr lang="zh-CN" altLang="zh-CN" sz="2000" b="1" dirty="0" smtClean="0">
                <a:solidFill>
                  <a:srgbClr val="74412A"/>
                </a:solidFill>
                <a:latin typeface="+mj-ea"/>
                <a:cs typeface="Angsana New" panose="02020603050405020304" pitchFamily="18" charset="-34"/>
              </a:rPr>
              <a:t>“谋取他人婴儿”不可取，影响到价值观与英雄形象 </a:t>
            </a:r>
            <a:endParaRPr lang="en-US" altLang="zh-CN" sz="2000" b="1" dirty="0" smtClean="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smtClean="0"/>
              <a:t>《史记·赵世家》中程婴和公孙杵臼是“谋取他人婴儿”代替赵孤死难的，用“他人婴儿”作为替罪羊严重影响到程婴与公孙杵臼两个人的英雄形象与悲壮之举，价值观错误。 </a:t>
            </a:r>
            <a:endParaRPr lang="en-US" altLang="zh-CN" sz="1600" dirty="0" smtClean="0"/>
          </a:p>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二</a:t>
            </a: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程婴</a:t>
            </a:r>
            <a:r>
              <a:rPr lang="zh-CN" altLang="zh-CN" sz="2000" b="1" dirty="0">
                <a:solidFill>
                  <a:srgbClr val="74412A"/>
                </a:solidFill>
                <a:latin typeface="+mj-ea"/>
                <a:cs typeface="Angsana New" panose="02020603050405020304" pitchFamily="18" charset="-34"/>
              </a:rPr>
              <a:t>与赵孤复仇皆靠外力，缺乏主动性与戏剧性 </a:t>
            </a:r>
            <a:endParaRPr lang="en-US" altLang="zh-CN" sz="2000" b="1" dirty="0">
              <a:solidFill>
                <a:srgbClr val="74412A"/>
              </a:solidFill>
              <a:latin typeface="+mj-ea"/>
              <a:cs typeface="Angsana New" panose="02020603050405020304" pitchFamily="18" charset="-34"/>
            </a:endParaRPr>
          </a:p>
          <a:p>
            <a:pPr>
              <a:lnSpc>
                <a:spcPct val="150000"/>
              </a:lnSpc>
            </a:pPr>
            <a:r>
              <a:rPr lang="zh-CN" altLang="zh-CN" sz="2000" b="1" dirty="0">
                <a:solidFill>
                  <a:srgbClr val="74412A"/>
                </a:solidFill>
                <a:latin typeface="+mj-ea"/>
                <a:cs typeface="Angsana New" panose="02020603050405020304" pitchFamily="18" charset="-34"/>
              </a:rPr>
              <a:t>（三）程婴于赵孤成功复仇</a:t>
            </a:r>
            <a:r>
              <a:rPr lang="en-US" altLang="zh-CN" sz="2000" b="1" dirty="0">
                <a:solidFill>
                  <a:srgbClr val="74412A"/>
                </a:solidFill>
                <a:latin typeface="+mj-ea"/>
                <a:cs typeface="Angsana New" panose="02020603050405020304" pitchFamily="18" charset="-34"/>
              </a:rPr>
              <a:t>5</a:t>
            </a:r>
            <a:r>
              <a:rPr lang="zh-CN" altLang="zh-CN" sz="2000" b="1" dirty="0">
                <a:solidFill>
                  <a:srgbClr val="74412A"/>
                </a:solidFill>
                <a:latin typeface="+mj-ea"/>
                <a:cs typeface="Angsana New" panose="02020603050405020304" pitchFamily="18" charset="-34"/>
              </a:rPr>
              <a:t>年后自杀，悲壮但不</a:t>
            </a:r>
            <a:r>
              <a:rPr lang="zh-CN" altLang="zh-CN" sz="2000" b="1" dirty="0">
                <a:solidFill>
                  <a:srgbClr val="74412A"/>
                </a:solidFill>
                <a:latin typeface="+mj-ea"/>
                <a:cs typeface="Angsana New" panose="02020603050405020304" pitchFamily="18" charset="-34"/>
              </a:rPr>
              <a:t>圆满</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在《史记·赵世家》中，程婴等赵孤成功复仇</a:t>
            </a:r>
            <a:r>
              <a:rPr lang="en-US" altLang="zh-CN" sz="1600" dirty="0"/>
              <a:t>5</a:t>
            </a:r>
            <a:r>
              <a:rPr lang="zh-CN" altLang="zh-CN" sz="1600" dirty="0"/>
              <a:t>年后自杀，以追随公孙杵臼于地下，赵孤苦劝不成。程婴之行固然可敬，但与善有善报的大众欣赏心理有距离，与赵孤复仇的主体剧情也有距离</a:t>
            </a:r>
            <a:r>
              <a:rPr lang="zh-CN" altLang="zh-CN" sz="1600" dirty="0"/>
              <a:t>。</a:t>
            </a: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（四）程妻缺席，不符当代</a:t>
            </a:r>
            <a:r>
              <a:rPr lang="zh-CN" altLang="zh-CN" sz="2000" b="1" dirty="0">
                <a:solidFill>
                  <a:srgbClr val="74412A"/>
                </a:solidFill>
                <a:latin typeface="+mj-ea"/>
                <a:cs typeface="Angsana New" panose="02020603050405020304" pitchFamily="18" charset="-34"/>
              </a:rPr>
              <a:t>情理</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《史记·赵世家》中，被牺牲的程子的母亲、程婴的妻子并未出场。这在当时男尊女卑的历史环境中可以理解，但无法说服当代普遍持男女平等观念的观众。因此，程妻的线索有待补充、强化。</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544318241"/>
      </p:ext>
    </p:extLst>
  </p:cSld>
  <p:clrMapOvr>
    <a:masterClrMapping/>
  </p:clrMapOvr>
  <p:transition spd="slow">
    <p:cove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7342093" y="693991"/>
            <a:ext cx="84330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97031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a:t>
            </a: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时代背景与主题立意的</a:t>
            </a:r>
            <a:r>
              <a:rPr lang="zh-CN" altLang="zh-CN" sz="2000" b="1" dirty="0">
                <a:solidFill>
                  <a:srgbClr val="74412A"/>
                </a:solidFill>
                <a:latin typeface="+mj-ea"/>
                <a:cs typeface="Angsana New" panose="02020603050405020304" pitchFamily="18" charset="-34"/>
              </a:rPr>
              <a:t>变化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宋朝皇族赵氏自认为是春秋时晋国赵氏之后，加封拯救赵氏孤儿而做出牺牲的程婴、公孙杵臼等人为“忠臣义士”，并立庙予以祭拜。 </a:t>
            </a:r>
            <a:r>
              <a:rPr lang="zh-CN" altLang="zh-CN" sz="1600" dirty="0"/>
              <a:t> </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a:t>
            </a:r>
            <a:r>
              <a:rPr lang="zh-CN" altLang="zh-CN" sz="2000" b="1" dirty="0">
                <a:solidFill>
                  <a:srgbClr val="74412A"/>
                </a:solidFill>
                <a:latin typeface="+mj-ea"/>
                <a:cs typeface="Angsana New" panose="02020603050405020304" pitchFamily="18" charset="-34"/>
              </a:rPr>
              <a:t>主要人物与关键情节的变化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屠岸贾欲杀光半岁婴儿：更坏更恶，增强反面</a:t>
            </a:r>
            <a:r>
              <a:rPr lang="zh-CN" altLang="zh-CN" sz="1600" dirty="0" smtClean="0"/>
              <a:t>压力</a:t>
            </a:r>
            <a:endParaRPr lang="en-US" altLang="zh-CN" sz="1600" dirty="0" smtClean="0"/>
          </a:p>
          <a:p>
            <a:pPr marL="285750" indent="-285750">
              <a:lnSpc>
                <a:spcPct val="150000"/>
              </a:lnSpc>
              <a:buFont typeface="Wingdings" charset="2"/>
              <a:buChar char="Ø"/>
            </a:pPr>
            <a:r>
              <a:rPr lang="zh-CN" altLang="zh-CN" sz="1600" dirty="0"/>
              <a:t>舍子救孤：从谋取他人婴儿到主动舍子</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程赵复仇：由被动等待到主动复仇</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程婴结局：由自杀到存活</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其他人物与情节的改变</a:t>
            </a:r>
            <a:r>
              <a:rPr lang="zh-CN" altLang="zh-CN" sz="1600" dirty="0"/>
              <a:t> </a:t>
            </a:r>
            <a:r>
              <a:rPr lang="zh-CN" altLang="zh-CN" sz="1600" dirty="0" smtClean="0"/>
              <a:t> </a:t>
            </a:r>
            <a:endParaRPr lang="en-US" altLang="zh-CN" sz="1600" dirty="0" smtClean="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676178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latin typeface="+mj-ea"/>
                <a:ea typeface="+mj-ea"/>
              </a:rPr>
              <a:t>三</a:t>
            </a:r>
            <a:r>
              <a:rPr lang="zh-CN" altLang="zh-CN" sz="2800" b="1" dirty="0" smtClean="0">
                <a:latin typeface="+mj-ea"/>
                <a:ea typeface="+mj-ea"/>
              </a:rPr>
              <a:t>、</a:t>
            </a:r>
            <a:r>
              <a:rPr lang="zh-CN" altLang="zh-CN" sz="2800" b="1" dirty="0">
                <a:latin typeface="+mj-ea"/>
                <a:ea typeface="+mj-ea"/>
              </a:rPr>
              <a:t>杂剧《赵氏孤儿》的</a:t>
            </a:r>
            <a:r>
              <a:rPr lang="zh-CN" altLang="zh-CN" sz="2800" b="1" dirty="0" smtClean="0">
                <a:latin typeface="+mj-ea"/>
                <a:ea typeface="+mj-ea"/>
              </a:rPr>
              <a:t>重要</a:t>
            </a:r>
            <a:r>
              <a:rPr lang="zh-CN" altLang="zh-CN" sz="2800" b="1" dirty="0">
                <a:latin typeface="+mj-ea"/>
                <a:ea typeface="+mj-ea"/>
              </a:rPr>
              <a:t>改编分析  </a:t>
            </a:r>
            <a:endParaRPr lang="zh-CN" altLang="en-US" sz="2800" b="1" dirty="0">
              <a:latin typeface="+mj-ea"/>
              <a:ea typeface="+mj-ea"/>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8034" y="3644125"/>
            <a:ext cx="5504063" cy="3007685"/>
          </a:xfrm>
          <a:prstGeom prst="rect">
            <a:avLst/>
          </a:prstGeom>
        </p:spPr>
      </p:pic>
    </p:spTree>
    <p:extLst>
      <p:ext uri="{BB962C8B-B14F-4D97-AF65-F5344CB8AC3E}">
        <p14:creationId xmlns:p14="http://schemas.microsoft.com/office/powerpoint/2010/main" val="1062657861"/>
      </p:ext>
    </p:extLst>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855766" y="693991"/>
            <a:ext cx="2329633"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60098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（二）场景的集中与情节的强化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Arial" charset="0"/>
              <a:buChar char="•"/>
            </a:pPr>
            <a:r>
              <a:rPr lang="zh-CN" altLang="zh-CN" sz="1600" dirty="0"/>
              <a:t>主要场景的集中</a:t>
            </a:r>
            <a:r>
              <a:rPr lang="zh-CN" altLang="en-US" sz="1600" dirty="0"/>
              <a:t>。</a:t>
            </a:r>
            <a:endParaRPr lang="en-US" altLang="zh-CN" sz="1600" dirty="0"/>
          </a:p>
          <a:p>
            <a:pPr marL="285750" indent="-285750">
              <a:lnSpc>
                <a:spcPct val="150000"/>
              </a:lnSpc>
              <a:buFont typeface="Arial" charset="0"/>
              <a:buChar char="•"/>
            </a:pPr>
            <a:r>
              <a:rPr lang="zh-CN" altLang="zh-CN" sz="1600" dirty="0"/>
              <a:t>主要情节的强化 </a:t>
            </a:r>
            <a:r>
              <a:rPr lang="zh-CN" altLang="en-US" sz="1600" dirty="0" smtClean="0"/>
              <a:t>。</a:t>
            </a:r>
            <a:endParaRPr lang="en-US" altLang="zh-CN" sz="1600" dirty="0" smtClean="0"/>
          </a:p>
          <a:p>
            <a:pPr marL="285750" indent="-285750">
              <a:lnSpc>
                <a:spcPct val="150000"/>
              </a:lnSpc>
              <a:buFont typeface="Arial" charset="0"/>
              <a:buChar char="•"/>
            </a:pPr>
            <a:endParaRPr lang="en-US" altLang="zh-CN" sz="1600" dirty="0"/>
          </a:p>
          <a:p>
            <a:pPr>
              <a:lnSpc>
                <a:spcPct val="150000"/>
              </a:lnSpc>
            </a:pPr>
            <a:r>
              <a:rPr lang="zh-CN" altLang="zh-CN" sz="2000" b="1" dirty="0" smtClean="0">
                <a:solidFill>
                  <a:srgbClr val="74412A"/>
                </a:solidFill>
                <a:latin typeface="+mj-ea"/>
                <a:cs typeface="Angsana New" panose="02020603050405020304" pitchFamily="18" charset="-34"/>
              </a:rPr>
              <a:t>（三）商业元素的强化 </a:t>
            </a:r>
            <a:endParaRPr lang="en-US" altLang="zh-CN" sz="2000" b="1" dirty="0" smtClean="0">
              <a:solidFill>
                <a:srgbClr val="74412A"/>
              </a:solidFill>
              <a:latin typeface="+mj-ea"/>
              <a:cs typeface="Angsana New" panose="02020603050405020304" pitchFamily="18" charset="-34"/>
            </a:endParaRPr>
          </a:p>
          <a:p>
            <a:pPr marL="285750" indent="-285750">
              <a:lnSpc>
                <a:spcPct val="150000"/>
              </a:lnSpc>
              <a:buFont typeface="Arial" charset="0"/>
              <a:buChar char="•"/>
            </a:pPr>
            <a:r>
              <a:rPr lang="zh-CN" altLang="zh-CN" sz="1600" dirty="0" smtClean="0"/>
              <a:t>知名</a:t>
            </a:r>
            <a:r>
              <a:rPr lang="zh-CN" altLang="zh-CN" sz="1600" dirty="0"/>
              <a:t>演员的出演主要人物的选择体现了影片的商业</a:t>
            </a:r>
            <a:r>
              <a:rPr lang="zh-CN" altLang="zh-CN" sz="1600" dirty="0" smtClean="0"/>
              <a:t>追求</a:t>
            </a:r>
            <a:endParaRPr lang="en-US" altLang="zh-CN" sz="1600" dirty="0" smtClean="0"/>
          </a:p>
          <a:p>
            <a:pPr marL="285750" indent="-285750">
              <a:lnSpc>
                <a:spcPct val="150000"/>
              </a:lnSpc>
              <a:buFont typeface="Arial" charset="0"/>
              <a:buChar char="•"/>
            </a:pPr>
            <a:r>
              <a:rPr lang="zh-CN" altLang="zh-CN" sz="1600" dirty="0"/>
              <a:t>奇观场面的强调 </a:t>
            </a:r>
            <a:endParaRPr lang="en-US" altLang="zh-CN" sz="1600" dirty="0" smtClean="0"/>
          </a:p>
          <a:p>
            <a:pPr marL="285750" indent="-285750">
              <a:lnSpc>
                <a:spcPct val="150000"/>
              </a:lnSpc>
              <a:buFont typeface="Arial" charset="0"/>
              <a:buChar char="•"/>
            </a:pPr>
            <a:r>
              <a:rPr lang="zh-CN" altLang="zh-CN" sz="1600" dirty="0"/>
              <a:t>喜剧元素的加入 </a:t>
            </a:r>
            <a:endParaRPr lang="en-US" altLang="zh-CN" sz="1600" dirty="0" smtClean="0"/>
          </a:p>
          <a:p>
            <a:pPr marL="285750" indent="-285750">
              <a:lnSpc>
                <a:spcPct val="150000"/>
              </a:lnSpc>
              <a:buFont typeface="Arial" charset="0"/>
              <a:buChar char="•"/>
            </a:pPr>
            <a:r>
              <a:rPr lang="zh-CN" altLang="zh-CN" sz="1600" dirty="0"/>
              <a:t>植入式广告的运用 </a:t>
            </a:r>
            <a:endParaRPr lang="en-US" altLang="zh-CN" sz="1600" dirty="0" smtClean="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910126682"/>
      </p:ext>
    </p:extLst>
  </p:cSld>
  <p:clrMapOvr>
    <a:masterClrMapping/>
  </p:clrMapOvr>
  <p:transition spd="slow">
    <p:cove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7194175" y="693991"/>
            <a:ext cx="991223"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23165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a:t>
            </a: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时代背景与主题立意的</a:t>
            </a:r>
            <a:r>
              <a:rPr lang="zh-CN" altLang="zh-CN" sz="2000" b="1" dirty="0">
                <a:solidFill>
                  <a:srgbClr val="74412A"/>
                </a:solidFill>
                <a:latin typeface="+mj-ea"/>
                <a:cs typeface="Angsana New" panose="02020603050405020304" pitchFamily="18" charset="-34"/>
              </a:rPr>
              <a:t>变化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 </a:t>
            </a:r>
            <a:r>
              <a:rPr lang="en-US" altLang="zh-CN" sz="1600" dirty="0"/>
              <a:t>1732</a:t>
            </a:r>
            <a:r>
              <a:rPr lang="zh-CN" altLang="zh-CN" sz="1600" dirty="0"/>
              <a:t>年，元杂剧《赵氏孤儿》由马若瑟译成法文；</a:t>
            </a:r>
            <a:r>
              <a:rPr lang="en-US" altLang="zh-CN" sz="1600" dirty="0"/>
              <a:t>1735</a:t>
            </a:r>
            <a:r>
              <a:rPr lang="zh-CN" altLang="zh-CN" sz="1600" dirty="0"/>
              <a:t>年，这个译本被收入杜赫德主编的四大卷《中华帝国全志》里</a:t>
            </a:r>
            <a:r>
              <a:rPr lang="zh-CN" altLang="zh-CN" sz="1600" dirty="0"/>
              <a:t>。</a:t>
            </a:r>
            <a:endParaRPr lang="en-US" altLang="zh-CN" sz="1600" dirty="0"/>
          </a:p>
          <a:p>
            <a:pPr marL="285750" indent="-285750">
              <a:lnSpc>
                <a:spcPct val="150000"/>
              </a:lnSpc>
              <a:buFont typeface="Wingdings" charset="2"/>
              <a:buChar char="Ø"/>
            </a:pPr>
            <a:r>
              <a:rPr lang="en-US" altLang="zh-CN" sz="1600" dirty="0"/>
              <a:t>1745</a:t>
            </a:r>
            <a:r>
              <a:rPr lang="zh-CN" altLang="zh-CN" sz="1600" dirty="0"/>
              <a:t>年，伏尔泰完成《中国孤儿》初稿，</a:t>
            </a:r>
            <a:r>
              <a:rPr lang="en-US" altLang="zh-CN" sz="1600" dirty="0"/>
              <a:t>1755</a:t>
            </a:r>
            <a:r>
              <a:rPr lang="zh-CN" altLang="zh-CN" sz="1600" dirty="0"/>
              <a:t>年</a:t>
            </a:r>
            <a:r>
              <a:rPr lang="en-US" altLang="zh-CN" sz="1600" dirty="0"/>
              <a:t>8</a:t>
            </a:r>
            <a:r>
              <a:rPr lang="zh-CN" altLang="zh-CN" sz="1600" dirty="0"/>
              <a:t>月</a:t>
            </a:r>
            <a:r>
              <a:rPr lang="en-US" altLang="zh-CN" sz="1600" dirty="0"/>
              <a:t>20</a:t>
            </a:r>
            <a:r>
              <a:rPr lang="zh-CN" altLang="zh-CN" sz="1600" dirty="0"/>
              <a:t>日，该诗剧首次在巴黎的法兰西歌剧院公演</a:t>
            </a:r>
            <a:r>
              <a:rPr lang="zh-CN" altLang="zh-CN" sz="1600" dirty="0" smtClean="0"/>
              <a:t>。</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a:t>
            </a:r>
            <a:r>
              <a:rPr lang="zh-CN" altLang="zh-CN" sz="2000" b="1" dirty="0">
                <a:solidFill>
                  <a:srgbClr val="74412A"/>
                </a:solidFill>
                <a:latin typeface="+mj-ea"/>
                <a:cs typeface="Angsana New" panose="02020603050405020304" pitchFamily="18" charset="-34"/>
              </a:rPr>
              <a:t>主要人物与关键情节的变化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妻子反对丈夫舍子救</a:t>
            </a:r>
            <a:r>
              <a:rPr lang="zh-CN" altLang="zh-CN" sz="1600" dirty="0" smtClean="0"/>
              <a:t>孤</a:t>
            </a:r>
            <a:endParaRPr lang="en-US" altLang="zh-CN" sz="1600" dirty="0" smtClean="0"/>
          </a:p>
          <a:p>
            <a:pPr marL="285750" indent="-285750">
              <a:lnSpc>
                <a:spcPct val="150000"/>
              </a:lnSpc>
              <a:buFont typeface="Wingdings" charset="2"/>
              <a:buChar char="Ø"/>
            </a:pPr>
            <a:r>
              <a:rPr lang="zh-CN" altLang="zh-CN" sz="1600" dirty="0"/>
              <a:t>不一样的复仇：和平代替杀戮</a:t>
            </a:r>
            <a:endParaRPr lang="en-US" altLang="zh-CN" sz="1600" dirty="0" smtClean="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6503703"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latin typeface="+mj-ea"/>
                <a:ea typeface="+mj-ea"/>
              </a:rPr>
              <a:t>四</a:t>
            </a:r>
            <a:r>
              <a:rPr lang="zh-CN" altLang="zh-CN" sz="2800" b="1" dirty="0" smtClean="0">
                <a:latin typeface="+mj-ea"/>
                <a:ea typeface="+mj-ea"/>
              </a:rPr>
              <a:t>、</a:t>
            </a:r>
            <a:r>
              <a:rPr lang="zh-CN" altLang="zh-CN" sz="2800" b="1" dirty="0">
                <a:latin typeface="+mj-ea"/>
                <a:ea typeface="+mj-ea"/>
              </a:rPr>
              <a:t>诗剧《中国孤儿》</a:t>
            </a:r>
            <a:r>
              <a:rPr lang="zh-CN" altLang="zh-CN" sz="2800" b="1" dirty="0" smtClean="0">
                <a:latin typeface="+mj-ea"/>
                <a:ea typeface="+mj-ea"/>
              </a:rPr>
              <a:t>的</a:t>
            </a:r>
            <a:r>
              <a:rPr lang="zh-CN" altLang="zh-CN" sz="2800" b="1" dirty="0" smtClean="0">
                <a:latin typeface="+mj-ea"/>
                <a:ea typeface="+mj-ea"/>
              </a:rPr>
              <a:t>重要</a:t>
            </a:r>
            <a:r>
              <a:rPr lang="zh-CN" altLang="zh-CN" sz="2800" b="1" dirty="0">
                <a:latin typeface="+mj-ea"/>
                <a:ea typeface="+mj-ea"/>
              </a:rPr>
              <a:t>改编分析  </a:t>
            </a:r>
            <a:endParaRPr lang="zh-CN" altLang="en-US" sz="2800" b="1" dirty="0">
              <a:latin typeface="+mj-ea"/>
              <a:ea typeface="+mj-ea"/>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6972" y="3033632"/>
            <a:ext cx="4086359" cy="3550024"/>
          </a:xfrm>
          <a:prstGeom prst="rect">
            <a:avLst/>
          </a:prstGeom>
        </p:spPr>
      </p:pic>
    </p:spTree>
    <p:extLst>
      <p:ext uri="{BB962C8B-B14F-4D97-AF65-F5344CB8AC3E}">
        <p14:creationId xmlns:p14="http://schemas.microsoft.com/office/powerpoint/2010/main" val="1328543067"/>
      </p:ext>
    </p:extLst>
  </p:cSld>
  <p:clrMapOvr>
    <a:masterClrMapping/>
  </p:clrMapOvr>
  <p:transition spd="slow">
    <p:cove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7221071" y="693991"/>
            <a:ext cx="964328"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97031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a:t>
            </a: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时代背景与主题立意的</a:t>
            </a:r>
            <a:r>
              <a:rPr lang="zh-CN" altLang="zh-CN" sz="2000" b="1" dirty="0">
                <a:solidFill>
                  <a:srgbClr val="74412A"/>
                </a:solidFill>
                <a:latin typeface="+mj-ea"/>
                <a:cs typeface="Angsana New" panose="02020603050405020304" pitchFamily="18" charset="-34"/>
              </a:rPr>
              <a:t>变化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电影《赵氏孤儿》的制作是当代中国市场经济背景下的一次文化产业活动。电影主要面向的是年轻观众</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a:t>但遗憾的是，面对当代观众的接受现实，作为</a:t>
            </a:r>
            <a:r>
              <a:rPr lang="en-US" altLang="zh-CN" sz="1600" dirty="0"/>
              <a:t>50</a:t>
            </a:r>
            <a:r>
              <a:rPr lang="zh-CN" altLang="zh-CN" sz="1600" dirty="0"/>
              <a:t>后的导演兼编剧陈凯歌与年龄小得多的“前期剧本创作者”高璇、任宝茹等，在价值观层面上未能获得共识</a:t>
            </a:r>
            <a:r>
              <a:rPr lang="zh-CN" altLang="zh-CN" sz="1600" dirty="0" smtClean="0"/>
              <a:t>。</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a:t>
            </a:r>
            <a:r>
              <a:rPr lang="zh-CN" altLang="zh-CN" sz="2000" b="1" dirty="0">
                <a:solidFill>
                  <a:srgbClr val="74412A"/>
                </a:solidFill>
                <a:latin typeface="+mj-ea"/>
                <a:cs typeface="Angsana New" panose="02020603050405020304" pitchFamily="18" charset="-34"/>
              </a:rPr>
              <a:t>主要人物与关键情节的变化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舍子救孤：被动献子的阴差阳错，英雄形象的矮化</a:t>
            </a:r>
            <a:r>
              <a:rPr lang="zh-CN" altLang="zh-CN" sz="1600" dirty="0" smtClean="0"/>
              <a:t>消解</a:t>
            </a:r>
            <a:endParaRPr lang="en-US" altLang="zh-CN" sz="1600" dirty="0" smtClean="0"/>
          </a:p>
          <a:p>
            <a:pPr marL="285750" indent="-285750">
              <a:lnSpc>
                <a:spcPct val="150000"/>
              </a:lnSpc>
              <a:buFont typeface="Wingdings" charset="2"/>
              <a:buChar char="Ø"/>
            </a:pPr>
            <a:r>
              <a:rPr lang="zh-CN" altLang="zh-CN" sz="1600" dirty="0"/>
              <a:t>程赵复仇：正义内涵被</a:t>
            </a:r>
            <a:r>
              <a:rPr lang="zh-CN" altLang="zh-CN" sz="1600" dirty="0" smtClean="0"/>
              <a:t>消解</a:t>
            </a:r>
            <a:endParaRPr lang="en-US" altLang="zh-CN" sz="1600" dirty="0"/>
          </a:p>
          <a:p>
            <a:pPr marL="285750" indent="-285750">
              <a:lnSpc>
                <a:spcPct val="150000"/>
              </a:lnSpc>
              <a:buFont typeface="Wingdings" charset="2"/>
              <a:buChar char="Ø"/>
            </a:pPr>
            <a:r>
              <a:rPr lang="zh-CN" altLang="zh-CN" sz="1600" dirty="0"/>
              <a:t>反面人物屠岸贾：性格</a:t>
            </a:r>
            <a:r>
              <a:rPr lang="zh-CN" altLang="zh-CN" sz="1600" dirty="0" smtClean="0"/>
              <a:t>断层</a:t>
            </a:r>
            <a:endParaRPr lang="en-US" altLang="zh-CN" sz="1600" dirty="0" smtClean="0"/>
          </a:p>
          <a:p>
            <a:pPr marL="285750" indent="-285750">
              <a:lnSpc>
                <a:spcPct val="150000"/>
              </a:lnSpc>
              <a:buFont typeface="Wingdings" charset="2"/>
              <a:buChar char="Ø"/>
            </a:pPr>
            <a:r>
              <a:rPr lang="zh-CN" altLang="zh-CN" sz="1600" dirty="0"/>
              <a:t>程妻出场：妇人短见的刻板形象</a:t>
            </a:r>
            <a:endParaRPr lang="en-US" altLang="zh-CN" sz="1600" dirty="0" smtClean="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6683240"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latin typeface="+mj-ea"/>
                <a:ea typeface="+mj-ea"/>
              </a:rPr>
              <a:t>五</a:t>
            </a:r>
            <a:r>
              <a:rPr lang="zh-CN" altLang="zh-CN" sz="2800" b="1" dirty="0" smtClean="0">
                <a:latin typeface="+mj-ea"/>
                <a:ea typeface="+mj-ea"/>
              </a:rPr>
              <a:t>、</a:t>
            </a:r>
            <a:r>
              <a:rPr lang="zh-CN" altLang="zh-CN" sz="2800" b="1" dirty="0">
                <a:latin typeface="+mj-ea"/>
                <a:ea typeface="+mj-ea"/>
              </a:rPr>
              <a:t>电影《赵氏孤儿》</a:t>
            </a:r>
            <a:r>
              <a:rPr lang="zh-CN" altLang="zh-CN" sz="2800" b="1" dirty="0" smtClean="0">
                <a:latin typeface="+mj-ea"/>
                <a:ea typeface="+mj-ea"/>
              </a:rPr>
              <a:t>的</a:t>
            </a:r>
            <a:r>
              <a:rPr lang="zh-CN" altLang="zh-CN" sz="2800" b="1" dirty="0" smtClean="0">
                <a:latin typeface="+mj-ea"/>
                <a:ea typeface="+mj-ea"/>
              </a:rPr>
              <a:t>重要</a:t>
            </a:r>
            <a:r>
              <a:rPr lang="zh-CN" altLang="zh-CN" sz="2800" b="1" dirty="0">
                <a:latin typeface="+mj-ea"/>
                <a:ea typeface="+mj-ea"/>
              </a:rPr>
              <a:t>改编分析  </a:t>
            </a:r>
            <a:endParaRPr lang="zh-CN" altLang="en-US" sz="2800" b="1" dirty="0">
              <a:latin typeface="+mj-ea"/>
              <a:ea typeface="+mj-ea"/>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5088" y="4392904"/>
            <a:ext cx="5380696" cy="2308808"/>
          </a:xfrm>
          <a:prstGeom prst="rect">
            <a:avLst/>
          </a:prstGeom>
        </p:spPr>
      </p:pic>
    </p:spTree>
    <p:extLst>
      <p:ext uri="{BB962C8B-B14F-4D97-AF65-F5344CB8AC3E}">
        <p14:creationId xmlns:p14="http://schemas.microsoft.com/office/powerpoint/2010/main" val="511212227"/>
      </p:ext>
    </p:extLst>
  </p:cSld>
  <p:clrMapOvr>
    <a:masterClrMapping/>
  </p:clrMapOvr>
  <p:transition spd="slow">
    <p:cove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7221071" y="693991"/>
            <a:ext cx="964328"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01648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a:t>
            </a:r>
            <a:r>
              <a:rPr lang="zh-CN" altLang="zh-CN" sz="2000" b="1" dirty="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时代背景与主题立意的</a:t>
            </a:r>
            <a:r>
              <a:rPr lang="zh-CN" altLang="zh-CN" sz="2000" b="1" dirty="0">
                <a:solidFill>
                  <a:srgbClr val="74412A"/>
                </a:solidFill>
                <a:latin typeface="+mj-ea"/>
                <a:cs typeface="Angsana New" panose="02020603050405020304" pitchFamily="18" charset="-34"/>
              </a:rPr>
              <a:t>变化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电视剧《赵氏孤儿案》的制作同样是当代中国市场经济背景下的一次文化产业活动。电视剧主要面向的是中老年观众</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a:t>导演阎建钢是把“弘扬民族道义”作为创作这部电视剧的中心追求的</a:t>
            </a:r>
            <a:r>
              <a:rPr lang="zh-CN" altLang="zh-CN" sz="1600" dirty="0"/>
              <a:t> </a:t>
            </a:r>
            <a:r>
              <a:rPr lang="zh-CN" altLang="en-US" sz="1600" dirty="0" smtClean="0"/>
              <a:t>。</a:t>
            </a:r>
            <a:endParaRPr lang="en-US" altLang="zh-CN" sz="1600" dirty="0" smtClean="0"/>
          </a:p>
          <a:p>
            <a:pPr>
              <a:lnSpc>
                <a:spcPct val="150000"/>
              </a:lnSpc>
            </a:pPr>
            <a:r>
              <a:rPr lang="zh-CN" altLang="zh-CN" sz="1600" dirty="0" smtClean="0"/>
              <a:t> </a:t>
            </a: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（二）</a:t>
            </a:r>
            <a:r>
              <a:rPr lang="zh-CN" altLang="zh-CN" sz="2000" b="1" dirty="0">
                <a:solidFill>
                  <a:srgbClr val="74412A"/>
                </a:solidFill>
                <a:latin typeface="+mj-ea"/>
                <a:cs typeface="Angsana New" panose="02020603050405020304" pitchFamily="18" charset="-34"/>
              </a:rPr>
              <a:t>主要人物与关键情节的变化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舍子救孤：崇高精神的延续与杀子成仁的人伦困境</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程赵复仇：现代法治精神的植入</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屠岸贾：反派立体化影响道德评判</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程妻出场：性格丰满的叙事道具</a:t>
            </a:r>
            <a:r>
              <a:rPr lang="zh-CN" altLang="zh-CN" sz="1600" dirty="0"/>
              <a:t> </a:t>
            </a:r>
            <a:endParaRPr lang="en-US" altLang="zh-CN" sz="1600" dirty="0" smtClean="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7306808"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latin typeface="+mj-ea"/>
                <a:ea typeface="+mj-ea"/>
              </a:rPr>
              <a:t>六</a:t>
            </a:r>
            <a:r>
              <a:rPr lang="zh-CN" altLang="zh-CN" sz="2800" b="1" dirty="0" smtClean="0">
                <a:latin typeface="+mj-ea"/>
                <a:ea typeface="+mj-ea"/>
              </a:rPr>
              <a:t>、</a:t>
            </a:r>
            <a:r>
              <a:rPr lang="zh-CN" altLang="zh-CN" sz="2800" b="1" dirty="0">
                <a:latin typeface="+mj-ea"/>
                <a:ea typeface="+mj-ea"/>
              </a:rPr>
              <a:t>电视剧《赵氏孤儿案》</a:t>
            </a:r>
            <a:r>
              <a:rPr lang="zh-CN" altLang="zh-CN" sz="2800" b="1" dirty="0" smtClean="0">
                <a:latin typeface="+mj-ea"/>
                <a:ea typeface="+mj-ea"/>
              </a:rPr>
              <a:t>的</a:t>
            </a:r>
            <a:r>
              <a:rPr lang="zh-CN" altLang="zh-CN" sz="2800" b="1" dirty="0" smtClean="0">
                <a:latin typeface="+mj-ea"/>
                <a:ea typeface="+mj-ea"/>
              </a:rPr>
              <a:t>重要</a:t>
            </a:r>
            <a:r>
              <a:rPr lang="zh-CN" altLang="zh-CN" sz="2800" b="1" dirty="0">
                <a:latin typeface="+mj-ea"/>
                <a:ea typeface="+mj-ea"/>
              </a:rPr>
              <a:t>改编分析  </a:t>
            </a:r>
            <a:endParaRPr lang="zh-CN" altLang="en-US" sz="2800" b="1" dirty="0">
              <a:latin typeface="+mj-ea"/>
              <a:ea typeface="+mj-ea"/>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5779" y="3657600"/>
            <a:ext cx="4871067" cy="2995706"/>
          </a:xfrm>
          <a:prstGeom prst="rect">
            <a:avLst/>
          </a:prstGeom>
        </p:spPr>
      </p:pic>
    </p:spTree>
    <p:extLst>
      <p:ext uri="{BB962C8B-B14F-4D97-AF65-F5344CB8AC3E}">
        <p14:creationId xmlns:p14="http://schemas.microsoft.com/office/powerpoint/2010/main" val="1597385483"/>
      </p:ext>
    </p:extLst>
  </p:cSld>
  <p:clrMapOvr>
    <a:masterClrMapping/>
  </p:clrMapOvr>
  <p:transition spd="slow">
    <p:cove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 xmlns:a16="http://schemas.microsoft.com/office/drawing/2014/main" id="{AFA6410B-31CA-4BBF-A756-D3AAA5757827}"/>
              </a:ext>
            </a:extLst>
          </p:cNvPr>
          <p:cNvPicPr>
            <a:picLocks noChangeAspect="1"/>
          </p:cNvPicPr>
          <p:nvPr/>
        </p:nvPicPr>
        <p:blipFill>
          <a:blip r:embed="rId3">
            <a:grayscl/>
          </a:blip>
          <a:stretch>
            <a:fillRect/>
          </a:stretch>
        </p:blipFill>
        <p:spPr>
          <a:xfrm>
            <a:off x="1031874" y="2005630"/>
            <a:ext cx="4493141" cy="3700593"/>
          </a:xfrm>
          <a:prstGeom prst="rect">
            <a:avLst/>
          </a:prstGeom>
        </p:spPr>
      </p:pic>
      <p:sp>
        <p:nvSpPr>
          <p:cNvPr id="4" name="矩形 3">
            <a:extLst>
              <a:ext uri="{FF2B5EF4-FFF2-40B4-BE49-F238E27FC236}">
                <a16:creationId xmlns="" xmlns:a16="http://schemas.microsoft.com/office/drawing/2014/main" id="{E4CB5A41-4659-4881-9304-D94482E2EBC4}"/>
              </a:ext>
            </a:extLst>
          </p:cNvPr>
          <p:cNvSpPr/>
          <p:nvPr/>
        </p:nvSpPr>
        <p:spPr>
          <a:xfrm>
            <a:off x="6315752" y="693991"/>
            <a:ext cx="1869648"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 xmlns:a16="http://schemas.microsoft.com/office/drawing/2014/main" id="{D49BCDF5-C109-465A-8CD4-7491C0EAB700}"/>
              </a:ext>
            </a:extLst>
          </p:cNvPr>
          <p:cNvSpPr txBox="1"/>
          <p:nvPr/>
        </p:nvSpPr>
        <p:spPr>
          <a:xfrm>
            <a:off x="6315752" y="2539059"/>
            <a:ext cx="5181483" cy="230832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这个案例提示</a:t>
            </a:r>
            <a:r>
              <a:rPr lang="zh-CN" altLang="zh-CN" sz="1600" dirty="0" smtClean="0"/>
              <a:t>我们</a:t>
            </a:r>
            <a:r>
              <a:rPr lang="zh-CN" altLang="en-US" sz="1600" dirty="0" smtClean="0"/>
              <a:t>：</a:t>
            </a:r>
            <a:endParaRPr lang="en-US" altLang="zh-CN" sz="1600" dirty="0" smtClean="0"/>
          </a:p>
          <a:p>
            <a:pPr>
              <a:lnSpc>
                <a:spcPct val="150000"/>
              </a:lnSpc>
            </a:pPr>
            <a:r>
              <a:rPr lang="zh-CN" altLang="zh-CN" sz="1600" dirty="0"/>
              <a:t>每一个</a:t>
            </a:r>
            <a:r>
              <a:rPr lang="en-US" altLang="zh-CN" sz="1600" dirty="0"/>
              <a:t>IP</a:t>
            </a:r>
            <a:r>
              <a:rPr lang="zh-CN" altLang="zh-CN" sz="1600" dirty="0"/>
              <a:t>都有无数种改编的可能，改编创作者需要与时俱进，因地制宜。但当故事核所蕴含的价值观开始引发巨大争议的时候，无论如何改编，都有可能继续引发争议。此时，类似《中国孤儿》的处理——进一步推陈出新——就是可选的途径之一。</a:t>
            </a:r>
            <a:r>
              <a:rPr lang="zh-CN" altLang="zh-CN" sz="1600" dirty="0"/>
              <a:t> </a:t>
            </a:r>
            <a:endParaRPr lang="en-US" altLang="zh-CN" sz="1600" dirty="0"/>
          </a:p>
        </p:txBody>
      </p:sp>
      <p:sp>
        <p:nvSpPr>
          <p:cNvPr id="11" name="文本框 10">
            <a:extLst>
              <a:ext uri="{FF2B5EF4-FFF2-40B4-BE49-F238E27FC236}">
                <a16:creationId xmlns="" xmlns:a16="http://schemas.microsoft.com/office/drawing/2014/main" id="{DC5C7E46-0184-4BE5-AFE3-A89CBB0B7F11}"/>
              </a:ext>
            </a:extLst>
          </p:cNvPr>
          <p:cNvSpPr txBox="1"/>
          <p:nvPr/>
        </p:nvSpPr>
        <p:spPr>
          <a:xfrm>
            <a:off x="904875" y="455604"/>
            <a:ext cx="2162772"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七</a:t>
            </a:r>
            <a:r>
              <a:rPr lang="zh-CN" altLang="zh-CN" sz="3200" b="1" spc="300" dirty="0" smtClean="0">
                <a:latin typeface="+mj-ea"/>
                <a:ea typeface="+mj-ea"/>
              </a:rPr>
              <a:t>、</a:t>
            </a:r>
            <a:r>
              <a:rPr lang="zh-CN" altLang="zh-CN" sz="3200" b="1" spc="300" dirty="0">
                <a:latin typeface="+mj-ea"/>
                <a:ea typeface="+mj-ea"/>
              </a:rPr>
              <a:t>小结 </a:t>
            </a:r>
            <a:endParaRPr lang="zh-CN" altLang="en-US" sz="3200" b="1" spc="300" dirty="0">
              <a:latin typeface="+mj-ea"/>
              <a:ea typeface="+mj-ea"/>
            </a:endParaRPr>
          </a:p>
        </p:txBody>
      </p:sp>
    </p:spTree>
    <p:extLst>
      <p:ext uri="{BB962C8B-B14F-4D97-AF65-F5344CB8AC3E}">
        <p14:creationId xmlns:p14="http://schemas.microsoft.com/office/powerpoint/2010/main" val="1623418576"/>
      </p:ext>
    </p:extLst>
  </p:cSld>
  <p:clrMapOvr>
    <a:masterClrMapping/>
  </p:clrMapOvr>
  <p:transition spd="slow">
    <p:cov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文框 11">
            <a:extLst>
              <a:ext uri="{FF2B5EF4-FFF2-40B4-BE49-F238E27FC236}">
                <a16:creationId xmlns="" xmlns:a16="http://schemas.microsoft.com/office/drawing/2014/main" id="{83A71614-B203-40EF-B201-7AF0EE90FB5B}"/>
              </a:ext>
            </a:extLst>
          </p:cNvPr>
          <p:cNvSpPr/>
          <p:nvPr/>
        </p:nvSpPr>
        <p:spPr>
          <a:xfrm>
            <a:off x="1019176" y="4595036"/>
            <a:ext cx="10153650" cy="1378062"/>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7" y="1382565"/>
            <a:ext cx="10153650" cy="189507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这个案例提示我们</a:t>
            </a:r>
            <a:r>
              <a:rPr lang="zh-CN" altLang="zh-CN" sz="1600" dirty="0" smtClean="0"/>
              <a:t>：</a:t>
            </a:r>
            <a:endParaRPr lang="en-US" altLang="zh-CN" sz="1600" dirty="0" smtClean="0"/>
          </a:p>
          <a:p>
            <a:pPr>
              <a:lnSpc>
                <a:spcPct val="150000"/>
              </a:lnSpc>
            </a:pPr>
            <a:r>
              <a:rPr lang="zh-CN" altLang="zh-CN" sz="1600" dirty="0" smtClean="0"/>
              <a:t>第一</a:t>
            </a:r>
            <a:r>
              <a:rPr lang="zh-CN" altLang="zh-CN" sz="1600" dirty="0"/>
              <a:t>，一部小说是否适宜改编成电影，最重要的不是篇幅的长短，而是故事核是否具备足够的创新性与吸引力。第二，为了更好地吸引观众，商业电影对矛盾冲突的强度、冲突双方的势力对比及团队内部人物关系的复杂性往往有更高的要求，对动作性、奇观性甚至是喜剧性也常常有更多的要求，这都是将文学作品改编成电影时需要关注的地方。 </a:t>
            </a:r>
            <a:endParaRPr lang="zh-CN" altLang="en-US" sz="1600" dirty="0">
              <a:latin typeface="+mj-ea"/>
            </a:endParaRPr>
          </a:p>
        </p:txBody>
      </p:sp>
      <p:sp>
        <p:nvSpPr>
          <p:cNvPr id="7" name="矩形 6">
            <a:extLst>
              <a:ext uri="{FF2B5EF4-FFF2-40B4-BE49-F238E27FC236}">
                <a16:creationId xmlns="" xmlns:a16="http://schemas.microsoft.com/office/drawing/2014/main" id="{6EAF5388-1A39-492B-A41C-C03159F5CA9A}"/>
              </a:ext>
            </a:extLst>
          </p:cNvPr>
          <p:cNvSpPr/>
          <p:nvPr/>
        </p:nvSpPr>
        <p:spPr>
          <a:xfrm>
            <a:off x="2711451" y="3716338"/>
            <a:ext cx="6769100" cy="3141662"/>
          </a:xfrm>
          <a:prstGeom prst="rect">
            <a:avLst/>
          </a:prstGeom>
          <a:blipFill dpi="0" rotWithShape="1">
            <a:blip r:embed="rId3"/>
            <a:srcRect/>
            <a:stretch>
              <a:fillRect t="-20000" b="-217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Group 7">
            <a:extLst>
              <a:ext uri="{FF2B5EF4-FFF2-40B4-BE49-F238E27FC236}">
                <a16:creationId xmlns="" xmlns:a16="http://schemas.microsoft.com/office/drawing/2014/main" id="{19D82541-2BFD-4E1D-A69C-65FE079E57F2}"/>
              </a:ext>
            </a:extLst>
          </p:cNvPr>
          <p:cNvGrpSpPr/>
          <p:nvPr/>
        </p:nvGrpSpPr>
        <p:grpSpPr>
          <a:xfrm>
            <a:off x="5670874" y="3294509"/>
            <a:ext cx="850252" cy="850248"/>
            <a:chOff x="8503251" y="2497458"/>
            <a:chExt cx="710560" cy="710560"/>
          </a:xfrm>
        </p:grpSpPr>
        <p:sp>
          <p:nvSpPr>
            <p:cNvPr id="14" name="椭圆 13">
              <a:extLst>
                <a:ext uri="{FF2B5EF4-FFF2-40B4-BE49-F238E27FC236}">
                  <a16:creationId xmlns="" xmlns:a16="http://schemas.microsoft.com/office/drawing/2014/main" id="{34E8E111-386C-4380-9231-1877F84603AB}"/>
                </a:ext>
              </a:extLst>
            </p:cNvPr>
            <p:cNvSpPr/>
            <p:nvPr/>
          </p:nvSpPr>
          <p:spPr>
            <a:xfrm>
              <a:off x="8503251" y="2497458"/>
              <a:ext cx="710560" cy="710560"/>
            </a:xfrm>
            <a:prstGeom prst="ellipse">
              <a:avLst/>
            </a:prstGeom>
            <a:solidFill>
              <a:srgbClr val="74412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Oval 9">
              <a:extLst>
                <a:ext uri="{FF2B5EF4-FFF2-40B4-BE49-F238E27FC236}">
                  <a16:creationId xmlns="" xmlns:a16="http://schemas.microsoft.com/office/drawing/2014/main" id="{B1153A9D-2275-45D1-BD95-4EB315F5BE28}"/>
                </a:ext>
              </a:extLst>
            </p:cNvPr>
            <p:cNvSpPr/>
            <p:nvPr/>
          </p:nvSpPr>
          <p:spPr>
            <a:xfrm>
              <a:off x="8750225" y="2659062"/>
              <a:ext cx="216611" cy="387352"/>
            </a:xfrm>
            <a:custGeom>
              <a:avLst/>
              <a:gdLst>
                <a:gd name="connsiteX0" fmla="*/ 168920 w 337966"/>
                <a:gd name="connsiteY0" fmla="*/ 358540 h 604363"/>
                <a:gd name="connsiteX1" fmla="*/ 100839 w 337966"/>
                <a:gd name="connsiteY1" fmla="*/ 369869 h 604363"/>
                <a:gd name="connsiteX2" fmla="*/ 63111 w 337966"/>
                <a:gd name="connsiteY2" fmla="*/ 485700 h 604363"/>
                <a:gd name="connsiteX3" fmla="*/ 168920 w 337966"/>
                <a:gd name="connsiteY3" fmla="*/ 462194 h 604363"/>
                <a:gd name="connsiteX4" fmla="*/ 274728 w 337966"/>
                <a:gd name="connsiteY4" fmla="*/ 485700 h 604363"/>
                <a:gd name="connsiteX5" fmla="*/ 237142 w 337966"/>
                <a:gd name="connsiteY5" fmla="*/ 369869 h 604363"/>
                <a:gd name="connsiteX6" fmla="*/ 168920 w 337966"/>
                <a:gd name="connsiteY6" fmla="*/ 358540 h 604363"/>
                <a:gd name="connsiteX7" fmla="*/ 168920 w 337966"/>
                <a:gd name="connsiteY7" fmla="*/ 160580 h 604363"/>
                <a:gd name="connsiteX8" fmla="*/ 111477 w 337966"/>
                <a:gd name="connsiteY8" fmla="*/ 337017 h 604363"/>
                <a:gd name="connsiteX9" fmla="*/ 168920 w 337966"/>
                <a:gd name="connsiteY9" fmla="*/ 330220 h 604363"/>
                <a:gd name="connsiteX10" fmla="*/ 226363 w 337966"/>
                <a:gd name="connsiteY10" fmla="*/ 337017 h 604363"/>
                <a:gd name="connsiteX11" fmla="*/ 168920 w 337966"/>
                <a:gd name="connsiteY11" fmla="*/ 62591 h 604363"/>
                <a:gd name="connsiteX12" fmla="*/ 147219 w 337966"/>
                <a:gd name="connsiteY12" fmla="*/ 84256 h 604363"/>
                <a:gd name="connsiteX13" fmla="*/ 168920 w 337966"/>
                <a:gd name="connsiteY13" fmla="*/ 105779 h 604363"/>
                <a:gd name="connsiteX14" fmla="*/ 190620 w 337966"/>
                <a:gd name="connsiteY14" fmla="*/ 84256 h 604363"/>
                <a:gd name="connsiteX15" fmla="*/ 168920 w 337966"/>
                <a:gd name="connsiteY15" fmla="*/ 62591 h 604363"/>
                <a:gd name="connsiteX16" fmla="*/ 168920 w 337966"/>
                <a:gd name="connsiteY16" fmla="*/ 34270 h 604363"/>
                <a:gd name="connsiteX17" fmla="*/ 218987 w 337966"/>
                <a:gd name="connsiteY17" fmla="*/ 84256 h 604363"/>
                <a:gd name="connsiteX18" fmla="*/ 188777 w 337966"/>
                <a:gd name="connsiteY18" fmla="*/ 129993 h 604363"/>
                <a:gd name="connsiteX19" fmla="*/ 313874 w 337966"/>
                <a:gd name="connsiteY19" fmla="*/ 514162 h 604363"/>
                <a:gd name="connsiteX20" fmla="*/ 314442 w 337966"/>
                <a:gd name="connsiteY20" fmla="*/ 515861 h 604363"/>
                <a:gd name="connsiteX21" fmla="*/ 337277 w 337966"/>
                <a:gd name="connsiteY21" fmla="*/ 585813 h 604363"/>
                <a:gd name="connsiteX22" fmla="*/ 328058 w 337966"/>
                <a:gd name="connsiteY22" fmla="*/ 603655 h 604363"/>
                <a:gd name="connsiteX23" fmla="*/ 323661 w 337966"/>
                <a:gd name="connsiteY23" fmla="*/ 604363 h 604363"/>
                <a:gd name="connsiteX24" fmla="*/ 310187 w 337966"/>
                <a:gd name="connsiteY24" fmla="*/ 594592 h 604363"/>
                <a:gd name="connsiteX25" fmla="*/ 288486 w 337966"/>
                <a:gd name="connsiteY25" fmla="*/ 527756 h 604363"/>
                <a:gd name="connsiteX26" fmla="*/ 168920 w 337966"/>
                <a:gd name="connsiteY26" fmla="*/ 490514 h 604363"/>
                <a:gd name="connsiteX27" fmla="*/ 49353 w 337966"/>
                <a:gd name="connsiteY27" fmla="*/ 527756 h 604363"/>
                <a:gd name="connsiteX28" fmla="*/ 27653 w 337966"/>
                <a:gd name="connsiteY28" fmla="*/ 594592 h 604363"/>
                <a:gd name="connsiteX29" fmla="*/ 9782 w 337966"/>
                <a:gd name="connsiteY29" fmla="*/ 603655 h 604363"/>
                <a:gd name="connsiteX30" fmla="*/ 704 w 337966"/>
                <a:gd name="connsiteY30" fmla="*/ 585813 h 604363"/>
                <a:gd name="connsiteX31" fmla="*/ 23398 w 337966"/>
                <a:gd name="connsiteY31" fmla="*/ 516003 h 604363"/>
                <a:gd name="connsiteX32" fmla="*/ 23965 w 337966"/>
                <a:gd name="connsiteY32" fmla="*/ 514020 h 604363"/>
                <a:gd name="connsiteX33" fmla="*/ 149063 w 337966"/>
                <a:gd name="connsiteY33" fmla="*/ 129993 h 604363"/>
                <a:gd name="connsiteX34" fmla="*/ 118852 w 337966"/>
                <a:gd name="connsiteY34" fmla="*/ 84256 h 604363"/>
                <a:gd name="connsiteX35" fmla="*/ 168920 w 337966"/>
                <a:gd name="connsiteY35" fmla="*/ 34270 h 604363"/>
                <a:gd name="connsiteX36" fmla="*/ 94727 w 337966"/>
                <a:gd name="connsiteY36" fmla="*/ 28009 h 604363"/>
                <a:gd name="connsiteX37" fmla="*/ 95578 w 337966"/>
                <a:gd name="connsiteY37" fmla="*/ 47981 h 604363"/>
                <a:gd name="connsiteX38" fmla="*/ 83809 w 337966"/>
                <a:gd name="connsiteY38" fmla="*/ 82117 h 604363"/>
                <a:gd name="connsiteX39" fmla="*/ 95436 w 337966"/>
                <a:gd name="connsiteY39" fmla="*/ 116111 h 604363"/>
                <a:gd name="connsiteX40" fmla="*/ 94444 w 337966"/>
                <a:gd name="connsiteY40" fmla="*/ 136083 h 604363"/>
                <a:gd name="connsiteX41" fmla="*/ 84944 w 337966"/>
                <a:gd name="connsiteY41" fmla="*/ 139624 h 604363"/>
                <a:gd name="connsiteX42" fmla="*/ 74309 w 337966"/>
                <a:gd name="connsiteY42" fmla="*/ 134950 h 604363"/>
                <a:gd name="connsiteX43" fmla="*/ 55451 w 337966"/>
                <a:gd name="connsiteY43" fmla="*/ 82117 h 604363"/>
                <a:gd name="connsiteX44" fmla="*/ 74735 w 337966"/>
                <a:gd name="connsiteY44" fmla="*/ 28859 h 604363"/>
                <a:gd name="connsiteX45" fmla="*/ 94727 w 337966"/>
                <a:gd name="connsiteY45" fmla="*/ 28009 h 604363"/>
                <a:gd name="connsiteX46" fmla="*/ 241562 w 337966"/>
                <a:gd name="connsiteY46" fmla="*/ 27868 h 604363"/>
                <a:gd name="connsiteX47" fmla="*/ 261555 w 337966"/>
                <a:gd name="connsiteY47" fmla="*/ 29001 h 604363"/>
                <a:gd name="connsiteX48" fmla="*/ 280413 w 337966"/>
                <a:gd name="connsiteY48" fmla="*/ 81834 h 604363"/>
                <a:gd name="connsiteX49" fmla="*/ 261130 w 337966"/>
                <a:gd name="connsiteY49" fmla="*/ 135091 h 604363"/>
                <a:gd name="connsiteX50" fmla="*/ 250779 w 337966"/>
                <a:gd name="connsiteY50" fmla="*/ 139624 h 604363"/>
                <a:gd name="connsiteX51" fmla="*/ 241137 w 337966"/>
                <a:gd name="connsiteY51" fmla="*/ 135941 h 604363"/>
                <a:gd name="connsiteX52" fmla="*/ 240286 w 337966"/>
                <a:gd name="connsiteY52" fmla="*/ 115970 h 604363"/>
                <a:gd name="connsiteX53" fmla="*/ 252055 w 337966"/>
                <a:gd name="connsiteY53" fmla="*/ 81834 h 604363"/>
                <a:gd name="connsiteX54" fmla="*/ 240428 w 337966"/>
                <a:gd name="connsiteY54" fmla="*/ 47839 h 604363"/>
                <a:gd name="connsiteX55" fmla="*/ 241562 w 337966"/>
                <a:gd name="connsiteY55" fmla="*/ 27868 h 604363"/>
                <a:gd name="connsiteX56" fmla="*/ 284673 w 337966"/>
                <a:gd name="connsiteY56" fmla="*/ 3663 h 604363"/>
                <a:gd name="connsiteX57" fmla="*/ 304649 w 337966"/>
                <a:gd name="connsiteY57" fmla="*/ 4654 h 604363"/>
                <a:gd name="connsiteX58" fmla="*/ 333126 w 337966"/>
                <a:gd name="connsiteY58" fmla="*/ 81692 h 604363"/>
                <a:gd name="connsiteX59" fmla="*/ 304224 w 337966"/>
                <a:gd name="connsiteY59" fmla="*/ 159297 h 604363"/>
                <a:gd name="connsiteX60" fmla="*/ 293740 w 337966"/>
                <a:gd name="connsiteY60" fmla="*/ 163970 h 604363"/>
                <a:gd name="connsiteX61" fmla="*/ 284106 w 337966"/>
                <a:gd name="connsiteY61" fmla="*/ 160288 h 604363"/>
                <a:gd name="connsiteX62" fmla="*/ 283256 w 337966"/>
                <a:gd name="connsiteY62" fmla="*/ 140320 h 604363"/>
                <a:gd name="connsiteX63" fmla="*/ 304791 w 337966"/>
                <a:gd name="connsiteY63" fmla="*/ 81692 h 604363"/>
                <a:gd name="connsiteX64" fmla="*/ 283681 w 337966"/>
                <a:gd name="connsiteY64" fmla="*/ 23630 h 604363"/>
                <a:gd name="connsiteX65" fmla="*/ 284673 w 337966"/>
                <a:gd name="connsiteY65" fmla="*/ 3663 h 604363"/>
                <a:gd name="connsiteX66" fmla="*/ 51750 w 337966"/>
                <a:gd name="connsiteY66" fmla="*/ 3663 h 604363"/>
                <a:gd name="connsiteX67" fmla="*/ 52601 w 337966"/>
                <a:gd name="connsiteY67" fmla="*/ 23630 h 604363"/>
                <a:gd name="connsiteX68" fmla="*/ 31039 w 337966"/>
                <a:gd name="connsiteY68" fmla="*/ 82259 h 604363"/>
                <a:gd name="connsiteX69" fmla="*/ 52176 w 337966"/>
                <a:gd name="connsiteY69" fmla="*/ 140320 h 604363"/>
                <a:gd name="connsiteX70" fmla="*/ 51183 w 337966"/>
                <a:gd name="connsiteY70" fmla="*/ 160288 h 604363"/>
                <a:gd name="connsiteX71" fmla="*/ 41679 w 337966"/>
                <a:gd name="connsiteY71" fmla="*/ 163970 h 604363"/>
                <a:gd name="connsiteX72" fmla="*/ 31181 w 337966"/>
                <a:gd name="connsiteY72" fmla="*/ 159297 h 604363"/>
                <a:gd name="connsiteX73" fmla="*/ 2668 w 337966"/>
                <a:gd name="connsiteY73" fmla="*/ 82259 h 604363"/>
                <a:gd name="connsiteX74" fmla="*/ 31607 w 337966"/>
                <a:gd name="connsiteY74" fmla="*/ 4654 h 604363"/>
                <a:gd name="connsiteX75" fmla="*/ 51750 w 337966"/>
                <a:gd name="connsiteY75" fmla="*/ 3663 h 60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7966" h="604363">
                  <a:moveTo>
                    <a:pt x="168920" y="358540"/>
                  </a:moveTo>
                  <a:cubicBezTo>
                    <a:pt x="145092" y="358540"/>
                    <a:pt x="121689" y="362505"/>
                    <a:pt x="100839" y="369869"/>
                  </a:cubicBezTo>
                  <a:lnTo>
                    <a:pt x="63111" y="485700"/>
                  </a:lnTo>
                  <a:cubicBezTo>
                    <a:pt x="93606" y="470548"/>
                    <a:pt x="130341" y="462194"/>
                    <a:pt x="168920" y="462194"/>
                  </a:cubicBezTo>
                  <a:cubicBezTo>
                    <a:pt x="207499" y="462194"/>
                    <a:pt x="244376" y="470548"/>
                    <a:pt x="274728" y="485700"/>
                  </a:cubicBezTo>
                  <a:lnTo>
                    <a:pt x="237142" y="369869"/>
                  </a:lnTo>
                  <a:cubicBezTo>
                    <a:pt x="216292" y="362505"/>
                    <a:pt x="192890" y="358540"/>
                    <a:pt x="168920" y="358540"/>
                  </a:cubicBezTo>
                  <a:close/>
                  <a:moveTo>
                    <a:pt x="168920" y="160580"/>
                  </a:moveTo>
                  <a:lnTo>
                    <a:pt x="111477" y="337017"/>
                  </a:lnTo>
                  <a:cubicBezTo>
                    <a:pt x="129773" y="332485"/>
                    <a:pt x="149347" y="330220"/>
                    <a:pt x="168920" y="330220"/>
                  </a:cubicBezTo>
                  <a:cubicBezTo>
                    <a:pt x="188635" y="330220"/>
                    <a:pt x="208066" y="332485"/>
                    <a:pt x="226363" y="337017"/>
                  </a:cubicBezTo>
                  <a:close/>
                  <a:moveTo>
                    <a:pt x="168920" y="62591"/>
                  </a:moveTo>
                  <a:cubicBezTo>
                    <a:pt x="157006" y="62591"/>
                    <a:pt x="147219" y="72220"/>
                    <a:pt x="147219" y="84256"/>
                  </a:cubicBezTo>
                  <a:cubicBezTo>
                    <a:pt x="147219" y="96150"/>
                    <a:pt x="157006" y="105779"/>
                    <a:pt x="168920" y="105779"/>
                  </a:cubicBezTo>
                  <a:cubicBezTo>
                    <a:pt x="180834" y="105779"/>
                    <a:pt x="190620" y="96150"/>
                    <a:pt x="190620" y="84256"/>
                  </a:cubicBezTo>
                  <a:cubicBezTo>
                    <a:pt x="190620" y="72220"/>
                    <a:pt x="180834" y="62591"/>
                    <a:pt x="168920" y="62591"/>
                  </a:cubicBezTo>
                  <a:close/>
                  <a:moveTo>
                    <a:pt x="168920" y="34270"/>
                  </a:moveTo>
                  <a:cubicBezTo>
                    <a:pt x="196577" y="34270"/>
                    <a:pt x="218987" y="56643"/>
                    <a:pt x="218987" y="84256"/>
                  </a:cubicBezTo>
                  <a:cubicBezTo>
                    <a:pt x="218987" y="104647"/>
                    <a:pt x="206506" y="122347"/>
                    <a:pt x="188777" y="129993"/>
                  </a:cubicBezTo>
                  <a:lnTo>
                    <a:pt x="313874" y="514162"/>
                  </a:lnTo>
                  <a:cubicBezTo>
                    <a:pt x="314158" y="514728"/>
                    <a:pt x="314300" y="515295"/>
                    <a:pt x="314442" y="515861"/>
                  </a:cubicBezTo>
                  <a:lnTo>
                    <a:pt x="337277" y="585813"/>
                  </a:lnTo>
                  <a:cubicBezTo>
                    <a:pt x="339688" y="593318"/>
                    <a:pt x="335575" y="601248"/>
                    <a:pt x="328058" y="603655"/>
                  </a:cubicBezTo>
                  <a:cubicBezTo>
                    <a:pt x="326639" y="604221"/>
                    <a:pt x="325221" y="604363"/>
                    <a:pt x="323661" y="604363"/>
                  </a:cubicBezTo>
                  <a:cubicBezTo>
                    <a:pt x="317704" y="604363"/>
                    <a:pt x="312172" y="600540"/>
                    <a:pt x="310187" y="594592"/>
                  </a:cubicBezTo>
                  <a:lnTo>
                    <a:pt x="288486" y="527756"/>
                  </a:lnTo>
                  <a:cubicBezTo>
                    <a:pt x="258984" y="503966"/>
                    <a:pt x="215725" y="490514"/>
                    <a:pt x="168920" y="490514"/>
                  </a:cubicBezTo>
                  <a:cubicBezTo>
                    <a:pt x="122114" y="490514"/>
                    <a:pt x="78855" y="504108"/>
                    <a:pt x="49353" y="527756"/>
                  </a:cubicBezTo>
                  <a:lnTo>
                    <a:pt x="27653" y="594592"/>
                  </a:lnTo>
                  <a:cubicBezTo>
                    <a:pt x="25242" y="602097"/>
                    <a:pt x="17157" y="606062"/>
                    <a:pt x="9782" y="603655"/>
                  </a:cubicBezTo>
                  <a:cubicBezTo>
                    <a:pt x="2264" y="601248"/>
                    <a:pt x="-1707" y="593318"/>
                    <a:pt x="704" y="585813"/>
                  </a:cubicBezTo>
                  <a:lnTo>
                    <a:pt x="23398" y="516003"/>
                  </a:lnTo>
                  <a:cubicBezTo>
                    <a:pt x="23540" y="515295"/>
                    <a:pt x="23823" y="514728"/>
                    <a:pt x="23965" y="514020"/>
                  </a:cubicBezTo>
                  <a:lnTo>
                    <a:pt x="149063" y="129993"/>
                  </a:lnTo>
                  <a:cubicBezTo>
                    <a:pt x="131334" y="122347"/>
                    <a:pt x="118852" y="104647"/>
                    <a:pt x="118852" y="84256"/>
                  </a:cubicBezTo>
                  <a:cubicBezTo>
                    <a:pt x="118852" y="56643"/>
                    <a:pt x="141404" y="34270"/>
                    <a:pt x="168920" y="34270"/>
                  </a:cubicBezTo>
                  <a:close/>
                  <a:moveTo>
                    <a:pt x="94727" y="28009"/>
                  </a:moveTo>
                  <a:cubicBezTo>
                    <a:pt x="100541" y="33250"/>
                    <a:pt x="100966" y="42174"/>
                    <a:pt x="95578" y="47981"/>
                  </a:cubicBezTo>
                  <a:cubicBezTo>
                    <a:pt x="88914" y="55346"/>
                    <a:pt x="83809" y="70077"/>
                    <a:pt x="83809" y="82117"/>
                  </a:cubicBezTo>
                  <a:cubicBezTo>
                    <a:pt x="83809" y="94157"/>
                    <a:pt x="88772" y="108746"/>
                    <a:pt x="95436" y="116111"/>
                  </a:cubicBezTo>
                  <a:cubicBezTo>
                    <a:pt x="100683" y="121919"/>
                    <a:pt x="100257" y="130842"/>
                    <a:pt x="94444" y="136083"/>
                  </a:cubicBezTo>
                  <a:cubicBezTo>
                    <a:pt x="91608" y="138491"/>
                    <a:pt x="88205" y="139624"/>
                    <a:pt x="84944" y="139624"/>
                  </a:cubicBezTo>
                  <a:cubicBezTo>
                    <a:pt x="80974" y="139624"/>
                    <a:pt x="77145" y="138066"/>
                    <a:pt x="74309" y="134950"/>
                  </a:cubicBezTo>
                  <a:cubicBezTo>
                    <a:pt x="61265" y="120502"/>
                    <a:pt x="55451" y="97981"/>
                    <a:pt x="55451" y="82117"/>
                  </a:cubicBezTo>
                  <a:cubicBezTo>
                    <a:pt x="55451" y="66111"/>
                    <a:pt x="61406" y="43448"/>
                    <a:pt x="74735" y="28859"/>
                  </a:cubicBezTo>
                  <a:cubicBezTo>
                    <a:pt x="79981" y="23052"/>
                    <a:pt x="88914" y="22627"/>
                    <a:pt x="94727" y="28009"/>
                  </a:cubicBezTo>
                  <a:close/>
                  <a:moveTo>
                    <a:pt x="241562" y="27868"/>
                  </a:moveTo>
                  <a:cubicBezTo>
                    <a:pt x="247376" y="22627"/>
                    <a:pt x="256309" y="23194"/>
                    <a:pt x="261555" y="29001"/>
                  </a:cubicBezTo>
                  <a:cubicBezTo>
                    <a:pt x="274600" y="43448"/>
                    <a:pt x="280413" y="65970"/>
                    <a:pt x="280413" y="81834"/>
                  </a:cubicBezTo>
                  <a:cubicBezTo>
                    <a:pt x="280413" y="97839"/>
                    <a:pt x="274458" y="120502"/>
                    <a:pt x="261130" y="135091"/>
                  </a:cubicBezTo>
                  <a:cubicBezTo>
                    <a:pt x="258436" y="138066"/>
                    <a:pt x="254607" y="139624"/>
                    <a:pt x="250779" y="139624"/>
                  </a:cubicBezTo>
                  <a:cubicBezTo>
                    <a:pt x="247376" y="139624"/>
                    <a:pt x="243831" y="138491"/>
                    <a:pt x="241137" y="135941"/>
                  </a:cubicBezTo>
                  <a:cubicBezTo>
                    <a:pt x="235324" y="130700"/>
                    <a:pt x="235040" y="121777"/>
                    <a:pt x="240286" y="115970"/>
                  </a:cubicBezTo>
                  <a:cubicBezTo>
                    <a:pt x="246951" y="108604"/>
                    <a:pt x="252055" y="93873"/>
                    <a:pt x="252055" y="81834"/>
                  </a:cubicBezTo>
                  <a:cubicBezTo>
                    <a:pt x="252055" y="69794"/>
                    <a:pt x="247092" y="55205"/>
                    <a:pt x="240428" y="47839"/>
                  </a:cubicBezTo>
                  <a:cubicBezTo>
                    <a:pt x="235182" y="42032"/>
                    <a:pt x="235749" y="33109"/>
                    <a:pt x="241562" y="27868"/>
                  </a:cubicBezTo>
                  <a:close/>
                  <a:moveTo>
                    <a:pt x="284673" y="3663"/>
                  </a:moveTo>
                  <a:cubicBezTo>
                    <a:pt x="290482" y="-1577"/>
                    <a:pt x="299407" y="-1152"/>
                    <a:pt x="304649" y="4654"/>
                  </a:cubicBezTo>
                  <a:cubicBezTo>
                    <a:pt x="322217" y="24197"/>
                    <a:pt x="333126" y="53653"/>
                    <a:pt x="333126" y="81692"/>
                  </a:cubicBezTo>
                  <a:cubicBezTo>
                    <a:pt x="333126" y="110015"/>
                    <a:pt x="322075" y="139754"/>
                    <a:pt x="304224" y="159297"/>
                  </a:cubicBezTo>
                  <a:cubicBezTo>
                    <a:pt x="301391" y="162412"/>
                    <a:pt x="297565" y="163970"/>
                    <a:pt x="293740" y="163970"/>
                  </a:cubicBezTo>
                  <a:cubicBezTo>
                    <a:pt x="290340" y="163970"/>
                    <a:pt x="286940" y="162695"/>
                    <a:pt x="284106" y="160288"/>
                  </a:cubicBezTo>
                  <a:cubicBezTo>
                    <a:pt x="278439" y="155048"/>
                    <a:pt x="278014" y="145985"/>
                    <a:pt x="283256" y="140320"/>
                  </a:cubicBezTo>
                  <a:cubicBezTo>
                    <a:pt x="296432" y="125876"/>
                    <a:pt x="304791" y="102934"/>
                    <a:pt x="304791" y="81692"/>
                  </a:cubicBezTo>
                  <a:cubicBezTo>
                    <a:pt x="304791" y="60733"/>
                    <a:pt x="296574" y="37933"/>
                    <a:pt x="283681" y="23630"/>
                  </a:cubicBezTo>
                  <a:cubicBezTo>
                    <a:pt x="278439" y="17824"/>
                    <a:pt x="278864" y="8902"/>
                    <a:pt x="284673" y="3663"/>
                  </a:cubicBezTo>
                  <a:close/>
                  <a:moveTo>
                    <a:pt x="51750" y="3663"/>
                  </a:moveTo>
                  <a:cubicBezTo>
                    <a:pt x="57425" y="8902"/>
                    <a:pt x="57850" y="17966"/>
                    <a:pt x="52601" y="23630"/>
                  </a:cubicBezTo>
                  <a:cubicBezTo>
                    <a:pt x="39551" y="38075"/>
                    <a:pt x="31039" y="61016"/>
                    <a:pt x="31039" y="82259"/>
                  </a:cubicBezTo>
                  <a:cubicBezTo>
                    <a:pt x="31039" y="103218"/>
                    <a:pt x="39267" y="126017"/>
                    <a:pt x="52176" y="140320"/>
                  </a:cubicBezTo>
                  <a:cubicBezTo>
                    <a:pt x="57425" y="146127"/>
                    <a:pt x="56999" y="155048"/>
                    <a:pt x="51183" y="160288"/>
                  </a:cubicBezTo>
                  <a:cubicBezTo>
                    <a:pt x="48488" y="162695"/>
                    <a:pt x="45083" y="163970"/>
                    <a:pt x="41679" y="163970"/>
                  </a:cubicBezTo>
                  <a:cubicBezTo>
                    <a:pt x="37848" y="163970"/>
                    <a:pt x="34018" y="162412"/>
                    <a:pt x="31181" y="159297"/>
                  </a:cubicBezTo>
                  <a:cubicBezTo>
                    <a:pt x="13591" y="139754"/>
                    <a:pt x="2668" y="110298"/>
                    <a:pt x="2668" y="82259"/>
                  </a:cubicBezTo>
                  <a:cubicBezTo>
                    <a:pt x="2668" y="53936"/>
                    <a:pt x="13733" y="24197"/>
                    <a:pt x="31607" y="4654"/>
                  </a:cubicBezTo>
                  <a:cubicBezTo>
                    <a:pt x="36997" y="-1152"/>
                    <a:pt x="45934" y="-1577"/>
                    <a:pt x="51750" y="366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60520240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inVertic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a:blip r:embed="rId3">
              <a:duotone>
                <a:prstClr val="black"/>
                <a:srgbClr val="D9C3A5">
                  <a:tint val="50000"/>
                  <a:satMod val="180000"/>
                </a:srgbClr>
              </a:duotone>
            </a:blip>
            <a:stretch>
              <a:fillRect t="-65085" b="-95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42781" y="717250"/>
            <a:ext cx="2409635"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a:solidFill>
                  <a:schemeClr val="bg1"/>
                </a:solidFill>
                <a:latin typeface="Humanst521 BT" panose="020B0602020204020204" pitchFamily="34" charset="0"/>
                <a:ea typeface="方正兰亭中黑_GBK" panose="02000000000000000000" pitchFamily="2" charset="-122"/>
              </a:rPr>
              <a:t>02</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378134" y="899669"/>
            <a:ext cx="4855816" cy="2002856"/>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a:t>
            </a:r>
            <a:r>
              <a:rPr lang="zh-CN" altLang="zh-CN" sz="4400" dirty="0" smtClean="0"/>
              <a:t>色·戒》：</a:t>
            </a:r>
            <a:endParaRPr lang="en-US" altLang="zh-CN" sz="4400" dirty="0" smtClean="0"/>
          </a:p>
          <a:p>
            <a:pPr>
              <a:lnSpc>
                <a:spcPct val="150000"/>
              </a:lnSpc>
            </a:pPr>
            <a:r>
              <a:rPr lang="zh-CN" altLang="zh-CN" sz="4400" dirty="0" smtClean="0"/>
              <a:t>从</a:t>
            </a:r>
            <a:r>
              <a:rPr lang="zh-CN" altLang="zh-CN" sz="4400" dirty="0"/>
              <a:t>短篇小说到电影 </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147723571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325423"/>
            <a:ext cx="6651625" cy="424731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smtClean="0"/>
              <a:t>原作</a:t>
            </a:r>
            <a:r>
              <a:rPr lang="zh-CN" altLang="zh-CN" sz="2000" dirty="0"/>
              <a:t>：《色·戒》（张爱玲）</a:t>
            </a:r>
          </a:p>
          <a:p>
            <a:pPr>
              <a:lnSpc>
                <a:spcPct val="150000"/>
              </a:lnSpc>
            </a:pPr>
            <a:r>
              <a:rPr lang="zh-CN" altLang="zh-CN" sz="2000" dirty="0"/>
              <a:t>改编作品：《色·戒》</a:t>
            </a:r>
            <a:r>
              <a:rPr lang="en-US" altLang="zh-CN" sz="2000" dirty="0"/>
              <a:t>(</a:t>
            </a:r>
            <a:r>
              <a:rPr lang="zh-CN" altLang="zh-CN" sz="2000" dirty="0"/>
              <a:t>电影</a:t>
            </a:r>
            <a:r>
              <a:rPr lang="en-US" altLang="zh-CN" sz="2000" dirty="0"/>
              <a:t>,145</a:t>
            </a:r>
            <a:r>
              <a:rPr lang="zh-CN" altLang="zh-CN" sz="2000" dirty="0"/>
              <a:t>分钟，</a:t>
            </a:r>
            <a:r>
              <a:rPr lang="en-US" altLang="zh-CN" sz="2000" dirty="0"/>
              <a:t>2007</a:t>
            </a:r>
            <a:r>
              <a:rPr lang="zh-CN" altLang="zh-CN" sz="2000" dirty="0"/>
              <a:t>年</a:t>
            </a:r>
            <a:r>
              <a:rPr lang="en-US" altLang="zh-CN" sz="2000" dirty="0"/>
              <a:t>11</a:t>
            </a:r>
            <a:r>
              <a:rPr lang="zh-CN" altLang="zh-CN" sz="2000" dirty="0"/>
              <a:t>月</a:t>
            </a:r>
            <a:r>
              <a:rPr lang="en-US" altLang="zh-CN" sz="2000" dirty="0"/>
              <a:t>1</a:t>
            </a:r>
            <a:r>
              <a:rPr lang="zh-CN" altLang="zh-CN" sz="2000" dirty="0"/>
              <a:t>日首映</a:t>
            </a:r>
            <a:r>
              <a:rPr lang="en-US" altLang="zh-CN" sz="2000" dirty="0"/>
              <a:t>)</a:t>
            </a:r>
            <a:endParaRPr lang="zh-CN" altLang="zh-CN" sz="2000" dirty="0"/>
          </a:p>
          <a:p>
            <a:pPr>
              <a:lnSpc>
                <a:spcPct val="150000"/>
              </a:lnSpc>
            </a:pPr>
            <a:r>
              <a:rPr lang="zh-CN" altLang="zh-CN" sz="2000" dirty="0"/>
              <a:t>导演：李安</a:t>
            </a:r>
          </a:p>
          <a:p>
            <a:pPr>
              <a:lnSpc>
                <a:spcPct val="150000"/>
              </a:lnSpc>
            </a:pPr>
            <a:r>
              <a:rPr lang="zh-CN" altLang="zh-CN" sz="2000" dirty="0"/>
              <a:t>编剧：王蕙玲、詹姆士·沙姆斯</a:t>
            </a:r>
          </a:p>
          <a:p>
            <a:pPr>
              <a:lnSpc>
                <a:spcPct val="150000"/>
              </a:lnSpc>
            </a:pPr>
            <a:r>
              <a:rPr lang="zh-CN" altLang="zh-CN" sz="2000" dirty="0"/>
              <a:t>主演</a:t>
            </a:r>
            <a:r>
              <a:rPr lang="en-US" altLang="zh-CN" sz="2000" dirty="0"/>
              <a:t>:</a:t>
            </a:r>
            <a:r>
              <a:rPr lang="zh-CN" altLang="zh-CN" sz="2000" dirty="0"/>
              <a:t>梁朝伟、汤唯、王力宏、陈冲</a:t>
            </a:r>
          </a:p>
          <a:p>
            <a:pPr>
              <a:lnSpc>
                <a:spcPct val="150000"/>
              </a:lnSpc>
            </a:pPr>
            <a:r>
              <a:rPr lang="zh-CN" altLang="zh-CN" sz="2000" dirty="0"/>
              <a:t>获奖：</a:t>
            </a:r>
            <a:r>
              <a:rPr lang="en-US" altLang="zh-CN" sz="2000" dirty="0"/>
              <a:t>2007</a:t>
            </a:r>
            <a:r>
              <a:rPr lang="zh-CN" altLang="zh-CN" sz="2000" dirty="0"/>
              <a:t>年第</a:t>
            </a:r>
            <a:r>
              <a:rPr lang="en-US" altLang="zh-CN" sz="2000" dirty="0"/>
              <a:t>44</a:t>
            </a:r>
            <a:r>
              <a:rPr lang="zh-CN" altLang="zh-CN" sz="2000" dirty="0"/>
              <a:t>届台湾电影金马奖最佳影片、最佳改编剧本奖，</a:t>
            </a:r>
            <a:r>
              <a:rPr lang="en-US" altLang="zh-CN" sz="2000" dirty="0"/>
              <a:t>2007</a:t>
            </a:r>
            <a:r>
              <a:rPr lang="zh-CN" altLang="zh-CN" sz="2000" dirty="0"/>
              <a:t>年第</a:t>
            </a:r>
            <a:r>
              <a:rPr lang="en-US" altLang="zh-CN" sz="2000" dirty="0"/>
              <a:t>64</a:t>
            </a:r>
            <a:r>
              <a:rPr lang="zh-CN" altLang="zh-CN" sz="2000" dirty="0"/>
              <a:t>届威尼斯国际电影节金狮奖，</a:t>
            </a:r>
            <a:r>
              <a:rPr lang="en-US" altLang="zh-CN" sz="2000" dirty="0"/>
              <a:t>2008</a:t>
            </a:r>
            <a:r>
              <a:rPr lang="zh-CN" altLang="zh-CN" sz="2000" dirty="0"/>
              <a:t>年第</a:t>
            </a:r>
            <a:r>
              <a:rPr lang="en-US" altLang="zh-CN" sz="2000" dirty="0"/>
              <a:t>27</a:t>
            </a:r>
            <a:r>
              <a:rPr lang="zh-CN" altLang="zh-CN" sz="2000" dirty="0"/>
              <a:t>届香港电影金像奖最佳亚洲电影</a:t>
            </a:r>
          </a:p>
          <a:p>
            <a:pPr>
              <a:lnSpc>
                <a:spcPct val="150000"/>
              </a:lnSpc>
            </a:pPr>
            <a:r>
              <a:rPr lang="zh-CN" altLang="en-US" sz="2000" dirty="0" smtClean="0">
                <a:latin typeface="+mj-ea"/>
              </a:rPr>
              <a:t> </a:t>
            </a:r>
            <a:endParaRPr lang="zh-CN" altLang="en-US" sz="2000" dirty="0">
              <a:latin typeface="+mj-ea"/>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0801" y="4032251"/>
            <a:ext cx="4521199" cy="2825749"/>
          </a:xfrm>
          <a:prstGeom prst="rect">
            <a:avLst/>
          </a:prstGeom>
        </p:spPr>
      </p:pic>
    </p:spTree>
    <p:extLst>
      <p:ext uri="{BB962C8B-B14F-4D97-AF65-F5344CB8AC3E}">
        <p14:creationId xmlns:p14="http://schemas.microsoft.com/office/powerpoint/2010/main" val="75407816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23165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（一）</a:t>
            </a:r>
            <a:r>
              <a:rPr lang="zh-CN" altLang="zh-CN" sz="2000" b="1" dirty="0">
                <a:solidFill>
                  <a:srgbClr val="74412A"/>
                </a:solidFill>
                <a:latin typeface="+mj-ea"/>
                <a:cs typeface="Angsana New" panose="02020603050405020304" pitchFamily="18" charset="-34"/>
              </a:rPr>
              <a:t>张爱玲的作品有相对广泛的受众基础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panose="05000000000000000000" pitchFamily="2" charset="2"/>
              <a:buChar char="Ø"/>
            </a:pPr>
            <a:r>
              <a:rPr lang="zh-CN" altLang="zh-CN" sz="1600" dirty="0"/>
              <a:t>张爱玲是中国文学史上独具风格的女作家，其小说作品曾被数度搬上银幕</a:t>
            </a:r>
            <a:r>
              <a:rPr lang="zh-CN" altLang="zh-CN" sz="1600" dirty="0" smtClean="0"/>
              <a:t>。</a:t>
            </a:r>
            <a:endParaRPr lang="en-US" altLang="zh-CN" sz="1600" dirty="0" smtClean="0"/>
          </a:p>
          <a:p>
            <a:pPr marL="285750" indent="-285750">
              <a:lnSpc>
                <a:spcPct val="150000"/>
              </a:lnSpc>
              <a:buFont typeface="Wingdings" panose="05000000000000000000" pitchFamily="2" charset="2"/>
              <a:buChar char="Ø"/>
            </a:pPr>
            <a:r>
              <a:rPr lang="zh-CN" altLang="zh-CN" sz="1600" dirty="0"/>
              <a:t>这些作品有一定的创作基础，也有相对广泛的受众基础</a:t>
            </a:r>
            <a:r>
              <a:rPr lang="zh-CN" altLang="zh-CN" sz="1600" dirty="0" smtClean="0"/>
              <a:t>。</a:t>
            </a:r>
            <a:endParaRPr lang="en-US" altLang="zh-CN" sz="1600" dirty="0" smtClean="0"/>
          </a:p>
          <a:p>
            <a:pPr>
              <a:lnSpc>
                <a:spcPct val="150000"/>
              </a:lnSpc>
            </a:pP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（二）《色·戒》的视角独特</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panose="05000000000000000000" pitchFamily="2" charset="2"/>
              <a:buChar char="Ø"/>
            </a:pPr>
            <a:r>
              <a:rPr lang="zh-CN" altLang="zh-CN" sz="1600" dirty="0"/>
              <a:t>张爱玲的原著切入角度很独特，这是从一个女人的眼中去看一件历史大事，而她通过这个事件对人性的挖掘在中国没有第二人能和她</a:t>
            </a:r>
            <a:r>
              <a:rPr lang="zh-CN" altLang="zh-CN" sz="1600" dirty="0" smtClean="0"/>
              <a:t>相比</a:t>
            </a:r>
            <a:r>
              <a:rPr lang="zh-CN" altLang="en-US" sz="1600" dirty="0" smtClean="0">
                <a:latin typeface="+mj-ea"/>
                <a:cs typeface="Angsana New" panose="02020603050405020304" pitchFamily="18" charset="-34"/>
              </a:rPr>
              <a:t>。</a:t>
            </a:r>
            <a:endParaRPr lang="en-US" altLang="zh-CN" sz="1600" dirty="0">
              <a:latin typeface="+mj-ea"/>
              <a:cs typeface="Angsana New" panose="02020603050405020304" pitchFamily="18" charset="-34"/>
            </a:endParaRPr>
          </a:p>
          <a:p>
            <a:pPr marL="285750" indent="-285750">
              <a:lnSpc>
                <a:spcPct val="150000"/>
              </a:lnSpc>
              <a:buFont typeface="Arial" panose="020B0604020202020204" pitchFamily="34" charset="0"/>
              <a:buChar char="•"/>
            </a:pP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1206790108"/>
      </p:ext>
    </p:extLst>
  </p:cSld>
  <p:clrMapOvr>
    <a:masterClrMapping/>
  </p:clrMapOvr>
  <p:transition spd="slow">
    <p:cov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70898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（一）</a:t>
            </a:r>
            <a:r>
              <a:rPr lang="zh-CN" altLang="zh-CN" sz="2000" b="1" dirty="0">
                <a:solidFill>
                  <a:srgbClr val="74412A"/>
                </a:solidFill>
                <a:latin typeface="+mj-ea"/>
                <a:cs typeface="Angsana New" panose="02020603050405020304" pitchFamily="18" charset="-34"/>
              </a:rPr>
              <a:t>小说中的意识流手法导致时间线索跳跃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原小说大部分内容是通过王佳芝的视角来观察和描写的，其间穿插的王佳芝的心理活动均以意识流的形式表现，各种感觉感受、等待易先生时的种种猜测、对梁润生和邝裕民等人的观感、失败的预感和选戒指时细微的甜蜜等都以细腻的笔触表述</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a:t>电影改编时，必须通过台词设计、情节设置等艺术手段将这种种心理活动变为动态发展的人物关系和线性的情节推进，使电影可看性更强</a:t>
            </a:r>
            <a:r>
              <a:rPr lang="zh-CN" altLang="zh-CN" sz="1600" dirty="0" smtClean="0"/>
              <a:t>。</a:t>
            </a:r>
            <a:endParaRPr lang="en-US" altLang="zh-CN" sz="1600" dirty="0" smtClean="0"/>
          </a:p>
          <a:p>
            <a:pPr>
              <a:lnSpc>
                <a:spcPct val="150000"/>
              </a:lnSpc>
            </a:pP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（二）小说人物塑造偏写意，人物关系不够丰富</a:t>
            </a:r>
          </a:p>
          <a:p>
            <a:pPr marL="285750" indent="-285750">
              <a:lnSpc>
                <a:spcPct val="150000"/>
              </a:lnSpc>
              <a:buFont typeface="Wingdings" charset="2"/>
              <a:buChar char="Ø"/>
            </a:pPr>
            <a:r>
              <a:rPr lang="zh-CN" altLang="zh-CN" sz="1600" dirty="0"/>
              <a:t>由于篇幅限制，小说在人物塑造上偏向写意，并未给出足够丰富的性格维度和性格展现空间</a:t>
            </a:r>
            <a:r>
              <a:rPr lang="zh-CN" altLang="zh-CN" sz="1600" dirty="0" smtClean="0"/>
              <a:t>。</a:t>
            </a:r>
            <a:r>
              <a:rPr lang="zh-CN" altLang="zh-CN" sz="1600" dirty="0"/>
              <a:t>小说中共涉及十几个人物，但真正着以笔墨描绘出内心维度的，只有王佳芝和易先生两人。 </a:t>
            </a:r>
            <a:endParaRPr lang="en-US" altLang="zh-CN" sz="1600" dirty="0" smtClean="0"/>
          </a:p>
          <a:p>
            <a:pPr marL="285750" indent="-285750">
              <a:lnSpc>
                <a:spcPct val="150000"/>
              </a:lnSpc>
              <a:buFont typeface="Wingdings" charset="2"/>
              <a:buChar char="Ø"/>
            </a:pPr>
            <a:r>
              <a:rPr lang="zh-CN" altLang="zh-CN" sz="1600" dirty="0"/>
              <a:t>在改编为电影的过程中，势必要</a:t>
            </a:r>
            <a:r>
              <a:rPr lang="zh-CN" altLang="zh-CN" sz="1600" dirty="0" smtClean="0"/>
              <a:t>为</a:t>
            </a:r>
            <a:r>
              <a:rPr lang="zh-CN" altLang="en-US" sz="1600" dirty="0" smtClean="0"/>
              <a:t>那</a:t>
            </a:r>
            <a:r>
              <a:rPr lang="zh-CN" altLang="zh-CN" sz="1600" dirty="0" smtClean="0"/>
              <a:t>些</a:t>
            </a:r>
            <a:r>
              <a:rPr lang="zh-CN" altLang="zh-CN" sz="1600" dirty="0"/>
              <a:t>被一笔带过的人物关系找到有说服力的情节和细节加以支撑。而对原小说中未明确提及的人物关系，则更是必须在适当联想的基础上加以丰富</a:t>
            </a:r>
            <a:r>
              <a:rPr lang="zh-CN" altLang="zh-CN" sz="1600" dirty="0" smtClean="0"/>
              <a:t>。</a:t>
            </a:r>
            <a:endParaRPr lang="en-US" altLang="zh-CN" sz="1600" dirty="0" smtClean="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1142241974"/>
      </p:ext>
    </p:extLst>
  </p:cSld>
  <p:clrMapOvr>
    <a:masterClrMapping/>
  </p:clrMapOvr>
  <p:transition spd="slow">
    <p:cove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2031325"/>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（三）小说女性主义色彩鲜明，大众接受效果不一</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张爱玲以《色·戒》来表达她对爱情虚幻的认知、对大时代中悲剧女性的同情与悲悯，以鲜明的女性立场去探索女性的情感与命运，带有强烈的女性主义色彩</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a:t>改编创作者在表达自我的同时还要兼顾影片在大众文化语境下的可接受性，这就要求改编创作者在改编时必须考虑到如何通过叙事流的调整、台词的改编、人物性格的丰满等方法实现原小说主题意旨的拓展</a:t>
            </a:r>
            <a:r>
              <a:rPr lang="zh-CN" altLang="zh-CN" sz="1600" dirty="0" smtClean="0"/>
              <a:t>。</a:t>
            </a:r>
            <a:endParaRPr lang="en-US" altLang="zh-CN" sz="1600" dirty="0" smtClean="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1819824677"/>
      </p:ext>
    </p:extLst>
  </p:cSld>
  <p:clrMapOvr>
    <a:masterClrMapping/>
  </p:clrMapOvr>
  <p:transition spd="slow">
    <p:cov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9911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（一）</a:t>
            </a:r>
            <a:r>
              <a:rPr lang="zh-CN" altLang="zh-CN" sz="2000" b="1" dirty="0">
                <a:solidFill>
                  <a:srgbClr val="74412A"/>
                </a:solidFill>
                <a:latin typeface="+mj-ea"/>
                <a:cs typeface="Angsana New" panose="02020603050405020304" pitchFamily="18" charset="-34"/>
              </a:rPr>
              <a:t>叙事结构的调整与时间线索的厘清 </a:t>
            </a:r>
          </a:p>
        </p:txBody>
      </p:sp>
      <p:sp>
        <p:nvSpPr>
          <p:cNvPr id="8" name="文本框 7">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
        <p:nvSpPr>
          <p:cNvPr id="9" name="矩形 8">
            <a:extLst>
              <a:ext uri="{FF2B5EF4-FFF2-40B4-BE49-F238E27FC236}">
                <a16:creationId xmlns="" xmlns:a16="http://schemas.microsoft.com/office/drawing/2014/main" id="{775A673A-9ED9-4DC2-A976-B18C0018A9C2}"/>
              </a:ext>
            </a:extLst>
          </p:cNvPr>
          <p:cNvSpPr/>
          <p:nvPr/>
        </p:nvSpPr>
        <p:spPr>
          <a:xfrm>
            <a:off x="1365248" y="2076101"/>
            <a:ext cx="4328970" cy="4241572"/>
          </a:xfrm>
          <a:prstGeom prst="rect">
            <a:avLst/>
          </a:prstGeom>
          <a:solidFill>
            <a:srgbClr val="74412A">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dirty="0"/>
              <a:t>原小说中的叙事线索整理如下</a:t>
            </a:r>
            <a:r>
              <a:rPr lang="zh-CN" altLang="zh-CN" dirty="0" smtClean="0"/>
              <a:t>：</a:t>
            </a:r>
            <a:endParaRPr lang="en-US" altLang="zh-CN" dirty="0" smtClean="0"/>
          </a:p>
          <a:p>
            <a:pPr>
              <a:lnSpc>
                <a:spcPct val="150000"/>
              </a:lnSpc>
            </a:pPr>
            <a:r>
              <a:rPr lang="zh-CN" altLang="zh-CN" dirty="0" smtClean="0"/>
              <a:t>易家</a:t>
            </a:r>
            <a:r>
              <a:rPr lang="zh-CN" altLang="zh-CN" dirty="0"/>
              <a:t>牌局——咖啡馆等待——索要公寓——咖啡馆等待——港大话剧社经历——第一次接近易先生的经历——任务失败逃回上海——再次接受接近易先生的任务——咖啡馆等待——与组织接触经历——演话剧的经历——咖啡馆等待——首饰店惊魂——与易先生的感情经历——与邝裕民的感情经历——任务失败——全体牺牲</a:t>
            </a:r>
            <a:endParaRPr lang="zh-CN" altLang="en-US" dirty="0">
              <a:solidFill>
                <a:schemeClr val="tx1"/>
              </a:solidFill>
            </a:endParaRPr>
          </a:p>
        </p:txBody>
      </p:sp>
      <p:sp>
        <p:nvSpPr>
          <p:cNvPr id="10" name="矩形 9">
            <a:extLst>
              <a:ext uri="{FF2B5EF4-FFF2-40B4-BE49-F238E27FC236}">
                <a16:creationId xmlns="" xmlns:a16="http://schemas.microsoft.com/office/drawing/2014/main" id="{775A673A-9ED9-4DC2-A976-B18C0018A9C2}"/>
              </a:ext>
            </a:extLst>
          </p:cNvPr>
          <p:cNvSpPr/>
          <p:nvPr/>
        </p:nvSpPr>
        <p:spPr>
          <a:xfrm>
            <a:off x="6657113" y="2076101"/>
            <a:ext cx="4226909" cy="4241572"/>
          </a:xfrm>
          <a:prstGeom prst="rect">
            <a:avLst/>
          </a:prstGeom>
          <a:solidFill>
            <a:srgbClr val="74412A">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dirty="0"/>
              <a:t>整理后的影片叙事线索如下</a:t>
            </a:r>
            <a:r>
              <a:rPr lang="zh-CN" altLang="zh-CN" dirty="0" smtClean="0"/>
              <a:t>：</a:t>
            </a:r>
            <a:endParaRPr lang="en-US" altLang="zh-CN" dirty="0" smtClean="0"/>
          </a:p>
          <a:p>
            <a:pPr>
              <a:lnSpc>
                <a:spcPct val="150000"/>
              </a:lnSpc>
            </a:pPr>
            <a:r>
              <a:rPr lang="zh-CN" altLang="zh-CN" dirty="0" smtClean="0"/>
              <a:t>易家</a:t>
            </a:r>
            <a:r>
              <a:rPr lang="zh-CN" altLang="zh-CN" dirty="0"/>
              <a:t>牌局——咖啡馆等待——王佳芝赴港求学——王佳芝加入爱国话剧社——王佳芝接受暗杀易先生的任务——任务失败逃回上海——再次接受接近易先生的任务——与易先生日久生情（包括索要公寓等）——执行暗杀任务——咖啡馆等待——任务失败——全体牺牲</a:t>
            </a:r>
            <a:endParaRPr lang="zh-CN" altLang="en-US" dirty="0">
              <a:solidFill>
                <a:schemeClr val="tx1"/>
              </a:solidFill>
            </a:endParaRPr>
          </a:p>
        </p:txBody>
      </p:sp>
    </p:spTree>
    <p:extLst>
      <p:ext uri="{BB962C8B-B14F-4D97-AF65-F5344CB8AC3E}">
        <p14:creationId xmlns:p14="http://schemas.microsoft.com/office/powerpoint/2010/main" val="1772160719"/>
      </p:ext>
    </p:extLst>
  </p:cSld>
  <p:clrMapOvr>
    <a:masterClrMapping/>
  </p:clrMapOvr>
  <p:transition spd="slow">
    <p:cov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9962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（二）主要人物及人物关系的改写与丰富</a:t>
            </a:r>
            <a:endParaRPr lang="zh-CN" altLang="en-US" sz="2000" b="1" dirty="0">
              <a:solidFill>
                <a:srgbClr val="74412A"/>
              </a:solidFill>
              <a:latin typeface="+mj-ea"/>
              <a:cs typeface="Angsana New" panose="02020603050405020304" pitchFamily="18" charset="-34"/>
            </a:endParaRPr>
          </a:p>
        </p:txBody>
      </p:sp>
      <p:sp>
        <p:nvSpPr>
          <p:cNvPr id="8" name="文本框 7">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875" y="1777531"/>
            <a:ext cx="5359190" cy="2389909"/>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6060" y="3477491"/>
            <a:ext cx="6403104" cy="3160108"/>
          </a:xfrm>
          <a:prstGeom prst="rect">
            <a:avLst/>
          </a:prstGeom>
        </p:spPr>
      </p:pic>
    </p:spTree>
    <p:extLst>
      <p:ext uri="{BB962C8B-B14F-4D97-AF65-F5344CB8AC3E}">
        <p14:creationId xmlns:p14="http://schemas.microsoft.com/office/powerpoint/2010/main" val="1032289354"/>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图文框 13">
            <a:extLst>
              <a:ext uri="{FF2B5EF4-FFF2-40B4-BE49-F238E27FC236}">
                <a16:creationId xmlns="" xmlns:a16="http://schemas.microsoft.com/office/drawing/2014/main" id="{2DE91BA5-1BF1-4EED-A336-E9B5FE0FCE38}"/>
              </a:ext>
            </a:extLst>
          </p:cNvPr>
          <p:cNvSpPr/>
          <p:nvPr/>
        </p:nvSpPr>
        <p:spPr>
          <a:xfrm>
            <a:off x="1535505" y="1533883"/>
            <a:ext cx="4000586" cy="2412000"/>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41" name="图片 40">
            <a:extLst>
              <a:ext uri="{FF2B5EF4-FFF2-40B4-BE49-F238E27FC236}">
                <a16:creationId xmlns="" xmlns:a16="http://schemas.microsoft.com/office/drawing/2014/main" id="{79B46D5F-740A-4199-8AF2-5950BD95F6BC}"/>
              </a:ext>
            </a:extLst>
          </p:cNvPr>
          <p:cNvPicPr>
            <a:picLocks noChangeAspect="1"/>
          </p:cNvPicPr>
          <p:nvPr/>
        </p:nvPicPr>
        <p:blipFill>
          <a:blip r:embed="rId3">
            <a:duotone>
              <a:prstClr val="black"/>
              <a:srgbClr val="D9C3A5">
                <a:tint val="50000"/>
                <a:satMod val="180000"/>
              </a:srgbClr>
            </a:duotone>
          </a:blip>
          <a:stretch>
            <a:fillRect/>
          </a:stretch>
        </p:blipFill>
        <p:spPr>
          <a:xfrm>
            <a:off x="0" y="1127561"/>
            <a:ext cx="3151905" cy="4602879"/>
          </a:xfrm>
          <a:prstGeom prst="rect">
            <a:avLst/>
          </a:prstGeom>
        </p:spPr>
      </p:pic>
      <p:sp>
        <p:nvSpPr>
          <p:cNvPr id="3" name="矩形 2">
            <a:extLst>
              <a:ext uri="{FF2B5EF4-FFF2-40B4-BE49-F238E27FC236}">
                <a16:creationId xmlns="" xmlns:a16="http://schemas.microsoft.com/office/drawing/2014/main" id="{09A051FA-FE78-4E80-A535-52635DA1A6AF}"/>
              </a:ext>
            </a:extLst>
          </p:cNvPr>
          <p:cNvSpPr/>
          <p:nvPr/>
        </p:nvSpPr>
        <p:spPr>
          <a:xfrm>
            <a:off x="0" y="3716338"/>
            <a:ext cx="1019175" cy="2593974"/>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69568"/>
              </a:solidFill>
            </a:endParaRPr>
          </a:p>
        </p:txBody>
      </p:sp>
      <p:sp>
        <p:nvSpPr>
          <p:cNvPr id="4" name="文本框 3">
            <a:extLst>
              <a:ext uri="{FF2B5EF4-FFF2-40B4-BE49-F238E27FC236}">
                <a16:creationId xmlns="" xmlns:a16="http://schemas.microsoft.com/office/drawing/2014/main" id="{E3CBAEAE-9468-43C0-98ED-728C93BF1155}"/>
              </a:ext>
            </a:extLst>
          </p:cNvPr>
          <p:cNvSpPr txBox="1"/>
          <p:nvPr/>
        </p:nvSpPr>
        <p:spPr>
          <a:xfrm>
            <a:off x="1342020" y="1911358"/>
            <a:ext cx="3773597" cy="923330"/>
          </a:xfrm>
          <a:prstGeom prst="rect">
            <a:avLst/>
          </a:prstGeom>
          <a:noFill/>
        </p:spPr>
        <p:txBody>
          <a:bodyPr wrap="none" rtlCol="0">
            <a:spAutoFit/>
            <a:scene3d>
              <a:camera prst="orthographicFront"/>
              <a:lightRig rig="threePt" dir="t"/>
            </a:scene3d>
            <a:sp3d contourW="12700"/>
          </a:bodyPr>
          <a:lstStyle/>
          <a:p>
            <a:r>
              <a:rPr lang="en-US" altLang="zh-CN" sz="5400" spc="300" dirty="0">
                <a:solidFill>
                  <a:srgbClr val="74412A"/>
                </a:solidFill>
                <a:latin typeface="+mj-ea"/>
                <a:ea typeface="+mj-ea"/>
              </a:rPr>
              <a:t>CONTENT</a:t>
            </a:r>
            <a:endParaRPr lang="zh-CN" altLang="en-US" sz="5400" spc="300" dirty="0">
              <a:solidFill>
                <a:srgbClr val="74412A"/>
              </a:solidFill>
              <a:latin typeface="+mj-ea"/>
              <a:ea typeface="+mj-ea"/>
            </a:endParaRPr>
          </a:p>
        </p:txBody>
      </p:sp>
      <p:sp>
        <p:nvSpPr>
          <p:cNvPr id="5" name="文本框 4">
            <a:extLst>
              <a:ext uri="{FF2B5EF4-FFF2-40B4-BE49-F238E27FC236}">
                <a16:creationId xmlns="" xmlns:a16="http://schemas.microsoft.com/office/drawing/2014/main" id="{513C46C7-F012-4518-9744-D600DCCB7CC0}"/>
              </a:ext>
            </a:extLst>
          </p:cNvPr>
          <p:cNvSpPr txBox="1"/>
          <p:nvPr/>
        </p:nvSpPr>
        <p:spPr>
          <a:xfrm>
            <a:off x="3405923" y="2697788"/>
            <a:ext cx="1723549" cy="923330"/>
          </a:xfrm>
          <a:prstGeom prst="rect">
            <a:avLst/>
          </a:prstGeom>
          <a:noFill/>
        </p:spPr>
        <p:txBody>
          <a:bodyPr wrap="none" rtlCol="0">
            <a:spAutoFit/>
            <a:scene3d>
              <a:camera prst="orthographicFront"/>
              <a:lightRig rig="threePt" dir="t"/>
            </a:scene3d>
            <a:sp3d contourW="12700"/>
          </a:bodyPr>
          <a:lstStyle/>
          <a:p>
            <a:pPr algn="r"/>
            <a:r>
              <a:rPr lang="zh-CN" altLang="en-US" sz="5400" spc="600" dirty="0">
                <a:solidFill>
                  <a:srgbClr val="74412A"/>
                </a:solidFill>
                <a:latin typeface="+mj-ea"/>
                <a:ea typeface="+mj-ea"/>
              </a:rPr>
              <a:t>目录</a:t>
            </a:r>
          </a:p>
        </p:txBody>
      </p:sp>
      <p:grpSp>
        <p:nvGrpSpPr>
          <p:cNvPr id="24" name="组合 23">
            <a:extLst>
              <a:ext uri="{FF2B5EF4-FFF2-40B4-BE49-F238E27FC236}">
                <a16:creationId xmlns="" xmlns:a16="http://schemas.microsoft.com/office/drawing/2014/main" id="{DDDDE88D-F342-412C-AD69-E2EB1CA4AB09}"/>
              </a:ext>
            </a:extLst>
          </p:cNvPr>
          <p:cNvGrpSpPr/>
          <p:nvPr/>
        </p:nvGrpSpPr>
        <p:grpSpPr>
          <a:xfrm>
            <a:off x="6052421" y="1388138"/>
            <a:ext cx="5071389" cy="448905"/>
            <a:chOff x="7625886" y="1533883"/>
            <a:chExt cx="5071389" cy="448905"/>
          </a:xfrm>
        </p:grpSpPr>
        <p:sp>
          <p:nvSpPr>
            <p:cNvPr id="16" name="文本框 15">
              <a:hlinkClick r:id="rId4" action="ppaction://hlinksldjump"/>
              <a:extLst>
                <a:ext uri="{FF2B5EF4-FFF2-40B4-BE49-F238E27FC236}">
                  <a16:creationId xmlns="" xmlns:a16="http://schemas.microsoft.com/office/drawing/2014/main" id="{48F1A512-7B30-44F4-8150-17A5E91C8AE0}"/>
                </a:ext>
              </a:extLst>
            </p:cNvPr>
            <p:cNvSpPr txBox="1"/>
            <p:nvPr/>
          </p:nvSpPr>
          <p:spPr>
            <a:xfrm>
              <a:off x="8594870" y="1569395"/>
              <a:ext cx="4102405" cy="400110"/>
            </a:xfrm>
            <a:prstGeom prst="rect">
              <a:avLst/>
            </a:prstGeom>
            <a:noFill/>
          </p:spPr>
          <p:txBody>
            <a:bodyPr wrap="none" rtlCol="0">
              <a:spAutoFit/>
              <a:scene3d>
                <a:camera prst="orthographicFront"/>
                <a:lightRig rig="threePt" dir="t"/>
              </a:scene3d>
              <a:sp3d contourW="12700"/>
            </a:bodyPr>
            <a:lstStyle/>
            <a:p>
              <a:r>
                <a:rPr lang="zh-CN" altLang="zh-CN" sz="2000" dirty="0"/>
                <a:t>《天下无贼》：从短篇小说到电影 </a:t>
              </a:r>
              <a:endParaRPr lang="zh-CN" altLang="en-US" sz="2000" dirty="0">
                <a:latin typeface="+mj-ea"/>
                <a:ea typeface="+mj-ea"/>
              </a:endParaRPr>
            </a:p>
          </p:txBody>
        </p:sp>
        <p:sp>
          <p:nvSpPr>
            <p:cNvPr id="19" name="文本框 18">
              <a:extLst>
                <a:ext uri="{FF2B5EF4-FFF2-40B4-BE49-F238E27FC236}">
                  <a16:creationId xmlns="" xmlns:a16="http://schemas.microsoft.com/office/drawing/2014/main" id="{D0E6C4E2-E93F-455B-A936-8673E71923E2}"/>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a:solidFill>
                    <a:srgbClr val="74412A"/>
                  </a:solidFill>
                  <a:latin typeface="Humanst521 BT" panose="020B0602020204020204" pitchFamily="34" charset="0"/>
                  <a:ea typeface="方正兰亭中黑_GBK" panose="02000000000000000000" pitchFamily="2" charset="-122"/>
                </a:rPr>
                <a:t>01</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21" name="直接连接符 20">
              <a:extLst>
                <a:ext uri="{FF2B5EF4-FFF2-40B4-BE49-F238E27FC236}">
                  <a16:creationId xmlns="" xmlns:a16="http://schemas.microsoft.com/office/drawing/2014/main" id="{2644A06D-11E3-433F-91FE-7B0B42352720}"/>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25" name="组合 24">
            <a:extLst>
              <a:ext uri="{FF2B5EF4-FFF2-40B4-BE49-F238E27FC236}">
                <a16:creationId xmlns="" xmlns:a16="http://schemas.microsoft.com/office/drawing/2014/main" id="{18E3F488-E5D7-42DF-A45A-8B379506AC2D}"/>
              </a:ext>
            </a:extLst>
          </p:cNvPr>
          <p:cNvGrpSpPr/>
          <p:nvPr/>
        </p:nvGrpSpPr>
        <p:grpSpPr>
          <a:xfrm>
            <a:off x="6052421" y="1993743"/>
            <a:ext cx="4643388" cy="448905"/>
            <a:chOff x="7625886" y="1533883"/>
            <a:chExt cx="4643388" cy="448905"/>
          </a:xfrm>
        </p:grpSpPr>
        <p:sp>
          <p:nvSpPr>
            <p:cNvPr id="27" name="文本框 26">
              <a:hlinkClick r:id="rId5" action="ppaction://hlinksldjump"/>
              <a:extLst>
                <a:ext uri="{FF2B5EF4-FFF2-40B4-BE49-F238E27FC236}">
                  <a16:creationId xmlns="" xmlns:a16="http://schemas.microsoft.com/office/drawing/2014/main" id="{4B14A545-6922-4500-9509-561DFCC0B9D7}"/>
                </a:ext>
              </a:extLst>
            </p:cNvPr>
            <p:cNvSpPr txBox="1"/>
            <p:nvPr/>
          </p:nvSpPr>
          <p:spPr>
            <a:xfrm>
              <a:off x="8594870" y="1569395"/>
              <a:ext cx="3674404" cy="400110"/>
            </a:xfrm>
            <a:prstGeom prst="rect">
              <a:avLst/>
            </a:prstGeom>
            <a:noFill/>
          </p:spPr>
          <p:txBody>
            <a:bodyPr wrap="none" rtlCol="0">
              <a:spAutoFit/>
              <a:scene3d>
                <a:camera prst="orthographicFront"/>
                <a:lightRig rig="threePt" dir="t"/>
              </a:scene3d>
              <a:sp3d contourW="12700"/>
            </a:bodyPr>
            <a:lstStyle/>
            <a:p>
              <a:r>
                <a:rPr lang="zh-CN" altLang="zh-CN" sz="2000" dirty="0"/>
                <a:t>《色·戒》：从短篇小说到电影 </a:t>
              </a:r>
              <a:endParaRPr lang="zh-CN" altLang="en-US" sz="2000" dirty="0">
                <a:latin typeface="+mj-ea"/>
                <a:ea typeface="+mj-ea"/>
              </a:endParaRPr>
            </a:p>
          </p:txBody>
        </p:sp>
        <p:sp>
          <p:nvSpPr>
            <p:cNvPr id="28" name="文本框 27">
              <a:extLst>
                <a:ext uri="{FF2B5EF4-FFF2-40B4-BE49-F238E27FC236}">
                  <a16:creationId xmlns="" xmlns:a16="http://schemas.microsoft.com/office/drawing/2014/main" id="{440DA08C-0B70-4537-9D72-D99688E03BE6}"/>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a:solidFill>
                    <a:srgbClr val="74412A"/>
                  </a:solidFill>
                  <a:latin typeface="Humanst521 BT" panose="020B0602020204020204" pitchFamily="34" charset="0"/>
                  <a:ea typeface="方正兰亭中黑_GBK" panose="02000000000000000000" pitchFamily="2" charset="-122"/>
                </a:rPr>
                <a:t>02</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29" name="直接连接符 28">
              <a:extLst>
                <a:ext uri="{FF2B5EF4-FFF2-40B4-BE49-F238E27FC236}">
                  <a16:creationId xmlns="" xmlns:a16="http://schemas.microsoft.com/office/drawing/2014/main" id="{16EC11D3-7875-4B6A-A36F-57D9DC65A99B}"/>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30" name="组合 29">
            <a:extLst>
              <a:ext uri="{FF2B5EF4-FFF2-40B4-BE49-F238E27FC236}">
                <a16:creationId xmlns="" xmlns:a16="http://schemas.microsoft.com/office/drawing/2014/main" id="{86F222F6-7A2C-4C3A-8F69-B04826FF4FAB}"/>
              </a:ext>
            </a:extLst>
          </p:cNvPr>
          <p:cNvGrpSpPr/>
          <p:nvPr/>
        </p:nvGrpSpPr>
        <p:grpSpPr>
          <a:xfrm>
            <a:off x="6052421" y="2598163"/>
            <a:ext cx="5071389" cy="448905"/>
            <a:chOff x="7625886" y="1533883"/>
            <a:chExt cx="5071389" cy="448905"/>
          </a:xfrm>
        </p:grpSpPr>
        <p:sp>
          <p:nvSpPr>
            <p:cNvPr id="32" name="文本框 31">
              <a:hlinkClick r:id="rId6" action="ppaction://hlinksldjump"/>
              <a:extLst>
                <a:ext uri="{FF2B5EF4-FFF2-40B4-BE49-F238E27FC236}">
                  <a16:creationId xmlns="" xmlns:a16="http://schemas.microsoft.com/office/drawing/2014/main" id="{B20B624A-8D24-4A19-B383-98A1B5972197}"/>
                </a:ext>
              </a:extLst>
            </p:cNvPr>
            <p:cNvSpPr txBox="1"/>
            <p:nvPr/>
          </p:nvSpPr>
          <p:spPr>
            <a:xfrm>
              <a:off x="8594870" y="1569395"/>
              <a:ext cx="4102405" cy="400110"/>
            </a:xfrm>
            <a:prstGeom prst="rect">
              <a:avLst/>
            </a:prstGeom>
            <a:noFill/>
          </p:spPr>
          <p:txBody>
            <a:bodyPr wrap="none" rtlCol="0">
              <a:spAutoFit/>
              <a:scene3d>
                <a:camera prst="orthographicFront"/>
                <a:lightRig rig="threePt" dir="t"/>
              </a:scene3d>
              <a:sp3d contourW="12700"/>
            </a:bodyPr>
            <a:lstStyle/>
            <a:p>
              <a:r>
                <a:rPr lang="zh-CN" altLang="zh-CN" sz="2000" dirty="0"/>
                <a:t>《让子弹飞》：从中篇小说到电影 </a:t>
              </a:r>
              <a:endParaRPr lang="zh-CN" altLang="en-US" sz="2000" dirty="0">
                <a:latin typeface="+mj-ea"/>
                <a:ea typeface="+mj-ea"/>
              </a:endParaRPr>
            </a:p>
          </p:txBody>
        </p:sp>
        <p:sp>
          <p:nvSpPr>
            <p:cNvPr id="33" name="文本框 32">
              <a:extLst>
                <a:ext uri="{FF2B5EF4-FFF2-40B4-BE49-F238E27FC236}">
                  <a16:creationId xmlns="" xmlns:a16="http://schemas.microsoft.com/office/drawing/2014/main" id="{9830EAB8-C891-43FA-8293-41D501FA320B}"/>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a:solidFill>
                    <a:srgbClr val="74412A"/>
                  </a:solidFill>
                  <a:latin typeface="Humanst521 BT" panose="020B0602020204020204" pitchFamily="34" charset="0"/>
                  <a:ea typeface="方正兰亭中黑_GBK" panose="02000000000000000000" pitchFamily="2" charset="-122"/>
                </a:rPr>
                <a:t>03</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34" name="直接连接符 33">
              <a:extLst>
                <a:ext uri="{FF2B5EF4-FFF2-40B4-BE49-F238E27FC236}">
                  <a16:creationId xmlns="" xmlns:a16="http://schemas.microsoft.com/office/drawing/2014/main" id="{A945F05E-8404-459D-BC94-41E2651B12ED}"/>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35" name="组合 34">
            <a:extLst>
              <a:ext uri="{FF2B5EF4-FFF2-40B4-BE49-F238E27FC236}">
                <a16:creationId xmlns="" xmlns:a16="http://schemas.microsoft.com/office/drawing/2014/main" id="{3ED288FE-D196-49B2-A47E-EC2A36959AB4}"/>
              </a:ext>
            </a:extLst>
          </p:cNvPr>
          <p:cNvGrpSpPr/>
          <p:nvPr/>
        </p:nvGrpSpPr>
        <p:grpSpPr>
          <a:xfrm>
            <a:off x="6052421" y="3254618"/>
            <a:ext cx="5327870" cy="448905"/>
            <a:chOff x="7625886" y="1533883"/>
            <a:chExt cx="5327870" cy="448905"/>
          </a:xfrm>
        </p:grpSpPr>
        <p:sp>
          <p:nvSpPr>
            <p:cNvPr id="37" name="文本框 36">
              <a:hlinkClick r:id="rId7" action="ppaction://hlinksldjump"/>
              <a:extLst>
                <a:ext uri="{FF2B5EF4-FFF2-40B4-BE49-F238E27FC236}">
                  <a16:creationId xmlns="" xmlns:a16="http://schemas.microsoft.com/office/drawing/2014/main" id="{D236A44C-284D-4CB3-B6C5-CB4F9808EBF6}"/>
                </a:ext>
              </a:extLst>
            </p:cNvPr>
            <p:cNvSpPr txBox="1"/>
            <p:nvPr/>
          </p:nvSpPr>
          <p:spPr>
            <a:xfrm>
              <a:off x="8594870" y="1569395"/>
              <a:ext cx="4358886" cy="400110"/>
            </a:xfrm>
            <a:prstGeom prst="rect">
              <a:avLst/>
            </a:prstGeom>
            <a:noFill/>
          </p:spPr>
          <p:txBody>
            <a:bodyPr wrap="none" rtlCol="0">
              <a:spAutoFit/>
              <a:scene3d>
                <a:camera prst="orthographicFront"/>
                <a:lightRig rig="threePt" dir="t"/>
              </a:scene3d>
              <a:sp3d contourW="12700"/>
            </a:bodyPr>
            <a:lstStyle/>
            <a:p>
              <a:r>
                <a:rPr lang="zh-CN" altLang="zh-CN" sz="2000" dirty="0"/>
                <a:t>《金陵十三钗》：从中篇小说到电影 </a:t>
              </a:r>
              <a:endParaRPr lang="zh-CN" altLang="en-US" sz="2000" dirty="0">
                <a:latin typeface="+mj-ea"/>
                <a:ea typeface="+mj-ea"/>
              </a:endParaRPr>
            </a:p>
          </p:txBody>
        </p:sp>
        <p:sp>
          <p:nvSpPr>
            <p:cNvPr id="38" name="文本框 37">
              <a:extLst>
                <a:ext uri="{FF2B5EF4-FFF2-40B4-BE49-F238E27FC236}">
                  <a16:creationId xmlns="" xmlns:a16="http://schemas.microsoft.com/office/drawing/2014/main" id="{AA1A3470-4BB8-4FF2-AEA6-37330FE3D4A1}"/>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a:solidFill>
                    <a:srgbClr val="74412A"/>
                  </a:solidFill>
                  <a:latin typeface="Humanst521 BT" panose="020B0602020204020204" pitchFamily="34" charset="0"/>
                  <a:ea typeface="方正兰亭中黑_GBK" panose="02000000000000000000" pitchFamily="2" charset="-122"/>
                </a:rPr>
                <a:t>04</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39" name="直接连接符 38">
              <a:extLst>
                <a:ext uri="{FF2B5EF4-FFF2-40B4-BE49-F238E27FC236}">
                  <a16:creationId xmlns="" xmlns:a16="http://schemas.microsoft.com/office/drawing/2014/main" id="{B66490DD-8678-4D82-A5C3-CB3982AF38D1}"/>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40" name="组合 39">
            <a:extLst>
              <a:ext uri="{FF2B5EF4-FFF2-40B4-BE49-F238E27FC236}">
                <a16:creationId xmlns="" xmlns:a16="http://schemas.microsoft.com/office/drawing/2014/main" id="{AC76F8D9-C22E-4C39-A868-B22E97C84F92}"/>
              </a:ext>
            </a:extLst>
          </p:cNvPr>
          <p:cNvGrpSpPr/>
          <p:nvPr/>
        </p:nvGrpSpPr>
        <p:grpSpPr>
          <a:xfrm>
            <a:off x="6052421" y="3911070"/>
            <a:ext cx="5071389" cy="448905"/>
            <a:chOff x="7625886" y="1533883"/>
            <a:chExt cx="5071389" cy="448905"/>
          </a:xfrm>
        </p:grpSpPr>
        <p:sp>
          <p:nvSpPr>
            <p:cNvPr id="42" name="文本框 41">
              <a:hlinkClick r:id="rId8" action="ppaction://hlinksldjump"/>
              <a:extLst>
                <a:ext uri="{FF2B5EF4-FFF2-40B4-BE49-F238E27FC236}">
                  <a16:creationId xmlns="" xmlns:a16="http://schemas.microsoft.com/office/drawing/2014/main" id="{98287A0A-45B9-4E74-B100-B2C3E0F27E81}"/>
                </a:ext>
              </a:extLst>
            </p:cNvPr>
            <p:cNvSpPr txBox="1"/>
            <p:nvPr/>
          </p:nvSpPr>
          <p:spPr>
            <a:xfrm>
              <a:off x="8594870" y="1569395"/>
              <a:ext cx="4102405" cy="400110"/>
            </a:xfrm>
            <a:prstGeom prst="rect">
              <a:avLst/>
            </a:prstGeom>
            <a:noFill/>
          </p:spPr>
          <p:txBody>
            <a:bodyPr wrap="none" rtlCol="0">
              <a:spAutoFit/>
              <a:scene3d>
                <a:camera prst="orthographicFront"/>
                <a:lightRig rig="threePt" dir="t"/>
              </a:scene3d>
              <a:sp3d contourW="12700"/>
            </a:bodyPr>
            <a:lstStyle/>
            <a:p>
              <a:r>
                <a:rPr lang="zh-CN" altLang="zh-CN" sz="2000" dirty="0"/>
                <a:t>《</a:t>
              </a:r>
              <a:r>
                <a:rPr lang="zh-CN" altLang="zh-CN" sz="2000" dirty="0" smtClean="0"/>
                <a:t>万箭穿心</a:t>
              </a:r>
              <a:r>
                <a:rPr lang="zh-CN" altLang="zh-CN" sz="2000" dirty="0"/>
                <a:t>》：从中篇小说到电影 </a:t>
              </a:r>
              <a:endParaRPr lang="zh-CN" altLang="en-US" sz="2000" dirty="0">
                <a:latin typeface="+mj-ea"/>
                <a:ea typeface="+mj-ea"/>
              </a:endParaRPr>
            </a:p>
          </p:txBody>
        </p:sp>
        <p:sp>
          <p:nvSpPr>
            <p:cNvPr id="43" name="文本框 42">
              <a:extLst>
                <a:ext uri="{FF2B5EF4-FFF2-40B4-BE49-F238E27FC236}">
                  <a16:creationId xmlns="" xmlns:a16="http://schemas.microsoft.com/office/drawing/2014/main" id="{9A43F519-26BE-4F3B-A8E4-1FDD6C9B887A}"/>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a:solidFill>
                    <a:srgbClr val="74412A"/>
                  </a:solidFill>
                  <a:latin typeface="Humanst521 BT" panose="020B0602020204020204" pitchFamily="34" charset="0"/>
                  <a:ea typeface="方正兰亭中黑_GBK" panose="02000000000000000000" pitchFamily="2" charset="-122"/>
                </a:rPr>
                <a:t>05</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44" name="直接连接符 43">
              <a:extLst>
                <a:ext uri="{FF2B5EF4-FFF2-40B4-BE49-F238E27FC236}">
                  <a16:creationId xmlns="" xmlns:a16="http://schemas.microsoft.com/office/drawing/2014/main" id="{AC12A6DD-15F5-42D9-A7C0-E2E6AC50CE0F}"/>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31" name="组合 39">
            <a:extLst>
              <a:ext uri="{FF2B5EF4-FFF2-40B4-BE49-F238E27FC236}">
                <a16:creationId xmlns="" xmlns:a16="http://schemas.microsoft.com/office/drawing/2014/main" id="{AC76F8D9-C22E-4C39-A868-B22E97C84F92}"/>
              </a:ext>
            </a:extLst>
          </p:cNvPr>
          <p:cNvGrpSpPr/>
          <p:nvPr/>
        </p:nvGrpSpPr>
        <p:grpSpPr>
          <a:xfrm>
            <a:off x="6052421" y="4618126"/>
            <a:ext cx="5840831" cy="448905"/>
            <a:chOff x="7625886" y="1533883"/>
            <a:chExt cx="5840831" cy="448905"/>
          </a:xfrm>
        </p:grpSpPr>
        <p:sp>
          <p:nvSpPr>
            <p:cNvPr id="36" name="文本框 35">
              <a:hlinkClick r:id="rId8" action="ppaction://hlinksldjump"/>
              <a:extLst>
                <a:ext uri="{FF2B5EF4-FFF2-40B4-BE49-F238E27FC236}">
                  <a16:creationId xmlns="" xmlns:a16="http://schemas.microsoft.com/office/drawing/2014/main" id="{98287A0A-45B9-4E74-B100-B2C3E0F27E81}"/>
                </a:ext>
              </a:extLst>
            </p:cNvPr>
            <p:cNvSpPr txBox="1"/>
            <p:nvPr/>
          </p:nvSpPr>
          <p:spPr>
            <a:xfrm>
              <a:off x="8594870" y="1569395"/>
              <a:ext cx="4871847" cy="400110"/>
            </a:xfrm>
            <a:prstGeom prst="rect">
              <a:avLst/>
            </a:prstGeom>
            <a:noFill/>
          </p:spPr>
          <p:txBody>
            <a:bodyPr wrap="none" rtlCol="0">
              <a:spAutoFit/>
              <a:scene3d>
                <a:camera prst="orthographicFront"/>
                <a:lightRig rig="threePt" dir="t"/>
              </a:scene3d>
              <a:sp3d contourW="12700"/>
            </a:bodyPr>
            <a:lstStyle/>
            <a:p>
              <a:r>
                <a:rPr lang="zh-CN" altLang="zh-CN" sz="2000" dirty="0"/>
                <a:t>《法国中尉的女人》：从长篇小说到电影 </a:t>
              </a:r>
              <a:endParaRPr lang="zh-CN" altLang="en-US" sz="2000" dirty="0">
                <a:latin typeface="+mj-ea"/>
              </a:endParaRPr>
            </a:p>
          </p:txBody>
        </p:sp>
        <p:sp>
          <p:nvSpPr>
            <p:cNvPr id="45" name="文本框 44">
              <a:extLst>
                <a:ext uri="{FF2B5EF4-FFF2-40B4-BE49-F238E27FC236}">
                  <a16:creationId xmlns="" xmlns:a16="http://schemas.microsoft.com/office/drawing/2014/main" id="{9A43F519-26BE-4F3B-A8E4-1FDD6C9B887A}"/>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smtClean="0">
                  <a:solidFill>
                    <a:srgbClr val="74412A"/>
                  </a:solidFill>
                  <a:latin typeface="Humanst521 BT" panose="020B0602020204020204" pitchFamily="34" charset="0"/>
                  <a:ea typeface="方正兰亭中黑_GBK" panose="02000000000000000000" pitchFamily="2" charset="-122"/>
                </a:rPr>
                <a:t>06</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46" name="直接连接符 43">
              <a:extLst>
                <a:ext uri="{FF2B5EF4-FFF2-40B4-BE49-F238E27FC236}">
                  <a16:creationId xmlns="" xmlns:a16="http://schemas.microsoft.com/office/drawing/2014/main" id="{AC12A6DD-15F5-42D9-A7C0-E2E6AC50CE0F}"/>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47" name="组合 39">
            <a:extLst>
              <a:ext uri="{FF2B5EF4-FFF2-40B4-BE49-F238E27FC236}">
                <a16:creationId xmlns="" xmlns:a16="http://schemas.microsoft.com/office/drawing/2014/main" id="{AC76F8D9-C22E-4C39-A868-B22E97C84F92}"/>
              </a:ext>
            </a:extLst>
          </p:cNvPr>
          <p:cNvGrpSpPr/>
          <p:nvPr/>
        </p:nvGrpSpPr>
        <p:grpSpPr>
          <a:xfrm>
            <a:off x="6052421" y="5269494"/>
            <a:ext cx="4744377" cy="448905"/>
            <a:chOff x="7625886" y="1533883"/>
            <a:chExt cx="4744377" cy="448905"/>
          </a:xfrm>
        </p:grpSpPr>
        <p:sp>
          <p:nvSpPr>
            <p:cNvPr id="48" name="文本框 47">
              <a:hlinkClick r:id="rId8" action="ppaction://hlinksldjump"/>
              <a:extLst>
                <a:ext uri="{FF2B5EF4-FFF2-40B4-BE49-F238E27FC236}">
                  <a16:creationId xmlns="" xmlns:a16="http://schemas.microsoft.com/office/drawing/2014/main" id="{98287A0A-45B9-4E74-B100-B2C3E0F27E81}"/>
                </a:ext>
              </a:extLst>
            </p:cNvPr>
            <p:cNvSpPr txBox="1"/>
            <p:nvPr/>
          </p:nvSpPr>
          <p:spPr>
            <a:xfrm>
              <a:off x="8594870" y="1569395"/>
              <a:ext cx="3775393" cy="400110"/>
            </a:xfrm>
            <a:prstGeom prst="rect">
              <a:avLst/>
            </a:prstGeom>
            <a:noFill/>
          </p:spPr>
          <p:txBody>
            <a:bodyPr wrap="none" rtlCol="0">
              <a:spAutoFit/>
              <a:scene3d>
                <a:camera prst="orthographicFront"/>
                <a:lightRig rig="threePt" dir="t"/>
              </a:scene3d>
              <a:sp3d contourW="12700"/>
            </a:bodyPr>
            <a:lstStyle/>
            <a:p>
              <a:r>
                <a:rPr lang="zh-CN" altLang="zh-CN" sz="2000" dirty="0"/>
                <a:t>《白鹿原》：从长篇小说到电影</a:t>
              </a:r>
              <a:endParaRPr lang="zh-CN" altLang="en-US" sz="2000" dirty="0">
                <a:latin typeface="+mj-ea"/>
              </a:endParaRPr>
            </a:p>
          </p:txBody>
        </p:sp>
        <p:sp>
          <p:nvSpPr>
            <p:cNvPr id="49" name="文本框 48">
              <a:extLst>
                <a:ext uri="{FF2B5EF4-FFF2-40B4-BE49-F238E27FC236}">
                  <a16:creationId xmlns="" xmlns:a16="http://schemas.microsoft.com/office/drawing/2014/main" id="{9A43F519-26BE-4F3B-A8E4-1FDD6C9B887A}"/>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smtClean="0">
                  <a:solidFill>
                    <a:srgbClr val="74412A"/>
                  </a:solidFill>
                  <a:latin typeface="Humanst521 BT" panose="020B0602020204020204" pitchFamily="34" charset="0"/>
                  <a:ea typeface="方正兰亭中黑_GBK" panose="02000000000000000000" pitchFamily="2" charset="-122"/>
                </a:rPr>
                <a:t>07</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50" name="直接连接符 43">
              <a:extLst>
                <a:ext uri="{FF2B5EF4-FFF2-40B4-BE49-F238E27FC236}">
                  <a16:creationId xmlns="" xmlns:a16="http://schemas.microsoft.com/office/drawing/2014/main" id="{AC12A6DD-15F5-42D9-A7C0-E2E6AC50CE0F}"/>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55" name="组合 39">
            <a:extLst>
              <a:ext uri="{FF2B5EF4-FFF2-40B4-BE49-F238E27FC236}">
                <a16:creationId xmlns="" xmlns:a16="http://schemas.microsoft.com/office/drawing/2014/main" id="{AC76F8D9-C22E-4C39-A868-B22E97C84F92}"/>
              </a:ext>
            </a:extLst>
          </p:cNvPr>
          <p:cNvGrpSpPr/>
          <p:nvPr/>
        </p:nvGrpSpPr>
        <p:grpSpPr>
          <a:xfrm>
            <a:off x="6052421" y="5920862"/>
            <a:ext cx="4744377" cy="448905"/>
            <a:chOff x="7625886" y="1533883"/>
            <a:chExt cx="4744377" cy="448905"/>
          </a:xfrm>
        </p:grpSpPr>
        <p:sp>
          <p:nvSpPr>
            <p:cNvPr id="56" name="文本框 55">
              <a:hlinkClick r:id="rId8" action="ppaction://hlinksldjump"/>
              <a:extLst>
                <a:ext uri="{FF2B5EF4-FFF2-40B4-BE49-F238E27FC236}">
                  <a16:creationId xmlns="" xmlns:a16="http://schemas.microsoft.com/office/drawing/2014/main" id="{98287A0A-45B9-4E74-B100-B2C3E0F27E81}"/>
                </a:ext>
              </a:extLst>
            </p:cNvPr>
            <p:cNvSpPr txBox="1"/>
            <p:nvPr/>
          </p:nvSpPr>
          <p:spPr>
            <a:xfrm>
              <a:off x="8594870" y="1569395"/>
              <a:ext cx="3775393" cy="400110"/>
            </a:xfrm>
            <a:prstGeom prst="rect">
              <a:avLst/>
            </a:prstGeom>
            <a:noFill/>
          </p:spPr>
          <p:txBody>
            <a:bodyPr wrap="none" rtlCol="0">
              <a:spAutoFit/>
              <a:scene3d>
                <a:camera prst="orthographicFront"/>
                <a:lightRig rig="threePt" dir="t"/>
              </a:scene3d>
              <a:sp3d contourW="12700"/>
            </a:bodyPr>
            <a:lstStyle/>
            <a:p>
              <a:r>
                <a:rPr lang="zh-CN" altLang="zh-CN" sz="2000" dirty="0"/>
                <a:t>《狮子王》：从话剧到动画电影</a:t>
              </a:r>
              <a:endParaRPr lang="zh-CN" altLang="en-US" sz="2000" dirty="0">
                <a:latin typeface="+mj-ea"/>
              </a:endParaRPr>
            </a:p>
          </p:txBody>
        </p:sp>
        <p:sp>
          <p:nvSpPr>
            <p:cNvPr id="57" name="文本框 56">
              <a:extLst>
                <a:ext uri="{FF2B5EF4-FFF2-40B4-BE49-F238E27FC236}">
                  <a16:creationId xmlns="" xmlns:a16="http://schemas.microsoft.com/office/drawing/2014/main" id="{9A43F519-26BE-4F3B-A8E4-1FDD6C9B887A}"/>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smtClean="0">
                  <a:solidFill>
                    <a:srgbClr val="74412A"/>
                  </a:solidFill>
                  <a:latin typeface="Humanst521 BT" panose="020B0602020204020204" pitchFamily="34" charset="0"/>
                  <a:ea typeface="方正兰亭中黑_GBK" panose="02000000000000000000" pitchFamily="2" charset="-122"/>
                </a:rPr>
                <a:t>08</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58" name="直接连接符 43">
              <a:extLst>
                <a:ext uri="{FF2B5EF4-FFF2-40B4-BE49-F238E27FC236}">
                  <a16:creationId xmlns="" xmlns:a16="http://schemas.microsoft.com/office/drawing/2014/main" id="{AC12A6DD-15F5-42D9-A7C0-E2E6AC50CE0F}"/>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7092458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p:tgtEl>
                                          <p:spTgt spid="14"/>
                                        </p:tgtEl>
                                        <p:attrNameLst>
                                          <p:attrName>ppt_x</p:attrName>
                                        </p:attrNameLst>
                                      </p:cBhvr>
                                      <p:tavLst>
                                        <p:tav tm="0">
                                          <p:val>
                                            <p:strVal val="#ppt_x-#ppt_w*1.125000"/>
                                          </p:val>
                                        </p:tav>
                                        <p:tav tm="100000">
                                          <p:val>
                                            <p:strVal val="#ppt_x"/>
                                          </p:val>
                                        </p:tav>
                                      </p:tavLst>
                                    </p:anim>
                                    <p:animEffect transition="in" filter="wipe(right)">
                                      <p:cBhvr>
                                        <p:cTn id="16" dur="500"/>
                                        <p:tgtEl>
                                          <p:spTgt spid="14"/>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ppt_y</p:attrName>
                                        </p:attrNameLst>
                                      </p:cBhvr>
                                      <p:tavLst>
                                        <p:tav tm="0">
                                          <p:val>
                                            <p:strVal val="#ppt_y+#ppt_h*1.125000"/>
                                          </p:val>
                                        </p:tav>
                                        <p:tav tm="100000">
                                          <p:val>
                                            <p:strVal val="#ppt_y"/>
                                          </p:val>
                                        </p:tav>
                                      </p:tavLst>
                                    </p:anim>
                                    <p:animEffect transition="in" filter="wipe(up)">
                                      <p:cBhvr>
                                        <p:cTn id="20" dur="500"/>
                                        <p:tgtEl>
                                          <p:spTgt spid="4"/>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ppt_y</p:attrName>
                                        </p:attrNameLst>
                                      </p:cBhvr>
                                      <p:tavLst>
                                        <p:tav tm="0">
                                          <p:val>
                                            <p:strVal val="#ppt_y-#ppt_h*1.125000"/>
                                          </p:val>
                                        </p:tav>
                                        <p:tav tm="100000">
                                          <p:val>
                                            <p:strVal val="#ppt_y"/>
                                          </p:val>
                                        </p:tav>
                                      </p:tavLst>
                                    </p:anim>
                                    <p:animEffect transition="in" filter="wipe(down)">
                                      <p:cBhvr>
                                        <p:cTn id="24" dur="500"/>
                                        <p:tgtEl>
                                          <p:spTgt spid="5"/>
                                        </p:tgtEl>
                                      </p:cBhvr>
                                    </p:animEffect>
                                  </p:childTnLst>
                                </p:cTn>
                              </p:par>
                              <p:par>
                                <p:cTn id="25" presetID="2" presetClass="entr" presetSubtype="2"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1+#ppt_w/2"/>
                                          </p:val>
                                        </p:tav>
                                        <p:tav tm="100000">
                                          <p:val>
                                            <p:strVal val="#ppt_x"/>
                                          </p:val>
                                        </p:tav>
                                      </p:tavLst>
                                    </p:anim>
                                    <p:anim calcmode="lin" valueType="num">
                                      <p:cBhvr additive="base">
                                        <p:cTn id="32" dur="500" fill="hold"/>
                                        <p:tgtEl>
                                          <p:spTgt spid="25"/>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1+#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1+#ppt_w/2"/>
                                          </p:val>
                                        </p:tav>
                                        <p:tav tm="100000">
                                          <p:val>
                                            <p:strVal val="#ppt_x"/>
                                          </p:val>
                                        </p:tav>
                                      </p:tavLst>
                                    </p:anim>
                                    <p:anim calcmode="lin" valueType="num">
                                      <p:cBhvr additive="base">
                                        <p:cTn id="40" dur="500" fill="hold"/>
                                        <p:tgtEl>
                                          <p:spTgt spid="35"/>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1+#ppt_w/2"/>
                                          </p:val>
                                        </p:tav>
                                        <p:tav tm="100000">
                                          <p:val>
                                            <p:strVal val="#ppt_x"/>
                                          </p:val>
                                        </p:tav>
                                      </p:tavLst>
                                    </p:anim>
                                    <p:anim calcmode="lin" valueType="num">
                                      <p:cBhvr additive="base">
                                        <p:cTn id="44" dur="500" fill="hold"/>
                                        <p:tgtEl>
                                          <p:spTgt spid="40"/>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1+#ppt_w/2"/>
                                          </p:val>
                                        </p:tav>
                                        <p:tav tm="100000">
                                          <p:val>
                                            <p:strVal val="#ppt_x"/>
                                          </p:val>
                                        </p:tav>
                                      </p:tavLst>
                                    </p:anim>
                                    <p:anim calcmode="lin" valueType="num">
                                      <p:cBhvr additive="base">
                                        <p:cTn id="48" dur="500" fill="hold"/>
                                        <p:tgtEl>
                                          <p:spTgt spid="31"/>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fill="hold"/>
                                        <p:tgtEl>
                                          <p:spTgt spid="47"/>
                                        </p:tgtEl>
                                        <p:attrNameLst>
                                          <p:attrName>ppt_x</p:attrName>
                                        </p:attrNameLst>
                                      </p:cBhvr>
                                      <p:tavLst>
                                        <p:tav tm="0">
                                          <p:val>
                                            <p:strVal val="1+#ppt_w/2"/>
                                          </p:val>
                                        </p:tav>
                                        <p:tav tm="100000">
                                          <p:val>
                                            <p:strVal val="#ppt_x"/>
                                          </p:val>
                                        </p:tav>
                                      </p:tavLst>
                                    </p:anim>
                                    <p:anim calcmode="lin" valueType="num">
                                      <p:cBhvr additive="base">
                                        <p:cTn id="52" dur="500" fill="hold"/>
                                        <p:tgtEl>
                                          <p:spTgt spid="4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additive="base">
                                        <p:cTn id="55" dur="500" fill="hold"/>
                                        <p:tgtEl>
                                          <p:spTgt spid="55"/>
                                        </p:tgtEl>
                                        <p:attrNameLst>
                                          <p:attrName>ppt_x</p:attrName>
                                        </p:attrNameLst>
                                      </p:cBhvr>
                                      <p:tavLst>
                                        <p:tav tm="0">
                                          <p:val>
                                            <p:strVal val="1+#ppt_w/2"/>
                                          </p:val>
                                        </p:tav>
                                        <p:tav tm="100000">
                                          <p:val>
                                            <p:strVal val="#ppt_x"/>
                                          </p:val>
                                        </p:tav>
                                      </p:tavLst>
                                    </p:anim>
                                    <p:anim calcmode="lin" valueType="num">
                                      <p:cBhvr additive="base">
                                        <p:cTn id="56"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animBg="1"/>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60098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（三）主题意旨的拓展与丰富</a:t>
            </a:r>
            <a:r>
              <a:rPr lang="zh-CN" altLang="zh-CN" sz="2000" dirty="0"/>
              <a:t>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时代环境的铺陈渲染 </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a:t>女性主义色彩的弱化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主题意旨的深化拓展 </a:t>
            </a:r>
            <a:r>
              <a:rPr lang="zh-CN" altLang="en-US" sz="1600" dirty="0" smtClean="0"/>
              <a:t>。</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（四）视听转化中的情感表达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所有从文学作品到影视剧的改编都需要注重视听转化问题。在电影《色·戒》中，李安式的影像解读使张爱玲小说那种种不可言传的东西通过精彩的视听语言表现出来，直抵观众</a:t>
            </a:r>
            <a:r>
              <a:rPr lang="zh-CN" altLang="zh-CN" sz="1600" dirty="0" smtClean="0"/>
              <a:t>内心</a:t>
            </a:r>
            <a:r>
              <a:rPr lang="zh-CN" altLang="en-US" sz="1600" dirty="0" smtClean="0"/>
              <a:t>。</a:t>
            </a:r>
            <a:r>
              <a:rPr lang="zh-CN" altLang="zh-CN" sz="1600" dirty="0" smtClean="0"/>
              <a:t> </a:t>
            </a:r>
            <a:endParaRPr lang="en-US" altLang="zh-CN" sz="1600" dirty="0"/>
          </a:p>
          <a:p>
            <a:pPr marL="285750" indent="-285750">
              <a:lnSpc>
                <a:spcPct val="150000"/>
              </a:lnSpc>
              <a:buFont typeface="Wingdings" charset="2"/>
              <a:buChar char="Ø"/>
            </a:pPr>
            <a:r>
              <a:rPr lang="zh-CN" altLang="zh-CN" sz="1600" dirty="0" smtClean="0"/>
              <a:t>种种</a:t>
            </a:r>
            <a:r>
              <a:rPr lang="zh-CN" altLang="zh-CN" sz="1600" dirty="0"/>
              <a:t>视听语言的精彩表现，使小说到电影的视听转化呈现出独具李安风格的情感表达。 </a:t>
            </a:r>
            <a:endParaRPr lang="en-US" altLang="zh-CN" sz="1600" dirty="0" smtClean="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926123942"/>
      </p:ext>
    </p:extLst>
  </p:cSld>
  <p:clrMapOvr>
    <a:masterClrMapping/>
  </p:clrMapOvr>
  <p:transition spd="slow">
    <p:cove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 xmlns:a16="http://schemas.microsoft.com/office/drawing/2014/main" id="{AFA6410B-31CA-4BBF-A756-D3AAA5757827}"/>
              </a:ext>
            </a:extLst>
          </p:cNvPr>
          <p:cNvPicPr>
            <a:picLocks noChangeAspect="1"/>
          </p:cNvPicPr>
          <p:nvPr/>
        </p:nvPicPr>
        <p:blipFill>
          <a:blip r:embed="rId3">
            <a:grayscl/>
          </a:blip>
          <a:stretch>
            <a:fillRect/>
          </a:stretch>
        </p:blipFill>
        <p:spPr>
          <a:xfrm>
            <a:off x="1031874" y="2005630"/>
            <a:ext cx="4493141" cy="3700593"/>
          </a:xfrm>
          <a:prstGeom prst="rect">
            <a:avLst/>
          </a:prstGeom>
        </p:spPr>
      </p:pic>
      <p:sp>
        <p:nvSpPr>
          <p:cNvPr id="4" name="矩形 3">
            <a:extLst>
              <a:ext uri="{FF2B5EF4-FFF2-40B4-BE49-F238E27FC236}">
                <a16:creationId xmlns="" xmlns:a16="http://schemas.microsoft.com/office/drawing/2014/main" id="{E4CB5A41-4659-4881-9304-D94482E2EBC4}"/>
              </a:ext>
            </a:extLst>
          </p:cNvPr>
          <p:cNvSpPr/>
          <p:nvPr/>
        </p:nvSpPr>
        <p:spPr>
          <a:xfrm>
            <a:off x="6315752" y="693991"/>
            <a:ext cx="1869648"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 xmlns:a16="http://schemas.microsoft.com/office/drawing/2014/main" id="{D49BCDF5-C109-465A-8CD4-7491C0EAB700}"/>
              </a:ext>
            </a:extLst>
          </p:cNvPr>
          <p:cNvSpPr txBox="1"/>
          <p:nvPr/>
        </p:nvSpPr>
        <p:spPr>
          <a:xfrm>
            <a:off x="6315752" y="2005630"/>
            <a:ext cx="4849910" cy="341632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这个案例提醒</a:t>
            </a:r>
            <a:r>
              <a:rPr lang="zh-CN" altLang="zh-CN" sz="1600" dirty="0" smtClean="0"/>
              <a:t>我们</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smtClean="0"/>
              <a:t>针对</a:t>
            </a:r>
            <a:r>
              <a:rPr lang="zh-CN" altLang="zh-CN" sz="1600" dirty="0"/>
              <a:t>小说作品常见的意识流手法和时间线跳跃，改编创作者们首先要删繁就简，厘清叙事时空</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针对</a:t>
            </a:r>
            <a:r>
              <a:rPr lang="zh-CN" altLang="zh-CN" sz="1600" dirty="0"/>
              <a:t>短篇小说人物和事件往往单薄的特点，改编创作者们则需要对人物及人物关系进行适当丰富，对小说中语焉不详的情节作出补充</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最后</a:t>
            </a:r>
            <a:r>
              <a:rPr lang="zh-CN" altLang="zh-CN" sz="1600" dirty="0"/>
              <a:t>，改编创作者们对小说某些相对尖刻的主题表达也需要作出调整，使之与当代电影观众的主流审美相契合。 </a:t>
            </a:r>
            <a:endParaRPr lang="en-US" altLang="zh-CN" sz="1600" dirty="0"/>
          </a:p>
        </p:txBody>
      </p:sp>
      <p:sp>
        <p:nvSpPr>
          <p:cNvPr id="11" name="文本框 10">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Tree>
    <p:extLst>
      <p:ext uri="{BB962C8B-B14F-4D97-AF65-F5344CB8AC3E}">
        <p14:creationId xmlns:p14="http://schemas.microsoft.com/office/powerpoint/2010/main" val="868753953"/>
      </p:ext>
    </p:extLst>
  </p:cSld>
  <p:clrMapOvr>
    <a:masterClrMapping/>
  </p:clrMapOvr>
  <p:transition spd="slow">
    <p:cover/>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a:blip r:embed="rId3">
              <a:duotone>
                <a:prstClr val="black"/>
                <a:srgbClr val="D9C3A5">
                  <a:tint val="50000"/>
                  <a:satMod val="180000"/>
                </a:srgbClr>
              </a:duotone>
            </a:blip>
            <a:stretch>
              <a:fillRect t="-65085" b="-95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42781" y="717250"/>
            <a:ext cx="2409635"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a:solidFill>
                  <a:schemeClr val="bg1"/>
                </a:solidFill>
                <a:latin typeface="Humanst521 BT" panose="020B0602020204020204" pitchFamily="34" charset="0"/>
                <a:ea typeface="方正兰亭中黑_GBK" panose="02000000000000000000" pitchFamily="2" charset="-122"/>
              </a:rPr>
              <a:t>03</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378134" y="1002719"/>
            <a:ext cx="4855816" cy="2002856"/>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《让子弹飞》</a:t>
            </a:r>
            <a:r>
              <a:rPr lang="zh-CN" altLang="zh-CN" sz="4400" dirty="0" smtClean="0"/>
              <a:t>：</a:t>
            </a:r>
            <a:endParaRPr lang="en-US" altLang="zh-CN" sz="4400" dirty="0" smtClean="0"/>
          </a:p>
          <a:p>
            <a:pPr>
              <a:lnSpc>
                <a:spcPct val="150000"/>
              </a:lnSpc>
            </a:pPr>
            <a:r>
              <a:rPr lang="zh-CN" altLang="zh-CN" sz="4400" dirty="0" smtClean="0"/>
              <a:t>从中</a:t>
            </a:r>
            <a:r>
              <a:rPr lang="zh-CN" altLang="zh-CN" sz="4400" dirty="0"/>
              <a:t>篇小说到电影 </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388530899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754914"/>
            <a:ext cx="7277031" cy="3785652"/>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原作：《夜谭十记》之第三记 《巴陵野老：盗官记》（马识途）</a:t>
            </a:r>
          </a:p>
          <a:p>
            <a:pPr>
              <a:lnSpc>
                <a:spcPct val="150000"/>
              </a:lnSpc>
            </a:pPr>
            <a:r>
              <a:rPr lang="zh-CN" altLang="zh-CN" sz="2000" dirty="0"/>
              <a:t>改编作品：《让子弹飞》</a:t>
            </a:r>
            <a:r>
              <a:rPr lang="en-US" altLang="zh-CN" sz="2000" dirty="0"/>
              <a:t>(</a:t>
            </a:r>
            <a:r>
              <a:rPr lang="zh-CN" altLang="zh-CN" sz="2000" dirty="0"/>
              <a:t>电影</a:t>
            </a:r>
            <a:r>
              <a:rPr lang="en-US" altLang="zh-CN" sz="2000" dirty="0"/>
              <a:t>,132</a:t>
            </a:r>
            <a:r>
              <a:rPr lang="zh-CN" altLang="zh-CN" sz="2000" dirty="0"/>
              <a:t>分钟，</a:t>
            </a:r>
            <a:r>
              <a:rPr lang="en-US" altLang="zh-CN" sz="2000" dirty="0"/>
              <a:t>2010</a:t>
            </a:r>
            <a:r>
              <a:rPr lang="zh-CN" altLang="zh-CN" sz="2000" dirty="0"/>
              <a:t>年</a:t>
            </a:r>
            <a:r>
              <a:rPr lang="en-US" altLang="zh-CN" sz="2000" dirty="0"/>
              <a:t>12</a:t>
            </a:r>
            <a:r>
              <a:rPr lang="zh-CN" altLang="zh-CN" sz="2000" dirty="0"/>
              <a:t>月</a:t>
            </a:r>
            <a:r>
              <a:rPr lang="en-US" altLang="zh-CN" sz="2000" dirty="0"/>
              <a:t>16</a:t>
            </a:r>
            <a:r>
              <a:rPr lang="zh-CN" altLang="zh-CN" sz="2000" dirty="0"/>
              <a:t>日首映</a:t>
            </a:r>
            <a:r>
              <a:rPr lang="en-US" altLang="zh-CN" sz="2000" dirty="0"/>
              <a:t>)</a:t>
            </a:r>
            <a:endParaRPr lang="zh-CN" altLang="zh-CN" sz="2000" dirty="0"/>
          </a:p>
          <a:p>
            <a:pPr>
              <a:lnSpc>
                <a:spcPct val="150000"/>
              </a:lnSpc>
            </a:pPr>
            <a:r>
              <a:rPr lang="zh-CN" altLang="zh-CN" sz="2000" dirty="0"/>
              <a:t>导演：姜文</a:t>
            </a:r>
          </a:p>
          <a:p>
            <a:pPr>
              <a:lnSpc>
                <a:spcPct val="150000"/>
              </a:lnSpc>
            </a:pPr>
            <a:r>
              <a:rPr lang="zh-CN" altLang="zh-CN" sz="2000" dirty="0"/>
              <a:t>编剧：朱苏进、述平、姜文、郭俊立、危笑、李不空、马识途</a:t>
            </a:r>
          </a:p>
          <a:p>
            <a:pPr>
              <a:lnSpc>
                <a:spcPct val="150000"/>
              </a:lnSpc>
            </a:pPr>
            <a:r>
              <a:rPr lang="zh-CN" altLang="zh-CN" sz="2000" dirty="0"/>
              <a:t>主演</a:t>
            </a:r>
            <a:r>
              <a:rPr lang="en-US" altLang="zh-CN" sz="2000" dirty="0"/>
              <a:t>:</a:t>
            </a:r>
            <a:r>
              <a:rPr lang="zh-CN" altLang="zh-CN" sz="2000" dirty="0"/>
              <a:t>姜文、周润发、葛优、刘嘉玲、陈坤、周韵、廖凡、姜武</a:t>
            </a:r>
          </a:p>
          <a:p>
            <a:pPr>
              <a:lnSpc>
                <a:spcPct val="150000"/>
              </a:lnSpc>
            </a:pPr>
            <a:r>
              <a:rPr lang="zh-CN" altLang="zh-CN" sz="2000" dirty="0"/>
              <a:t>获奖：</a:t>
            </a:r>
            <a:r>
              <a:rPr lang="en-US" altLang="zh-CN" sz="2000" dirty="0"/>
              <a:t>2019</a:t>
            </a:r>
            <a:r>
              <a:rPr lang="zh-CN" altLang="zh-CN" sz="2000" dirty="0"/>
              <a:t>年第</a:t>
            </a:r>
            <a:r>
              <a:rPr lang="en-US" altLang="zh-CN" sz="2000" dirty="0"/>
              <a:t>10</a:t>
            </a:r>
            <a:r>
              <a:rPr lang="zh-CN" altLang="zh-CN" sz="2000" dirty="0"/>
              <a:t>届青年电影手册年度华语十佳“十年十佳华语影片”（</a:t>
            </a:r>
            <a:r>
              <a:rPr lang="en-US" altLang="zh-CN" sz="2000" dirty="0"/>
              <a:t>2009-2018</a:t>
            </a:r>
            <a:r>
              <a:rPr lang="zh-CN" altLang="zh-CN" sz="2000" dirty="0"/>
              <a:t>）；</a:t>
            </a:r>
            <a:r>
              <a:rPr lang="en-US" altLang="zh-CN" sz="2000" dirty="0"/>
              <a:t>2011</a:t>
            </a:r>
            <a:r>
              <a:rPr lang="zh-CN" altLang="zh-CN" sz="2000" dirty="0"/>
              <a:t>年第</a:t>
            </a:r>
            <a:r>
              <a:rPr lang="en-US" altLang="zh-CN" sz="2000" dirty="0"/>
              <a:t>48</a:t>
            </a:r>
            <a:r>
              <a:rPr lang="zh-CN" altLang="zh-CN" sz="2000" dirty="0"/>
              <a:t>届台湾电影金马奖最佳改编剧本</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5123" y="2854036"/>
            <a:ext cx="2726877" cy="4003964"/>
          </a:xfrm>
          <a:prstGeom prst="rect">
            <a:avLst/>
          </a:prstGeom>
        </p:spPr>
      </p:pic>
    </p:spTree>
    <p:extLst>
      <p:ext uri="{BB962C8B-B14F-4D97-AF65-F5344CB8AC3E}">
        <p14:creationId xmlns:p14="http://schemas.microsoft.com/office/powerpoint/2010/main" val="23543376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60098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（一）</a:t>
            </a:r>
            <a:r>
              <a:rPr lang="zh-CN" altLang="zh-CN" sz="2000" b="1" dirty="0">
                <a:solidFill>
                  <a:srgbClr val="74412A"/>
                </a:solidFill>
                <a:latin typeface="+mj-ea"/>
                <a:cs typeface="Angsana New" panose="02020603050405020304" pitchFamily="18" charset="-34"/>
              </a:rPr>
              <a:t>有趣人设与传奇故事在当代仍具共鸣空间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panose="05000000000000000000" pitchFamily="2" charset="2"/>
              <a:buChar char="Ø"/>
            </a:pPr>
            <a:r>
              <a:rPr lang="zh-CN" altLang="zh-CN" sz="1600" dirty="0"/>
              <a:t>作者以辛辣幽默的笔调展现对旧社会反动统治的尖锐讽刺、对普通百姓的深切同情，使这部作品富于吸引力。 </a:t>
            </a:r>
            <a:endParaRPr lang="en-US" altLang="zh-CN" sz="1600" dirty="0" smtClean="0"/>
          </a:p>
          <a:p>
            <a:pPr marL="285750" indent="-285750">
              <a:lnSpc>
                <a:spcPct val="150000"/>
              </a:lnSpc>
              <a:buFont typeface="Wingdings" panose="05000000000000000000" pitchFamily="2" charset="2"/>
              <a:buChar char="Ø"/>
            </a:pPr>
            <a:r>
              <a:rPr lang="zh-CN" altLang="zh-CN" sz="1600" dirty="0"/>
              <a:t>无论是《盗官记》的有趣人设与传奇故事，还是《盗官记》涉及的多重主体——官、匪、民、霸——间的复杂权力关系，在当代的中国，仍然颇具话题性与共鸣度，这应该是这部小说之所以得到姜文青睐的重要原因之一。 </a:t>
            </a:r>
            <a:endParaRPr lang="en-US" altLang="zh-CN" sz="1600" dirty="0" smtClean="0"/>
          </a:p>
          <a:p>
            <a:pPr>
              <a:lnSpc>
                <a:spcPct val="150000"/>
              </a:lnSpc>
            </a:pP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（二）红色背景为电影改编奠定了意识形态基础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Arial" panose="020B0604020202020204" pitchFamily="34" charset="0"/>
              <a:buChar char="•"/>
            </a:pP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366999734"/>
      </p:ext>
    </p:extLst>
  </p:cSld>
  <p:clrMapOvr>
    <a:masterClrMapping/>
  </p:clrMapOvr>
  <p:transition spd="slow">
    <p:cove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507831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一）历史如何与当下更好共鸣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当下更好共鸣小说透过故事展现当时的社会现实，揭露当时政权下的黑暗与不公，展露官场上的丑态与地主的贪婪，体现普通民众在压榨与欺骗下艰难生存的状态以及最后的揭竿而起。这无疑是有时代价值和历史价值的</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但</a:t>
            </a:r>
            <a:r>
              <a:rPr lang="zh-CN" altLang="zh-CN" sz="1600" dirty="0"/>
              <a:t>在当时的社会背景下形成的角度相对单一的价值观，在当代相对多元、允许独立思考的时代已不尽合时宜。具有时代特征的人物，如果能以一种更真实、更典型、更有血有肉、更具自我意识的新面貌展现在人们面前，也许会更受欢迎。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（二）二次改编如何进一步创新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en-US" altLang="zh-CN" sz="1600" dirty="0"/>
              <a:t>1985</a:t>
            </a:r>
            <a:r>
              <a:rPr lang="zh-CN" altLang="zh-CN" sz="1600" dirty="0"/>
              <a:t>年，《盗官记》已经被中国长春电影制片厂改编为电影《响马县长》。 《响马县长》对原作是有改动的 </a:t>
            </a:r>
            <a:r>
              <a:rPr lang="zh-CN" altLang="en-US" sz="1600" dirty="0" smtClean="0"/>
              <a:t>，</a:t>
            </a:r>
            <a:r>
              <a:rPr lang="zh-CN" altLang="zh-CN" sz="1600" dirty="0"/>
              <a:t>但是，这个改编版本仍然相当忠实于原著，开篇与结尾基本上没有改变。 </a:t>
            </a:r>
            <a:endParaRPr lang="en-US" altLang="zh-CN" sz="1600" dirty="0" smtClean="0"/>
          </a:p>
          <a:p>
            <a:pPr marL="285750" indent="-285750">
              <a:lnSpc>
                <a:spcPct val="150000"/>
              </a:lnSpc>
              <a:buFont typeface="Wingdings" charset="2"/>
              <a:buChar char="Ø"/>
            </a:pPr>
            <a:r>
              <a:rPr lang="zh-CN" altLang="zh-CN" sz="1600" dirty="0"/>
              <a:t>当姜文准备于</a:t>
            </a:r>
            <a:r>
              <a:rPr lang="en-US" altLang="zh-CN" sz="1600" dirty="0"/>
              <a:t>2008</a:t>
            </a:r>
            <a:r>
              <a:rPr lang="zh-CN" altLang="zh-CN" sz="1600" dirty="0"/>
              <a:t>年再次改编这部小说时，简单地重复第一次电影改编的路子并不可取，因为创新性太弱。如何另辟蹊径大胆改动，便成为姜文的重要课题。 </a:t>
            </a:r>
            <a:endParaRPr lang="en-US" altLang="zh-CN" sz="1600" dirty="0" smtClean="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559783069"/>
      </p:ext>
    </p:extLst>
  </p:cSld>
  <p:clrMapOvr>
    <a:masterClrMapping/>
  </p:clrMapOvr>
  <p:transition spd="slow">
    <p:cove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01648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一）主题立意之变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让子弹飞》将很多经典作品中重点描绘的阶级斗争主线做了升级与置换，重点阐释中国式革命中两大权力主体即革命者、被革命者以及权力客体即国民或群众的文化基因与权力关系。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（二）主要人设之变</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主角张牧之之变：从有勇少谋的绿林好汉到足智多谋的乱世枭雄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从黄天榜到黄四郎：都是土豪恶霸，但来路不同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从陈师爷到汤师爷：从侠义书生到江湖骗子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武举人等配角的增加：各类配角的典型性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群众之变：从被肯定到被批判 </a:t>
            </a:r>
            <a:endParaRPr lang="en-US" altLang="zh-CN" sz="1600" dirty="0" smtClean="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459058791"/>
      </p:ext>
    </p:extLst>
  </p:cSld>
  <p:clrMapOvr>
    <a:masterClrMapping/>
  </p:clrMapOvr>
  <p:transition spd="slow">
    <p:cove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18548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（三）主要情节之变</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在电影中，依据新的主题立意，情节主线也相应发生了巨大的变化，成为从革命阵营中分化出来的绿林好汉张牧之发动群众与土豪恶霸黄四郎斗法记。 </a:t>
            </a:r>
            <a:endParaRPr lang="en-US" altLang="zh-CN" sz="1600" dirty="0" smtClean="0"/>
          </a:p>
          <a:p>
            <a:pPr marL="285750" indent="-285750">
              <a:lnSpc>
                <a:spcPct val="150000"/>
              </a:lnSpc>
              <a:buFont typeface="Wingdings" charset="2"/>
              <a:buChar char="Ø"/>
            </a:pPr>
            <a:r>
              <a:rPr lang="zh-CN" altLang="zh-CN" sz="1600" dirty="0"/>
              <a:t>关于开端：从散漫到简洁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关于发展、高潮：主线从分散到集中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关于结局：从悲剧的开放到正剧的开放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风格与手法之变：从现实主义到象征主义，隐喻与悬念营销制造话题效应 </a:t>
            </a:r>
            <a:r>
              <a:rPr lang="zh-CN" altLang="en-US" sz="1600" dirty="0" smtClean="0"/>
              <a:t>。</a:t>
            </a:r>
            <a:endParaRPr lang="en-US" altLang="zh-CN" sz="1600" dirty="0"/>
          </a:p>
          <a:p>
            <a:pPr>
              <a:lnSpc>
                <a:spcPct val="150000"/>
              </a:lnSpc>
            </a:pPr>
            <a:endParaRPr lang="en-US" altLang="zh-CN" sz="1600" dirty="0" smtClean="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460436092"/>
      </p:ext>
    </p:extLst>
  </p:cSld>
  <p:clrMapOvr>
    <a:masterClrMapping/>
  </p:clrMapOvr>
  <p:transition spd="slow">
    <p:cove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文框 11">
            <a:extLst>
              <a:ext uri="{FF2B5EF4-FFF2-40B4-BE49-F238E27FC236}">
                <a16:creationId xmlns="" xmlns:a16="http://schemas.microsoft.com/office/drawing/2014/main" id="{83A71614-B203-40EF-B201-7AF0EE90FB5B}"/>
              </a:ext>
            </a:extLst>
          </p:cNvPr>
          <p:cNvSpPr/>
          <p:nvPr/>
        </p:nvSpPr>
        <p:spPr>
          <a:xfrm>
            <a:off x="1019176" y="4595036"/>
            <a:ext cx="10153650" cy="1378062"/>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7" y="1382565"/>
            <a:ext cx="10153650" cy="12003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这个案例提示我们</a:t>
            </a:r>
            <a:r>
              <a:rPr lang="zh-CN" altLang="zh-CN" sz="1600" dirty="0" smtClean="0"/>
              <a:t>：</a:t>
            </a:r>
            <a:endParaRPr lang="en-US" altLang="zh-CN" sz="1600" dirty="0" smtClean="0"/>
          </a:p>
          <a:p>
            <a:pPr>
              <a:lnSpc>
                <a:spcPct val="150000"/>
              </a:lnSpc>
            </a:pPr>
            <a:r>
              <a:rPr lang="zh-CN" altLang="zh-CN" sz="1600" dirty="0" smtClean="0"/>
              <a:t>改编</a:t>
            </a:r>
            <a:r>
              <a:rPr lang="zh-CN" altLang="zh-CN" sz="1600" dirty="0"/>
              <a:t>时应恰当利用象征主义的手法，在创作者的思想表达与主流意识形态之间、创作者的艺术追求与主流观众欣赏趣味之间找到交集，创作出既具有独特思想内涵和艺术追求，又能在市场上获得成功的电影作品。 </a:t>
            </a:r>
            <a:endParaRPr lang="zh-CN" altLang="en-US" sz="1600" dirty="0">
              <a:latin typeface="+mj-ea"/>
            </a:endParaRPr>
          </a:p>
        </p:txBody>
      </p:sp>
      <p:sp>
        <p:nvSpPr>
          <p:cNvPr id="7" name="矩形 6">
            <a:extLst>
              <a:ext uri="{FF2B5EF4-FFF2-40B4-BE49-F238E27FC236}">
                <a16:creationId xmlns="" xmlns:a16="http://schemas.microsoft.com/office/drawing/2014/main" id="{6EAF5388-1A39-492B-A41C-C03159F5CA9A}"/>
              </a:ext>
            </a:extLst>
          </p:cNvPr>
          <p:cNvSpPr/>
          <p:nvPr/>
        </p:nvSpPr>
        <p:spPr>
          <a:xfrm>
            <a:off x="2711451" y="3716338"/>
            <a:ext cx="6769100" cy="3141662"/>
          </a:xfrm>
          <a:prstGeom prst="rect">
            <a:avLst/>
          </a:prstGeom>
          <a:blipFill dpi="0" rotWithShape="1">
            <a:blip r:embed="rId3"/>
            <a:srcRect/>
            <a:stretch>
              <a:fillRect t="-20000" b="-217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Group 7">
            <a:extLst>
              <a:ext uri="{FF2B5EF4-FFF2-40B4-BE49-F238E27FC236}">
                <a16:creationId xmlns="" xmlns:a16="http://schemas.microsoft.com/office/drawing/2014/main" id="{19D82541-2BFD-4E1D-A69C-65FE079E57F2}"/>
              </a:ext>
            </a:extLst>
          </p:cNvPr>
          <p:cNvGrpSpPr/>
          <p:nvPr/>
        </p:nvGrpSpPr>
        <p:grpSpPr>
          <a:xfrm>
            <a:off x="5670874" y="3294509"/>
            <a:ext cx="850252" cy="850248"/>
            <a:chOff x="8503251" y="2497458"/>
            <a:chExt cx="710560" cy="710560"/>
          </a:xfrm>
        </p:grpSpPr>
        <p:sp>
          <p:nvSpPr>
            <p:cNvPr id="14" name="椭圆 13">
              <a:extLst>
                <a:ext uri="{FF2B5EF4-FFF2-40B4-BE49-F238E27FC236}">
                  <a16:creationId xmlns="" xmlns:a16="http://schemas.microsoft.com/office/drawing/2014/main" id="{34E8E111-386C-4380-9231-1877F84603AB}"/>
                </a:ext>
              </a:extLst>
            </p:cNvPr>
            <p:cNvSpPr/>
            <p:nvPr/>
          </p:nvSpPr>
          <p:spPr>
            <a:xfrm>
              <a:off x="8503251" y="2497458"/>
              <a:ext cx="710560" cy="710560"/>
            </a:xfrm>
            <a:prstGeom prst="ellipse">
              <a:avLst/>
            </a:prstGeom>
            <a:solidFill>
              <a:srgbClr val="74412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Oval 9">
              <a:extLst>
                <a:ext uri="{FF2B5EF4-FFF2-40B4-BE49-F238E27FC236}">
                  <a16:creationId xmlns="" xmlns:a16="http://schemas.microsoft.com/office/drawing/2014/main" id="{B1153A9D-2275-45D1-BD95-4EB315F5BE28}"/>
                </a:ext>
              </a:extLst>
            </p:cNvPr>
            <p:cNvSpPr/>
            <p:nvPr/>
          </p:nvSpPr>
          <p:spPr>
            <a:xfrm>
              <a:off x="8750225" y="2659062"/>
              <a:ext cx="216611" cy="387352"/>
            </a:xfrm>
            <a:custGeom>
              <a:avLst/>
              <a:gdLst>
                <a:gd name="connsiteX0" fmla="*/ 168920 w 337966"/>
                <a:gd name="connsiteY0" fmla="*/ 358540 h 604363"/>
                <a:gd name="connsiteX1" fmla="*/ 100839 w 337966"/>
                <a:gd name="connsiteY1" fmla="*/ 369869 h 604363"/>
                <a:gd name="connsiteX2" fmla="*/ 63111 w 337966"/>
                <a:gd name="connsiteY2" fmla="*/ 485700 h 604363"/>
                <a:gd name="connsiteX3" fmla="*/ 168920 w 337966"/>
                <a:gd name="connsiteY3" fmla="*/ 462194 h 604363"/>
                <a:gd name="connsiteX4" fmla="*/ 274728 w 337966"/>
                <a:gd name="connsiteY4" fmla="*/ 485700 h 604363"/>
                <a:gd name="connsiteX5" fmla="*/ 237142 w 337966"/>
                <a:gd name="connsiteY5" fmla="*/ 369869 h 604363"/>
                <a:gd name="connsiteX6" fmla="*/ 168920 w 337966"/>
                <a:gd name="connsiteY6" fmla="*/ 358540 h 604363"/>
                <a:gd name="connsiteX7" fmla="*/ 168920 w 337966"/>
                <a:gd name="connsiteY7" fmla="*/ 160580 h 604363"/>
                <a:gd name="connsiteX8" fmla="*/ 111477 w 337966"/>
                <a:gd name="connsiteY8" fmla="*/ 337017 h 604363"/>
                <a:gd name="connsiteX9" fmla="*/ 168920 w 337966"/>
                <a:gd name="connsiteY9" fmla="*/ 330220 h 604363"/>
                <a:gd name="connsiteX10" fmla="*/ 226363 w 337966"/>
                <a:gd name="connsiteY10" fmla="*/ 337017 h 604363"/>
                <a:gd name="connsiteX11" fmla="*/ 168920 w 337966"/>
                <a:gd name="connsiteY11" fmla="*/ 62591 h 604363"/>
                <a:gd name="connsiteX12" fmla="*/ 147219 w 337966"/>
                <a:gd name="connsiteY12" fmla="*/ 84256 h 604363"/>
                <a:gd name="connsiteX13" fmla="*/ 168920 w 337966"/>
                <a:gd name="connsiteY13" fmla="*/ 105779 h 604363"/>
                <a:gd name="connsiteX14" fmla="*/ 190620 w 337966"/>
                <a:gd name="connsiteY14" fmla="*/ 84256 h 604363"/>
                <a:gd name="connsiteX15" fmla="*/ 168920 w 337966"/>
                <a:gd name="connsiteY15" fmla="*/ 62591 h 604363"/>
                <a:gd name="connsiteX16" fmla="*/ 168920 w 337966"/>
                <a:gd name="connsiteY16" fmla="*/ 34270 h 604363"/>
                <a:gd name="connsiteX17" fmla="*/ 218987 w 337966"/>
                <a:gd name="connsiteY17" fmla="*/ 84256 h 604363"/>
                <a:gd name="connsiteX18" fmla="*/ 188777 w 337966"/>
                <a:gd name="connsiteY18" fmla="*/ 129993 h 604363"/>
                <a:gd name="connsiteX19" fmla="*/ 313874 w 337966"/>
                <a:gd name="connsiteY19" fmla="*/ 514162 h 604363"/>
                <a:gd name="connsiteX20" fmla="*/ 314442 w 337966"/>
                <a:gd name="connsiteY20" fmla="*/ 515861 h 604363"/>
                <a:gd name="connsiteX21" fmla="*/ 337277 w 337966"/>
                <a:gd name="connsiteY21" fmla="*/ 585813 h 604363"/>
                <a:gd name="connsiteX22" fmla="*/ 328058 w 337966"/>
                <a:gd name="connsiteY22" fmla="*/ 603655 h 604363"/>
                <a:gd name="connsiteX23" fmla="*/ 323661 w 337966"/>
                <a:gd name="connsiteY23" fmla="*/ 604363 h 604363"/>
                <a:gd name="connsiteX24" fmla="*/ 310187 w 337966"/>
                <a:gd name="connsiteY24" fmla="*/ 594592 h 604363"/>
                <a:gd name="connsiteX25" fmla="*/ 288486 w 337966"/>
                <a:gd name="connsiteY25" fmla="*/ 527756 h 604363"/>
                <a:gd name="connsiteX26" fmla="*/ 168920 w 337966"/>
                <a:gd name="connsiteY26" fmla="*/ 490514 h 604363"/>
                <a:gd name="connsiteX27" fmla="*/ 49353 w 337966"/>
                <a:gd name="connsiteY27" fmla="*/ 527756 h 604363"/>
                <a:gd name="connsiteX28" fmla="*/ 27653 w 337966"/>
                <a:gd name="connsiteY28" fmla="*/ 594592 h 604363"/>
                <a:gd name="connsiteX29" fmla="*/ 9782 w 337966"/>
                <a:gd name="connsiteY29" fmla="*/ 603655 h 604363"/>
                <a:gd name="connsiteX30" fmla="*/ 704 w 337966"/>
                <a:gd name="connsiteY30" fmla="*/ 585813 h 604363"/>
                <a:gd name="connsiteX31" fmla="*/ 23398 w 337966"/>
                <a:gd name="connsiteY31" fmla="*/ 516003 h 604363"/>
                <a:gd name="connsiteX32" fmla="*/ 23965 w 337966"/>
                <a:gd name="connsiteY32" fmla="*/ 514020 h 604363"/>
                <a:gd name="connsiteX33" fmla="*/ 149063 w 337966"/>
                <a:gd name="connsiteY33" fmla="*/ 129993 h 604363"/>
                <a:gd name="connsiteX34" fmla="*/ 118852 w 337966"/>
                <a:gd name="connsiteY34" fmla="*/ 84256 h 604363"/>
                <a:gd name="connsiteX35" fmla="*/ 168920 w 337966"/>
                <a:gd name="connsiteY35" fmla="*/ 34270 h 604363"/>
                <a:gd name="connsiteX36" fmla="*/ 94727 w 337966"/>
                <a:gd name="connsiteY36" fmla="*/ 28009 h 604363"/>
                <a:gd name="connsiteX37" fmla="*/ 95578 w 337966"/>
                <a:gd name="connsiteY37" fmla="*/ 47981 h 604363"/>
                <a:gd name="connsiteX38" fmla="*/ 83809 w 337966"/>
                <a:gd name="connsiteY38" fmla="*/ 82117 h 604363"/>
                <a:gd name="connsiteX39" fmla="*/ 95436 w 337966"/>
                <a:gd name="connsiteY39" fmla="*/ 116111 h 604363"/>
                <a:gd name="connsiteX40" fmla="*/ 94444 w 337966"/>
                <a:gd name="connsiteY40" fmla="*/ 136083 h 604363"/>
                <a:gd name="connsiteX41" fmla="*/ 84944 w 337966"/>
                <a:gd name="connsiteY41" fmla="*/ 139624 h 604363"/>
                <a:gd name="connsiteX42" fmla="*/ 74309 w 337966"/>
                <a:gd name="connsiteY42" fmla="*/ 134950 h 604363"/>
                <a:gd name="connsiteX43" fmla="*/ 55451 w 337966"/>
                <a:gd name="connsiteY43" fmla="*/ 82117 h 604363"/>
                <a:gd name="connsiteX44" fmla="*/ 74735 w 337966"/>
                <a:gd name="connsiteY44" fmla="*/ 28859 h 604363"/>
                <a:gd name="connsiteX45" fmla="*/ 94727 w 337966"/>
                <a:gd name="connsiteY45" fmla="*/ 28009 h 604363"/>
                <a:gd name="connsiteX46" fmla="*/ 241562 w 337966"/>
                <a:gd name="connsiteY46" fmla="*/ 27868 h 604363"/>
                <a:gd name="connsiteX47" fmla="*/ 261555 w 337966"/>
                <a:gd name="connsiteY47" fmla="*/ 29001 h 604363"/>
                <a:gd name="connsiteX48" fmla="*/ 280413 w 337966"/>
                <a:gd name="connsiteY48" fmla="*/ 81834 h 604363"/>
                <a:gd name="connsiteX49" fmla="*/ 261130 w 337966"/>
                <a:gd name="connsiteY49" fmla="*/ 135091 h 604363"/>
                <a:gd name="connsiteX50" fmla="*/ 250779 w 337966"/>
                <a:gd name="connsiteY50" fmla="*/ 139624 h 604363"/>
                <a:gd name="connsiteX51" fmla="*/ 241137 w 337966"/>
                <a:gd name="connsiteY51" fmla="*/ 135941 h 604363"/>
                <a:gd name="connsiteX52" fmla="*/ 240286 w 337966"/>
                <a:gd name="connsiteY52" fmla="*/ 115970 h 604363"/>
                <a:gd name="connsiteX53" fmla="*/ 252055 w 337966"/>
                <a:gd name="connsiteY53" fmla="*/ 81834 h 604363"/>
                <a:gd name="connsiteX54" fmla="*/ 240428 w 337966"/>
                <a:gd name="connsiteY54" fmla="*/ 47839 h 604363"/>
                <a:gd name="connsiteX55" fmla="*/ 241562 w 337966"/>
                <a:gd name="connsiteY55" fmla="*/ 27868 h 604363"/>
                <a:gd name="connsiteX56" fmla="*/ 284673 w 337966"/>
                <a:gd name="connsiteY56" fmla="*/ 3663 h 604363"/>
                <a:gd name="connsiteX57" fmla="*/ 304649 w 337966"/>
                <a:gd name="connsiteY57" fmla="*/ 4654 h 604363"/>
                <a:gd name="connsiteX58" fmla="*/ 333126 w 337966"/>
                <a:gd name="connsiteY58" fmla="*/ 81692 h 604363"/>
                <a:gd name="connsiteX59" fmla="*/ 304224 w 337966"/>
                <a:gd name="connsiteY59" fmla="*/ 159297 h 604363"/>
                <a:gd name="connsiteX60" fmla="*/ 293740 w 337966"/>
                <a:gd name="connsiteY60" fmla="*/ 163970 h 604363"/>
                <a:gd name="connsiteX61" fmla="*/ 284106 w 337966"/>
                <a:gd name="connsiteY61" fmla="*/ 160288 h 604363"/>
                <a:gd name="connsiteX62" fmla="*/ 283256 w 337966"/>
                <a:gd name="connsiteY62" fmla="*/ 140320 h 604363"/>
                <a:gd name="connsiteX63" fmla="*/ 304791 w 337966"/>
                <a:gd name="connsiteY63" fmla="*/ 81692 h 604363"/>
                <a:gd name="connsiteX64" fmla="*/ 283681 w 337966"/>
                <a:gd name="connsiteY64" fmla="*/ 23630 h 604363"/>
                <a:gd name="connsiteX65" fmla="*/ 284673 w 337966"/>
                <a:gd name="connsiteY65" fmla="*/ 3663 h 604363"/>
                <a:gd name="connsiteX66" fmla="*/ 51750 w 337966"/>
                <a:gd name="connsiteY66" fmla="*/ 3663 h 604363"/>
                <a:gd name="connsiteX67" fmla="*/ 52601 w 337966"/>
                <a:gd name="connsiteY67" fmla="*/ 23630 h 604363"/>
                <a:gd name="connsiteX68" fmla="*/ 31039 w 337966"/>
                <a:gd name="connsiteY68" fmla="*/ 82259 h 604363"/>
                <a:gd name="connsiteX69" fmla="*/ 52176 w 337966"/>
                <a:gd name="connsiteY69" fmla="*/ 140320 h 604363"/>
                <a:gd name="connsiteX70" fmla="*/ 51183 w 337966"/>
                <a:gd name="connsiteY70" fmla="*/ 160288 h 604363"/>
                <a:gd name="connsiteX71" fmla="*/ 41679 w 337966"/>
                <a:gd name="connsiteY71" fmla="*/ 163970 h 604363"/>
                <a:gd name="connsiteX72" fmla="*/ 31181 w 337966"/>
                <a:gd name="connsiteY72" fmla="*/ 159297 h 604363"/>
                <a:gd name="connsiteX73" fmla="*/ 2668 w 337966"/>
                <a:gd name="connsiteY73" fmla="*/ 82259 h 604363"/>
                <a:gd name="connsiteX74" fmla="*/ 31607 w 337966"/>
                <a:gd name="connsiteY74" fmla="*/ 4654 h 604363"/>
                <a:gd name="connsiteX75" fmla="*/ 51750 w 337966"/>
                <a:gd name="connsiteY75" fmla="*/ 3663 h 60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7966" h="604363">
                  <a:moveTo>
                    <a:pt x="168920" y="358540"/>
                  </a:moveTo>
                  <a:cubicBezTo>
                    <a:pt x="145092" y="358540"/>
                    <a:pt x="121689" y="362505"/>
                    <a:pt x="100839" y="369869"/>
                  </a:cubicBezTo>
                  <a:lnTo>
                    <a:pt x="63111" y="485700"/>
                  </a:lnTo>
                  <a:cubicBezTo>
                    <a:pt x="93606" y="470548"/>
                    <a:pt x="130341" y="462194"/>
                    <a:pt x="168920" y="462194"/>
                  </a:cubicBezTo>
                  <a:cubicBezTo>
                    <a:pt x="207499" y="462194"/>
                    <a:pt x="244376" y="470548"/>
                    <a:pt x="274728" y="485700"/>
                  </a:cubicBezTo>
                  <a:lnTo>
                    <a:pt x="237142" y="369869"/>
                  </a:lnTo>
                  <a:cubicBezTo>
                    <a:pt x="216292" y="362505"/>
                    <a:pt x="192890" y="358540"/>
                    <a:pt x="168920" y="358540"/>
                  </a:cubicBezTo>
                  <a:close/>
                  <a:moveTo>
                    <a:pt x="168920" y="160580"/>
                  </a:moveTo>
                  <a:lnTo>
                    <a:pt x="111477" y="337017"/>
                  </a:lnTo>
                  <a:cubicBezTo>
                    <a:pt x="129773" y="332485"/>
                    <a:pt x="149347" y="330220"/>
                    <a:pt x="168920" y="330220"/>
                  </a:cubicBezTo>
                  <a:cubicBezTo>
                    <a:pt x="188635" y="330220"/>
                    <a:pt x="208066" y="332485"/>
                    <a:pt x="226363" y="337017"/>
                  </a:cubicBezTo>
                  <a:close/>
                  <a:moveTo>
                    <a:pt x="168920" y="62591"/>
                  </a:moveTo>
                  <a:cubicBezTo>
                    <a:pt x="157006" y="62591"/>
                    <a:pt x="147219" y="72220"/>
                    <a:pt x="147219" y="84256"/>
                  </a:cubicBezTo>
                  <a:cubicBezTo>
                    <a:pt x="147219" y="96150"/>
                    <a:pt x="157006" y="105779"/>
                    <a:pt x="168920" y="105779"/>
                  </a:cubicBezTo>
                  <a:cubicBezTo>
                    <a:pt x="180834" y="105779"/>
                    <a:pt x="190620" y="96150"/>
                    <a:pt x="190620" y="84256"/>
                  </a:cubicBezTo>
                  <a:cubicBezTo>
                    <a:pt x="190620" y="72220"/>
                    <a:pt x="180834" y="62591"/>
                    <a:pt x="168920" y="62591"/>
                  </a:cubicBezTo>
                  <a:close/>
                  <a:moveTo>
                    <a:pt x="168920" y="34270"/>
                  </a:moveTo>
                  <a:cubicBezTo>
                    <a:pt x="196577" y="34270"/>
                    <a:pt x="218987" y="56643"/>
                    <a:pt x="218987" y="84256"/>
                  </a:cubicBezTo>
                  <a:cubicBezTo>
                    <a:pt x="218987" y="104647"/>
                    <a:pt x="206506" y="122347"/>
                    <a:pt x="188777" y="129993"/>
                  </a:cubicBezTo>
                  <a:lnTo>
                    <a:pt x="313874" y="514162"/>
                  </a:lnTo>
                  <a:cubicBezTo>
                    <a:pt x="314158" y="514728"/>
                    <a:pt x="314300" y="515295"/>
                    <a:pt x="314442" y="515861"/>
                  </a:cubicBezTo>
                  <a:lnTo>
                    <a:pt x="337277" y="585813"/>
                  </a:lnTo>
                  <a:cubicBezTo>
                    <a:pt x="339688" y="593318"/>
                    <a:pt x="335575" y="601248"/>
                    <a:pt x="328058" y="603655"/>
                  </a:cubicBezTo>
                  <a:cubicBezTo>
                    <a:pt x="326639" y="604221"/>
                    <a:pt x="325221" y="604363"/>
                    <a:pt x="323661" y="604363"/>
                  </a:cubicBezTo>
                  <a:cubicBezTo>
                    <a:pt x="317704" y="604363"/>
                    <a:pt x="312172" y="600540"/>
                    <a:pt x="310187" y="594592"/>
                  </a:cubicBezTo>
                  <a:lnTo>
                    <a:pt x="288486" y="527756"/>
                  </a:lnTo>
                  <a:cubicBezTo>
                    <a:pt x="258984" y="503966"/>
                    <a:pt x="215725" y="490514"/>
                    <a:pt x="168920" y="490514"/>
                  </a:cubicBezTo>
                  <a:cubicBezTo>
                    <a:pt x="122114" y="490514"/>
                    <a:pt x="78855" y="504108"/>
                    <a:pt x="49353" y="527756"/>
                  </a:cubicBezTo>
                  <a:lnTo>
                    <a:pt x="27653" y="594592"/>
                  </a:lnTo>
                  <a:cubicBezTo>
                    <a:pt x="25242" y="602097"/>
                    <a:pt x="17157" y="606062"/>
                    <a:pt x="9782" y="603655"/>
                  </a:cubicBezTo>
                  <a:cubicBezTo>
                    <a:pt x="2264" y="601248"/>
                    <a:pt x="-1707" y="593318"/>
                    <a:pt x="704" y="585813"/>
                  </a:cubicBezTo>
                  <a:lnTo>
                    <a:pt x="23398" y="516003"/>
                  </a:lnTo>
                  <a:cubicBezTo>
                    <a:pt x="23540" y="515295"/>
                    <a:pt x="23823" y="514728"/>
                    <a:pt x="23965" y="514020"/>
                  </a:cubicBezTo>
                  <a:lnTo>
                    <a:pt x="149063" y="129993"/>
                  </a:lnTo>
                  <a:cubicBezTo>
                    <a:pt x="131334" y="122347"/>
                    <a:pt x="118852" y="104647"/>
                    <a:pt x="118852" y="84256"/>
                  </a:cubicBezTo>
                  <a:cubicBezTo>
                    <a:pt x="118852" y="56643"/>
                    <a:pt x="141404" y="34270"/>
                    <a:pt x="168920" y="34270"/>
                  </a:cubicBezTo>
                  <a:close/>
                  <a:moveTo>
                    <a:pt x="94727" y="28009"/>
                  </a:moveTo>
                  <a:cubicBezTo>
                    <a:pt x="100541" y="33250"/>
                    <a:pt x="100966" y="42174"/>
                    <a:pt x="95578" y="47981"/>
                  </a:cubicBezTo>
                  <a:cubicBezTo>
                    <a:pt x="88914" y="55346"/>
                    <a:pt x="83809" y="70077"/>
                    <a:pt x="83809" y="82117"/>
                  </a:cubicBezTo>
                  <a:cubicBezTo>
                    <a:pt x="83809" y="94157"/>
                    <a:pt x="88772" y="108746"/>
                    <a:pt x="95436" y="116111"/>
                  </a:cubicBezTo>
                  <a:cubicBezTo>
                    <a:pt x="100683" y="121919"/>
                    <a:pt x="100257" y="130842"/>
                    <a:pt x="94444" y="136083"/>
                  </a:cubicBezTo>
                  <a:cubicBezTo>
                    <a:pt x="91608" y="138491"/>
                    <a:pt x="88205" y="139624"/>
                    <a:pt x="84944" y="139624"/>
                  </a:cubicBezTo>
                  <a:cubicBezTo>
                    <a:pt x="80974" y="139624"/>
                    <a:pt x="77145" y="138066"/>
                    <a:pt x="74309" y="134950"/>
                  </a:cubicBezTo>
                  <a:cubicBezTo>
                    <a:pt x="61265" y="120502"/>
                    <a:pt x="55451" y="97981"/>
                    <a:pt x="55451" y="82117"/>
                  </a:cubicBezTo>
                  <a:cubicBezTo>
                    <a:pt x="55451" y="66111"/>
                    <a:pt x="61406" y="43448"/>
                    <a:pt x="74735" y="28859"/>
                  </a:cubicBezTo>
                  <a:cubicBezTo>
                    <a:pt x="79981" y="23052"/>
                    <a:pt x="88914" y="22627"/>
                    <a:pt x="94727" y="28009"/>
                  </a:cubicBezTo>
                  <a:close/>
                  <a:moveTo>
                    <a:pt x="241562" y="27868"/>
                  </a:moveTo>
                  <a:cubicBezTo>
                    <a:pt x="247376" y="22627"/>
                    <a:pt x="256309" y="23194"/>
                    <a:pt x="261555" y="29001"/>
                  </a:cubicBezTo>
                  <a:cubicBezTo>
                    <a:pt x="274600" y="43448"/>
                    <a:pt x="280413" y="65970"/>
                    <a:pt x="280413" y="81834"/>
                  </a:cubicBezTo>
                  <a:cubicBezTo>
                    <a:pt x="280413" y="97839"/>
                    <a:pt x="274458" y="120502"/>
                    <a:pt x="261130" y="135091"/>
                  </a:cubicBezTo>
                  <a:cubicBezTo>
                    <a:pt x="258436" y="138066"/>
                    <a:pt x="254607" y="139624"/>
                    <a:pt x="250779" y="139624"/>
                  </a:cubicBezTo>
                  <a:cubicBezTo>
                    <a:pt x="247376" y="139624"/>
                    <a:pt x="243831" y="138491"/>
                    <a:pt x="241137" y="135941"/>
                  </a:cubicBezTo>
                  <a:cubicBezTo>
                    <a:pt x="235324" y="130700"/>
                    <a:pt x="235040" y="121777"/>
                    <a:pt x="240286" y="115970"/>
                  </a:cubicBezTo>
                  <a:cubicBezTo>
                    <a:pt x="246951" y="108604"/>
                    <a:pt x="252055" y="93873"/>
                    <a:pt x="252055" y="81834"/>
                  </a:cubicBezTo>
                  <a:cubicBezTo>
                    <a:pt x="252055" y="69794"/>
                    <a:pt x="247092" y="55205"/>
                    <a:pt x="240428" y="47839"/>
                  </a:cubicBezTo>
                  <a:cubicBezTo>
                    <a:pt x="235182" y="42032"/>
                    <a:pt x="235749" y="33109"/>
                    <a:pt x="241562" y="27868"/>
                  </a:cubicBezTo>
                  <a:close/>
                  <a:moveTo>
                    <a:pt x="284673" y="3663"/>
                  </a:moveTo>
                  <a:cubicBezTo>
                    <a:pt x="290482" y="-1577"/>
                    <a:pt x="299407" y="-1152"/>
                    <a:pt x="304649" y="4654"/>
                  </a:cubicBezTo>
                  <a:cubicBezTo>
                    <a:pt x="322217" y="24197"/>
                    <a:pt x="333126" y="53653"/>
                    <a:pt x="333126" y="81692"/>
                  </a:cubicBezTo>
                  <a:cubicBezTo>
                    <a:pt x="333126" y="110015"/>
                    <a:pt x="322075" y="139754"/>
                    <a:pt x="304224" y="159297"/>
                  </a:cubicBezTo>
                  <a:cubicBezTo>
                    <a:pt x="301391" y="162412"/>
                    <a:pt x="297565" y="163970"/>
                    <a:pt x="293740" y="163970"/>
                  </a:cubicBezTo>
                  <a:cubicBezTo>
                    <a:pt x="290340" y="163970"/>
                    <a:pt x="286940" y="162695"/>
                    <a:pt x="284106" y="160288"/>
                  </a:cubicBezTo>
                  <a:cubicBezTo>
                    <a:pt x="278439" y="155048"/>
                    <a:pt x="278014" y="145985"/>
                    <a:pt x="283256" y="140320"/>
                  </a:cubicBezTo>
                  <a:cubicBezTo>
                    <a:pt x="296432" y="125876"/>
                    <a:pt x="304791" y="102934"/>
                    <a:pt x="304791" y="81692"/>
                  </a:cubicBezTo>
                  <a:cubicBezTo>
                    <a:pt x="304791" y="60733"/>
                    <a:pt x="296574" y="37933"/>
                    <a:pt x="283681" y="23630"/>
                  </a:cubicBezTo>
                  <a:cubicBezTo>
                    <a:pt x="278439" y="17824"/>
                    <a:pt x="278864" y="8902"/>
                    <a:pt x="284673" y="3663"/>
                  </a:cubicBezTo>
                  <a:close/>
                  <a:moveTo>
                    <a:pt x="51750" y="3663"/>
                  </a:moveTo>
                  <a:cubicBezTo>
                    <a:pt x="57425" y="8902"/>
                    <a:pt x="57850" y="17966"/>
                    <a:pt x="52601" y="23630"/>
                  </a:cubicBezTo>
                  <a:cubicBezTo>
                    <a:pt x="39551" y="38075"/>
                    <a:pt x="31039" y="61016"/>
                    <a:pt x="31039" y="82259"/>
                  </a:cubicBezTo>
                  <a:cubicBezTo>
                    <a:pt x="31039" y="103218"/>
                    <a:pt x="39267" y="126017"/>
                    <a:pt x="52176" y="140320"/>
                  </a:cubicBezTo>
                  <a:cubicBezTo>
                    <a:pt x="57425" y="146127"/>
                    <a:pt x="56999" y="155048"/>
                    <a:pt x="51183" y="160288"/>
                  </a:cubicBezTo>
                  <a:cubicBezTo>
                    <a:pt x="48488" y="162695"/>
                    <a:pt x="45083" y="163970"/>
                    <a:pt x="41679" y="163970"/>
                  </a:cubicBezTo>
                  <a:cubicBezTo>
                    <a:pt x="37848" y="163970"/>
                    <a:pt x="34018" y="162412"/>
                    <a:pt x="31181" y="159297"/>
                  </a:cubicBezTo>
                  <a:cubicBezTo>
                    <a:pt x="13591" y="139754"/>
                    <a:pt x="2668" y="110298"/>
                    <a:pt x="2668" y="82259"/>
                  </a:cubicBezTo>
                  <a:cubicBezTo>
                    <a:pt x="2668" y="53936"/>
                    <a:pt x="13733" y="24197"/>
                    <a:pt x="31607" y="4654"/>
                  </a:cubicBezTo>
                  <a:cubicBezTo>
                    <a:pt x="36997" y="-1152"/>
                    <a:pt x="45934" y="-1577"/>
                    <a:pt x="51750" y="366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35286048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inVertic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a:blip r:embed="rId3">
              <a:duotone>
                <a:prstClr val="black"/>
                <a:srgbClr val="D9C3A5">
                  <a:tint val="50000"/>
                  <a:satMod val="180000"/>
                </a:srgbClr>
              </a:duotone>
            </a:blip>
            <a:stretch>
              <a:fillRect t="-65085" b="-95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42781" y="717250"/>
            <a:ext cx="2409635"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a:solidFill>
                  <a:schemeClr val="bg1"/>
                </a:solidFill>
                <a:latin typeface="Humanst521 BT" panose="020B0602020204020204" pitchFamily="34" charset="0"/>
                <a:ea typeface="方正兰亭中黑_GBK" panose="02000000000000000000" pitchFamily="2" charset="-122"/>
              </a:rPr>
              <a:t>04</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475022" y="899669"/>
            <a:ext cx="4855816" cy="2002856"/>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《金陵十三钗》</a:t>
            </a:r>
            <a:r>
              <a:rPr lang="zh-CN" altLang="zh-CN" sz="4400" dirty="0" smtClean="0"/>
              <a:t>：</a:t>
            </a:r>
            <a:endParaRPr lang="en-US" altLang="zh-CN" sz="4400" dirty="0" smtClean="0"/>
          </a:p>
          <a:p>
            <a:pPr>
              <a:lnSpc>
                <a:spcPct val="150000"/>
              </a:lnSpc>
            </a:pPr>
            <a:r>
              <a:rPr lang="zh-CN" altLang="zh-CN" sz="4400" dirty="0" smtClean="0"/>
              <a:t>从中</a:t>
            </a:r>
            <a:r>
              <a:rPr lang="zh-CN" altLang="zh-CN" sz="4400" dirty="0"/>
              <a:t>篇小说到电影 </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165944682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图文框 13">
            <a:extLst>
              <a:ext uri="{FF2B5EF4-FFF2-40B4-BE49-F238E27FC236}">
                <a16:creationId xmlns="" xmlns:a16="http://schemas.microsoft.com/office/drawing/2014/main" id="{2DE91BA5-1BF1-4EED-A336-E9B5FE0FCE38}"/>
              </a:ext>
            </a:extLst>
          </p:cNvPr>
          <p:cNvSpPr/>
          <p:nvPr/>
        </p:nvSpPr>
        <p:spPr>
          <a:xfrm>
            <a:off x="1535505" y="1533883"/>
            <a:ext cx="4000586" cy="2412000"/>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41" name="图片 40">
            <a:extLst>
              <a:ext uri="{FF2B5EF4-FFF2-40B4-BE49-F238E27FC236}">
                <a16:creationId xmlns="" xmlns:a16="http://schemas.microsoft.com/office/drawing/2014/main" id="{79B46D5F-740A-4199-8AF2-5950BD95F6BC}"/>
              </a:ext>
            </a:extLst>
          </p:cNvPr>
          <p:cNvPicPr>
            <a:picLocks noChangeAspect="1"/>
          </p:cNvPicPr>
          <p:nvPr/>
        </p:nvPicPr>
        <p:blipFill>
          <a:blip r:embed="rId3">
            <a:duotone>
              <a:prstClr val="black"/>
              <a:srgbClr val="D9C3A5">
                <a:tint val="50000"/>
                <a:satMod val="180000"/>
              </a:srgbClr>
            </a:duotone>
          </a:blip>
          <a:stretch>
            <a:fillRect/>
          </a:stretch>
        </p:blipFill>
        <p:spPr>
          <a:xfrm>
            <a:off x="0" y="1127561"/>
            <a:ext cx="3151905" cy="4602879"/>
          </a:xfrm>
          <a:prstGeom prst="rect">
            <a:avLst/>
          </a:prstGeom>
        </p:spPr>
      </p:pic>
      <p:sp>
        <p:nvSpPr>
          <p:cNvPr id="3" name="矩形 2">
            <a:extLst>
              <a:ext uri="{FF2B5EF4-FFF2-40B4-BE49-F238E27FC236}">
                <a16:creationId xmlns="" xmlns:a16="http://schemas.microsoft.com/office/drawing/2014/main" id="{09A051FA-FE78-4E80-A535-52635DA1A6AF}"/>
              </a:ext>
            </a:extLst>
          </p:cNvPr>
          <p:cNvSpPr/>
          <p:nvPr/>
        </p:nvSpPr>
        <p:spPr>
          <a:xfrm>
            <a:off x="0" y="3716338"/>
            <a:ext cx="1019175" cy="2593974"/>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69568"/>
              </a:solidFill>
            </a:endParaRPr>
          </a:p>
        </p:txBody>
      </p:sp>
      <p:sp>
        <p:nvSpPr>
          <p:cNvPr id="4" name="文本框 3">
            <a:extLst>
              <a:ext uri="{FF2B5EF4-FFF2-40B4-BE49-F238E27FC236}">
                <a16:creationId xmlns="" xmlns:a16="http://schemas.microsoft.com/office/drawing/2014/main" id="{E3CBAEAE-9468-43C0-98ED-728C93BF1155}"/>
              </a:ext>
            </a:extLst>
          </p:cNvPr>
          <p:cNvSpPr txBox="1"/>
          <p:nvPr/>
        </p:nvSpPr>
        <p:spPr>
          <a:xfrm>
            <a:off x="1342020" y="1911358"/>
            <a:ext cx="3773597" cy="923330"/>
          </a:xfrm>
          <a:prstGeom prst="rect">
            <a:avLst/>
          </a:prstGeom>
          <a:noFill/>
        </p:spPr>
        <p:txBody>
          <a:bodyPr wrap="none" rtlCol="0">
            <a:spAutoFit/>
            <a:scene3d>
              <a:camera prst="orthographicFront"/>
              <a:lightRig rig="threePt" dir="t"/>
            </a:scene3d>
            <a:sp3d contourW="12700"/>
          </a:bodyPr>
          <a:lstStyle/>
          <a:p>
            <a:r>
              <a:rPr lang="en-US" altLang="zh-CN" sz="5400" spc="300" dirty="0">
                <a:solidFill>
                  <a:srgbClr val="74412A"/>
                </a:solidFill>
                <a:latin typeface="+mj-ea"/>
                <a:ea typeface="+mj-ea"/>
              </a:rPr>
              <a:t>CONTENT</a:t>
            </a:r>
            <a:endParaRPr lang="zh-CN" altLang="en-US" sz="5400" spc="300" dirty="0">
              <a:solidFill>
                <a:srgbClr val="74412A"/>
              </a:solidFill>
              <a:latin typeface="+mj-ea"/>
              <a:ea typeface="+mj-ea"/>
            </a:endParaRPr>
          </a:p>
        </p:txBody>
      </p:sp>
      <p:sp>
        <p:nvSpPr>
          <p:cNvPr id="5" name="文本框 4">
            <a:extLst>
              <a:ext uri="{FF2B5EF4-FFF2-40B4-BE49-F238E27FC236}">
                <a16:creationId xmlns="" xmlns:a16="http://schemas.microsoft.com/office/drawing/2014/main" id="{513C46C7-F012-4518-9744-D600DCCB7CC0}"/>
              </a:ext>
            </a:extLst>
          </p:cNvPr>
          <p:cNvSpPr txBox="1"/>
          <p:nvPr/>
        </p:nvSpPr>
        <p:spPr>
          <a:xfrm>
            <a:off x="3405923" y="2697788"/>
            <a:ext cx="1723549" cy="923330"/>
          </a:xfrm>
          <a:prstGeom prst="rect">
            <a:avLst/>
          </a:prstGeom>
          <a:noFill/>
        </p:spPr>
        <p:txBody>
          <a:bodyPr wrap="none" rtlCol="0">
            <a:spAutoFit/>
            <a:scene3d>
              <a:camera prst="orthographicFront"/>
              <a:lightRig rig="threePt" dir="t"/>
            </a:scene3d>
            <a:sp3d contourW="12700"/>
          </a:bodyPr>
          <a:lstStyle/>
          <a:p>
            <a:pPr algn="r"/>
            <a:r>
              <a:rPr lang="zh-CN" altLang="en-US" sz="5400" spc="600" dirty="0">
                <a:solidFill>
                  <a:srgbClr val="74412A"/>
                </a:solidFill>
                <a:latin typeface="+mj-ea"/>
                <a:ea typeface="+mj-ea"/>
              </a:rPr>
              <a:t>目录</a:t>
            </a:r>
          </a:p>
        </p:txBody>
      </p:sp>
      <p:grpSp>
        <p:nvGrpSpPr>
          <p:cNvPr id="24" name="组合 23">
            <a:extLst>
              <a:ext uri="{FF2B5EF4-FFF2-40B4-BE49-F238E27FC236}">
                <a16:creationId xmlns="" xmlns:a16="http://schemas.microsoft.com/office/drawing/2014/main" id="{DDDDE88D-F342-412C-AD69-E2EB1CA4AB09}"/>
              </a:ext>
            </a:extLst>
          </p:cNvPr>
          <p:cNvGrpSpPr/>
          <p:nvPr/>
        </p:nvGrpSpPr>
        <p:grpSpPr>
          <a:xfrm>
            <a:off x="6052421" y="1388138"/>
            <a:ext cx="4744377" cy="448905"/>
            <a:chOff x="7625886" y="1533883"/>
            <a:chExt cx="4744377" cy="448905"/>
          </a:xfrm>
        </p:grpSpPr>
        <p:sp>
          <p:nvSpPr>
            <p:cNvPr id="16" name="文本框 15">
              <a:hlinkClick r:id="rId4" action="ppaction://hlinksldjump"/>
              <a:extLst>
                <a:ext uri="{FF2B5EF4-FFF2-40B4-BE49-F238E27FC236}">
                  <a16:creationId xmlns="" xmlns:a16="http://schemas.microsoft.com/office/drawing/2014/main" id="{48F1A512-7B30-44F4-8150-17A5E91C8AE0}"/>
                </a:ext>
              </a:extLst>
            </p:cNvPr>
            <p:cNvSpPr txBox="1"/>
            <p:nvPr/>
          </p:nvSpPr>
          <p:spPr>
            <a:xfrm>
              <a:off x="8594870" y="1569395"/>
              <a:ext cx="3775393" cy="400110"/>
            </a:xfrm>
            <a:prstGeom prst="rect">
              <a:avLst/>
            </a:prstGeom>
            <a:noFill/>
          </p:spPr>
          <p:txBody>
            <a:bodyPr wrap="none" rtlCol="0">
              <a:spAutoFit/>
              <a:scene3d>
                <a:camera prst="orthographicFront"/>
                <a:lightRig rig="threePt" dir="t"/>
              </a:scene3d>
              <a:sp3d contourW="12700"/>
            </a:bodyPr>
            <a:lstStyle/>
            <a:p>
              <a:r>
                <a:rPr lang="zh-CN" altLang="zh-CN" sz="2000" dirty="0"/>
                <a:t>《潜伏》：从短篇小说到电视剧</a:t>
              </a:r>
              <a:endParaRPr lang="zh-CN" altLang="en-US" sz="2000" dirty="0">
                <a:latin typeface="+mj-ea"/>
                <a:ea typeface="+mj-ea"/>
              </a:endParaRPr>
            </a:p>
          </p:txBody>
        </p:sp>
        <p:sp>
          <p:nvSpPr>
            <p:cNvPr id="19" name="文本框 18">
              <a:extLst>
                <a:ext uri="{FF2B5EF4-FFF2-40B4-BE49-F238E27FC236}">
                  <a16:creationId xmlns="" xmlns:a16="http://schemas.microsoft.com/office/drawing/2014/main" id="{D0E6C4E2-E93F-455B-A936-8673E71923E2}"/>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smtClean="0">
                  <a:solidFill>
                    <a:srgbClr val="74412A"/>
                  </a:solidFill>
                  <a:latin typeface="Humanst521 BT" panose="020B0602020204020204" pitchFamily="34" charset="0"/>
                  <a:ea typeface="方正兰亭中黑_GBK" panose="02000000000000000000" pitchFamily="2" charset="-122"/>
                </a:rPr>
                <a:t>09</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21" name="直接连接符 20">
              <a:extLst>
                <a:ext uri="{FF2B5EF4-FFF2-40B4-BE49-F238E27FC236}">
                  <a16:creationId xmlns="" xmlns:a16="http://schemas.microsoft.com/office/drawing/2014/main" id="{2644A06D-11E3-433F-91FE-7B0B42352720}"/>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25" name="组合 24">
            <a:extLst>
              <a:ext uri="{FF2B5EF4-FFF2-40B4-BE49-F238E27FC236}">
                <a16:creationId xmlns="" xmlns:a16="http://schemas.microsoft.com/office/drawing/2014/main" id="{18E3F488-E5D7-42DF-A45A-8B379506AC2D}"/>
              </a:ext>
            </a:extLst>
          </p:cNvPr>
          <p:cNvGrpSpPr/>
          <p:nvPr/>
        </p:nvGrpSpPr>
        <p:grpSpPr>
          <a:xfrm>
            <a:off x="6052421" y="1993743"/>
            <a:ext cx="6796220" cy="448905"/>
            <a:chOff x="7625886" y="1533883"/>
            <a:chExt cx="6796220" cy="448905"/>
          </a:xfrm>
        </p:grpSpPr>
        <p:sp>
          <p:nvSpPr>
            <p:cNvPr id="27" name="文本框 26">
              <a:hlinkClick r:id="rId5" action="ppaction://hlinksldjump"/>
              <a:extLst>
                <a:ext uri="{FF2B5EF4-FFF2-40B4-BE49-F238E27FC236}">
                  <a16:creationId xmlns="" xmlns:a16="http://schemas.microsoft.com/office/drawing/2014/main" id="{4B14A545-6922-4500-9509-561DFCC0B9D7}"/>
                </a:ext>
              </a:extLst>
            </p:cNvPr>
            <p:cNvSpPr txBox="1"/>
            <p:nvPr/>
          </p:nvSpPr>
          <p:spPr>
            <a:xfrm>
              <a:off x="8594870" y="1569395"/>
              <a:ext cx="5827236" cy="400110"/>
            </a:xfrm>
            <a:prstGeom prst="rect">
              <a:avLst/>
            </a:prstGeom>
            <a:noFill/>
          </p:spPr>
          <p:txBody>
            <a:bodyPr wrap="none" rtlCol="0">
              <a:spAutoFit/>
              <a:scene3d>
                <a:camera prst="orthographicFront"/>
                <a:lightRig rig="threePt" dir="t"/>
              </a:scene3d>
              <a:sp3d contourW="12700"/>
            </a:bodyPr>
            <a:lstStyle/>
            <a:p>
              <a:r>
                <a:rPr lang="zh-CN" altLang="zh-CN" sz="2000" dirty="0"/>
                <a:t>《贫嘴张大民的幸福生活》</a:t>
              </a:r>
              <a:r>
                <a:rPr lang="zh-CN" altLang="zh-CN" sz="2000" dirty="0" smtClean="0"/>
                <a:t>：从中</a:t>
              </a:r>
              <a:r>
                <a:rPr lang="zh-CN" altLang="zh-CN" sz="2000" dirty="0"/>
                <a:t>篇小说到电视剧</a:t>
              </a:r>
              <a:endParaRPr lang="zh-CN" altLang="en-US" sz="2000" dirty="0">
                <a:latin typeface="+mj-ea"/>
                <a:ea typeface="+mj-ea"/>
              </a:endParaRPr>
            </a:p>
          </p:txBody>
        </p:sp>
        <p:sp>
          <p:nvSpPr>
            <p:cNvPr id="28" name="文本框 27">
              <a:extLst>
                <a:ext uri="{FF2B5EF4-FFF2-40B4-BE49-F238E27FC236}">
                  <a16:creationId xmlns="" xmlns:a16="http://schemas.microsoft.com/office/drawing/2014/main" id="{440DA08C-0B70-4537-9D72-D99688E03BE6}"/>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smtClean="0">
                  <a:solidFill>
                    <a:srgbClr val="74412A"/>
                  </a:solidFill>
                  <a:latin typeface="Humanst521 BT" panose="020B0602020204020204" pitchFamily="34" charset="0"/>
                  <a:ea typeface="方正兰亭中黑_GBK" panose="02000000000000000000" pitchFamily="2" charset="-122"/>
                </a:rPr>
                <a:t>10</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29" name="直接连接符 28">
              <a:extLst>
                <a:ext uri="{FF2B5EF4-FFF2-40B4-BE49-F238E27FC236}">
                  <a16:creationId xmlns="" xmlns:a16="http://schemas.microsoft.com/office/drawing/2014/main" id="{16EC11D3-7875-4B6A-A36F-57D9DC65A99B}"/>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30" name="组合 29">
            <a:extLst>
              <a:ext uri="{FF2B5EF4-FFF2-40B4-BE49-F238E27FC236}">
                <a16:creationId xmlns="" xmlns:a16="http://schemas.microsoft.com/office/drawing/2014/main" id="{86F222F6-7A2C-4C3A-8F69-B04826FF4FAB}"/>
              </a:ext>
            </a:extLst>
          </p:cNvPr>
          <p:cNvGrpSpPr/>
          <p:nvPr/>
        </p:nvGrpSpPr>
        <p:grpSpPr>
          <a:xfrm>
            <a:off x="6052421" y="2598163"/>
            <a:ext cx="4744377" cy="448905"/>
            <a:chOff x="7625886" y="1533883"/>
            <a:chExt cx="4744377" cy="448905"/>
          </a:xfrm>
        </p:grpSpPr>
        <p:sp>
          <p:nvSpPr>
            <p:cNvPr id="32" name="文本框 31">
              <a:hlinkClick r:id="rId6" action="ppaction://hlinksldjump"/>
              <a:extLst>
                <a:ext uri="{FF2B5EF4-FFF2-40B4-BE49-F238E27FC236}">
                  <a16:creationId xmlns="" xmlns:a16="http://schemas.microsoft.com/office/drawing/2014/main" id="{B20B624A-8D24-4A19-B383-98A1B5972197}"/>
                </a:ext>
              </a:extLst>
            </p:cNvPr>
            <p:cNvSpPr txBox="1"/>
            <p:nvPr/>
          </p:nvSpPr>
          <p:spPr>
            <a:xfrm>
              <a:off x="8594870" y="1569395"/>
              <a:ext cx="3775393" cy="400110"/>
            </a:xfrm>
            <a:prstGeom prst="rect">
              <a:avLst/>
            </a:prstGeom>
            <a:noFill/>
          </p:spPr>
          <p:txBody>
            <a:bodyPr wrap="none" rtlCol="0">
              <a:spAutoFit/>
              <a:scene3d>
                <a:camera prst="orthographicFront"/>
                <a:lightRig rig="threePt" dir="t"/>
              </a:scene3d>
              <a:sp3d contourW="12700"/>
            </a:bodyPr>
            <a:lstStyle/>
            <a:p>
              <a:r>
                <a:rPr lang="zh-CN" altLang="zh-CN" sz="2000" dirty="0"/>
                <a:t>《暗算》：从长篇小说到电视剧</a:t>
              </a:r>
              <a:endParaRPr lang="zh-CN" altLang="en-US" sz="2000" dirty="0">
                <a:latin typeface="+mj-ea"/>
                <a:ea typeface="+mj-ea"/>
              </a:endParaRPr>
            </a:p>
          </p:txBody>
        </p:sp>
        <p:sp>
          <p:nvSpPr>
            <p:cNvPr id="33" name="文本框 32">
              <a:extLst>
                <a:ext uri="{FF2B5EF4-FFF2-40B4-BE49-F238E27FC236}">
                  <a16:creationId xmlns="" xmlns:a16="http://schemas.microsoft.com/office/drawing/2014/main" id="{9830EAB8-C891-43FA-8293-41D501FA320B}"/>
                </a:ext>
              </a:extLst>
            </p:cNvPr>
            <p:cNvSpPr txBox="1"/>
            <p:nvPr/>
          </p:nvSpPr>
          <p:spPr>
            <a:xfrm>
              <a:off x="7625886" y="1533883"/>
              <a:ext cx="585545" cy="400110"/>
            </a:xfrm>
            <a:prstGeom prst="rect">
              <a:avLst/>
            </a:prstGeom>
            <a:noFill/>
          </p:spPr>
          <p:txBody>
            <a:bodyPr wrap="none" rtlCol="0">
              <a:spAutoFit/>
              <a:scene3d>
                <a:camera prst="orthographicFront"/>
                <a:lightRig rig="threePt" dir="t"/>
              </a:scene3d>
              <a:sp3d contourW="12700"/>
            </a:bodyPr>
            <a:lstStyle/>
            <a:p>
              <a:r>
                <a:rPr lang="en-US" altLang="zh-CN" sz="2000" spc="600" dirty="0" smtClean="0">
                  <a:solidFill>
                    <a:srgbClr val="74412A"/>
                  </a:solidFill>
                  <a:latin typeface="Humanst521 BT" panose="020B0602020204020204" pitchFamily="34" charset="0"/>
                  <a:ea typeface="方正兰亭中黑_GBK" panose="02000000000000000000" pitchFamily="2" charset="-122"/>
                </a:rPr>
                <a:t>11</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34" name="直接连接符 33">
              <a:extLst>
                <a:ext uri="{FF2B5EF4-FFF2-40B4-BE49-F238E27FC236}">
                  <a16:creationId xmlns="" xmlns:a16="http://schemas.microsoft.com/office/drawing/2014/main" id="{A945F05E-8404-459D-BC94-41E2651B12ED}"/>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35" name="组合 34">
            <a:extLst>
              <a:ext uri="{FF2B5EF4-FFF2-40B4-BE49-F238E27FC236}">
                <a16:creationId xmlns="" xmlns:a16="http://schemas.microsoft.com/office/drawing/2014/main" id="{3ED288FE-D196-49B2-A47E-EC2A36959AB4}"/>
              </a:ext>
            </a:extLst>
          </p:cNvPr>
          <p:cNvGrpSpPr/>
          <p:nvPr/>
        </p:nvGrpSpPr>
        <p:grpSpPr>
          <a:xfrm>
            <a:off x="6052421" y="3254618"/>
            <a:ext cx="5257337" cy="448905"/>
            <a:chOff x="7625886" y="1533883"/>
            <a:chExt cx="5257337" cy="448905"/>
          </a:xfrm>
        </p:grpSpPr>
        <p:sp>
          <p:nvSpPr>
            <p:cNvPr id="37" name="文本框 36">
              <a:hlinkClick r:id="rId7" action="ppaction://hlinksldjump"/>
              <a:extLst>
                <a:ext uri="{FF2B5EF4-FFF2-40B4-BE49-F238E27FC236}">
                  <a16:creationId xmlns="" xmlns:a16="http://schemas.microsoft.com/office/drawing/2014/main" id="{D236A44C-284D-4CB3-B6C5-CB4F9808EBF6}"/>
                </a:ext>
              </a:extLst>
            </p:cNvPr>
            <p:cNvSpPr txBox="1"/>
            <p:nvPr/>
          </p:nvSpPr>
          <p:spPr>
            <a:xfrm>
              <a:off x="8594870" y="1569395"/>
              <a:ext cx="4288353" cy="400110"/>
            </a:xfrm>
            <a:prstGeom prst="rect">
              <a:avLst/>
            </a:prstGeom>
            <a:noFill/>
          </p:spPr>
          <p:txBody>
            <a:bodyPr wrap="none" rtlCol="0">
              <a:spAutoFit/>
              <a:scene3d>
                <a:camera prst="orthographicFront"/>
                <a:lightRig rig="threePt" dir="t"/>
              </a:scene3d>
              <a:sp3d contourW="12700"/>
            </a:bodyPr>
            <a:lstStyle/>
            <a:p>
              <a:r>
                <a:rPr lang="zh-CN" altLang="zh-CN" sz="2000" dirty="0"/>
                <a:t>《裸婚时代》：从网络小说到电视剧</a:t>
              </a:r>
              <a:endParaRPr lang="zh-CN" altLang="en-US" sz="2000" dirty="0">
                <a:latin typeface="+mj-ea"/>
                <a:ea typeface="+mj-ea"/>
              </a:endParaRPr>
            </a:p>
          </p:txBody>
        </p:sp>
        <p:sp>
          <p:nvSpPr>
            <p:cNvPr id="38" name="文本框 37">
              <a:extLst>
                <a:ext uri="{FF2B5EF4-FFF2-40B4-BE49-F238E27FC236}">
                  <a16:creationId xmlns="" xmlns:a16="http://schemas.microsoft.com/office/drawing/2014/main" id="{AA1A3470-4BB8-4FF2-AEA6-37330FE3D4A1}"/>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smtClean="0">
                  <a:solidFill>
                    <a:srgbClr val="74412A"/>
                  </a:solidFill>
                  <a:latin typeface="Humanst521 BT" panose="020B0602020204020204" pitchFamily="34" charset="0"/>
                  <a:ea typeface="方正兰亭中黑_GBK" panose="02000000000000000000" pitchFamily="2" charset="-122"/>
                </a:rPr>
                <a:t>12</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39" name="直接连接符 38">
              <a:extLst>
                <a:ext uri="{FF2B5EF4-FFF2-40B4-BE49-F238E27FC236}">
                  <a16:creationId xmlns="" xmlns:a16="http://schemas.microsoft.com/office/drawing/2014/main" id="{B66490DD-8678-4D82-A5C3-CB3982AF38D1}"/>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40" name="组合 39">
            <a:extLst>
              <a:ext uri="{FF2B5EF4-FFF2-40B4-BE49-F238E27FC236}">
                <a16:creationId xmlns="" xmlns:a16="http://schemas.microsoft.com/office/drawing/2014/main" id="{AC76F8D9-C22E-4C39-A868-B22E97C84F92}"/>
              </a:ext>
            </a:extLst>
          </p:cNvPr>
          <p:cNvGrpSpPr/>
          <p:nvPr/>
        </p:nvGrpSpPr>
        <p:grpSpPr>
          <a:xfrm>
            <a:off x="6052421" y="3911070"/>
            <a:ext cx="5513818" cy="448905"/>
            <a:chOff x="7625886" y="1533883"/>
            <a:chExt cx="5513818" cy="448905"/>
          </a:xfrm>
        </p:grpSpPr>
        <p:sp>
          <p:nvSpPr>
            <p:cNvPr id="42" name="文本框 41">
              <a:hlinkClick r:id="rId8" action="ppaction://hlinksldjump"/>
              <a:extLst>
                <a:ext uri="{FF2B5EF4-FFF2-40B4-BE49-F238E27FC236}">
                  <a16:creationId xmlns="" xmlns:a16="http://schemas.microsoft.com/office/drawing/2014/main" id="{98287A0A-45B9-4E74-B100-B2C3E0F27E81}"/>
                </a:ext>
              </a:extLst>
            </p:cNvPr>
            <p:cNvSpPr txBox="1"/>
            <p:nvPr/>
          </p:nvSpPr>
          <p:spPr>
            <a:xfrm>
              <a:off x="8594870" y="1569395"/>
              <a:ext cx="4544834" cy="400110"/>
            </a:xfrm>
            <a:prstGeom prst="rect">
              <a:avLst/>
            </a:prstGeom>
            <a:noFill/>
          </p:spPr>
          <p:txBody>
            <a:bodyPr wrap="none" rtlCol="0">
              <a:spAutoFit/>
              <a:scene3d>
                <a:camera prst="orthographicFront"/>
                <a:lightRig rig="threePt" dir="t"/>
              </a:scene3d>
              <a:sp3d contourW="12700"/>
            </a:bodyPr>
            <a:lstStyle/>
            <a:p>
              <a:r>
                <a:rPr lang="zh-CN" altLang="zh-CN" sz="2000" dirty="0"/>
                <a:t>《神探夏洛克》：从长篇小说到迷你剧</a:t>
              </a:r>
              <a:endParaRPr lang="zh-CN" altLang="en-US" sz="2000" dirty="0">
                <a:latin typeface="+mj-ea"/>
                <a:ea typeface="+mj-ea"/>
              </a:endParaRPr>
            </a:p>
          </p:txBody>
        </p:sp>
        <p:sp>
          <p:nvSpPr>
            <p:cNvPr id="43" name="文本框 42">
              <a:extLst>
                <a:ext uri="{FF2B5EF4-FFF2-40B4-BE49-F238E27FC236}">
                  <a16:creationId xmlns="" xmlns:a16="http://schemas.microsoft.com/office/drawing/2014/main" id="{9A43F519-26BE-4F3B-A8E4-1FDD6C9B887A}"/>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smtClean="0">
                  <a:solidFill>
                    <a:srgbClr val="74412A"/>
                  </a:solidFill>
                  <a:latin typeface="Humanst521 BT" panose="020B0602020204020204" pitchFamily="34" charset="0"/>
                  <a:ea typeface="方正兰亭中黑_GBK" panose="02000000000000000000" pitchFamily="2" charset="-122"/>
                </a:rPr>
                <a:t>13</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44" name="直接连接符 43">
              <a:extLst>
                <a:ext uri="{FF2B5EF4-FFF2-40B4-BE49-F238E27FC236}">
                  <a16:creationId xmlns="" xmlns:a16="http://schemas.microsoft.com/office/drawing/2014/main" id="{AC12A6DD-15F5-42D9-A7C0-E2E6AC50CE0F}"/>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31" name="组合 39">
            <a:extLst>
              <a:ext uri="{FF2B5EF4-FFF2-40B4-BE49-F238E27FC236}">
                <a16:creationId xmlns="" xmlns:a16="http://schemas.microsoft.com/office/drawing/2014/main" id="{AC76F8D9-C22E-4C39-A868-B22E97C84F92}"/>
              </a:ext>
            </a:extLst>
          </p:cNvPr>
          <p:cNvGrpSpPr/>
          <p:nvPr/>
        </p:nvGrpSpPr>
        <p:grpSpPr>
          <a:xfrm>
            <a:off x="6052421" y="4618126"/>
            <a:ext cx="5000857" cy="448905"/>
            <a:chOff x="7625886" y="1533883"/>
            <a:chExt cx="5000857" cy="448905"/>
          </a:xfrm>
        </p:grpSpPr>
        <p:sp>
          <p:nvSpPr>
            <p:cNvPr id="36" name="文本框 35">
              <a:hlinkClick r:id="rId8" action="ppaction://hlinksldjump"/>
              <a:extLst>
                <a:ext uri="{FF2B5EF4-FFF2-40B4-BE49-F238E27FC236}">
                  <a16:creationId xmlns="" xmlns:a16="http://schemas.microsoft.com/office/drawing/2014/main" id="{98287A0A-45B9-4E74-B100-B2C3E0F27E81}"/>
                </a:ext>
              </a:extLst>
            </p:cNvPr>
            <p:cNvSpPr txBox="1"/>
            <p:nvPr/>
          </p:nvSpPr>
          <p:spPr>
            <a:xfrm>
              <a:off x="8594870" y="1569395"/>
              <a:ext cx="4031873" cy="400110"/>
            </a:xfrm>
            <a:prstGeom prst="rect">
              <a:avLst/>
            </a:prstGeom>
            <a:noFill/>
          </p:spPr>
          <p:txBody>
            <a:bodyPr wrap="none" rtlCol="0">
              <a:spAutoFit/>
              <a:scene3d>
                <a:camera prst="orthographicFront"/>
                <a:lightRig rig="threePt" dir="t"/>
              </a:scene3d>
              <a:sp3d contourW="12700"/>
            </a:bodyPr>
            <a:lstStyle/>
            <a:p>
              <a:r>
                <a:rPr lang="zh-CN" altLang="zh-CN" sz="2000" dirty="0"/>
                <a:t>《纸牌屋》：从长篇小说到电视剧</a:t>
              </a:r>
              <a:endParaRPr lang="zh-CN" altLang="en-US" sz="2000" dirty="0">
                <a:latin typeface="+mj-ea"/>
              </a:endParaRPr>
            </a:p>
          </p:txBody>
        </p:sp>
        <p:sp>
          <p:nvSpPr>
            <p:cNvPr id="45" name="文本框 44">
              <a:extLst>
                <a:ext uri="{FF2B5EF4-FFF2-40B4-BE49-F238E27FC236}">
                  <a16:creationId xmlns="" xmlns:a16="http://schemas.microsoft.com/office/drawing/2014/main" id="{9A43F519-26BE-4F3B-A8E4-1FDD6C9B887A}"/>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smtClean="0">
                  <a:solidFill>
                    <a:srgbClr val="74412A"/>
                  </a:solidFill>
                  <a:latin typeface="Humanst521 BT" panose="020B0602020204020204" pitchFamily="34" charset="0"/>
                  <a:ea typeface="方正兰亭中黑_GBK" panose="02000000000000000000" pitchFamily="2" charset="-122"/>
                </a:rPr>
                <a:t>14</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46" name="直接连接符 43">
              <a:extLst>
                <a:ext uri="{FF2B5EF4-FFF2-40B4-BE49-F238E27FC236}">
                  <a16:creationId xmlns="" xmlns:a16="http://schemas.microsoft.com/office/drawing/2014/main" id="{AC12A6DD-15F5-42D9-A7C0-E2E6AC50CE0F}"/>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47" name="组合 39">
            <a:extLst>
              <a:ext uri="{FF2B5EF4-FFF2-40B4-BE49-F238E27FC236}">
                <a16:creationId xmlns="" xmlns:a16="http://schemas.microsoft.com/office/drawing/2014/main" id="{AC76F8D9-C22E-4C39-A868-B22E97C84F92}"/>
              </a:ext>
            </a:extLst>
          </p:cNvPr>
          <p:cNvGrpSpPr/>
          <p:nvPr/>
        </p:nvGrpSpPr>
        <p:grpSpPr>
          <a:xfrm>
            <a:off x="6052421" y="5269494"/>
            <a:ext cx="5000857" cy="448905"/>
            <a:chOff x="7625886" y="1533883"/>
            <a:chExt cx="5000857" cy="448905"/>
          </a:xfrm>
        </p:grpSpPr>
        <p:sp>
          <p:nvSpPr>
            <p:cNvPr id="48" name="文本框 47">
              <a:hlinkClick r:id="rId8" action="ppaction://hlinksldjump"/>
              <a:extLst>
                <a:ext uri="{FF2B5EF4-FFF2-40B4-BE49-F238E27FC236}">
                  <a16:creationId xmlns="" xmlns:a16="http://schemas.microsoft.com/office/drawing/2014/main" id="{98287A0A-45B9-4E74-B100-B2C3E0F27E81}"/>
                </a:ext>
              </a:extLst>
            </p:cNvPr>
            <p:cNvSpPr txBox="1"/>
            <p:nvPr/>
          </p:nvSpPr>
          <p:spPr>
            <a:xfrm>
              <a:off x="8594870" y="1569395"/>
              <a:ext cx="4031873" cy="400110"/>
            </a:xfrm>
            <a:prstGeom prst="rect">
              <a:avLst/>
            </a:prstGeom>
            <a:noFill/>
          </p:spPr>
          <p:txBody>
            <a:bodyPr wrap="none" rtlCol="0">
              <a:spAutoFit/>
              <a:scene3d>
                <a:camera prst="orthographicFront"/>
                <a:lightRig rig="threePt" dir="t"/>
              </a:scene3d>
              <a:sp3d contourW="12700"/>
            </a:bodyPr>
            <a:lstStyle/>
            <a:p>
              <a:r>
                <a:rPr lang="zh-CN" altLang="zh-CN" sz="2000" dirty="0"/>
                <a:t>《西游记》：从长篇小说到电视剧</a:t>
              </a:r>
              <a:endParaRPr lang="zh-CN" altLang="en-US" sz="2000" dirty="0">
                <a:latin typeface="+mj-ea"/>
              </a:endParaRPr>
            </a:p>
          </p:txBody>
        </p:sp>
        <p:sp>
          <p:nvSpPr>
            <p:cNvPr id="49" name="文本框 48">
              <a:extLst>
                <a:ext uri="{FF2B5EF4-FFF2-40B4-BE49-F238E27FC236}">
                  <a16:creationId xmlns="" xmlns:a16="http://schemas.microsoft.com/office/drawing/2014/main" id="{9A43F519-26BE-4F3B-A8E4-1FDD6C9B887A}"/>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smtClean="0">
                  <a:solidFill>
                    <a:srgbClr val="74412A"/>
                  </a:solidFill>
                  <a:latin typeface="Humanst521 BT" panose="020B0602020204020204" pitchFamily="34" charset="0"/>
                  <a:ea typeface="方正兰亭中黑_GBK" panose="02000000000000000000" pitchFamily="2" charset="-122"/>
                </a:rPr>
                <a:t>15</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50" name="直接连接符 43">
              <a:extLst>
                <a:ext uri="{FF2B5EF4-FFF2-40B4-BE49-F238E27FC236}">
                  <a16:creationId xmlns="" xmlns:a16="http://schemas.microsoft.com/office/drawing/2014/main" id="{AC12A6DD-15F5-42D9-A7C0-E2E6AC50CE0F}"/>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grpSp>
        <p:nvGrpSpPr>
          <p:cNvPr id="55" name="组合 39">
            <a:extLst>
              <a:ext uri="{FF2B5EF4-FFF2-40B4-BE49-F238E27FC236}">
                <a16:creationId xmlns="" xmlns:a16="http://schemas.microsoft.com/office/drawing/2014/main" id="{AC76F8D9-C22E-4C39-A868-B22E97C84F92}"/>
              </a:ext>
            </a:extLst>
          </p:cNvPr>
          <p:cNvGrpSpPr/>
          <p:nvPr/>
        </p:nvGrpSpPr>
        <p:grpSpPr>
          <a:xfrm>
            <a:off x="6052421" y="5920862"/>
            <a:ext cx="6283259" cy="448905"/>
            <a:chOff x="7625886" y="1533883"/>
            <a:chExt cx="6283259" cy="448905"/>
          </a:xfrm>
        </p:grpSpPr>
        <p:sp>
          <p:nvSpPr>
            <p:cNvPr id="56" name="文本框 55">
              <a:hlinkClick r:id="rId8" action="ppaction://hlinksldjump"/>
              <a:extLst>
                <a:ext uri="{FF2B5EF4-FFF2-40B4-BE49-F238E27FC236}">
                  <a16:creationId xmlns="" xmlns:a16="http://schemas.microsoft.com/office/drawing/2014/main" id="{98287A0A-45B9-4E74-B100-B2C3E0F27E81}"/>
                </a:ext>
              </a:extLst>
            </p:cNvPr>
            <p:cNvSpPr txBox="1"/>
            <p:nvPr/>
          </p:nvSpPr>
          <p:spPr>
            <a:xfrm>
              <a:off x="8594870" y="1569395"/>
              <a:ext cx="5314275" cy="400110"/>
            </a:xfrm>
            <a:prstGeom prst="rect">
              <a:avLst/>
            </a:prstGeom>
            <a:noFill/>
          </p:spPr>
          <p:txBody>
            <a:bodyPr wrap="none" rtlCol="0">
              <a:spAutoFit/>
              <a:scene3d>
                <a:camera prst="orthographicFront"/>
                <a:lightRig rig="threePt" dir="t"/>
              </a:scene3d>
              <a:sp3d contourW="12700"/>
            </a:bodyPr>
            <a:lstStyle/>
            <a:p>
              <a:r>
                <a:rPr lang="zh-CN" altLang="zh-CN" sz="2000" dirty="0"/>
                <a:t>赵氏孤儿：从历史记载到戏剧、电影、电视剧</a:t>
              </a:r>
              <a:endParaRPr lang="zh-CN" altLang="en-US" sz="2000" dirty="0">
                <a:latin typeface="+mj-ea"/>
              </a:endParaRPr>
            </a:p>
          </p:txBody>
        </p:sp>
        <p:sp>
          <p:nvSpPr>
            <p:cNvPr id="57" name="文本框 56">
              <a:extLst>
                <a:ext uri="{FF2B5EF4-FFF2-40B4-BE49-F238E27FC236}">
                  <a16:creationId xmlns="" xmlns:a16="http://schemas.microsoft.com/office/drawing/2014/main" id="{9A43F519-26BE-4F3B-A8E4-1FDD6C9B887A}"/>
                </a:ext>
              </a:extLst>
            </p:cNvPr>
            <p:cNvSpPr txBox="1"/>
            <p:nvPr/>
          </p:nvSpPr>
          <p:spPr>
            <a:xfrm>
              <a:off x="7625886" y="1533883"/>
              <a:ext cx="595035" cy="400110"/>
            </a:xfrm>
            <a:prstGeom prst="rect">
              <a:avLst/>
            </a:prstGeom>
            <a:noFill/>
          </p:spPr>
          <p:txBody>
            <a:bodyPr wrap="none" rtlCol="0">
              <a:spAutoFit/>
              <a:scene3d>
                <a:camera prst="orthographicFront"/>
                <a:lightRig rig="threePt" dir="t"/>
              </a:scene3d>
              <a:sp3d contourW="12700"/>
            </a:bodyPr>
            <a:lstStyle/>
            <a:p>
              <a:r>
                <a:rPr lang="en-US" altLang="zh-CN" sz="2000" spc="600" dirty="0" smtClean="0">
                  <a:solidFill>
                    <a:srgbClr val="74412A"/>
                  </a:solidFill>
                  <a:latin typeface="Humanst521 BT" panose="020B0602020204020204" pitchFamily="34" charset="0"/>
                  <a:ea typeface="方正兰亭中黑_GBK" panose="02000000000000000000" pitchFamily="2" charset="-122"/>
                </a:rPr>
                <a:t>16</a:t>
              </a:r>
              <a:endParaRPr lang="zh-CN" altLang="en-US" sz="2000" spc="600" dirty="0">
                <a:solidFill>
                  <a:srgbClr val="74412A"/>
                </a:solidFill>
                <a:latin typeface="Humanst521 BT" panose="020B0602020204020204" pitchFamily="34" charset="0"/>
                <a:ea typeface="方正兰亭中黑_GBK" panose="02000000000000000000" pitchFamily="2" charset="-122"/>
              </a:endParaRPr>
            </a:p>
          </p:txBody>
        </p:sp>
        <p:cxnSp>
          <p:nvCxnSpPr>
            <p:cNvPr id="58" name="直接连接符 43">
              <a:extLst>
                <a:ext uri="{FF2B5EF4-FFF2-40B4-BE49-F238E27FC236}">
                  <a16:creationId xmlns="" xmlns:a16="http://schemas.microsoft.com/office/drawing/2014/main" id="{AC12A6DD-15F5-42D9-A7C0-E2E6AC50CE0F}"/>
                </a:ext>
              </a:extLst>
            </p:cNvPr>
            <p:cNvCxnSpPr>
              <a:cxnSpLocks/>
            </p:cNvCxnSpPr>
            <p:nvPr/>
          </p:nvCxnSpPr>
          <p:spPr>
            <a:xfrm flipH="1">
              <a:off x="8312150" y="1622425"/>
              <a:ext cx="174626" cy="360363"/>
            </a:xfrm>
            <a:prstGeom prst="line">
              <a:avLst/>
            </a:prstGeom>
            <a:ln w="19050">
              <a:solidFill>
                <a:srgbClr val="74412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7959093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p:tgtEl>
                                          <p:spTgt spid="14"/>
                                        </p:tgtEl>
                                        <p:attrNameLst>
                                          <p:attrName>ppt_x</p:attrName>
                                        </p:attrNameLst>
                                      </p:cBhvr>
                                      <p:tavLst>
                                        <p:tav tm="0">
                                          <p:val>
                                            <p:strVal val="#ppt_x-#ppt_w*1.125000"/>
                                          </p:val>
                                        </p:tav>
                                        <p:tav tm="100000">
                                          <p:val>
                                            <p:strVal val="#ppt_x"/>
                                          </p:val>
                                        </p:tav>
                                      </p:tavLst>
                                    </p:anim>
                                    <p:animEffect transition="in" filter="wipe(right)">
                                      <p:cBhvr>
                                        <p:cTn id="16" dur="500"/>
                                        <p:tgtEl>
                                          <p:spTgt spid="14"/>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ppt_y</p:attrName>
                                        </p:attrNameLst>
                                      </p:cBhvr>
                                      <p:tavLst>
                                        <p:tav tm="0">
                                          <p:val>
                                            <p:strVal val="#ppt_y+#ppt_h*1.125000"/>
                                          </p:val>
                                        </p:tav>
                                        <p:tav tm="100000">
                                          <p:val>
                                            <p:strVal val="#ppt_y"/>
                                          </p:val>
                                        </p:tav>
                                      </p:tavLst>
                                    </p:anim>
                                    <p:animEffect transition="in" filter="wipe(up)">
                                      <p:cBhvr>
                                        <p:cTn id="20" dur="500"/>
                                        <p:tgtEl>
                                          <p:spTgt spid="4"/>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ppt_y</p:attrName>
                                        </p:attrNameLst>
                                      </p:cBhvr>
                                      <p:tavLst>
                                        <p:tav tm="0">
                                          <p:val>
                                            <p:strVal val="#ppt_y-#ppt_h*1.125000"/>
                                          </p:val>
                                        </p:tav>
                                        <p:tav tm="100000">
                                          <p:val>
                                            <p:strVal val="#ppt_y"/>
                                          </p:val>
                                        </p:tav>
                                      </p:tavLst>
                                    </p:anim>
                                    <p:animEffect transition="in" filter="wipe(down)">
                                      <p:cBhvr>
                                        <p:cTn id="24" dur="500"/>
                                        <p:tgtEl>
                                          <p:spTgt spid="5"/>
                                        </p:tgtEl>
                                      </p:cBhvr>
                                    </p:animEffect>
                                  </p:childTnLst>
                                </p:cTn>
                              </p:par>
                              <p:par>
                                <p:cTn id="25" presetID="2" presetClass="entr" presetSubtype="2"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1+#ppt_w/2"/>
                                          </p:val>
                                        </p:tav>
                                        <p:tav tm="100000">
                                          <p:val>
                                            <p:strVal val="#ppt_x"/>
                                          </p:val>
                                        </p:tav>
                                      </p:tavLst>
                                    </p:anim>
                                    <p:anim calcmode="lin" valueType="num">
                                      <p:cBhvr additive="base">
                                        <p:cTn id="32" dur="500" fill="hold"/>
                                        <p:tgtEl>
                                          <p:spTgt spid="25"/>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1+#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1+#ppt_w/2"/>
                                          </p:val>
                                        </p:tav>
                                        <p:tav tm="100000">
                                          <p:val>
                                            <p:strVal val="#ppt_x"/>
                                          </p:val>
                                        </p:tav>
                                      </p:tavLst>
                                    </p:anim>
                                    <p:anim calcmode="lin" valueType="num">
                                      <p:cBhvr additive="base">
                                        <p:cTn id="40" dur="500" fill="hold"/>
                                        <p:tgtEl>
                                          <p:spTgt spid="35"/>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1+#ppt_w/2"/>
                                          </p:val>
                                        </p:tav>
                                        <p:tav tm="100000">
                                          <p:val>
                                            <p:strVal val="#ppt_x"/>
                                          </p:val>
                                        </p:tav>
                                      </p:tavLst>
                                    </p:anim>
                                    <p:anim calcmode="lin" valueType="num">
                                      <p:cBhvr additive="base">
                                        <p:cTn id="44" dur="500" fill="hold"/>
                                        <p:tgtEl>
                                          <p:spTgt spid="40"/>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1+#ppt_w/2"/>
                                          </p:val>
                                        </p:tav>
                                        <p:tav tm="100000">
                                          <p:val>
                                            <p:strVal val="#ppt_x"/>
                                          </p:val>
                                        </p:tav>
                                      </p:tavLst>
                                    </p:anim>
                                    <p:anim calcmode="lin" valueType="num">
                                      <p:cBhvr additive="base">
                                        <p:cTn id="48" dur="500" fill="hold"/>
                                        <p:tgtEl>
                                          <p:spTgt spid="31"/>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fill="hold"/>
                                        <p:tgtEl>
                                          <p:spTgt spid="47"/>
                                        </p:tgtEl>
                                        <p:attrNameLst>
                                          <p:attrName>ppt_x</p:attrName>
                                        </p:attrNameLst>
                                      </p:cBhvr>
                                      <p:tavLst>
                                        <p:tav tm="0">
                                          <p:val>
                                            <p:strVal val="1+#ppt_w/2"/>
                                          </p:val>
                                        </p:tav>
                                        <p:tav tm="100000">
                                          <p:val>
                                            <p:strVal val="#ppt_x"/>
                                          </p:val>
                                        </p:tav>
                                      </p:tavLst>
                                    </p:anim>
                                    <p:anim calcmode="lin" valueType="num">
                                      <p:cBhvr additive="base">
                                        <p:cTn id="52" dur="500" fill="hold"/>
                                        <p:tgtEl>
                                          <p:spTgt spid="4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additive="base">
                                        <p:cTn id="55" dur="500" fill="hold"/>
                                        <p:tgtEl>
                                          <p:spTgt spid="55"/>
                                        </p:tgtEl>
                                        <p:attrNameLst>
                                          <p:attrName>ppt_x</p:attrName>
                                        </p:attrNameLst>
                                      </p:cBhvr>
                                      <p:tavLst>
                                        <p:tav tm="0">
                                          <p:val>
                                            <p:strVal val="1+#ppt_w/2"/>
                                          </p:val>
                                        </p:tav>
                                        <p:tav tm="100000">
                                          <p:val>
                                            <p:strVal val="#ppt_x"/>
                                          </p:val>
                                        </p:tav>
                                      </p:tavLst>
                                    </p:anim>
                                    <p:anim calcmode="lin" valueType="num">
                                      <p:cBhvr additive="base">
                                        <p:cTn id="56"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animBg="1"/>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904875" y="1472526"/>
            <a:ext cx="7896224" cy="470898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原作：《金陵十三钗》（严歌苓）</a:t>
            </a:r>
          </a:p>
          <a:p>
            <a:pPr>
              <a:lnSpc>
                <a:spcPct val="150000"/>
              </a:lnSpc>
            </a:pPr>
            <a:r>
              <a:rPr lang="zh-CN" altLang="zh-CN" sz="2000" dirty="0"/>
              <a:t>获奖：</a:t>
            </a:r>
            <a:r>
              <a:rPr lang="en-US" altLang="zh-CN" sz="2000" dirty="0"/>
              <a:t>2006</a:t>
            </a:r>
            <a:r>
              <a:rPr lang="zh-CN" altLang="zh-CN" sz="2000" dirty="0"/>
              <a:t>年《小说月报》第十二届百花奖原创小说奖，</a:t>
            </a:r>
            <a:r>
              <a:rPr lang="en-US" altLang="zh-CN" sz="2000" dirty="0"/>
              <a:t>2006</a:t>
            </a:r>
            <a:r>
              <a:rPr lang="zh-CN" altLang="zh-CN" sz="2000" dirty="0"/>
              <a:t>年《中篇小说选刊》优秀小说奖</a:t>
            </a:r>
          </a:p>
          <a:p>
            <a:pPr>
              <a:lnSpc>
                <a:spcPct val="150000"/>
              </a:lnSpc>
            </a:pPr>
            <a:r>
              <a:rPr lang="zh-CN" altLang="zh-CN" sz="2000" dirty="0"/>
              <a:t>改编作品：《金陵十三钗》</a:t>
            </a:r>
            <a:r>
              <a:rPr lang="en-US" altLang="zh-CN" sz="2000" dirty="0"/>
              <a:t>(</a:t>
            </a:r>
            <a:r>
              <a:rPr lang="zh-CN" altLang="zh-CN" sz="2000" dirty="0"/>
              <a:t>电影</a:t>
            </a:r>
            <a:r>
              <a:rPr lang="en-US" altLang="zh-CN" sz="2000" dirty="0"/>
              <a:t>,145</a:t>
            </a:r>
            <a:r>
              <a:rPr lang="zh-CN" altLang="zh-CN" sz="2000" dirty="0"/>
              <a:t>分钟，</a:t>
            </a:r>
            <a:r>
              <a:rPr lang="en-US" altLang="zh-CN" sz="2000" dirty="0"/>
              <a:t>2011</a:t>
            </a:r>
            <a:r>
              <a:rPr lang="zh-CN" altLang="zh-CN" sz="2000" dirty="0"/>
              <a:t>年</a:t>
            </a:r>
            <a:r>
              <a:rPr lang="en-US" altLang="zh-CN" sz="2000" dirty="0"/>
              <a:t>12</a:t>
            </a:r>
            <a:r>
              <a:rPr lang="zh-CN" altLang="zh-CN" sz="2000" dirty="0"/>
              <a:t>月</a:t>
            </a:r>
            <a:r>
              <a:rPr lang="en-US" altLang="zh-CN" sz="2000" dirty="0"/>
              <a:t>15</a:t>
            </a:r>
            <a:r>
              <a:rPr lang="zh-CN" altLang="zh-CN" sz="2000" dirty="0"/>
              <a:t>日首映</a:t>
            </a:r>
            <a:r>
              <a:rPr lang="en-US" altLang="zh-CN" sz="2000" dirty="0"/>
              <a:t>)</a:t>
            </a:r>
            <a:endParaRPr lang="zh-CN" altLang="zh-CN" sz="2000" dirty="0"/>
          </a:p>
          <a:p>
            <a:pPr>
              <a:lnSpc>
                <a:spcPct val="150000"/>
              </a:lnSpc>
            </a:pPr>
            <a:r>
              <a:rPr lang="zh-CN" altLang="zh-CN" sz="2000" dirty="0"/>
              <a:t>导演：张艺谋</a:t>
            </a:r>
          </a:p>
          <a:p>
            <a:pPr>
              <a:lnSpc>
                <a:spcPct val="150000"/>
              </a:lnSpc>
            </a:pPr>
            <a:r>
              <a:rPr lang="zh-CN" altLang="zh-CN" sz="2000" dirty="0"/>
              <a:t>编剧：刘恒、严歌苓</a:t>
            </a:r>
          </a:p>
          <a:p>
            <a:pPr>
              <a:lnSpc>
                <a:spcPct val="150000"/>
              </a:lnSpc>
            </a:pPr>
            <a:r>
              <a:rPr lang="zh-CN" altLang="zh-CN" sz="2000" dirty="0"/>
              <a:t>主演</a:t>
            </a:r>
            <a:r>
              <a:rPr lang="en-US" altLang="zh-CN" sz="2000" dirty="0"/>
              <a:t>:</a:t>
            </a:r>
            <a:r>
              <a:rPr lang="zh-CN" altLang="zh-CN" sz="2000" dirty="0"/>
              <a:t>克里斯蒂安·贝尔、倪妮、佟大为、张歆怡、黄天元、渡部笃郎</a:t>
            </a:r>
          </a:p>
          <a:p>
            <a:pPr>
              <a:lnSpc>
                <a:spcPct val="150000"/>
              </a:lnSpc>
            </a:pPr>
            <a:r>
              <a:rPr lang="zh-CN" altLang="zh-CN" sz="2000" dirty="0"/>
              <a:t>获奖：</a:t>
            </a:r>
            <a:r>
              <a:rPr lang="en-US" altLang="zh-CN" sz="2000" dirty="0"/>
              <a:t>2012</a:t>
            </a:r>
            <a:r>
              <a:rPr lang="zh-CN" altLang="zh-CN" sz="2000" dirty="0"/>
              <a:t>年第</a:t>
            </a:r>
            <a:r>
              <a:rPr lang="en-US" altLang="zh-CN" sz="2000" dirty="0"/>
              <a:t>69</a:t>
            </a:r>
            <a:r>
              <a:rPr lang="zh-CN" altLang="zh-CN" sz="2000" dirty="0"/>
              <a:t>届美国电影金球奖最佳外语片提名，</a:t>
            </a:r>
            <a:r>
              <a:rPr lang="en-US" altLang="zh-CN" sz="2000" dirty="0"/>
              <a:t>2012</a:t>
            </a:r>
            <a:r>
              <a:rPr lang="zh-CN" altLang="zh-CN" sz="2000" dirty="0"/>
              <a:t>年第</a:t>
            </a:r>
            <a:r>
              <a:rPr lang="en-US" altLang="zh-CN" sz="2000" dirty="0"/>
              <a:t>31</a:t>
            </a:r>
            <a:r>
              <a:rPr lang="zh-CN" altLang="zh-CN" sz="2000" dirty="0"/>
              <a:t>届香港电影金像奖最佳华语电影提名，</a:t>
            </a:r>
            <a:r>
              <a:rPr lang="en-US" altLang="zh-CN" sz="2000" dirty="0"/>
              <a:t>2013</a:t>
            </a:r>
            <a:r>
              <a:rPr lang="zh-CN" altLang="zh-CN" sz="2000" dirty="0"/>
              <a:t>年第</a:t>
            </a:r>
            <a:r>
              <a:rPr lang="en-US" altLang="zh-CN" sz="2000" dirty="0"/>
              <a:t>15</a:t>
            </a:r>
            <a:r>
              <a:rPr lang="zh-CN" altLang="zh-CN" sz="2000" dirty="0"/>
              <a:t>届中国电影华表奖优秀故事片奖</a:t>
            </a: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81107" y="2514600"/>
            <a:ext cx="3210893" cy="4343400"/>
          </a:xfrm>
          <a:prstGeom prst="rect">
            <a:avLst/>
          </a:prstGeom>
        </p:spPr>
      </p:pic>
    </p:spTree>
    <p:extLst>
      <p:ext uri="{BB962C8B-B14F-4D97-AF65-F5344CB8AC3E}">
        <p14:creationId xmlns:p14="http://schemas.microsoft.com/office/powerpoint/2010/main" val="41239452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60098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一）关于南京大屠杀的电影数量有限，争议不断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panose="05000000000000000000" pitchFamily="2" charset="2"/>
              <a:buChar char="Ø"/>
            </a:pPr>
            <a:r>
              <a:rPr lang="zh-CN" altLang="zh-CN" sz="1600" dirty="0"/>
              <a:t>中国至今缺少深刻反映反思南京大屠杀或者以南京大屠杀为背景的虚构类影视作品，因此观众对新作、佳作翘首以待。 </a:t>
            </a:r>
            <a:endParaRPr lang="en-US" altLang="zh-CN" sz="1600" dirty="0" smtClean="0"/>
          </a:p>
          <a:p>
            <a:pPr>
              <a:lnSpc>
                <a:spcPct val="150000"/>
              </a:lnSpc>
            </a:pP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（二）《金陵十三钗》视角独特，有很大改编空间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中篇小说《金陵十三钗》以南京大屠杀为背景，选取了独特的女性视角，从女学生与秦淮河女人的相处与对立中逐渐走向对战争的揭示、对民族性的反思、对人性的挖掘和展示</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小说篇幅</a:t>
            </a:r>
            <a:r>
              <a:rPr lang="zh-CN" altLang="zh-CN" sz="1600" dirty="0"/>
              <a:t>虽短，对女学生、秦淮河女人、中国军人、神父、日本人的群像刻画却鲜明独到，同时也因篇幅较短，为电影的改编留出了较大空间。 </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1797675898"/>
      </p:ext>
    </p:extLst>
  </p:cSld>
  <p:clrMapOvr>
    <a:masterClrMapping/>
  </p:clrMapOvr>
  <p:transition spd="slow">
    <p:cove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526297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（一）小说叙事线索较多，时间跳跃较大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电影需要比较明确的时间线索来讲述故事，而小说的叙事在时间上则有更大的自由</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电影</a:t>
            </a:r>
            <a:r>
              <a:rPr lang="zh-CN" altLang="zh-CN" sz="1600" dirty="0"/>
              <a:t>如果不</a:t>
            </a:r>
            <a:r>
              <a:rPr lang="zh-CN" altLang="zh-CN" sz="1600" dirty="0" smtClean="0"/>
              <a:t>对</a:t>
            </a:r>
            <a:r>
              <a:rPr lang="zh-CN" altLang="en-US" sz="1600" dirty="0" smtClean="0"/>
              <a:t>小说中的一</a:t>
            </a:r>
            <a:r>
              <a:rPr lang="zh-CN" altLang="zh-CN" sz="1600" dirty="0" smtClean="0"/>
              <a:t>些</a:t>
            </a:r>
            <a:r>
              <a:rPr lang="zh-CN" altLang="zh-CN" sz="1600" dirty="0"/>
              <a:t>段落进行恰当处理，会造成叙事的冗余和混乱</a:t>
            </a:r>
            <a:r>
              <a:rPr lang="zh-CN" altLang="zh-CN" sz="1600" dirty="0" smtClean="0"/>
              <a:t>。</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（二）小说中的心理描写和精妙点评难以展现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原小说是严歌苓献给南京大屠杀中女性牺牲者的，独特的女性视角不仅体现在女性叙述者的选取上，还体现在着重刻画的女学生孟书娟和秦淮河女人赵玉墨这一组有着特殊关系的人物上，通过描写这两个人物细腻的心理活动，逐步探讨与揭示战争中女性的生命价值，而这却很难用影像表达</a:t>
            </a:r>
            <a:r>
              <a:rPr lang="zh-CN" altLang="zh-CN" sz="1600" dirty="0" smtClean="0"/>
              <a:t>。</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（三）人物众多，叙事较为分散</a:t>
            </a:r>
          </a:p>
          <a:p>
            <a:pPr marL="285750" indent="-285750">
              <a:lnSpc>
                <a:spcPct val="150000"/>
              </a:lnSpc>
              <a:buFont typeface="Wingdings" charset="2"/>
              <a:buChar char="Ø"/>
            </a:pPr>
            <a:r>
              <a:rPr lang="zh-CN" altLang="zh-CN" sz="1600" dirty="0"/>
              <a:t>电影因篇幅有限，需要将叙事重点有效集中，根据人物的特点和承担的叙事任务对其进行有效合并</a:t>
            </a:r>
            <a:r>
              <a:rPr lang="zh-CN" altLang="zh-CN" sz="1600" dirty="0" smtClean="0"/>
              <a:t>。</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（四）对于大片来说，战争场面有限</a:t>
            </a:r>
            <a:endParaRPr lang="en-US" altLang="zh-CN" sz="2000" b="1" dirty="0">
              <a:solidFill>
                <a:srgbClr val="74412A"/>
              </a:solidFill>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763449263"/>
      </p:ext>
    </p:extLst>
  </p:cSld>
  <p:clrMapOvr>
    <a:masterClrMapping/>
  </p:clrMapOvr>
  <p:transition spd="slow">
    <p:cove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75514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（一）人物的增删、定位及人物关系的变化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原创人物承担重要戏份 </a:t>
            </a:r>
            <a:endParaRPr lang="en-US" altLang="zh-CN" sz="1600" dirty="0" smtClean="0"/>
          </a:p>
          <a:p>
            <a:pPr marL="285750" indent="-285750">
              <a:lnSpc>
                <a:spcPct val="150000"/>
              </a:lnSpc>
              <a:buFont typeface="Wingdings" charset="2"/>
              <a:buChar char="Ø"/>
            </a:pPr>
            <a:r>
              <a:rPr lang="zh-CN" altLang="zh-CN" sz="1600" dirty="0"/>
              <a:t>主要人物形象及其关系的变化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（二）重点情节变化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战争恐怖氛围的浓厚渲染 </a:t>
            </a:r>
            <a:endParaRPr lang="en-US" altLang="zh-CN" sz="1600" dirty="0" smtClean="0"/>
          </a:p>
          <a:p>
            <a:pPr marL="285750" indent="-285750">
              <a:lnSpc>
                <a:spcPct val="150000"/>
              </a:lnSpc>
              <a:buFont typeface="Wingdings" charset="2"/>
              <a:buChar char="Ø"/>
            </a:pPr>
            <a:r>
              <a:rPr lang="zh-CN" altLang="zh-CN" sz="1600" dirty="0"/>
              <a:t>救女学生成为核心目标 </a:t>
            </a:r>
            <a:endParaRPr lang="en-US" altLang="zh-CN" sz="1600" dirty="0" smtClean="0"/>
          </a:p>
          <a:p>
            <a:pPr marL="285750" indent="-285750">
              <a:lnSpc>
                <a:spcPct val="150000"/>
              </a:lnSpc>
              <a:buFont typeface="Wingdings" charset="2"/>
              <a:buChar char="Ø"/>
            </a:pPr>
            <a:r>
              <a:rPr lang="zh-CN" altLang="zh-CN" sz="1600" dirty="0"/>
              <a:t>十三钗赴宴前情节的丰富 </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（三）内在价值取向的改变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自我救赎到他者救赎的转换 </a:t>
            </a:r>
            <a:endParaRPr lang="en-US" altLang="zh-CN" sz="1600" dirty="0" smtClean="0"/>
          </a:p>
          <a:p>
            <a:pPr marL="285750" indent="-285750">
              <a:lnSpc>
                <a:spcPct val="150000"/>
              </a:lnSpc>
              <a:buFont typeface="Wingdings" charset="2"/>
              <a:buChar char="Ø"/>
            </a:pPr>
            <a:r>
              <a:rPr lang="zh-CN" altLang="zh-CN" sz="1600" dirty="0"/>
              <a:t>一律平等和贵贱有别的错置 </a:t>
            </a:r>
            <a:endParaRPr lang="en-US" altLang="zh-CN" sz="1600" dirty="0" smtClean="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51900421"/>
      </p:ext>
    </p:extLst>
  </p:cSld>
  <p:clrMapOvr>
    <a:masterClrMapping/>
  </p:clrMapOvr>
  <p:transition spd="slow">
    <p:cove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 xmlns:a16="http://schemas.microsoft.com/office/drawing/2014/main" id="{AFA6410B-31CA-4BBF-A756-D3AAA5757827}"/>
              </a:ext>
            </a:extLst>
          </p:cNvPr>
          <p:cNvPicPr>
            <a:picLocks noChangeAspect="1"/>
          </p:cNvPicPr>
          <p:nvPr/>
        </p:nvPicPr>
        <p:blipFill>
          <a:blip r:embed="rId3">
            <a:grayscl/>
          </a:blip>
          <a:stretch>
            <a:fillRect/>
          </a:stretch>
        </p:blipFill>
        <p:spPr>
          <a:xfrm>
            <a:off x="1031874" y="2005630"/>
            <a:ext cx="4493141" cy="3700593"/>
          </a:xfrm>
          <a:prstGeom prst="rect">
            <a:avLst/>
          </a:prstGeom>
        </p:spPr>
      </p:pic>
      <p:sp>
        <p:nvSpPr>
          <p:cNvPr id="4" name="矩形 3">
            <a:extLst>
              <a:ext uri="{FF2B5EF4-FFF2-40B4-BE49-F238E27FC236}">
                <a16:creationId xmlns="" xmlns:a16="http://schemas.microsoft.com/office/drawing/2014/main" id="{E4CB5A41-4659-4881-9304-D94482E2EBC4}"/>
              </a:ext>
            </a:extLst>
          </p:cNvPr>
          <p:cNvSpPr/>
          <p:nvPr/>
        </p:nvSpPr>
        <p:spPr>
          <a:xfrm>
            <a:off x="6315752" y="693991"/>
            <a:ext cx="1869648"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 xmlns:a16="http://schemas.microsoft.com/office/drawing/2014/main" id="{D49BCDF5-C109-465A-8CD4-7491C0EAB700}"/>
              </a:ext>
            </a:extLst>
          </p:cNvPr>
          <p:cNvSpPr txBox="1"/>
          <p:nvPr/>
        </p:nvSpPr>
        <p:spPr>
          <a:xfrm>
            <a:off x="6315752" y="2852794"/>
            <a:ext cx="5181483" cy="156966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这个案例提醒</a:t>
            </a:r>
            <a:r>
              <a:rPr lang="zh-CN" altLang="zh-CN" sz="1600" dirty="0" smtClean="0"/>
              <a:t>我们</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smtClean="0"/>
              <a:t>要</a:t>
            </a:r>
            <a:r>
              <a:rPr lang="zh-CN" altLang="zh-CN" sz="1600" dirty="0"/>
              <a:t>关注中国电影在走向国际的过程中所存在的问题。改编作品时，创作者应该抓住一个被普遍认可的价值观念作为核心主题，有序组织人物和事件</a:t>
            </a:r>
            <a:r>
              <a:rPr lang="zh-CN" altLang="zh-CN" sz="1600" dirty="0" smtClean="0"/>
              <a:t>。</a:t>
            </a:r>
            <a:endParaRPr lang="en-US" altLang="zh-CN" sz="1600" dirty="0"/>
          </a:p>
        </p:txBody>
      </p:sp>
      <p:sp>
        <p:nvSpPr>
          <p:cNvPr id="11" name="文本框 10">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Tree>
    <p:extLst>
      <p:ext uri="{BB962C8B-B14F-4D97-AF65-F5344CB8AC3E}">
        <p14:creationId xmlns:p14="http://schemas.microsoft.com/office/powerpoint/2010/main" val="1338509944"/>
      </p:ext>
    </p:extLst>
  </p:cSld>
  <p:clrMapOvr>
    <a:masterClrMapping/>
  </p:clrMapOvr>
  <p:transition spd="slow">
    <p:cover/>
  </p:transition>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a:blip r:embed="rId3">
              <a:duotone>
                <a:prstClr val="black"/>
                <a:srgbClr val="D9C3A5">
                  <a:tint val="50000"/>
                  <a:satMod val="180000"/>
                </a:srgbClr>
              </a:duotone>
            </a:blip>
            <a:stretch>
              <a:fillRect t="-65085" b="-95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42781" y="717250"/>
            <a:ext cx="2409635"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a:solidFill>
                  <a:schemeClr val="bg1"/>
                </a:solidFill>
                <a:latin typeface="Humanst521 BT" panose="020B0602020204020204" pitchFamily="34" charset="0"/>
                <a:ea typeface="方正兰亭中黑_GBK" panose="02000000000000000000" pitchFamily="2" charset="-122"/>
              </a:rPr>
              <a:t>05</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378134" y="873260"/>
            <a:ext cx="4855816" cy="2002856"/>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《万箭穿心》</a:t>
            </a:r>
            <a:r>
              <a:rPr lang="zh-CN" altLang="zh-CN" sz="4400" dirty="0" smtClean="0"/>
              <a:t>：</a:t>
            </a:r>
            <a:endParaRPr lang="en-US" altLang="zh-CN" sz="4400" dirty="0" smtClean="0"/>
          </a:p>
          <a:p>
            <a:pPr>
              <a:lnSpc>
                <a:spcPct val="150000"/>
              </a:lnSpc>
            </a:pPr>
            <a:r>
              <a:rPr lang="zh-CN" altLang="zh-CN" sz="4400" dirty="0" smtClean="0"/>
              <a:t>从中</a:t>
            </a:r>
            <a:r>
              <a:rPr lang="zh-CN" altLang="zh-CN" sz="4400" dirty="0"/>
              <a:t>篇小说到电影 </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116118858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325423"/>
            <a:ext cx="6651625" cy="465460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原作：《万箭穿心》（方方）</a:t>
            </a:r>
          </a:p>
          <a:p>
            <a:pPr>
              <a:lnSpc>
                <a:spcPct val="150000"/>
              </a:lnSpc>
            </a:pPr>
            <a:r>
              <a:rPr lang="zh-CN" altLang="zh-CN" sz="2000" dirty="0"/>
              <a:t>改编作品：《万箭穿心》</a:t>
            </a:r>
            <a:r>
              <a:rPr lang="en-US" altLang="zh-CN" sz="2000" dirty="0"/>
              <a:t>(</a:t>
            </a:r>
            <a:r>
              <a:rPr lang="zh-CN" altLang="zh-CN" sz="2000" dirty="0"/>
              <a:t>电影</a:t>
            </a:r>
            <a:r>
              <a:rPr lang="en-US" altLang="zh-CN" sz="2000" dirty="0"/>
              <a:t>,120</a:t>
            </a:r>
            <a:r>
              <a:rPr lang="zh-CN" altLang="zh-CN" sz="2000" dirty="0"/>
              <a:t>分钟，</a:t>
            </a:r>
            <a:r>
              <a:rPr lang="en-US" altLang="zh-CN" sz="2000" dirty="0"/>
              <a:t>2012</a:t>
            </a:r>
            <a:r>
              <a:rPr lang="zh-CN" altLang="zh-CN" sz="2000" dirty="0"/>
              <a:t>年</a:t>
            </a:r>
            <a:r>
              <a:rPr lang="en-US" altLang="zh-CN" sz="2000" dirty="0"/>
              <a:t>11</a:t>
            </a:r>
            <a:r>
              <a:rPr lang="zh-CN" altLang="zh-CN" sz="2000" dirty="0"/>
              <a:t>月</a:t>
            </a:r>
            <a:r>
              <a:rPr lang="en-US" altLang="zh-CN" sz="2000" dirty="0"/>
              <a:t>16</a:t>
            </a:r>
            <a:r>
              <a:rPr lang="zh-CN" altLang="zh-CN" sz="2000" dirty="0"/>
              <a:t>日首映</a:t>
            </a:r>
            <a:r>
              <a:rPr lang="en-US" altLang="zh-CN" sz="2000" dirty="0"/>
              <a:t>)</a:t>
            </a:r>
            <a:endParaRPr lang="zh-CN" altLang="zh-CN" sz="2000" dirty="0"/>
          </a:p>
          <a:p>
            <a:pPr>
              <a:lnSpc>
                <a:spcPct val="150000"/>
              </a:lnSpc>
            </a:pPr>
            <a:r>
              <a:rPr lang="zh-CN" altLang="zh-CN" sz="2000" dirty="0"/>
              <a:t>导演：王竞</a:t>
            </a:r>
          </a:p>
          <a:p>
            <a:pPr>
              <a:lnSpc>
                <a:spcPct val="150000"/>
              </a:lnSpc>
            </a:pPr>
            <a:r>
              <a:rPr lang="zh-CN" altLang="zh-CN" sz="2000" dirty="0"/>
              <a:t>编剧：吴楠</a:t>
            </a:r>
          </a:p>
          <a:p>
            <a:pPr>
              <a:lnSpc>
                <a:spcPct val="150000"/>
              </a:lnSpc>
            </a:pPr>
            <a:r>
              <a:rPr lang="zh-CN" altLang="zh-CN" sz="2000" dirty="0"/>
              <a:t>主演</a:t>
            </a:r>
            <a:r>
              <a:rPr lang="en-US" altLang="zh-CN" sz="2000" dirty="0"/>
              <a:t>:</a:t>
            </a:r>
            <a:r>
              <a:rPr lang="zh-CN" altLang="zh-CN" sz="2000" dirty="0"/>
              <a:t>颜丙燕、焦刚、李现、赵倩</a:t>
            </a:r>
          </a:p>
          <a:p>
            <a:pPr>
              <a:lnSpc>
                <a:spcPct val="150000"/>
              </a:lnSpc>
            </a:pPr>
            <a:r>
              <a:rPr lang="zh-CN" altLang="zh-CN" sz="2000" dirty="0"/>
              <a:t>获奖：</a:t>
            </a:r>
            <a:r>
              <a:rPr lang="en-US" altLang="zh-CN" sz="2000" dirty="0"/>
              <a:t>2013</a:t>
            </a:r>
            <a:r>
              <a:rPr lang="zh-CN" altLang="zh-CN" sz="2000" dirty="0"/>
              <a:t>年第</a:t>
            </a:r>
            <a:r>
              <a:rPr lang="en-US" altLang="zh-CN" sz="2000" dirty="0"/>
              <a:t>15</a:t>
            </a:r>
            <a:r>
              <a:rPr lang="zh-CN" altLang="zh-CN" sz="2000" dirty="0"/>
              <a:t>届中国电影华表奖优秀故事片；</a:t>
            </a:r>
            <a:r>
              <a:rPr lang="en-US" altLang="zh-CN" sz="2000" dirty="0"/>
              <a:t>2013</a:t>
            </a:r>
            <a:r>
              <a:rPr lang="zh-CN" altLang="zh-CN" sz="2000" dirty="0"/>
              <a:t>年第</a:t>
            </a:r>
            <a:r>
              <a:rPr lang="en-US" altLang="zh-CN" sz="2000" dirty="0"/>
              <a:t>13</a:t>
            </a:r>
            <a:r>
              <a:rPr lang="zh-CN" altLang="zh-CN" sz="2000" dirty="0"/>
              <a:t>届电影频道电影百合奖优秀编剧奖，优秀影片一等奖第二名</a:t>
            </a:r>
          </a:p>
          <a:p>
            <a:pPr>
              <a:lnSpc>
                <a:spcPct val="150000"/>
              </a:lnSpc>
            </a:pPr>
            <a:r>
              <a:rPr lang="zh-CN" altLang="en-US" sz="2000" dirty="0" smtClean="0">
                <a:latin typeface="+mj-ea"/>
              </a:rPr>
              <a:t> </a:t>
            </a:r>
            <a:endParaRPr lang="zh-CN" altLang="en-US" sz="2000" dirty="0">
              <a:latin typeface="+mj-ea"/>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2207" y="2474259"/>
            <a:ext cx="3095862" cy="4383741"/>
          </a:xfrm>
          <a:prstGeom prst="rect">
            <a:avLst/>
          </a:prstGeom>
        </p:spPr>
      </p:pic>
    </p:spTree>
    <p:extLst>
      <p:ext uri="{BB962C8B-B14F-4D97-AF65-F5344CB8AC3E}">
        <p14:creationId xmlns:p14="http://schemas.microsoft.com/office/powerpoint/2010/main" val="170592777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23165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（一）新</a:t>
            </a:r>
            <a:r>
              <a:rPr lang="zh-CN" altLang="zh-CN" sz="2000" b="1" dirty="0">
                <a:solidFill>
                  <a:srgbClr val="74412A"/>
                </a:solidFill>
                <a:latin typeface="+mj-ea"/>
                <a:cs typeface="Angsana New" panose="02020603050405020304" pitchFamily="18" charset="-34"/>
              </a:rPr>
              <a:t>写实的风格在娱乐化的文艺大潮中弥足珍贵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panose="05000000000000000000" pitchFamily="2" charset="2"/>
              <a:buChar char="Ø"/>
            </a:pPr>
            <a:r>
              <a:rPr lang="zh-CN" altLang="zh-CN" sz="1600" dirty="0"/>
              <a:t>小说《万箭穿心》塑造了一个虽然不幸，但坚强独立、泼辣勇敢的女性形象——地道的武汉女人李宝莉。先后经历丈夫出轨、中年丧夫等悲惨遭遇，李宝莉硬是靠在汉正街做“女扁担”挑起了一个家。 </a:t>
            </a:r>
            <a:endParaRPr lang="en-US" altLang="zh-CN" sz="1600" dirty="0" smtClean="0"/>
          </a:p>
          <a:p>
            <a:pPr>
              <a:lnSpc>
                <a:spcPct val="150000"/>
              </a:lnSpc>
            </a:pP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（二）情节密度高，影像感强，适合低成本电影改编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小说《万箭穿心》的情节密度高，故事一波三折，“视觉化”和“动作化”的语言丰富，本身就带有“影像化”的特点，非常适合影视改编</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生活</a:t>
            </a:r>
            <a:r>
              <a:rPr lang="zh-CN" altLang="zh-CN" sz="1600" dirty="0"/>
              <a:t>流的叙事以及“接地气”的风格也为小说改编为现实题材电影提供了较为坚实的基础。 </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531722125"/>
      </p:ext>
    </p:extLst>
  </p:cSld>
  <p:clrMapOvr>
    <a:masterClrMapping/>
  </p:clrMapOvr>
  <p:transition spd="slow">
    <p:cove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60098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（一）小说的人物多，配角个性模糊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在小说《万箭穿心》中，作者花费笔墨着力刻画的人物并不多，只有寥寥几个主角，但出场人数却不少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smtClean="0"/>
              <a:t>有些</a:t>
            </a:r>
            <a:r>
              <a:rPr lang="zh-CN" altLang="zh-CN" sz="1600" dirty="0"/>
              <a:t>配角的个性稍显模糊和平面化。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（二）小说的叙事视角存在价值局限</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小说的叙事视角存在价值局限方方的原小说虽然以一种冷峻的笔调写就，没有刻意地进行煽情和道德评价，但其叙事的视角仍然局限在主角李宝莉一人</a:t>
            </a:r>
            <a:r>
              <a:rPr lang="zh-CN" altLang="zh-CN" sz="1600" dirty="0" smtClean="0"/>
              <a:t>身上</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原小说还包含了浓厚的“宿命论”的思想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悲悯与反思的阙如，是小说《万箭穿心》在主旨上的遗憾之处。 </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1240495152"/>
      </p:ext>
    </p:extLst>
  </p:cSld>
  <p:clrMapOvr>
    <a:masterClrMapping/>
  </p:clrMapOvr>
  <p:transition spd="slow">
    <p:cove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43198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（一）主要人物与人物形象的变化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人物数量的删减 </a:t>
            </a:r>
            <a:r>
              <a:rPr lang="zh-CN" altLang="en-US" sz="1600" dirty="0" smtClean="0"/>
              <a:t>。</a:t>
            </a:r>
            <a:r>
              <a:rPr lang="zh-CN" altLang="zh-CN" sz="1600" dirty="0"/>
              <a:t>电影《万箭穿心》删除了李宝莉的父母和马学武的父亲这三个角色，将主要人物数量控制在了七人以内。 </a:t>
            </a:r>
            <a:endParaRPr lang="en-US" altLang="zh-CN" sz="1600" dirty="0" smtClean="0"/>
          </a:p>
          <a:p>
            <a:pPr marL="285750" indent="-285750">
              <a:lnSpc>
                <a:spcPct val="150000"/>
              </a:lnSpc>
              <a:buFont typeface="Wingdings" charset="2"/>
              <a:buChar char="Ø"/>
            </a:pPr>
            <a:r>
              <a:rPr lang="zh-CN" altLang="zh-CN" sz="1600" dirty="0"/>
              <a:t>次要人物形象的丰满 </a:t>
            </a:r>
            <a:r>
              <a:rPr lang="zh-CN" altLang="en-US" sz="1600" dirty="0" smtClean="0"/>
              <a:t>。</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（二）叙事结构的调整</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虽然电影采用了跟原小说几乎一致的时间顺叙方式，但仍做了符合电影叙事结构的调整。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（三）价值视角的转变</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原著中女性的细腻情感依旧被保留了下来，但改动后的电影更符合逻辑和现实，立场变得较为客观。 </a:t>
            </a:r>
            <a:endParaRPr lang="en-US" altLang="zh-CN" sz="1600" dirty="0" smtClean="0"/>
          </a:p>
          <a:p>
            <a:pPr marL="285750" indent="-285750">
              <a:lnSpc>
                <a:spcPct val="150000"/>
              </a:lnSpc>
              <a:buFont typeface="Wingdings" charset="2"/>
              <a:buChar char="Ø"/>
            </a:pPr>
            <a:r>
              <a:rPr lang="zh-CN" altLang="zh-CN" sz="1600" dirty="0"/>
              <a:t>电影在一定程度上消解了原著中的苦难叙事与宿命论调，将主旨内涵升华到悲悯与反思的高度。 </a:t>
            </a:r>
            <a:endParaRPr lang="en-US" altLang="zh-CN" sz="1600" dirty="0" smtClean="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449008348"/>
      </p:ext>
    </p:extLst>
  </p:cSld>
  <p:clrMapOvr>
    <a:masterClrMapping/>
  </p:clrMapOvr>
  <p:transition spd="slow">
    <p:cover/>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a:blip r:embed="rId3">
              <a:duotone>
                <a:prstClr val="black"/>
                <a:srgbClr val="D9C3A5">
                  <a:tint val="50000"/>
                  <a:satMod val="180000"/>
                </a:srgbClr>
              </a:duotone>
            </a:blip>
            <a:stretch>
              <a:fillRect t="-65085" b="-95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42781" y="717250"/>
            <a:ext cx="2409634"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a:solidFill>
                  <a:schemeClr val="bg1"/>
                </a:solidFill>
                <a:latin typeface="Humanst521 BT" panose="020B0602020204020204" pitchFamily="34" charset="0"/>
                <a:ea typeface="方正兰亭中黑_GBK" panose="02000000000000000000" pitchFamily="2" charset="-122"/>
              </a:rPr>
              <a:t>01</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544390" y="899669"/>
            <a:ext cx="4855816" cy="2002856"/>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《天下无贼》</a:t>
            </a:r>
            <a:r>
              <a:rPr lang="zh-CN" altLang="zh-CN" sz="4400" dirty="0" smtClean="0"/>
              <a:t>：</a:t>
            </a:r>
            <a:endParaRPr lang="en-US" altLang="zh-CN" sz="4400" dirty="0" smtClean="0"/>
          </a:p>
          <a:p>
            <a:pPr>
              <a:lnSpc>
                <a:spcPct val="150000"/>
              </a:lnSpc>
            </a:pPr>
            <a:r>
              <a:rPr lang="zh-CN" altLang="zh-CN" sz="4400" dirty="0" smtClean="0"/>
              <a:t>从</a:t>
            </a:r>
            <a:r>
              <a:rPr lang="zh-CN" altLang="zh-CN" sz="4400" dirty="0"/>
              <a:t>短篇小说到电影 </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341868387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文框 11">
            <a:extLst>
              <a:ext uri="{FF2B5EF4-FFF2-40B4-BE49-F238E27FC236}">
                <a16:creationId xmlns="" xmlns:a16="http://schemas.microsoft.com/office/drawing/2014/main" id="{83A71614-B203-40EF-B201-7AF0EE90FB5B}"/>
              </a:ext>
            </a:extLst>
          </p:cNvPr>
          <p:cNvSpPr/>
          <p:nvPr/>
        </p:nvSpPr>
        <p:spPr>
          <a:xfrm>
            <a:off x="1019176" y="4595036"/>
            <a:ext cx="10153650" cy="1378062"/>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7" y="1382565"/>
            <a:ext cx="10153650" cy="12003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这个案例提示我们</a:t>
            </a:r>
            <a:r>
              <a:rPr lang="zh-CN" altLang="zh-CN" sz="1600" dirty="0" smtClean="0"/>
              <a:t>：</a:t>
            </a:r>
            <a:endParaRPr lang="en-US" altLang="zh-CN" sz="1600" dirty="0" smtClean="0"/>
          </a:p>
          <a:p>
            <a:pPr>
              <a:lnSpc>
                <a:spcPct val="150000"/>
              </a:lnSpc>
            </a:pPr>
            <a:r>
              <a:rPr lang="zh-CN" altLang="zh-CN" sz="1600" dirty="0"/>
              <a:t>即便是新写实风格的作品，也是可拍成优秀的电影作品的。当然，在当前的社会环境与电影消费格局中，这种优秀主要体现为“叫好”的优秀，而非“叫座”的优秀。 </a:t>
            </a:r>
            <a:endParaRPr lang="zh-CN" altLang="en-US" sz="1600" dirty="0">
              <a:latin typeface="+mj-ea"/>
            </a:endParaRPr>
          </a:p>
        </p:txBody>
      </p:sp>
      <p:sp>
        <p:nvSpPr>
          <p:cNvPr id="7" name="矩形 6">
            <a:extLst>
              <a:ext uri="{FF2B5EF4-FFF2-40B4-BE49-F238E27FC236}">
                <a16:creationId xmlns="" xmlns:a16="http://schemas.microsoft.com/office/drawing/2014/main" id="{6EAF5388-1A39-492B-A41C-C03159F5CA9A}"/>
              </a:ext>
            </a:extLst>
          </p:cNvPr>
          <p:cNvSpPr/>
          <p:nvPr/>
        </p:nvSpPr>
        <p:spPr>
          <a:xfrm>
            <a:off x="2711451" y="3716338"/>
            <a:ext cx="6769100" cy="3141662"/>
          </a:xfrm>
          <a:prstGeom prst="rect">
            <a:avLst/>
          </a:prstGeom>
          <a:blipFill dpi="0" rotWithShape="1">
            <a:blip r:embed="rId3"/>
            <a:srcRect/>
            <a:stretch>
              <a:fillRect t="-20000" b="-217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Group 7">
            <a:extLst>
              <a:ext uri="{FF2B5EF4-FFF2-40B4-BE49-F238E27FC236}">
                <a16:creationId xmlns="" xmlns:a16="http://schemas.microsoft.com/office/drawing/2014/main" id="{19D82541-2BFD-4E1D-A69C-65FE079E57F2}"/>
              </a:ext>
            </a:extLst>
          </p:cNvPr>
          <p:cNvGrpSpPr/>
          <p:nvPr/>
        </p:nvGrpSpPr>
        <p:grpSpPr>
          <a:xfrm>
            <a:off x="5670874" y="3294509"/>
            <a:ext cx="850252" cy="850248"/>
            <a:chOff x="8503251" y="2497458"/>
            <a:chExt cx="710560" cy="710560"/>
          </a:xfrm>
        </p:grpSpPr>
        <p:sp>
          <p:nvSpPr>
            <p:cNvPr id="14" name="椭圆 13">
              <a:extLst>
                <a:ext uri="{FF2B5EF4-FFF2-40B4-BE49-F238E27FC236}">
                  <a16:creationId xmlns="" xmlns:a16="http://schemas.microsoft.com/office/drawing/2014/main" id="{34E8E111-386C-4380-9231-1877F84603AB}"/>
                </a:ext>
              </a:extLst>
            </p:cNvPr>
            <p:cNvSpPr/>
            <p:nvPr/>
          </p:nvSpPr>
          <p:spPr>
            <a:xfrm>
              <a:off x="8503251" y="2497458"/>
              <a:ext cx="710560" cy="710560"/>
            </a:xfrm>
            <a:prstGeom prst="ellipse">
              <a:avLst/>
            </a:prstGeom>
            <a:solidFill>
              <a:srgbClr val="74412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Oval 9">
              <a:extLst>
                <a:ext uri="{FF2B5EF4-FFF2-40B4-BE49-F238E27FC236}">
                  <a16:creationId xmlns="" xmlns:a16="http://schemas.microsoft.com/office/drawing/2014/main" id="{B1153A9D-2275-45D1-BD95-4EB315F5BE28}"/>
                </a:ext>
              </a:extLst>
            </p:cNvPr>
            <p:cNvSpPr/>
            <p:nvPr/>
          </p:nvSpPr>
          <p:spPr>
            <a:xfrm>
              <a:off x="8750225" y="2659062"/>
              <a:ext cx="216611" cy="387352"/>
            </a:xfrm>
            <a:custGeom>
              <a:avLst/>
              <a:gdLst>
                <a:gd name="connsiteX0" fmla="*/ 168920 w 337966"/>
                <a:gd name="connsiteY0" fmla="*/ 358540 h 604363"/>
                <a:gd name="connsiteX1" fmla="*/ 100839 w 337966"/>
                <a:gd name="connsiteY1" fmla="*/ 369869 h 604363"/>
                <a:gd name="connsiteX2" fmla="*/ 63111 w 337966"/>
                <a:gd name="connsiteY2" fmla="*/ 485700 h 604363"/>
                <a:gd name="connsiteX3" fmla="*/ 168920 w 337966"/>
                <a:gd name="connsiteY3" fmla="*/ 462194 h 604363"/>
                <a:gd name="connsiteX4" fmla="*/ 274728 w 337966"/>
                <a:gd name="connsiteY4" fmla="*/ 485700 h 604363"/>
                <a:gd name="connsiteX5" fmla="*/ 237142 w 337966"/>
                <a:gd name="connsiteY5" fmla="*/ 369869 h 604363"/>
                <a:gd name="connsiteX6" fmla="*/ 168920 w 337966"/>
                <a:gd name="connsiteY6" fmla="*/ 358540 h 604363"/>
                <a:gd name="connsiteX7" fmla="*/ 168920 w 337966"/>
                <a:gd name="connsiteY7" fmla="*/ 160580 h 604363"/>
                <a:gd name="connsiteX8" fmla="*/ 111477 w 337966"/>
                <a:gd name="connsiteY8" fmla="*/ 337017 h 604363"/>
                <a:gd name="connsiteX9" fmla="*/ 168920 w 337966"/>
                <a:gd name="connsiteY9" fmla="*/ 330220 h 604363"/>
                <a:gd name="connsiteX10" fmla="*/ 226363 w 337966"/>
                <a:gd name="connsiteY10" fmla="*/ 337017 h 604363"/>
                <a:gd name="connsiteX11" fmla="*/ 168920 w 337966"/>
                <a:gd name="connsiteY11" fmla="*/ 62591 h 604363"/>
                <a:gd name="connsiteX12" fmla="*/ 147219 w 337966"/>
                <a:gd name="connsiteY12" fmla="*/ 84256 h 604363"/>
                <a:gd name="connsiteX13" fmla="*/ 168920 w 337966"/>
                <a:gd name="connsiteY13" fmla="*/ 105779 h 604363"/>
                <a:gd name="connsiteX14" fmla="*/ 190620 w 337966"/>
                <a:gd name="connsiteY14" fmla="*/ 84256 h 604363"/>
                <a:gd name="connsiteX15" fmla="*/ 168920 w 337966"/>
                <a:gd name="connsiteY15" fmla="*/ 62591 h 604363"/>
                <a:gd name="connsiteX16" fmla="*/ 168920 w 337966"/>
                <a:gd name="connsiteY16" fmla="*/ 34270 h 604363"/>
                <a:gd name="connsiteX17" fmla="*/ 218987 w 337966"/>
                <a:gd name="connsiteY17" fmla="*/ 84256 h 604363"/>
                <a:gd name="connsiteX18" fmla="*/ 188777 w 337966"/>
                <a:gd name="connsiteY18" fmla="*/ 129993 h 604363"/>
                <a:gd name="connsiteX19" fmla="*/ 313874 w 337966"/>
                <a:gd name="connsiteY19" fmla="*/ 514162 h 604363"/>
                <a:gd name="connsiteX20" fmla="*/ 314442 w 337966"/>
                <a:gd name="connsiteY20" fmla="*/ 515861 h 604363"/>
                <a:gd name="connsiteX21" fmla="*/ 337277 w 337966"/>
                <a:gd name="connsiteY21" fmla="*/ 585813 h 604363"/>
                <a:gd name="connsiteX22" fmla="*/ 328058 w 337966"/>
                <a:gd name="connsiteY22" fmla="*/ 603655 h 604363"/>
                <a:gd name="connsiteX23" fmla="*/ 323661 w 337966"/>
                <a:gd name="connsiteY23" fmla="*/ 604363 h 604363"/>
                <a:gd name="connsiteX24" fmla="*/ 310187 w 337966"/>
                <a:gd name="connsiteY24" fmla="*/ 594592 h 604363"/>
                <a:gd name="connsiteX25" fmla="*/ 288486 w 337966"/>
                <a:gd name="connsiteY25" fmla="*/ 527756 h 604363"/>
                <a:gd name="connsiteX26" fmla="*/ 168920 w 337966"/>
                <a:gd name="connsiteY26" fmla="*/ 490514 h 604363"/>
                <a:gd name="connsiteX27" fmla="*/ 49353 w 337966"/>
                <a:gd name="connsiteY27" fmla="*/ 527756 h 604363"/>
                <a:gd name="connsiteX28" fmla="*/ 27653 w 337966"/>
                <a:gd name="connsiteY28" fmla="*/ 594592 h 604363"/>
                <a:gd name="connsiteX29" fmla="*/ 9782 w 337966"/>
                <a:gd name="connsiteY29" fmla="*/ 603655 h 604363"/>
                <a:gd name="connsiteX30" fmla="*/ 704 w 337966"/>
                <a:gd name="connsiteY30" fmla="*/ 585813 h 604363"/>
                <a:gd name="connsiteX31" fmla="*/ 23398 w 337966"/>
                <a:gd name="connsiteY31" fmla="*/ 516003 h 604363"/>
                <a:gd name="connsiteX32" fmla="*/ 23965 w 337966"/>
                <a:gd name="connsiteY32" fmla="*/ 514020 h 604363"/>
                <a:gd name="connsiteX33" fmla="*/ 149063 w 337966"/>
                <a:gd name="connsiteY33" fmla="*/ 129993 h 604363"/>
                <a:gd name="connsiteX34" fmla="*/ 118852 w 337966"/>
                <a:gd name="connsiteY34" fmla="*/ 84256 h 604363"/>
                <a:gd name="connsiteX35" fmla="*/ 168920 w 337966"/>
                <a:gd name="connsiteY35" fmla="*/ 34270 h 604363"/>
                <a:gd name="connsiteX36" fmla="*/ 94727 w 337966"/>
                <a:gd name="connsiteY36" fmla="*/ 28009 h 604363"/>
                <a:gd name="connsiteX37" fmla="*/ 95578 w 337966"/>
                <a:gd name="connsiteY37" fmla="*/ 47981 h 604363"/>
                <a:gd name="connsiteX38" fmla="*/ 83809 w 337966"/>
                <a:gd name="connsiteY38" fmla="*/ 82117 h 604363"/>
                <a:gd name="connsiteX39" fmla="*/ 95436 w 337966"/>
                <a:gd name="connsiteY39" fmla="*/ 116111 h 604363"/>
                <a:gd name="connsiteX40" fmla="*/ 94444 w 337966"/>
                <a:gd name="connsiteY40" fmla="*/ 136083 h 604363"/>
                <a:gd name="connsiteX41" fmla="*/ 84944 w 337966"/>
                <a:gd name="connsiteY41" fmla="*/ 139624 h 604363"/>
                <a:gd name="connsiteX42" fmla="*/ 74309 w 337966"/>
                <a:gd name="connsiteY42" fmla="*/ 134950 h 604363"/>
                <a:gd name="connsiteX43" fmla="*/ 55451 w 337966"/>
                <a:gd name="connsiteY43" fmla="*/ 82117 h 604363"/>
                <a:gd name="connsiteX44" fmla="*/ 74735 w 337966"/>
                <a:gd name="connsiteY44" fmla="*/ 28859 h 604363"/>
                <a:gd name="connsiteX45" fmla="*/ 94727 w 337966"/>
                <a:gd name="connsiteY45" fmla="*/ 28009 h 604363"/>
                <a:gd name="connsiteX46" fmla="*/ 241562 w 337966"/>
                <a:gd name="connsiteY46" fmla="*/ 27868 h 604363"/>
                <a:gd name="connsiteX47" fmla="*/ 261555 w 337966"/>
                <a:gd name="connsiteY47" fmla="*/ 29001 h 604363"/>
                <a:gd name="connsiteX48" fmla="*/ 280413 w 337966"/>
                <a:gd name="connsiteY48" fmla="*/ 81834 h 604363"/>
                <a:gd name="connsiteX49" fmla="*/ 261130 w 337966"/>
                <a:gd name="connsiteY49" fmla="*/ 135091 h 604363"/>
                <a:gd name="connsiteX50" fmla="*/ 250779 w 337966"/>
                <a:gd name="connsiteY50" fmla="*/ 139624 h 604363"/>
                <a:gd name="connsiteX51" fmla="*/ 241137 w 337966"/>
                <a:gd name="connsiteY51" fmla="*/ 135941 h 604363"/>
                <a:gd name="connsiteX52" fmla="*/ 240286 w 337966"/>
                <a:gd name="connsiteY52" fmla="*/ 115970 h 604363"/>
                <a:gd name="connsiteX53" fmla="*/ 252055 w 337966"/>
                <a:gd name="connsiteY53" fmla="*/ 81834 h 604363"/>
                <a:gd name="connsiteX54" fmla="*/ 240428 w 337966"/>
                <a:gd name="connsiteY54" fmla="*/ 47839 h 604363"/>
                <a:gd name="connsiteX55" fmla="*/ 241562 w 337966"/>
                <a:gd name="connsiteY55" fmla="*/ 27868 h 604363"/>
                <a:gd name="connsiteX56" fmla="*/ 284673 w 337966"/>
                <a:gd name="connsiteY56" fmla="*/ 3663 h 604363"/>
                <a:gd name="connsiteX57" fmla="*/ 304649 w 337966"/>
                <a:gd name="connsiteY57" fmla="*/ 4654 h 604363"/>
                <a:gd name="connsiteX58" fmla="*/ 333126 w 337966"/>
                <a:gd name="connsiteY58" fmla="*/ 81692 h 604363"/>
                <a:gd name="connsiteX59" fmla="*/ 304224 w 337966"/>
                <a:gd name="connsiteY59" fmla="*/ 159297 h 604363"/>
                <a:gd name="connsiteX60" fmla="*/ 293740 w 337966"/>
                <a:gd name="connsiteY60" fmla="*/ 163970 h 604363"/>
                <a:gd name="connsiteX61" fmla="*/ 284106 w 337966"/>
                <a:gd name="connsiteY61" fmla="*/ 160288 h 604363"/>
                <a:gd name="connsiteX62" fmla="*/ 283256 w 337966"/>
                <a:gd name="connsiteY62" fmla="*/ 140320 h 604363"/>
                <a:gd name="connsiteX63" fmla="*/ 304791 w 337966"/>
                <a:gd name="connsiteY63" fmla="*/ 81692 h 604363"/>
                <a:gd name="connsiteX64" fmla="*/ 283681 w 337966"/>
                <a:gd name="connsiteY64" fmla="*/ 23630 h 604363"/>
                <a:gd name="connsiteX65" fmla="*/ 284673 w 337966"/>
                <a:gd name="connsiteY65" fmla="*/ 3663 h 604363"/>
                <a:gd name="connsiteX66" fmla="*/ 51750 w 337966"/>
                <a:gd name="connsiteY66" fmla="*/ 3663 h 604363"/>
                <a:gd name="connsiteX67" fmla="*/ 52601 w 337966"/>
                <a:gd name="connsiteY67" fmla="*/ 23630 h 604363"/>
                <a:gd name="connsiteX68" fmla="*/ 31039 w 337966"/>
                <a:gd name="connsiteY68" fmla="*/ 82259 h 604363"/>
                <a:gd name="connsiteX69" fmla="*/ 52176 w 337966"/>
                <a:gd name="connsiteY69" fmla="*/ 140320 h 604363"/>
                <a:gd name="connsiteX70" fmla="*/ 51183 w 337966"/>
                <a:gd name="connsiteY70" fmla="*/ 160288 h 604363"/>
                <a:gd name="connsiteX71" fmla="*/ 41679 w 337966"/>
                <a:gd name="connsiteY71" fmla="*/ 163970 h 604363"/>
                <a:gd name="connsiteX72" fmla="*/ 31181 w 337966"/>
                <a:gd name="connsiteY72" fmla="*/ 159297 h 604363"/>
                <a:gd name="connsiteX73" fmla="*/ 2668 w 337966"/>
                <a:gd name="connsiteY73" fmla="*/ 82259 h 604363"/>
                <a:gd name="connsiteX74" fmla="*/ 31607 w 337966"/>
                <a:gd name="connsiteY74" fmla="*/ 4654 h 604363"/>
                <a:gd name="connsiteX75" fmla="*/ 51750 w 337966"/>
                <a:gd name="connsiteY75" fmla="*/ 3663 h 60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7966" h="604363">
                  <a:moveTo>
                    <a:pt x="168920" y="358540"/>
                  </a:moveTo>
                  <a:cubicBezTo>
                    <a:pt x="145092" y="358540"/>
                    <a:pt x="121689" y="362505"/>
                    <a:pt x="100839" y="369869"/>
                  </a:cubicBezTo>
                  <a:lnTo>
                    <a:pt x="63111" y="485700"/>
                  </a:lnTo>
                  <a:cubicBezTo>
                    <a:pt x="93606" y="470548"/>
                    <a:pt x="130341" y="462194"/>
                    <a:pt x="168920" y="462194"/>
                  </a:cubicBezTo>
                  <a:cubicBezTo>
                    <a:pt x="207499" y="462194"/>
                    <a:pt x="244376" y="470548"/>
                    <a:pt x="274728" y="485700"/>
                  </a:cubicBezTo>
                  <a:lnTo>
                    <a:pt x="237142" y="369869"/>
                  </a:lnTo>
                  <a:cubicBezTo>
                    <a:pt x="216292" y="362505"/>
                    <a:pt x="192890" y="358540"/>
                    <a:pt x="168920" y="358540"/>
                  </a:cubicBezTo>
                  <a:close/>
                  <a:moveTo>
                    <a:pt x="168920" y="160580"/>
                  </a:moveTo>
                  <a:lnTo>
                    <a:pt x="111477" y="337017"/>
                  </a:lnTo>
                  <a:cubicBezTo>
                    <a:pt x="129773" y="332485"/>
                    <a:pt x="149347" y="330220"/>
                    <a:pt x="168920" y="330220"/>
                  </a:cubicBezTo>
                  <a:cubicBezTo>
                    <a:pt x="188635" y="330220"/>
                    <a:pt x="208066" y="332485"/>
                    <a:pt x="226363" y="337017"/>
                  </a:cubicBezTo>
                  <a:close/>
                  <a:moveTo>
                    <a:pt x="168920" y="62591"/>
                  </a:moveTo>
                  <a:cubicBezTo>
                    <a:pt x="157006" y="62591"/>
                    <a:pt x="147219" y="72220"/>
                    <a:pt x="147219" y="84256"/>
                  </a:cubicBezTo>
                  <a:cubicBezTo>
                    <a:pt x="147219" y="96150"/>
                    <a:pt x="157006" y="105779"/>
                    <a:pt x="168920" y="105779"/>
                  </a:cubicBezTo>
                  <a:cubicBezTo>
                    <a:pt x="180834" y="105779"/>
                    <a:pt x="190620" y="96150"/>
                    <a:pt x="190620" y="84256"/>
                  </a:cubicBezTo>
                  <a:cubicBezTo>
                    <a:pt x="190620" y="72220"/>
                    <a:pt x="180834" y="62591"/>
                    <a:pt x="168920" y="62591"/>
                  </a:cubicBezTo>
                  <a:close/>
                  <a:moveTo>
                    <a:pt x="168920" y="34270"/>
                  </a:moveTo>
                  <a:cubicBezTo>
                    <a:pt x="196577" y="34270"/>
                    <a:pt x="218987" y="56643"/>
                    <a:pt x="218987" y="84256"/>
                  </a:cubicBezTo>
                  <a:cubicBezTo>
                    <a:pt x="218987" y="104647"/>
                    <a:pt x="206506" y="122347"/>
                    <a:pt x="188777" y="129993"/>
                  </a:cubicBezTo>
                  <a:lnTo>
                    <a:pt x="313874" y="514162"/>
                  </a:lnTo>
                  <a:cubicBezTo>
                    <a:pt x="314158" y="514728"/>
                    <a:pt x="314300" y="515295"/>
                    <a:pt x="314442" y="515861"/>
                  </a:cubicBezTo>
                  <a:lnTo>
                    <a:pt x="337277" y="585813"/>
                  </a:lnTo>
                  <a:cubicBezTo>
                    <a:pt x="339688" y="593318"/>
                    <a:pt x="335575" y="601248"/>
                    <a:pt x="328058" y="603655"/>
                  </a:cubicBezTo>
                  <a:cubicBezTo>
                    <a:pt x="326639" y="604221"/>
                    <a:pt x="325221" y="604363"/>
                    <a:pt x="323661" y="604363"/>
                  </a:cubicBezTo>
                  <a:cubicBezTo>
                    <a:pt x="317704" y="604363"/>
                    <a:pt x="312172" y="600540"/>
                    <a:pt x="310187" y="594592"/>
                  </a:cubicBezTo>
                  <a:lnTo>
                    <a:pt x="288486" y="527756"/>
                  </a:lnTo>
                  <a:cubicBezTo>
                    <a:pt x="258984" y="503966"/>
                    <a:pt x="215725" y="490514"/>
                    <a:pt x="168920" y="490514"/>
                  </a:cubicBezTo>
                  <a:cubicBezTo>
                    <a:pt x="122114" y="490514"/>
                    <a:pt x="78855" y="504108"/>
                    <a:pt x="49353" y="527756"/>
                  </a:cubicBezTo>
                  <a:lnTo>
                    <a:pt x="27653" y="594592"/>
                  </a:lnTo>
                  <a:cubicBezTo>
                    <a:pt x="25242" y="602097"/>
                    <a:pt x="17157" y="606062"/>
                    <a:pt x="9782" y="603655"/>
                  </a:cubicBezTo>
                  <a:cubicBezTo>
                    <a:pt x="2264" y="601248"/>
                    <a:pt x="-1707" y="593318"/>
                    <a:pt x="704" y="585813"/>
                  </a:cubicBezTo>
                  <a:lnTo>
                    <a:pt x="23398" y="516003"/>
                  </a:lnTo>
                  <a:cubicBezTo>
                    <a:pt x="23540" y="515295"/>
                    <a:pt x="23823" y="514728"/>
                    <a:pt x="23965" y="514020"/>
                  </a:cubicBezTo>
                  <a:lnTo>
                    <a:pt x="149063" y="129993"/>
                  </a:lnTo>
                  <a:cubicBezTo>
                    <a:pt x="131334" y="122347"/>
                    <a:pt x="118852" y="104647"/>
                    <a:pt x="118852" y="84256"/>
                  </a:cubicBezTo>
                  <a:cubicBezTo>
                    <a:pt x="118852" y="56643"/>
                    <a:pt x="141404" y="34270"/>
                    <a:pt x="168920" y="34270"/>
                  </a:cubicBezTo>
                  <a:close/>
                  <a:moveTo>
                    <a:pt x="94727" y="28009"/>
                  </a:moveTo>
                  <a:cubicBezTo>
                    <a:pt x="100541" y="33250"/>
                    <a:pt x="100966" y="42174"/>
                    <a:pt x="95578" y="47981"/>
                  </a:cubicBezTo>
                  <a:cubicBezTo>
                    <a:pt x="88914" y="55346"/>
                    <a:pt x="83809" y="70077"/>
                    <a:pt x="83809" y="82117"/>
                  </a:cubicBezTo>
                  <a:cubicBezTo>
                    <a:pt x="83809" y="94157"/>
                    <a:pt x="88772" y="108746"/>
                    <a:pt x="95436" y="116111"/>
                  </a:cubicBezTo>
                  <a:cubicBezTo>
                    <a:pt x="100683" y="121919"/>
                    <a:pt x="100257" y="130842"/>
                    <a:pt x="94444" y="136083"/>
                  </a:cubicBezTo>
                  <a:cubicBezTo>
                    <a:pt x="91608" y="138491"/>
                    <a:pt x="88205" y="139624"/>
                    <a:pt x="84944" y="139624"/>
                  </a:cubicBezTo>
                  <a:cubicBezTo>
                    <a:pt x="80974" y="139624"/>
                    <a:pt x="77145" y="138066"/>
                    <a:pt x="74309" y="134950"/>
                  </a:cubicBezTo>
                  <a:cubicBezTo>
                    <a:pt x="61265" y="120502"/>
                    <a:pt x="55451" y="97981"/>
                    <a:pt x="55451" y="82117"/>
                  </a:cubicBezTo>
                  <a:cubicBezTo>
                    <a:pt x="55451" y="66111"/>
                    <a:pt x="61406" y="43448"/>
                    <a:pt x="74735" y="28859"/>
                  </a:cubicBezTo>
                  <a:cubicBezTo>
                    <a:pt x="79981" y="23052"/>
                    <a:pt x="88914" y="22627"/>
                    <a:pt x="94727" y="28009"/>
                  </a:cubicBezTo>
                  <a:close/>
                  <a:moveTo>
                    <a:pt x="241562" y="27868"/>
                  </a:moveTo>
                  <a:cubicBezTo>
                    <a:pt x="247376" y="22627"/>
                    <a:pt x="256309" y="23194"/>
                    <a:pt x="261555" y="29001"/>
                  </a:cubicBezTo>
                  <a:cubicBezTo>
                    <a:pt x="274600" y="43448"/>
                    <a:pt x="280413" y="65970"/>
                    <a:pt x="280413" y="81834"/>
                  </a:cubicBezTo>
                  <a:cubicBezTo>
                    <a:pt x="280413" y="97839"/>
                    <a:pt x="274458" y="120502"/>
                    <a:pt x="261130" y="135091"/>
                  </a:cubicBezTo>
                  <a:cubicBezTo>
                    <a:pt x="258436" y="138066"/>
                    <a:pt x="254607" y="139624"/>
                    <a:pt x="250779" y="139624"/>
                  </a:cubicBezTo>
                  <a:cubicBezTo>
                    <a:pt x="247376" y="139624"/>
                    <a:pt x="243831" y="138491"/>
                    <a:pt x="241137" y="135941"/>
                  </a:cubicBezTo>
                  <a:cubicBezTo>
                    <a:pt x="235324" y="130700"/>
                    <a:pt x="235040" y="121777"/>
                    <a:pt x="240286" y="115970"/>
                  </a:cubicBezTo>
                  <a:cubicBezTo>
                    <a:pt x="246951" y="108604"/>
                    <a:pt x="252055" y="93873"/>
                    <a:pt x="252055" y="81834"/>
                  </a:cubicBezTo>
                  <a:cubicBezTo>
                    <a:pt x="252055" y="69794"/>
                    <a:pt x="247092" y="55205"/>
                    <a:pt x="240428" y="47839"/>
                  </a:cubicBezTo>
                  <a:cubicBezTo>
                    <a:pt x="235182" y="42032"/>
                    <a:pt x="235749" y="33109"/>
                    <a:pt x="241562" y="27868"/>
                  </a:cubicBezTo>
                  <a:close/>
                  <a:moveTo>
                    <a:pt x="284673" y="3663"/>
                  </a:moveTo>
                  <a:cubicBezTo>
                    <a:pt x="290482" y="-1577"/>
                    <a:pt x="299407" y="-1152"/>
                    <a:pt x="304649" y="4654"/>
                  </a:cubicBezTo>
                  <a:cubicBezTo>
                    <a:pt x="322217" y="24197"/>
                    <a:pt x="333126" y="53653"/>
                    <a:pt x="333126" y="81692"/>
                  </a:cubicBezTo>
                  <a:cubicBezTo>
                    <a:pt x="333126" y="110015"/>
                    <a:pt x="322075" y="139754"/>
                    <a:pt x="304224" y="159297"/>
                  </a:cubicBezTo>
                  <a:cubicBezTo>
                    <a:pt x="301391" y="162412"/>
                    <a:pt x="297565" y="163970"/>
                    <a:pt x="293740" y="163970"/>
                  </a:cubicBezTo>
                  <a:cubicBezTo>
                    <a:pt x="290340" y="163970"/>
                    <a:pt x="286940" y="162695"/>
                    <a:pt x="284106" y="160288"/>
                  </a:cubicBezTo>
                  <a:cubicBezTo>
                    <a:pt x="278439" y="155048"/>
                    <a:pt x="278014" y="145985"/>
                    <a:pt x="283256" y="140320"/>
                  </a:cubicBezTo>
                  <a:cubicBezTo>
                    <a:pt x="296432" y="125876"/>
                    <a:pt x="304791" y="102934"/>
                    <a:pt x="304791" y="81692"/>
                  </a:cubicBezTo>
                  <a:cubicBezTo>
                    <a:pt x="304791" y="60733"/>
                    <a:pt x="296574" y="37933"/>
                    <a:pt x="283681" y="23630"/>
                  </a:cubicBezTo>
                  <a:cubicBezTo>
                    <a:pt x="278439" y="17824"/>
                    <a:pt x="278864" y="8902"/>
                    <a:pt x="284673" y="3663"/>
                  </a:cubicBezTo>
                  <a:close/>
                  <a:moveTo>
                    <a:pt x="51750" y="3663"/>
                  </a:moveTo>
                  <a:cubicBezTo>
                    <a:pt x="57425" y="8902"/>
                    <a:pt x="57850" y="17966"/>
                    <a:pt x="52601" y="23630"/>
                  </a:cubicBezTo>
                  <a:cubicBezTo>
                    <a:pt x="39551" y="38075"/>
                    <a:pt x="31039" y="61016"/>
                    <a:pt x="31039" y="82259"/>
                  </a:cubicBezTo>
                  <a:cubicBezTo>
                    <a:pt x="31039" y="103218"/>
                    <a:pt x="39267" y="126017"/>
                    <a:pt x="52176" y="140320"/>
                  </a:cubicBezTo>
                  <a:cubicBezTo>
                    <a:pt x="57425" y="146127"/>
                    <a:pt x="56999" y="155048"/>
                    <a:pt x="51183" y="160288"/>
                  </a:cubicBezTo>
                  <a:cubicBezTo>
                    <a:pt x="48488" y="162695"/>
                    <a:pt x="45083" y="163970"/>
                    <a:pt x="41679" y="163970"/>
                  </a:cubicBezTo>
                  <a:cubicBezTo>
                    <a:pt x="37848" y="163970"/>
                    <a:pt x="34018" y="162412"/>
                    <a:pt x="31181" y="159297"/>
                  </a:cubicBezTo>
                  <a:cubicBezTo>
                    <a:pt x="13591" y="139754"/>
                    <a:pt x="2668" y="110298"/>
                    <a:pt x="2668" y="82259"/>
                  </a:cubicBezTo>
                  <a:cubicBezTo>
                    <a:pt x="2668" y="53936"/>
                    <a:pt x="13733" y="24197"/>
                    <a:pt x="31607" y="4654"/>
                  </a:cubicBezTo>
                  <a:cubicBezTo>
                    <a:pt x="36997" y="-1152"/>
                    <a:pt x="45934" y="-1577"/>
                    <a:pt x="51750" y="366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92926163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inVertic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a:blip r:embed="rId3">
              <a:duotone>
                <a:prstClr val="black"/>
                <a:srgbClr val="D9C3A5">
                  <a:tint val="50000"/>
                  <a:satMod val="180000"/>
                </a:srgbClr>
              </a:duotone>
            </a:blip>
            <a:stretch>
              <a:fillRect t="-65085" b="-95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42781" y="717250"/>
            <a:ext cx="2409635"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a:solidFill>
                  <a:schemeClr val="bg1"/>
                </a:solidFill>
                <a:latin typeface="Humanst521 BT" panose="020B0602020204020204" pitchFamily="34" charset="0"/>
                <a:ea typeface="方正兰亭中黑_GBK" panose="02000000000000000000" pitchFamily="2" charset="-122"/>
              </a:rPr>
              <a:t>06</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375478" y="962378"/>
            <a:ext cx="5827236" cy="2002856"/>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《法国中尉的女人》</a:t>
            </a:r>
            <a:r>
              <a:rPr lang="zh-CN" altLang="zh-CN" sz="4400" dirty="0" smtClean="0"/>
              <a:t>：</a:t>
            </a:r>
            <a:endParaRPr lang="en-US" altLang="zh-CN" sz="4400" dirty="0" smtClean="0"/>
          </a:p>
          <a:p>
            <a:pPr>
              <a:lnSpc>
                <a:spcPct val="150000"/>
              </a:lnSpc>
            </a:pPr>
            <a:r>
              <a:rPr lang="zh-CN" altLang="zh-CN" sz="4400" dirty="0" smtClean="0"/>
              <a:t>从</a:t>
            </a:r>
            <a:r>
              <a:rPr lang="zh-CN" altLang="zh-CN" sz="4400" dirty="0"/>
              <a:t>长篇小说到电影 </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403474961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769176"/>
            <a:ext cx="6651625" cy="419294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原作：《法国中尉的女人》（约翰·福尔斯）</a:t>
            </a:r>
          </a:p>
          <a:p>
            <a:pPr>
              <a:lnSpc>
                <a:spcPct val="150000"/>
              </a:lnSpc>
            </a:pPr>
            <a:r>
              <a:rPr lang="zh-CN" altLang="zh-CN" sz="2000" dirty="0"/>
              <a:t>改编作品：《法国中尉的女人》</a:t>
            </a:r>
            <a:r>
              <a:rPr lang="en-US" altLang="zh-CN" sz="2000" dirty="0"/>
              <a:t>(</a:t>
            </a:r>
            <a:r>
              <a:rPr lang="zh-CN" altLang="zh-CN" sz="2000" dirty="0"/>
              <a:t>电影</a:t>
            </a:r>
            <a:r>
              <a:rPr lang="en-US" altLang="zh-CN" sz="2000" dirty="0"/>
              <a:t>,124</a:t>
            </a:r>
            <a:r>
              <a:rPr lang="zh-CN" altLang="zh-CN" sz="2000" dirty="0"/>
              <a:t>分钟，</a:t>
            </a:r>
            <a:r>
              <a:rPr lang="en-US" altLang="zh-CN" sz="2000" dirty="0"/>
              <a:t>1981</a:t>
            </a:r>
            <a:r>
              <a:rPr lang="zh-CN" altLang="zh-CN" sz="2000" dirty="0"/>
              <a:t>年</a:t>
            </a:r>
            <a:r>
              <a:rPr lang="en-US" altLang="zh-CN" sz="2000" dirty="0"/>
              <a:t>9</a:t>
            </a:r>
            <a:r>
              <a:rPr lang="zh-CN" altLang="zh-CN" sz="2000" dirty="0"/>
              <a:t>月</a:t>
            </a:r>
            <a:r>
              <a:rPr lang="en-US" altLang="zh-CN" sz="2000" dirty="0"/>
              <a:t>18</a:t>
            </a:r>
            <a:r>
              <a:rPr lang="zh-CN" altLang="zh-CN" sz="2000" dirty="0"/>
              <a:t>日首映</a:t>
            </a:r>
            <a:r>
              <a:rPr lang="en-US" altLang="zh-CN" sz="2000" dirty="0"/>
              <a:t>)</a:t>
            </a:r>
            <a:endParaRPr lang="zh-CN" altLang="zh-CN" sz="2000" dirty="0"/>
          </a:p>
          <a:p>
            <a:pPr>
              <a:lnSpc>
                <a:spcPct val="150000"/>
              </a:lnSpc>
            </a:pPr>
            <a:r>
              <a:rPr lang="zh-CN" altLang="zh-CN" sz="2000" dirty="0"/>
              <a:t>导演：卡洛尔·赖兹</a:t>
            </a:r>
          </a:p>
          <a:p>
            <a:pPr>
              <a:lnSpc>
                <a:spcPct val="150000"/>
              </a:lnSpc>
            </a:pPr>
            <a:r>
              <a:rPr lang="zh-CN" altLang="zh-CN" sz="2000" dirty="0"/>
              <a:t>编剧：哈罗德·品特</a:t>
            </a:r>
          </a:p>
          <a:p>
            <a:pPr>
              <a:lnSpc>
                <a:spcPct val="150000"/>
              </a:lnSpc>
            </a:pPr>
            <a:r>
              <a:rPr lang="zh-CN" altLang="zh-CN" sz="2000" dirty="0"/>
              <a:t>主演</a:t>
            </a:r>
            <a:r>
              <a:rPr lang="en-US" altLang="zh-CN" sz="2000" dirty="0"/>
              <a:t>:</a:t>
            </a:r>
            <a:r>
              <a:rPr lang="zh-CN" altLang="zh-CN" sz="2000" dirty="0"/>
              <a:t>梅丽尔·斯特里普、杰瑞米·艾恩斯</a:t>
            </a:r>
          </a:p>
          <a:p>
            <a:pPr>
              <a:lnSpc>
                <a:spcPct val="150000"/>
              </a:lnSpc>
            </a:pPr>
            <a:r>
              <a:rPr lang="zh-CN" altLang="zh-CN" sz="2000" dirty="0"/>
              <a:t>获奖：</a:t>
            </a:r>
            <a:r>
              <a:rPr lang="en-US" altLang="zh-CN" sz="2000" dirty="0"/>
              <a:t>1982</a:t>
            </a:r>
            <a:r>
              <a:rPr lang="zh-CN" altLang="zh-CN" sz="2000" dirty="0"/>
              <a:t>年第</a:t>
            </a:r>
            <a:r>
              <a:rPr lang="en-US" altLang="zh-CN" sz="2000" dirty="0"/>
              <a:t>54</a:t>
            </a:r>
            <a:r>
              <a:rPr lang="zh-CN" altLang="zh-CN" sz="2000" dirty="0"/>
              <a:t>届美国奥斯卡最佳改编剧本提名，</a:t>
            </a:r>
            <a:r>
              <a:rPr lang="en-US" altLang="zh-CN" sz="2000" dirty="0"/>
              <a:t>1982</a:t>
            </a:r>
            <a:r>
              <a:rPr lang="zh-CN" altLang="zh-CN" sz="2000" dirty="0"/>
              <a:t>年第</a:t>
            </a:r>
            <a:r>
              <a:rPr lang="en-US" altLang="zh-CN" sz="2000" dirty="0"/>
              <a:t>39</a:t>
            </a:r>
            <a:r>
              <a:rPr lang="zh-CN" altLang="zh-CN" sz="2000" dirty="0"/>
              <a:t>届美国金球奖最佳编剧提名</a:t>
            </a:r>
          </a:p>
          <a:p>
            <a:pPr>
              <a:lnSpc>
                <a:spcPct val="150000"/>
              </a:lnSpc>
            </a:pPr>
            <a:r>
              <a:rPr lang="zh-CN" altLang="en-US" sz="2000" dirty="0" smtClean="0">
                <a:latin typeface="+mj-ea"/>
              </a:rPr>
              <a:t> </a:t>
            </a:r>
            <a:endParaRPr lang="zh-CN" altLang="en-US" sz="2000" dirty="0">
              <a:latin typeface="+mj-ea"/>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9365" y="3690213"/>
            <a:ext cx="5072635" cy="3167787"/>
          </a:xfrm>
          <a:prstGeom prst="rect">
            <a:avLst/>
          </a:prstGeom>
        </p:spPr>
      </p:pic>
    </p:spTree>
    <p:extLst>
      <p:ext uri="{BB962C8B-B14F-4D97-AF65-F5344CB8AC3E}">
        <p14:creationId xmlns:p14="http://schemas.microsoft.com/office/powerpoint/2010/main" val="61177831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741730"/>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charset="2"/>
              <a:buChar char="Ø"/>
            </a:pPr>
            <a:r>
              <a:rPr lang="zh-CN" altLang="zh-CN" sz="1600" dirty="0" smtClean="0"/>
              <a:t>约翰·福尔斯</a:t>
            </a:r>
            <a:r>
              <a:rPr lang="zh-CN" altLang="zh-CN" sz="1600" dirty="0"/>
              <a:t>的《法国中尉的女人》是一部具有强烈的文化反思意味的后现代主义作品，一方面，作者运用复杂的叙事手法讲述了一个精彩生动的维多利亚时代的爱情</a:t>
            </a:r>
            <a:r>
              <a:rPr lang="zh-CN" altLang="zh-CN" sz="1600" dirty="0" smtClean="0"/>
              <a:t>故事；</a:t>
            </a:r>
            <a:r>
              <a:rPr lang="zh-CN" altLang="zh-CN" sz="1600" dirty="0"/>
              <a:t>另一方面，作者不断插入现代的观点和评论，揭露自己的创作过程和小说的虚构本质，甚至化身为男主人公帽子上的一粒尘埃与他互相审视，并且为小说安排了三个结局</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该</a:t>
            </a:r>
            <a:r>
              <a:rPr lang="zh-CN" altLang="zh-CN" sz="1600" dirty="0"/>
              <a:t>小说表达了作者对维多利亚时期虚伪、僵化、权威的批判，以及对自由、生存等问题的思考，也包含了存在主义、女性主义、马克思主义等思想主张，含有丰富深厚的文化意蕴</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总体</a:t>
            </a:r>
            <a:r>
              <a:rPr lang="zh-CN" altLang="zh-CN" sz="1600" dirty="0"/>
              <a:t>来看，原小说塑造了一批性格鲜明生动的人物，如萨拉、查尔斯、欧内斯蒂娜、萨姆、波尔坦尼太太等，故事情节十分完整且跌宕起伏，悬念设置令人拍案叫绝，整个故事充溢着如谜一般的浪漫主义色彩，具备相当程度的改编基础。而且，原小说出版多年，享誉世界，在全球范围内都有着十分深厚的受众基础，这也给电影改编带来了良好的市场前景。 </a:t>
            </a:r>
            <a:r>
              <a:rPr lang="zh-CN" altLang="zh-CN" sz="1600" dirty="0" smtClean="0"/>
              <a:t> </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2071917557"/>
      </p:ext>
    </p:extLst>
  </p:cSld>
  <p:clrMapOvr>
    <a:masterClrMapping/>
  </p:clrMapOvr>
  <p:transition spd="slow">
    <p:cove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10881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一）灵活奇趣的写作手法，不宜搬上银幕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与传统小说相比，《法国中尉的女人》在叙事层面具有相当的断裂性</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在</a:t>
            </a:r>
            <a:r>
              <a:rPr lang="zh-CN" altLang="zh-CN" sz="1600" dirty="0"/>
              <a:t>电影改编过程中，如何对原小说中的这些叙事之外的内容进行删减合并，最大限度上维持叙事的连贯性，同时又不丢失原著中故意打断叙事流、暴露小说的虚构性的思想内核，是改编创作者首先要面临的问题。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（二）主角的多重结局，不易通过电影展现</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电影是集体观看的视听艺术，观众不能在某刻长时间停留和思考，也很难接受迥然相反的两个结局。因此，如何将小说中的多结局结尾的精神内涵搬上大荧幕，同时又不破坏大荧幕本身的叙事规律，无疑是改编创作者面临的又一难题。 </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1518923971"/>
      </p:ext>
    </p:extLst>
  </p:cSld>
  <p:clrMapOvr>
    <a:masterClrMapping/>
  </p:clrMapOvr>
  <p:transition spd="slow">
    <p:cove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276998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（三）有些神秘的主要人物，需要祛魅理清</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虽然在小说中，复杂的“圆形人物”的艺术性更高，但电影主要是面向大众的文化消费品，必须考虑到观众对人物的认同感和接受度</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电影</a:t>
            </a:r>
            <a:r>
              <a:rPr lang="zh-CN" altLang="zh-CN" sz="1600" dirty="0"/>
              <a:t>作品的时长也决定了观众很难有大段时间对人物性格的每一处细枝末节咂摸体味。因而，银幕中的人物多是以某种特性为主、其他特性为辅的“尖形人物”</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这样</a:t>
            </a:r>
            <a:r>
              <a:rPr lang="zh-CN" altLang="zh-CN" sz="1600" dirty="0"/>
              <a:t>的人物既突出，又带有一定的性格深度，十分符合电影的审美取向。所以，改编创作者必须对查尔斯和萨拉的人物性格做一定的定性处理。 </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1111146061"/>
      </p:ext>
    </p:extLst>
  </p:cSld>
  <p:clrMapOvr>
    <a:masterClrMapping/>
  </p:clrMapOvr>
  <p:transition spd="slow">
    <p:cove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80131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（一）套层结构的巧妙引入</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对后现代的影像表达 </a:t>
            </a:r>
            <a:r>
              <a:rPr lang="zh-CN" altLang="en-US" sz="1600" dirty="0" smtClean="0"/>
              <a:t>。</a:t>
            </a:r>
            <a:r>
              <a:rPr lang="zh-CN" altLang="zh-CN" sz="1600" dirty="0"/>
              <a:t>第一，电影按照原著的叙事方式将同一个场景的戏插入现代时空与过去时空，呈现出片段化叙事的特点</a:t>
            </a:r>
            <a:r>
              <a:rPr lang="zh-CN" altLang="zh-CN" sz="1600" dirty="0" smtClean="0"/>
              <a:t>。</a:t>
            </a:r>
            <a:r>
              <a:rPr lang="zh-CN" altLang="zh-CN" sz="1600" dirty="0"/>
              <a:t>第二，套层结构完成了对原著中作者构思小说过程的转化，表达一种新的写作观念以及故事的虚构本质。 </a:t>
            </a:r>
            <a:endParaRPr lang="en-US" altLang="zh-CN" sz="1600" dirty="0" smtClean="0"/>
          </a:p>
          <a:p>
            <a:pPr marL="285750" indent="-285750">
              <a:lnSpc>
                <a:spcPct val="150000"/>
              </a:lnSpc>
              <a:buFont typeface="Wingdings" charset="2"/>
              <a:buChar char="Ø"/>
            </a:pPr>
            <a:r>
              <a:rPr lang="zh-CN" altLang="zh-CN" sz="1600" dirty="0"/>
              <a:t>一悲一喜，相互映衬 </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a:t>时空对比，也是评论 </a:t>
            </a:r>
            <a:r>
              <a:rPr lang="zh-CN" altLang="en-US" sz="1600" dirty="0" smtClean="0"/>
              <a:t>。</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（二）人物性格的删繁就简</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萨拉成为勇敢追求自由爱情的</a:t>
            </a:r>
            <a:r>
              <a:rPr lang="zh-CN" altLang="zh-CN" sz="1600" dirty="0" smtClean="0"/>
              <a:t>女子。 </a:t>
            </a:r>
            <a:endParaRPr lang="en-US" altLang="zh-CN" sz="1600" dirty="0" smtClean="0"/>
          </a:p>
          <a:p>
            <a:pPr marL="285750" indent="-285750">
              <a:lnSpc>
                <a:spcPct val="150000"/>
              </a:lnSpc>
              <a:buFont typeface="Wingdings" charset="2"/>
              <a:buChar char="Ø"/>
            </a:pPr>
            <a:r>
              <a:rPr lang="zh-CN" altLang="zh-CN" sz="1600" dirty="0"/>
              <a:t>查尔斯成为善良、责任感强的绅士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（三）部分情节的增删改动</a:t>
            </a:r>
            <a:endParaRPr lang="en-US" altLang="zh-CN" sz="2000" b="1" dirty="0">
              <a:solidFill>
                <a:srgbClr val="74412A"/>
              </a:solidFill>
              <a:latin typeface="+mj-ea"/>
              <a:cs typeface="Angsana New" panose="02020603050405020304" pitchFamily="18" charset="-34"/>
            </a:endParaRPr>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281637628"/>
      </p:ext>
    </p:extLst>
  </p:cSld>
  <p:clrMapOvr>
    <a:masterClrMapping/>
  </p:clrMapOvr>
  <p:transition spd="slow">
    <p:cove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 xmlns:a16="http://schemas.microsoft.com/office/drawing/2014/main" id="{AFA6410B-31CA-4BBF-A756-D3AAA5757827}"/>
              </a:ext>
            </a:extLst>
          </p:cNvPr>
          <p:cNvPicPr>
            <a:picLocks noChangeAspect="1"/>
          </p:cNvPicPr>
          <p:nvPr/>
        </p:nvPicPr>
        <p:blipFill>
          <a:blip r:embed="rId3">
            <a:grayscl/>
          </a:blip>
          <a:stretch>
            <a:fillRect/>
          </a:stretch>
        </p:blipFill>
        <p:spPr>
          <a:xfrm>
            <a:off x="1031874" y="2005630"/>
            <a:ext cx="4493141" cy="3700593"/>
          </a:xfrm>
          <a:prstGeom prst="rect">
            <a:avLst/>
          </a:prstGeom>
        </p:spPr>
      </p:pic>
      <p:sp>
        <p:nvSpPr>
          <p:cNvPr id="4" name="矩形 3">
            <a:extLst>
              <a:ext uri="{FF2B5EF4-FFF2-40B4-BE49-F238E27FC236}">
                <a16:creationId xmlns="" xmlns:a16="http://schemas.microsoft.com/office/drawing/2014/main" id="{E4CB5A41-4659-4881-9304-D94482E2EBC4}"/>
              </a:ext>
            </a:extLst>
          </p:cNvPr>
          <p:cNvSpPr/>
          <p:nvPr/>
        </p:nvSpPr>
        <p:spPr>
          <a:xfrm>
            <a:off x="6315752" y="693991"/>
            <a:ext cx="1869648"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 xmlns:a16="http://schemas.microsoft.com/office/drawing/2014/main" id="{D49BCDF5-C109-465A-8CD4-7491C0EAB700}"/>
              </a:ext>
            </a:extLst>
          </p:cNvPr>
          <p:cNvSpPr txBox="1"/>
          <p:nvPr/>
        </p:nvSpPr>
        <p:spPr>
          <a:xfrm>
            <a:off x="6315752" y="2539059"/>
            <a:ext cx="5181483" cy="2633734"/>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charset="2"/>
              <a:buChar char="Ø"/>
            </a:pPr>
            <a:r>
              <a:rPr lang="zh-CN" altLang="zh-CN" sz="1600" dirty="0"/>
              <a:t>本案例主要关注电影改编过程中添加的套层叙事结构，电影通过这种艺术形式产生了两个时空中的主要人物形象、故事情节之间的对比效果，这种创新手法使电影的主要人物更鲜明，情节更连贯，结构更清晰，更容易获得广泛的受众基础</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这个</a:t>
            </a:r>
            <a:r>
              <a:rPr lang="zh-CN" altLang="zh-CN" sz="1600" dirty="0"/>
              <a:t>案例提示我们，诸如套层结构等特定叙事结构的艺术效果值得我们进一步研究和重视。 </a:t>
            </a:r>
            <a:endParaRPr lang="en-US" altLang="zh-CN" sz="1600" dirty="0"/>
          </a:p>
        </p:txBody>
      </p:sp>
      <p:sp>
        <p:nvSpPr>
          <p:cNvPr id="11" name="文本框 10">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Tree>
    <p:extLst>
      <p:ext uri="{BB962C8B-B14F-4D97-AF65-F5344CB8AC3E}">
        <p14:creationId xmlns:p14="http://schemas.microsoft.com/office/powerpoint/2010/main" val="1353941968"/>
      </p:ext>
    </p:extLst>
  </p:cSld>
  <p:clrMapOvr>
    <a:masterClrMapping/>
  </p:clrMapOvr>
  <p:transition spd="slow">
    <p:cover/>
  </p:transition>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a:blip r:embed="rId3">
              <a:duotone>
                <a:prstClr val="black"/>
                <a:srgbClr val="D9C3A5">
                  <a:tint val="50000"/>
                  <a:satMod val="180000"/>
                </a:srgbClr>
              </a:duotone>
            </a:blip>
            <a:stretch>
              <a:fillRect t="-65085" b="-95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42781" y="717250"/>
            <a:ext cx="2409635"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a:solidFill>
                  <a:schemeClr val="bg1"/>
                </a:solidFill>
                <a:latin typeface="Humanst521 BT" panose="020B0602020204020204" pitchFamily="34" charset="0"/>
                <a:ea typeface="方正兰亭中黑_GBK" panose="02000000000000000000" pitchFamily="2" charset="-122"/>
              </a:rPr>
              <a:t>07</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613775" y="1002142"/>
            <a:ext cx="4698722" cy="2004010"/>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《白鹿原》</a:t>
            </a:r>
            <a:r>
              <a:rPr lang="zh-CN" altLang="zh-CN" sz="4400" dirty="0" smtClean="0"/>
              <a:t>：</a:t>
            </a:r>
            <a:endParaRPr lang="en-US" altLang="zh-CN" sz="4400" dirty="0" smtClean="0"/>
          </a:p>
          <a:p>
            <a:pPr>
              <a:lnSpc>
                <a:spcPct val="150000"/>
              </a:lnSpc>
            </a:pPr>
            <a:r>
              <a:rPr lang="zh-CN" altLang="zh-CN" sz="4400" dirty="0" smtClean="0"/>
              <a:t>从</a:t>
            </a:r>
            <a:r>
              <a:rPr lang="zh-CN" altLang="zh-CN" sz="4400" dirty="0"/>
              <a:t>长篇小说到电影</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36946480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769176"/>
            <a:ext cx="6651625" cy="419243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原作：《白鹿原》（陈忠实）</a:t>
            </a:r>
          </a:p>
          <a:p>
            <a:pPr>
              <a:lnSpc>
                <a:spcPct val="150000"/>
              </a:lnSpc>
            </a:pPr>
            <a:r>
              <a:rPr lang="zh-CN" altLang="zh-CN" sz="2000" dirty="0"/>
              <a:t>获奖：</a:t>
            </a:r>
            <a:r>
              <a:rPr lang="en-US" altLang="zh-CN" sz="2000" dirty="0"/>
              <a:t>1997</a:t>
            </a:r>
            <a:r>
              <a:rPr lang="zh-CN" altLang="zh-CN" sz="2000" dirty="0"/>
              <a:t>年茅盾文学奖</a:t>
            </a:r>
          </a:p>
          <a:p>
            <a:pPr>
              <a:lnSpc>
                <a:spcPct val="150000"/>
              </a:lnSpc>
            </a:pPr>
            <a:r>
              <a:rPr lang="zh-CN" altLang="zh-CN" sz="2000" dirty="0"/>
              <a:t>改编作品：《白鹿原》</a:t>
            </a:r>
            <a:r>
              <a:rPr lang="en-US" altLang="zh-CN" sz="2000" dirty="0"/>
              <a:t>(</a:t>
            </a:r>
            <a:r>
              <a:rPr lang="zh-CN" altLang="zh-CN" sz="2000" dirty="0"/>
              <a:t>电影</a:t>
            </a:r>
            <a:r>
              <a:rPr lang="en-US" altLang="zh-CN" sz="2000" dirty="0"/>
              <a:t>,</a:t>
            </a:r>
            <a:r>
              <a:rPr lang="zh-CN" altLang="zh-CN" sz="2000" dirty="0"/>
              <a:t>公映版</a:t>
            </a:r>
            <a:r>
              <a:rPr lang="en-US" altLang="zh-CN" sz="2000" dirty="0"/>
              <a:t>156</a:t>
            </a:r>
            <a:r>
              <a:rPr lang="zh-CN" altLang="zh-CN" sz="2000" dirty="0"/>
              <a:t>分钟，</a:t>
            </a:r>
            <a:r>
              <a:rPr lang="en-US" altLang="zh-CN" sz="2000" dirty="0"/>
              <a:t>2012</a:t>
            </a:r>
            <a:r>
              <a:rPr lang="zh-CN" altLang="zh-CN" sz="2000" dirty="0"/>
              <a:t>年</a:t>
            </a:r>
            <a:r>
              <a:rPr lang="en-US" altLang="zh-CN" sz="2000" dirty="0"/>
              <a:t>9</a:t>
            </a:r>
            <a:r>
              <a:rPr lang="zh-CN" altLang="zh-CN" sz="2000" dirty="0"/>
              <a:t>月</a:t>
            </a:r>
            <a:r>
              <a:rPr lang="en-US" altLang="zh-CN" sz="2000" dirty="0"/>
              <a:t>15</a:t>
            </a:r>
            <a:r>
              <a:rPr lang="zh-CN" altLang="zh-CN" sz="2000" dirty="0"/>
              <a:t>日首映</a:t>
            </a:r>
            <a:r>
              <a:rPr lang="en-US" altLang="zh-CN" sz="2000" dirty="0"/>
              <a:t>)</a:t>
            </a:r>
            <a:endParaRPr lang="zh-CN" altLang="zh-CN" sz="2000" dirty="0"/>
          </a:p>
          <a:p>
            <a:pPr>
              <a:lnSpc>
                <a:spcPct val="150000"/>
              </a:lnSpc>
            </a:pPr>
            <a:r>
              <a:rPr lang="zh-CN" altLang="zh-CN" sz="2000" dirty="0"/>
              <a:t>导演：王全安</a:t>
            </a:r>
          </a:p>
          <a:p>
            <a:pPr>
              <a:lnSpc>
                <a:spcPct val="150000"/>
              </a:lnSpc>
            </a:pPr>
            <a:r>
              <a:rPr lang="zh-CN" altLang="zh-CN" sz="2000" dirty="0"/>
              <a:t>编剧：王全安</a:t>
            </a:r>
          </a:p>
          <a:p>
            <a:pPr>
              <a:lnSpc>
                <a:spcPct val="150000"/>
              </a:lnSpc>
            </a:pPr>
            <a:r>
              <a:rPr lang="zh-CN" altLang="zh-CN" sz="2000" dirty="0"/>
              <a:t>主演</a:t>
            </a:r>
            <a:r>
              <a:rPr lang="en-US" altLang="zh-CN" sz="2000" dirty="0"/>
              <a:t>:</a:t>
            </a:r>
            <a:r>
              <a:rPr lang="zh-CN" altLang="zh-CN" sz="2000" dirty="0"/>
              <a:t>张丰毅、张雨绮、段奕宏、吴刚、成泰燊</a:t>
            </a:r>
          </a:p>
          <a:p>
            <a:pPr>
              <a:lnSpc>
                <a:spcPct val="150000"/>
              </a:lnSpc>
            </a:pPr>
            <a:r>
              <a:rPr lang="zh-CN" altLang="zh-CN" sz="2000" dirty="0"/>
              <a:t>获奖：</a:t>
            </a:r>
            <a:r>
              <a:rPr lang="en-US" altLang="zh-CN" sz="2000" dirty="0"/>
              <a:t>2012</a:t>
            </a:r>
            <a:r>
              <a:rPr lang="zh-CN" altLang="zh-CN" sz="2000" dirty="0"/>
              <a:t>年第</a:t>
            </a:r>
            <a:r>
              <a:rPr lang="en-US" altLang="zh-CN" sz="2000" dirty="0"/>
              <a:t>49</a:t>
            </a:r>
            <a:r>
              <a:rPr lang="zh-CN" altLang="zh-CN" sz="2000" dirty="0"/>
              <a:t>届台湾电影金马奖最佳跨媒介改编剧本奖提名，</a:t>
            </a:r>
            <a:r>
              <a:rPr lang="en-US" altLang="zh-CN" sz="2000" dirty="0"/>
              <a:t>2012</a:t>
            </a:r>
            <a:r>
              <a:rPr lang="zh-CN" altLang="zh-CN" sz="2000" dirty="0"/>
              <a:t>年第</a:t>
            </a:r>
            <a:r>
              <a:rPr lang="en-US" altLang="zh-CN" sz="2000" dirty="0"/>
              <a:t>62</a:t>
            </a:r>
            <a:r>
              <a:rPr lang="zh-CN" altLang="zh-CN" sz="2000" dirty="0"/>
              <a:t>届柏林电影节金熊奖提名 </a:t>
            </a:r>
            <a:endParaRPr lang="zh-CN" altLang="en-US" sz="2000" dirty="0">
              <a:latin typeface="+mj-ea"/>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53076" y="2299447"/>
            <a:ext cx="3023771" cy="4370294"/>
          </a:xfrm>
          <a:prstGeom prst="rect">
            <a:avLst/>
          </a:prstGeom>
        </p:spPr>
      </p:pic>
    </p:spTree>
    <p:extLst>
      <p:ext uri="{BB962C8B-B14F-4D97-AF65-F5344CB8AC3E}">
        <p14:creationId xmlns:p14="http://schemas.microsoft.com/office/powerpoint/2010/main" val="113539354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325423"/>
            <a:ext cx="10153650" cy="326961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原作：《天下无贼》（赵本夫）</a:t>
            </a:r>
          </a:p>
          <a:p>
            <a:pPr>
              <a:lnSpc>
                <a:spcPct val="150000"/>
              </a:lnSpc>
            </a:pPr>
            <a:r>
              <a:rPr lang="zh-CN" altLang="zh-CN" sz="2000" dirty="0"/>
              <a:t>改编作品：《天下无贼》</a:t>
            </a:r>
            <a:r>
              <a:rPr lang="en-US" altLang="zh-CN" sz="2000" dirty="0"/>
              <a:t>(</a:t>
            </a:r>
            <a:r>
              <a:rPr lang="zh-CN" altLang="zh-CN" sz="2000" dirty="0"/>
              <a:t>电影</a:t>
            </a:r>
            <a:r>
              <a:rPr lang="en-US" altLang="zh-CN" sz="2000" dirty="0"/>
              <a:t>,120</a:t>
            </a:r>
            <a:r>
              <a:rPr lang="zh-CN" altLang="zh-CN" sz="2000" dirty="0"/>
              <a:t>分钟，</a:t>
            </a:r>
            <a:r>
              <a:rPr lang="en-US" altLang="zh-CN" sz="2000" dirty="0"/>
              <a:t>2004</a:t>
            </a:r>
            <a:r>
              <a:rPr lang="zh-CN" altLang="zh-CN" sz="2000" dirty="0"/>
              <a:t>年</a:t>
            </a:r>
            <a:r>
              <a:rPr lang="en-US" altLang="zh-CN" sz="2000" dirty="0"/>
              <a:t>12</a:t>
            </a:r>
            <a:r>
              <a:rPr lang="zh-CN" altLang="zh-CN" sz="2000" dirty="0"/>
              <a:t>月</a:t>
            </a:r>
            <a:r>
              <a:rPr lang="en-US" altLang="zh-CN" sz="2000" dirty="0"/>
              <a:t>6</a:t>
            </a:r>
            <a:r>
              <a:rPr lang="zh-CN" altLang="zh-CN" sz="2000" dirty="0"/>
              <a:t>日首映</a:t>
            </a:r>
            <a:r>
              <a:rPr lang="en-US" altLang="zh-CN" sz="2000" dirty="0"/>
              <a:t>)</a:t>
            </a:r>
            <a:endParaRPr lang="zh-CN" altLang="zh-CN" sz="2000" dirty="0"/>
          </a:p>
          <a:p>
            <a:pPr>
              <a:lnSpc>
                <a:spcPct val="150000"/>
              </a:lnSpc>
            </a:pPr>
            <a:r>
              <a:rPr lang="zh-CN" altLang="zh-CN" sz="2000" dirty="0"/>
              <a:t>导演：冯小刚</a:t>
            </a:r>
          </a:p>
          <a:p>
            <a:pPr>
              <a:lnSpc>
                <a:spcPct val="150000"/>
              </a:lnSpc>
            </a:pPr>
            <a:r>
              <a:rPr lang="zh-CN" altLang="zh-CN" sz="2000" dirty="0"/>
              <a:t>编剧：王刚、林黎胜、阿鲁、冯小刚</a:t>
            </a:r>
          </a:p>
          <a:p>
            <a:pPr>
              <a:lnSpc>
                <a:spcPct val="150000"/>
              </a:lnSpc>
            </a:pPr>
            <a:r>
              <a:rPr lang="zh-CN" altLang="zh-CN" sz="2000" dirty="0"/>
              <a:t>主演</a:t>
            </a:r>
            <a:r>
              <a:rPr lang="en-US" altLang="zh-CN" sz="2000" dirty="0"/>
              <a:t>:</a:t>
            </a:r>
            <a:r>
              <a:rPr lang="zh-CN" altLang="zh-CN" sz="2000" dirty="0"/>
              <a:t>刘德华、刘若英、葛优、王宝强</a:t>
            </a:r>
          </a:p>
          <a:p>
            <a:pPr>
              <a:lnSpc>
                <a:spcPct val="150000"/>
              </a:lnSpc>
            </a:pPr>
            <a:r>
              <a:rPr lang="zh-CN" altLang="zh-CN" sz="2000" dirty="0"/>
              <a:t>获奖：</a:t>
            </a:r>
            <a:r>
              <a:rPr lang="en-US" altLang="zh-CN" sz="2000" dirty="0"/>
              <a:t>2005</a:t>
            </a:r>
            <a:r>
              <a:rPr lang="zh-CN" altLang="zh-CN" sz="2000" dirty="0"/>
              <a:t>年第</a:t>
            </a:r>
            <a:r>
              <a:rPr lang="en-US" altLang="zh-CN" sz="2000" dirty="0"/>
              <a:t>42</a:t>
            </a:r>
            <a:r>
              <a:rPr lang="zh-CN" altLang="zh-CN" sz="2000" dirty="0"/>
              <a:t>届台湾电影金马奖最佳改编剧本</a:t>
            </a:r>
          </a:p>
          <a:p>
            <a:pPr>
              <a:lnSpc>
                <a:spcPct val="150000"/>
              </a:lnSpc>
            </a:pPr>
            <a:r>
              <a:rPr lang="zh-CN" altLang="en-US" sz="2000" dirty="0" smtClean="0">
                <a:latin typeface="+mj-ea"/>
              </a:rPr>
              <a:t> </a:t>
            </a:r>
            <a:endParaRPr lang="zh-CN" altLang="en-US" sz="2000" dirty="0">
              <a:latin typeface="+mj-ea"/>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58226" y="2921684"/>
            <a:ext cx="2514600" cy="3346704"/>
          </a:xfrm>
          <a:prstGeom prst="rect">
            <a:avLst/>
          </a:prstGeom>
        </p:spPr>
      </p:pic>
    </p:spTree>
    <p:extLst>
      <p:ext uri="{BB962C8B-B14F-4D97-AF65-F5344CB8AC3E}">
        <p14:creationId xmlns:p14="http://schemas.microsoft.com/office/powerpoint/2010/main" val="181560084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1895519"/>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charset="2"/>
              <a:buChar char="Ø"/>
            </a:pPr>
            <a:r>
              <a:rPr lang="zh-CN" altLang="zh-CN" sz="1600" dirty="0"/>
              <a:t>小说《白鹿原》结构完整，气势恢宏，人物塑造成功，语言特色鲜明，是一部非常优秀的文学作品。自</a:t>
            </a:r>
            <a:r>
              <a:rPr lang="en-US" altLang="zh-CN" sz="1600" dirty="0"/>
              <a:t>1993</a:t>
            </a:r>
            <a:r>
              <a:rPr lang="zh-CN" altLang="zh-CN" sz="1600" dirty="0"/>
              <a:t>年出版以来，《白鹿原》已发行逾</a:t>
            </a:r>
            <a:r>
              <a:rPr lang="en-US" altLang="zh-CN" sz="1600" dirty="0"/>
              <a:t>200</a:t>
            </a:r>
            <a:r>
              <a:rPr lang="zh-CN" altLang="zh-CN" sz="1600" dirty="0"/>
              <a:t>万册，拥有广泛的读者基础。因此，电影《白鹿原》的改编具备了较好的接受基础和市场前景</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但是</a:t>
            </a:r>
            <a:r>
              <a:rPr lang="zh-CN" altLang="zh-CN" sz="1600" dirty="0"/>
              <a:t>，要想把这部超过</a:t>
            </a:r>
            <a:r>
              <a:rPr lang="en-US" altLang="zh-CN" sz="1600" dirty="0"/>
              <a:t>50</a:t>
            </a:r>
            <a:r>
              <a:rPr lang="zh-CN" altLang="zh-CN" sz="1600" dirty="0"/>
              <a:t>万字的当代史诗性长篇小说——与政治的关系还比较密切——改编为区区</a:t>
            </a:r>
            <a:r>
              <a:rPr lang="en-US" altLang="zh-CN" sz="1600" dirty="0"/>
              <a:t>4</a:t>
            </a:r>
            <a:r>
              <a:rPr lang="zh-CN" altLang="zh-CN" sz="1600" dirty="0"/>
              <a:t>万～</a:t>
            </a:r>
            <a:r>
              <a:rPr lang="en-US" altLang="zh-CN" sz="1600" dirty="0"/>
              <a:t>6</a:t>
            </a:r>
            <a:r>
              <a:rPr lang="zh-CN" altLang="zh-CN" sz="1600" dirty="0"/>
              <a:t>万字（单集或上下集）的剧本，并在主流意识形态与大众文化追求之间获得某种平衡，绝非易事。</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1600053740"/>
      </p:ext>
    </p:extLst>
  </p:cSld>
  <p:clrMapOvr>
    <a:masterClrMapping/>
  </p:clrMapOvr>
  <p:transition spd="slow">
    <p:cove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80131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（一）</a:t>
            </a:r>
            <a:r>
              <a:rPr lang="zh-CN" altLang="zh-CN" sz="2000" b="1" dirty="0">
                <a:solidFill>
                  <a:srgbClr val="74412A"/>
                </a:solidFill>
                <a:latin typeface="+mj-ea"/>
                <a:cs typeface="Angsana New" panose="02020603050405020304" pitchFamily="18" charset="-34"/>
              </a:rPr>
              <a:t>改编路径选择：浓缩，还是节选？</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对于史诗性长篇小说的电影改编，尤其是第一次改编来讲，忠于原著往往是较好的选择，但是另辟蹊径同样可行。在忠于原著的基础上，采用浓缩原著的方法进行改编，或是采用节选原著片段的方法进行改编，便成为优选。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（二）主题的提炼与相关情节的选择调整</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对于《白鹿原》的电影改编者而言，主题提炼是至关重要的。事实上，即使不考虑主题的提炼问题，原著中大量的人物、巨量的情节也都需要删减、合并、调整。 </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（三）魔幻现实主义色彩是否保留需斟酌</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在阅读小说的过程中，读者可以轻松地通过想象感受这些魔幻色彩；但在电影中，与故事线无关的渲染则会显得冗余，还会影响作品的总体风格。 </a:t>
            </a:r>
            <a:r>
              <a:rPr lang="zh-CN" altLang="zh-CN" sz="1600" dirty="0" smtClean="0"/>
              <a:t> </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2009203794"/>
      </p:ext>
    </p:extLst>
  </p:cSld>
  <p:clrMapOvr>
    <a:masterClrMapping/>
  </p:clrMapOvr>
  <p:transition spd="slow">
    <p:cove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517064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（一）主题的选取与提炼</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总的来说，《白鹿原》具有复合的多层主题：宗族家庭结构的变迁、兄弟成长史、个人传记、新老社会的碰撞，乃至封建压抑下的性与爱。这些令人眼花缭乱的主题，选取其中任何一个都可决定电影改编的方向，呈现出完全不同的电影类型。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（二）主要人物的变化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主要人物的去与留 </a:t>
            </a:r>
            <a:endParaRPr lang="en-US" altLang="zh-CN" sz="1600" dirty="0" smtClean="0"/>
          </a:p>
          <a:p>
            <a:pPr marL="285750" indent="-285750">
              <a:lnSpc>
                <a:spcPct val="150000"/>
              </a:lnSpc>
              <a:buFont typeface="Wingdings" charset="2"/>
              <a:buChar char="Ø"/>
            </a:pPr>
            <a:r>
              <a:rPr lang="zh-CN" altLang="zh-CN" sz="1600" dirty="0"/>
              <a:t>主要人物形象的变化 </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（三）叙事重心的选择与叙事手法的运用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田小娥在作品中的比重 </a:t>
            </a:r>
            <a:endParaRPr lang="en-US" altLang="zh-CN" sz="1600" dirty="0" smtClean="0"/>
          </a:p>
          <a:p>
            <a:pPr marL="285750" indent="-285750">
              <a:lnSpc>
                <a:spcPct val="150000"/>
              </a:lnSpc>
              <a:buFont typeface="Wingdings" charset="2"/>
              <a:buChar char="Ø"/>
            </a:pPr>
            <a:r>
              <a:rPr lang="zh-CN" altLang="zh-CN" sz="1600" dirty="0" smtClean="0"/>
              <a:t>铺垫</a:t>
            </a:r>
            <a:r>
              <a:rPr lang="zh-CN" altLang="zh-CN" sz="1600" dirty="0"/>
              <a:t>、伏笔、隐喻的使用 </a:t>
            </a:r>
            <a:endParaRPr lang="en-US" altLang="zh-CN" sz="1600" dirty="0" smtClean="0"/>
          </a:p>
          <a:p>
            <a:pPr marL="285750" indent="-285750">
              <a:lnSpc>
                <a:spcPct val="150000"/>
              </a:lnSpc>
              <a:buFont typeface="Wingdings" charset="2"/>
              <a:buChar char="Ø"/>
            </a:pPr>
            <a:r>
              <a:rPr lang="zh-CN" altLang="zh-CN" sz="1600" dirty="0" smtClean="0"/>
              <a:t>以</a:t>
            </a:r>
            <a:r>
              <a:rPr lang="zh-CN" altLang="zh-CN" sz="1600" dirty="0"/>
              <a:t>重要事件为情节点不断推进 </a:t>
            </a:r>
            <a:endParaRPr lang="en-US" altLang="zh-CN" sz="1600" dirty="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911928795"/>
      </p:ext>
    </p:extLst>
  </p:cSld>
  <p:clrMapOvr>
    <a:masterClrMapping/>
  </p:clrMapOvr>
  <p:transition spd="slow">
    <p:cove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文框 11">
            <a:extLst>
              <a:ext uri="{FF2B5EF4-FFF2-40B4-BE49-F238E27FC236}">
                <a16:creationId xmlns="" xmlns:a16="http://schemas.microsoft.com/office/drawing/2014/main" id="{83A71614-B203-40EF-B201-7AF0EE90FB5B}"/>
              </a:ext>
            </a:extLst>
          </p:cNvPr>
          <p:cNvSpPr/>
          <p:nvPr/>
        </p:nvSpPr>
        <p:spPr>
          <a:xfrm>
            <a:off x="1019176" y="4595036"/>
            <a:ext cx="10153650" cy="1378062"/>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865627"/>
            <a:ext cx="10153650" cy="787075"/>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smtClean="0"/>
              <a:t>如</a:t>
            </a:r>
            <a:r>
              <a:rPr lang="zh-CN" altLang="zh-CN" sz="1600" dirty="0"/>
              <a:t>社会反响所突显的那样，两个改编版本各有利弊，但排除与原作的关系，仅仅就作品本身的有机性而言，电影《白鹿原》还存在很多明显的不足之处，外部环境和主创素质均有问题，其中的经验和教训值得记取。 </a:t>
            </a:r>
            <a:endParaRPr lang="zh-CN" altLang="en-US" sz="1600" dirty="0">
              <a:latin typeface="+mj-ea"/>
            </a:endParaRPr>
          </a:p>
        </p:txBody>
      </p:sp>
      <p:sp>
        <p:nvSpPr>
          <p:cNvPr id="7" name="矩形 6">
            <a:extLst>
              <a:ext uri="{FF2B5EF4-FFF2-40B4-BE49-F238E27FC236}">
                <a16:creationId xmlns="" xmlns:a16="http://schemas.microsoft.com/office/drawing/2014/main" id="{6EAF5388-1A39-492B-A41C-C03159F5CA9A}"/>
              </a:ext>
            </a:extLst>
          </p:cNvPr>
          <p:cNvSpPr/>
          <p:nvPr/>
        </p:nvSpPr>
        <p:spPr>
          <a:xfrm>
            <a:off x="2711451" y="3716338"/>
            <a:ext cx="6769100" cy="3141662"/>
          </a:xfrm>
          <a:prstGeom prst="rect">
            <a:avLst/>
          </a:prstGeom>
          <a:blipFill dpi="0" rotWithShape="1">
            <a:blip r:embed="rId3"/>
            <a:srcRect/>
            <a:stretch>
              <a:fillRect t="-20000" b="-217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Group 7">
            <a:extLst>
              <a:ext uri="{FF2B5EF4-FFF2-40B4-BE49-F238E27FC236}">
                <a16:creationId xmlns="" xmlns:a16="http://schemas.microsoft.com/office/drawing/2014/main" id="{19D82541-2BFD-4E1D-A69C-65FE079E57F2}"/>
              </a:ext>
            </a:extLst>
          </p:cNvPr>
          <p:cNvGrpSpPr/>
          <p:nvPr/>
        </p:nvGrpSpPr>
        <p:grpSpPr>
          <a:xfrm>
            <a:off x="5670874" y="3294509"/>
            <a:ext cx="850252" cy="850248"/>
            <a:chOff x="8503251" y="2497458"/>
            <a:chExt cx="710560" cy="710560"/>
          </a:xfrm>
        </p:grpSpPr>
        <p:sp>
          <p:nvSpPr>
            <p:cNvPr id="14" name="椭圆 13">
              <a:extLst>
                <a:ext uri="{FF2B5EF4-FFF2-40B4-BE49-F238E27FC236}">
                  <a16:creationId xmlns="" xmlns:a16="http://schemas.microsoft.com/office/drawing/2014/main" id="{34E8E111-386C-4380-9231-1877F84603AB}"/>
                </a:ext>
              </a:extLst>
            </p:cNvPr>
            <p:cNvSpPr/>
            <p:nvPr/>
          </p:nvSpPr>
          <p:spPr>
            <a:xfrm>
              <a:off x="8503251" y="2497458"/>
              <a:ext cx="710560" cy="710560"/>
            </a:xfrm>
            <a:prstGeom prst="ellipse">
              <a:avLst/>
            </a:prstGeom>
            <a:solidFill>
              <a:srgbClr val="74412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Oval 9">
              <a:extLst>
                <a:ext uri="{FF2B5EF4-FFF2-40B4-BE49-F238E27FC236}">
                  <a16:creationId xmlns="" xmlns:a16="http://schemas.microsoft.com/office/drawing/2014/main" id="{B1153A9D-2275-45D1-BD95-4EB315F5BE28}"/>
                </a:ext>
              </a:extLst>
            </p:cNvPr>
            <p:cNvSpPr/>
            <p:nvPr/>
          </p:nvSpPr>
          <p:spPr>
            <a:xfrm>
              <a:off x="8750225" y="2659062"/>
              <a:ext cx="216611" cy="387352"/>
            </a:xfrm>
            <a:custGeom>
              <a:avLst/>
              <a:gdLst>
                <a:gd name="connsiteX0" fmla="*/ 168920 w 337966"/>
                <a:gd name="connsiteY0" fmla="*/ 358540 h 604363"/>
                <a:gd name="connsiteX1" fmla="*/ 100839 w 337966"/>
                <a:gd name="connsiteY1" fmla="*/ 369869 h 604363"/>
                <a:gd name="connsiteX2" fmla="*/ 63111 w 337966"/>
                <a:gd name="connsiteY2" fmla="*/ 485700 h 604363"/>
                <a:gd name="connsiteX3" fmla="*/ 168920 w 337966"/>
                <a:gd name="connsiteY3" fmla="*/ 462194 h 604363"/>
                <a:gd name="connsiteX4" fmla="*/ 274728 w 337966"/>
                <a:gd name="connsiteY4" fmla="*/ 485700 h 604363"/>
                <a:gd name="connsiteX5" fmla="*/ 237142 w 337966"/>
                <a:gd name="connsiteY5" fmla="*/ 369869 h 604363"/>
                <a:gd name="connsiteX6" fmla="*/ 168920 w 337966"/>
                <a:gd name="connsiteY6" fmla="*/ 358540 h 604363"/>
                <a:gd name="connsiteX7" fmla="*/ 168920 w 337966"/>
                <a:gd name="connsiteY7" fmla="*/ 160580 h 604363"/>
                <a:gd name="connsiteX8" fmla="*/ 111477 w 337966"/>
                <a:gd name="connsiteY8" fmla="*/ 337017 h 604363"/>
                <a:gd name="connsiteX9" fmla="*/ 168920 w 337966"/>
                <a:gd name="connsiteY9" fmla="*/ 330220 h 604363"/>
                <a:gd name="connsiteX10" fmla="*/ 226363 w 337966"/>
                <a:gd name="connsiteY10" fmla="*/ 337017 h 604363"/>
                <a:gd name="connsiteX11" fmla="*/ 168920 w 337966"/>
                <a:gd name="connsiteY11" fmla="*/ 62591 h 604363"/>
                <a:gd name="connsiteX12" fmla="*/ 147219 w 337966"/>
                <a:gd name="connsiteY12" fmla="*/ 84256 h 604363"/>
                <a:gd name="connsiteX13" fmla="*/ 168920 w 337966"/>
                <a:gd name="connsiteY13" fmla="*/ 105779 h 604363"/>
                <a:gd name="connsiteX14" fmla="*/ 190620 w 337966"/>
                <a:gd name="connsiteY14" fmla="*/ 84256 h 604363"/>
                <a:gd name="connsiteX15" fmla="*/ 168920 w 337966"/>
                <a:gd name="connsiteY15" fmla="*/ 62591 h 604363"/>
                <a:gd name="connsiteX16" fmla="*/ 168920 w 337966"/>
                <a:gd name="connsiteY16" fmla="*/ 34270 h 604363"/>
                <a:gd name="connsiteX17" fmla="*/ 218987 w 337966"/>
                <a:gd name="connsiteY17" fmla="*/ 84256 h 604363"/>
                <a:gd name="connsiteX18" fmla="*/ 188777 w 337966"/>
                <a:gd name="connsiteY18" fmla="*/ 129993 h 604363"/>
                <a:gd name="connsiteX19" fmla="*/ 313874 w 337966"/>
                <a:gd name="connsiteY19" fmla="*/ 514162 h 604363"/>
                <a:gd name="connsiteX20" fmla="*/ 314442 w 337966"/>
                <a:gd name="connsiteY20" fmla="*/ 515861 h 604363"/>
                <a:gd name="connsiteX21" fmla="*/ 337277 w 337966"/>
                <a:gd name="connsiteY21" fmla="*/ 585813 h 604363"/>
                <a:gd name="connsiteX22" fmla="*/ 328058 w 337966"/>
                <a:gd name="connsiteY22" fmla="*/ 603655 h 604363"/>
                <a:gd name="connsiteX23" fmla="*/ 323661 w 337966"/>
                <a:gd name="connsiteY23" fmla="*/ 604363 h 604363"/>
                <a:gd name="connsiteX24" fmla="*/ 310187 w 337966"/>
                <a:gd name="connsiteY24" fmla="*/ 594592 h 604363"/>
                <a:gd name="connsiteX25" fmla="*/ 288486 w 337966"/>
                <a:gd name="connsiteY25" fmla="*/ 527756 h 604363"/>
                <a:gd name="connsiteX26" fmla="*/ 168920 w 337966"/>
                <a:gd name="connsiteY26" fmla="*/ 490514 h 604363"/>
                <a:gd name="connsiteX27" fmla="*/ 49353 w 337966"/>
                <a:gd name="connsiteY27" fmla="*/ 527756 h 604363"/>
                <a:gd name="connsiteX28" fmla="*/ 27653 w 337966"/>
                <a:gd name="connsiteY28" fmla="*/ 594592 h 604363"/>
                <a:gd name="connsiteX29" fmla="*/ 9782 w 337966"/>
                <a:gd name="connsiteY29" fmla="*/ 603655 h 604363"/>
                <a:gd name="connsiteX30" fmla="*/ 704 w 337966"/>
                <a:gd name="connsiteY30" fmla="*/ 585813 h 604363"/>
                <a:gd name="connsiteX31" fmla="*/ 23398 w 337966"/>
                <a:gd name="connsiteY31" fmla="*/ 516003 h 604363"/>
                <a:gd name="connsiteX32" fmla="*/ 23965 w 337966"/>
                <a:gd name="connsiteY32" fmla="*/ 514020 h 604363"/>
                <a:gd name="connsiteX33" fmla="*/ 149063 w 337966"/>
                <a:gd name="connsiteY33" fmla="*/ 129993 h 604363"/>
                <a:gd name="connsiteX34" fmla="*/ 118852 w 337966"/>
                <a:gd name="connsiteY34" fmla="*/ 84256 h 604363"/>
                <a:gd name="connsiteX35" fmla="*/ 168920 w 337966"/>
                <a:gd name="connsiteY35" fmla="*/ 34270 h 604363"/>
                <a:gd name="connsiteX36" fmla="*/ 94727 w 337966"/>
                <a:gd name="connsiteY36" fmla="*/ 28009 h 604363"/>
                <a:gd name="connsiteX37" fmla="*/ 95578 w 337966"/>
                <a:gd name="connsiteY37" fmla="*/ 47981 h 604363"/>
                <a:gd name="connsiteX38" fmla="*/ 83809 w 337966"/>
                <a:gd name="connsiteY38" fmla="*/ 82117 h 604363"/>
                <a:gd name="connsiteX39" fmla="*/ 95436 w 337966"/>
                <a:gd name="connsiteY39" fmla="*/ 116111 h 604363"/>
                <a:gd name="connsiteX40" fmla="*/ 94444 w 337966"/>
                <a:gd name="connsiteY40" fmla="*/ 136083 h 604363"/>
                <a:gd name="connsiteX41" fmla="*/ 84944 w 337966"/>
                <a:gd name="connsiteY41" fmla="*/ 139624 h 604363"/>
                <a:gd name="connsiteX42" fmla="*/ 74309 w 337966"/>
                <a:gd name="connsiteY42" fmla="*/ 134950 h 604363"/>
                <a:gd name="connsiteX43" fmla="*/ 55451 w 337966"/>
                <a:gd name="connsiteY43" fmla="*/ 82117 h 604363"/>
                <a:gd name="connsiteX44" fmla="*/ 74735 w 337966"/>
                <a:gd name="connsiteY44" fmla="*/ 28859 h 604363"/>
                <a:gd name="connsiteX45" fmla="*/ 94727 w 337966"/>
                <a:gd name="connsiteY45" fmla="*/ 28009 h 604363"/>
                <a:gd name="connsiteX46" fmla="*/ 241562 w 337966"/>
                <a:gd name="connsiteY46" fmla="*/ 27868 h 604363"/>
                <a:gd name="connsiteX47" fmla="*/ 261555 w 337966"/>
                <a:gd name="connsiteY47" fmla="*/ 29001 h 604363"/>
                <a:gd name="connsiteX48" fmla="*/ 280413 w 337966"/>
                <a:gd name="connsiteY48" fmla="*/ 81834 h 604363"/>
                <a:gd name="connsiteX49" fmla="*/ 261130 w 337966"/>
                <a:gd name="connsiteY49" fmla="*/ 135091 h 604363"/>
                <a:gd name="connsiteX50" fmla="*/ 250779 w 337966"/>
                <a:gd name="connsiteY50" fmla="*/ 139624 h 604363"/>
                <a:gd name="connsiteX51" fmla="*/ 241137 w 337966"/>
                <a:gd name="connsiteY51" fmla="*/ 135941 h 604363"/>
                <a:gd name="connsiteX52" fmla="*/ 240286 w 337966"/>
                <a:gd name="connsiteY52" fmla="*/ 115970 h 604363"/>
                <a:gd name="connsiteX53" fmla="*/ 252055 w 337966"/>
                <a:gd name="connsiteY53" fmla="*/ 81834 h 604363"/>
                <a:gd name="connsiteX54" fmla="*/ 240428 w 337966"/>
                <a:gd name="connsiteY54" fmla="*/ 47839 h 604363"/>
                <a:gd name="connsiteX55" fmla="*/ 241562 w 337966"/>
                <a:gd name="connsiteY55" fmla="*/ 27868 h 604363"/>
                <a:gd name="connsiteX56" fmla="*/ 284673 w 337966"/>
                <a:gd name="connsiteY56" fmla="*/ 3663 h 604363"/>
                <a:gd name="connsiteX57" fmla="*/ 304649 w 337966"/>
                <a:gd name="connsiteY57" fmla="*/ 4654 h 604363"/>
                <a:gd name="connsiteX58" fmla="*/ 333126 w 337966"/>
                <a:gd name="connsiteY58" fmla="*/ 81692 h 604363"/>
                <a:gd name="connsiteX59" fmla="*/ 304224 w 337966"/>
                <a:gd name="connsiteY59" fmla="*/ 159297 h 604363"/>
                <a:gd name="connsiteX60" fmla="*/ 293740 w 337966"/>
                <a:gd name="connsiteY60" fmla="*/ 163970 h 604363"/>
                <a:gd name="connsiteX61" fmla="*/ 284106 w 337966"/>
                <a:gd name="connsiteY61" fmla="*/ 160288 h 604363"/>
                <a:gd name="connsiteX62" fmla="*/ 283256 w 337966"/>
                <a:gd name="connsiteY62" fmla="*/ 140320 h 604363"/>
                <a:gd name="connsiteX63" fmla="*/ 304791 w 337966"/>
                <a:gd name="connsiteY63" fmla="*/ 81692 h 604363"/>
                <a:gd name="connsiteX64" fmla="*/ 283681 w 337966"/>
                <a:gd name="connsiteY64" fmla="*/ 23630 h 604363"/>
                <a:gd name="connsiteX65" fmla="*/ 284673 w 337966"/>
                <a:gd name="connsiteY65" fmla="*/ 3663 h 604363"/>
                <a:gd name="connsiteX66" fmla="*/ 51750 w 337966"/>
                <a:gd name="connsiteY66" fmla="*/ 3663 h 604363"/>
                <a:gd name="connsiteX67" fmla="*/ 52601 w 337966"/>
                <a:gd name="connsiteY67" fmla="*/ 23630 h 604363"/>
                <a:gd name="connsiteX68" fmla="*/ 31039 w 337966"/>
                <a:gd name="connsiteY68" fmla="*/ 82259 h 604363"/>
                <a:gd name="connsiteX69" fmla="*/ 52176 w 337966"/>
                <a:gd name="connsiteY69" fmla="*/ 140320 h 604363"/>
                <a:gd name="connsiteX70" fmla="*/ 51183 w 337966"/>
                <a:gd name="connsiteY70" fmla="*/ 160288 h 604363"/>
                <a:gd name="connsiteX71" fmla="*/ 41679 w 337966"/>
                <a:gd name="connsiteY71" fmla="*/ 163970 h 604363"/>
                <a:gd name="connsiteX72" fmla="*/ 31181 w 337966"/>
                <a:gd name="connsiteY72" fmla="*/ 159297 h 604363"/>
                <a:gd name="connsiteX73" fmla="*/ 2668 w 337966"/>
                <a:gd name="connsiteY73" fmla="*/ 82259 h 604363"/>
                <a:gd name="connsiteX74" fmla="*/ 31607 w 337966"/>
                <a:gd name="connsiteY74" fmla="*/ 4654 h 604363"/>
                <a:gd name="connsiteX75" fmla="*/ 51750 w 337966"/>
                <a:gd name="connsiteY75" fmla="*/ 3663 h 60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7966" h="604363">
                  <a:moveTo>
                    <a:pt x="168920" y="358540"/>
                  </a:moveTo>
                  <a:cubicBezTo>
                    <a:pt x="145092" y="358540"/>
                    <a:pt x="121689" y="362505"/>
                    <a:pt x="100839" y="369869"/>
                  </a:cubicBezTo>
                  <a:lnTo>
                    <a:pt x="63111" y="485700"/>
                  </a:lnTo>
                  <a:cubicBezTo>
                    <a:pt x="93606" y="470548"/>
                    <a:pt x="130341" y="462194"/>
                    <a:pt x="168920" y="462194"/>
                  </a:cubicBezTo>
                  <a:cubicBezTo>
                    <a:pt x="207499" y="462194"/>
                    <a:pt x="244376" y="470548"/>
                    <a:pt x="274728" y="485700"/>
                  </a:cubicBezTo>
                  <a:lnTo>
                    <a:pt x="237142" y="369869"/>
                  </a:lnTo>
                  <a:cubicBezTo>
                    <a:pt x="216292" y="362505"/>
                    <a:pt x="192890" y="358540"/>
                    <a:pt x="168920" y="358540"/>
                  </a:cubicBezTo>
                  <a:close/>
                  <a:moveTo>
                    <a:pt x="168920" y="160580"/>
                  </a:moveTo>
                  <a:lnTo>
                    <a:pt x="111477" y="337017"/>
                  </a:lnTo>
                  <a:cubicBezTo>
                    <a:pt x="129773" y="332485"/>
                    <a:pt x="149347" y="330220"/>
                    <a:pt x="168920" y="330220"/>
                  </a:cubicBezTo>
                  <a:cubicBezTo>
                    <a:pt x="188635" y="330220"/>
                    <a:pt x="208066" y="332485"/>
                    <a:pt x="226363" y="337017"/>
                  </a:cubicBezTo>
                  <a:close/>
                  <a:moveTo>
                    <a:pt x="168920" y="62591"/>
                  </a:moveTo>
                  <a:cubicBezTo>
                    <a:pt x="157006" y="62591"/>
                    <a:pt x="147219" y="72220"/>
                    <a:pt x="147219" y="84256"/>
                  </a:cubicBezTo>
                  <a:cubicBezTo>
                    <a:pt x="147219" y="96150"/>
                    <a:pt x="157006" y="105779"/>
                    <a:pt x="168920" y="105779"/>
                  </a:cubicBezTo>
                  <a:cubicBezTo>
                    <a:pt x="180834" y="105779"/>
                    <a:pt x="190620" y="96150"/>
                    <a:pt x="190620" y="84256"/>
                  </a:cubicBezTo>
                  <a:cubicBezTo>
                    <a:pt x="190620" y="72220"/>
                    <a:pt x="180834" y="62591"/>
                    <a:pt x="168920" y="62591"/>
                  </a:cubicBezTo>
                  <a:close/>
                  <a:moveTo>
                    <a:pt x="168920" y="34270"/>
                  </a:moveTo>
                  <a:cubicBezTo>
                    <a:pt x="196577" y="34270"/>
                    <a:pt x="218987" y="56643"/>
                    <a:pt x="218987" y="84256"/>
                  </a:cubicBezTo>
                  <a:cubicBezTo>
                    <a:pt x="218987" y="104647"/>
                    <a:pt x="206506" y="122347"/>
                    <a:pt x="188777" y="129993"/>
                  </a:cubicBezTo>
                  <a:lnTo>
                    <a:pt x="313874" y="514162"/>
                  </a:lnTo>
                  <a:cubicBezTo>
                    <a:pt x="314158" y="514728"/>
                    <a:pt x="314300" y="515295"/>
                    <a:pt x="314442" y="515861"/>
                  </a:cubicBezTo>
                  <a:lnTo>
                    <a:pt x="337277" y="585813"/>
                  </a:lnTo>
                  <a:cubicBezTo>
                    <a:pt x="339688" y="593318"/>
                    <a:pt x="335575" y="601248"/>
                    <a:pt x="328058" y="603655"/>
                  </a:cubicBezTo>
                  <a:cubicBezTo>
                    <a:pt x="326639" y="604221"/>
                    <a:pt x="325221" y="604363"/>
                    <a:pt x="323661" y="604363"/>
                  </a:cubicBezTo>
                  <a:cubicBezTo>
                    <a:pt x="317704" y="604363"/>
                    <a:pt x="312172" y="600540"/>
                    <a:pt x="310187" y="594592"/>
                  </a:cubicBezTo>
                  <a:lnTo>
                    <a:pt x="288486" y="527756"/>
                  </a:lnTo>
                  <a:cubicBezTo>
                    <a:pt x="258984" y="503966"/>
                    <a:pt x="215725" y="490514"/>
                    <a:pt x="168920" y="490514"/>
                  </a:cubicBezTo>
                  <a:cubicBezTo>
                    <a:pt x="122114" y="490514"/>
                    <a:pt x="78855" y="504108"/>
                    <a:pt x="49353" y="527756"/>
                  </a:cubicBezTo>
                  <a:lnTo>
                    <a:pt x="27653" y="594592"/>
                  </a:lnTo>
                  <a:cubicBezTo>
                    <a:pt x="25242" y="602097"/>
                    <a:pt x="17157" y="606062"/>
                    <a:pt x="9782" y="603655"/>
                  </a:cubicBezTo>
                  <a:cubicBezTo>
                    <a:pt x="2264" y="601248"/>
                    <a:pt x="-1707" y="593318"/>
                    <a:pt x="704" y="585813"/>
                  </a:cubicBezTo>
                  <a:lnTo>
                    <a:pt x="23398" y="516003"/>
                  </a:lnTo>
                  <a:cubicBezTo>
                    <a:pt x="23540" y="515295"/>
                    <a:pt x="23823" y="514728"/>
                    <a:pt x="23965" y="514020"/>
                  </a:cubicBezTo>
                  <a:lnTo>
                    <a:pt x="149063" y="129993"/>
                  </a:lnTo>
                  <a:cubicBezTo>
                    <a:pt x="131334" y="122347"/>
                    <a:pt x="118852" y="104647"/>
                    <a:pt x="118852" y="84256"/>
                  </a:cubicBezTo>
                  <a:cubicBezTo>
                    <a:pt x="118852" y="56643"/>
                    <a:pt x="141404" y="34270"/>
                    <a:pt x="168920" y="34270"/>
                  </a:cubicBezTo>
                  <a:close/>
                  <a:moveTo>
                    <a:pt x="94727" y="28009"/>
                  </a:moveTo>
                  <a:cubicBezTo>
                    <a:pt x="100541" y="33250"/>
                    <a:pt x="100966" y="42174"/>
                    <a:pt x="95578" y="47981"/>
                  </a:cubicBezTo>
                  <a:cubicBezTo>
                    <a:pt x="88914" y="55346"/>
                    <a:pt x="83809" y="70077"/>
                    <a:pt x="83809" y="82117"/>
                  </a:cubicBezTo>
                  <a:cubicBezTo>
                    <a:pt x="83809" y="94157"/>
                    <a:pt x="88772" y="108746"/>
                    <a:pt x="95436" y="116111"/>
                  </a:cubicBezTo>
                  <a:cubicBezTo>
                    <a:pt x="100683" y="121919"/>
                    <a:pt x="100257" y="130842"/>
                    <a:pt x="94444" y="136083"/>
                  </a:cubicBezTo>
                  <a:cubicBezTo>
                    <a:pt x="91608" y="138491"/>
                    <a:pt x="88205" y="139624"/>
                    <a:pt x="84944" y="139624"/>
                  </a:cubicBezTo>
                  <a:cubicBezTo>
                    <a:pt x="80974" y="139624"/>
                    <a:pt x="77145" y="138066"/>
                    <a:pt x="74309" y="134950"/>
                  </a:cubicBezTo>
                  <a:cubicBezTo>
                    <a:pt x="61265" y="120502"/>
                    <a:pt x="55451" y="97981"/>
                    <a:pt x="55451" y="82117"/>
                  </a:cubicBezTo>
                  <a:cubicBezTo>
                    <a:pt x="55451" y="66111"/>
                    <a:pt x="61406" y="43448"/>
                    <a:pt x="74735" y="28859"/>
                  </a:cubicBezTo>
                  <a:cubicBezTo>
                    <a:pt x="79981" y="23052"/>
                    <a:pt x="88914" y="22627"/>
                    <a:pt x="94727" y="28009"/>
                  </a:cubicBezTo>
                  <a:close/>
                  <a:moveTo>
                    <a:pt x="241562" y="27868"/>
                  </a:moveTo>
                  <a:cubicBezTo>
                    <a:pt x="247376" y="22627"/>
                    <a:pt x="256309" y="23194"/>
                    <a:pt x="261555" y="29001"/>
                  </a:cubicBezTo>
                  <a:cubicBezTo>
                    <a:pt x="274600" y="43448"/>
                    <a:pt x="280413" y="65970"/>
                    <a:pt x="280413" y="81834"/>
                  </a:cubicBezTo>
                  <a:cubicBezTo>
                    <a:pt x="280413" y="97839"/>
                    <a:pt x="274458" y="120502"/>
                    <a:pt x="261130" y="135091"/>
                  </a:cubicBezTo>
                  <a:cubicBezTo>
                    <a:pt x="258436" y="138066"/>
                    <a:pt x="254607" y="139624"/>
                    <a:pt x="250779" y="139624"/>
                  </a:cubicBezTo>
                  <a:cubicBezTo>
                    <a:pt x="247376" y="139624"/>
                    <a:pt x="243831" y="138491"/>
                    <a:pt x="241137" y="135941"/>
                  </a:cubicBezTo>
                  <a:cubicBezTo>
                    <a:pt x="235324" y="130700"/>
                    <a:pt x="235040" y="121777"/>
                    <a:pt x="240286" y="115970"/>
                  </a:cubicBezTo>
                  <a:cubicBezTo>
                    <a:pt x="246951" y="108604"/>
                    <a:pt x="252055" y="93873"/>
                    <a:pt x="252055" y="81834"/>
                  </a:cubicBezTo>
                  <a:cubicBezTo>
                    <a:pt x="252055" y="69794"/>
                    <a:pt x="247092" y="55205"/>
                    <a:pt x="240428" y="47839"/>
                  </a:cubicBezTo>
                  <a:cubicBezTo>
                    <a:pt x="235182" y="42032"/>
                    <a:pt x="235749" y="33109"/>
                    <a:pt x="241562" y="27868"/>
                  </a:cubicBezTo>
                  <a:close/>
                  <a:moveTo>
                    <a:pt x="284673" y="3663"/>
                  </a:moveTo>
                  <a:cubicBezTo>
                    <a:pt x="290482" y="-1577"/>
                    <a:pt x="299407" y="-1152"/>
                    <a:pt x="304649" y="4654"/>
                  </a:cubicBezTo>
                  <a:cubicBezTo>
                    <a:pt x="322217" y="24197"/>
                    <a:pt x="333126" y="53653"/>
                    <a:pt x="333126" y="81692"/>
                  </a:cubicBezTo>
                  <a:cubicBezTo>
                    <a:pt x="333126" y="110015"/>
                    <a:pt x="322075" y="139754"/>
                    <a:pt x="304224" y="159297"/>
                  </a:cubicBezTo>
                  <a:cubicBezTo>
                    <a:pt x="301391" y="162412"/>
                    <a:pt x="297565" y="163970"/>
                    <a:pt x="293740" y="163970"/>
                  </a:cubicBezTo>
                  <a:cubicBezTo>
                    <a:pt x="290340" y="163970"/>
                    <a:pt x="286940" y="162695"/>
                    <a:pt x="284106" y="160288"/>
                  </a:cubicBezTo>
                  <a:cubicBezTo>
                    <a:pt x="278439" y="155048"/>
                    <a:pt x="278014" y="145985"/>
                    <a:pt x="283256" y="140320"/>
                  </a:cubicBezTo>
                  <a:cubicBezTo>
                    <a:pt x="296432" y="125876"/>
                    <a:pt x="304791" y="102934"/>
                    <a:pt x="304791" y="81692"/>
                  </a:cubicBezTo>
                  <a:cubicBezTo>
                    <a:pt x="304791" y="60733"/>
                    <a:pt x="296574" y="37933"/>
                    <a:pt x="283681" y="23630"/>
                  </a:cubicBezTo>
                  <a:cubicBezTo>
                    <a:pt x="278439" y="17824"/>
                    <a:pt x="278864" y="8902"/>
                    <a:pt x="284673" y="3663"/>
                  </a:cubicBezTo>
                  <a:close/>
                  <a:moveTo>
                    <a:pt x="51750" y="3663"/>
                  </a:moveTo>
                  <a:cubicBezTo>
                    <a:pt x="57425" y="8902"/>
                    <a:pt x="57850" y="17966"/>
                    <a:pt x="52601" y="23630"/>
                  </a:cubicBezTo>
                  <a:cubicBezTo>
                    <a:pt x="39551" y="38075"/>
                    <a:pt x="31039" y="61016"/>
                    <a:pt x="31039" y="82259"/>
                  </a:cubicBezTo>
                  <a:cubicBezTo>
                    <a:pt x="31039" y="103218"/>
                    <a:pt x="39267" y="126017"/>
                    <a:pt x="52176" y="140320"/>
                  </a:cubicBezTo>
                  <a:cubicBezTo>
                    <a:pt x="57425" y="146127"/>
                    <a:pt x="56999" y="155048"/>
                    <a:pt x="51183" y="160288"/>
                  </a:cubicBezTo>
                  <a:cubicBezTo>
                    <a:pt x="48488" y="162695"/>
                    <a:pt x="45083" y="163970"/>
                    <a:pt x="41679" y="163970"/>
                  </a:cubicBezTo>
                  <a:cubicBezTo>
                    <a:pt x="37848" y="163970"/>
                    <a:pt x="34018" y="162412"/>
                    <a:pt x="31181" y="159297"/>
                  </a:cubicBezTo>
                  <a:cubicBezTo>
                    <a:pt x="13591" y="139754"/>
                    <a:pt x="2668" y="110298"/>
                    <a:pt x="2668" y="82259"/>
                  </a:cubicBezTo>
                  <a:cubicBezTo>
                    <a:pt x="2668" y="53936"/>
                    <a:pt x="13733" y="24197"/>
                    <a:pt x="31607" y="4654"/>
                  </a:cubicBezTo>
                  <a:cubicBezTo>
                    <a:pt x="36997" y="-1152"/>
                    <a:pt x="45934" y="-1577"/>
                    <a:pt x="51750" y="366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6712084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inVertic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a:blip r:embed="rId3">
              <a:duotone>
                <a:prstClr val="black"/>
                <a:srgbClr val="D9C3A5">
                  <a:tint val="50000"/>
                  <a:satMod val="180000"/>
                </a:srgbClr>
              </a:duotone>
            </a:blip>
            <a:stretch>
              <a:fillRect t="-65085" b="-95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42781" y="717250"/>
            <a:ext cx="2409635"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a:solidFill>
                  <a:schemeClr val="bg1"/>
                </a:solidFill>
                <a:latin typeface="Humanst521 BT" panose="020B0602020204020204" pitchFamily="34" charset="0"/>
                <a:ea typeface="方正兰亭中黑_GBK" panose="02000000000000000000" pitchFamily="2" charset="-122"/>
              </a:rPr>
              <a:t>08</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599080" y="1137001"/>
            <a:ext cx="3877985" cy="1656415"/>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3600" dirty="0"/>
              <a:t>《狮子王》</a:t>
            </a:r>
            <a:r>
              <a:rPr lang="zh-CN" altLang="zh-CN" sz="3600" dirty="0" smtClean="0"/>
              <a:t>：</a:t>
            </a:r>
            <a:endParaRPr lang="en-US" altLang="zh-CN" sz="3600" dirty="0" smtClean="0"/>
          </a:p>
          <a:p>
            <a:pPr>
              <a:lnSpc>
                <a:spcPct val="150000"/>
              </a:lnSpc>
            </a:pPr>
            <a:r>
              <a:rPr lang="zh-CN" altLang="zh-CN" sz="3600" dirty="0" smtClean="0"/>
              <a:t>从</a:t>
            </a:r>
            <a:r>
              <a:rPr lang="zh-CN" altLang="zh-CN" sz="3600" dirty="0"/>
              <a:t>话剧到动画电影</a:t>
            </a:r>
            <a:endParaRPr lang="zh-CN" altLang="en-US" sz="36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162183820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769176"/>
            <a:ext cx="6820459" cy="332398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a:t>
            </a:r>
            <a:r>
              <a:rPr lang="en-US" altLang="zh-CN" sz="2000" dirty="0"/>
              <a:t>:</a:t>
            </a:r>
            <a:r>
              <a:rPr lang="zh-CN" altLang="zh-CN" sz="2000" dirty="0"/>
              <a:t>《哈姆雷特》（威廉·莎士比亚）</a:t>
            </a:r>
          </a:p>
          <a:p>
            <a:pPr>
              <a:lnSpc>
                <a:spcPct val="150000"/>
              </a:lnSpc>
            </a:pPr>
            <a:r>
              <a:rPr lang="zh-CN" altLang="zh-CN" sz="2000" dirty="0"/>
              <a:t>改编作品：《狮子王》</a:t>
            </a:r>
            <a:r>
              <a:rPr lang="en-US" altLang="zh-CN" sz="2000" dirty="0"/>
              <a:t>(</a:t>
            </a:r>
            <a:r>
              <a:rPr lang="zh-CN" altLang="zh-CN" sz="2000" dirty="0"/>
              <a:t>电影</a:t>
            </a:r>
            <a:r>
              <a:rPr lang="en-US" altLang="zh-CN" sz="2000" dirty="0"/>
              <a:t>,89</a:t>
            </a:r>
            <a:r>
              <a:rPr lang="zh-CN" altLang="zh-CN" sz="2000" dirty="0"/>
              <a:t>分钟，</a:t>
            </a:r>
            <a:r>
              <a:rPr lang="en-US" altLang="zh-CN" sz="2000" dirty="0"/>
              <a:t>1994</a:t>
            </a:r>
            <a:r>
              <a:rPr lang="zh-CN" altLang="zh-CN" sz="2000" dirty="0"/>
              <a:t>年</a:t>
            </a:r>
            <a:r>
              <a:rPr lang="en-US" altLang="zh-CN" sz="2000" dirty="0"/>
              <a:t>6</a:t>
            </a:r>
            <a:r>
              <a:rPr lang="zh-CN" altLang="zh-CN" sz="2000" dirty="0"/>
              <a:t>月</a:t>
            </a:r>
            <a:r>
              <a:rPr lang="en-US" altLang="zh-CN" sz="2000" dirty="0"/>
              <a:t>15</a:t>
            </a:r>
            <a:r>
              <a:rPr lang="zh-CN" altLang="zh-CN" sz="2000" dirty="0"/>
              <a:t>日首映</a:t>
            </a:r>
            <a:r>
              <a:rPr lang="en-US" altLang="zh-CN" sz="2000" dirty="0"/>
              <a:t>)</a:t>
            </a:r>
            <a:endParaRPr lang="zh-CN" altLang="zh-CN" sz="2000" dirty="0"/>
          </a:p>
          <a:p>
            <a:pPr>
              <a:lnSpc>
                <a:spcPct val="150000"/>
              </a:lnSpc>
            </a:pPr>
            <a:r>
              <a:rPr lang="zh-CN" altLang="zh-CN" sz="2000" dirty="0"/>
              <a:t>导演：罗杰·艾勒斯、罗伯·明可夫</a:t>
            </a:r>
          </a:p>
          <a:p>
            <a:pPr>
              <a:lnSpc>
                <a:spcPct val="150000"/>
              </a:lnSpc>
            </a:pPr>
            <a:r>
              <a:rPr lang="zh-CN" altLang="zh-CN" sz="2000" dirty="0"/>
              <a:t>编剧：艾琳·梅琪、乔纳森·罗伯特、琳达·沃尔夫顿</a:t>
            </a:r>
          </a:p>
          <a:p>
            <a:pPr>
              <a:lnSpc>
                <a:spcPct val="150000"/>
              </a:lnSpc>
            </a:pPr>
            <a:r>
              <a:rPr lang="zh-CN" altLang="zh-CN" sz="2000" dirty="0"/>
              <a:t>主演</a:t>
            </a:r>
            <a:r>
              <a:rPr lang="en-US" altLang="zh-CN" sz="2000" dirty="0"/>
              <a:t>:</a:t>
            </a:r>
            <a:r>
              <a:rPr lang="zh-CN" altLang="zh-CN" sz="2000" dirty="0"/>
              <a:t>马修·布罗德里克，詹姆斯·厄尔·琼斯，杰瑞米·艾恩斯</a:t>
            </a:r>
          </a:p>
          <a:p>
            <a:pPr>
              <a:lnSpc>
                <a:spcPct val="150000"/>
              </a:lnSpc>
            </a:pPr>
            <a:r>
              <a:rPr lang="zh-CN" altLang="zh-CN" sz="2000" dirty="0"/>
              <a:t>获奖：</a:t>
            </a:r>
            <a:r>
              <a:rPr lang="en-US" altLang="zh-CN" sz="2000" dirty="0"/>
              <a:t>1995</a:t>
            </a:r>
            <a:r>
              <a:rPr lang="zh-CN" altLang="zh-CN" sz="2000" dirty="0"/>
              <a:t>年第</a:t>
            </a:r>
            <a:r>
              <a:rPr lang="en-US" altLang="zh-CN" sz="2000" dirty="0"/>
              <a:t>52</a:t>
            </a:r>
            <a:r>
              <a:rPr lang="zh-CN" altLang="zh-CN" sz="2000" dirty="0"/>
              <a:t>届美国金球奖喜剧类最佳影片，</a:t>
            </a:r>
            <a:r>
              <a:rPr lang="en-US" altLang="zh-CN" sz="2000" dirty="0"/>
              <a:t>1994</a:t>
            </a:r>
            <a:r>
              <a:rPr lang="zh-CN" altLang="zh-CN" sz="2000" dirty="0"/>
              <a:t>年第</a:t>
            </a:r>
            <a:r>
              <a:rPr lang="en-US" altLang="zh-CN" sz="2000" dirty="0"/>
              <a:t>22</a:t>
            </a:r>
            <a:r>
              <a:rPr lang="zh-CN" altLang="zh-CN" sz="2000" dirty="0"/>
              <a:t>届安妮奖最佳动画电影</a:t>
            </a: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40622" y="2151529"/>
            <a:ext cx="3019147" cy="4464424"/>
          </a:xfrm>
          <a:prstGeom prst="rect">
            <a:avLst/>
          </a:prstGeom>
        </p:spPr>
      </p:pic>
    </p:spTree>
    <p:extLst>
      <p:ext uri="{BB962C8B-B14F-4D97-AF65-F5344CB8AC3E}">
        <p14:creationId xmlns:p14="http://schemas.microsoft.com/office/powerpoint/2010/main" val="163578580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046988"/>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charset="2"/>
              <a:buChar char="Ø"/>
            </a:pPr>
            <a:r>
              <a:rPr lang="zh-CN" altLang="zh-CN" sz="1600" dirty="0"/>
              <a:t>原著作者莎士比亚是“英国戏剧之父”，被称为“人类文学奥林匹斯山上的宙斯”。原著《哈姆雷特》又是莎士比亚最具代表性的经典名作之一，在世界范围内都享有极高</a:t>
            </a:r>
            <a:r>
              <a:rPr lang="zh-CN" altLang="zh-CN" sz="1600" dirty="0" smtClean="0"/>
              <a:t>声誉</a:t>
            </a:r>
            <a:r>
              <a:rPr lang="zh-CN" altLang="en-US" sz="1600" dirty="0" smtClean="0"/>
              <a:t>。</a:t>
            </a:r>
            <a:endParaRPr lang="en-US" altLang="zh-CN" sz="1600" dirty="0" smtClean="0"/>
          </a:p>
          <a:p>
            <a:pPr marL="285750" indent="-285750">
              <a:lnSpc>
                <a:spcPct val="150000"/>
              </a:lnSpc>
              <a:buFont typeface="Wingdings" charset="2"/>
              <a:buChar char="Ø"/>
            </a:pPr>
            <a:r>
              <a:rPr lang="zh-CN" altLang="zh-CN" sz="1600" dirty="0" smtClean="0"/>
              <a:t>一直</a:t>
            </a:r>
            <a:r>
              <a:rPr lang="zh-CN" altLang="zh-CN" sz="1600" dirty="0"/>
              <a:t>以来，《哈姆雷特》都是世界各国艺术家们进行改编创作的热门选择，仅电影这一种艺术门类，全世界改编自《哈姆雷特》的作品就已经超过四十种。显然，《哈姆雷特》相关改编作品天然便具有较为庞大的观众基础</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a:t>
            </a:r>
            <a:r>
              <a:rPr lang="zh-CN" altLang="zh-CN" sz="1600" dirty="0"/>
              <a:t>哈姆雷特》以高超的戏剧手法，勾勒出一个超越时代的悲剧故事，同时在短短五幕戏剧之中，成功地塑造了一系列极具多面性的复杂人物，艺术成就极高。其构架精巧的戏剧冲突、立体丰满的人物塑造、幽默睿智的台词、丰富深刻的内涵，都为相关改编作品提供了不错的改编基础。 </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1724656054"/>
      </p:ext>
    </p:extLst>
  </p:cSld>
  <p:clrMapOvr>
    <a:masterClrMapping/>
  </p:clrMapOvr>
  <p:transition spd="slow">
    <p:cove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97031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（一）</a:t>
            </a:r>
            <a:r>
              <a:rPr lang="zh-CN" altLang="zh-CN" sz="2000" b="1" dirty="0">
                <a:solidFill>
                  <a:srgbClr val="74412A"/>
                </a:solidFill>
                <a:latin typeface="+mj-ea"/>
                <a:cs typeface="Angsana New" panose="02020603050405020304" pitchFamily="18" charset="-34"/>
              </a:rPr>
              <a:t>原著出场人物众多，性格复杂多变</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《哈姆雷特》全篇五幕二十场，登场人物超过三十人，其中有对白、担任重要戏剧任务的主要人物就多达十几人，这对于一部片长不足九十分钟的动画电影来说显然是不适合的</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原著</a:t>
            </a:r>
            <a:r>
              <a:rPr lang="zh-CN" altLang="zh-CN" sz="1600" dirty="0"/>
              <a:t>中的人物基本上都属于“圆形人物”，性格维度极其丰富，人物性格在戏剧时空中充满了矛盾和变化，这也给动画电影的改编带来了不小的难度。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（二）原著情节枝蔓繁杂，情节体量庞大</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莎士比亚在原著五幕戏剧中设置了四条线索</a:t>
            </a:r>
            <a:r>
              <a:rPr lang="zh-CN" altLang="zh-CN" sz="1600" dirty="0" smtClean="0"/>
              <a:t>，这</a:t>
            </a:r>
            <a:r>
              <a:rPr lang="zh-CN" altLang="zh-CN" sz="1600" dirty="0"/>
              <a:t>四条线索在剧中穿插并行，互相影响，一同向观众呈现了一个结构精巧、内容丰富的悲剧故事</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然而</a:t>
            </a:r>
            <a:r>
              <a:rPr lang="zh-CN" altLang="zh-CN" sz="1600" dirty="0"/>
              <a:t>，对于一部片长九十分钟左右的动画电影，情节删繁就简是最基本的要求。 </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1797221710"/>
      </p:ext>
    </p:extLst>
  </p:cSld>
  <p:clrMapOvr>
    <a:masterClrMapping/>
  </p:clrMapOvr>
  <p:transition spd="slow">
    <p:cove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276998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（三）原著悲剧精神突出，风格偏于灰暗</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哈姆雷特》是享誉世界的经典悲剧，在短短五幕剧中，莎翁为我们展现了一个道德沦丧、人心败坏的残酷世界，用人与人之间的算计倾轧、钩心斗角来引发观众对人性、生命等命题的思考。因而，全剧不可避免地散发着一种灰暗的、绝望的气息，令观众产生命运无常、造化弄人之感</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动画</a:t>
            </a:r>
            <a:r>
              <a:rPr lang="zh-CN" altLang="zh-CN" sz="1600" dirty="0"/>
              <a:t>电影在审美取向上有其自身特点，它首先要满足孩子们的审美期待，在此基础上才能涉及给成人以思考空间的问题。如何将这一经典悲剧改编成一部适合阖家观赏的动画电影，如何让原著艰深晦涩的命题“走入寻常百姓家”，无疑是摆在改编创作者们面前最大的难题。 </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543638641"/>
      </p:ext>
    </p:extLst>
  </p:cSld>
  <p:clrMapOvr>
    <a:masterClrMapping/>
  </p:clrMapOvr>
  <p:transition spd="slow">
    <p:cove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517064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（一）风格：从悲剧到正剧</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首先，改编创作者们对原著中的场景和人物进行了整体搬迁。 </a:t>
            </a:r>
            <a:endParaRPr lang="en-US" altLang="zh-CN" sz="1600" dirty="0" smtClean="0"/>
          </a:p>
          <a:p>
            <a:pPr marL="285750" indent="-285750">
              <a:lnSpc>
                <a:spcPct val="150000"/>
              </a:lnSpc>
              <a:buFont typeface="Wingdings" charset="2"/>
              <a:buChar char="Ø"/>
            </a:pPr>
            <a:r>
              <a:rPr lang="zh-CN" altLang="zh-CN" sz="1600" dirty="0"/>
              <a:t>其次，影片刻意强化了“正邪对抗”的观念，以消解原著中命运悲剧的审美感受。 </a:t>
            </a:r>
            <a:endParaRPr lang="en-US" altLang="zh-CN" sz="1600" dirty="0" smtClean="0"/>
          </a:p>
          <a:p>
            <a:pPr marL="285750" indent="-285750">
              <a:lnSpc>
                <a:spcPct val="150000"/>
              </a:lnSpc>
              <a:buFont typeface="Wingdings" charset="2"/>
              <a:buChar char="Ø"/>
            </a:pPr>
            <a:r>
              <a:rPr lang="zh-CN" altLang="zh-CN" sz="1600" dirty="0"/>
              <a:t>再次，影片为了消解原著的悲剧氛围，引入了音乐剧元素。 </a:t>
            </a:r>
            <a:endParaRPr lang="en-US" altLang="zh-CN" sz="1600" dirty="0" smtClean="0"/>
          </a:p>
          <a:p>
            <a:pPr marL="285750" indent="-285750">
              <a:lnSpc>
                <a:spcPct val="150000"/>
              </a:lnSpc>
              <a:buFont typeface="Wingdings" charset="2"/>
              <a:buChar char="Ø"/>
            </a:pPr>
            <a:r>
              <a:rPr lang="zh-CN" altLang="zh-CN" sz="1600" dirty="0"/>
              <a:t>最后，影片修改了原著的结局，使其更符合“大团圆”的审美期待。 </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（二）角色：从人物到动物</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动物形象的选择转换 </a:t>
            </a:r>
            <a:endParaRPr lang="en-US" altLang="zh-CN" sz="1600" dirty="0" smtClean="0"/>
          </a:p>
          <a:p>
            <a:pPr marL="285750" indent="-285750">
              <a:lnSpc>
                <a:spcPct val="150000"/>
              </a:lnSpc>
              <a:buFont typeface="Wingdings" charset="2"/>
              <a:buChar char="Ø"/>
            </a:pPr>
            <a:r>
              <a:rPr lang="zh-CN" altLang="zh-CN" sz="1600" dirty="0"/>
              <a:t>主要角色数量的减少 </a:t>
            </a:r>
            <a:endParaRPr lang="en-US" altLang="zh-CN" sz="1600" dirty="0" smtClean="0"/>
          </a:p>
          <a:p>
            <a:pPr marL="285750" indent="-285750">
              <a:lnSpc>
                <a:spcPct val="150000"/>
              </a:lnSpc>
              <a:buFont typeface="Wingdings" charset="2"/>
              <a:buChar char="Ø"/>
            </a:pPr>
            <a:r>
              <a:rPr lang="zh-CN" altLang="zh-CN" sz="1600" dirty="0"/>
              <a:t>主要人物形象的重塑 </a:t>
            </a:r>
            <a:endParaRPr lang="en-US" altLang="zh-CN" sz="1600" dirty="0" smtClean="0"/>
          </a:p>
          <a:p>
            <a:pPr marL="285750" indent="-285750">
              <a:lnSpc>
                <a:spcPct val="150000"/>
              </a:lnSpc>
              <a:buFont typeface="Wingdings" charset="2"/>
              <a:buChar char="Ø"/>
            </a:pPr>
            <a:r>
              <a:rPr lang="zh-CN" altLang="zh-CN" sz="1600" dirty="0"/>
              <a:t>次要人物的调整增删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（三）情节：从复杂到简化 </a:t>
            </a:r>
            <a:endParaRPr lang="en-US" altLang="zh-CN" sz="2000" b="1" dirty="0">
              <a:solidFill>
                <a:srgbClr val="74412A"/>
              </a:solidFill>
              <a:latin typeface="+mj-ea"/>
              <a:cs typeface="Angsana New" panose="02020603050405020304" pitchFamily="18" charset="-34"/>
            </a:endParaRPr>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483634367"/>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任意多边形: 形状 21">
            <a:extLst>
              <a:ext uri="{FF2B5EF4-FFF2-40B4-BE49-F238E27FC236}">
                <a16:creationId xmlns="" xmlns:a16="http://schemas.microsoft.com/office/drawing/2014/main" id="{A3E4CB94-366F-4A4B-B61F-4666489BE583}"/>
              </a:ext>
            </a:extLst>
          </p:cNvPr>
          <p:cNvSpPr/>
          <p:nvPr/>
        </p:nvSpPr>
        <p:spPr>
          <a:xfrm>
            <a:off x="7481954" y="2065443"/>
            <a:ext cx="3516702" cy="3624158"/>
          </a:xfrm>
          <a:custGeom>
            <a:avLst/>
            <a:gdLst>
              <a:gd name="connsiteX0" fmla="*/ 2667953 w 3516702"/>
              <a:gd name="connsiteY0" fmla="*/ 1655060 h 3624158"/>
              <a:gd name="connsiteX1" fmla="*/ 3516702 w 3516702"/>
              <a:gd name="connsiteY1" fmla="*/ 2079434 h 3624158"/>
              <a:gd name="connsiteX2" fmla="*/ 3516702 w 3516702"/>
              <a:gd name="connsiteY2" fmla="*/ 3199783 h 3624158"/>
              <a:gd name="connsiteX3" fmla="*/ 2667953 w 3516702"/>
              <a:gd name="connsiteY3" fmla="*/ 3624158 h 3624158"/>
              <a:gd name="connsiteX4" fmla="*/ 1819204 w 3516702"/>
              <a:gd name="connsiteY4" fmla="*/ 3199783 h 3624158"/>
              <a:gd name="connsiteX5" fmla="*/ 1819204 w 3516702"/>
              <a:gd name="connsiteY5" fmla="*/ 2079434 h 3624158"/>
              <a:gd name="connsiteX6" fmla="*/ 848749 w 3516702"/>
              <a:gd name="connsiteY6" fmla="*/ 1655060 h 3624158"/>
              <a:gd name="connsiteX7" fmla="*/ 1697498 w 3516702"/>
              <a:gd name="connsiteY7" fmla="*/ 2079434 h 3624158"/>
              <a:gd name="connsiteX8" fmla="*/ 1697498 w 3516702"/>
              <a:gd name="connsiteY8" fmla="*/ 3199783 h 3624158"/>
              <a:gd name="connsiteX9" fmla="*/ 848749 w 3516702"/>
              <a:gd name="connsiteY9" fmla="*/ 3624158 h 3624158"/>
              <a:gd name="connsiteX10" fmla="*/ 0 w 3516702"/>
              <a:gd name="connsiteY10" fmla="*/ 3199783 h 3624158"/>
              <a:gd name="connsiteX11" fmla="*/ 0 w 3516702"/>
              <a:gd name="connsiteY11" fmla="*/ 2079434 h 3624158"/>
              <a:gd name="connsiteX12" fmla="*/ 1758351 w 3516702"/>
              <a:gd name="connsiteY12" fmla="*/ 0 h 3624158"/>
              <a:gd name="connsiteX13" fmla="*/ 2607100 w 3516702"/>
              <a:gd name="connsiteY13" fmla="*/ 424374 h 3624158"/>
              <a:gd name="connsiteX14" fmla="*/ 2607100 w 3516702"/>
              <a:gd name="connsiteY14" fmla="*/ 1544723 h 3624158"/>
              <a:gd name="connsiteX15" fmla="*/ 1758351 w 3516702"/>
              <a:gd name="connsiteY15" fmla="*/ 1969098 h 3624158"/>
              <a:gd name="connsiteX16" fmla="*/ 909602 w 3516702"/>
              <a:gd name="connsiteY16" fmla="*/ 1544723 h 3624158"/>
              <a:gd name="connsiteX17" fmla="*/ 909602 w 3516702"/>
              <a:gd name="connsiteY17" fmla="*/ 424374 h 362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16702" h="3624158">
                <a:moveTo>
                  <a:pt x="2667953" y="1655060"/>
                </a:moveTo>
                <a:lnTo>
                  <a:pt x="3516702" y="2079434"/>
                </a:lnTo>
                <a:lnTo>
                  <a:pt x="3516702" y="3199783"/>
                </a:lnTo>
                <a:lnTo>
                  <a:pt x="2667953" y="3624158"/>
                </a:lnTo>
                <a:lnTo>
                  <a:pt x="1819204" y="3199783"/>
                </a:lnTo>
                <a:lnTo>
                  <a:pt x="1819204" y="2079434"/>
                </a:lnTo>
                <a:close/>
                <a:moveTo>
                  <a:pt x="848749" y="1655060"/>
                </a:moveTo>
                <a:lnTo>
                  <a:pt x="1697498" y="2079434"/>
                </a:lnTo>
                <a:lnTo>
                  <a:pt x="1697498" y="3199783"/>
                </a:lnTo>
                <a:lnTo>
                  <a:pt x="848749" y="3624158"/>
                </a:lnTo>
                <a:lnTo>
                  <a:pt x="0" y="3199783"/>
                </a:lnTo>
                <a:lnTo>
                  <a:pt x="0" y="2079434"/>
                </a:lnTo>
                <a:close/>
                <a:moveTo>
                  <a:pt x="1758351" y="0"/>
                </a:moveTo>
                <a:lnTo>
                  <a:pt x="2607100" y="424374"/>
                </a:lnTo>
                <a:lnTo>
                  <a:pt x="2607100" y="1544723"/>
                </a:lnTo>
                <a:lnTo>
                  <a:pt x="1758351" y="1969098"/>
                </a:lnTo>
                <a:lnTo>
                  <a:pt x="909602" y="1544723"/>
                </a:lnTo>
                <a:lnTo>
                  <a:pt x="909602" y="424374"/>
                </a:lnTo>
                <a:close/>
              </a:path>
            </a:pathLst>
          </a:custGeom>
          <a:blipFill>
            <a:blip r:embed="rId3"/>
            <a:stretch>
              <a:fillRect l="-27391" r="-2719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5855766" y="693991"/>
            <a:ext cx="2329633"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709B4A5F-A202-499C-8DCC-72FE5A78CC71}"/>
              </a:ext>
            </a:extLst>
          </p:cNvPr>
          <p:cNvSpPr txBox="1"/>
          <p:nvPr/>
        </p:nvSpPr>
        <p:spPr>
          <a:xfrm>
            <a:off x="1193342" y="1277907"/>
            <a:ext cx="6288611" cy="350865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2000" b="1" dirty="0" smtClean="0">
                <a:solidFill>
                  <a:srgbClr val="74412A"/>
                </a:solidFill>
                <a:latin typeface="+mj-ea"/>
              </a:rPr>
              <a:t>（一）</a:t>
            </a:r>
            <a:r>
              <a:rPr lang="zh-CN" altLang="zh-CN" sz="2000" b="1" dirty="0" smtClean="0">
                <a:solidFill>
                  <a:srgbClr val="74412A"/>
                </a:solidFill>
                <a:latin typeface="+mj-ea"/>
              </a:rPr>
              <a:t>题材</a:t>
            </a:r>
            <a:r>
              <a:rPr lang="zh-CN" altLang="zh-CN" sz="2000" b="1" dirty="0">
                <a:solidFill>
                  <a:srgbClr val="74412A"/>
                </a:solidFill>
                <a:latin typeface="+mj-ea"/>
              </a:rPr>
              <a:t>新颖</a:t>
            </a:r>
            <a:r>
              <a:rPr lang="zh-CN" altLang="en-US" sz="2000" b="1" dirty="0">
                <a:solidFill>
                  <a:srgbClr val="74412A"/>
                </a:solidFill>
                <a:latin typeface="+mj-ea"/>
              </a:rPr>
              <a:t>，</a:t>
            </a:r>
            <a:r>
              <a:rPr lang="zh-CN" altLang="zh-CN" sz="2000" b="1" dirty="0">
                <a:solidFill>
                  <a:srgbClr val="74412A"/>
                </a:solidFill>
                <a:latin typeface="+mj-ea"/>
              </a:rPr>
              <a:t>主要人物特色鲜明</a:t>
            </a:r>
            <a:endParaRPr lang="en-US" altLang="zh-CN" sz="2000" b="1" dirty="0">
              <a:solidFill>
                <a:srgbClr val="74412A"/>
              </a:solidFill>
              <a:latin typeface="+mj-ea"/>
            </a:endParaRPr>
          </a:p>
          <a:p>
            <a:pPr marL="285750" indent="-285750">
              <a:lnSpc>
                <a:spcPct val="150000"/>
              </a:lnSpc>
              <a:buFont typeface="Arial" panose="020B0604020202020204" pitchFamily="34" charset="0"/>
              <a:buChar char="•"/>
            </a:pPr>
            <a:r>
              <a:rPr lang="zh-CN" altLang="zh-CN" sz="1600" dirty="0" smtClean="0"/>
              <a:t>在</a:t>
            </a:r>
            <a:r>
              <a:rPr lang="zh-CN" altLang="zh-CN" sz="1600" dirty="0"/>
              <a:t>世界电影范围内，以窃贼尤其是侠盗、义盗、名盗等为主角的电影还是有一些</a:t>
            </a:r>
            <a:r>
              <a:rPr lang="zh-CN" altLang="zh-CN" sz="1600" dirty="0" smtClean="0"/>
              <a:t>的。但</a:t>
            </a:r>
            <a:r>
              <a:rPr lang="zh-CN" altLang="zh-CN" sz="1600" dirty="0"/>
              <a:t>在</a:t>
            </a:r>
            <a:r>
              <a:rPr lang="en-US" altLang="zh-CN" sz="1600" dirty="0"/>
              <a:t>2004</a:t>
            </a:r>
            <a:r>
              <a:rPr lang="zh-CN" altLang="zh-CN" sz="1600" dirty="0"/>
              <a:t>年之前的内地电影中，以普通小偷为主角的优秀作品并不多</a:t>
            </a:r>
            <a:r>
              <a:rPr lang="zh-CN" altLang="zh-CN" sz="1600" dirty="0" smtClean="0"/>
              <a:t>见。</a:t>
            </a:r>
            <a:endParaRPr lang="en-US" altLang="zh-CN" sz="1600" dirty="0" smtClean="0"/>
          </a:p>
          <a:p>
            <a:pPr marL="285750" indent="-285750">
              <a:lnSpc>
                <a:spcPct val="150000"/>
              </a:lnSpc>
              <a:buFont typeface="Arial" panose="020B0604020202020204" pitchFamily="34" charset="0"/>
              <a:buChar char="•"/>
            </a:pPr>
            <a:r>
              <a:rPr lang="zh-CN" altLang="zh-CN" sz="1600" dirty="0" smtClean="0"/>
              <a:t>小说</a:t>
            </a:r>
            <a:r>
              <a:rPr lang="zh-CN" altLang="zh-CN" sz="1600" dirty="0"/>
              <a:t>《天下无贼》以普通的小偷为主人公，叙述两个小偷联手对抗其他小偷、保陌生打工仔钱财平安的故事，在题材上还是非常新颖的</a:t>
            </a:r>
            <a:r>
              <a:rPr lang="zh-CN" altLang="zh-CN" sz="1600" dirty="0" smtClean="0"/>
              <a:t>。</a:t>
            </a:r>
            <a:endParaRPr lang="en-US" altLang="zh-CN" sz="1600" dirty="0" smtClean="0"/>
          </a:p>
          <a:p>
            <a:pPr marL="285750" indent="-285750">
              <a:lnSpc>
                <a:spcPct val="150000"/>
              </a:lnSpc>
              <a:buFont typeface="Arial" panose="020B0604020202020204" pitchFamily="34" charset="0"/>
              <a:buChar char="•"/>
            </a:pPr>
            <a:r>
              <a:rPr lang="zh-CN" altLang="zh-CN" sz="1600" dirty="0" smtClean="0"/>
              <a:t>作品</a:t>
            </a:r>
            <a:r>
              <a:rPr lang="zh-CN" altLang="zh-CN" sz="1600" dirty="0"/>
              <a:t>对王薄与王丽这对主要人物、小偷鸳鸯的动作刻画有限，但内心描绘丰富，并且展现了其性格上的重要变化</a:t>
            </a:r>
            <a:r>
              <a:rPr lang="zh-CN" altLang="zh-CN" sz="1600" dirty="0" smtClean="0"/>
              <a:t>。</a:t>
            </a:r>
            <a:endParaRPr lang="en-US" altLang="zh-CN" sz="1600" dirty="0"/>
          </a:p>
        </p:txBody>
      </p:sp>
    </p:spTree>
    <p:extLst>
      <p:ext uri="{BB962C8B-B14F-4D97-AF65-F5344CB8AC3E}">
        <p14:creationId xmlns:p14="http://schemas.microsoft.com/office/powerpoint/2010/main" val="3620417380"/>
      </p:ext>
    </p:extLst>
  </p:cSld>
  <p:clrMapOvr>
    <a:masterClrMapping/>
  </p:clrMapOvr>
  <p:transition spd="slow">
    <p:cove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 xmlns:a16="http://schemas.microsoft.com/office/drawing/2014/main" id="{AFA6410B-31CA-4BBF-A756-D3AAA5757827}"/>
              </a:ext>
            </a:extLst>
          </p:cNvPr>
          <p:cNvPicPr>
            <a:picLocks noChangeAspect="1"/>
          </p:cNvPicPr>
          <p:nvPr/>
        </p:nvPicPr>
        <p:blipFill>
          <a:blip r:embed="rId3">
            <a:grayscl/>
          </a:blip>
          <a:stretch>
            <a:fillRect/>
          </a:stretch>
        </p:blipFill>
        <p:spPr>
          <a:xfrm>
            <a:off x="1031874" y="2005630"/>
            <a:ext cx="4493141" cy="3700593"/>
          </a:xfrm>
          <a:prstGeom prst="rect">
            <a:avLst/>
          </a:prstGeom>
        </p:spPr>
      </p:pic>
      <p:sp>
        <p:nvSpPr>
          <p:cNvPr id="4" name="矩形 3">
            <a:extLst>
              <a:ext uri="{FF2B5EF4-FFF2-40B4-BE49-F238E27FC236}">
                <a16:creationId xmlns="" xmlns:a16="http://schemas.microsoft.com/office/drawing/2014/main" id="{E4CB5A41-4659-4881-9304-D94482E2EBC4}"/>
              </a:ext>
            </a:extLst>
          </p:cNvPr>
          <p:cNvSpPr/>
          <p:nvPr/>
        </p:nvSpPr>
        <p:spPr>
          <a:xfrm>
            <a:off x="6315752" y="693991"/>
            <a:ext cx="1869648"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 xmlns:a16="http://schemas.microsoft.com/office/drawing/2014/main" id="{D49BCDF5-C109-465A-8CD4-7491C0EAB700}"/>
              </a:ext>
            </a:extLst>
          </p:cNvPr>
          <p:cNvSpPr txBox="1"/>
          <p:nvPr/>
        </p:nvSpPr>
        <p:spPr>
          <a:xfrm>
            <a:off x="6315752" y="2539059"/>
            <a:ext cx="5181483" cy="2264402"/>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这个案例提示</a:t>
            </a:r>
            <a:r>
              <a:rPr lang="zh-CN" altLang="zh-CN" sz="1600" dirty="0" smtClean="0"/>
              <a:t>我们</a:t>
            </a:r>
            <a:r>
              <a:rPr lang="zh-CN" altLang="en-US" sz="1600" dirty="0" smtClean="0"/>
              <a:t>：</a:t>
            </a:r>
            <a:endParaRPr lang="en-US" altLang="zh-CN" sz="1600" dirty="0" smtClean="0"/>
          </a:p>
          <a:p>
            <a:pPr>
              <a:lnSpc>
                <a:spcPct val="150000"/>
              </a:lnSpc>
            </a:pPr>
            <a:r>
              <a:rPr lang="zh-CN" altLang="zh-CN" sz="1600" dirty="0" smtClean="0"/>
              <a:t>关注</a:t>
            </a:r>
            <a:r>
              <a:rPr lang="zh-CN" altLang="zh-CN" sz="1600" dirty="0"/>
              <a:t>从话剧到电影、从人类到动物这种大跨度改编中可能遇到的问题及其解决办法。精简人设，提纯情节，同时运用多种叙事元素改变原著氛围，使之更加契合动画电影的文本特征，是经典文学名著在改编成动画电影时的基本思路。 </a:t>
            </a:r>
            <a:endParaRPr lang="en-US" altLang="zh-CN" sz="1600" dirty="0"/>
          </a:p>
        </p:txBody>
      </p:sp>
      <p:sp>
        <p:nvSpPr>
          <p:cNvPr id="11" name="文本框 10">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Tree>
    <p:extLst>
      <p:ext uri="{BB962C8B-B14F-4D97-AF65-F5344CB8AC3E}">
        <p14:creationId xmlns:p14="http://schemas.microsoft.com/office/powerpoint/2010/main" val="50560281"/>
      </p:ext>
    </p:extLst>
  </p:cSld>
  <p:clrMapOvr>
    <a:masterClrMapping/>
  </p:clrMapOvr>
  <p:transition spd="slow">
    <p:cover/>
  </p:transition>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dpi="0" rotWithShape="1">
            <a:blip r:embed="rId3">
              <a:duotone>
                <a:prstClr val="black"/>
                <a:srgbClr val="D9C3A5">
                  <a:tint val="50000"/>
                  <a:satMod val="180000"/>
                </a:srgbClr>
              </a:duotone>
            </a:blip>
            <a:srcRect/>
            <a:stretch>
              <a:fillRect t="-125100" b="-354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42781" y="717250"/>
            <a:ext cx="2409635"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a:solidFill>
                  <a:schemeClr val="bg1"/>
                </a:solidFill>
                <a:latin typeface="Humanst521 BT" panose="020B0602020204020204" pitchFamily="34" charset="0"/>
                <a:ea typeface="方正兰亭中黑_GBK" panose="02000000000000000000" pitchFamily="2" charset="-122"/>
              </a:rPr>
              <a:t>09</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479455" y="899669"/>
            <a:ext cx="5262979" cy="2004010"/>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《潜伏》</a:t>
            </a:r>
            <a:r>
              <a:rPr lang="zh-CN" altLang="zh-CN" sz="4400" dirty="0" smtClean="0"/>
              <a:t>：</a:t>
            </a:r>
            <a:endParaRPr lang="en-US" altLang="zh-CN" sz="4400" dirty="0" smtClean="0"/>
          </a:p>
          <a:p>
            <a:pPr>
              <a:lnSpc>
                <a:spcPct val="150000"/>
              </a:lnSpc>
            </a:pPr>
            <a:r>
              <a:rPr lang="zh-CN" altLang="zh-CN" sz="4400" dirty="0" smtClean="0"/>
              <a:t>从</a:t>
            </a:r>
            <a:r>
              <a:rPr lang="zh-CN" altLang="zh-CN" sz="4400" dirty="0"/>
              <a:t>短篇小说到电视剧</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98552921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769176"/>
            <a:ext cx="7533153" cy="424731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原作：《潜伏》（龙一）</a:t>
            </a:r>
          </a:p>
          <a:p>
            <a:pPr>
              <a:lnSpc>
                <a:spcPct val="150000"/>
              </a:lnSpc>
            </a:pPr>
            <a:r>
              <a:rPr lang="zh-CN" altLang="zh-CN" sz="2000" dirty="0"/>
              <a:t>改编作品：《潜伏》</a:t>
            </a:r>
            <a:r>
              <a:rPr lang="en-US" altLang="zh-CN" sz="2000" dirty="0"/>
              <a:t>(</a:t>
            </a:r>
            <a:r>
              <a:rPr lang="zh-CN" altLang="zh-CN" sz="2000" dirty="0"/>
              <a:t>电视剧，</a:t>
            </a:r>
            <a:r>
              <a:rPr lang="en-US" altLang="zh-CN" sz="2000" dirty="0"/>
              <a:t>30</a:t>
            </a:r>
            <a:r>
              <a:rPr lang="zh-CN" altLang="zh-CN" sz="2000" dirty="0"/>
              <a:t>集，</a:t>
            </a:r>
            <a:r>
              <a:rPr lang="en-US" altLang="zh-CN" sz="2000" dirty="0"/>
              <a:t>2009</a:t>
            </a:r>
            <a:r>
              <a:rPr lang="zh-CN" altLang="zh-CN" sz="2000" dirty="0"/>
              <a:t>年</a:t>
            </a:r>
            <a:r>
              <a:rPr lang="en-US" altLang="zh-CN" sz="2000" dirty="0"/>
              <a:t>4</a:t>
            </a:r>
            <a:r>
              <a:rPr lang="zh-CN" altLang="zh-CN" sz="2000" dirty="0"/>
              <a:t>月</a:t>
            </a:r>
            <a:r>
              <a:rPr lang="en-US" altLang="zh-CN" sz="2000" dirty="0"/>
              <a:t>1</a:t>
            </a:r>
            <a:r>
              <a:rPr lang="zh-CN" altLang="zh-CN" sz="2000" dirty="0"/>
              <a:t>日上星播出</a:t>
            </a:r>
            <a:r>
              <a:rPr lang="en-US" altLang="zh-CN" sz="2000" dirty="0"/>
              <a:t>)</a:t>
            </a:r>
            <a:endParaRPr lang="zh-CN" altLang="zh-CN" sz="2000" dirty="0"/>
          </a:p>
          <a:p>
            <a:pPr>
              <a:lnSpc>
                <a:spcPct val="150000"/>
              </a:lnSpc>
            </a:pPr>
            <a:r>
              <a:rPr lang="zh-CN" altLang="zh-CN" sz="2000" dirty="0"/>
              <a:t>导演：姜伟、付玮</a:t>
            </a:r>
          </a:p>
          <a:p>
            <a:pPr>
              <a:lnSpc>
                <a:spcPct val="150000"/>
              </a:lnSpc>
            </a:pPr>
            <a:r>
              <a:rPr lang="zh-CN" altLang="zh-CN" sz="2000" dirty="0"/>
              <a:t>编剧：姜伟</a:t>
            </a:r>
          </a:p>
          <a:p>
            <a:pPr>
              <a:lnSpc>
                <a:spcPct val="150000"/>
              </a:lnSpc>
            </a:pPr>
            <a:r>
              <a:rPr lang="zh-CN" altLang="zh-CN" sz="2000" dirty="0"/>
              <a:t>主演</a:t>
            </a:r>
            <a:r>
              <a:rPr lang="en-US" altLang="zh-CN" sz="2000" dirty="0"/>
              <a:t>:</a:t>
            </a:r>
            <a:r>
              <a:rPr lang="zh-CN" altLang="zh-CN" sz="2000" dirty="0"/>
              <a:t>孙红雷、姚晨、沈傲君、祖峰、冯恩鹤、吴刚</a:t>
            </a:r>
          </a:p>
          <a:p>
            <a:pPr>
              <a:lnSpc>
                <a:spcPct val="150000"/>
              </a:lnSpc>
            </a:pPr>
            <a:r>
              <a:rPr lang="zh-CN" altLang="zh-CN" sz="2000" dirty="0"/>
              <a:t>获奖：</a:t>
            </a:r>
            <a:r>
              <a:rPr lang="en-US" altLang="zh-CN" sz="2000" dirty="0"/>
              <a:t>2009</a:t>
            </a:r>
            <a:r>
              <a:rPr lang="zh-CN" altLang="zh-CN" sz="2000" dirty="0"/>
              <a:t>年第</a:t>
            </a:r>
            <a:r>
              <a:rPr lang="en-US" altLang="zh-CN" sz="2000" dirty="0"/>
              <a:t>27</a:t>
            </a:r>
            <a:r>
              <a:rPr lang="zh-CN" altLang="zh-CN" sz="2000" dirty="0"/>
              <a:t>届中国电视剧飞天奖长篇电视剧一等奖、优秀编剧奖，</a:t>
            </a:r>
            <a:r>
              <a:rPr lang="en-US" altLang="zh-CN" sz="2000" dirty="0"/>
              <a:t>2010</a:t>
            </a:r>
            <a:r>
              <a:rPr lang="zh-CN" altLang="zh-CN" sz="2000" dirty="0"/>
              <a:t>年第</a:t>
            </a:r>
            <a:r>
              <a:rPr lang="en-US" altLang="zh-CN" sz="2000" dirty="0"/>
              <a:t>25</a:t>
            </a:r>
            <a:r>
              <a:rPr lang="zh-CN" altLang="zh-CN" sz="2000" dirty="0"/>
              <a:t>届中国电视金鹰奖优秀电视剧奖、最佳编剧奖，</a:t>
            </a:r>
            <a:r>
              <a:rPr lang="en-US" altLang="zh-CN" sz="2000" dirty="0"/>
              <a:t>2009</a:t>
            </a:r>
            <a:r>
              <a:rPr lang="zh-CN" altLang="zh-CN" sz="2000" dirty="0"/>
              <a:t>年第</a:t>
            </a:r>
            <a:r>
              <a:rPr lang="en-US" altLang="zh-CN" sz="2000" dirty="0"/>
              <a:t>15</a:t>
            </a:r>
            <a:r>
              <a:rPr lang="zh-CN" altLang="zh-CN" sz="2000" dirty="0"/>
              <a:t>届上海电视节白玉兰奖最佳电视剧金奖、最佳编剧奖，</a:t>
            </a:r>
            <a:r>
              <a:rPr lang="en-US" altLang="zh-CN" sz="2000" dirty="0"/>
              <a:t>2009</a:t>
            </a:r>
            <a:r>
              <a:rPr lang="zh-CN" altLang="zh-CN" sz="2000" dirty="0"/>
              <a:t>年第</a:t>
            </a:r>
            <a:r>
              <a:rPr lang="en-US" altLang="zh-CN" sz="2000" dirty="0"/>
              <a:t>11</a:t>
            </a:r>
            <a:r>
              <a:rPr lang="zh-CN" altLang="zh-CN" sz="2000" dirty="0"/>
              <a:t>届中共中央宣传部精神文明建设五个一工程奖</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4207" y="2380129"/>
            <a:ext cx="3318093" cy="4290060"/>
          </a:xfrm>
          <a:prstGeom prst="rect">
            <a:avLst/>
          </a:prstGeom>
        </p:spPr>
      </p:pic>
    </p:spTree>
    <p:extLst>
      <p:ext uri="{BB962C8B-B14F-4D97-AF65-F5344CB8AC3E}">
        <p14:creationId xmlns:p14="http://schemas.microsoft.com/office/powerpoint/2010/main" val="62399570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97031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一）强调了谍战中的假夫妻内部矛盾，题材新颖 </a:t>
            </a:r>
            <a:endParaRPr lang="zh-CN" altLang="en-US" sz="2000" b="1" dirty="0">
              <a:solidFill>
                <a:srgbClr val="74412A"/>
              </a:solidFill>
              <a:latin typeface="+mj-ea"/>
              <a:cs typeface="Angsana New" panose="02020603050405020304" pitchFamily="18" charset="-34"/>
            </a:endParaRPr>
          </a:p>
          <a:p>
            <a:pPr marL="285750" indent="-285750">
              <a:lnSpc>
                <a:spcPct val="150000"/>
              </a:lnSpc>
              <a:buFont typeface="Wingdings" panose="05000000000000000000" pitchFamily="2" charset="2"/>
              <a:buChar char="Ø"/>
            </a:pPr>
            <a:r>
              <a:rPr lang="zh-CN" altLang="zh-CN" sz="1600" dirty="0"/>
              <a:t>普通观众看到“谍战”一词，很容易联想到敌我阵营的生死冲突。但《潜伏》这部短篇小说，主要讲述的却是假夫妻潜伏者之间的各种冲突，兼具典型性与创新性。 </a:t>
            </a:r>
            <a:endParaRPr lang="en-US" altLang="zh-CN" sz="1600" dirty="0" smtClean="0"/>
          </a:p>
          <a:p>
            <a:pPr>
              <a:lnSpc>
                <a:spcPct val="150000"/>
              </a:lnSpc>
            </a:pP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（二）提供了谍战剧的人物关系框架，可延展性强</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小说《潜伏》提供了简洁但完整的人物关系框架：余则成作为核心人物，与翠平建立起矛盾频频的假夫妻关系（人民内部矛盾），与老马、站长建立起钩心斗角的敌对阵营关系（敌我矛盾）。小说的情节虽然简单，但也称得上跌宕起伏，人物性格鲜明。历史时空中的悲壮结局进一步强化了“主旋律”色彩</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特定</a:t>
            </a:r>
            <a:r>
              <a:rPr lang="zh-CN" altLang="zh-CN" sz="1600" dirty="0"/>
              <a:t>的人物性格、人物关系与特定的时代背景结合在一起，为情节的进一步发展提供了广阔的空间和充分的动力。 </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90119899"/>
      </p:ext>
    </p:extLst>
  </p:cSld>
  <p:clrMapOvr>
    <a:masterClrMapping/>
  </p:clrMapOvr>
  <p:transition spd="slow">
    <p:cove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517064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（一）谍战情节很少，冲突较弱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在原作约</a:t>
            </a:r>
            <a:r>
              <a:rPr lang="en-US" altLang="zh-CN" sz="1600" dirty="0"/>
              <a:t>14</a:t>
            </a:r>
            <a:r>
              <a:rPr lang="zh-CN" altLang="zh-CN" sz="1600" dirty="0"/>
              <a:t>，</a:t>
            </a:r>
            <a:r>
              <a:rPr lang="en-US" altLang="zh-CN" sz="1600" dirty="0"/>
              <a:t>000</a:t>
            </a:r>
            <a:r>
              <a:rPr lang="zh-CN" altLang="zh-CN" sz="1600" dirty="0"/>
              <a:t>字（相当于一集电视剧的字数）的篇幅中，直接涉及谍战事件的情节很少，改编成一部电影（剧本约三四万字）都远远不够，更别提改编成电视连续剧了。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（二）主要人物的戏剧张力不足</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余则成：能干但不善于与女性打交道的老实人，魅力有限 </a:t>
            </a:r>
            <a:endParaRPr lang="en-US" altLang="zh-CN" sz="1600" dirty="0" smtClean="0"/>
          </a:p>
          <a:p>
            <a:pPr marL="285750" indent="-285750">
              <a:lnSpc>
                <a:spcPct val="150000"/>
              </a:lnSpc>
              <a:buFont typeface="Wingdings" charset="2"/>
              <a:buChar char="Ø"/>
            </a:pPr>
            <a:r>
              <a:rPr lang="zh-CN" altLang="zh-CN" sz="1600" dirty="0"/>
              <a:t>翠平：坚定但才貌不佳、性格执拗的女战士，魅力欠缺 </a:t>
            </a:r>
            <a:endParaRPr lang="en-US" altLang="zh-CN" sz="1600" dirty="0" smtClean="0"/>
          </a:p>
          <a:p>
            <a:pPr marL="285750" indent="-285750">
              <a:lnSpc>
                <a:spcPct val="150000"/>
              </a:lnSpc>
              <a:buFont typeface="Wingdings" charset="2"/>
              <a:buChar char="Ø"/>
            </a:pPr>
            <a:r>
              <a:rPr lang="zh-CN" altLang="zh-CN" sz="1600" dirty="0"/>
              <a:t>老马：总体精彩，但情节量有限 </a:t>
            </a:r>
            <a:endParaRPr lang="en-US" altLang="zh-CN" sz="1600" dirty="0" smtClean="0"/>
          </a:p>
          <a:p>
            <a:pPr marL="285750" indent="-285750">
              <a:lnSpc>
                <a:spcPct val="150000"/>
              </a:lnSpc>
              <a:buFont typeface="Wingdings" charset="2"/>
              <a:buChar char="Ø"/>
            </a:pPr>
            <a:r>
              <a:rPr lang="zh-CN" altLang="zh-CN" sz="1600" dirty="0"/>
              <a:t>站长：心狠手辣的伪君子，情节量更少 </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（三）次要人物较少、人物关系简单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限于篇幅，原作出场的人物很少</a:t>
            </a:r>
            <a:r>
              <a:rPr lang="zh-CN" altLang="zh-CN" sz="1600" dirty="0" smtClean="0"/>
              <a:t>，</a:t>
            </a:r>
            <a:r>
              <a:rPr lang="zh-CN" altLang="en-US" sz="1600" dirty="0" smtClean="0"/>
              <a:t>许多人物被</a:t>
            </a:r>
            <a:r>
              <a:rPr lang="zh-CN" altLang="zh-CN" sz="1600" dirty="0" smtClean="0"/>
              <a:t>一</a:t>
            </a:r>
            <a:r>
              <a:rPr lang="zh-CN" altLang="zh-CN" sz="1600" dirty="0"/>
              <a:t>笔带过，相应的人物关系也处理得十分简单，甚至有些随心所欲</a:t>
            </a:r>
            <a:r>
              <a:rPr lang="zh-CN" altLang="zh-CN" sz="1600" dirty="0" smtClean="0"/>
              <a:t>。因此</a:t>
            </a:r>
            <a:r>
              <a:rPr lang="zh-CN" altLang="zh-CN" sz="1600" dirty="0"/>
              <a:t>，加人、加戏就成为改编过程中无法绕开的任务之一。 </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1543689629"/>
      </p:ext>
    </p:extLst>
  </p:cSld>
  <p:clrMapOvr>
    <a:masterClrMapping/>
  </p:clrMapOvr>
  <p:transition spd="slow">
    <p:cove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517064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（一）主要人物与人物关系的变化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男一余则成：从“扁平”好人到“圆形”英雄 </a:t>
            </a:r>
            <a:endParaRPr lang="en-US" altLang="zh-CN" sz="1600" dirty="0" smtClean="0"/>
          </a:p>
          <a:p>
            <a:pPr marL="285750" indent="-285750">
              <a:lnSpc>
                <a:spcPct val="150000"/>
              </a:lnSpc>
              <a:buFont typeface="Wingdings" charset="2"/>
              <a:buChar char="Ø"/>
            </a:pPr>
            <a:r>
              <a:rPr lang="zh-CN" altLang="zh-CN" sz="1600" dirty="0"/>
              <a:t>女配一变三：从翠平到翠平、左蓝、晚秋 </a:t>
            </a:r>
            <a:endParaRPr lang="en-US" altLang="zh-CN" sz="1600" dirty="0" smtClean="0"/>
          </a:p>
          <a:p>
            <a:pPr marL="285750" indent="-285750">
              <a:lnSpc>
                <a:spcPct val="150000"/>
              </a:lnSpc>
              <a:buFont typeface="Wingdings" charset="2"/>
              <a:buChar char="Ø"/>
            </a:pPr>
            <a:r>
              <a:rPr lang="zh-CN" altLang="zh-CN" sz="1600" dirty="0"/>
              <a:t>敌手一变三：从老马到马奎、陆桥山、</a:t>
            </a:r>
            <a:r>
              <a:rPr lang="zh-CN" altLang="zh-CN" sz="1600" dirty="0" smtClean="0"/>
              <a:t>李涯</a:t>
            </a:r>
            <a:endParaRPr lang="en-US" altLang="zh-CN" sz="1600" dirty="0" smtClean="0"/>
          </a:p>
          <a:p>
            <a:pPr marL="285750" indent="-285750">
              <a:lnSpc>
                <a:spcPct val="150000"/>
              </a:lnSpc>
              <a:buFont typeface="Wingdings" charset="2"/>
              <a:buChar char="Ø"/>
            </a:pPr>
            <a:r>
              <a:rPr lang="zh-CN" altLang="zh-CN" sz="1600" dirty="0"/>
              <a:t>人物关系的复杂化 </a:t>
            </a:r>
            <a:r>
              <a:rPr lang="zh-CN" altLang="zh-CN" sz="1600" dirty="0" smtClean="0"/>
              <a:t>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（二）主线情节的大量添加</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据不完全统计，在电视剧《潜伏》中，对人物行动产生推动性作用的主要事件高达</a:t>
            </a:r>
            <a:r>
              <a:rPr lang="en-US" altLang="zh-CN" sz="1600" dirty="0"/>
              <a:t>150</a:t>
            </a:r>
            <a:r>
              <a:rPr lang="zh-CN" altLang="zh-CN" sz="1600" dirty="0"/>
              <a:t>件，是原作事件量的</a:t>
            </a:r>
            <a:r>
              <a:rPr lang="en-US" altLang="zh-CN" sz="1600" dirty="0"/>
              <a:t>15</a:t>
            </a:r>
            <a:r>
              <a:rPr lang="zh-CN" altLang="zh-CN" sz="1600" dirty="0"/>
              <a:t>倍</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原作</a:t>
            </a:r>
            <a:r>
              <a:rPr lang="zh-CN" altLang="zh-CN" sz="1600" dirty="0"/>
              <a:t>更多展现的是翠平与余则成的人民内部矛盾，敌我对抗线仅属次要；而在电视剧中，情感线与对抗线或此消彼长，或齐头并进，余则成一直受到吴站长、马奎等人的怀疑，悬念叠加，可看性大大增强</a:t>
            </a:r>
            <a:r>
              <a:rPr lang="zh-CN" altLang="zh-CN" sz="1600" dirty="0" smtClean="0"/>
              <a:t>。</a:t>
            </a:r>
            <a:endParaRPr lang="en-US" altLang="zh-CN" sz="1600" dirty="0" smtClean="0"/>
          </a:p>
          <a:p>
            <a:pPr>
              <a:lnSpc>
                <a:spcPct val="150000"/>
              </a:lnSpc>
            </a:pPr>
            <a:r>
              <a:rPr lang="zh-CN" altLang="zh-CN" sz="1600" dirty="0" smtClean="0"/>
              <a:t> </a:t>
            </a: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（三）喜剧等商业元素的使用 </a:t>
            </a:r>
            <a:endParaRPr lang="en-US" altLang="zh-CN" sz="2000" b="1" dirty="0">
              <a:solidFill>
                <a:srgbClr val="74412A"/>
              </a:solidFill>
              <a:latin typeface="+mj-ea"/>
              <a:cs typeface="Angsana New" panose="02020603050405020304" pitchFamily="18" charset="-34"/>
            </a:endParaRPr>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631682967"/>
      </p:ext>
    </p:extLst>
  </p:cSld>
  <p:clrMapOvr>
    <a:masterClrMapping/>
  </p:clrMapOvr>
  <p:transition spd="slow">
    <p:cove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文框 11">
            <a:extLst>
              <a:ext uri="{FF2B5EF4-FFF2-40B4-BE49-F238E27FC236}">
                <a16:creationId xmlns="" xmlns:a16="http://schemas.microsoft.com/office/drawing/2014/main" id="{83A71614-B203-40EF-B201-7AF0EE90FB5B}"/>
              </a:ext>
            </a:extLst>
          </p:cNvPr>
          <p:cNvSpPr/>
          <p:nvPr/>
        </p:nvSpPr>
        <p:spPr>
          <a:xfrm>
            <a:off x="1019176" y="4595036"/>
            <a:ext cx="10153650" cy="1378062"/>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557855"/>
            <a:ext cx="10153650" cy="152573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本案例提示</a:t>
            </a:r>
            <a:r>
              <a:rPr lang="zh-CN" altLang="zh-CN" sz="1600" dirty="0" smtClean="0"/>
              <a:t>我们</a:t>
            </a:r>
            <a:r>
              <a:rPr lang="zh-CN" altLang="en-US" sz="1600" dirty="0" smtClean="0"/>
              <a:t>：</a:t>
            </a:r>
            <a:endParaRPr lang="en-US" altLang="zh-CN" sz="1600" dirty="0" smtClean="0"/>
          </a:p>
          <a:p>
            <a:pPr>
              <a:lnSpc>
                <a:spcPct val="150000"/>
              </a:lnSpc>
            </a:pPr>
            <a:r>
              <a:rPr lang="zh-CN" altLang="zh-CN" sz="1600" dirty="0" smtClean="0"/>
              <a:t>关注</a:t>
            </a:r>
            <a:r>
              <a:rPr lang="zh-CN" altLang="zh-CN" sz="1600" dirty="0"/>
              <a:t>“短改长”（即从短篇小说改编为长篇电视剧）时可能出现的主要问题及解决思路，适当的改编可以使主角形象更为丰满，人物关系更为复杂，故事情节更为跌宕，更好地契合当下观众的欣赏需求，在超越原著的基础上兼收“叫好叫座”之利。 </a:t>
            </a:r>
            <a:endParaRPr lang="zh-CN" altLang="en-US" sz="1600" dirty="0">
              <a:latin typeface="+mj-ea"/>
            </a:endParaRPr>
          </a:p>
        </p:txBody>
      </p:sp>
      <p:sp>
        <p:nvSpPr>
          <p:cNvPr id="7" name="矩形 6">
            <a:extLst>
              <a:ext uri="{FF2B5EF4-FFF2-40B4-BE49-F238E27FC236}">
                <a16:creationId xmlns="" xmlns:a16="http://schemas.microsoft.com/office/drawing/2014/main" id="{6EAF5388-1A39-492B-A41C-C03159F5CA9A}"/>
              </a:ext>
            </a:extLst>
          </p:cNvPr>
          <p:cNvSpPr/>
          <p:nvPr/>
        </p:nvSpPr>
        <p:spPr>
          <a:xfrm>
            <a:off x="2711451" y="3716338"/>
            <a:ext cx="6769100" cy="3141662"/>
          </a:xfrm>
          <a:prstGeom prst="rect">
            <a:avLst/>
          </a:prstGeom>
          <a:blipFill dpi="0" rotWithShape="1">
            <a:blip r:embed="rId3"/>
            <a:srcRect/>
            <a:stretch>
              <a:fillRect t="-20000" b="-217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Group 7">
            <a:extLst>
              <a:ext uri="{FF2B5EF4-FFF2-40B4-BE49-F238E27FC236}">
                <a16:creationId xmlns="" xmlns:a16="http://schemas.microsoft.com/office/drawing/2014/main" id="{19D82541-2BFD-4E1D-A69C-65FE079E57F2}"/>
              </a:ext>
            </a:extLst>
          </p:cNvPr>
          <p:cNvGrpSpPr/>
          <p:nvPr/>
        </p:nvGrpSpPr>
        <p:grpSpPr>
          <a:xfrm>
            <a:off x="5670874" y="3294509"/>
            <a:ext cx="850252" cy="850248"/>
            <a:chOff x="8503251" y="2497458"/>
            <a:chExt cx="710560" cy="710560"/>
          </a:xfrm>
        </p:grpSpPr>
        <p:sp>
          <p:nvSpPr>
            <p:cNvPr id="14" name="椭圆 13">
              <a:extLst>
                <a:ext uri="{FF2B5EF4-FFF2-40B4-BE49-F238E27FC236}">
                  <a16:creationId xmlns="" xmlns:a16="http://schemas.microsoft.com/office/drawing/2014/main" id="{34E8E111-386C-4380-9231-1877F84603AB}"/>
                </a:ext>
              </a:extLst>
            </p:cNvPr>
            <p:cNvSpPr/>
            <p:nvPr/>
          </p:nvSpPr>
          <p:spPr>
            <a:xfrm>
              <a:off x="8503251" y="2497458"/>
              <a:ext cx="710560" cy="710560"/>
            </a:xfrm>
            <a:prstGeom prst="ellipse">
              <a:avLst/>
            </a:prstGeom>
            <a:solidFill>
              <a:srgbClr val="74412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Oval 9">
              <a:extLst>
                <a:ext uri="{FF2B5EF4-FFF2-40B4-BE49-F238E27FC236}">
                  <a16:creationId xmlns="" xmlns:a16="http://schemas.microsoft.com/office/drawing/2014/main" id="{B1153A9D-2275-45D1-BD95-4EB315F5BE28}"/>
                </a:ext>
              </a:extLst>
            </p:cNvPr>
            <p:cNvSpPr/>
            <p:nvPr/>
          </p:nvSpPr>
          <p:spPr>
            <a:xfrm>
              <a:off x="8750225" y="2659062"/>
              <a:ext cx="216611" cy="387352"/>
            </a:xfrm>
            <a:custGeom>
              <a:avLst/>
              <a:gdLst>
                <a:gd name="connsiteX0" fmla="*/ 168920 w 337966"/>
                <a:gd name="connsiteY0" fmla="*/ 358540 h 604363"/>
                <a:gd name="connsiteX1" fmla="*/ 100839 w 337966"/>
                <a:gd name="connsiteY1" fmla="*/ 369869 h 604363"/>
                <a:gd name="connsiteX2" fmla="*/ 63111 w 337966"/>
                <a:gd name="connsiteY2" fmla="*/ 485700 h 604363"/>
                <a:gd name="connsiteX3" fmla="*/ 168920 w 337966"/>
                <a:gd name="connsiteY3" fmla="*/ 462194 h 604363"/>
                <a:gd name="connsiteX4" fmla="*/ 274728 w 337966"/>
                <a:gd name="connsiteY4" fmla="*/ 485700 h 604363"/>
                <a:gd name="connsiteX5" fmla="*/ 237142 w 337966"/>
                <a:gd name="connsiteY5" fmla="*/ 369869 h 604363"/>
                <a:gd name="connsiteX6" fmla="*/ 168920 w 337966"/>
                <a:gd name="connsiteY6" fmla="*/ 358540 h 604363"/>
                <a:gd name="connsiteX7" fmla="*/ 168920 w 337966"/>
                <a:gd name="connsiteY7" fmla="*/ 160580 h 604363"/>
                <a:gd name="connsiteX8" fmla="*/ 111477 w 337966"/>
                <a:gd name="connsiteY8" fmla="*/ 337017 h 604363"/>
                <a:gd name="connsiteX9" fmla="*/ 168920 w 337966"/>
                <a:gd name="connsiteY9" fmla="*/ 330220 h 604363"/>
                <a:gd name="connsiteX10" fmla="*/ 226363 w 337966"/>
                <a:gd name="connsiteY10" fmla="*/ 337017 h 604363"/>
                <a:gd name="connsiteX11" fmla="*/ 168920 w 337966"/>
                <a:gd name="connsiteY11" fmla="*/ 62591 h 604363"/>
                <a:gd name="connsiteX12" fmla="*/ 147219 w 337966"/>
                <a:gd name="connsiteY12" fmla="*/ 84256 h 604363"/>
                <a:gd name="connsiteX13" fmla="*/ 168920 w 337966"/>
                <a:gd name="connsiteY13" fmla="*/ 105779 h 604363"/>
                <a:gd name="connsiteX14" fmla="*/ 190620 w 337966"/>
                <a:gd name="connsiteY14" fmla="*/ 84256 h 604363"/>
                <a:gd name="connsiteX15" fmla="*/ 168920 w 337966"/>
                <a:gd name="connsiteY15" fmla="*/ 62591 h 604363"/>
                <a:gd name="connsiteX16" fmla="*/ 168920 w 337966"/>
                <a:gd name="connsiteY16" fmla="*/ 34270 h 604363"/>
                <a:gd name="connsiteX17" fmla="*/ 218987 w 337966"/>
                <a:gd name="connsiteY17" fmla="*/ 84256 h 604363"/>
                <a:gd name="connsiteX18" fmla="*/ 188777 w 337966"/>
                <a:gd name="connsiteY18" fmla="*/ 129993 h 604363"/>
                <a:gd name="connsiteX19" fmla="*/ 313874 w 337966"/>
                <a:gd name="connsiteY19" fmla="*/ 514162 h 604363"/>
                <a:gd name="connsiteX20" fmla="*/ 314442 w 337966"/>
                <a:gd name="connsiteY20" fmla="*/ 515861 h 604363"/>
                <a:gd name="connsiteX21" fmla="*/ 337277 w 337966"/>
                <a:gd name="connsiteY21" fmla="*/ 585813 h 604363"/>
                <a:gd name="connsiteX22" fmla="*/ 328058 w 337966"/>
                <a:gd name="connsiteY22" fmla="*/ 603655 h 604363"/>
                <a:gd name="connsiteX23" fmla="*/ 323661 w 337966"/>
                <a:gd name="connsiteY23" fmla="*/ 604363 h 604363"/>
                <a:gd name="connsiteX24" fmla="*/ 310187 w 337966"/>
                <a:gd name="connsiteY24" fmla="*/ 594592 h 604363"/>
                <a:gd name="connsiteX25" fmla="*/ 288486 w 337966"/>
                <a:gd name="connsiteY25" fmla="*/ 527756 h 604363"/>
                <a:gd name="connsiteX26" fmla="*/ 168920 w 337966"/>
                <a:gd name="connsiteY26" fmla="*/ 490514 h 604363"/>
                <a:gd name="connsiteX27" fmla="*/ 49353 w 337966"/>
                <a:gd name="connsiteY27" fmla="*/ 527756 h 604363"/>
                <a:gd name="connsiteX28" fmla="*/ 27653 w 337966"/>
                <a:gd name="connsiteY28" fmla="*/ 594592 h 604363"/>
                <a:gd name="connsiteX29" fmla="*/ 9782 w 337966"/>
                <a:gd name="connsiteY29" fmla="*/ 603655 h 604363"/>
                <a:gd name="connsiteX30" fmla="*/ 704 w 337966"/>
                <a:gd name="connsiteY30" fmla="*/ 585813 h 604363"/>
                <a:gd name="connsiteX31" fmla="*/ 23398 w 337966"/>
                <a:gd name="connsiteY31" fmla="*/ 516003 h 604363"/>
                <a:gd name="connsiteX32" fmla="*/ 23965 w 337966"/>
                <a:gd name="connsiteY32" fmla="*/ 514020 h 604363"/>
                <a:gd name="connsiteX33" fmla="*/ 149063 w 337966"/>
                <a:gd name="connsiteY33" fmla="*/ 129993 h 604363"/>
                <a:gd name="connsiteX34" fmla="*/ 118852 w 337966"/>
                <a:gd name="connsiteY34" fmla="*/ 84256 h 604363"/>
                <a:gd name="connsiteX35" fmla="*/ 168920 w 337966"/>
                <a:gd name="connsiteY35" fmla="*/ 34270 h 604363"/>
                <a:gd name="connsiteX36" fmla="*/ 94727 w 337966"/>
                <a:gd name="connsiteY36" fmla="*/ 28009 h 604363"/>
                <a:gd name="connsiteX37" fmla="*/ 95578 w 337966"/>
                <a:gd name="connsiteY37" fmla="*/ 47981 h 604363"/>
                <a:gd name="connsiteX38" fmla="*/ 83809 w 337966"/>
                <a:gd name="connsiteY38" fmla="*/ 82117 h 604363"/>
                <a:gd name="connsiteX39" fmla="*/ 95436 w 337966"/>
                <a:gd name="connsiteY39" fmla="*/ 116111 h 604363"/>
                <a:gd name="connsiteX40" fmla="*/ 94444 w 337966"/>
                <a:gd name="connsiteY40" fmla="*/ 136083 h 604363"/>
                <a:gd name="connsiteX41" fmla="*/ 84944 w 337966"/>
                <a:gd name="connsiteY41" fmla="*/ 139624 h 604363"/>
                <a:gd name="connsiteX42" fmla="*/ 74309 w 337966"/>
                <a:gd name="connsiteY42" fmla="*/ 134950 h 604363"/>
                <a:gd name="connsiteX43" fmla="*/ 55451 w 337966"/>
                <a:gd name="connsiteY43" fmla="*/ 82117 h 604363"/>
                <a:gd name="connsiteX44" fmla="*/ 74735 w 337966"/>
                <a:gd name="connsiteY44" fmla="*/ 28859 h 604363"/>
                <a:gd name="connsiteX45" fmla="*/ 94727 w 337966"/>
                <a:gd name="connsiteY45" fmla="*/ 28009 h 604363"/>
                <a:gd name="connsiteX46" fmla="*/ 241562 w 337966"/>
                <a:gd name="connsiteY46" fmla="*/ 27868 h 604363"/>
                <a:gd name="connsiteX47" fmla="*/ 261555 w 337966"/>
                <a:gd name="connsiteY47" fmla="*/ 29001 h 604363"/>
                <a:gd name="connsiteX48" fmla="*/ 280413 w 337966"/>
                <a:gd name="connsiteY48" fmla="*/ 81834 h 604363"/>
                <a:gd name="connsiteX49" fmla="*/ 261130 w 337966"/>
                <a:gd name="connsiteY49" fmla="*/ 135091 h 604363"/>
                <a:gd name="connsiteX50" fmla="*/ 250779 w 337966"/>
                <a:gd name="connsiteY50" fmla="*/ 139624 h 604363"/>
                <a:gd name="connsiteX51" fmla="*/ 241137 w 337966"/>
                <a:gd name="connsiteY51" fmla="*/ 135941 h 604363"/>
                <a:gd name="connsiteX52" fmla="*/ 240286 w 337966"/>
                <a:gd name="connsiteY52" fmla="*/ 115970 h 604363"/>
                <a:gd name="connsiteX53" fmla="*/ 252055 w 337966"/>
                <a:gd name="connsiteY53" fmla="*/ 81834 h 604363"/>
                <a:gd name="connsiteX54" fmla="*/ 240428 w 337966"/>
                <a:gd name="connsiteY54" fmla="*/ 47839 h 604363"/>
                <a:gd name="connsiteX55" fmla="*/ 241562 w 337966"/>
                <a:gd name="connsiteY55" fmla="*/ 27868 h 604363"/>
                <a:gd name="connsiteX56" fmla="*/ 284673 w 337966"/>
                <a:gd name="connsiteY56" fmla="*/ 3663 h 604363"/>
                <a:gd name="connsiteX57" fmla="*/ 304649 w 337966"/>
                <a:gd name="connsiteY57" fmla="*/ 4654 h 604363"/>
                <a:gd name="connsiteX58" fmla="*/ 333126 w 337966"/>
                <a:gd name="connsiteY58" fmla="*/ 81692 h 604363"/>
                <a:gd name="connsiteX59" fmla="*/ 304224 w 337966"/>
                <a:gd name="connsiteY59" fmla="*/ 159297 h 604363"/>
                <a:gd name="connsiteX60" fmla="*/ 293740 w 337966"/>
                <a:gd name="connsiteY60" fmla="*/ 163970 h 604363"/>
                <a:gd name="connsiteX61" fmla="*/ 284106 w 337966"/>
                <a:gd name="connsiteY61" fmla="*/ 160288 h 604363"/>
                <a:gd name="connsiteX62" fmla="*/ 283256 w 337966"/>
                <a:gd name="connsiteY62" fmla="*/ 140320 h 604363"/>
                <a:gd name="connsiteX63" fmla="*/ 304791 w 337966"/>
                <a:gd name="connsiteY63" fmla="*/ 81692 h 604363"/>
                <a:gd name="connsiteX64" fmla="*/ 283681 w 337966"/>
                <a:gd name="connsiteY64" fmla="*/ 23630 h 604363"/>
                <a:gd name="connsiteX65" fmla="*/ 284673 w 337966"/>
                <a:gd name="connsiteY65" fmla="*/ 3663 h 604363"/>
                <a:gd name="connsiteX66" fmla="*/ 51750 w 337966"/>
                <a:gd name="connsiteY66" fmla="*/ 3663 h 604363"/>
                <a:gd name="connsiteX67" fmla="*/ 52601 w 337966"/>
                <a:gd name="connsiteY67" fmla="*/ 23630 h 604363"/>
                <a:gd name="connsiteX68" fmla="*/ 31039 w 337966"/>
                <a:gd name="connsiteY68" fmla="*/ 82259 h 604363"/>
                <a:gd name="connsiteX69" fmla="*/ 52176 w 337966"/>
                <a:gd name="connsiteY69" fmla="*/ 140320 h 604363"/>
                <a:gd name="connsiteX70" fmla="*/ 51183 w 337966"/>
                <a:gd name="connsiteY70" fmla="*/ 160288 h 604363"/>
                <a:gd name="connsiteX71" fmla="*/ 41679 w 337966"/>
                <a:gd name="connsiteY71" fmla="*/ 163970 h 604363"/>
                <a:gd name="connsiteX72" fmla="*/ 31181 w 337966"/>
                <a:gd name="connsiteY72" fmla="*/ 159297 h 604363"/>
                <a:gd name="connsiteX73" fmla="*/ 2668 w 337966"/>
                <a:gd name="connsiteY73" fmla="*/ 82259 h 604363"/>
                <a:gd name="connsiteX74" fmla="*/ 31607 w 337966"/>
                <a:gd name="connsiteY74" fmla="*/ 4654 h 604363"/>
                <a:gd name="connsiteX75" fmla="*/ 51750 w 337966"/>
                <a:gd name="connsiteY75" fmla="*/ 3663 h 60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7966" h="604363">
                  <a:moveTo>
                    <a:pt x="168920" y="358540"/>
                  </a:moveTo>
                  <a:cubicBezTo>
                    <a:pt x="145092" y="358540"/>
                    <a:pt x="121689" y="362505"/>
                    <a:pt x="100839" y="369869"/>
                  </a:cubicBezTo>
                  <a:lnTo>
                    <a:pt x="63111" y="485700"/>
                  </a:lnTo>
                  <a:cubicBezTo>
                    <a:pt x="93606" y="470548"/>
                    <a:pt x="130341" y="462194"/>
                    <a:pt x="168920" y="462194"/>
                  </a:cubicBezTo>
                  <a:cubicBezTo>
                    <a:pt x="207499" y="462194"/>
                    <a:pt x="244376" y="470548"/>
                    <a:pt x="274728" y="485700"/>
                  </a:cubicBezTo>
                  <a:lnTo>
                    <a:pt x="237142" y="369869"/>
                  </a:lnTo>
                  <a:cubicBezTo>
                    <a:pt x="216292" y="362505"/>
                    <a:pt x="192890" y="358540"/>
                    <a:pt x="168920" y="358540"/>
                  </a:cubicBezTo>
                  <a:close/>
                  <a:moveTo>
                    <a:pt x="168920" y="160580"/>
                  </a:moveTo>
                  <a:lnTo>
                    <a:pt x="111477" y="337017"/>
                  </a:lnTo>
                  <a:cubicBezTo>
                    <a:pt x="129773" y="332485"/>
                    <a:pt x="149347" y="330220"/>
                    <a:pt x="168920" y="330220"/>
                  </a:cubicBezTo>
                  <a:cubicBezTo>
                    <a:pt x="188635" y="330220"/>
                    <a:pt x="208066" y="332485"/>
                    <a:pt x="226363" y="337017"/>
                  </a:cubicBezTo>
                  <a:close/>
                  <a:moveTo>
                    <a:pt x="168920" y="62591"/>
                  </a:moveTo>
                  <a:cubicBezTo>
                    <a:pt x="157006" y="62591"/>
                    <a:pt x="147219" y="72220"/>
                    <a:pt x="147219" y="84256"/>
                  </a:cubicBezTo>
                  <a:cubicBezTo>
                    <a:pt x="147219" y="96150"/>
                    <a:pt x="157006" y="105779"/>
                    <a:pt x="168920" y="105779"/>
                  </a:cubicBezTo>
                  <a:cubicBezTo>
                    <a:pt x="180834" y="105779"/>
                    <a:pt x="190620" y="96150"/>
                    <a:pt x="190620" y="84256"/>
                  </a:cubicBezTo>
                  <a:cubicBezTo>
                    <a:pt x="190620" y="72220"/>
                    <a:pt x="180834" y="62591"/>
                    <a:pt x="168920" y="62591"/>
                  </a:cubicBezTo>
                  <a:close/>
                  <a:moveTo>
                    <a:pt x="168920" y="34270"/>
                  </a:moveTo>
                  <a:cubicBezTo>
                    <a:pt x="196577" y="34270"/>
                    <a:pt x="218987" y="56643"/>
                    <a:pt x="218987" y="84256"/>
                  </a:cubicBezTo>
                  <a:cubicBezTo>
                    <a:pt x="218987" y="104647"/>
                    <a:pt x="206506" y="122347"/>
                    <a:pt x="188777" y="129993"/>
                  </a:cubicBezTo>
                  <a:lnTo>
                    <a:pt x="313874" y="514162"/>
                  </a:lnTo>
                  <a:cubicBezTo>
                    <a:pt x="314158" y="514728"/>
                    <a:pt x="314300" y="515295"/>
                    <a:pt x="314442" y="515861"/>
                  </a:cubicBezTo>
                  <a:lnTo>
                    <a:pt x="337277" y="585813"/>
                  </a:lnTo>
                  <a:cubicBezTo>
                    <a:pt x="339688" y="593318"/>
                    <a:pt x="335575" y="601248"/>
                    <a:pt x="328058" y="603655"/>
                  </a:cubicBezTo>
                  <a:cubicBezTo>
                    <a:pt x="326639" y="604221"/>
                    <a:pt x="325221" y="604363"/>
                    <a:pt x="323661" y="604363"/>
                  </a:cubicBezTo>
                  <a:cubicBezTo>
                    <a:pt x="317704" y="604363"/>
                    <a:pt x="312172" y="600540"/>
                    <a:pt x="310187" y="594592"/>
                  </a:cubicBezTo>
                  <a:lnTo>
                    <a:pt x="288486" y="527756"/>
                  </a:lnTo>
                  <a:cubicBezTo>
                    <a:pt x="258984" y="503966"/>
                    <a:pt x="215725" y="490514"/>
                    <a:pt x="168920" y="490514"/>
                  </a:cubicBezTo>
                  <a:cubicBezTo>
                    <a:pt x="122114" y="490514"/>
                    <a:pt x="78855" y="504108"/>
                    <a:pt x="49353" y="527756"/>
                  </a:cubicBezTo>
                  <a:lnTo>
                    <a:pt x="27653" y="594592"/>
                  </a:lnTo>
                  <a:cubicBezTo>
                    <a:pt x="25242" y="602097"/>
                    <a:pt x="17157" y="606062"/>
                    <a:pt x="9782" y="603655"/>
                  </a:cubicBezTo>
                  <a:cubicBezTo>
                    <a:pt x="2264" y="601248"/>
                    <a:pt x="-1707" y="593318"/>
                    <a:pt x="704" y="585813"/>
                  </a:cubicBezTo>
                  <a:lnTo>
                    <a:pt x="23398" y="516003"/>
                  </a:lnTo>
                  <a:cubicBezTo>
                    <a:pt x="23540" y="515295"/>
                    <a:pt x="23823" y="514728"/>
                    <a:pt x="23965" y="514020"/>
                  </a:cubicBezTo>
                  <a:lnTo>
                    <a:pt x="149063" y="129993"/>
                  </a:lnTo>
                  <a:cubicBezTo>
                    <a:pt x="131334" y="122347"/>
                    <a:pt x="118852" y="104647"/>
                    <a:pt x="118852" y="84256"/>
                  </a:cubicBezTo>
                  <a:cubicBezTo>
                    <a:pt x="118852" y="56643"/>
                    <a:pt x="141404" y="34270"/>
                    <a:pt x="168920" y="34270"/>
                  </a:cubicBezTo>
                  <a:close/>
                  <a:moveTo>
                    <a:pt x="94727" y="28009"/>
                  </a:moveTo>
                  <a:cubicBezTo>
                    <a:pt x="100541" y="33250"/>
                    <a:pt x="100966" y="42174"/>
                    <a:pt x="95578" y="47981"/>
                  </a:cubicBezTo>
                  <a:cubicBezTo>
                    <a:pt x="88914" y="55346"/>
                    <a:pt x="83809" y="70077"/>
                    <a:pt x="83809" y="82117"/>
                  </a:cubicBezTo>
                  <a:cubicBezTo>
                    <a:pt x="83809" y="94157"/>
                    <a:pt x="88772" y="108746"/>
                    <a:pt x="95436" y="116111"/>
                  </a:cubicBezTo>
                  <a:cubicBezTo>
                    <a:pt x="100683" y="121919"/>
                    <a:pt x="100257" y="130842"/>
                    <a:pt x="94444" y="136083"/>
                  </a:cubicBezTo>
                  <a:cubicBezTo>
                    <a:pt x="91608" y="138491"/>
                    <a:pt x="88205" y="139624"/>
                    <a:pt x="84944" y="139624"/>
                  </a:cubicBezTo>
                  <a:cubicBezTo>
                    <a:pt x="80974" y="139624"/>
                    <a:pt x="77145" y="138066"/>
                    <a:pt x="74309" y="134950"/>
                  </a:cubicBezTo>
                  <a:cubicBezTo>
                    <a:pt x="61265" y="120502"/>
                    <a:pt x="55451" y="97981"/>
                    <a:pt x="55451" y="82117"/>
                  </a:cubicBezTo>
                  <a:cubicBezTo>
                    <a:pt x="55451" y="66111"/>
                    <a:pt x="61406" y="43448"/>
                    <a:pt x="74735" y="28859"/>
                  </a:cubicBezTo>
                  <a:cubicBezTo>
                    <a:pt x="79981" y="23052"/>
                    <a:pt x="88914" y="22627"/>
                    <a:pt x="94727" y="28009"/>
                  </a:cubicBezTo>
                  <a:close/>
                  <a:moveTo>
                    <a:pt x="241562" y="27868"/>
                  </a:moveTo>
                  <a:cubicBezTo>
                    <a:pt x="247376" y="22627"/>
                    <a:pt x="256309" y="23194"/>
                    <a:pt x="261555" y="29001"/>
                  </a:cubicBezTo>
                  <a:cubicBezTo>
                    <a:pt x="274600" y="43448"/>
                    <a:pt x="280413" y="65970"/>
                    <a:pt x="280413" y="81834"/>
                  </a:cubicBezTo>
                  <a:cubicBezTo>
                    <a:pt x="280413" y="97839"/>
                    <a:pt x="274458" y="120502"/>
                    <a:pt x="261130" y="135091"/>
                  </a:cubicBezTo>
                  <a:cubicBezTo>
                    <a:pt x="258436" y="138066"/>
                    <a:pt x="254607" y="139624"/>
                    <a:pt x="250779" y="139624"/>
                  </a:cubicBezTo>
                  <a:cubicBezTo>
                    <a:pt x="247376" y="139624"/>
                    <a:pt x="243831" y="138491"/>
                    <a:pt x="241137" y="135941"/>
                  </a:cubicBezTo>
                  <a:cubicBezTo>
                    <a:pt x="235324" y="130700"/>
                    <a:pt x="235040" y="121777"/>
                    <a:pt x="240286" y="115970"/>
                  </a:cubicBezTo>
                  <a:cubicBezTo>
                    <a:pt x="246951" y="108604"/>
                    <a:pt x="252055" y="93873"/>
                    <a:pt x="252055" y="81834"/>
                  </a:cubicBezTo>
                  <a:cubicBezTo>
                    <a:pt x="252055" y="69794"/>
                    <a:pt x="247092" y="55205"/>
                    <a:pt x="240428" y="47839"/>
                  </a:cubicBezTo>
                  <a:cubicBezTo>
                    <a:pt x="235182" y="42032"/>
                    <a:pt x="235749" y="33109"/>
                    <a:pt x="241562" y="27868"/>
                  </a:cubicBezTo>
                  <a:close/>
                  <a:moveTo>
                    <a:pt x="284673" y="3663"/>
                  </a:moveTo>
                  <a:cubicBezTo>
                    <a:pt x="290482" y="-1577"/>
                    <a:pt x="299407" y="-1152"/>
                    <a:pt x="304649" y="4654"/>
                  </a:cubicBezTo>
                  <a:cubicBezTo>
                    <a:pt x="322217" y="24197"/>
                    <a:pt x="333126" y="53653"/>
                    <a:pt x="333126" y="81692"/>
                  </a:cubicBezTo>
                  <a:cubicBezTo>
                    <a:pt x="333126" y="110015"/>
                    <a:pt x="322075" y="139754"/>
                    <a:pt x="304224" y="159297"/>
                  </a:cubicBezTo>
                  <a:cubicBezTo>
                    <a:pt x="301391" y="162412"/>
                    <a:pt x="297565" y="163970"/>
                    <a:pt x="293740" y="163970"/>
                  </a:cubicBezTo>
                  <a:cubicBezTo>
                    <a:pt x="290340" y="163970"/>
                    <a:pt x="286940" y="162695"/>
                    <a:pt x="284106" y="160288"/>
                  </a:cubicBezTo>
                  <a:cubicBezTo>
                    <a:pt x="278439" y="155048"/>
                    <a:pt x="278014" y="145985"/>
                    <a:pt x="283256" y="140320"/>
                  </a:cubicBezTo>
                  <a:cubicBezTo>
                    <a:pt x="296432" y="125876"/>
                    <a:pt x="304791" y="102934"/>
                    <a:pt x="304791" y="81692"/>
                  </a:cubicBezTo>
                  <a:cubicBezTo>
                    <a:pt x="304791" y="60733"/>
                    <a:pt x="296574" y="37933"/>
                    <a:pt x="283681" y="23630"/>
                  </a:cubicBezTo>
                  <a:cubicBezTo>
                    <a:pt x="278439" y="17824"/>
                    <a:pt x="278864" y="8902"/>
                    <a:pt x="284673" y="3663"/>
                  </a:cubicBezTo>
                  <a:close/>
                  <a:moveTo>
                    <a:pt x="51750" y="3663"/>
                  </a:moveTo>
                  <a:cubicBezTo>
                    <a:pt x="57425" y="8902"/>
                    <a:pt x="57850" y="17966"/>
                    <a:pt x="52601" y="23630"/>
                  </a:cubicBezTo>
                  <a:cubicBezTo>
                    <a:pt x="39551" y="38075"/>
                    <a:pt x="31039" y="61016"/>
                    <a:pt x="31039" y="82259"/>
                  </a:cubicBezTo>
                  <a:cubicBezTo>
                    <a:pt x="31039" y="103218"/>
                    <a:pt x="39267" y="126017"/>
                    <a:pt x="52176" y="140320"/>
                  </a:cubicBezTo>
                  <a:cubicBezTo>
                    <a:pt x="57425" y="146127"/>
                    <a:pt x="56999" y="155048"/>
                    <a:pt x="51183" y="160288"/>
                  </a:cubicBezTo>
                  <a:cubicBezTo>
                    <a:pt x="48488" y="162695"/>
                    <a:pt x="45083" y="163970"/>
                    <a:pt x="41679" y="163970"/>
                  </a:cubicBezTo>
                  <a:cubicBezTo>
                    <a:pt x="37848" y="163970"/>
                    <a:pt x="34018" y="162412"/>
                    <a:pt x="31181" y="159297"/>
                  </a:cubicBezTo>
                  <a:cubicBezTo>
                    <a:pt x="13591" y="139754"/>
                    <a:pt x="2668" y="110298"/>
                    <a:pt x="2668" y="82259"/>
                  </a:cubicBezTo>
                  <a:cubicBezTo>
                    <a:pt x="2668" y="53936"/>
                    <a:pt x="13733" y="24197"/>
                    <a:pt x="31607" y="4654"/>
                  </a:cubicBezTo>
                  <a:cubicBezTo>
                    <a:pt x="36997" y="-1152"/>
                    <a:pt x="45934" y="-1577"/>
                    <a:pt x="51750" y="366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32710773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inVertic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p:bldP spid="7"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dpi="0" rotWithShape="1">
            <a:blip r:embed="rId3">
              <a:duotone>
                <a:prstClr val="black"/>
                <a:srgbClr val="D9C3A5">
                  <a:tint val="50000"/>
                  <a:satMod val="180000"/>
                </a:srgbClr>
              </a:duotone>
            </a:blip>
            <a:srcRect/>
            <a:stretch>
              <a:fillRect t="-125100" b="-354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52399" y="717250"/>
            <a:ext cx="2390398"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smtClean="0">
                <a:solidFill>
                  <a:schemeClr val="bg1"/>
                </a:solidFill>
                <a:latin typeface="Humanst521 BT" panose="020B0602020204020204" pitchFamily="34" charset="0"/>
                <a:ea typeface="方正兰亭中黑_GBK" panose="02000000000000000000" pitchFamily="2" charset="-122"/>
              </a:rPr>
              <a:t>10</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282986" y="959565"/>
            <a:ext cx="6853158" cy="1830245"/>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000" dirty="0"/>
              <a:t>《贫嘴张大民的幸福生活》</a:t>
            </a:r>
            <a:r>
              <a:rPr lang="zh-CN" altLang="zh-CN" sz="4000" dirty="0" smtClean="0"/>
              <a:t>：</a:t>
            </a:r>
            <a:endParaRPr lang="en-US" altLang="zh-CN" sz="4000" dirty="0" smtClean="0"/>
          </a:p>
          <a:p>
            <a:pPr>
              <a:lnSpc>
                <a:spcPct val="150000"/>
              </a:lnSpc>
            </a:pPr>
            <a:r>
              <a:rPr lang="zh-CN" altLang="zh-CN" sz="4000" dirty="0" smtClean="0"/>
              <a:t>从中</a:t>
            </a:r>
            <a:r>
              <a:rPr lang="zh-CN" altLang="zh-CN" sz="4000" dirty="0"/>
              <a:t>篇小说到电视剧</a:t>
            </a:r>
            <a:endParaRPr lang="zh-CN" altLang="en-US" sz="40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125753367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769176"/>
            <a:ext cx="7533153" cy="3730765"/>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原作：《贫嘴张大民的幸福生活》（刘恒）</a:t>
            </a:r>
          </a:p>
          <a:p>
            <a:pPr>
              <a:lnSpc>
                <a:spcPct val="150000"/>
              </a:lnSpc>
            </a:pPr>
            <a:r>
              <a:rPr lang="zh-CN" altLang="zh-CN" sz="2000" dirty="0"/>
              <a:t>改编作品：《贫嘴张大民的幸福生活》</a:t>
            </a:r>
            <a:r>
              <a:rPr lang="en-US" altLang="zh-CN" sz="2000" dirty="0"/>
              <a:t>(</a:t>
            </a:r>
            <a:r>
              <a:rPr lang="zh-CN" altLang="zh-CN" sz="2000" dirty="0"/>
              <a:t>电视剧，</a:t>
            </a:r>
            <a:r>
              <a:rPr lang="en-US" altLang="zh-CN" sz="2000" dirty="0"/>
              <a:t>20</a:t>
            </a:r>
            <a:r>
              <a:rPr lang="zh-CN" altLang="zh-CN" sz="2000" dirty="0"/>
              <a:t>集，</a:t>
            </a:r>
            <a:r>
              <a:rPr lang="en-US" altLang="zh-CN" sz="2000" dirty="0"/>
              <a:t>2000</a:t>
            </a:r>
            <a:r>
              <a:rPr lang="zh-CN" altLang="zh-CN" sz="2000" dirty="0"/>
              <a:t>年</a:t>
            </a:r>
            <a:r>
              <a:rPr lang="en-US" altLang="zh-CN" sz="2000" dirty="0"/>
              <a:t>1</a:t>
            </a:r>
            <a:r>
              <a:rPr lang="zh-CN" altLang="zh-CN" sz="2000" dirty="0"/>
              <a:t>月</a:t>
            </a:r>
            <a:r>
              <a:rPr lang="en-US" altLang="zh-CN" sz="2000" dirty="0"/>
              <a:t>22</a:t>
            </a:r>
            <a:r>
              <a:rPr lang="zh-CN" altLang="zh-CN" sz="2000" dirty="0"/>
              <a:t>日首播</a:t>
            </a:r>
            <a:r>
              <a:rPr lang="en-US" altLang="zh-CN" sz="2000" dirty="0"/>
              <a:t>)</a:t>
            </a:r>
            <a:endParaRPr lang="zh-CN" altLang="zh-CN" sz="2000" dirty="0"/>
          </a:p>
          <a:p>
            <a:pPr>
              <a:lnSpc>
                <a:spcPct val="150000"/>
              </a:lnSpc>
            </a:pPr>
            <a:r>
              <a:rPr lang="zh-CN" altLang="zh-CN" sz="2000" dirty="0"/>
              <a:t>导演：沈好放</a:t>
            </a:r>
          </a:p>
          <a:p>
            <a:pPr>
              <a:lnSpc>
                <a:spcPct val="150000"/>
              </a:lnSpc>
            </a:pPr>
            <a:r>
              <a:rPr lang="zh-CN" altLang="zh-CN" sz="2000" dirty="0"/>
              <a:t>编剧：刘恒</a:t>
            </a:r>
          </a:p>
          <a:p>
            <a:pPr>
              <a:lnSpc>
                <a:spcPct val="150000"/>
              </a:lnSpc>
            </a:pPr>
            <a:r>
              <a:rPr lang="zh-CN" altLang="zh-CN" sz="2000" dirty="0"/>
              <a:t>主演</a:t>
            </a:r>
            <a:r>
              <a:rPr lang="en-US" altLang="zh-CN" sz="2000" dirty="0"/>
              <a:t>:</a:t>
            </a:r>
            <a:r>
              <a:rPr lang="zh-CN" altLang="zh-CN" sz="2000" dirty="0"/>
              <a:t>梁冠华、朱媛媛、霍思燕、赵倩、徐秀林、修宗迪</a:t>
            </a:r>
          </a:p>
          <a:p>
            <a:pPr>
              <a:lnSpc>
                <a:spcPct val="150000"/>
              </a:lnSpc>
            </a:pPr>
            <a:r>
              <a:rPr lang="zh-CN" altLang="zh-CN" sz="2000" dirty="0"/>
              <a:t>获奖：</a:t>
            </a:r>
            <a:r>
              <a:rPr lang="en-US" altLang="zh-CN" sz="2000" dirty="0"/>
              <a:t>2000</a:t>
            </a:r>
            <a:r>
              <a:rPr lang="zh-CN" altLang="zh-CN" sz="2000" dirty="0"/>
              <a:t>年第</a:t>
            </a:r>
            <a:r>
              <a:rPr lang="en-US" altLang="zh-CN" sz="2000" dirty="0"/>
              <a:t>18</a:t>
            </a:r>
            <a:r>
              <a:rPr lang="zh-CN" altLang="zh-CN" sz="2000" dirty="0"/>
              <a:t>届中国电视金鹰奖优秀电视剧奖、最佳编剧，</a:t>
            </a:r>
            <a:r>
              <a:rPr lang="en-US" altLang="zh-CN" sz="2000" dirty="0"/>
              <a:t>2002</a:t>
            </a:r>
            <a:r>
              <a:rPr lang="zh-CN" altLang="zh-CN" sz="2000" dirty="0"/>
              <a:t>年第</a:t>
            </a:r>
            <a:r>
              <a:rPr lang="en-US" altLang="zh-CN" sz="2000" dirty="0"/>
              <a:t>21</a:t>
            </a:r>
            <a:r>
              <a:rPr lang="zh-CN" altLang="zh-CN" sz="2000" dirty="0"/>
              <a:t>届中国电视飞天奖优秀编剧奖</a:t>
            </a: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6787" y="2003611"/>
            <a:ext cx="3074894" cy="4612341"/>
          </a:xfrm>
          <a:prstGeom prst="rect">
            <a:avLst/>
          </a:prstGeom>
        </p:spPr>
      </p:pic>
    </p:spTree>
    <p:extLst>
      <p:ext uri="{BB962C8B-B14F-4D97-AF65-F5344CB8AC3E}">
        <p14:creationId xmlns:p14="http://schemas.microsoft.com/office/powerpoint/2010/main" val="59775179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2677656"/>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charset="2"/>
              <a:buChar char="Ø"/>
            </a:pPr>
            <a:r>
              <a:rPr lang="zh-CN" altLang="zh-CN" sz="1600" dirty="0"/>
              <a:t>刘恒的《贫嘴张大民的幸福生活</a:t>
            </a:r>
            <a:r>
              <a:rPr lang="zh-CN" altLang="zh-CN" sz="1600" dirty="0" smtClean="0"/>
              <a:t>》是</a:t>
            </a:r>
            <a:r>
              <a:rPr lang="zh-CN" altLang="zh-CN" sz="1600" dirty="0"/>
              <a:t>一部描写北京市民的小说，它用“显微镜”去观察琐碎的生活细节和渺小的人生困境，以浓厚的生活气息和淡淡的喜剧效果、切实的人生内涵，体现了心地善良的城市平民张大民一家人追求平凡的幸福生活的过程</a:t>
            </a:r>
            <a:r>
              <a:rPr lang="zh-CN" altLang="zh-CN" sz="1600" dirty="0" smtClean="0"/>
              <a:t>。</a:t>
            </a:r>
            <a:endParaRPr lang="en-US" altLang="zh-CN" sz="1600" dirty="0" smtClean="0"/>
          </a:p>
          <a:p>
            <a:pPr marL="285750" indent="-285750">
              <a:lnSpc>
                <a:spcPct val="150000"/>
              </a:lnSpc>
              <a:buFont typeface="Wingdings" charset="2"/>
              <a:buChar char="Ø"/>
            </a:pPr>
            <a:r>
              <a:rPr lang="en-US" altLang="zh-CN" sz="1600" dirty="0" smtClean="0"/>
              <a:t>1998</a:t>
            </a:r>
            <a:r>
              <a:rPr lang="zh-CN" altLang="zh-CN" sz="1600" dirty="0"/>
              <a:t>年，由这部小说改编的电影《没事偷着乐》上映，反响尚可。电视剧的改编也被提上日程</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事实上</a:t>
            </a:r>
            <a:r>
              <a:rPr lang="zh-CN" altLang="zh-CN" sz="1600" dirty="0"/>
              <a:t>，自从</a:t>
            </a:r>
            <a:r>
              <a:rPr lang="en-US" altLang="zh-CN" sz="1600" dirty="0"/>
              <a:t>1990</a:t>
            </a:r>
            <a:r>
              <a:rPr lang="zh-CN" altLang="zh-CN" sz="1600" dirty="0"/>
              <a:t>年中国第一部大型室内剧《渴望》成功播出，家庭伦理剧便逐渐成为电视剧市场上的重要类型。在社会转型期，人们希望从这些影视剧中的小人物身上寻求精神的慰藉。刘恒这部优秀的中篇小说及改编电影为电视剧版的改编奠定了重要的基础。</a:t>
            </a:r>
            <a:r>
              <a:rPr lang="zh-CN" altLang="zh-CN" sz="1600" dirty="0"/>
              <a:t> </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1988319470"/>
      </p:ext>
    </p:extLst>
  </p:cSld>
  <p:clrMapOvr>
    <a:masterClrMapping/>
  </p:clrMapOvr>
  <p:transition spd="slow">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855766" y="693991"/>
            <a:ext cx="2329633"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5447645"/>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rPr>
              <a:t>（</a:t>
            </a:r>
            <a:r>
              <a:rPr lang="zh-CN" altLang="zh-CN" sz="2000" b="1" dirty="0">
                <a:solidFill>
                  <a:srgbClr val="74412A"/>
                </a:solidFill>
                <a:latin typeface="+mj-ea"/>
              </a:rPr>
              <a:t>二）主线鲜明，结构完整，具备公路片的基本元素</a:t>
            </a:r>
            <a:endParaRPr lang="en-US" altLang="zh-CN" sz="2000" b="1" dirty="0">
              <a:solidFill>
                <a:srgbClr val="74412A"/>
              </a:solidFill>
              <a:latin typeface="+mj-ea"/>
            </a:endParaRPr>
          </a:p>
          <a:p>
            <a:pPr marL="285750" indent="-285750">
              <a:lnSpc>
                <a:spcPct val="150000"/>
              </a:lnSpc>
              <a:buFont typeface="Arial" charset="0"/>
              <a:buChar char="•"/>
            </a:pPr>
            <a:r>
              <a:rPr lang="zh-CN" altLang="zh-CN" sz="1600" dirty="0"/>
              <a:t>原小说对情节的展开并不细腻，但主线是鲜明的——两个小偷呵护一个陌生民工天下无贼的梦想，结构是完整的——开端、发展、高潮、结局齐备，具备了一部公路片的基本元素</a:t>
            </a:r>
            <a:r>
              <a:rPr lang="zh-CN" altLang="zh-CN" sz="1600" dirty="0" smtClean="0"/>
              <a:t>。</a:t>
            </a:r>
            <a:endParaRPr lang="en-US" altLang="zh-CN" sz="1600" dirty="0" smtClean="0"/>
          </a:p>
          <a:p>
            <a:pPr marL="285750" indent="-285750">
              <a:lnSpc>
                <a:spcPct val="150000"/>
              </a:lnSpc>
              <a:buFont typeface="Arial" charset="0"/>
              <a:buChar char="•"/>
            </a:pPr>
            <a:endParaRPr lang="en-US" altLang="zh-CN" sz="1600" dirty="0"/>
          </a:p>
          <a:p>
            <a:pPr>
              <a:lnSpc>
                <a:spcPct val="150000"/>
              </a:lnSpc>
            </a:pPr>
            <a:r>
              <a:rPr lang="zh-CN" altLang="zh-CN" sz="2000" b="1" dirty="0">
                <a:solidFill>
                  <a:srgbClr val="74412A"/>
                </a:solidFill>
                <a:latin typeface="+mj-ea"/>
              </a:rPr>
              <a:t>（三）充满理想主义精神，与主流意识形态无冲突 </a:t>
            </a:r>
            <a:endParaRPr lang="en-US" altLang="zh-CN" sz="2000" b="1" dirty="0">
              <a:solidFill>
                <a:srgbClr val="74412A"/>
              </a:solidFill>
              <a:latin typeface="+mj-ea"/>
            </a:endParaRPr>
          </a:p>
          <a:p>
            <a:pPr marL="285750" indent="-285750">
              <a:lnSpc>
                <a:spcPct val="150000"/>
              </a:lnSpc>
              <a:buFont typeface="Arial" charset="0"/>
              <a:buChar char="•"/>
            </a:pPr>
            <a:r>
              <a:rPr lang="zh-CN" altLang="zh-CN" sz="1600" dirty="0"/>
              <a:t>“最有意思的是小说中两个坏人、两个贼呵护了一个‘天下无贼’的梦，这种悖反在创作里很少见。一个淳朴的农民相信天下无贼，恰恰是两个贼没让这个梦破了，没有让傻根从‘天下无贼’的梦里醒过来。” </a:t>
            </a:r>
            <a:endParaRPr lang="en-US" altLang="zh-CN" sz="1600" dirty="0" smtClean="0"/>
          </a:p>
          <a:p>
            <a:pPr marL="285750" indent="-285750">
              <a:lnSpc>
                <a:spcPct val="150000"/>
              </a:lnSpc>
              <a:buFont typeface="Arial" charset="0"/>
              <a:buChar char="•"/>
            </a:pPr>
            <a:r>
              <a:rPr lang="zh-CN" altLang="zh-CN" sz="1600" dirty="0"/>
              <a:t>“我首先就不相信天下无贼，后来我找到了一个说服自己的理由——我不相信天下无贼才拍这个片子，正因为这个世界是有贼的世界，观众才爱看。否则的话，我们待在非常干净单纯的世界，现实生活中就要拍一个天下有贼的电影了。” </a:t>
            </a:r>
            <a:endParaRPr lang="en-US" altLang="zh-CN" sz="1600" dirty="0" smtClean="0"/>
          </a:p>
          <a:p>
            <a:pPr marL="285750" indent="-285750">
              <a:lnSpc>
                <a:spcPct val="150000"/>
              </a:lnSpc>
              <a:buFont typeface="Arial" charset="0"/>
              <a:buChar char="•"/>
            </a:pPr>
            <a:endParaRPr lang="en-US" altLang="zh-CN" sz="1600" dirty="0">
              <a:latin typeface="+mj-ea"/>
              <a:cs typeface="Angsana New" panose="02020603050405020304" pitchFamily="18" charset="-34"/>
            </a:endParaRPr>
          </a:p>
          <a:p>
            <a:pPr marL="285750" indent="-285750">
              <a:lnSpc>
                <a:spcPct val="150000"/>
              </a:lnSpc>
              <a:buFont typeface="Arial" charset="0"/>
              <a:buChar char="•"/>
            </a:pPr>
            <a:endParaRPr lang="zh-CN" altLang="en-US" sz="1600" dirty="0">
              <a:latin typeface="+mj-ea"/>
              <a:cs typeface="Angsana New" panose="02020603050405020304" pitchFamily="18" charset="-34"/>
            </a:endParaRPr>
          </a:p>
          <a:p>
            <a:pPr marL="285750" indent="-285750">
              <a:lnSpc>
                <a:spcPct val="150000"/>
              </a:lnSpc>
              <a:buFont typeface="Arial" panose="020B0604020202020204" pitchFamily="34" charset="0"/>
              <a:buChar char="•"/>
            </a:pPr>
            <a:endParaRPr lang="en-US" altLang="zh-CN" sz="1600" dirty="0">
              <a:latin typeface="+mj-ea"/>
              <a:cs typeface="Angsana New" panose="02020603050405020304" pitchFamily="18" charset="-34"/>
            </a:endParaRPr>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833741615"/>
      </p:ext>
    </p:extLst>
  </p:cSld>
  <p:clrMapOvr>
    <a:masterClrMapping/>
  </p:clrMapOvr>
  <p:transition spd="slow">
    <p:cove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33965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一）原小说仅</a:t>
            </a:r>
            <a:r>
              <a:rPr lang="en-US" altLang="zh-CN" sz="2000" b="1" dirty="0">
                <a:solidFill>
                  <a:srgbClr val="74412A"/>
                </a:solidFill>
                <a:latin typeface="+mj-ea"/>
                <a:cs typeface="Angsana New" panose="02020603050405020304" pitchFamily="18" charset="-34"/>
              </a:rPr>
              <a:t>4</a:t>
            </a:r>
            <a:r>
              <a:rPr lang="zh-CN" altLang="zh-CN" sz="2000" b="1" dirty="0">
                <a:solidFill>
                  <a:srgbClr val="74412A"/>
                </a:solidFill>
                <a:latin typeface="+mj-ea"/>
                <a:cs typeface="Angsana New" panose="02020603050405020304" pitchFamily="18" charset="-34"/>
              </a:rPr>
              <a:t>万余字，改编为电视剧素材严重不足 </a:t>
            </a:r>
            <a:r>
              <a:rPr lang="zh-CN" altLang="zh-CN" sz="2000" b="1" dirty="0">
                <a:solidFill>
                  <a:srgbClr val="74412A"/>
                </a:solidFill>
                <a:latin typeface="+mj-ea"/>
                <a:cs typeface="Angsana New" panose="02020603050405020304" pitchFamily="18" charset="-34"/>
              </a:rPr>
              <a:t>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在改编过程中，要以张大民的故事为中心，将故事情节向四周辐射，增加辅助线索，由张大民的故事变为张大民全家乃至邻里的故事，让无数独立的小故事围绕在大民故事的边缘，不时与大民故事相交织、缠绕，来丰富故事情节。</a:t>
            </a:r>
            <a:r>
              <a:rPr lang="zh-CN" altLang="zh-CN" sz="1600" dirty="0"/>
              <a:t>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（二）原小说次要人物缺乏情节展现，有待强化</a:t>
            </a:r>
            <a:r>
              <a:rPr lang="zh-CN" altLang="zh-CN" sz="2000" b="1" dirty="0">
                <a:solidFill>
                  <a:srgbClr val="74412A"/>
                </a:solidFill>
                <a:latin typeface="+mj-ea"/>
                <a:cs typeface="Angsana New" panose="02020603050405020304" pitchFamily="18" charset="-34"/>
              </a:rPr>
              <a:t>细化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原作是中篇小说，受长度限制，次要人物性格的塑造较为简单，缺少与之相应的情节线索，个性形象的塑造缺乏张力</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改编</a:t>
            </a:r>
            <a:r>
              <a:rPr lang="zh-CN" altLang="zh-CN" sz="1600" dirty="0"/>
              <a:t>创作者需要在电视剧中</a:t>
            </a:r>
            <a:r>
              <a:rPr lang="zh-CN" altLang="zh-CN" sz="1600" dirty="0" smtClean="0"/>
              <a:t>给次</a:t>
            </a:r>
            <a:r>
              <a:rPr lang="zh-CN" altLang="zh-CN" sz="1600" dirty="0"/>
              <a:t>要人物增加符合他们自身特征的情节，来凸显人物性格，丰富故事情节</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同时</a:t>
            </a:r>
            <a:r>
              <a:rPr lang="zh-CN" altLang="zh-CN" sz="1600" dirty="0"/>
              <a:t>，这些人物构成的几条辅助线索可以使电视剧更贴近生活，对百姓日常的衣食住行、喜怒烦忧进行更细致、更从容的表现。</a:t>
            </a:r>
            <a:r>
              <a:rPr lang="zh-CN" altLang="zh-CN" sz="1600" dirty="0"/>
              <a:t> </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668940829"/>
      </p:ext>
    </p:extLst>
  </p:cSld>
  <p:clrMapOvr>
    <a:masterClrMapping/>
  </p:clrMapOvr>
  <p:transition spd="slow">
    <p:cove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240065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（三）原小说寓苦于乐有反讽之意，改编时需把握</a:t>
            </a:r>
            <a:r>
              <a:rPr lang="zh-CN" altLang="zh-CN" sz="2000" b="1" dirty="0">
                <a:solidFill>
                  <a:srgbClr val="74412A"/>
                </a:solidFill>
                <a:latin typeface="+mj-ea"/>
                <a:cs typeface="Angsana New" panose="02020603050405020304" pitchFamily="18" charset="-34"/>
              </a:rPr>
              <a:t>尺度</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smtClean="0"/>
              <a:t>原</a:t>
            </a:r>
            <a:r>
              <a:rPr lang="zh-CN" altLang="zh-CN" sz="1600" dirty="0"/>
              <a:t>小说的语言较为幽默，但在幽默的语言下隐藏的是底层人物生活的现实之痛，欢快的笔触下是生活的苦涩，幸福的外表下是对苦难现实的真实写照，讽刺性较强</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电视剧</a:t>
            </a:r>
            <a:r>
              <a:rPr lang="zh-CN" altLang="zh-CN" sz="1600" dirty="0"/>
              <a:t>偏向大众接受并被广泛关注，所以改编就需要谨慎把握寓苦于乐的反讽力度，最好稍有收敛，以不刺激相关接受群体为宜</a:t>
            </a:r>
            <a:r>
              <a:rPr lang="zh-CN" altLang="zh-CN" sz="1600" dirty="0"/>
              <a:t> </a:t>
            </a:r>
            <a:endParaRPr lang="en-US" altLang="zh-CN" sz="1600" dirty="0" smtClean="0"/>
          </a:p>
          <a:p>
            <a:pPr>
              <a:lnSpc>
                <a:spcPct val="150000"/>
              </a:lnSpc>
            </a:pP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1670487201"/>
      </p:ext>
    </p:extLst>
  </p:cSld>
  <p:clrMapOvr>
    <a:masterClrMapping/>
  </p:clrMapOvr>
  <p:transition spd="slow">
    <p:cove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323165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（一）人物与情节的</a:t>
            </a:r>
            <a:r>
              <a:rPr lang="zh-CN" altLang="zh-CN" sz="2000" b="1" dirty="0">
                <a:solidFill>
                  <a:srgbClr val="74412A"/>
                </a:solidFill>
                <a:latin typeface="+mj-ea"/>
                <a:cs typeface="Angsana New" panose="02020603050405020304" pitchFamily="18" charset="-34"/>
              </a:rPr>
              <a:t>变化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次要人物的</a:t>
            </a:r>
            <a:r>
              <a:rPr lang="zh-CN" altLang="zh-CN" sz="1600" dirty="0" smtClean="0"/>
              <a:t>增加</a:t>
            </a:r>
            <a:endParaRPr lang="en-US" altLang="zh-CN" sz="1600" dirty="0"/>
          </a:p>
          <a:p>
            <a:pPr marL="285750" indent="-285750">
              <a:lnSpc>
                <a:spcPct val="150000"/>
              </a:lnSpc>
              <a:buFont typeface="Wingdings" charset="2"/>
              <a:buChar char="Ø"/>
            </a:pPr>
            <a:r>
              <a:rPr lang="zh-CN" altLang="zh-CN" sz="1600" dirty="0" smtClean="0"/>
              <a:t>人物</a:t>
            </a:r>
            <a:r>
              <a:rPr lang="zh-CN" altLang="zh-CN" sz="1600" dirty="0"/>
              <a:t>关系的</a:t>
            </a:r>
            <a:r>
              <a:rPr lang="zh-CN" altLang="zh-CN" sz="1600" dirty="0" smtClean="0"/>
              <a:t>复杂化</a:t>
            </a:r>
            <a:endParaRPr lang="en-US" altLang="zh-CN" sz="1600" dirty="0" smtClean="0"/>
          </a:p>
          <a:p>
            <a:pPr marL="285750" indent="-285750">
              <a:lnSpc>
                <a:spcPct val="150000"/>
              </a:lnSpc>
              <a:buFont typeface="Wingdings" charset="2"/>
              <a:buChar char="Ø"/>
            </a:pPr>
            <a:r>
              <a:rPr lang="zh-CN" altLang="zh-CN" sz="1600" dirty="0"/>
              <a:t>主要情节的变动</a:t>
            </a:r>
            <a:r>
              <a:rPr lang="zh-CN" altLang="zh-CN" sz="1600" dirty="0"/>
              <a:t> </a:t>
            </a:r>
            <a:r>
              <a:rPr lang="zh-CN" altLang="zh-CN" sz="1600" dirty="0" smtClean="0"/>
              <a:t>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（二）主题立意的</a:t>
            </a:r>
            <a:r>
              <a:rPr lang="zh-CN" altLang="zh-CN" sz="2000" b="1" dirty="0">
                <a:solidFill>
                  <a:srgbClr val="74412A"/>
                </a:solidFill>
                <a:latin typeface="+mj-ea"/>
                <a:cs typeface="Angsana New" panose="02020603050405020304" pitchFamily="18" charset="-34"/>
              </a:rPr>
              <a:t>变化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社会问题的淡化</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温暖基调的强化</a:t>
            </a:r>
            <a:r>
              <a:rPr lang="zh-CN" altLang="zh-CN" sz="1600" dirty="0"/>
              <a:t> </a:t>
            </a:r>
            <a:r>
              <a:rPr lang="zh-CN" altLang="zh-CN" sz="1600" dirty="0" smtClean="0"/>
              <a:t> </a:t>
            </a:r>
            <a:endParaRPr lang="en-US" altLang="zh-CN" sz="1600" dirty="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9035" y="347560"/>
            <a:ext cx="5195675" cy="314157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9035" y="3444185"/>
            <a:ext cx="5337735" cy="3342512"/>
          </a:xfrm>
          <a:prstGeom prst="rect">
            <a:avLst/>
          </a:prstGeom>
        </p:spPr>
      </p:pic>
    </p:spTree>
    <p:extLst>
      <p:ext uri="{BB962C8B-B14F-4D97-AF65-F5344CB8AC3E}">
        <p14:creationId xmlns:p14="http://schemas.microsoft.com/office/powerpoint/2010/main" val="1587023938"/>
      </p:ext>
    </p:extLst>
  </p:cSld>
  <p:clrMapOvr>
    <a:masterClrMapping/>
  </p:clrMapOvr>
  <p:transition spd="slow">
    <p:cove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文框 11">
            <a:extLst>
              <a:ext uri="{FF2B5EF4-FFF2-40B4-BE49-F238E27FC236}">
                <a16:creationId xmlns="" xmlns:a16="http://schemas.microsoft.com/office/drawing/2014/main" id="{83A71614-B203-40EF-B201-7AF0EE90FB5B}"/>
              </a:ext>
            </a:extLst>
          </p:cNvPr>
          <p:cNvSpPr/>
          <p:nvPr/>
        </p:nvSpPr>
        <p:spPr>
          <a:xfrm>
            <a:off x="1019176" y="4595036"/>
            <a:ext cx="10153650" cy="1378062"/>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557855"/>
            <a:ext cx="10153650" cy="83099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本案例提示</a:t>
            </a:r>
            <a:r>
              <a:rPr lang="zh-CN" altLang="zh-CN" sz="1600" dirty="0" smtClean="0"/>
              <a:t>我们</a:t>
            </a:r>
            <a:r>
              <a:rPr lang="zh-CN" altLang="en-US" sz="1600" dirty="0" smtClean="0"/>
              <a:t>：</a:t>
            </a:r>
            <a:endParaRPr lang="en-US" altLang="zh-CN" sz="1600" dirty="0" smtClean="0"/>
          </a:p>
          <a:p>
            <a:pPr>
              <a:lnSpc>
                <a:spcPct val="150000"/>
              </a:lnSpc>
            </a:pPr>
            <a:r>
              <a:rPr lang="zh-CN" altLang="zh-CN" sz="1600" dirty="0" smtClean="0"/>
              <a:t>主题</a:t>
            </a:r>
            <a:r>
              <a:rPr lang="zh-CN" altLang="zh-CN" sz="1600" dirty="0"/>
              <a:t>是一个艺术作品的灵魂，在改编时正确地把握好主题意旨是保证作品艺术价值的重要途径。</a:t>
            </a:r>
            <a:endParaRPr lang="zh-CN" altLang="en-US" sz="1600" dirty="0">
              <a:latin typeface="+mj-ea"/>
            </a:endParaRPr>
          </a:p>
        </p:txBody>
      </p:sp>
      <p:sp>
        <p:nvSpPr>
          <p:cNvPr id="7" name="矩形 6">
            <a:extLst>
              <a:ext uri="{FF2B5EF4-FFF2-40B4-BE49-F238E27FC236}">
                <a16:creationId xmlns="" xmlns:a16="http://schemas.microsoft.com/office/drawing/2014/main" id="{6EAF5388-1A39-492B-A41C-C03159F5CA9A}"/>
              </a:ext>
            </a:extLst>
          </p:cNvPr>
          <p:cNvSpPr/>
          <p:nvPr/>
        </p:nvSpPr>
        <p:spPr>
          <a:xfrm>
            <a:off x="2711451" y="3716338"/>
            <a:ext cx="6769100" cy="3141662"/>
          </a:xfrm>
          <a:prstGeom prst="rect">
            <a:avLst/>
          </a:prstGeom>
          <a:blipFill dpi="0" rotWithShape="1">
            <a:blip r:embed="rId3"/>
            <a:srcRect/>
            <a:stretch>
              <a:fillRect t="-20000" b="-217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Group 7">
            <a:extLst>
              <a:ext uri="{FF2B5EF4-FFF2-40B4-BE49-F238E27FC236}">
                <a16:creationId xmlns="" xmlns:a16="http://schemas.microsoft.com/office/drawing/2014/main" id="{19D82541-2BFD-4E1D-A69C-65FE079E57F2}"/>
              </a:ext>
            </a:extLst>
          </p:cNvPr>
          <p:cNvGrpSpPr/>
          <p:nvPr/>
        </p:nvGrpSpPr>
        <p:grpSpPr>
          <a:xfrm>
            <a:off x="5670874" y="3294509"/>
            <a:ext cx="850252" cy="850248"/>
            <a:chOff x="8503251" y="2497458"/>
            <a:chExt cx="710560" cy="710560"/>
          </a:xfrm>
        </p:grpSpPr>
        <p:sp>
          <p:nvSpPr>
            <p:cNvPr id="14" name="椭圆 13">
              <a:extLst>
                <a:ext uri="{FF2B5EF4-FFF2-40B4-BE49-F238E27FC236}">
                  <a16:creationId xmlns="" xmlns:a16="http://schemas.microsoft.com/office/drawing/2014/main" id="{34E8E111-386C-4380-9231-1877F84603AB}"/>
                </a:ext>
              </a:extLst>
            </p:cNvPr>
            <p:cNvSpPr/>
            <p:nvPr/>
          </p:nvSpPr>
          <p:spPr>
            <a:xfrm>
              <a:off x="8503251" y="2497458"/>
              <a:ext cx="710560" cy="710560"/>
            </a:xfrm>
            <a:prstGeom prst="ellipse">
              <a:avLst/>
            </a:prstGeom>
            <a:solidFill>
              <a:srgbClr val="74412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Oval 9">
              <a:extLst>
                <a:ext uri="{FF2B5EF4-FFF2-40B4-BE49-F238E27FC236}">
                  <a16:creationId xmlns="" xmlns:a16="http://schemas.microsoft.com/office/drawing/2014/main" id="{B1153A9D-2275-45D1-BD95-4EB315F5BE28}"/>
                </a:ext>
              </a:extLst>
            </p:cNvPr>
            <p:cNvSpPr/>
            <p:nvPr/>
          </p:nvSpPr>
          <p:spPr>
            <a:xfrm>
              <a:off x="8750225" y="2659062"/>
              <a:ext cx="216611" cy="387352"/>
            </a:xfrm>
            <a:custGeom>
              <a:avLst/>
              <a:gdLst>
                <a:gd name="connsiteX0" fmla="*/ 168920 w 337966"/>
                <a:gd name="connsiteY0" fmla="*/ 358540 h 604363"/>
                <a:gd name="connsiteX1" fmla="*/ 100839 w 337966"/>
                <a:gd name="connsiteY1" fmla="*/ 369869 h 604363"/>
                <a:gd name="connsiteX2" fmla="*/ 63111 w 337966"/>
                <a:gd name="connsiteY2" fmla="*/ 485700 h 604363"/>
                <a:gd name="connsiteX3" fmla="*/ 168920 w 337966"/>
                <a:gd name="connsiteY3" fmla="*/ 462194 h 604363"/>
                <a:gd name="connsiteX4" fmla="*/ 274728 w 337966"/>
                <a:gd name="connsiteY4" fmla="*/ 485700 h 604363"/>
                <a:gd name="connsiteX5" fmla="*/ 237142 w 337966"/>
                <a:gd name="connsiteY5" fmla="*/ 369869 h 604363"/>
                <a:gd name="connsiteX6" fmla="*/ 168920 w 337966"/>
                <a:gd name="connsiteY6" fmla="*/ 358540 h 604363"/>
                <a:gd name="connsiteX7" fmla="*/ 168920 w 337966"/>
                <a:gd name="connsiteY7" fmla="*/ 160580 h 604363"/>
                <a:gd name="connsiteX8" fmla="*/ 111477 w 337966"/>
                <a:gd name="connsiteY8" fmla="*/ 337017 h 604363"/>
                <a:gd name="connsiteX9" fmla="*/ 168920 w 337966"/>
                <a:gd name="connsiteY9" fmla="*/ 330220 h 604363"/>
                <a:gd name="connsiteX10" fmla="*/ 226363 w 337966"/>
                <a:gd name="connsiteY10" fmla="*/ 337017 h 604363"/>
                <a:gd name="connsiteX11" fmla="*/ 168920 w 337966"/>
                <a:gd name="connsiteY11" fmla="*/ 62591 h 604363"/>
                <a:gd name="connsiteX12" fmla="*/ 147219 w 337966"/>
                <a:gd name="connsiteY12" fmla="*/ 84256 h 604363"/>
                <a:gd name="connsiteX13" fmla="*/ 168920 w 337966"/>
                <a:gd name="connsiteY13" fmla="*/ 105779 h 604363"/>
                <a:gd name="connsiteX14" fmla="*/ 190620 w 337966"/>
                <a:gd name="connsiteY14" fmla="*/ 84256 h 604363"/>
                <a:gd name="connsiteX15" fmla="*/ 168920 w 337966"/>
                <a:gd name="connsiteY15" fmla="*/ 62591 h 604363"/>
                <a:gd name="connsiteX16" fmla="*/ 168920 w 337966"/>
                <a:gd name="connsiteY16" fmla="*/ 34270 h 604363"/>
                <a:gd name="connsiteX17" fmla="*/ 218987 w 337966"/>
                <a:gd name="connsiteY17" fmla="*/ 84256 h 604363"/>
                <a:gd name="connsiteX18" fmla="*/ 188777 w 337966"/>
                <a:gd name="connsiteY18" fmla="*/ 129993 h 604363"/>
                <a:gd name="connsiteX19" fmla="*/ 313874 w 337966"/>
                <a:gd name="connsiteY19" fmla="*/ 514162 h 604363"/>
                <a:gd name="connsiteX20" fmla="*/ 314442 w 337966"/>
                <a:gd name="connsiteY20" fmla="*/ 515861 h 604363"/>
                <a:gd name="connsiteX21" fmla="*/ 337277 w 337966"/>
                <a:gd name="connsiteY21" fmla="*/ 585813 h 604363"/>
                <a:gd name="connsiteX22" fmla="*/ 328058 w 337966"/>
                <a:gd name="connsiteY22" fmla="*/ 603655 h 604363"/>
                <a:gd name="connsiteX23" fmla="*/ 323661 w 337966"/>
                <a:gd name="connsiteY23" fmla="*/ 604363 h 604363"/>
                <a:gd name="connsiteX24" fmla="*/ 310187 w 337966"/>
                <a:gd name="connsiteY24" fmla="*/ 594592 h 604363"/>
                <a:gd name="connsiteX25" fmla="*/ 288486 w 337966"/>
                <a:gd name="connsiteY25" fmla="*/ 527756 h 604363"/>
                <a:gd name="connsiteX26" fmla="*/ 168920 w 337966"/>
                <a:gd name="connsiteY26" fmla="*/ 490514 h 604363"/>
                <a:gd name="connsiteX27" fmla="*/ 49353 w 337966"/>
                <a:gd name="connsiteY27" fmla="*/ 527756 h 604363"/>
                <a:gd name="connsiteX28" fmla="*/ 27653 w 337966"/>
                <a:gd name="connsiteY28" fmla="*/ 594592 h 604363"/>
                <a:gd name="connsiteX29" fmla="*/ 9782 w 337966"/>
                <a:gd name="connsiteY29" fmla="*/ 603655 h 604363"/>
                <a:gd name="connsiteX30" fmla="*/ 704 w 337966"/>
                <a:gd name="connsiteY30" fmla="*/ 585813 h 604363"/>
                <a:gd name="connsiteX31" fmla="*/ 23398 w 337966"/>
                <a:gd name="connsiteY31" fmla="*/ 516003 h 604363"/>
                <a:gd name="connsiteX32" fmla="*/ 23965 w 337966"/>
                <a:gd name="connsiteY32" fmla="*/ 514020 h 604363"/>
                <a:gd name="connsiteX33" fmla="*/ 149063 w 337966"/>
                <a:gd name="connsiteY33" fmla="*/ 129993 h 604363"/>
                <a:gd name="connsiteX34" fmla="*/ 118852 w 337966"/>
                <a:gd name="connsiteY34" fmla="*/ 84256 h 604363"/>
                <a:gd name="connsiteX35" fmla="*/ 168920 w 337966"/>
                <a:gd name="connsiteY35" fmla="*/ 34270 h 604363"/>
                <a:gd name="connsiteX36" fmla="*/ 94727 w 337966"/>
                <a:gd name="connsiteY36" fmla="*/ 28009 h 604363"/>
                <a:gd name="connsiteX37" fmla="*/ 95578 w 337966"/>
                <a:gd name="connsiteY37" fmla="*/ 47981 h 604363"/>
                <a:gd name="connsiteX38" fmla="*/ 83809 w 337966"/>
                <a:gd name="connsiteY38" fmla="*/ 82117 h 604363"/>
                <a:gd name="connsiteX39" fmla="*/ 95436 w 337966"/>
                <a:gd name="connsiteY39" fmla="*/ 116111 h 604363"/>
                <a:gd name="connsiteX40" fmla="*/ 94444 w 337966"/>
                <a:gd name="connsiteY40" fmla="*/ 136083 h 604363"/>
                <a:gd name="connsiteX41" fmla="*/ 84944 w 337966"/>
                <a:gd name="connsiteY41" fmla="*/ 139624 h 604363"/>
                <a:gd name="connsiteX42" fmla="*/ 74309 w 337966"/>
                <a:gd name="connsiteY42" fmla="*/ 134950 h 604363"/>
                <a:gd name="connsiteX43" fmla="*/ 55451 w 337966"/>
                <a:gd name="connsiteY43" fmla="*/ 82117 h 604363"/>
                <a:gd name="connsiteX44" fmla="*/ 74735 w 337966"/>
                <a:gd name="connsiteY44" fmla="*/ 28859 h 604363"/>
                <a:gd name="connsiteX45" fmla="*/ 94727 w 337966"/>
                <a:gd name="connsiteY45" fmla="*/ 28009 h 604363"/>
                <a:gd name="connsiteX46" fmla="*/ 241562 w 337966"/>
                <a:gd name="connsiteY46" fmla="*/ 27868 h 604363"/>
                <a:gd name="connsiteX47" fmla="*/ 261555 w 337966"/>
                <a:gd name="connsiteY47" fmla="*/ 29001 h 604363"/>
                <a:gd name="connsiteX48" fmla="*/ 280413 w 337966"/>
                <a:gd name="connsiteY48" fmla="*/ 81834 h 604363"/>
                <a:gd name="connsiteX49" fmla="*/ 261130 w 337966"/>
                <a:gd name="connsiteY49" fmla="*/ 135091 h 604363"/>
                <a:gd name="connsiteX50" fmla="*/ 250779 w 337966"/>
                <a:gd name="connsiteY50" fmla="*/ 139624 h 604363"/>
                <a:gd name="connsiteX51" fmla="*/ 241137 w 337966"/>
                <a:gd name="connsiteY51" fmla="*/ 135941 h 604363"/>
                <a:gd name="connsiteX52" fmla="*/ 240286 w 337966"/>
                <a:gd name="connsiteY52" fmla="*/ 115970 h 604363"/>
                <a:gd name="connsiteX53" fmla="*/ 252055 w 337966"/>
                <a:gd name="connsiteY53" fmla="*/ 81834 h 604363"/>
                <a:gd name="connsiteX54" fmla="*/ 240428 w 337966"/>
                <a:gd name="connsiteY54" fmla="*/ 47839 h 604363"/>
                <a:gd name="connsiteX55" fmla="*/ 241562 w 337966"/>
                <a:gd name="connsiteY55" fmla="*/ 27868 h 604363"/>
                <a:gd name="connsiteX56" fmla="*/ 284673 w 337966"/>
                <a:gd name="connsiteY56" fmla="*/ 3663 h 604363"/>
                <a:gd name="connsiteX57" fmla="*/ 304649 w 337966"/>
                <a:gd name="connsiteY57" fmla="*/ 4654 h 604363"/>
                <a:gd name="connsiteX58" fmla="*/ 333126 w 337966"/>
                <a:gd name="connsiteY58" fmla="*/ 81692 h 604363"/>
                <a:gd name="connsiteX59" fmla="*/ 304224 w 337966"/>
                <a:gd name="connsiteY59" fmla="*/ 159297 h 604363"/>
                <a:gd name="connsiteX60" fmla="*/ 293740 w 337966"/>
                <a:gd name="connsiteY60" fmla="*/ 163970 h 604363"/>
                <a:gd name="connsiteX61" fmla="*/ 284106 w 337966"/>
                <a:gd name="connsiteY61" fmla="*/ 160288 h 604363"/>
                <a:gd name="connsiteX62" fmla="*/ 283256 w 337966"/>
                <a:gd name="connsiteY62" fmla="*/ 140320 h 604363"/>
                <a:gd name="connsiteX63" fmla="*/ 304791 w 337966"/>
                <a:gd name="connsiteY63" fmla="*/ 81692 h 604363"/>
                <a:gd name="connsiteX64" fmla="*/ 283681 w 337966"/>
                <a:gd name="connsiteY64" fmla="*/ 23630 h 604363"/>
                <a:gd name="connsiteX65" fmla="*/ 284673 w 337966"/>
                <a:gd name="connsiteY65" fmla="*/ 3663 h 604363"/>
                <a:gd name="connsiteX66" fmla="*/ 51750 w 337966"/>
                <a:gd name="connsiteY66" fmla="*/ 3663 h 604363"/>
                <a:gd name="connsiteX67" fmla="*/ 52601 w 337966"/>
                <a:gd name="connsiteY67" fmla="*/ 23630 h 604363"/>
                <a:gd name="connsiteX68" fmla="*/ 31039 w 337966"/>
                <a:gd name="connsiteY68" fmla="*/ 82259 h 604363"/>
                <a:gd name="connsiteX69" fmla="*/ 52176 w 337966"/>
                <a:gd name="connsiteY69" fmla="*/ 140320 h 604363"/>
                <a:gd name="connsiteX70" fmla="*/ 51183 w 337966"/>
                <a:gd name="connsiteY70" fmla="*/ 160288 h 604363"/>
                <a:gd name="connsiteX71" fmla="*/ 41679 w 337966"/>
                <a:gd name="connsiteY71" fmla="*/ 163970 h 604363"/>
                <a:gd name="connsiteX72" fmla="*/ 31181 w 337966"/>
                <a:gd name="connsiteY72" fmla="*/ 159297 h 604363"/>
                <a:gd name="connsiteX73" fmla="*/ 2668 w 337966"/>
                <a:gd name="connsiteY73" fmla="*/ 82259 h 604363"/>
                <a:gd name="connsiteX74" fmla="*/ 31607 w 337966"/>
                <a:gd name="connsiteY74" fmla="*/ 4654 h 604363"/>
                <a:gd name="connsiteX75" fmla="*/ 51750 w 337966"/>
                <a:gd name="connsiteY75" fmla="*/ 3663 h 60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7966" h="604363">
                  <a:moveTo>
                    <a:pt x="168920" y="358540"/>
                  </a:moveTo>
                  <a:cubicBezTo>
                    <a:pt x="145092" y="358540"/>
                    <a:pt x="121689" y="362505"/>
                    <a:pt x="100839" y="369869"/>
                  </a:cubicBezTo>
                  <a:lnTo>
                    <a:pt x="63111" y="485700"/>
                  </a:lnTo>
                  <a:cubicBezTo>
                    <a:pt x="93606" y="470548"/>
                    <a:pt x="130341" y="462194"/>
                    <a:pt x="168920" y="462194"/>
                  </a:cubicBezTo>
                  <a:cubicBezTo>
                    <a:pt x="207499" y="462194"/>
                    <a:pt x="244376" y="470548"/>
                    <a:pt x="274728" y="485700"/>
                  </a:cubicBezTo>
                  <a:lnTo>
                    <a:pt x="237142" y="369869"/>
                  </a:lnTo>
                  <a:cubicBezTo>
                    <a:pt x="216292" y="362505"/>
                    <a:pt x="192890" y="358540"/>
                    <a:pt x="168920" y="358540"/>
                  </a:cubicBezTo>
                  <a:close/>
                  <a:moveTo>
                    <a:pt x="168920" y="160580"/>
                  </a:moveTo>
                  <a:lnTo>
                    <a:pt x="111477" y="337017"/>
                  </a:lnTo>
                  <a:cubicBezTo>
                    <a:pt x="129773" y="332485"/>
                    <a:pt x="149347" y="330220"/>
                    <a:pt x="168920" y="330220"/>
                  </a:cubicBezTo>
                  <a:cubicBezTo>
                    <a:pt x="188635" y="330220"/>
                    <a:pt x="208066" y="332485"/>
                    <a:pt x="226363" y="337017"/>
                  </a:cubicBezTo>
                  <a:close/>
                  <a:moveTo>
                    <a:pt x="168920" y="62591"/>
                  </a:moveTo>
                  <a:cubicBezTo>
                    <a:pt x="157006" y="62591"/>
                    <a:pt x="147219" y="72220"/>
                    <a:pt x="147219" y="84256"/>
                  </a:cubicBezTo>
                  <a:cubicBezTo>
                    <a:pt x="147219" y="96150"/>
                    <a:pt x="157006" y="105779"/>
                    <a:pt x="168920" y="105779"/>
                  </a:cubicBezTo>
                  <a:cubicBezTo>
                    <a:pt x="180834" y="105779"/>
                    <a:pt x="190620" y="96150"/>
                    <a:pt x="190620" y="84256"/>
                  </a:cubicBezTo>
                  <a:cubicBezTo>
                    <a:pt x="190620" y="72220"/>
                    <a:pt x="180834" y="62591"/>
                    <a:pt x="168920" y="62591"/>
                  </a:cubicBezTo>
                  <a:close/>
                  <a:moveTo>
                    <a:pt x="168920" y="34270"/>
                  </a:moveTo>
                  <a:cubicBezTo>
                    <a:pt x="196577" y="34270"/>
                    <a:pt x="218987" y="56643"/>
                    <a:pt x="218987" y="84256"/>
                  </a:cubicBezTo>
                  <a:cubicBezTo>
                    <a:pt x="218987" y="104647"/>
                    <a:pt x="206506" y="122347"/>
                    <a:pt x="188777" y="129993"/>
                  </a:cubicBezTo>
                  <a:lnTo>
                    <a:pt x="313874" y="514162"/>
                  </a:lnTo>
                  <a:cubicBezTo>
                    <a:pt x="314158" y="514728"/>
                    <a:pt x="314300" y="515295"/>
                    <a:pt x="314442" y="515861"/>
                  </a:cubicBezTo>
                  <a:lnTo>
                    <a:pt x="337277" y="585813"/>
                  </a:lnTo>
                  <a:cubicBezTo>
                    <a:pt x="339688" y="593318"/>
                    <a:pt x="335575" y="601248"/>
                    <a:pt x="328058" y="603655"/>
                  </a:cubicBezTo>
                  <a:cubicBezTo>
                    <a:pt x="326639" y="604221"/>
                    <a:pt x="325221" y="604363"/>
                    <a:pt x="323661" y="604363"/>
                  </a:cubicBezTo>
                  <a:cubicBezTo>
                    <a:pt x="317704" y="604363"/>
                    <a:pt x="312172" y="600540"/>
                    <a:pt x="310187" y="594592"/>
                  </a:cubicBezTo>
                  <a:lnTo>
                    <a:pt x="288486" y="527756"/>
                  </a:lnTo>
                  <a:cubicBezTo>
                    <a:pt x="258984" y="503966"/>
                    <a:pt x="215725" y="490514"/>
                    <a:pt x="168920" y="490514"/>
                  </a:cubicBezTo>
                  <a:cubicBezTo>
                    <a:pt x="122114" y="490514"/>
                    <a:pt x="78855" y="504108"/>
                    <a:pt x="49353" y="527756"/>
                  </a:cubicBezTo>
                  <a:lnTo>
                    <a:pt x="27653" y="594592"/>
                  </a:lnTo>
                  <a:cubicBezTo>
                    <a:pt x="25242" y="602097"/>
                    <a:pt x="17157" y="606062"/>
                    <a:pt x="9782" y="603655"/>
                  </a:cubicBezTo>
                  <a:cubicBezTo>
                    <a:pt x="2264" y="601248"/>
                    <a:pt x="-1707" y="593318"/>
                    <a:pt x="704" y="585813"/>
                  </a:cubicBezTo>
                  <a:lnTo>
                    <a:pt x="23398" y="516003"/>
                  </a:lnTo>
                  <a:cubicBezTo>
                    <a:pt x="23540" y="515295"/>
                    <a:pt x="23823" y="514728"/>
                    <a:pt x="23965" y="514020"/>
                  </a:cubicBezTo>
                  <a:lnTo>
                    <a:pt x="149063" y="129993"/>
                  </a:lnTo>
                  <a:cubicBezTo>
                    <a:pt x="131334" y="122347"/>
                    <a:pt x="118852" y="104647"/>
                    <a:pt x="118852" y="84256"/>
                  </a:cubicBezTo>
                  <a:cubicBezTo>
                    <a:pt x="118852" y="56643"/>
                    <a:pt x="141404" y="34270"/>
                    <a:pt x="168920" y="34270"/>
                  </a:cubicBezTo>
                  <a:close/>
                  <a:moveTo>
                    <a:pt x="94727" y="28009"/>
                  </a:moveTo>
                  <a:cubicBezTo>
                    <a:pt x="100541" y="33250"/>
                    <a:pt x="100966" y="42174"/>
                    <a:pt x="95578" y="47981"/>
                  </a:cubicBezTo>
                  <a:cubicBezTo>
                    <a:pt x="88914" y="55346"/>
                    <a:pt x="83809" y="70077"/>
                    <a:pt x="83809" y="82117"/>
                  </a:cubicBezTo>
                  <a:cubicBezTo>
                    <a:pt x="83809" y="94157"/>
                    <a:pt x="88772" y="108746"/>
                    <a:pt x="95436" y="116111"/>
                  </a:cubicBezTo>
                  <a:cubicBezTo>
                    <a:pt x="100683" y="121919"/>
                    <a:pt x="100257" y="130842"/>
                    <a:pt x="94444" y="136083"/>
                  </a:cubicBezTo>
                  <a:cubicBezTo>
                    <a:pt x="91608" y="138491"/>
                    <a:pt x="88205" y="139624"/>
                    <a:pt x="84944" y="139624"/>
                  </a:cubicBezTo>
                  <a:cubicBezTo>
                    <a:pt x="80974" y="139624"/>
                    <a:pt x="77145" y="138066"/>
                    <a:pt x="74309" y="134950"/>
                  </a:cubicBezTo>
                  <a:cubicBezTo>
                    <a:pt x="61265" y="120502"/>
                    <a:pt x="55451" y="97981"/>
                    <a:pt x="55451" y="82117"/>
                  </a:cubicBezTo>
                  <a:cubicBezTo>
                    <a:pt x="55451" y="66111"/>
                    <a:pt x="61406" y="43448"/>
                    <a:pt x="74735" y="28859"/>
                  </a:cubicBezTo>
                  <a:cubicBezTo>
                    <a:pt x="79981" y="23052"/>
                    <a:pt x="88914" y="22627"/>
                    <a:pt x="94727" y="28009"/>
                  </a:cubicBezTo>
                  <a:close/>
                  <a:moveTo>
                    <a:pt x="241562" y="27868"/>
                  </a:moveTo>
                  <a:cubicBezTo>
                    <a:pt x="247376" y="22627"/>
                    <a:pt x="256309" y="23194"/>
                    <a:pt x="261555" y="29001"/>
                  </a:cubicBezTo>
                  <a:cubicBezTo>
                    <a:pt x="274600" y="43448"/>
                    <a:pt x="280413" y="65970"/>
                    <a:pt x="280413" y="81834"/>
                  </a:cubicBezTo>
                  <a:cubicBezTo>
                    <a:pt x="280413" y="97839"/>
                    <a:pt x="274458" y="120502"/>
                    <a:pt x="261130" y="135091"/>
                  </a:cubicBezTo>
                  <a:cubicBezTo>
                    <a:pt x="258436" y="138066"/>
                    <a:pt x="254607" y="139624"/>
                    <a:pt x="250779" y="139624"/>
                  </a:cubicBezTo>
                  <a:cubicBezTo>
                    <a:pt x="247376" y="139624"/>
                    <a:pt x="243831" y="138491"/>
                    <a:pt x="241137" y="135941"/>
                  </a:cubicBezTo>
                  <a:cubicBezTo>
                    <a:pt x="235324" y="130700"/>
                    <a:pt x="235040" y="121777"/>
                    <a:pt x="240286" y="115970"/>
                  </a:cubicBezTo>
                  <a:cubicBezTo>
                    <a:pt x="246951" y="108604"/>
                    <a:pt x="252055" y="93873"/>
                    <a:pt x="252055" y="81834"/>
                  </a:cubicBezTo>
                  <a:cubicBezTo>
                    <a:pt x="252055" y="69794"/>
                    <a:pt x="247092" y="55205"/>
                    <a:pt x="240428" y="47839"/>
                  </a:cubicBezTo>
                  <a:cubicBezTo>
                    <a:pt x="235182" y="42032"/>
                    <a:pt x="235749" y="33109"/>
                    <a:pt x="241562" y="27868"/>
                  </a:cubicBezTo>
                  <a:close/>
                  <a:moveTo>
                    <a:pt x="284673" y="3663"/>
                  </a:moveTo>
                  <a:cubicBezTo>
                    <a:pt x="290482" y="-1577"/>
                    <a:pt x="299407" y="-1152"/>
                    <a:pt x="304649" y="4654"/>
                  </a:cubicBezTo>
                  <a:cubicBezTo>
                    <a:pt x="322217" y="24197"/>
                    <a:pt x="333126" y="53653"/>
                    <a:pt x="333126" y="81692"/>
                  </a:cubicBezTo>
                  <a:cubicBezTo>
                    <a:pt x="333126" y="110015"/>
                    <a:pt x="322075" y="139754"/>
                    <a:pt x="304224" y="159297"/>
                  </a:cubicBezTo>
                  <a:cubicBezTo>
                    <a:pt x="301391" y="162412"/>
                    <a:pt x="297565" y="163970"/>
                    <a:pt x="293740" y="163970"/>
                  </a:cubicBezTo>
                  <a:cubicBezTo>
                    <a:pt x="290340" y="163970"/>
                    <a:pt x="286940" y="162695"/>
                    <a:pt x="284106" y="160288"/>
                  </a:cubicBezTo>
                  <a:cubicBezTo>
                    <a:pt x="278439" y="155048"/>
                    <a:pt x="278014" y="145985"/>
                    <a:pt x="283256" y="140320"/>
                  </a:cubicBezTo>
                  <a:cubicBezTo>
                    <a:pt x="296432" y="125876"/>
                    <a:pt x="304791" y="102934"/>
                    <a:pt x="304791" y="81692"/>
                  </a:cubicBezTo>
                  <a:cubicBezTo>
                    <a:pt x="304791" y="60733"/>
                    <a:pt x="296574" y="37933"/>
                    <a:pt x="283681" y="23630"/>
                  </a:cubicBezTo>
                  <a:cubicBezTo>
                    <a:pt x="278439" y="17824"/>
                    <a:pt x="278864" y="8902"/>
                    <a:pt x="284673" y="3663"/>
                  </a:cubicBezTo>
                  <a:close/>
                  <a:moveTo>
                    <a:pt x="51750" y="3663"/>
                  </a:moveTo>
                  <a:cubicBezTo>
                    <a:pt x="57425" y="8902"/>
                    <a:pt x="57850" y="17966"/>
                    <a:pt x="52601" y="23630"/>
                  </a:cubicBezTo>
                  <a:cubicBezTo>
                    <a:pt x="39551" y="38075"/>
                    <a:pt x="31039" y="61016"/>
                    <a:pt x="31039" y="82259"/>
                  </a:cubicBezTo>
                  <a:cubicBezTo>
                    <a:pt x="31039" y="103218"/>
                    <a:pt x="39267" y="126017"/>
                    <a:pt x="52176" y="140320"/>
                  </a:cubicBezTo>
                  <a:cubicBezTo>
                    <a:pt x="57425" y="146127"/>
                    <a:pt x="56999" y="155048"/>
                    <a:pt x="51183" y="160288"/>
                  </a:cubicBezTo>
                  <a:cubicBezTo>
                    <a:pt x="48488" y="162695"/>
                    <a:pt x="45083" y="163970"/>
                    <a:pt x="41679" y="163970"/>
                  </a:cubicBezTo>
                  <a:cubicBezTo>
                    <a:pt x="37848" y="163970"/>
                    <a:pt x="34018" y="162412"/>
                    <a:pt x="31181" y="159297"/>
                  </a:cubicBezTo>
                  <a:cubicBezTo>
                    <a:pt x="13591" y="139754"/>
                    <a:pt x="2668" y="110298"/>
                    <a:pt x="2668" y="82259"/>
                  </a:cubicBezTo>
                  <a:cubicBezTo>
                    <a:pt x="2668" y="53936"/>
                    <a:pt x="13733" y="24197"/>
                    <a:pt x="31607" y="4654"/>
                  </a:cubicBezTo>
                  <a:cubicBezTo>
                    <a:pt x="36997" y="-1152"/>
                    <a:pt x="45934" y="-1577"/>
                    <a:pt x="51750" y="366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04411661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inVertic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p:bldP spid="7"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dpi="0" rotWithShape="1">
            <a:blip r:embed="rId3">
              <a:duotone>
                <a:prstClr val="black"/>
                <a:srgbClr val="D9C3A5">
                  <a:tint val="50000"/>
                  <a:satMod val="180000"/>
                </a:srgbClr>
              </a:duotone>
            </a:blip>
            <a:srcRect/>
            <a:stretch>
              <a:fillRect t="-125100" b="-354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91769" y="717250"/>
            <a:ext cx="2311658"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smtClean="0">
                <a:solidFill>
                  <a:schemeClr val="bg1"/>
                </a:solidFill>
                <a:latin typeface="Humanst521 BT" panose="020B0602020204020204" pitchFamily="34" charset="0"/>
                <a:ea typeface="方正兰亭中黑_GBK" panose="02000000000000000000" pitchFamily="2" charset="-122"/>
              </a:rPr>
              <a:t>11</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401477" y="899669"/>
            <a:ext cx="5262979" cy="2004010"/>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《暗算》</a:t>
            </a:r>
            <a:r>
              <a:rPr lang="zh-CN" altLang="zh-CN" sz="4400" dirty="0" smtClean="0"/>
              <a:t>：</a:t>
            </a:r>
            <a:endParaRPr lang="en-US" altLang="zh-CN" sz="4400" dirty="0" smtClean="0"/>
          </a:p>
          <a:p>
            <a:pPr>
              <a:lnSpc>
                <a:spcPct val="150000"/>
              </a:lnSpc>
            </a:pPr>
            <a:r>
              <a:rPr lang="zh-CN" altLang="zh-CN" sz="4400" dirty="0" smtClean="0"/>
              <a:t>从</a:t>
            </a:r>
            <a:r>
              <a:rPr lang="zh-CN" altLang="zh-CN" sz="4400" dirty="0"/>
              <a:t>长篇小说到电视剧</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24078758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769176"/>
            <a:ext cx="7533153" cy="2807435"/>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原作：《暗算》（麦家）</a:t>
            </a:r>
          </a:p>
          <a:p>
            <a:pPr>
              <a:lnSpc>
                <a:spcPct val="150000"/>
              </a:lnSpc>
            </a:pPr>
            <a:r>
              <a:rPr lang="zh-CN" altLang="zh-CN" sz="2000" dirty="0"/>
              <a:t>改编作品：《暗算》</a:t>
            </a:r>
            <a:r>
              <a:rPr lang="en-US" altLang="zh-CN" sz="2000" dirty="0"/>
              <a:t>(</a:t>
            </a:r>
            <a:r>
              <a:rPr lang="zh-CN" altLang="zh-CN" sz="2000" dirty="0"/>
              <a:t>电视剧，</a:t>
            </a:r>
            <a:r>
              <a:rPr lang="en-US" altLang="zh-CN" sz="2000" dirty="0"/>
              <a:t>40</a:t>
            </a:r>
            <a:r>
              <a:rPr lang="zh-CN" altLang="zh-CN" sz="2000" dirty="0"/>
              <a:t>集，</a:t>
            </a:r>
            <a:r>
              <a:rPr lang="en-US" altLang="zh-CN" sz="2000" dirty="0"/>
              <a:t>2005</a:t>
            </a:r>
            <a:r>
              <a:rPr lang="zh-CN" altLang="zh-CN" sz="2000" dirty="0"/>
              <a:t>年</a:t>
            </a:r>
            <a:r>
              <a:rPr lang="en-US" altLang="zh-CN" sz="2000" dirty="0"/>
              <a:t>10</a:t>
            </a:r>
            <a:r>
              <a:rPr lang="zh-CN" altLang="zh-CN" sz="2000" dirty="0"/>
              <a:t>月</a:t>
            </a:r>
            <a:r>
              <a:rPr lang="en-US" altLang="zh-CN" sz="2000" dirty="0"/>
              <a:t>24</a:t>
            </a:r>
            <a:r>
              <a:rPr lang="zh-CN" altLang="zh-CN" sz="2000" dirty="0"/>
              <a:t>日首播</a:t>
            </a:r>
            <a:r>
              <a:rPr lang="en-US" altLang="zh-CN" sz="2000" dirty="0"/>
              <a:t>)</a:t>
            </a:r>
            <a:endParaRPr lang="zh-CN" altLang="zh-CN" sz="2000" dirty="0"/>
          </a:p>
          <a:p>
            <a:pPr>
              <a:lnSpc>
                <a:spcPct val="150000"/>
              </a:lnSpc>
            </a:pPr>
            <a:r>
              <a:rPr lang="zh-CN" altLang="zh-CN" sz="2000" dirty="0"/>
              <a:t>导演：柳云龙</a:t>
            </a:r>
          </a:p>
          <a:p>
            <a:pPr>
              <a:lnSpc>
                <a:spcPct val="150000"/>
              </a:lnSpc>
            </a:pPr>
            <a:r>
              <a:rPr lang="zh-CN" altLang="zh-CN" sz="2000" dirty="0"/>
              <a:t>编剧：麦家、杨健</a:t>
            </a:r>
          </a:p>
          <a:p>
            <a:pPr>
              <a:lnSpc>
                <a:spcPct val="150000"/>
              </a:lnSpc>
            </a:pPr>
            <a:r>
              <a:rPr lang="zh-CN" altLang="zh-CN" sz="2000" dirty="0"/>
              <a:t>主演</a:t>
            </a:r>
            <a:r>
              <a:rPr lang="en-US" altLang="zh-CN" sz="2000" dirty="0"/>
              <a:t>:</a:t>
            </a:r>
            <a:r>
              <a:rPr lang="zh-CN" altLang="zh-CN" sz="2000" dirty="0"/>
              <a:t>柳云龙、陈数、高明、王宝强、张海、祝希娟</a:t>
            </a:r>
          </a:p>
          <a:p>
            <a:pPr>
              <a:lnSpc>
                <a:spcPct val="150000"/>
              </a:lnSpc>
            </a:pPr>
            <a:r>
              <a:rPr lang="zh-CN" altLang="zh-CN" sz="2000" dirty="0"/>
              <a:t>获奖：</a:t>
            </a:r>
            <a:r>
              <a:rPr lang="en-US" altLang="zh-CN" sz="2000" dirty="0"/>
              <a:t>2007</a:t>
            </a:r>
            <a:r>
              <a:rPr lang="zh-CN" altLang="zh-CN" sz="2000" dirty="0"/>
              <a:t>年第</a:t>
            </a:r>
            <a:r>
              <a:rPr lang="en-US" altLang="zh-CN" sz="2000" dirty="0"/>
              <a:t>13</a:t>
            </a:r>
            <a:r>
              <a:rPr lang="zh-CN" altLang="zh-CN" sz="2000" dirty="0"/>
              <a:t>届上海电视节白玉兰最佳编剧奖</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000" y="4711700"/>
            <a:ext cx="8128000" cy="2146300"/>
          </a:xfrm>
          <a:prstGeom prst="rect">
            <a:avLst/>
          </a:prstGeom>
        </p:spPr>
      </p:pic>
    </p:spTree>
    <p:extLst>
      <p:ext uri="{BB962C8B-B14F-4D97-AF65-F5344CB8AC3E}">
        <p14:creationId xmlns:p14="http://schemas.microsoft.com/office/powerpoint/2010/main" val="35458834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1569660"/>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charset="2"/>
              <a:buChar char="Ø"/>
            </a:pPr>
            <a:r>
              <a:rPr lang="zh-CN" altLang="zh-CN" sz="1600" dirty="0"/>
              <a:t>小说《暗算》出版时的</a:t>
            </a:r>
            <a:r>
              <a:rPr lang="en-US" altLang="zh-CN" sz="1600" dirty="0"/>
              <a:t>2003</a:t>
            </a:r>
            <a:r>
              <a:rPr lang="zh-CN" altLang="zh-CN" sz="1600" dirty="0"/>
              <a:t>年，正好是谍战剧播出的第一个高峰年——《生死卧底》《一双绣花鞋》《誓言无声》《梅花档案》均在</a:t>
            </a:r>
            <a:r>
              <a:rPr lang="en-US" altLang="zh-CN" sz="1600" dirty="0"/>
              <a:t>2003</a:t>
            </a:r>
            <a:r>
              <a:rPr lang="zh-CN" altLang="zh-CN" sz="1600" dirty="0"/>
              <a:t>年播出，产生了较好的社会效益与经济效益</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相比</a:t>
            </a:r>
            <a:r>
              <a:rPr lang="zh-CN" altLang="zh-CN" sz="1600" dirty="0"/>
              <a:t>之下，《暗算》虽然在文学性、故事性方面并非上佳之</a:t>
            </a:r>
            <a:r>
              <a:rPr lang="zh-CN" altLang="zh-CN" sz="1600" dirty="0" smtClean="0"/>
              <a:t>作</a:t>
            </a:r>
            <a:r>
              <a:rPr lang="zh-CN" altLang="en-US" sz="1600" dirty="0" smtClean="0"/>
              <a:t>，</a:t>
            </a:r>
            <a:r>
              <a:rPr lang="zh-CN" altLang="zh-CN" sz="1600" dirty="0" smtClean="0"/>
              <a:t>但</a:t>
            </a:r>
            <a:r>
              <a:rPr lang="zh-CN" altLang="zh-CN" sz="1600" dirty="0"/>
              <a:t>题材非常新颖，人物颇具特点，情节较为完整，结局似显无常，具有较好的市场接受基础或曰可改编前景。</a:t>
            </a:r>
            <a:r>
              <a:rPr lang="zh-CN" altLang="zh-CN" sz="1600" dirty="0"/>
              <a:t> </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2043244447"/>
      </p:ext>
    </p:extLst>
  </p:cSld>
  <p:clrMapOvr>
    <a:masterClrMapping/>
  </p:clrMapOvr>
  <p:transition spd="slow">
    <p:cove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70898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一）结构比较松散，有待集中和强化 </a:t>
            </a:r>
            <a:r>
              <a:rPr lang="zh-CN" altLang="zh-CN" sz="2000" b="1" dirty="0">
                <a:solidFill>
                  <a:srgbClr val="74412A"/>
                </a:solidFill>
                <a:latin typeface="+mj-ea"/>
                <a:cs typeface="Angsana New" panose="02020603050405020304" pitchFamily="18" charset="-34"/>
              </a:rPr>
              <a:t>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原小说结构属于多层叙述结构，不同层次的叙述人多，故事缺乏连贯性，既不方便电视剧创作，也不方便电视观众接受</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改编</a:t>
            </a:r>
            <a:r>
              <a:rPr lang="zh-CN" altLang="zh-CN" sz="1600" dirty="0"/>
              <a:t>时需要将原著中的相关内容进行删减合并，使故事结构由松散到紧凑。把原小说中不宜视听化的叙述</a:t>
            </a:r>
            <a:r>
              <a:rPr lang="zh-CN" altLang="zh-CN" sz="1600" dirty="0" smtClean="0"/>
              <a:t>内容或</a:t>
            </a:r>
            <a:r>
              <a:rPr lang="zh-CN" altLang="zh-CN" sz="1600" dirty="0"/>
              <a:t>离主干情节较远的外围叙述</a:t>
            </a:r>
            <a:r>
              <a:rPr lang="zh-CN" altLang="zh-CN" sz="1600" dirty="0" smtClean="0"/>
              <a:t>内容等</a:t>
            </a:r>
            <a:r>
              <a:rPr lang="zh-CN" altLang="zh-CN" sz="1600" dirty="0"/>
              <a:t>去掉之后，改编时还需要补充丰富部分情节，使剧情更为连贯、饱满和集中。</a:t>
            </a:r>
            <a:r>
              <a:rPr lang="zh-CN" altLang="zh-CN" sz="1600" dirty="0"/>
              <a:t>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（二）主要人物形象与主流意识形态的要求尚有</a:t>
            </a:r>
            <a:r>
              <a:rPr lang="zh-CN" altLang="zh-CN" sz="2000" b="1" dirty="0">
                <a:solidFill>
                  <a:srgbClr val="74412A"/>
                </a:solidFill>
                <a:latin typeface="+mj-ea"/>
                <a:cs typeface="Angsana New" panose="02020603050405020304" pitchFamily="18" charset="-34"/>
              </a:rPr>
              <a:t>距离</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电视剧主要是面向大众的文化消费品，受到主流意识形态的种种制约，不能与主流意识形态有太远的距离</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在</a:t>
            </a:r>
            <a:r>
              <a:rPr lang="zh-CN" altLang="zh-CN" sz="1600" dirty="0"/>
              <a:t>小说《暗算》中，主要人物如中部“看风”中的钱副院长、黄依依等人都存在一定的问题，与主流意识形态的要求不够吻合。</a:t>
            </a:r>
            <a:r>
              <a:rPr lang="zh-CN" altLang="zh-CN" sz="1600" dirty="0"/>
              <a:t> </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1255223357"/>
      </p:ext>
    </p:extLst>
  </p:cSld>
  <p:clrMapOvr>
    <a:masterClrMapping/>
  </p:clrMapOvr>
  <p:transition spd="slow">
    <p:cove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01648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（一）主要人物与人物关系的</a:t>
            </a:r>
            <a:r>
              <a:rPr lang="zh-CN" altLang="zh-CN" sz="2000" b="1" dirty="0">
                <a:solidFill>
                  <a:srgbClr val="74412A"/>
                </a:solidFill>
                <a:latin typeface="+mj-ea"/>
                <a:cs typeface="Angsana New" panose="02020603050405020304" pitchFamily="18" charset="-34"/>
              </a:rPr>
              <a:t>变化</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主要人物的合并与</a:t>
            </a:r>
            <a:r>
              <a:rPr lang="zh-CN" altLang="zh-CN" sz="1600" dirty="0" smtClean="0"/>
              <a:t>删减</a:t>
            </a:r>
            <a:endParaRPr lang="en-US" altLang="zh-CN" sz="1600" dirty="0" smtClean="0"/>
          </a:p>
          <a:p>
            <a:pPr marL="285750" indent="-285750">
              <a:lnSpc>
                <a:spcPct val="150000"/>
              </a:lnSpc>
              <a:buFont typeface="Wingdings" charset="2"/>
              <a:buChar char="Ø"/>
            </a:pPr>
            <a:r>
              <a:rPr lang="zh-CN" altLang="zh-CN" sz="1600" dirty="0" smtClean="0"/>
              <a:t>主要</a:t>
            </a:r>
            <a:r>
              <a:rPr lang="zh-CN" altLang="zh-CN" sz="1600" dirty="0"/>
              <a:t>人物关系的强化</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主要人物形象与相关情节段落的变化</a:t>
            </a:r>
            <a:r>
              <a:rPr lang="zh-CN" altLang="zh-CN" sz="1600" dirty="0"/>
              <a:t>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（二）其他重要改编片段</a:t>
            </a:r>
            <a:r>
              <a:rPr lang="zh-CN" altLang="zh-CN" sz="2000" b="1" dirty="0">
                <a:solidFill>
                  <a:srgbClr val="74412A"/>
                </a:solidFill>
                <a:latin typeface="+mj-ea"/>
                <a:cs typeface="Angsana New" panose="02020603050405020304" pitchFamily="18" charset="-34"/>
              </a:rPr>
              <a:t>分析</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敌特猖獗剧情的增加</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阿炳与小芳婚姻情节的变化</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敌对方从苏联到台湾的变化</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视听转化中的算盘大战</a:t>
            </a:r>
            <a:r>
              <a:rPr lang="zh-CN" altLang="zh-CN" sz="1600" dirty="0"/>
              <a:t> </a:t>
            </a:r>
            <a:endParaRPr lang="en-US" altLang="zh-CN" sz="1600" dirty="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211046798"/>
      </p:ext>
    </p:extLst>
  </p:cSld>
  <p:clrMapOvr>
    <a:masterClrMapping/>
  </p:clrMapOvr>
  <p:transition spd="slow">
    <p:cove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 xmlns:a16="http://schemas.microsoft.com/office/drawing/2014/main" id="{AFA6410B-31CA-4BBF-A756-D3AAA5757827}"/>
              </a:ext>
            </a:extLst>
          </p:cNvPr>
          <p:cNvPicPr>
            <a:picLocks noChangeAspect="1"/>
          </p:cNvPicPr>
          <p:nvPr/>
        </p:nvPicPr>
        <p:blipFill>
          <a:blip r:embed="rId3">
            <a:grayscl/>
          </a:blip>
          <a:stretch>
            <a:fillRect/>
          </a:stretch>
        </p:blipFill>
        <p:spPr>
          <a:xfrm>
            <a:off x="1031874" y="2005630"/>
            <a:ext cx="4493141" cy="3700593"/>
          </a:xfrm>
          <a:prstGeom prst="rect">
            <a:avLst/>
          </a:prstGeom>
        </p:spPr>
      </p:pic>
      <p:sp>
        <p:nvSpPr>
          <p:cNvPr id="4" name="矩形 3">
            <a:extLst>
              <a:ext uri="{FF2B5EF4-FFF2-40B4-BE49-F238E27FC236}">
                <a16:creationId xmlns="" xmlns:a16="http://schemas.microsoft.com/office/drawing/2014/main" id="{E4CB5A41-4659-4881-9304-D94482E2EBC4}"/>
              </a:ext>
            </a:extLst>
          </p:cNvPr>
          <p:cNvSpPr/>
          <p:nvPr/>
        </p:nvSpPr>
        <p:spPr>
          <a:xfrm>
            <a:off x="6315752" y="693991"/>
            <a:ext cx="1869648"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 xmlns:a16="http://schemas.microsoft.com/office/drawing/2014/main" id="{D49BCDF5-C109-465A-8CD4-7491C0EAB700}"/>
              </a:ext>
            </a:extLst>
          </p:cNvPr>
          <p:cNvSpPr txBox="1"/>
          <p:nvPr/>
        </p:nvSpPr>
        <p:spPr>
          <a:xfrm>
            <a:off x="6315752" y="2539059"/>
            <a:ext cx="5181483" cy="156966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这个案例提示</a:t>
            </a:r>
            <a:r>
              <a:rPr lang="zh-CN" altLang="zh-CN" sz="1600" dirty="0" smtClean="0"/>
              <a:t>我们</a:t>
            </a:r>
            <a:r>
              <a:rPr lang="zh-CN" altLang="en-US" sz="1600" dirty="0" smtClean="0"/>
              <a:t>：</a:t>
            </a:r>
            <a:endParaRPr lang="en-US" altLang="zh-CN" sz="1600" dirty="0" smtClean="0"/>
          </a:p>
          <a:p>
            <a:pPr>
              <a:lnSpc>
                <a:spcPct val="150000"/>
              </a:lnSpc>
            </a:pPr>
            <a:r>
              <a:rPr lang="zh-CN" altLang="zh-CN" sz="1600" dirty="0"/>
              <a:t>关注改编过程中与主流意识形态的协调，在此基础上追求情节的丰富、结构的紧凑、电视的特性，以更好地获得社会与市场的共同认可。</a:t>
            </a:r>
            <a:r>
              <a:rPr lang="zh-CN" altLang="zh-CN" sz="1600" dirty="0"/>
              <a:t> </a:t>
            </a:r>
            <a:endParaRPr lang="en-US" altLang="zh-CN" sz="1600" dirty="0"/>
          </a:p>
        </p:txBody>
      </p:sp>
      <p:sp>
        <p:nvSpPr>
          <p:cNvPr id="11" name="文本框 10">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Tree>
    <p:extLst>
      <p:ext uri="{BB962C8B-B14F-4D97-AF65-F5344CB8AC3E}">
        <p14:creationId xmlns:p14="http://schemas.microsoft.com/office/powerpoint/2010/main" val="181334385"/>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6223960" y="693991"/>
            <a:ext cx="1961439"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950907" cy="397031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一）小说主干情节的可信性铺垫不足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Arial" panose="020B0604020202020204" pitchFamily="34" charset="0"/>
              <a:buChar char="•"/>
            </a:pPr>
            <a:r>
              <a:rPr lang="zh-CN" altLang="zh-CN" sz="1600" dirty="0"/>
              <a:t>原小说已经充分注意到主干情节的真实性问题，并作出了相关解释。但由两个良心发现的贼免费呵护一个陌生打工仔天下无贼的梦想，对任何人来说都还是太过</a:t>
            </a:r>
            <a:r>
              <a:rPr lang="zh-CN" altLang="zh-CN" sz="1600" dirty="0" smtClean="0"/>
              <a:t>梦幻</a:t>
            </a:r>
            <a:r>
              <a:rPr lang="zh-CN" altLang="en-US" sz="1600" dirty="0" smtClean="0"/>
              <a:t>。</a:t>
            </a:r>
            <a:endParaRPr lang="en-US" altLang="zh-CN" sz="1600" dirty="0" smtClean="0"/>
          </a:p>
          <a:p>
            <a:pPr marL="285750" indent="-285750">
              <a:lnSpc>
                <a:spcPct val="150000"/>
              </a:lnSpc>
              <a:buFont typeface="Arial" panose="020B0604020202020204" pitchFamily="34" charset="0"/>
              <a:buChar char="•"/>
            </a:pP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（二）小说情节相对松散，矛盾冲突不够</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Arial" charset="0"/>
              <a:buChar char="•"/>
            </a:pPr>
            <a:r>
              <a:rPr lang="zh-CN" altLang="zh-CN" sz="1600" dirty="0"/>
              <a:t>在原小说中，主要矛盾方是王薄、王丽与想偷傻根钱的人（先后有</a:t>
            </a:r>
            <a:r>
              <a:rPr lang="en-US" altLang="zh-CN" sz="1600" dirty="0"/>
              <a:t>6</a:t>
            </a:r>
            <a:r>
              <a:rPr lang="zh-CN" altLang="zh-CN" sz="1600" dirty="0"/>
              <a:t>个人，但各自为战，一盘散沙、溃不成军），双方虽有对抗，但激烈程度太弱，即便是原小说中的高潮段落（王薄与小偷搏斗并受伤部分），放到一部商业电影中也是缺乏看点的</a:t>
            </a:r>
            <a:r>
              <a:rPr lang="zh-CN" altLang="zh-CN" sz="1600" dirty="0" smtClean="0"/>
              <a:t>。</a:t>
            </a:r>
            <a:endParaRPr lang="en-US" altLang="zh-CN" sz="1600" dirty="0" smtClean="0"/>
          </a:p>
          <a:p>
            <a:pPr marL="285750" indent="-285750">
              <a:lnSpc>
                <a:spcPct val="150000"/>
              </a:lnSpc>
              <a:buFont typeface="Arial" charset="0"/>
              <a:buChar char="•"/>
            </a:pPr>
            <a:r>
              <a:rPr lang="zh-CN" altLang="zh-CN" sz="1600" dirty="0" smtClean="0"/>
              <a:t>二王</a:t>
            </a:r>
            <a:r>
              <a:rPr lang="zh-CN" altLang="zh-CN" sz="1600" dirty="0"/>
              <a:t>与傻根的次要矛盾并非敌我矛盾，二王与刀疤脸的次要矛盾一直处于隐性发展阶段，直到结尾部分才点明刀疤脸的真实身份使双方矛盾公开</a:t>
            </a:r>
            <a:r>
              <a:rPr lang="zh-CN" altLang="zh-CN" sz="1600" dirty="0" smtClean="0"/>
              <a:t>。</a:t>
            </a:r>
            <a:endParaRPr lang="en-US" altLang="zh-CN" sz="1600" dirty="0"/>
          </a:p>
        </p:txBody>
      </p:sp>
    </p:spTree>
    <p:extLst>
      <p:ext uri="{BB962C8B-B14F-4D97-AF65-F5344CB8AC3E}">
        <p14:creationId xmlns:p14="http://schemas.microsoft.com/office/powerpoint/2010/main" val="562682417"/>
      </p:ext>
    </p:extLst>
  </p:cSld>
  <p:clrMapOvr>
    <a:masterClrMapping/>
  </p:clrMapOvr>
  <p:transition spd="slow">
    <p:cover/>
  </p:transition>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dpi="0" rotWithShape="1">
            <a:blip r:embed="rId3">
              <a:duotone>
                <a:prstClr val="black"/>
                <a:srgbClr val="D9C3A5">
                  <a:tint val="50000"/>
                  <a:satMod val="180000"/>
                </a:srgbClr>
              </a:duotone>
            </a:blip>
            <a:srcRect/>
            <a:stretch>
              <a:fillRect t="-125100" b="-354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52399" y="717250"/>
            <a:ext cx="2390398"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smtClean="0">
                <a:solidFill>
                  <a:schemeClr val="bg1"/>
                </a:solidFill>
                <a:latin typeface="Humanst521 BT" panose="020B0602020204020204" pitchFamily="34" charset="0"/>
                <a:ea typeface="方正兰亭中黑_GBK" panose="02000000000000000000" pitchFamily="2" charset="-122"/>
              </a:rPr>
              <a:t>12</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440847" y="1002142"/>
            <a:ext cx="5262979" cy="2004010"/>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《裸婚时代》</a:t>
            </a:r>
            <a:r>
              <a:rPr lang="zh-CN" altLang="zh-CN" sz="4400" dirty="0" smtClean="0"/>
              <a:t>：</a:t>
            </a:r>
            <a:endParaRPr lang="en-US" altLang="zh-CN" sz="4400" dirty="0" smtClean="0"/>
          </a:p>
          <a:p>
            <a:pPr>
              <a:lnSpc>
                <a:spcPct val="150000"/>
              </a:lnSpc>
            </a:pPr>
            <a:r>
              <a:rPr lang="zh-CN" altLang="zh-CN" sz="4400" dirty="0" smtClean="0"/>
              <a:t>从</a:t>
            </a:r>
            <a:r>
              <a:rPr lang="zh-CN" altLang="zh-CN" sz="4400" dirty="0"/>
              <a:t>网络小说到电视剧</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206896499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769176"/>
            <a:ext cx="6699436" cy="424731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原作：《裸婚——</a:t>
            </a:r>
            <a:r>
              <a:rPr lang="en-US" altLang="zh-CN" sz="2000" dirty="0"/>
              <a:t>80</a:t>
            </a:r>
            <a:r>
              <a:rPr lang="zh-CN" altLang="zh-CN" sz="2000" dirty="0"/>
              <a:t>后的新结婚时代》（唐欣恬）</a:t>
            </a:r>
          </a:p>
          <a:p>
            <a:pPr>
              <a:lnSpc>
                <a:spcPct val="150000"/>
              </a:lnSpc>
            </a:pPr>
            <a:r>
              <a:rPr lang="zh-CN" altLang="zh-CN" sz="2000" dirty="0"/>
              <a:t>改编作品：《裸婚时代》</a:t>
            </a:r>
            <a:r>
              <a:rPr lang="en-US" altLang="zh-CN" sz="2000" dirty="0"/>
              <a:t>(</a:t>
            </a:r>
            <a:r>
              <a:rPr lang="zh-CN" altLang="zh-CN" sz="2000" dirty="0"/>
              <a:t>电视剧，</a:t>
            </a:r>
            <a:r>
              <a:rPr lang="en-US" altLang="zh-CN" sz="2000" dirty="0"/>
              <a:t>30</a:t>
            </a:r>
            <a:r>
              <a:rPr lang="zh-CN" altLang="zh-CN" sz="2000" dirty="0"/>
              <a:t>集，</a:t>
            </a:r>
            <a:r>
              <a:rPr lang="en-US" altLang="zh-CN" sz="2000" dirty="0"/>
              <a:t>2011</a:t>
            </a:r>
            <a:r>
              <a:rPr lang="zh-CN" altLang="zh-CN" sz="2000" dirty="0"/>
              <a:t>年</a:t>
            </a:r>
            <a:r>
              <a:rPr lang="en-US" altLang="zh-CN" sz="2000" dirty="0"/>
              <a:t>6</a:t>
            </a:r>
            <a:r>
              <a:rPr lang="zh-CN" altLang="zh-CN" sz="2000" dirty="0"/>
              <a:t>月</a:t>
            </a:r>
            <a:r>
              <a:rPr lang="en-US" altLang="zh-CN" sz="2000" dirty="0"/>
              <a:t>3</a:t>
            </a:r>
            <a:r>
              <a:rPr lang="zh-CN" altLang="zh-CN" sz="2000" dirty="0"/>
              <a:t>日首播</a:t>
            </a:r>
            <a:r>
              <a:rPr lang="en-US" altLang="zh-CN" sz="2000" dirty="0"/>
              <a:t>)</a:t>
            </a:r>
            <a:endParaRPr lang="zh-CN" altLang="zh-CN" sz="2000" dirty="0"/>
          </a:p>
          <a:p>
            <a:pPr>
              <a:lnSpc>
                <a:spcPct val="150000"/>
              </a:lnSpc>
            </a:pPr>
            <a:r>
              <a:rPr lang="zh-CN" altLang="zh-CN" sz="2000" dirty="0"/>
              <a:t>导演：滕华涛</a:t>
            </a:r>
          </a:p>
          <a:p>
            <a:pPr>
              <a:lnSpc>
                <a:spcPct val="150000"/>
              </a:lnSpc>
            </a:pPr>
            <a:r>
              <a:rPr lang="zh-CN" altLang="zh-CN" sz="2000" dirty="0"/>
              <a:t>编剧：周涌、温蓉</a:t>
            </a:r>
          </a:p>
          <a:p>
            <a:pPr>
              <a:lnSpc>
                <a:spcPct val="150000"/>
              </a:lnSpc>
            </a:pPr>
            <a:r>
              <a:rPr lang="zh-CN" altLang="zh-CN" sz="2000" dirty="0"/>
              <a:t>主演</a:t>
            </a:r>
            <a:r>
              <a:rPr lang="en-US" altLang="zh-CN" sz="2000" dirty="0"/>
              <a:t>:</a:t>
            </a:r>
            <a:r>
              <a:rPr lang="zh-CN" altLang="zh-CN" sz="2000" dirty="0"/>
              <a:t>文章、姚笛、张凯丽、丁嘉丽、刘天佐、艾如、韩童生、万茜</a:t>
            </a:r>
          </a:p>
          <a:p>
            <a:pPr>
              <a:lnSpc>
                <a:spcPct val="150000"/>
              </a:lnSpc>
            </a:pPr>
            <a:r>
              <a:rPr lang="zh-CN" altLang="zh-CN" sz="2000" dirty="0"/>
              <a:t>获奖：</a:t>
            </a:r>
            <a:r>
              <a:rPr lang="en-US" altLang="zh-CN" sz="2000" dirty="0"/>
              <a:t>2011</a:t>
            </a:r>
            <a:r>
              <a:rPr lang="zh-CN" altLang="zh-CN" sz="2000" dirty="0"/>
              <a:t>年华鼎中国百强电视剧排行榜年度十强，</a:t>
            </a:r>
            <a:r>
              <a:rPr lang="en-US" altLang="zh-CN" sz="2000" dirty="0"/>
              <a:t>2012</a:t>
            </a:r>
            <a:r>
              <a:rPr lang="zh-CN" altLang="zh-CN" sz="2000" dirty="0"/>
              <a:t>年第</a:t>
            </a:r>
            <a:r>
              <a:rPr lang="en-US" altLang="zh-CN" sz="2000" dirty="0"/>
              <a:t>18</a:t>
            </a:r>
            <a:r>
              <a:rPr lang="zh-CN" altLang="zh-CN" sz="2000" dirty="0"/>
              <a:t>届上海电视节白玉兰奖最佳电视剧提名</a:t>
            </a: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5400" y="3417722"/>
            <a:ext cx="3812301" cy="3217582"/>
          </a:xfrm>
          <a:prstGeom prst="rect">
            <a:avLst/>
          </a:prstGeom>
        </p:spPr>
      </p:pic>
    </p:spTree>
    <p:extLst>
      <p:ext uri="{BB962C8B-B14F-4D97-AF65-F5344CB8AC3E}">
        <p14:creationId xmlns:p14="http://schemas.microsoft.com/office/powerpoint/2010/main" val="185159025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1525739"/>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charset="2"/>
              <a:buChar char="Ø"/>
            </a:pPr>
            <a:r>
              <a:rPr lang="zh-CN" altLang="zh-CN" sz="1600" dirty="0" smtClean="0"/>
              <a:t>原</a:t>
            </a:r>
            <a:r>
              <a:rPr lang="zh-CN" altLang="zh-CN" sz="1600" dirty="0"/>
              <a:t>小说用辛辣又不失幽默的笔调，讲述了一段关于“裸婚”的都市爱情故事。小说基础人物配置相对完整，情节矛盾架构基本成形，改编基础与同类作品相比，优势明显</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最</a:t>
            </a:r>
            <a:r>
              <a:rPr lang="zh-CN" altLang="zh-CN" sz="1600" dirty="0"/>
              <a:t>重要的是，原小说的题材选择极其巧妙，话题营造独具匠心，以“裸婚”二字直面当前社会婚恋中的典型问题，很容易引起主流观众的情感共鸣，具备成为一部热播剧的话题潜力。</a:t>
            </a:r>
            <a:r>
              <a:rPr lang="zh-CN" altLang="zh-CN" sz="1600" dirty="0"/>
              <a:t> </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924862036"/>
      </p:ext>
    </p:extLst>
  </p:cSld>
  <p:clrMapOvr>
    <a:masterClrMapping/>
  </p:clrMapOvr>
  <p:transition spd="slow">
    <p:cove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80131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（一）</a:t>
            </a:r>
            <a:r>
              <a:rPr lang="zh-CN" altLang="zh-CN" sz="2000" b="1" dirty="0">
                <a:solidFill>
                  <a:srgbClr val="74412A"/>
                </a:solidFill>
                <a:latin typeface="+mj-ea"/>
                <a:cs typeface="Angsana New" panose="02020603050405020304" pitchFamily="18" charset="-34"/>
              </a:rPr>
              <a:t>小说女性主义色彩鲜明 </a:t>
            </a:r>
            <a:r>
              <a:rPr lang="zh-CN" altLang="zh-CN" sz="2000" b="1" dirty="0">
                <a:solidFill>
                  <a:srgbClr val="74412A"/>
                </a:solidFill>
                <a:latin typeface="+mj-ea"/>
                <a:cs typeface="Angsana New" panose="02020603050405020304" pitchFamily="18" charset="-34"/>
              </a:rPr>
              <a:t>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原著受作者自身知识结构、人生经历的影响，字里行间带有很强的女性主义意味。</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它既深化了作品的思想内涵，又起到了拓宽读者视野的作用。这样的思想虽然流行且现代，却与目前我国主流电视剧观众的欣赏水平存在一定错位。</a:t>
            </a:r>
            <a:r>
              <a:rPr lang="zh-CN" altLang="zh-CN" sz="1600" dirty="0"/>
              <a:t>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（二）小说人物塑造有较多心理描写，人物关系有待</a:t>
            </a:r>
            <a:r>
              <a:rPr lang="zh-CN" altLang="zh-CN" sz="2000" b="1" dirty="0">
                <a:solidFill>
                  <a:srgbClr val="74412A"/>
                </a:solidFill>
                <a:latin typeface="+mj-ea"/>
                <a:cs typeface="Angsana New" panose="02020603050405020304" pitchFamily="18" charset="-34"/>
              </a:rPr>
              <a:t>丰富</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原小说采用女主人公童佳倩的视角讲述故事，通篇以童佳倩的第一人称来塑造人物，推动情节。因而，原小说在塑造人物方面，有过于依赖心理描写的倾向。</a:t>
            </a:r>
            <a:r>
              <a:rPr lang="zh-CN" altLang="zh-CN" sz="1600" dirty="0"/>
              <a:t> </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（三）小说情节线索单一，起伏较小，且存在某些“越界”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小说从童佳倩的主观视角出发，基本上处于单线叙事之中。这样的单线叙事，对于一部长篇电视剧作品来说，显然是远远不够的</a:t>
            </a:r>
            <a:r>
              <a:rPr lang="zh-CN" altLang="zh-CN" sz="1600" dirty="0" smtClean="0"/>
              <a:t>。</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317128871"/>
      </p:ext>
    </p:extLst>
  </p:cSld>
  <p:clrMapOvr>
    <a:masterClrMapping/>
  </p:clrMapOvr>
  <p:transition spd="slow">
    <p:cove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401648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（一）主题立意的</a:t>
            </a:r>
            <a:r>
              <a:rPr lang="zh-CN" altLang="zh-CN" sz="2000" b="1" dirty="0">
                <a:solidFill>
                  <a:srgbClr val="74412A"/>
                </a:solidFill>
                <a:latin typeface="+mj-ea"/>
                <a:cs typeface="Angsana New" panose="02020603050405020304" pitchFamily="18" charset="-34"/>
              </a:rPr>
              <a:t>选择</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改编创作者们剔除了原著中与主流电视剧观众有着审美距离的元素，转而牢牢抓住“裸婚”二字，力图在第一时间引发广泛关注。</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至于主题立意，电视剧《裸婚时代》相比原著则更接了几分“地气儿”。虽然牺牲了一定的思想性，却获得了更大的话题性，让主流电视剧观众有了更强的代入感。</a:t>
            </a:r>
            <a:r>
              <a:rPr lang="zh-CN" altLang="zh-CN" sz="1600" dirty="0"/>
              <a:t>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（二）人物形象的</a:t>
            </a:r>
            <a:r>
              <a:rPr lang="zh-CN" altLang="zh-CN" sz="2000" b="1" dirty="0">
                <a:solidFill>
                  <a:srgbClr val="74412A"/>
                </a:solidFill>
                <a:latin typeface="+mj-ea"/>
                <a:cs typeface="Angsana New" panose="02020603050405020304" pitchFamily="18" charset="-34"/>
              </a:rPr>
              <a:t>调整</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男女主地位的对调</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老人性格的变化</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增设的人物及人物关系</a:t>
            </a:r>
            <a:r>
              <a:rPr lang="zh-CN" altLang="zh-CN" sz="1600" dirty="0"/>
              <a:t> </a:t>
            </a:r>
            <a:endParaRPr lang="en-US" altLang="zh-CN" sz="1600" dirty="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826920174"/>
      </p:ext>
    </p:extLst>
  </p:cSld>
  <p:clrMapOvr>
    <a:masterClrMapping/>
  </p:clrMapOvr>
  <p:transition spd="slow">
    <p:cove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240065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（三）情节的增删改</a:t>
            </a:r>
            <a:r>
              <a:rPr lang="zh-CN" altLang="zh-CN" sz="2000" b="1" dirty="0">
                <a:solidFill>
                  <a:srgbClr val="74412A"/>
                </a:solidFill>
                <a:latin typeface="+mj-ea"/>
                <a:cs typeface="Angsana New" panose="02020603050405020304" pitchFamily="18" charset="-34"/>
              </a:rPr>
              <a:t>写</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顺序手法的使用</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激化矛盾，放大冲突</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“越界”情节的修整和替换</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“多线索叙事”的加入</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结局的处理</a:t>
            </a:r>
            <a:r>
              <a:rPr lang="zh-CN" altLang="zh-CN" sz="1600" dirty="0"/>
              <a:t> </a:t>
            </a:r>
            <a:endParaRPr lang="en-US" altLang="zh-CN" sz="1600" dirty="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156180095"/>
      </p:ext>
    </p:extLst>
  </p:cSld>
  <p:clrMapOvr>
    <a:masterClrMapping/>
  </p:clrMapOvr>
  <p:transition spd="slow">
    <p:cove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文框 11">
            <a:extLst>
              <a:ext uri="{FF2B5EF4-FFF2-40B4-BE49-F238E27FC236}">
                <a16:creationId xmlns="" xmlns:a16="http://schemas.microsoft.com/office/drawing/2014/main" id="{83A71614-B203-40EF-B201-7AF0EE90FB5B}"/>
              </a:ext>
            </a:extLst>
          </p:cNvPr>
          <p:cNvSpPr/>
          <p:nvPr/>
        </p:nvSpPr>
        <p:spPr>
          <a:xfrm>
            <a:off x="1019176" y="4595036"/>
            <a:ext cx="10153650" cy="1378062"/>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557855"/>
            <a:ext cx="10153650" cy="156966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本案例提示</a:t>
            </a:r>
            <a:r>
              <a:rPr lang="zh-CN" altLang="zh-CN" sz="1600" dirty="0" smtClean="0"/>
              <a:t>我们</a:t>
            </a:r>
            <a:r>
              <a:rPr lang="zh-CN" altLang="en-US" sz="1600" dirty="0" smtClean="0"/>
              <a:t>：</a:t>
            </a:r>
            <a:endParaRPr lang="en-US" altLang="zh-CN" sz="1600" dirty="0" smtClean="0"/>
          </a:p>
          <a:p>
            <a:pPr>
              <a:lnSpc>
                <a:spcPct val="150000"/>
              </a:lnSpc>
            </a:pPr>
            <a:r>
              <a:rPr lang="zh-CN" altLang="zh-CN" sz="1600" dirty="0"/>
              <a:t>由于面对的观众不同、产业属性不同，优秀的文学作品与电视剧作品对思想性的要求也同中有异，改编时要注意与电视剧观众接受水平的对接，同时兼顾电视剧营销中至关重要的话题营造。此外，文学为阅读而写，电视剧为表演而写，因此还需要针对演员团队尤其是其中的著名演员作出调整。</a:t>
            </a:r>
            <a:r>
              <a:rPr lang="zh-CN" altLang="zh-CN" sz="1600" dirty="0"/>
              <a:t> </a:t>
            </a:r>
            <a:endParaRPr lang="zh-CN" altLang="en-US" sz="1600" dirty="0">
              <a:latin typeface="+mj-ea"/>
            </a:endParaRPr>
          </a:p>
        </p:txBody>
      </p:sp>
      <p:sp>
        <p:nvSpPr>
          <p:cNvPr id="7" name="矩形 6">
            <a:extLst>
              <a:ext uri="{FF2B5EF4-FFF2-40B4-BE49-F238E27FC236}">
                <a16:creationId xmlns="" xmlns:a16="http://schemas.microsoft.com/office/drawing/2014/main" id="{6EAF5388-1A39-492B-A41C-C03159F5CA9A}"/>
              </a:ext>
            </a:extLst>
          </p:cNvPr>
          <p:cNvSpPr/>
          <p:nvPr/>
        </p:nvSpPr>
        <p:spPr>
          <a:xfrm>
            <a:off x="2711451" y="3716338"/>
            <a:ext cx="6769100" cy="3141662"/>
          </a:xfrm>
          <a:prstGeom prst="rect">
            <a:avLst/>
          </a:prstGeom>
          <a:blipFill dpi="0" rotWithShape="1">
            <a:blip r:embed="rId3"/>
            <a:srcRect/>
            <a:stretch>
              <a:fillRect t="-20000" b="-217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Group 7">
            <a:extLst>
              <a:ext uri="{FF2B5EF4-FFF2-40B4-BE49-F238E27FC236}">
                <a16:creationId xmlns="" xmlns:a16="http://schemas.microsoft.com/office/drawing/2014/main" id="{19D82541-2BFD-4E1D-A69C-65FE079E57F2}"/>
              </a:ext>
            </a:extLst>
          </p:cNvPr>
          <p:cNvGrpSpPr/>
          <p:nvPr/>
        </p:nvGrpSpPr>
        <p:grpSpPr>
          <a:xfrm>
            <a:off x="5670874" y="3294509"/>
            <a:ext cx="850252" cy="850248"/>
            <a:chOff x="8503251" y="2497458"/>
            <a:chExt cx="710560" cy="710560"/>
          </a:xfrm>
        </p:grpSpPr>
        <p:sp>
          <p:nvSpPr>
            <p:cNvPr id="14" name="椭圆 13">
              <a:extLst>
                <a:ext uri="{FF2B5EF4-FFF2-40B4-BE49-F238E27FC236}">
                  <a16:creationId xmlns="" xmlns:a16="http://schemas.microsoft.com/office/drawing/2014/main" id="{34E8E111-386C-4380-9231-1877F84603AB}"/>
                </a:ext>
              </a:extLst>
            </p:cNvPr>
            <p:cNvSpPr/>
            <p:nvPr/>
          </p:nvSpPr>
          <p:spPr>
            <a:xfrm>
              <a:off x="8503251" y="2497458"/>
              <a:ext cx="710560" cy="710560"/>
            </a:xfrm>
            <a:prstGeom prst="ellipse">
              <a:avLst/>
            </a:prstGeom>
            <a:solidFill>
              <a:srgbClr val="74412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Oval 9">
              <a:extLst>
                <a:ext uri="{FF2B5EF4-FFF2-40B4-BE49-F238E27FC236}">
                  <a16:creationId xmlns="" xmlns:a16="http://schemas.microsoft.com/office/drawing/2014/main" id="{B1153A9D-2275-45D1-BD95-4EB315F5BE28}"/>
                </a:ext>
              </a:extLst>
            </p:cNvPr>
            <p:cNvSpPr/>
            <p:nvPr/>
          </p:nvSpPr>
          <p:spPr>
            <a:xfrm>
              <a:off x="8750225" y="2659062"/>
              <a:ext cx="216611" cy="387352"/>
            </a:xfrm>
            <a:custGeom>
              <a:avLst/>
              <a:gdLst>
                <a:gd name="connsiteX0" fmla="*/ 168920 w 337966"/>
                <a:gd name="connsiteY0" fmla="*/ 358540 h 604363"/>
                <a:gd name="connsiteX1" fmla="*/ 100839 w 337966"/>
                <a:gd name="connsiteY1" fmla="*/ 369869 h 604363"/>
                <a:gd name="connsiteX2" fmla="*/ 63111 w 337966"/>
                <a:gd name="connsiteY2" fmla="*/ 485700 h 604363"/>
                <a:gd name="connsiteX3" fmla="*/ 168920 w 337966"/>
                <a:gd name="connsiteY3" fmla="*/ 462194 h 604363"/>
                <a:gd name="connsiteX4" fmla="*/ 274728 w 337966"/>
                <a:gd name="connsiteY4" fmla="*/ 485700 h 604363"/>
                <a:gd name="connsiteX5" fmla="*/ 237142 w 337966"/>
                <a:gd name="connsiteY5" fmla="*/ 369869 h 604363"/>
                <a:gd name="connsiteX6" fmla="*/ 168920 w 337966"/>
                <a:gd name="connsiteY6" fmla="*/ 358540 h 604363"/>
                <a:gd name="connsiteX7" fmla="*/ 168920 w 337966"/>
                <a:gd name="connsiteY7" fmla="*/ 160580 h 604363"/>
                <a:gd name="connsiteX8" fmla="*/ 111477 w 337966"/>
                <a:gd name="connsiteY8" fmla="*/ 337017 h 604363"/>
                <a:gd name="connsiteX9" fmla="*/ 168920 w 337966"/>
                <a:gd name="connsiteY9" fmla="*/ 330220 h 604363"/>
                <a:gd name="connsiteX10" fmla="*/ 226363 w 337966"/>
                <a:gd name="connsiteY10" fmla="*/ 337017 h 604363"/>
                <a:gd name="connsiteX11" fmla="*/ 168920 w 337966"/>
                <a:gd name="connsiteY11" fmla="*/ 62591 h 604363"/>
                <a:gd name="connsiteX12" fmla="*/ 147219 w 337966"/>
                <a:gd name="connsiteY12" fmla="*/ 84256 h 604363"/>
                <a:gd name="connsiteX13" fmla="*/ 168920 w 337966"/>
                <a:gd name="connsiteY13" fmla="*/ 105779 h 604363"/>
                <a:gd name="connsiteX14" fmla="*/ 190620 w 337966"/>
                <a:gd name="connsiteY14" fmla="*/ 84256 h 604363"/>
                <a:gd name="connsiteX15" fmla="*/ 168920 w 337966"/>
                <a:gd name="connsiteY15" fmla="*/ 62591 h 604363"/>
                <a:gd name="connsiteX16" fmla="*/ 168920 w 337966"/>
                <a:gd name="connsiteY16" fmla="*/ 34270 h 604363"/>
                <a:gd name="connsiteX17" fmla="*/ 218987 w 337966"/>
                <a:gd name="connsiteY17" fmla="*/ 84256 h 604363"/>
                <a:gd name="connsiteX18" fmla="*/ 188777 w 337966"/>
                <a:gd name="connsiteY18" fmla="*/ 129993 h 604363"/>
                <a:gd name="connsiteX19" fmla="*/ 313874 w 337966"/>
                <a:gd name="connsiteY19" fmla="*/ 514162 h 604363"/>
                <a:gd name="connsiteX20" fmla="*/ 314442 w 337966"/>
                <a:gd name="connsiteY20" fmla="*/ 515861 h 604363"/>
                <a:gd name="connsiteX21" fmla="*/ 337277 w 337966"/>
                <a:gd name="connsiteY21" fmla="*/ 585813 h 604363"/>
                <a:gd name="connsiteX22" fmla="*/ 328058 w 337966"/>
                <a:gd name="connsiteY22" fmla="*/ 603655 h 604363"/>
                <a:gd name="connsiteX23" fmla="*/ 323661 w 337966"/>
                <a:gd name="connsiteY23" fmla="*/ 604363 h 604363"/>
                <a:gd name="connsiteX24" fmla="*/ 310187 w 337966"/>
                <a:gd name="connsiteY24" fmla="*/ 594592 h 604363"/>
                <a:gd name="connsiteX25" fmla="*/ 288486 w 337966"/>
                <a:gd name="connsiteY25" fmla="*/ 527756 h 604363"/>
                <a:gd name="connsiteX26" fmla="*/ 168920 w 337966"/>
                <a:gd name="connsiteY26" fmla="*/ 490514 h 604363"/>
                <a:gd name="connsiteX27" fmla="*/ 49353 w 337966"/>
                <a:gd name="connsiteY27" fmla="*/ 527756 h 604363"/>
                <a:gd name="connsiteX28" fmla="*/ 27653 w 337966"/>
                <a:gd name="connsiteY28" fmla="*/ 594592 h 604363"/>
                <a:gd name="connsiteX29" fmla="*/ 9782 w 337966"/>
                <a:gd name="connsiteY29" fmla="*/ 603655 h 604363"/>
                <a:gd name="connsiteX30" fmla="*/ 704 w 337966"/>
                <a:gd name="connsiteY30" fmla="*/ 585813 h 604363"/>
                <a:gd name="connsiteX31" fmla="*/ 23398 w 337966"/>
                <a:gd name="connsiteY31" fmla="*/ 516003 h 604363"/>
                <a:gd name="connsiteX32" fmla="*/ 23965 w 337966"/>
                <a:gd name="connsiteY32" fmla="*/ 514020 h 604363"/>
                <a:gd name="connsiteX33" fmla="*/ 149063 w 337966"/>
                <a:gd name="connsiteY33" fmla="*/ 129993 h 604363"/>
                <a:gd name="connsiteX34" fmla="*/ 118852 w 337966"/>
                <a:gd name="connsiteY34" fmla="*/ 84256 h 604363"/>
                <a:gd name="connsiteX35" fmla="*/ 168920 w 337966"/>
                <a:gd name="connsiteY35" fmla="*/ 34270 h 604363"/>
                <a:gd name="connsiteX36" fmla="*/ 94727 w 337966"/>
                <a:gd name="connsiteY36" fmla="*/ 28009 h 604363"/>
                <a:gd name="connsiteX37" fmla="*/ 95578 w 337966"/>
                <a:gd name="connsiteY37" fmla="*/ 47981 h 604363"/>
                <a:gd name="connsiteX38" fmla="*/ 83809 w 337966"/>
                <a:gd name="connsiteY38" fmla="*/ 82117 h 604363"/>
                <a:gd name="connsiteX39" fmla="*/ 95436 w 337966"/>
                <a:gd name="connsiteY39" fmla="*/ 116111 h 604363"/>
                <a:gd name="connsiteX40" fmla="*/ 94444 w 337966"/>
                <a:gd name="connsiteY40" fmla="*/ 136083 h 604363"/>
                <a:gd name="connsiteX41" fmla="*/ 84944 w 337966"/>
                <a:gd name="connsiteY41" fmla="*/ 139624 h 604363"/>
                <a:gd name="connsiteX42" fmla="*/ 74309 w 337966"/>
                <a:gd name="connsiteY42" fmla="*/ 134950 h 604363"/>
                <a:gd name="connsiteX43" fmla="*/ 55451 w 337966"/>
                <a:gd name="connsiteY43" fmla="*/ 82117 h 604363"/>
                <a:gd name="connsiteX44" fmla="*/ 74735 w 337966"/>
                <a:gd name="connsiteY44" fmla="*/ 28859 h 604363"/>
                <a:gd name="connsiteX45" fmla="*/ 94727 w 337966"/>
                <a:gd name="connsiteY45" fmla="*/ 28009 h 604363"/>
                <a:gd name="connsiteX46" fmla="*/ 241562 w 337966"/>
                <a:gd name="connsiteY46" fmla="*/ 27868 h 604363"/>
                <a:gd name="connsiteX47" fmla="*/ 261555 w 337966"/>
                <a:gd name="connsiteY47" fmla="*/ 29001 h 604363"/>
                <a:gd name="connsiteX48" fmla="*/ 280413 w 337966"/>
                <a:gd name="connsiteY48" fmla="*/ 81834 h 604363"/>
                <a:gd name="connsiteX49" fmla="*/ 261130 w 337966"/>
                <a:gd name="connsiteY49" fmla="*/ 135091 h 604363"/>
                <a:gd name="connsiteX50" fmla="*/ 250779 w 337966"/>
                <a:gd name="connsiteY50" fmla="*/ 139624 h 604363"/>
                <a:gd name="connsiteX51" fmla="*/ 241137 w 337966"/>
                <a:gd name="connsiteY51" fmla="*/ 135941 h 604363"/>
                <a:gd name="connsiteX52" fmla="*/ 240286 w 337966"/>
                <a:gd name="connsiteY52" fmla="*/ 115970 h 604363"/>
                <a:gd name="connsiteX53" fmla="*/ 252055 w 337966"/>
                <a:gd name="connsiteY53" fmla="*/ 81834 h 604363"/>
                <a:gd name="connsiteX54" fmla="*/ 240428 w 337966"/>
                <a:gd name="connsiteY54" fmla="*/ 47839 h 604363"/>
                <a:gd name="connsiteX55" fmla="*/ 241562 w 337966"/>
                <a:gd name="connsiteY55" fmla="*/ 27868 h 604363"/>
                <a:gd name="connsiteX56" fmla="*/ 284673 w 337966"/>
                <a:gd name="connsiteY56" fmla="*/ 3663 h 604363"/>
                <a:gd name="connsiteX57" fmla="*/ 304649 w 337966"/>
                <a:gd name="connsiteY57" fmla="*/ 4654 h 604363"/>
                <a:gd name="connsiteX58" fmla="*/ 333126 w 337966"/>
                <a:gd name="connsiteY58" fmla="*/ 81692 h 604363"/>
                <a:gd name="connsiteX59" fmla="*/ 304224 w 337966"/>
                <a:gd name="connsiteY59" fmla="*/ 159297 h 604363"/>
                <a:gd name="connsiteX60" fmla="*/ 293740 w 337966"/>
                <a:gd name="connsiteY60" fmla="*/ 163970 h 604363"/>
                <a:gd name="connsiteX61" fmla="*/ 284106 w 337966"/>
                <a:gd name="connsiteY61" fmla="*/ 160288 h 604363"/>
                <a:gd name="connsiteX62" fmla="*/ 283256 w 337966"/>
                <a:gd name="connsiteY62" fmla="*/ 140320 h 604363"/>
                <a:gd name="connsiteX63" fmla="*/ 304791 w 337966"/>
                <a:gd name="connsiteY63" fmla="*/ 81692 h 604363"/>
                <a:gd name="connsiteX64" fmla="*/ 283681 w 337966"/>
                <a:gd name="connsiteY64" fmla="*/ 23630 h 604363"/>
                <a:gd name="connsiteX65" fmla="*/ 284673 w 337966"/>
                <a:gd name="connsiteY65" fmla="*/ 3663 h 604363"/>
                <a:gd name="connsiteX66" fmla="*/ 51750 w 337966"/>
                <a:gd name="connsiteY66" fmla="*/ 3663 h 604363"/>
                <a:gd name="connsiteX67" fmla="*/ 52601 w 337966"/>
                <a:gd name="connsiteY67" fmla="*/ 23630 h 604363"/>
                <a:gd name="connsiteX68" fmla="*/ 31039 w 337966"/>
                <a:gd name="connsiteY68" fmla="*/ 82259 h 604363"/>
                <a:gd name="connsiteX69" fmla="*/ 52176 w 337966"/>
                <a:gd name="connsiteY69" fmla="*/ 140320 h 604363"/>
                <a:gd name="connsiteX70" fmla="*/ 51183 w 337966"/>
                <a:gd name="connsiteY70" fmla="*/ 160288 h 604363"/>
                <a:gd name="connsiteX71" fmla="*/ 41679 w 337966"/>
                <a:gd name="connsiteY71" fmla="*/ 163970 h 604363"/>
                <a:gd name="connsiteX72" fmla="*/ 31181 w 337966"/>
                <a:gd name="connsiteY72" fmla="*/ 159297 h 604363"/>
                <a:gd name="connsiteX73" fmla="*/ 2668 w 337966"/>
                <a:gd name="connsiteY73" fmla="*/ 82259 h 604363"/>
                <a:gd name="connsiteX74" fmla="*/ 31607 w 337966"/>
                <a:gd name="connsiteY74" fmla="*/ 4654 h 604363"/>
                <a:gd name="connsiteX75" fmla="*/ 51750 w 337966"/>
                <a:gd name="connsiteY75" fmla="*/ 3663 h 60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7966" h="604363">
                  <a:moveTo>
                    <a:pt x="168920" y="358540"/>
                  </a:moveTo>
                  <a:cubicBezTo>
                    <a:pt x="145092" y="358540"/>
                    <a:pt x="121689" y="362505"/>
                    <a:pt x="100839" y="369869"/>
                  </a:cubicBezTo>
                  <a:lnTo>
                    <a:pt x="63111" y="485700"/>
                  </a:lnTo>
                  <a:cubicBezTo>
                    <a:pt x="93606" y="470548"/>
                    <a:pt x="130341" y="462194"/>
                    <a:pt x="168920" y="462194"/>
                  </a:cubicBezTo>
                  <a:cubicBezTo>
                    <a:pt x="207499" y="462194"/>
                    <a:pt x="244376" y="470548"/>
                    <a:pt x="274728" y="485700"/>
                  </a:cubicBezTo>
                  <a:lnTo>
                    <a:pt x="237142" y="369869"/>
                  </a:lnTo>
                  <a:cubicBezTo>
                    <a:pt x="216292" y="362505"/>
                    <a:pt x="192890" y="358540"/>
                    <a:pt x="168920" y="358540"/>
                  </a:cubicBezTo>
                  <a:close/>
                  <a:moveTo>
                    <a:pt x="168920" y="160580"/>
                  </a:moveTo>
                  <a:lnTo>
                    <a:pt x="111477" y="337017"/>
                  </a:lnTo>
                  <a:cubicBezTo>
                    <a:pt x="129773" y="332485"/>
                    <a:pt x="149347" y="330220"/>
                    <a:pt x="168920" y="330220"/>
                  </a:cubicBezTo>
                  <a:cubicBezTo>
                    <a:pt x="188635" y="330220"/>
                    <a:pt x="208066" y="332485"/>
                    <a:pt x="226363" y="337017"/>
                  </a:cubicBezTo>
                  <a:close/>
                  <a:moveTo>
                    <a:pt x="168920" y="62591"/>
                  </a:moveTo>
                  <a:cubicBezTo>
                    <a:pt x="157006" y="62591"/>
                    <a:pt x="147219" y="72220"/>
                    <a:pt x="147219" y="84256"/>
                  </a:cubicBezTo>
                  <a:cubicBezTo>
                    <a:pt x="147219" y="96150"/>
                    <a:pt x="157006" y="105779"/>
                    <a:pt x="168920" y="105779"/>
                  </a:cubicBezTo>
                  <a:cubicBezTo>
                    <a:pt x="180834" y="105779"/>
                    <a:pt x="190620" y="96150"/>
                    <a:pt x="190620" y="84256"/>
                  </a:cubicBezTo>
                  <a:cubicBezTo>
                    <a:pt x="190620" y="72220"/>
                    <a:pt x="180834" y="62591"/>
                    <a:pt x="168920" y="62591"/>
                  </a:cubicBezTo>
                  <a:close/>
                  <a:moveTo>
                    <a:pt x="168920" y="34270"/>
                  </a:moveTo>
                  <a:cubicBezTo>
                    <a:pt x="196577" y="34270"/>
                    <a:pt x="218987" y="56643"/>
                    <a:pt x="218987" y="84256"/>
                  </a:cubicBezTo>
                  <a:cubicBezTo>
                    <a:pt x="218987" y="104647"/>
                    <a:pt x="206506" y="122347"/>
                    <a:pt x="188777" y="129993"/>
                  </a:cubicBezTo>
                  <a:lnTo>
                    <a:pt x="313874" y="514162"/>
                  </a:lnTo>
                  <a:cubicBezTo>
                    <a:pt x="314158" y="514728"/>
                    <a:pt x="314300" y="515295"/>
                    <a:pt x="314442" y="515861"/>
                  </a:cubicBezTo>
                  <a:lnTo>
                    <a:pt x="337277" y="585813"/>
                  </a:lnTo>
                  <a:cubicBezTo>
                    <a:pt x="339688" y="593318"/>
                    <a:pt x="335575" y="601248"/>
                    <a:pt x="328058" y="603655"/>
                  </a:cubicBezTo>
                  <a:cubicBezTo>
                    <a:pt x="326639" y="604221"/>
                    <a:pt x="325221" y="604363"/>
                    <a:pt x="323661" y="604363"/>
                  </a:cubicBezTo>
                  <a:cubicBezTo>
                    <a:pt x="317704" y="604363"/>
                    <a:pt x="312172" y="600540"/>
                    <a:pt x="310187" y="594592"/>
                  </a:cubicBezTo>
                  <a:lnTo>
                    <a:pt x="288486" y="527756"/>
                  </a:lnTo>
                  <a:cubicBezTo>
                    <a:pt x="258984" y="503966"/>
                    <a:pt x="215725" y="490514"/>
                    <a:pt x="168920" y="490514"/>
                  </a:cubicBezTo>
                  <a:cubicBezTo>
                    <a:pt x="122114" y="490514"/>
                    <a:pt x="78855" y="504108"/>
                    <a:pt x="49353" y="527756"/>
                  </a:cubicBezTo>
                  <a:lnTo>
                    <a:pt x="27653" y="594592"/>
                  </a:lnTo>
                  <a:cubicBezTo>
                    <a:pt x="25242" y="602097"/>
                    <a:pt x="17157" y="606062"/>
                    <a:pt x="9782" y="603655"/>
                  </a:cubicBezTo>
                  <a:cubicBezTo>
                    <a:pt x="2264" y="601248"/>
                    <a:pt x="-1707" y="593318"/>
                    <a:pt x="704" y="585813"/>
                  </a:cubicBezTo>
                  <a:lnTo>
                    <a:pt x="23398" y="516003"/>
                  </a:lnTo>
                  <a:cubicBezTo>
                    <a:pt x="23540" y="515295"/>
                    <a:pt x="23823" y="514728"/>
                    <a:pt x="23965" y="514020"/>
                  </a:cubicBezTo>
                  <a:lnTo>
                    <a:pt x="149063" y="129993"/>
                  </a:lnTo>
                  <a:cubicBezTo>
                    <a:pt x="131334" y="122347"/>
                    <a:pt x="118852" y="104647"/>
                    <a:pt x="118852" y="84256"/>
                  </a:cubicBezTo>
                  <a:cubicBezTo>
                    <a:pt x="118852" y="56643"/>
                    <a:pt x="141404" y="34270"/>
                    <a:pt x="168920" y="34270"/>
                  </a:cubicBezTo>
                  <a:close/>
                  <a:moveTo>
                    <a:pt x="94727" y="28009"/>
                  </a:moveTo>
                  <a:cubicBezTo>
                    <a:pt x="100541" y="33250"/>
                    <a:pt x="100966" y="42174"/>
                    <a:pt x="95578" y="47981"/>
                  </a:cubicBezTo>
                  <a:cubicBezTo>
                    <a:pt x="88914" y="55346"/>
                    <a:pt x="83809" y="70077"/>
                    <a:pt x="83809" y="82117"/>
                  </a:cubicBezTo>
                  <a:cubicBezTo>
                    <a:pt x="83809" y="94157"/>
                    <a:pt x="88772" y="108746"/>
                    <a:pt x="95436" y="116111"/>
                  </a:cubicBezTo>
                  <a:cubicBezTo>
                    <a:pt x="100683" y="121919"/>
                    <a:pt x="100257" y="130842"/>
                    <a:pt x="94444" y="136083"/>
                  </a:cubicBezTo>
                  <a:cubicBezTo>
                    <a:pt x="91608" y="138491"/>
                    <a:pt x="88205" y="139624"/>
                    <a:pt x="84944" y="139624"/>
                  </a:cubicBezTo>
                  <a:cubicBezTo>
                    <a:pt x="80974" y="139624"/>
                    <a:pt x="77145" y="138066"/>
                    <a:pt x="74309" y="134950"/>
                  </a:cubicBezTo>
                  <a:cubicBezTo>
                    <a:pt x="61265" y="120502"/>
                    <a:pt x="55451" y="97981"/>
                    <a:pt x="55451" y="82117"/>
                  </a:cubicBezTo>
                  <a:cubicBezTo>
                    <a:pt x="55451" y="66111"/>
                    <a:pt x="61406" y="43448"/>
                    <a:pt x="74735" y="28859"/>
                  </a:cubicBezTo>
                  <a:cubicBezTo>
                    <a:pt x="79981" y="23052"/>
                    <a:pt x="88914" y="22627"/>
                    <a:pt x="94727" y="28009"/>
                  </a:cubicBezTo>
                  <a:close/>
                  <a:moveTo>
                    <a:pt x="241562" y="27868"/>
                  </a:moveTo>
                  <a:cubicBezTo>
                    <a:pt x="247376" y="22627"/>
                    <a:pt x="256309" y="23194"/>
                    <a:pt x="261555" y="29001"/>
                  </a:cubicBezTo>
                  <a:cubicBezTo>
                    <a:pt x="274600" y="43448"/>
                    <a:pt x="280413" y="65970"/>
                    <a:pt x="280413" y="81834"/>
                  </a:cubicBezTo>
                  <a:cubicBezTo>
                    <a:pt x="280413" y="97839"/>
                    <a:pt x="274458" y="120502"/>
                    <a:pt x="261130" y="135091"/>
                  </a:cubicBezTo>
                  <a:cubicBezTo>
                    <a:pt x="258436" y="138066"/>
                    <a:pt x="254607" y="139624"/>
                    <a:pt x="250779" y="139624"/>
                  </a:cubicBezTo>
                  <a:cubicBezTo>
                    <a:pt x="247376" y="139624"/>
                    <a:pt x="243831" y="138491"/>
                    <a:pt x="241137" y="135941"/>
                  </a:cubicBezTo>
                  <a:cubicBezTo>
                    <a:pt x="235324" y="130700"/>
                    <a:pt x="235040" y="121777"/>
                    <a:pt x="240286" y="115970"/>
                  </a:cubicBezTo>
                  <a:cubicBezTo>
                    <a:pt x="246951" y="108604"/>
                    <a:pt x="252055" y="93873"/>
                    <a:pt x="252055" y="81834"/>
                  </a:cubicBezTo>
                  <a:cubicBezTo>
                    <a:pt x="252055" y="69794"/>
                    <a:pt x="247092" y="55205"/>
                    <a:pt x="240428" y="47839"/>
                  </a:cubicBezTo>
                  <a:cubicBezTo>
                    <a:pt x="235182" y="42032"/>
                    <a:pt x="235749" y="33109"/>
                    <a:pt x="241562" y="27868"/>
                  </a:cubicBezTo>
                  <a:close/>
                  <a:moveTo>
                    <a:pt x="284673" y="3663"/>
                  </a:moveTo>
                  <a:cubicBezTo>
                    <a:pt x="290482" y="-1577"/>
                    <a:pt x="299407" y="-1152"/>
                    <a:pt x="304649" y="4654"/>
                  </a:cubicBezTo>
                  <a:cubicBezTo>
                    <a:pt x="322217" y="24197"/>
                    <a:pt x="333126" y="53653"/>
                    <a:pt x="333126" y="81692"/>
                  </a:cubicBezTo>
                  <a:cubicBezTo>
                    <a:pt x="333126" y="110015"/>
                    <a:pt x="322075" y="139754"/>
                    <a:pt x="304224" y="159297"/>
                  </a:cubicBezTo>
                  <a:cubicBezTo>
                    <a:pt x="301391" y="162412"/>
                    <a:pt x="297565" y="163970"/>
                    <a:pt x="293740" y="163970"/>
                  </a:cubicBezTo>
                  <a:cubicBezTo>
                    <a:pt x="290340" y="163970"/>
                    <a:pt x="286940" y="162695"/>
                    <a:pt x="284106" y="160288"/>
                  </a:cubicBezTo>
                  <a:cubicBezTo>
                    <a:pt x="278439" y="155048"/>
                    <a:pt x="278014" y="145985"/>
                    <a:pt x="283256" y="140320"/>
                  </a:cubicBezTo>
                  <a:cubicBezTo>
                    <a:pt x="296432" y="125876"/>
                    <a:pt x="304791" y="102934"/>
                    <a:pt x="304791" y="81692"/>
                  </a:cubicBezTo>
                  <a:cubicBezTo>
                    <a:pt x="304791" y="60733"/>
                    <a:pt x="296574" y="37933"/>
                    <a:pt x="283681" y="23630"/>
                  </a:cubicBezTo>
                  <a:cubicBezTo>
                    <a:pt x="278439" y="17824"/>
                    <a:pt x="278864" y="8902"/>
                    <a:pt x="284673" y="3663"/>
                  </a:cubicBezTo>
                  <a:close/>
                  <a:moveTo>
                    <a:pt x="51750" y="3663"/>
                  </a:moveTo>
                  <a:cubicBezTo>
                    <a:pt x="57425" y="8902"/>
                    <a:pt x="57850" y="17966"/>
                    <a:pt x="52601" y="23630"/>
                  </a:cubicBezTo>
                  <a:cubicBezTo>
                    <a:pt x="39551" y="38075"/>
                    <a:pt x="31039" y="61016"/>
                    <a:pt x="31039" y="82259"/>
                  </a:cubicBezTo>
                  <a:cubicBezTo>
                    <a:pt x="31039" y="103218"/>
                    <a:pt x="39267" y="126017"/>
                    <a:pt x="52176" y="140320"/>
                  </a:cubicBezTo>
                  <a:cubicBezTo>
                    <a:pt x="57425" y="146127"/>
                    <a:pt x="56999" y="155048"/>
                    <a:pt x="51183" y="160288"/>
                  </a:cubicBezTo>
                  <a:cubicBezTo>
                    <a:pt x="48488" y="162695"/>
                    <a:pt x="45083" y="163970"/>
                    <a:pt x="41679" y="163970"/>
                  </a:cubicBezTo>
                  <a:cubicBezTo>
                    <a:pt x="37848" y="163970"/>
                    <a:pt x="34018" y="162412"/>
                    <a:pt x="31181" y="159297"/>
                  </a:cubicBezTo>
                  <a:cubicBezTo>
                    <a:pt x="13591" y="139754"/>
                    <a:pt x="2668" y="110298"/>
                    <a:pt x="2668" y="82259"/>
                  </a:cubicBezTo>
                  <a:cubicBezTo>
                    <a:pt x="2668" y="53936"/>
                    <a:pt x="13733" y="24197"/>
                    <a:pt x="31607" y="4654"/>
                  </a:cubicBezTo>
                  <a:cubicBezTo>
                    <a:pt x="36997" y="-1152"/>
                    <a:pt x="45934" y="-1577"/>
                    <a:pt x="51750" y="366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48252066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inVertic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p:bldP spid="7"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dpi="0" rotWithShape="1">
            <a:blip r:embed="rId3">
              <a:duotone>
                <a:prstClr val="black"/>
                <a:srgbClr val="D9C3A5">
                  <a:tint val="50000"/>
                  <a:satMod val="180000"/>
                </a:srgbClr>
              </a:duotone>
            </a:blip>
            <a:srcRect/>
            <a:stretch>
              <a:fillRect t="-125100" b="-354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52399" y="717250"/>
            <a:ext cx="2390398"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smtClean="0">
                <a:solidFill>
                  <a:schemeClr val="bg1"/>
                </a:solidFill>
                <a:latin typeface="Humanst521 BT" panose="020B0602020204020204" pitchFamily="34" charset="0"/>
                <a:ea typeface="方正兰亭中黑_GBK" panose="02000000000000000000" pitchFamily="2" charset="-122"/>
              </a:rPr>
              <a:t>13</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440847" y="1002142"/>
            <a:ext cx="5262979" cy="2004010"/>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《神探夏洛克》</a:t>
            </a:r>
            <a:r>
              <a:rPr lang="zh-CN" altLang="zh-CN" sz="4400" dirty="0" smtClean="0"/>
              <a:t>：</a:t>
            </a:r>
            <a:endParaRPr lang="en-US" altLang="zh-CN" sz="4400" dirty="0" smtClean="0"/>
          </a:p>
          <a:p>
            <a:pPr>
              <a:lnSpc>
                <a:spcPct val="150000"/>
              </a:lnSpc>
            </a:pPr>
            <a:r>
              <a:rPr lang="zh-CN" altLang="zh-CN" sz="4400" dirty="0" smtClean="0"/>
              <a:t>从</a:t>
            </a:r>
            <a:r>
              <a:rPr lang="zh-CN" altLang="zh-CN" sz="4400" dirty="0"/>
              <a:t>长篇小说到迷你剧</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136929286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769176"/>
            <a:ext cx="6780118" cy="470898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原作：《福尔摩斯探案集》（柯南·道尔）</a:t>
            </a:r>
          </a:p>
          <a:p>
            <a:pPr>
              <a:lnSpc>
                <a:spcPct val="150000"/>
              </a:lnSpc>
            </a:pPr>
            <a:r>
              <a:rPr lang="zh-CN" altLang="zh-CN" sz="2000" dirty="0"/>
              <a:t>改编作品：《神探夏洛克》</a:t>
            </a:r>
            <a:r>
              <a:rPr lang="en-US" altLang="zh-CN" sz="2000" dirty="0"/>
              <a:t>(</a:t>
            </a:r>
            <a:r>
              <a:rPr lang="zh-CN" altLang="zh-CN" sz="2000" dirty="0"/>
              <a:t>迷你剧，</a:t>
            </a:r>
            <a:r>
              <a:rPr lang="en-US" altLang="zh-CN" sz="2000" dirty="0"/>
              <a:t>2010</a:t>
            </a:r>
            <a:r>
              <a:rPr lang="zh-CN" altLang="zh-CN" sz="2000" dirty="0"/>
              <a:t>年</a:t>
            </a:r>
            <a:r>
              <a:rPr lang="en-US" altLang="zh-CN" sz="2000" dirty="0"/>
              <a:t>7</a:t>
            </a:r>
            <a:r>
              <a:rPr lang="zh-CN" altLang="zh-CN" sz="2000" dirty="0"/>
              <a:t>月</a:t>
            </a:r>
            <a:r>
              <a:rPr lang="en-US" altLang="zh-CN" sz="2000" dirty="0"/>
              <a:t>25</a:t>
            </a:r>
            <a:r>
              <a:rPr lang="zh-CN" altLang="zh-CN" sz="2000" dirty="0"/>
              <a:t>日首播</a:t>
            </a:r>
            <a:r>
              <a:rPr lang="en-US" altLang="zh-CN" sz="2000" dirty="0"/>
              <a:t>)</a:t>
            </a:r>
            <a:endParaRPr lang="zh-CN" altLang="zh-CN" sz="2000" dirty="0"/>
          </a:p>
          <a:p>
            <a:pPr>
              <a:lnSpc>
                <a:spcPct val="150000"/>
              </a:lnSpc>
            </a:pPr>
            <a:r>
              <a:rPr lang="zh-CN" altLang="zh-CN" sz="2000" dirty="0"/>
              <a:t>导演：保罗·麦奎根，等</a:t>
            </a:r>
          </a:p>
          <a:p>
            <a:pPr>
              <a:lnSpc>
                <a:spcPct val="150000"/>
              </a:lnSpc>
            </a:pPr>
            <a:r>
              <a:rPr lang="zh-CN" altLang="zh-CN" sz="2000" dirty="0"/>
              <a:t>编剧：史蒂文·莫法特、马克·加蒂斯、斯蒂芬·汤普森</a:t>
            </a:r>
          </a:p>
          <a:p>
            <a:pPr>
              <a:lnSpc>
                <a:spcPct val="150000"/>
              </a:lnSpc>
            </a:pPr>
            <a:r>
              <a:rPr lang="zh-CN" altLang="zh-CN" sz="2000" dirty="0"/>
              <a:t>主演</a:t>
            </a:r>
            <a:r>
              <a:rPr lang="en-US" altLang="zh-CN" sz="2000" dirty="0"/>
              <a:t>:</a:t>
            </a:r>
            <a:r>
              <a:rPr lang="zh-CN" altLang="zh-CN" sz="2000" dirty="0"/>
              <a:t>本尼迪克特·康伯巴奇、马丁·弗瑞曼</a:t>
            </a:r>
          </a:p>
          <a:p>
            <a:pPr>
              <a:lnSpc>
                <a:spcPct val="150000"/>
              </a:lnSpc>
            </a:pPr>
            <a:r>
              <a:rPr lang="zh-CN" altLang="zh-CN" sz="2000" dirty="0"/>
              <a:t>获奖：</a:t>
            </a:r>
            <a:r>
              <a:rPr lang="en-US" altLang="zh-CN" sz="2000" dirty="0"/>
              <a:t>2014</a:t>
            </a:r>
            <a:r>
              <a:rPr lang="zh-CN" altLang="zh-CN" sz="2000" dirty="0"/>
              <a:t>年第</a:t>
            </a:r>
            <a:r>
              <a:rPr lang="en-US" altLang="zh-CN" sz="2000" dirty="0"/>
              <a:t>66</a:t>
            </a:r>
            <a:r>
              <a:rPr lang="zh-CN" altLang="zh-CN" sz="2000" dirty="0"/>
              <a:t>届美国艾美奖迷你剧</a:t>
            </a:r>
            <a:r>
              <a:rPr lang="en-US" altLang="zh-CN" sz="2000" dirty="0"/>
              <a:t>/</a:t>
            </a:r>
            <a:r>
              <a:rPr lang="zh-CN" altLang="zh-CN" sz="2000" dirty="0"/>
              <a:t>电视电影</a:t>
            </a:r>
            <a:r>
              <a:rPr lang="en-US" altLang="zh-CN" sz="2000" dirty="0"/>
              <a:t>/</a:t>
            </a:r>
            <a:r>
              <a:rPr lang="zh-CN" altLang="zh-CN" sz="2000" dirty="0"/>
              <a:t>特别剧情类最佳编剧（最后的誓言）史蒂文·莫法特，</a:t>
            </a:r>
            <a:r>
              <a:rPr lang="en-US" altLang="zh-CN" sz="2000" dirty="0"/>
              <a:t>2012</a:t>
            </a:r>
            <a:r>
              <a:rPr lang="zh-CN" altLang="zh-CN" sz="2000" dirty="0"/>
              <a:t>年第</a:t>
            </a:r>
            <a:r>
              <a:rPr lang="en-US" altLang="zh-CN" sz="2000" dirty="0"/>
              <a:t>65</a:t>
            </a:r>
            <a:r>
              <a:rPr lang="zh-CN" altLang="zh-CN" sz="2000" dirty="0"/>
              <a:t>届英国电影和电视艺术学院奖最佳编剧（贝尔戈维亚丑闻）史蒂文·莫法特，</a:t>
            </a:r>
            <a:r>
              <a:rPr lang="en-US" altLang="zh-CN" sz="2000" dirty="0"/>
              <a:t>2011</a:t>
            </a:r>
            <a:r>
              <a:rPr lang="zh-CN" altLang="zh-CN" sz="2000" dirty="0"/>
              <a:t>年第</a:t>
            </a:r>
            <a:r>
              <a:rPr lang="en-US" altLang="zh-CN" sz="2000" dirty="0"/>
              <a:t>64</a:t>
            </a:r>
            <a:r>
              <a:rPr lang="zh-CN" altLang="zh-CN" sz="2000" dirty="0"/>
              <a:t>届英国电影和电视艺术学院奖最佳剧集《神探夏洛克》第一季</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84986" y="2837329"/>
            <a:ext cx="3048458" cy="3724835"/>
          </a:xfrm>
          <a:prstGeom prst="rect">
            <a:avLst/>
          </a:prstGeom>
        </p:spPr>
      </p:pic>
    </p:spTree>
    <p:extLst>
      <p:ext uri="{BB962C8B-B14F-4D97-AF65-F5344CB8AC3E}">
        <p14:creationId xmlns:p14="http://schemas.microsoft.com/office/powerpoint/2010/main" val="142793087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2308324"/>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charset="2"/>
              <a:buChar char="Ø"/>
            </a:pPr>
            <a:r>
              <a:rPr lang="zh-CN" altLang="zh-CN" sz="1600" dirty="0"/>
              <a:t>《福尔摩斯探案集》是柯南·道尔的代表作，其故事结构、悬念设计、推理手法等都给现代侦探小说树立了典范，开启了侦探小说历史“黄金时代”。</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将《福尔摩斯探案集》改编成迷你剧集，具有天然的受众基础和话题度，改编价值极高。</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小说人物极具特色，结构严谨，悬念设置精巧，推理过程更是令人拍案叫绝，具备不错的改编基础。凶杀、盗窃、敲诈、绑架、嫁祸甚至志怪传奇等元素在小说中比比皆是，这样的作品改编成迷你剧集很容易吸引电视主流观众。</a:t>
            </a:r>
            <a:r>
              <a:rPr lang="zh-CN" altLang="zh-CN" sz="1600" dirty="0"/>
              <a:t> </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2046533121"/>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223960" y="693991"/>
            <a:ext cx="1961439"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950907" cy="470898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2000" b="1" dirty="0">
                <a:solidFill>
                  <a:srgbClr val="74412A"/>
                </a:solidFill>
                <a:latin typeface="+mj-ea"/>
                <a:cs typeface="Angsana New" panose="02020603050405020304" pitchFamily="18" charset="-34"/>
              </a:rPr>
              <a:t>（三）</a:t>
            </a:r>
            <a:r>
              <a:rPr lang="zh-CN" altLang="zh-CN" sz="2000" b="1" dirty="0">
                <a:solidFill>
                  <a:srgbClr val="74412A"/>
                </a:solidFill>
                <a:latin typeface="+mj-ea"/>
                <a:cs typeface="Angsana New" panose="02020603050405020304" pitchFamily="18" charset="-34"/>
              </a:rPr>
              <a:t>小说人物相对单薄，关系相对松散</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Arial" charset="0"/>
              <a:buChar char="•"/>
            </a:pPr>
            <a:r>
              <a:rPr lang="zh-CN" altLang="zh-CN" sz="1600" dirty="0"/>
              <a:t>原小说中的主要人物较少，算起来只有王薄、王丽、刀疤脸（警察）、傻根，着墨较多的人物是王薄和王丽，但囿于篇幅和风格，主要人物的性格描写都相对单薄</a:t>
            </a:r>
            <a:r>
              <a:rPr lang="zh-CN" altLang="zh-CN" sz="1600" dirty="0" smtClean="0"/>
              <a:t>。</a:t>
            </a:r>
            <a:endParaRPr lang="en-US" altLang="zh-CN" sz="1600" dirty="0" smtClean="0"/>
          </a:p>
          <a:p>
            <a:pPr marL="285750" indent="-285750">
              <a:lnSpc>
                <a:spcPct val="150000"/>
              </a:lnSpc>
              <a:buFont typeface="Arial" charset="0"/>
              <a:buChar char="•"/>
            </a:pPr>
            <a:r>
              <a:rPr lang="zh-CN" altLang="zh-CN" sz="1600" dirty="0"/>
              <a:t>除了四个主要人物（傻根、王薄、王丽、刀疤脸）外，小说中仅蜻蜓点水般塑造了几个过路的、缺乏组织关系的毛贼，与主要人物之间并没有形成有效的、戏剧性强的对抗关系。 </a:t>
            </a:r>
            <a:endParaRPr lang="en-US" altLang="zh-CN" sz="1600" dirty="0" smtClean="0"/>
          </a:p>
          <a:p>
            <a:pPr marL="285750" indent="-285750">
              <a:lnSpc>
                <a:spcPct val="150000"/>
              </a:lnSpc>
              <a:buFont typeface="Arial" charset="0"/>
              <a:buChar char="•"/>
            </a:pP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（四）小说偏内心戏的平实叙述与大众接受有距离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Arial" charset="0"/>
              <a:buChar char="•"/>
            </a:pPr>
            <a:r>
              <a:rPr lang="zh-CN" altLang="zh-CN" sz="1600" dirty="0"/>
              <a:t>小说叙事风格总体偏于平实，虽然也偶有幽默之笔，但无论是细节的铺陈还是笑料的设置都与现代电影观众的审美期待存在落差。 </a:t>
            </a:r>
            <a:endParaRPr lang="en-US" altLang="zh-CN" sz="1600" dirty="0" smtClean="0"/>
          </a:p>
          <a:p>
            <a:pPr marL="285750" indent="-285750">
              <a:lnSpc>
                <a:spcPct val="150000"/>
              </a:lnSpc>
              <a:buFont typeface="Arial" charset="0"/>
              <a:buChar char="•"/>
            </a:pPr>
            <a:r>
              <a:rPr lang="zh-CN" altLang="zh-CN" sz="1600" dirty="0"/>
              <a:t>在改编过程中，创作者必须注意风格的把控，缩减甚至去除不必要的现实议论，放大观众期待和作者省略的戏剧性过程，并且体现出风格。 </a:t>
            </a:r>
            <a:endParaRPr lang="en-US" altLang="zh-CN" sz="1600" dirty="0"/>
          </a:p>
          <a:p>
            <a:pPr>
              <a:lnSpc>
                <a:spcPct val="150000"/>
              </a:lnSpc>
            </a:pPr>
            <a:endParaRPr lang="zh-CN"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1345062030"/>
      </p:ext>
    </p:extLst>
  </p:cSld>
  <p:clrMapOvr>
    <a:masterClrMapping/>
  </p:clrMapOvr>
  <p:transition spd="slow">
    <p:cove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10317339" cy="4801314"/>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一）原著主角性格扁平，人物关系单薄，情感层面有缺失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福尔摩斯未涉亲情，不谈爱情，不重友情，这种情感面的缺失导致主人公的性格维度趋于扁平，不够立体丰富，这无疑是将《福尔摩斯探案集》改编成迷你剧集时需要直面的重要问题之一。</a:t>
            </a:r>
            <a:r>
              <a:rPr lang="zh-CN" altLang="zh-CN" sz="1600" dirty="0"/>
              <a:t>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（二）原著案件很多，体量水平不一，需要精挑细</a:t>
            </a:r>
            <a:r>
              <a:rPr lang="zh-CN" altLang="zh-CN" sz="2000" b="1" dirty="0">
                <a:solidFill>
                  <a:srgbClr val="74412A"/>
                </a:solidFill>
                <a:latin typeface="+mj-ea"/>
                <a:cs typeface="Angsana New" panose="02020603050405020304" pitchFamily="18" charset="-34"/>
              </a:rPr>
              <a:t>选</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福尔摩斯系列小说体量巨大，水平不一，要改编</a:t>
            </a:r>
            <a:r>
              <a:rPr lang="zh-CN" altLang="zh-CN" sz="1600" dirty="0" smtClean="0"/>
              <a:t>成迷</a:t>
            </a:r>
            <a:r>
              <a:rPr lang="zh-CN" altLang="zh-CN" sz="1600" dirty="0"/>
              <a:t>你剧集，需要对故事进行精挑细选</a:t>
            </a:r>
            <a:r>
              <a:rPr lang="zh-CN" altLang="zh-CN" sz="1600" dirty="0" smtClean="0"/>
              <a:t>。</a:t>
            </a:r>
            <a:endParaRPr lang="en-US" altLang="zh-CN" sz="1600" dirty="0"/>
          </a:p>
          <a:p>
            <a:pPr marL="285750" indent="-285750">
              <a:lnSpc>
                <a:spcPct val="150000"/>
              </a:lnSpc>
              <a:buFont typeface="Wingdings" charset="2"/>
              <a:buChar char="Ø"/>
            </a:pPr>
            <a:r>
              <a:rPr lang="zh-CN" altLang="zh-CN" sz="1600" dirty="0" smtClean="0"/>
              <a:t>这些</a:t>
            </a:r>
            <a:r>
              <a:rPr lang="zh-CN" altLang="zh-CN" sz="1600" dirty="0"/>
              <a:t>故事的情节跨度极大，各自独立成章，鲜有明确的联系性，想从中为迷你剧集找到一条正反一号一以贯之的斗争主线无疑更加困难。</a:t>
            </a:r>
            <a:r>
              <a:rPr lang="zh-CN" altLang="zh-CN" sz="1600" dirty="0"/>
              <a:t> </a:t>
            </a:r>
            <a:endParaRPr lang="en-US" altLang="zh-CN" sz="1600" dirty="0" smtClean="0"/>
          </a:p>
          <a:p>
            <a:pPr>
              <a:lnSpc>
                <a:spcPct val="150000"/>
              </a:lnSpc>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（三）原著时代气息浓郁，与当今社会存在较大</a:t>
            </a:r>
            <a:r>
              <a:rPr lang="zh-CN" altLang="zh-CN" sz="2000" b="1" dirty="0">
                <a:solidFill>
                  <a:srgbClr val="74412A"/>
                </a:solidFill>
                <a:latin typeface="+mj-ea"/>
                <a:cs typeface="Angsana New" panose="02020603050405020304" pitchFamily="18" charset="-34"/>
              </a:rPr>
              <a:t>差异</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smtClean="0"/>
              <a:t>除非</a:t>
            </a:r>
            <a:r>
              <a:rPr lang="zh-CN" altLang="zh-CN" sz="1600" dirty="0"/>
              <a:t>有意强调过去，侦探推理类作品往往要求与现实生活紧密结合，以最大限度地营造作品的真实感和刺激感</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因而</a:t>
            </a:r>
            <a:r>
              <a:rPr lang="zh-CN" altLang="zh-CN" sz="1600" dirty="0"/>
              <a:t>改编创作者不得不面对如何为原著赋予时代气息的问题。这个问题尽管不复杂，但处理好也并不容易。</a:t>
            </a:r>
            <a:r>
              <a:rPr lang="zh-CN" altLang="zh-CN" sz="1600" dirty="0"/>
              <a:t> </a:t>
            </a:r>
            <a:endParaRPr lang="en-US" altLang="zh-CN" sz="1600" dirty="0"/>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1948012903"/>
      </p:ext>
    </p:extLst>
  </p:cSld>
  <p:clrMapOvr>
    <a:masterClrMapping/>
  </p:clrMapOvr>
  <p:transition spd="slow">
    <p:cove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517064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（一）主要人物形象的丰满及人物关系的</a:t>
            </a:r>
            <a:r>
              <a:rPr lang="zh-CN" altLang="zh-CN" sz="2000" b="1" dirty="0">
                <a:solidFill>
                  <a:srgbClr val="74412A"/>
                </a:solidFill>
                <a:latin typeface="+mj-ea"/>
                <a:cs typeface="Angsana New" panose="02020603050405020304" pitchFamily="18" charset="-34"/>
              </a:rPr>
              <a:t>丰富</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巧用“高功能反社会”等</a:t>
            </a:r>
            <a:r>
              <a:rPr lang="zh-CN" altLang="zh-CN" sz="1600" dirty="0" smtClean="0"/>
              <a:t>标签</a:t>
            </a:r>
            <a:r>
              <a:rPr lang="zh-CN" altLang="zh-CN" sz="1600" dirty="0"/>
              <a:t>将主人公性格推向极致</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增加情感表现，丰富性格维度，构建紧密的人物关系</a:t>
            </a:r>
            <a:r>
              <a:rPr lang="zh-CN" altLang="zh-CN" sz="1600" dirty="0"/>
              <a:t> </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（二）情节的选择和主线的构建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smtClean="0"/>
              <a:t>改编</a:t>
            </a:r>
            <a:r>
              <a:rPr lang="zh-CN" altLang="zh-CN" sz="1600" dirty="0"/>
              <a:t>创作者通过对莫里阿提这一角色的塑造，实质上为剧集构建了一条清晰的正邪对抗的主情节线。</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smtClean="0"/>
              <a:t>改编</a:t>
            </a:r>
            <a:r>
              <a:rPr lang="zh-CN" altLang="zh-CN" sz="1600" dirty="0"/>
              <a:t>创作者还注意在剧集中运用其他故事中的部分元素，作为主线剧情之外的调节和亮点。</a:t>
            </a:r>
            <a:r>
              <a:rPr lang="zh-CN" altLang="zh-CN" sz="1600" dirty="0"/>
              <a:t> </a:t>
            </a:r>
            <a:r>
              <a:rPr lang="zh-CN" altLang="zh-CN" sz="1600" dirty="0" smtClean="0"/>
              <a:t> </a:t>
            </a:r>
            <a:endParaRPr lang="en-US" altLang="zh-CN" sz="1600" dirty="0" smtClean="0"/>
          </a:p>
          <a:p>
            <a:pPr marL="285750" indent="-285750">
              <a:lnSpc>
                <a:spcPct val="150000"/>
              </a:lnSpc>
              <a:buFont typeface="Wingdings" charset="2"/>
              <a:buChar char="Ø"/>
            </a:pP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（三）原著精神内涵的传承和时代气息的重建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首先，原著中明显带有维多利亚时代特色的元素在剧集中都被进行了现代化的改编。</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其次，《神探夏洛克》还使用了大量现代而幽默的语言，使剧集在轻松欢乐的氛围中更加贴近当代观众的审美趣味。</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最后，迷你剧集的改编创作者还注重与时俱进，将当代社会的许多社会现象纳入剧集中来。</a:t>
            </a:r>
            <a:r>
              <a:rPr lang="zh-CN" altLang="zh-CN" sz="1600" dirty="0"/>
              <a:t> </a:t>
            </a:r>
            <a:endParaRPr lang="en-US" altLang="zh-CN" sz="1600" dirty="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226832565"/>
      </p:ext>
    </p:extLst>
  </p:cSld>
  <p:clrMapOvr>
    <a:masterClrMapping/>
  </p:clrMapOvr>
  <p:transition spd="slow">
    <p:cove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文框 11">
            <a:extLst>
              <a:ext uri="{FF2B5EF4-FFF2-40B4-BE49-F238E27FC236}">
                <a16:creationId xmlns="" xmlns:a16="http://schemas.microsoft.com/office/drawing/2014/main" id="{83A71614-B203-40EF-B201-7AF0EE90FB5B}"/>
              </a:ext>
            </a:extLst>
          </p:cNvPr>
          <p:cNvSpPr/>
          <p:nvPr/>
        </p:nvSpPr>
        <p:spPr>
          <a:xfrm>
            <a:off x="1019176" y="4595036"/>
            <a:ext cx="10153650" cy="1378062"/>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557855"/>
            <a:ext cx="10153650" cy="12003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本案例提示</a:t>
            </a:r>
            <a:r>
              <a:rPr lang="zh-CN" altLang="zh-CN" sz="1600" dirty="0" smtClean="0"/>
              <a:t>我们</a:t>
            </a:r>
            <a:r>
              <a:rPr lang="zh-CN" altLang="en-US" sz="1600" dirty="0" smtClean="0"/>
              <a:t>：</a:t>
            </a:r>
            <a:endParaRPr lang="en-US" altLang="zh-CN" sz="1600" dirty="0" smtClean="0"/>
          </a:p>
          <a:p>
            <a:pPr>
              <a:lnSpc>
                <a:spcPct val="150000"/>
              </a:lnSpc>
            </a:pPr>
            <a:r>
              <a:rPr lang="zh-CN" altLang="zh-CN" sz="1600" dirty="0"/>
              <a:t>相对忠于传统文学经典的当代改编必须直面今昔结合，少不了现代元素的运用，但这种运用必须建立在尊重文学经典精神内涵的基础上，不能舍本逐末，否则仅凭借一时的噱头吸引观众，最终亦难以为继。</a:t>
            </a:r>
            <a:r>
              <a:rPr lang="zh-CN" altLang="zh-CN" sz="1600" dirty="0"/>
              <a:t> </a:t>
            </a:r>
            <a:endParaRPr lang="zh-CN" altLang="en-US" sz="1600" dirty="0">
              <a:latin typeface="+mj-ea"/>
            </a:endParaRPr>
          </a:p>
        </p:txBody>
      </p:sp>
      <p:sp>
        <p:nvSpPr>
          <p:cNvPr id="7" name="矩形 6">
            <a:extLst>
              <a:ext uri="{FF2B5EF4-FFF2-40B4-BE49-F238E27FC236}">
                <a16:creationId xmlns="" xmlns:a16="http://schemas.microsoft.com/office/drawing/2014/main" id="{6EAF5388-1A39-492B-A41C-C03159F5CA9A}"/>
              </a:ext>
            </a:extLst>
          </p:cNvPr>
          <p:cNvSpPr/>
          <p:nvPr/>
        </p:nvSpPr>
        <p:spPr>
          <a:xfrm>
            <a:off x="2711451" y="3716338"/>
            <a:ext cx="6769100" cy="3141662"/>
          </a:xfrm>
          <a:prstGeom prst="rect">
            <a:avLst/>
          </a:prstGeom>
          <a:blipFill dpi="0" rotWithShape="1">
            <a:blip r:embed="rId3"/>
            <a:srcRect/>
            <a:stretch>
              <a:fillRect t="-20000" b="-217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Group 7">
            <a:extLst>
              <a:ext uri="{FF2B5EF4-FFF2-40B4-BE49-F238E27FC236}">
                <a16:creationId xmlns="" xmlns:a16="http://schemas.microsoft.com/office/drawing/2014/main" id="{19D82541-2BFD-4E1D-A69C-65FE079E57F2}"/>
              </a:ext>
            </a:extLst>
          </p:cNvPr>
          <p:cNvGrpSpPr/>
          <p:nvPr/>
        </p:nvGrpSpPr>
        <p:grpSpPr>
          <a:xfrm>
            <a:off x="5670874" y="3294509"/>
            <a:ext cx="850252" cy="850248"/>
            <a:chOff x="8503251" y="2497458"/>
            <a:chExt cx="710560" cy="710560"/>
          </a:xfrm>
        </p:grpSpPr>
        <p:sp>
          <p:nvSpPr>
            <p:cNvPr id="14" name="椭圆 13">
              <a:extLst>
                <a:ext uri="{FF2B5EF4-FFF2-40B4-BE49-F238E27FC236}">
                  <a16:creationId xmlns="" xmlns:a16="http://schemas.microsoft.com/office/drawing/2014/main" id="{34E8E111-386C-4380-9231-1877F84603AB}"/>
                </a:ext>
              </a:extLst>
            </p:cNvPr>
            <p:cNvSpPr/>
            <p:nvPr/>
          </p:nvSpPr>
          <p:spPr>
            <a:xfrm>
              <a:off x="8503251" y="2497458"/>
              <a:ext cx="710560" cy="710560"/>
            </a:xfrm>
            <a:prstGeom prst="ellipse">
              <a:avLst/>
            </a:prstGeom>
            <a:solidFill>
              <a:srgbClr val="74412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Oval 9">
              <a:extLst>
                <a:ext uri="{FF2B5EF4-FFF2-40B4-BE49-F238E27FC236}">
                  <a16:creationId xmlns="" xmlns:a16="http://schemas.microsoft.com/office/drawing/2014/main" id="{B1153A9D-2275-45D1-BD95-4EB315F5BE28}"/>
                </a:ext>
              </a:extLst>
            </p:cNvPr>
            <p:cNvSpPr/>
            <p:nvPr/>
          </p:nvSpPr>
          <p:spPr>
            <a:xfrm>
              <a:off x="8750225" y="2659062"/>
              <a:ext cx="216611" cy="387352"/>
            </a:xfrm>
            <a:custGeom>
              <a:avLst/>
              <a:gdLst>
                <a:gd name="connsiteX0" fmla="*/ 168920 w 337966"/>
                <a:gd name="connsiteY0" fmla="*/ 358540 h 604363"/>
                <a:gd name="connsiteX1" fmla="*/ 100839 w 337966"/>
                <a:gd name="connsiteY1" fmla="*/ 369869 h 604363"/>
                <a:gd name="connsiteX2" fmla="*/ 63111 w 337966"/>
                <a:gd name="connsiteY2" fmla="*/ 485700 h 604363"/>
                <a:gd name="connsiteX3" fmla="*/ 168920 w 337966"/>
                <a:gd name="connsiteY3" fmla="*/ 462194 h 604363"/>
                <a:gd name="connsiteX4" fmla="*/ 274728 w 337966"/>
                <a:gd name="connsiteY4" fmla="*/ 485700 h 604363"/>
                <a:gd name="connsiteX5" fmla="*/ 237142 w 337966"/>
                <a:gd name="connsiteY5" fmla="*/ 369869 h 604363"/>
                <a:gd name="connsiteX6" fmla="*/ 168920 w 337966"/>
                <a:gd name="connsiteY6" fmla="*/ 358540 h 604363"/>
                <a:gd name="connsiteX7" fmla="*/ 168920 w 337966"/>
                <a:gd name="connsiteY7" fmla="*/ 160580 h 604363"/>
                <a:gd name="connsiteX8" fmla="*/ 111477 w 337966"/>
                <a:gd name="connsiteY8" fmla="*/ 337017 h 604363"/>
                <a:gd name="connsiteX9" fmla="*/ 168920 w 337966"/>
                <a:gd name="connsiteY9" fmla="*/ 330220 h 604363"/>
                <a:gd name="connsiteX10" fmla="*/ 226363 w 337966"/>
                <a:gd name="connsiteY10" fmla="*/ 337017 h 604363"/>
                <a:gd name="connsiteX11" fmla="*/ 168920 w 337966"/>
                <a:gd name="connsiteY11" fmla="*/ 62591 h 604363"/>
                <a:gd name="connsiteX12" fmla="*/ 147219 w 337966"/>
                <a:gd name="connsiteY12" fmla="*/ 84256 h 604363"/>
                <a:gd name="connsiteX13" fmla="*/ 168920 w 337966"/>
                <a:gd name="connsiteY13" fmla="*/ 105779 h 604363"/>
                <a:gd name="connsiteX14" fmla="*/ 190620 w 337966"/>
                <a:gd name="connsiteY14" fmla="*/ 84256 h 604363"/>
                <a:gd name="connsiteX15" fmla="*/ 168920 w 337966"/>
                <a:gd name="connsiteY15" fmla="*/ 62591 h 604363"/>
                <a:gd name="connsiteX16" fmla="*/ 168920 w 337966"/>
                <a:gd name="connsiteY16" fmla="*/ 34270 h 604363"/>
                <a:gd name="connsiteX17" fmla="*/ 218987 w 337966"/>
                <a:gd name="connsiteY17" fmla="*/ 84256 h 604363"/>
                <a:gd name="connsiteX18" fmla="*/ 188777 w 337966"/>
                <a:gd name="connsiteY18" fmla="*/ 129993 h 604363"/>
                <a:gd name="connsiteX19" fmla="*/ 313874 w 337966"/>
                <a:gd name="connsiteY19" fmla="*/ 514162 h 604363"/>
                <a:gd name="connsiteX20" fmla="*/ 314442 w 337966"/>
                <a:gd name="connsiteY20" fmla="*/ 515861 h 604363"/>
                <a:gd name="connsiteX21" fmla="*/ 337277 w 337966"/>
                <a:gd name="connsiteY21" fmla="*/ 585813 h 604363"/>
                <a:gd name="connsiteX22" fmla="*/ 328058 w 337966"/>
                <a:gd name="connsiteY22" fmla="*/ 603655 h 604363"/>
                <a:gd name="connsiteX23" fmla="*/ 323661 w 337966"/>
                <a:gd name="connsiteY23" fmla="*/ 604363 h 604363"/>
                <a:gd name="connsiteX24" fmla="*/ 310187 w 337966"/>
                <a:gd name="connsiteY24" fmla="*/ 594592 h 604363"/>
                <a:gd name="connsiteX25" fmla="*/ 288486 w 337966"/>
                <a:gd name="connsiteY25" fmla="*/ 527756 h 604363"/>
                <a:gd name="connsiteX26" fmla="*/ 168920 w 337966"/>
                <a:gd name="connsiteY26" fmla="*/ 490514 h 604363"/>
                <a:gd name="connsiteX27" fmla="*/ 49353 w 337966"/>
                <a:gd name="connsiteY27" fmla="*/ 527756 h 604363"/>
                <a:gd name="connsiteX28" fmla="*/ 27653 w 337966"/>
                <a:gd name="connsiteY28" fmla="*/ 594592 h 604363"/>
                <a:gd name="connsiteX29" fmla="*/ 9782 w 337966"/>
                <a:gd name="connsiteY29" fmla="*/ 603655 h 604363"/>
                <a:gd name="connsiteX30" fmla="*/ 704 w 337966"/>
                <a:gd name="connsiteY30" fmla="*/ 585813 h 604363"/>
                <a:gd name="connsiteX31" fmla="*/ 23398 w 337966"/>
                <a:gd name="connsiteY31" fmla="*/ 516003 h 604363"/>
                <a:gd name="connsiteX32" fmla="*/ 23965 w 337966"/>
                <a:gd name="connsiteY32" fmla="*/ 514020 h 604363"/>
                <a:gd name="connsiteX33" fmla="*/ 149063 w 337966"/>
                <a:gd name="connsiteY33" fmla="*/ 129993 h 604363"/>
                <a:gd name="connsiteX34" fmla="*/ 118852 w 337966"/>
                <a:gd name="connsiteY34" fmla="*/ 84256 h 604363"/>
                <a:gd name="connsiteX35" fmla="*/ 168920 w 337966"/>
                <a:gd name="connsiteY35" fmla="*/ 34270 h 604363"/>
                <a:gd name="connsiteX36" fmla="*/ 94727 w 337966"/>
                <a:gd name="connsiteY36" fmla="*/ 28009 h 604363"/>
                <a:gd name="connsiteX37" fmla="*/ 95578 w 337966"/>
                <a:gd name="connsiteY37" fmla="*/ 47981 h 604363"/>
                <a:gd name="connsiteX38" fmla="*/ 83809 w 337966"/>
                <a:gd name="connsiteY38" fmla="*/ 82117 h 604363"/>
                <a:gd name="connsiteX39" fmla="*/ 95436 w 337966"/>
                <a:gd name="connsiteY39" fmla="*/ 116111 h 604363"/>
                <a:gd name="connsiteX40" fmla="*/ 94444 w 337966"/>
                <a:gd name="connsiteY40" fmla="*/ 136083 h 604363"/>
                <a:gd name="connsiteX41" fmla="*/ 84944 w 337966"/>
                <a:gd name="connsiteY41" fmla="*/ 139624 h 604363"/>
                <a:gd name="connsiteX42" fmla="*/ 74309 w 337966"/>
                <a:gd name="connsiteY42" fmla="*/ 134950 h 604363"/>
                <a:gd name="connsiteX43" fmla="*/ 55451 w 337966"/>
                <a:gd name="connsiteY43" fmla="*/ 82117 h 604363"/>
                <a:gd name="connsiteX44" fmla="*/ 74735 w 337966"/>
                <a:gd name="connsiteY44" fmla="*/ 28859 h 604363"/>
                <a:gd name="connsiteX45" fmla="*/ 94727 w 337966"/>
                <a:gd name="connsiteY45" fmla="*/ 28009 h 604363"/>
                <a:gd name="connsiteX46" fmla="*/ 241562 w 337966"/>
                <a:gd name="connsiteY46" fmla="*/ 27868 h 604363"/>
                <a:gd name="connsiteX47" fmla="*/ 261555 w 337966"/>
                <a:gd name="connsiteY47" fmla="*/ 29001 h 604363"/>
                <a:gd name="connsiteX48" fmla="*/ 280413 w 337966"/>
                <a:gd name="connsiteY48" fmla="*/ 81834 h 604363"/>
                <a:gd name="connsiteX49" fmla="*/ 261130 w 337966"/>
                <a:gd name="connsiteY49" fmla="*/ 135091 h 604363"/>
                <a:gd name="connsiteX50" fmla="*/ 250779 w 337966"/>
                <a:gd name="connsiteY50" fmla="*/ 139624 h 604363"/>
                <a:gd name="connsiteX51" fmla="*/ 241137 w 337966"/>
                <a:gd name="connsiteY51" fmla="*/ 135941 h 604363"/>
                <a:gd name="connsiteX52" fmla="*/ 240286 w 337966"/>
                <a:gd name="connsiteY52" fmla="*/ 115970 h 604363"/>
                <a:gd name="connsiteX53" fmla="*/ 252055 w 337966"/>
                <a:gd name="connsiteY53" fmla="*/ 81834 h 604363"/>
                <a:gd name="connsiteX54" fmla="*/ 240428 w 337966"/>
                <a:gd name="connsiteY54" fmla="*/ 47839 h 604363"/>
                <a:gd name="connsiteX55" fmla="*/ 241562 w 337966"/>
                <a:gd name="connsiteY55" fmla="*/ 27868 h 604363"/>
                <a:gd name="connsiteX56" fmla="*/ 284673 w 337966"/>
                <a:gd name="connsiteY56" fmla="*/ 3663 h 604363"/>
                <a:gd name="connsiteX57" fmla="*/ 304649 w 337966"/>
                <a:gd name="connsiteY57" fmla="*/ 4654 h 604363"/>
                <a:gd name="connsiteX58" fmla="*/ 333126 w 337966"/>
                <a:gd name="connsiteY58" fmla="*/ 81692 h 604363"/>
                <a:gd name="connsiteX59" fmla="*/ 304224 w 337966"/>
                <a:gd name="connsiteY59" fmla="*/ 159297 h 604363"/>
                <a:gd name="connsiteX60" fmla="*/ 293740 w 337966"/>
                <a:gd name="connsiteY60" fmla="*/ 163970 h 604363"/>
                <a:gd name="connsiteX61" fmla="*/ 284106 w 337966"/>
                <a:gd name="connsiteY61" fmla="*/ 160288 h 604363"/>
                <a:gd name="connsiteX62" fmla="*/ 283256 w 337966"/>
                <a:gd name="connsiteY62" fmla="*/ 140320 h 604363"/>
                <a:gd name="connsiteX63" fmla="*/ 304791 w 337966"/>
                <a:gd name="connsiteY63" fmla="*/ 81692 h 604363"/>
                <a:gd name="connsiteX64" fmla="*/ 283681 w 337966"/>
                <a:gd name="connsiteY64" fmla="*/ 23630 h 604363"/>
                <a:gd name="connsiteX65" fmla="*/ 284673 w 337966"/>
                <a:gd name="connsiteY65" fmla="*/ 3663 h 604363"/>
                <a:gd name="connsiteX66" fmla="*/ 51750 w 337966"/>
                <a:gd name="connsiteY66" fmla="*/ 3663 h 604363"/>
                <a:gd name="connsiteX67" fmla="*/ 52601 w 337966"/>
                <a:gd name="connsiteY67" fmla="*/ 23630 h 604363"/>
                <a:gd name="connsiteX68" fmla="*/ 31039 w 337966"/>
                <a:gd name="connsiteY68" fmla="*/ 82259 h 604363"/>
                <a:gd name="connsiteX69" fmla="*/ 52176 w 337966"/>
                <a:gd name="connsiteY69" fmla="*/ 140320 h 604363"/>
                <a:gd name="connsiteX70" fmla="*/ 51183 w 337966"/>
                <a:gd name="connsiteY70" fmla="*/ 160288 h 604363"/>
                <a:gd name="connsiteX71" fmla="*/ 41679 w 337966"/>
                <a:gd name="connsiteY71" fmla="*/ 163970 h 604363"/>
                <a:gd name="connsiteX72" fmla="*/ 31181 w 337966"/>
                <a:gd name="connsiteY72" fmla="*/ 159297 h 604363"/>
                <a:gd name="connsiteX73" fmla="*/ 2668 w 337966"/>
                <a:gd name="connsiteY73" fmla="*/ 82259 h 604363"/>
                <a:gd name="connsiteX74" fmla="*/ 31607 w 337966"/>
                <a:gd name="connsiteY74" fmla="*/ 4654 h 604363"/>
                <a:gd name="connsiteX75" fmla="*/ 51750 w 337966"/>
                <a:gd name="connsiteY75" fmla="*/ 3663 h 60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7966" h="604363">
                  <a:moveTo>
                    <a:pt x="168920" y="358540"/>
                  </a:moveTo>
                  <a:cubicBezTo>
                    <a:pt x="145092" y="358540"/>
                    <a:pt x="121689" y="362505"/>
                    <a:pt x="100839" y="369869"/>
                  </a:cubicBezTo>
                  <a:lnTo>
                    <a:pt x="63111" y="485700"/>
                  </a:lnTo>
                  <a:cubicBezTo>
                    <a:pt x="93606" y="470548"/>
                    <a:pt x="130341" y="462194"/>
                    <a:pt x="168920" y="462194"/>
                  </a:cubicBezTo>
                  <a:cubicBezTo>
                    <a:pt x="207499" y="462194"/>
                    <a:pt x="244376" y="470548"/>
                    <a:pt x="274728" y="485700"/>
                  </a:cubicBezTo>
                  <a:lnTo>
                    <a:pt x="237142" y="369869"/>
                  </a:lnTo>
                  <a:cubicBezTo>
                    <a:pt x="216292" y="362505"/>
                    <a:pt x="192890" y="358540"/>
                    <a:pt x="168920" y="358540"/>
                  </a:cubicBezTo>
                  <a:close/>
                  <a:moveTo>
                    <a:pt x="168920" y="160580"/>
                  </a:moveTo>
                  <a:lnTo>
                    <a:pt x="111477" y="337017"/>
                  </a:lnTo>
                  <a:cubicBezTo>
                    <a:pt x="129773" y="332485"/>
                    <a:pt x="149347" y="330220"/>
                    <a:pt x="168920" y="330220"/>
                  </a:cubicBezTo>
                  <a:cubicBezTo>
                    <a:pt x="188635" y="330220"/>
                    <a:pt x="208066" y="332485"/>
                    <a:pt x="226363" y="337017"/>
                  </a:cubicBezTo>
                  <a:close/>
                  <a:moveTo>
                    <a:pt x="168920" y="62591"/>
                  </a:moveTo>
                  <a:cubicBezTo>
                    <a:pt x="157006" y="62591"/>
                    <a:pt x="147219" y="72220"/>
                    <a:pt x="147219" y="84256"/>
                  </a:cubicBezTo>
                  <a:cubicBezTo>
                    <a:pt x="147219" y="96150"/>
                    <a:pt x="157006" y="105779"/>
                    <a:pt x="168920" y="105779"/>
                  </a:cubicBezTo>
                  <a:cubicBezTo>
                    <a:pt x="180834" y="105779"/>
                    <a:pt x="190620" y="96150"/>
                    <a:pt x="190620" y="84256"/>
                  </a:cubicBezTo>
                  <a:cubicBezTo>
                    <a:pt x="190620" y="72220"/>
                    <a:pt x="180834" y="62591"/>
                    <a:pt x="168920" y="62591"/>
                  </a:cubicBezTo>
                  <a:close/>
                  <a:moveTo>
                    <a:pt x="168920" y="34270"/>
                  </a:moveTo>
                  <a:cubicBezTo>
                    <a:pt x="196577" y="34270"/>
                    <a:pt x="218987" y="56643"/>
                    <a:pt x="218987" y="84256"/>
                  </a:cubicBezTo>
                  <a:cubicBezTo>
                    <a:pt x="218987" y="104647"/>
                    <a:pt x="206506" y="122347"/>
                    <a:pt x="188777" y="129993"/>
                  </a:cubicBezTo>
                  <a:lnTo>
                    <a:pt x="313874" y="514162"/>
                  </a:lnTo>
                  <a:cubicBezTo>
                    <a:pt x="314158" y="514728"/>
                    <a:pt x="314300" y="515295"/>
                    <a:pt x="314442" y="515861"/>
                  </a:cubicBezTo>
                  <a:lnTo>
                    <a:pt x="337277" y="585813"/>
                  </a:lnTo>
                  <a:cubicBezTo>
                    <a:pt x="339688" y="593318"/>
                    <a:pt x="335575" y="601248"/>
                    <a:pt x="328058" y="603655"/>
                  </a:cubicBezTo>
                  <a:cubicBezTo>
                    <a:pt x="326639" y="604221"/>
                    <a:pt x="325221" y="604363"/>
                    <a:pt x="323661" y="604363"/>
                  </a:cubicBezTo>
                  <a:cubicBezTo>
                    <a:pt x="317704" y="604363"/>
                    <a:pt x="312172" y="600540"/>
                    <a:pt x="310187" y="594592"/>
                  </a:cubicBezTo>
                  <a:lnTo>
                    <a:pt x="288486" y="527756"/>
                  </a:lnTo>
                  <a:cubicBezTo>
                    <a:pt x="258984" y="503966"/>
                    <a:pt x="215725" y="490514"/>
                    <a:pt x="168920" y="490514"/>
                  </a:cubicBezTo>
                  <a:cubicBezTo>
                    <a:pt x="122114" y="490514"/>
                    <a:pt x="78855" y="504108"/>
                    <a:pt x="49353" y="527756"/>
                  </a:cubicBezTo>
                  <a:lnTo>
                    <a:pt x="27653" y="594592"/>
                  </a:lnTo>
                  <a:cubicBezTo>
                    <a:pt x="25242" y="602097"/>
                    <a:pt x="17157" y="606062"/>
                    <a:pt x="9782" y="603655"/>
                  </a:cubicBezTo>
                  <a:cubicBezTo>
                    <a:pt x="2264" y="601248"/>
                    <a:pt x="-1707" y="593318"/>
                    <a:pt x="704" y="585813"/>
                  </a:cubicBezTo>
                  <a:lnTo>
                    <a:pt x="23398" y="516003"/>
                  </a:lnTo>
                  <a:cubicBezTo>
                    <a:pt x="23540" y="515295"/>
                    <a:pt x="23823" y="514728"/>
                    <a:pt x="23965" y="514020"/>
                  </a:cubicBezTo>
                  <a:lnTo>
                    <a:pt x="149063" y="129993"/>
                  </a:lnTo>
                  <a:cubicBezTo>
                    <a:pt x="131334" y="122347"/>
                    <a:pt x="118852" y="104647"/>
                    <a:pt x="118852" y="84256"/>
                  </a:cubicBezTo>
                  <a:cubicBezTo>
                    <a:pt x="118852" y="56643"/>
                    <a:pt x="141404" y="34270"/>
                    <a:pt x="168920" y="34270"/>
                  </a:cubicBezTo>
                  <a:close/>
                  <a:moveTo>
                    <a:pt x="94727" y="28009"/>
                  </a:moveTo>
                  <a:cubicBezTo>
                    <a:pt x="100541" y="33250"/>
                    <a:pt x="100966" y="42174"/>
                    <a:pt x="95578" y="47981"/>
                  </a:cubicBezTo>
                  <a:cubicBezTo>
                    <a:pt x="88914" y="55346"/>
                    <a:pt x="83809" y="70077"/>
                    <a:pt x="83809" y="82117"/>
                  </a:cubicBezTo>
                  <a:cubicBezTo>
                    <a:pt x="83809" y="94157"/>
                    <a:pt x="88772" y="108746"/>
                    <a:pt x="95436" y="116111"/>
                  </a:cubicBezTo>
                  <a:cubicBezTo>
                    <a:pt x="100683" y="121919"/>
                    <a:pt x="100257" y="130842"/>
                    <a:pt x="94444" y="136083"/>
                  </a:cubicBezTo>
                  <a:cubicBezTo>
                    <a:pt x="91608" y="138491"/>
                    <a:pt x="88205" y="139624"/>
                    <a:pt x="84944" y="139624"/>
                  </a:cubicBezTo>
                  <a:cubicBezTo>
                    <a:pt x="80974" y="139624"/>
                    <a:pt x="77145" y="138066"/>
                    <a:pt x="74309" y="134950"/>
                  </a:cubicBezTo>
                  <a:cubicBezTo>
                    <a:pt x="61265" y="120502"/>
                    <a:pt x="55451" y="97981"/>
                    <a:pt x="55451" y="82117"/>
                  </a:cubicBezTo>
                  <a:cubicBezTo>
                    <a:pt x="55451" y="66111"/>
                    <a:pt x="61406" y="43448"/>
                    <a:pt x="74735" y="28859"/>
                  </a:cubicBezTo>
                  <a:cubicBezTo>
                    <a:pt x="79981" y="23052"/>
                    <a:pt x="88914" y="22627"/>
                    <a:pt x="94727" y="28009"/>
                  </a:cubicBezTo>
                  <a:close/>
                  <a:moveTo>
                    <a:pt x="241562" y="27868"/>
                  </a:moveTo>
                  <a:cubicBezTo>
                    <a:pt x="247376" y="22627"/>
                    <a:pt x="256309" y="23194"/>
                    <a:pt x="261555" y="29001"/>
                  </a:cubicBezTo>
                  <a:cubicBezTo>
                    <a:pt x="274600" y="43448"/>
                    <a:pt x="280413" y="65970"/>
                    <a:pt x="280413" y="81834"/>
                  </a:cubicBezTo>
                  <a:cubicBezTo>
                    <a:pt x="280413" y="97839"/>
                    <a:pt x="274458" y="120502"/>
                    <a:pt x="261130" y="135091"/>
                  </a:cubicBezTo>
                  <a:cubicBezTo>
                    <a:pt x="258436" y="138066"/>
                    <a:pt x="254607" y="139624"/>
                    <a:pt x="250779" y="139624"/>
                  </a:cubicBezTo>
                  <a:cubicBezTo>
                    <a:pt x="247376" y="139624"/>
                    <a:pt x="243831" y="138491"/>
                    <a:pt x="241137" y="135941"/>
                  </a:cubicBezTo>
                  <a:cubicBezTo>
                    <a:pt x="235324" y="130700"/>
                    <a:pt x="235040" y="121777"/>
                    <a:pt x="240286" y="115970"/>
                  </a:cubicBezTo>
                  <a:cubicBezTo>
                    <a:pt x="246951" y="108604"/>
                    <a:pt x="252055" y="93873"/>
                    <a:pt x="252055" y="81834"/>
                  </a:cubicBezTo>
                  <a:cubicBezTo>
                    <a:pt x="252055" y="69794"/>
                    <a:pt x="247092" y="55205"/>
                    <a:pt x="240428" y="47839"/>
                  </a:cubicBezTo>
                  <a:cubicBezTo>
                    <a:pt x="235182" y="42032"/>
                    <a:pt x="235749" y="33109"/>
                    <a:pt x="241562" y="27868"/>
                  </a:cubicBezTo>
                  <a:close/>
                  <a:moveTo>
                    <a:pt x="284673" y="3663"/>
                  </a:moveTo>
                  <a:cubicBezTo>
                    <a:pt x="290482" y="-1577"/>
                    <a:pt x="299407" y="-1152"/>
                    <a:pt x="304649" y="4654"/>
                  </a:cubicBezTo>
                  <a:cubicBezTo>
                    <a:pt x="322217" y="24197"/>
                    <a:pt x="333126" y="53653"/>
                    <a:pt x="333126" y="81692"/>
                  </a:cubicBezTo>
                  <a:cubicBezTo>
                    <a:pt x="333126" y="110015"/>
                    <a:pt x="322075" y="139754"/>
                    <a:pt x="304224" y="159297"/>
                  </a:cubicBezTo>
                  <a:cubicBezTo>
                    <a:pt x="301391" y="162412"/>
                    <a:pt x="297565" y="163970"/>
                    <a:pt x="293740" y="163970"/>
                  </a:cubicBezTo>
                  <a:cubicBezTo>
                    <a:pt x="290340" y="163970"/>
                    <a:pt x="286940" y="162695"/>
                    <a:pt x="284106" y="160288"/>
                  </a:cubicBezTo>
                  <a:cubicBezTo>
                    <a:pt x="278439" y="155048"/>
                    <a:pt x="278014" y="145985"/>
                    <a:pt x="283256" y="140320"/>
                  </a:cubicBezTo>
                  <a:cubicBezTo>
                    <a:pt x="296432" y="125876"/>
                    <a:pt x="304791" y="102934"/>
                    <a:pt x="304791" y="81692"/>
                  </a:cubicBezTo>
                  <a:cubicBezTo>
                    <a:pt x="304791" y="60733"/>
                    <a:pt x="296574" y="37933"/>
                    <a:pt x="283681" y="23630"/>
                  </a:cubicBezTo>
                  <a:cubicBezTo>
                    <a:pt x="278439" y="17824"/>
                    <a:pt x="278864" y="8902"/>
                    <a:pt x="284673" y="3663"/>
                  </a:cubicBezTo>
                  <a:close/>
                  <a:moveTo>
                    <a:pt x="51750" y="3663"/>
                  </a:moveTo>
                  <a:cubicBezTo>
                    <a:pt x="57425" y="8902"/>
                    <a:pt x="57850" y="17966"/>
                    <a:pt x="52601" y="23630"/>
                  </a:cubicBezTo>
                  <a:cubicBezTo>
                    <a:pt x="39551" y="38075"/>
                    <a:pt x="31039" y="61016"/>
                    <a:pt x="31039" y="82259"/>
                  </a:cubicBezTo>
                  <a:cubicBezTo>
                    <a:pt x="31039" y="103218"/>
                    <a:pt x="39267" y="126017"/>
                    <a:pt x="52176" y="140320"/>
                  </a:cubicBezTo>
                  <a:cubicBezTo>
                    <a:pt x="57425" y="146127"/>
                    <a:pt x="56999" y="155048"/>
                    <a:pt x="51183" y="160288"/>
                  </a:cubicBezTo>
                  <a:cubicBezTo>
                    <a:pt x="48488" y="162695"/>
                    <a:pt x="45083" y="163970"/>
                    <a:pt x="41679" y="163970"/>
                  </a:cubicBezTo>
                  <a:cubicBezTo>
                    <a:pt x="37848" y="163970"/>
                    <a:pt x="34018" y="162412"/>
                    <a:pt x="31181" y="159297"/>
                  </a:cubicBezTo>
                  <a:cubicBezTo>
                    <a:pt x="13591" y="139754"/>
                    <a:pt x="2668" y="110298"/>
                    <a:pt x="2668" y="82259"/>
                  </a:cubicBezTo>
                  <a:cubicBezTo>
                    <a:pt x="2668" y="53936"/>
                    <a:pt x="13733" y="24197"/>
                    <a:pt x="31607" y="4654"/>
                  </a:cubicBezTo>
                  <a:cubicBezTo>
                    <a:pt x="36997" y="-1152"/>
                    <a:pt x="45934" y="-1577"/>
                    <a:pt x="51750" y="366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75930925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inVertic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p:bldP spid="7"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dpi="0" rotWithShape="1">
            <a:blip r:embed="rId3">
              <a:duotone>
                <a:prstClr val="black"/>
                <a:srgbClr val="D9C3A5">
                  <a:tint val="50000"/>
                  <a:satMod val="180000"/>
                </a:srgbClr>
              </a:duotone>
            </a:blip>
            <a:srcRect/>
            <a:stretch>
              <a:fillRect t="-125100" b="-354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52399" y="717250"/>
            <a:ext cx="2390398"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smtClean="0">
                <a:solidFill>
                  <a:schemeClr val="bg1"/>
                </a:solidFill>
                <a:latin typeface="Humanst521 BT" panose="020B0602020204020204" pitchFamily="34" charset="0"/>
                <a:ea typeface="方正兰亭中黑_GBK" panose="02000000000000000000" pitchFamily="2" charset="-122"/>
              </a:rPr>
              <a:t>14</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440847" y="1002142"/>
            <a:ext cx="5262979" cy="2004010"/>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《纸牌屋》</a:t>
            </a:r>
            <a:r>
              <a:rPr lang="zh-CN" altLang="zh-CN" sz="4400" dirty="0" smtClean="0"/>
              <a:t>：</a:t>
            </a:r>
            <a:endParaRPr lang="en-US" altLang="zh-CN" sz="4400" dirty="0" smtClean="0"/>
          </a:p>
          <a:p>
            <a:pPr>
              <a:lnSpc>
                <a:spcPct val="150000"/>
              </a:lnSpc>
            </a:pPr>
            <a:r>
              <a:rPr lang="zh-CN" altLang="zh-CN" sz="4400" dirty="0" smtClean="0"/>
              <a:t>从</a:t>
            </a:r>
            <a:r>
              <a:rPr lang="zh-CN" altLang="zh-CN" sz="4400" dirty="0"/>
              <a:t>长篇小说到</a:t>
            </a:r>
            <a:r>
              <a:rPr lang="zh-CN" altLang="zh-CN" sz="4400" dirty="0" smtClean="0"/>
              <a:t>电视剧</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144456583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C5C7E46-0184-4BE5-AFE3-A89CBB0B7F11}"/>
              </a:ext>
            </a:extLst>
          </p:cNvPr>
          <p:cNvSpPr txBox="1"/>
          <p:nvPr/>
        </p:nvSpPr>
        <p:spPr>
          <a:xfrm>
            <a:off x="904875" y="455604"/>
            <a:ext cx="1980029" cy="584775"/>
          </a:xfrm>
          <a:prstGeom prst="rect">
            <a:avLst/>
          </a:prstGeom>
          <a:noFill/>
        </p:spPr>
        <p:txBody>
          <a:bodyPr wrap="none" rtlCol="0">
            <a:spAutoFit/>
            <a:scene3d>
              <a:camera prst="orthographicFront"/>
              <a:lightRig rig="threePt" dir="t"/>
            </a:scene3d>
            <a:sp3d contourW="12700"/>
          </a:bodyPr>
          <a:lstStyle/>
          <a:p>
            <a:r>
              <a:rPr lang="zh-CN" altLang="en-US" sz="3200" b="1" spc="300" dirty="0" smtClean="0">
                <a:latin typeface="+mj-ea"/>
                <a:ea typeface="+mj-ea"/>
              </a:rPr>
              <a:t>作品简介</a:t>
            </a:r>
            <a:endParaRPr lang="zh-CN" altLang="en-US" sz="3200" b="1" spc="300" dirty="0">
              <a:latin typeface="+mj-ea"/>
              <a:ea typeface="+mj-ea"/>
            </a:endParaRPr>
          </a:p>
        </p:txBody>
      </p:sp>
      <p:sp>
        <p:nvSpPr>
          <p:cNvPr id="4" name="矩形 3">
            <a:extLst>
              <a:ext uri="{FF2B5EF4-FFF2-40B4-BE49-F238E27FC236}">
                <a16:creationId xmlns="" xmlns:a16="http://schemas.microsoft.com/office/drawing/2014/main" id="{E4CB5A41-4659-4881-9304-D94482E2EBC4}"/>
              </a:ext>
            </a:extLst>
          </p:cNvPr>
          <p:cNvSpPr/>
          <p:nvPr/>
        </p:nvSpPr>
        <p:spPr>
          <a:xfrm>
            <a:off x="3073400" y="693991"/>
            <a:ext cx="5112000"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689033B-0A99-457F-984D-5F8345357EA8}"/>
              </a:ext>
            </a:extLst>
          </p:cNvPr>
          <p:cNvSpPr txBox="1"/>
          <p:nvPr/>
        </p:nvSpPr>
        <p:spPr>
          <a:xfrm>
            <a:off x="1019176" y="1769176"/>
            <a:ext cx="6659096" cy="470898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dirty="0"/>
              <a:t>原作</a:t>
            </a:r>
            <a:r>
              <a:rPr lang="en-US" altLang="zh-CN" sz="2000" dirty="0"/>
              <a:t>:</a:t>
            </a:r>
            <a:r>
              <a:rPr lang="zh-CN" altLang="zh-CN" sz="2000" dirty="0"/>
              <a:t>《纸牌屋》第一部（迈克尔·道布斯）</a:t>
            </a:r>
          </a:p>
          <a:p>
            <a:pPr>
              <a:lnSpc>
                <a:spcPct val="150000"/>
              </a:lnSpc>
            </a:pPr>
            <a:r>
              <a:rPr lang="zh-CN" altLang="zh-CN" sz="2000" dirty="0"/>
              <a:t>改编作品</a:t>
            </a:r>
            <a:r>
              <a:rPr lang="en-US" altLang="zh-CN" sz="2000" dirty="0"/>
              <a:t>:</a:t>
            </a:r>
            <a:r>
              <a:rPr lang="zh-CN" altLang="zh-CN" sz="2000" dirty="0"/>
              <a:t>《纸牌屋》第一季（电视剧，</a:t>
            </a:r>
            <a:r>
              <a:rPr lang="en-US" altLang="zh-CN" sz="2000" dirty="0"/>
              <a:t>12</a:t>
            </a:r>
            <a:r>
              <a:rPr lang="zh-CN" altLang="zh-CN" sz="2000" dirty="0"/>
              <a:t>集，</a:t>
            </a:r>
            <a:r>
              <a:rPr lang="en-US" altLang="zh-CN" sz="2000" dirty="0"/>
              <a:t>2013</a:t>
            </a:r>
            <a:r>
              <a:rPr lang="zh-CN" altLang="zh-CN" sz="2000" dirty="0"/>
              <a:t>年</a:t>
            </a:r>
            <a:r>
              <a:rPr lang="en-US" altLang="zh-CN" sz="2000" dirty="0"/>
              <a:t>2</a:t>
            </a:r>
            <a:r>
              <a:rPr lang="zh-CN" altLang="zh-CN" sz="2000" dirty="0"/>
              <a:t>月</a:t>
            </a:r>
            <a:r>
              <a:rPr lang="en-US" altLang="zh-CN" sz="2000" dirty="0"/>
              <a:t>1</a:t>
            </a:r>
            <a:r>
              <a:rPr lang="zh-CN" altLang="zh-CN" sz="2000" dirty="0"/>
              <a:t>日首播）</a:t>
            </a:r>
          </a:p>
          <a:p>
            <a:pPr>
              <a:lnSpc>
                <a:spcPct val="150000"/>
              </a:lnSpc>
            </a:pPr>
            <a:r>
              <a:rPr lang="zh-CN" altLang="zh-CN" sz="2000" dirty="0"/>
              <a:t>导演：大卫·芬奇</a:t>
            </a:r>
          </a:p>
          <a:p>
            <a:pPr>
              <a:lnSpc>
                <a:spcPct val="150000"/>
              </a:lnSpc>
            </a:pPr>
            <a:r>
              <a:rPr lang="zh-CN" altLang="zh-CN" sz="2000" dirty="0"/>
              <a:t>编剧：鲍尔·威利蒙</a:t>
            </a:r>
          </a:p>
          <a:p>
            <a:pPr>
              <a:lnSpc>
                <a:spcPct val="150000"/>
              </a:lnSpc>
            </a:pPr>
            <a:r>
              <a:rPr lang="zh-CN" altLang="zh-CN" sz="2000" dirty="0"/>
              <a:t>主演</a:t>
            </a:r>
            <a:r>
              <a:rPr lang="en-US" altLang="zh-CN" sz="2000" dirty="0"/>
              <a:t>:</a:t>
            </a:r>
            <a:r>
              <a:rPr lang="zh-CN" altLang="zh-CN" sz="2000" dirty="0"/>
              <a:t>凯文·史派西、罗宾·怀特、迈克尔·凯利、拉斯·米科尔森等</a:t>
            </a:r>
          </a:p>
          <a:p>
            <a:pPr>
              <a:lnSpc>
                <a:spcPct val="150000"/>
              </a:lnSpc>
            </a:pPr>
            <a:r>
              <a:rPr lang="zh-CN" altLang="zh-CN" sz="2000" dirty="0"/>
              <a:t>获奖：</a:t>
            </a:r>
            <a:r>
              <a:rPr lang="en-US" altLang="zh-CN" sz="2000" dirty="0"/>
              <a:t>2013</a:t>
            </a:r>
            <a:r>
              <a:rPr lang="zh-CN" altLang="zh-CN" sz="2000" dirty="0"/>
              <a:t>年第</a:t>
            </a:r>
            <a:r>
              <a:rPr lang="en-US" altLang="zh-CN" sz="2000" dirty="0"/>
              <a:t>65</a:t>
            </a:r>
            <a:r>
              <a:rPr lang="zh-CN" altLang="zh-CN" sz="2000" dirty="0"/>
              <a:t>届艾美奖剧情类最佳剧集提名，</a:t>
            </a:r>
            <a:r>
              <a:rPr lang="en-US" altLang="zh-CN" sz="2000" dirty="0"/>
              <a:t>2014</a:t>
            </a:r>
            <a:r>
              <a:rPr lang="zh-CN" altLang="zh-CN" sz="2000" dirty="0"/>
              <a:t>第</a:t>
            </a:r>
            <a:r>
              <a:rPr lang="en-US" altLang="zh-CN" sz="2000" dirty="0"/>
              <a:t>71</a:t>
            </a:r>
            <a:r>
              <a:rPr lang="zh-CN" altLang="zh-CN" sz="2000" dirty="0"/>
              <a:t>届金球奖电视类剧情类最佳剧集提名，</a:t>
            </a:r>
            <a:r>
              <a:rPr lang="en-US" altLang="zh-CN" sz="2000" dirty="0"/>
              <a:t>2014</a:t>
            </a:r>
            <a:r>
              <a:rPr lang="zh-CN" altLang="zh-CN" sz="2000" dirty="0"/>
              <a:t>第</a:t>
            </a:r>
            <a:r>
              <a:rPr lang="en-US" altLang="zh-CN" sz="2000" dirty="0"/>
              <a:t>66</a:t>
            </a:r>
            <a:r>
              <a:rPr lang="zh-CN" altLang="zh-CN" sz="2000" dirty="0"/>
              <a:t>届艾美奖剧情类最佳编剧提名（鲍尔·威利蒙）</a:t>
            </a: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4207" y="1728835"/>
            <a:ext cx="3316330" cy="4961965"/>
          </a:xfrm>
          <a:prstGeom prst="rect">
            <a:avLst/>
          </a:prstGeom>
        </p:spPr>
      </p:pic>
    </p:spTree>
    <p:extLst>
      <p:ext uri="{BB962C8B-B14F-4D97-AF65-F5344CB8AC3E}">
        <p14:creationId xmlns:p14="http://schemas.microsoft.com/office/powerpoint/2010/main" val="45106703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5784574" y="693991"/>
            <a:ext cx="2400825"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2677656"/>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charset="2"/>
              <a:buChar char="Ø"/>
            </a:pPr>
            <a:r>
              <a:rPr lang="zh-CN" altLang="zh-CN" sz="1600" dirty="0"/>
              <a:t>英国长篇小说《纸牌屋》第一部主要讲述英国政客弗朗西斯·尤恩·厄克特的宫斗故事，展现老牌政客弗朗西斯·尤恩·厄克特追逐权力的一生，作者以冷静的笔触描绘出血淋淋的英国政坛</a:t>
            </a:r>
            <a:r>
              <a:rPr lang="zh-CN" altLang="zh-CN" sz="1600" dirty="0" smtClean="0"/>
              <a:t>。</a:t>
            </a:r>
            <a:r>
              <a:rPr lang="zh-CN" altLang="zh-CN" sz="1600" dirty="0"/>
              <a:t> 《纸牌屋》给政治剧提供了一个新方向，充满诡计的黑暗系宫斗剧作，可以满足观众的好奇心。</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原小说及原英剧虽具有很大影响力，但已过去二十多年之久，如果加以改编，仍可让当今的观众产生较强的新鲜感</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a:t>出品方奈飞本为在线视频网站，拥有强大的用户观影习惯数据库，能准确地把握受众的消费</a:t>
            </a:r>
            <a:r>
              <a:rPr lang="zh-CN" altLang="zh-CN" sz="1600" dirty="0" smtClean="0"/>
              <a:t>习惯。</a:t>
            </a:r>
            <a:r>
              <a:rPr lang="zh-CN" altLang="zh-CN" sz="1600" dirty="0"/>
              <a:t>有了这样的市场数据，奈飞自然也会对《纸牌屋》情有独钟。</a:t>
            </a:r>
            <a:endParaRPr lang="en-US" altLang="zh-CN" sz="1600" dirty="0">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3874779" cy="523220"/>
          </a:xfrm>
          <a:prstGeom prst="rect">
            <a:avLst/>
          </a:prstGeom>
          <a:noFill/>
        </p:spPr>
        <p:txBody>
          <a:bodyPr wrap="none" rtlCol="0">
            <a:spAutoFit/>
            <a:scene3d>
              <a:camera prst="orthographicFront"/>
              <a:lightRig rig="threePt" dir="t"/>
            </a:scene3d>
            <a:sp3d contourW="12700"/>
          </a:bodyPr>
          <a:lstStyle/>
          <a:p>
            <a:r>
              <a:rPr lang="zh-CN" altLang="zh-CN" sz="2800" b="1" dirty="0"/>
              <a:t>一、原作的可改编基础 </a:t>
            </a:r>
            <a:endParaRPr lang="zh-CN" altLang="en-US" sz="2800" b="1" dirty="0">
              <a:latin typeface="+mj-ea"/>
              <a:ea typeface="+mj-ea"/>
            </a:endParaRPr>
          </a:p>
        </p:txBody>
      </p:sp>
    </p:spTree>
    <p:extLst>
      <p:ext uri="{BB962C8B-B14F-4D97-AF65-F5344CB8AC3E}">
        <p14:creationId xmlns:p14="http://schemas.microsoft.com/office/powerpoint/2010/main" val="1380124203"/>
      </p:ext>
    </p:extLst>
  </p:cSld>
  <p:clrMapOvr>
    <a:masterClrMapping/>
  </p:clrMapOvr>
  <p:transition spd="slow">
    <p:cove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10317339" cy="473975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一</a:t>
            </a:r>
            <a:r>
              <a:rPr lang="zh-CN" altLang="zh-CN" sz="2000" b="1" dirty="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因</a:t>
            </a:r>
            <a:r>
              <a:rPr lang="zh-CN" altLang="zh-CN" sz="2000" b="1" dirty="0">
                <a:solidFill>
                  <a:srgbClr val="74412A"/>
                </a:solidFill>
                <a:latin typeface="+mj-ea"/>
                <a:cs typeface="Angsana New" panose="02020603050405020304" pitchFamily="18" charset="-34"/>
              </a:rPr>
              <a:t>地制宜</a:t>
            </a:r>
            <a:r>
              <a:rPr lang="zh-CN" altLang="en-US" sz="2000" b="1" dirty="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从</a:t>
            </a:r>
            <a:r>
              <a:rPr lang="zh-CN" altLang="zh-CN" sz="2000" b="1" dirty="0">
                <a:solidFill>
                  <a:srgbClr val="74412A"/>
                </a:solidFill>
                <a:latin typeface="+mj-ea"/>
                <a:cs typeface="Angsana New" panose="02020603050405020304" pitchFamily="18" charset="-34"/>
              </a:rPr>
              <a:t>英国到美国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《纸牌屋》是一部英国政治小说，主角弗朗西斯·尤恩·厄克特所施展的谋略全是基于英国政坛的</a:t>
            </a:r>
            <a:r>
              <a:rPr lang="zh-CN" altLang="zh-CN" sz="1600" dirty="0" smtClean="0"/>
              <a:t>。英国</a:t>
            </a:r>
            <a:r>
              <a:rPr lang="zh-CN" altLang="zh-CN" sz="1600" dirty="0"/>
              <a:t>和美国在文化观念上也有不少区别，不管是从美国观众的感受出发，还是从改编的创造性出发，均需作出相应的调整。</a:t>
            </a:r>
            <a:r>
              <a:rPr lang="zh-CN" altLang="zh-CN" sz="1600" dirty="0"/>
              <a:t> </a:t>
            </a: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二</a:t>
            </a:r>
            <a:r>
              <a:rPr lang="zh-CN" altLang="zh-CN" sz="2000" b="1" dirty="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与时俱进：从</a:t>
            </a:r>
            <a:r>
              <a:rPr lang="en-US" altLang="zh-CN" sz="2000" b="1" dirty="0">
                <a:solidFill>
                  <a:srgbClr val="74412A"/>
                </a:solidFill>
                <a:latin typeface="+mj-ea"/>
                <a:cs typeface="Angsana New" panose="02020603050405020304" pitchFamily="18" charset="-34"/>
              </a:rPr>
              <a:t>20</a:t>
            </a:r>
            <a:r>
              <a:rPr lang="zh-CN" altLang="zh-CN" sz="2000" b="1" dirty="0">
                <a:solidFill>
                  <a:srgbClr val="74412A"/>
                </a:solidFill>
                <a:latin typeface="+mj-ea"/>
                <a:cs typeface="Angsana New" panose="02020603050405020304" pitchFamily="18" charset="-34"/>
              </a:rPr>
              <a:t>世纪末到</a:t>
            </a:r>
            <a:r>
              <a:rPr lang="en-US" altLang="zh-CN" sz="2000" b="1" dirty="0">
                <a:solidFill>
                  <a:srgbClr val="74412A"/>
                </a:solidFill>
                <a:latin typeface="+mj-ea"/>
                <a:cs typeface="Angsana New" panose="02020603050405020304" pitchFamily="18" charset="-34"/>
              </a:rPr>
              <a:t>21</a:t>
            </a:r>
            <a:r>
              <a:rPr lang="zh-CN" altLang="zh-CN" sz="2000" b="1" dirty="0">
                <a:solidFill>
                  <a:srgbClr val="74412A"/>
                </a:solidFill>
                <a:latin typeface="+mj-ea"/>
                <a:cs typeface="Angsana New" panose="02020603050405020304" pitchFamily="18" charset="-34"/>
              </a:rPr>
              <a:t>世纪</a:t>
            </a:r>
            <a:r>
              <a:rPr lang="zh-CN" altLang="zh-CN" sz="2000" b="1" dirty="0">
                <a:solidFill>
                  <a:srgbClr val="74412A"/>
                </a:solidFill>
                <a:latin typeface="+mj-ea"/>
                <a:cs typeface="Angsana New" panose="02020603050405020304" pitchFamily="18" charset="-34"/>
              </a:rPr>
              <a:t>初</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原小说《纸牌屋》发表于</a:t>
            </a:r>
            <a:r>
              <a:rPr lang="en-US" altLang="zh-CN" sz="1600" dirty="0"/>
              <a:t>1989</a:t>
            </a:r>
            <a:r>
              <a:rPr lang="zh-CN" altLang="zh-CN" sz="1600" dirty="0"/>
              <a:t>年，美剧《纸牌屋》于</a:t>
            </a:r>
            <a:r>
              <a:rPr lang="en-US" altLang="zh-CN" sz="1600" dirty="0"/>
              <a:t>2013</a:t>
            </a:r>
            <a:r>
              <a:rPr lang="zh-CN" altLang="zh-CN" sz="1600" dirty="0"/>
              <a:t>年推出，相差</a:t>
            </a:r>
            <a:r>
              <a:rPr lang="en-US" altLang="zh-CN" sz="1600" dirty="0"/>
              <a:t>24</a:t>
            </a:r>
            <a:r>
              <a:rPr lang="zh-CN" altLang="zh-CN" sz="1600" dirty="0"/>
              <a:t>年。在这期间，科技飞速</a:t>
            </a:r>
            <a:r>
              <a:rPr lang="zh-CN" altLang="zh-CN" sz="1600" dirty="0" smtClean="0"/>
              <a:t>发展</a:t>
            </a:r>
            <a:r>
              <a:rPr lang="zh-CN" altLang="en-US" sz="1600" dirty="0" smtClean="0"/>
              <a:t>，</a:t>
            </a:r>
            <a:r>
              <a:rPr lang="zh-CN" altLang="zh-CN" sz="1600" dirty="0" smtClean="0"/>
              <a:t>改编</a:t>
            </a:r>
            <a:r>
              <a:rPr lang="zh-CN" altLang="zh-CN" sz="1600" dirty="0"/>
              <a:t>创作者对此也作出了相应的</a:t>
            </a:r>
            <a:r>
              <a:rPr lang="zh-CN" altLang="zh-CN" sz="1600" dirty="0" smtClean="0"/>
              <a:t>调整</a:t>
            </a:r>
            <a:r>
              <a:rPr lang="zh-CN" altLang="en-US" sz="1600" dirty="0"/>
              <a:t>。</a:t>
            </a:r>
            <a:endParaRPr lang="en-US" altLang="zh-CN" sz="1600" dirty="0"/>
          </a:p>
          <a:p>
            <a:r>
              <a:rPr lang="zh-CN" altLang="zh-CN" sz="2000" b="1" dirty="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三）政治一线独大又相对松散，过场人物较</a:t>
            </a:r>
            <a:r>
              <a:rPr lang="zh-CN" altLang="zh-CN" sz="2000" b="1" dirty="0">
                <a:solidFill>
                  <a:srgbClr val="74412A"/>
                </a:solidFill>
                <a:latin typeface="+mj-ea"/>
                <a:cs typeface="Angsana New" panose="02020603050405020304" pitchFamily="18" charset="-34"/>
              </a:rPr>
              <a:t>多</a:t>
            </a:r>
          </a:p>
          <a:p>
            <a:pPr marL="285750" indent="-285750">
              <a:lnSpc>
                <a:spcPct val="150000"/>
              </a:lnSpc>
              <a:buFont typeface="Wingdings" charset="2"/>
              <a:buChar char="Ø"/>
            </a:pPr>
            <a:r>
              <a:rPr lang="zh-CN" altLang="zh-CN" sz="1600" dirty="0"/>
              <a:t>《纸牌屋》大部分在展现政坛的权谋交易、政府官员间的利益互换，甚少涉及情感等其他方面，政治线一家独大，造成小说的叙事线索较为单一</a:t>
            </a:r>
            <a:r>
              <a:rPr lang="zh-CN" altLang="zh-CN" sz="1600" dirty="0" smtClean="0"/>
              <a:t>。</a:t>
            </a:r>
            <a:endParaRPr lang="en-US" altLang="zh-CN" sz="1600" dirty="0" smtClean="0"/>
          </a:p>
          <a:p>
            <a:pPr marL="285750" indent="-285750">
              <a:lnSpc>
                <a:spcPct val="150000"/>
              </a:lnSpc>
              <a:buFont typeface="Wingdings" charset="2"/>
              <a:buChar char="Ø"/>
            </a:pPr>
            <a:r>
              <a:rPr lang="zh-CN" altLang="zh-CN" sz="1600" dirty="0" smtClean="0"/>
              <a:t>小说</a:t>
            </a:r>
            <a:r>
              <a:rPr lang="zh-CN" altLang="zh-CN" sz="1600" dirty="0"/>
              <a:t>情节布局也较为松散随意，进程缓慢。</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影视剧需要将情节点有效集中，合理布局，根据人物特点和承担的叙事功能将其进行有效合并。</a:t>
            </a:r>
            <a:r>
              <a:rPr lang="zh-CN" altLang="zh-CN" sz="1600" dirty="0"/>
              <a:t> </a:t>
            </a:r>
            <a:endParaRPr lang="en-US" altLang="zh-CN" sz="1600" dirty="0" smtClean="0"/>
          </a:p>
          <a:p>
            <a:pPr>
              <a:lnSpc>
                <a:spcPct val="150000"/>
              </a:lnSpc>
            </a:pPr>
            <a:r>
              <a:rPr lang="zh-CN" altLang="zh-CN" sz="2000" b="1" dirty="0">
                <a:solidFill>
                  <a:srgbClr val="74412A"/>
                </a:solidFill>
                <a:latin typeface="+mj-ea"/>
                <a:cs typeface="Angsana New" panose="02020603050405020304" pitchFamily="18" charset="-34"/>
              </a:rPr>
              <a:t>（四）精妙点评与内心描写不易在荧屏再现 </a:t>
            </a:r>
            <a:endParaRPr lang="en-US" altLang="zh-CN" sz="2000" b="1" dirty="0">
              <a:solidFill>
                <a:srgbClr val="74412A"/>
              </a:solidFill>
              <a:latin typeface="+mj-ea"/>
              <a:cs typeface="Angsana New" panose="02020603050405020304" pitchFamily="18" charset="-34"/>
            </a:endParaRPr>
          </a:p>
        </p:txBody>
      </p:sp>
      <p:sp>
        <p:nvSpPr>
          <p:cNvPr id="6" name="文本框 5">
            <a:extLst>
              <a:ext uri="{FF2B5EF4-FFF2-40B4-BE49-F238E27FC236}">
                <a16:creationId xmlns="" xmlns:a16="http://schemas.microsoft.com/office/drawing/2014/main" id="{DC5C7E46-0184-4BE5-AFE3-A89CBB0B7F11}"/>
              </a:ext>
            </a:extLst>
          </p:cNvPr>
          <p:cNvSpPr txBox="1"/>
          <p:nvPr/>
        </p:nvSpPr>
        <p:spPr>
          <a:xfrm>
            <a:off x="904875" y="455604"/>
            <a:ext cx="5319085"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二</a:t>
            </a:r>
            <a:r>
              <a:rPr lang="zh-CN" altLang="zh-CN" sz="2800" b="1" dirty="0">
                <a:latin typeface="+mj-ea"/>
                <a:ea typeface="+mj-ea"/>
              </a:rPr>
              <a:t>、改编中需要重点解决的问题 </a:t>
            </a:r>
            <a:endParaRPr lang="zh-CN" altLang="en-US" sz="2800" b="1" dirty="0">
              <a:latin typeface="+mj-ea"/>
              <a:ea typeface="+mj-ea"/>
            </a:endParaRPr>
          </a:p>
        </p:txBody>
      </p:sp>
    </p:spTree>
    <p:extLst>
      <p:ext uri="{BB962C8B-B14F-4D97-AF65-F5344CB8AC3E}">
        <p14:creationId xmlns:p14="http://schemas.microsoft.com/office/powerpoint/2010/main" val="981190049"/>
      </p:ext>
    </p:extLst>
  </p:cSld>
  <p:clrMapOvr>
    <a:masterClrMapping/>
  </p:clrMapOvr>
  <p:transition spd="slow">
    <p:cove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4CB5A41-4659-4881-9304-D94482E2EBC4}"/>
              </a:ext>
            </a:extLst>
          </p:cNvPr>
          <p:cNvSpPr/>
          <p:nvPr/>
        </p:nvSpPr>
        <p:spPr>
          <a:xfrm>
            <a:off x="6689035" y="693991"/>
            <a:ext cx="1496364"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E948701A-5789-4D48-97C6-F8C0DFFF57A7}"/>
              </a:ext>
            </a:extLst>
          </p:cNvPr>
          <p:cNvSpPr txBox="1"/>
          <p:nvPr/>
        </p:nvSpPr>
        <p:spPr>
          <a:xfrm>
            <a:off x="1193343" y="1277907"/>
            <a:ext cx="9690679" cy="2862322"/>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2000" b="1" dirty="0">
                <a:solidFill>
                  <a:srgbClr val="74412A"/>
                </a:solidFill>
                <a:latin typeface="+mj-ea"/>
                <a:cs typeface="Angsana New" panose="02020603050405020304" pitchFamily="18" charset="-34"/>
              </a:rPr>
              <a:t>（一</a:t>
            </a: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人物的增删、替换及人物关系的</a:t>
            </a:r>
            <a:r>
              <a:rPr lang="zh-CN" altLang="zh-CN" sz="2000" b="1" dirty="0">
                <a:solidFill>
                  <a:srgbClr val="74412A"/>
                </a:solidFill>
                <a:latin typeface="+mj-ea"/>
                <a:cs typeface="Angsana New" panose="02020603050405020304" pitchFamily="18" charset="-34"/>
              </a:rPr>
              <a:t>变化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美剧《纸牌屋》对原作中出现的人物进行了提炼、合并、增删，使之更符合</a:t>
            </a:r>
            <a:r>
              <a:rPr lang="en-US" altLang="zh-CN" sz="1600" dirty="0"/>
              <a:t>21</a:t>
            </a:r>
            <a:r>
              <a:rPr lang="zh-CN" altLang="zh-CN" sz="1600" dirty="0"/>
              <a:t>世纪观众的观剧习惯。</a:t>
            </a:r>
            <a:r>
              <a:rPr lang="zh-CN" altLang="zh-CN" sz="1600" dirty="0"/>
              <a:t> </a:t>
            </a:r>
            <a:endParaRPr lang="en-US" altLang="zh-CN" sz="1600" dirty="0"/>
          </a:p>
          <a:p>
            <a:pPr>
              <a:lnSpc>
                <a:spcPct val="150000"/>
              </a:lnSpc>
            </a:pPr>
            <a:r>
              <a:rPr lang="zh-CN" altLang="zh-CN" sz="2000" b="1" dirty="0">
                <a:solidFill>
                  <a:srgbClr val="74412A"/>
                </a:solidFill>
                <a:latin typeface="+mj-ea"/>
                <a:cs typeface="Angsana New" panose="02020603050405020304" pitchFamily="18" charset="-34"/>
              </a:rPr>
              <a:t>（二</a:t>
            </a:r>
            <a:r>
              <a:rPr lang="zh-CN" altLang="zh-CN" sz="2000" b="1" dirty="0" smtClean="0">
                <a:solidFill>
                  <a:srgbClr val="74412A"/>
                </a:solidFill>
                <a:latin typeface="+mj-ea"/>
                <a:cs typeface="Angsana New" panose="02020603050405020304" pitchFamily="18" charset="-34"/>
              </a:rPr>
              <a:t>）</a:t>
            </a:r>
            <a:r>
              <a:rPr lang="zh-CN" altLang="zh-CN" sz="2000" b="1" dirty="0">
                <a:solidFill>
                  <a:srgbClr val="74412A"/>
                </a:solidFill>
                <a:latin typeface="+mj-ea"/>
                <a:cs typeface="Angsana New" panose="02020603050405020304" pitchFamily="18" charset="-34"/>
              </a:rPr>
              <a:t>重点情节变化 </a:t>
            </a:r>
            <a:endParaRPr lang="en-US" altLang="zh-CN" sz="2000" b="1" dirty="0">
              <a:solidFill>
                <a:srgbClr val="74412A"/>
              </a:solidFill>
              <a:latin typeface="+mj-ea"/>
              <a:cs typeface="Angsana New" panose="02020603050405020304" pitchFamily="18" charset="-34"/>
            </a:endParaRPr>
          </a:p>
          <a:p>
            <a:pPr marL="285750" indent="-285750">
              <a:lnSpc>
                <a:spcPct val="150000"/>
              </a:lnSpc>
              <a:buFont typeface="Wingdings" charset="2"/>
              <a:buChar char="Ø"/>
            </a:pPr>
            <a:r>
              <a:rPr lang="zh-CN" altLang="zh-CN" sz="1600" dirty="0"/>
              <a:t>危机的强化</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婚恋线索的强化</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时事政治的影射</a:t>
            </a:r>
            <a:r>
              <a:rPr lang="zh-CN" altLang="zh-CN" sz="1600" dirty="0"/>
              <a:t> </a:t>
            </a:r>
            <a:endParaRPr lang="en-US" altLang="zh-CN" sz="1600" dirty="0" smtClean="0"/>
          </a:p>
          <a:p>
            <a:pPr marL="285750" indent="-285750">
              <a:lnSpc>
                <a:spcPct val="150000"/>
              </a:lnSpc>
              <a:buFont typeface="Wingdings" charset="2"/>
              <a:buChar char="Ø"/>
            </a:pPr>
            <a:r>
              <a:rPr lang="zh-CN" altLang="zh-CN" sz="1600" dirty="0"/>
              <a:t>对戏剧经典的致敬</a:t>
            </a:r>
            <a:r>
              <a:rPr lang="zh-CN" altLang="zh-CN" sz="1600" dirty="0"/>
              <a:t> </a:t>
            </a:r>
            <a:endParaRPr lang="en-US" altLang="zh-CN" sz="1600" dirty="0"/>
          </a:p>
        </p:txBody>
      </p:sp>
      <p:sp>
        <p:nvSpPr>
          <p:cNvPr id="7" name="文本框 6">
            <a:extLst>
              <a:ext uri="{FF2B5EF4-FFF2-40B4-BE49-F238E27FC236}">
                <a16:creationId xmlns="" xmlns:a16="http://schemas.microsoft.com/office/drawing/2014/main" id="{DC5C7E46-0184-4BE5-AFE3-A89CBB0B7F11}"/>
              </a:ext>
            </a:extLst>
          </p:cNvPr>
          <p:cNvSpPr txBox="1"/>
          <p:nvPr/>
        </p:nvSpPr>
        <p:spPr>
          <a:xfrm>
            <a:off x="904875" y="455604"/>
            <a:ext cx="3272050" cy="523220"/>
          </a:xfrm>
          <a:prstGeom prst="rect">
            <a:avLst/>
          </a:prstGeom>
          <a:noFill/>
        </p:spPr>
        <p:txBody>
          <a:bodyPr wrap="none" rtlCol="0">
            <a:spAutoFit/>
            <a:scene3d>
              <a:camera prst="orthographicFront"/>
              <a:lightRig rig="threePt" dir="t"/>
            </a:scene3d>
            <a:sp3d contourW="12700"/>
          </a:bodyPr>
          <a:lstStyle/>
          <a:p>
            <a:r>
              <a:rPr lang="zh-CN" altLang="zh-CN" sz="2800" b="1" dirty="0" smtClean="0">
                <a:latin typeface="+mj-ea"/>
                <a:ea typeface="+mj-ea"/>
              </a:rPr>
              <a:t>三</a:t>
            </a:r>
            <a:r>
              <a:rPr lang="zh-CN" altLang="zh-CN" sz="2800" b="1" dirty="0">
                <a:latin typeface="+mj-ea"/>
                <a:ea typeface="+mj-ea"/>
              </a:rPr>
              <a:t>、重要改编分析  </a:t>
            </a:r>
            <a:endParaRPr lang="zh-CN" altLang="en-US" sz="2800" b="1" dirty="0">
              <a:latin typeface="+mj-ea"/>
              <a:ea typeface="+mj-ea"/>
            </a:endParaRPr>
          </a:p>
        </p:txBody>
      </p:sp>
    </p:spTree>
    <p:extLst>
      <p:ext uri="{BB962C8B-B14F-4D97-AF65-F5344CB8AC3E}">
        <p14:creationId xmlns:p14="http://schemas.microsoft.com/office/powerpoint/2010/main" val="138615154"/>
      </p:ext>
    </p:extLst>
  </p:cSld>
  <p:clrMapOvr>
    <a:masterClrMapping/>
  </p:clrMapOvr>
  <p:transition spd="slow">
    <p:cove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 xmlns:a16="http://schemas.microsoft.com/office/drawing/2014/main" id="{AFA6410B-31CA-4BBF-A756-D3AAA5757827}"/>
              </a:ext>
            </a:extLst>
          </p:cNvPr>
          <p:cNvPicPr>
            <a:picLocks noChangeAspect="1"/>
          </p:cNvPicPr>
          <p:nvPr/>
        </p:nvPicPr>
        <p:blipFill>
          <a:blip r:embed="rId3">
            <a:grayscl/>
          </a:blip>
          <a:stretch>
            <a:fillRect/>
          </a:stretch>
        </p:blipFill>
        <p:spPr>
          <a:xfrm>
            <a:off x="1031874" y="2005630"/>
            <a:ext cx="4493141" cy="3700593"/>
          </a:xfrm>
          <a:prstGeom prst="rect">
            <a:avLst/>
          </a:prstGeom>
        </p:spPr>
      </p:pic>
      <p:sp>
        <p:nvSpPr>
          <p:cNvPr id="4" name="矩形 3">
            <a:extLst>
              <a:ext uri="{FF2B5EF4-FFF2-40B4-BE49-F238E27FC236}">
                <a16:creationId xmlns="" xmlns:a16="http://schemas.microsoft.com/office/drawing/2014/main" id="{E4CB5A41-4659-4881-9304-D94482E2EBC4}"/>
              </a:ext>
            </a:extLst>
          </p:cNvPr>
          <p:cNvSpPr/>
          <p:nvPr/>
        </p:nvSpPr>
        <p:spPr>
          <a:xfrm>
            <a:off x="6315752" y="693991"/>
            <a:ext cx="1869648" cy="108000"/>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580D3808-0282-41CE-9CA6-F97030353123}"/>
              </a:ext>
            </a:extLst>
          </p:cNvPr>
          <p:cNvSpPr/>
          <p:nvPr/>
        </p:nvSpPr>
        <p:spPr>
          <a:xfrm>
            <a:off x="8296207" y="693991"/>
            <a:ext cx="756000" cy="10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 xmlns:a16="http://schemas.microsoft.com/office/drawing/2014/main" id="{D49BCDF5-C109-465A-8CD4-7491C0EAB700}"/>
              </a:ext>
            </a:extLst>
          </p:cNvPr>
          <p:cNvSpPr txBox="1"/>
          <p:nvPr/>
        </p:nvSpPr>
        <p:spPr>
          <a:xfrm>
            <a:off x="6315752" y="2539059"/>
            <a:ext cx="5181483" cy="156966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zh-CN" sz="1600" dirty="0"/>
              <a:t>这个案例提示</a:t>
            </a:r>
            <a:r>
              <a:rPr lang="zh-CN" altLang="zh-CN" sz="1600" dirty="0" smtClean="0"/>
              <a:t>我们</a:t>
            </a:r>
            <a:r>
              <a:rPr lang="zh-CN" altLang="en-US" sz="1600" dirty="0" smtClean="0"/>
              <a:t>：</a:t>
            </a:r>
            <a:endParaRPr lang="en-US" altLang="zh-CN" sz="1600" dirty="0" smtClean="0"/>
          </a:p>
          <a:p>
            <a:pPr>
              <a:lnSpc>
                <a:spcPct val="150000"/>
              </a:lnSpc>
            </a:pPr>
            <a:r>
              <a:rPr lang="zh-CN" altLang="zh-CN" sz="1600" dirty="0" smtClean="0"/>
              <a:t>即便</a:t>
            </a:r>
            <a:r>
              <a:rPr lang="zh-CN" altLang="zh-CN" sz="1600" dirty="0"/>
              <a:t>在文化亲近性相当强的英美两国，从文学名著到电视剧的改编，仍然需要因地制宜、与时俱进，需要强化人物、强化情节以适应电视剧观众的收视需求。</a:t>
            </a:r>
            <a:r>
              <a:rPr lang="zh-CN" altLang="zh-CN" sz="1600" dirty="0"/>
              <a:t> </a:t>
            </a:r>
            <a:endParaRPr lang="en-US" altLang="zh-CN" sz="1600" dirty="0"/>
          </a:p>
        </p:txBody>
      </p:sp>
      <p:sp>
        <p:nvSpPr>
          <p:cNvPr id="11" name="文本框 10">
            <a:extLst>
              <a:ext uri="{FF2B5EF4-FFF2-40B4-BE49-F238E27FC236}">
                <a16:creationId xmlns="" xmlns:a16="http://schemas.microsoft.com/office/drawing/2014/main" id="{DC5C7E46-0184-4BE5-AFE3-A89CBB0B7F11}"/>
              </a:ext>
            </a:extLst>
          </p:cNvPr>
          <p:cNvSpPr txBox="1"/>
          <p:nvPr/>
        </p:nvSpPr>
        <p:spPr>
          <a:xfrm>
            <a:off x="904875" y="455604"/>
            <a:ext cx="2140330" cy="584775"/>
          </a:xfrm>
          <a:prstGeom prst="rect">
            <a:avLst/>
          </a:prstGeom>
          <a:noFill/>
        </p:spPr>
        <p:txBody>
          <a:bodyPr wrap="none" rtlCol="0">
            <a:spAutoFit/>
            <a:scene3d>
              <a:camera prst="orthographicFront"/>
              <a:lightRig rig="threePt" dir="t"/>
            </a:scene3d>
            <a:sp3d contourW="12700"/>
          </a:bodyPr>
          <a:lstStyle/>
          <a:p>
            <a:r>
              <a:rPr lang="zh-CN" altLang="zh-CN" sz="3200" b="1" spc="300" dirty="0" smtClean="0">
                <a:latin typeface="+mj-ea"/>
                <a:ea typeface="+mj-ea"/>
              </a:rPr>
              <a:t>四</a:t>
            </a:r>
            <a:r>
              <a:rPr lang="zh-CN" altLang="zh-CN" sz="3200" b="1" spc="300" dirty="0">
                <a:latin typeface="+mj-ea"/>
                <a:ea typeface="+mj-ea"/>
              </a:rPr>
              <a:t>、小结 </a:t>
            </a:r>
            <a:endParaRPr lang="zh-CN" altLang="en-US" sz="3200" b="1" spc="300" dirty="0">
              <a:latin typeface="+mj-ea"/>
              <a:ea typeface="+mj-ea"/>
            </a:endParaRPr>
          </a:p>
        </p:txBody>
      </p:sp>
    </p:spTree>
    <p:extLst>
      <p:ext uri="{BB962C8B-B14F-4D97-AF65-F5344CB8AC3E}">
        <p14:creationId xmlns:p14="http://schemas.microsoft.com/office/powerpoint/2010/main" val="1532323633"/>
      </p:ext>
    </p:extLst>
  </p:cSld>
  <p:clrMapOvr>
    <a:masterClrMapping/>
  </p:clrMapOvr>
  <p:transition spd="slow">
    <p:cove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图文框 9">
            <a:extLst>
              <a:ext uri="{FF2B5EF4-FFF2-40B4-BE49-F238E27FC236}">
                <a16:creationId xmlns="" xmlns:a16="http://schemas.microsoft.com/office/drawing/2014/main" id="{175ED1EB-595C-4BDE-889B-87155D70C6CF}"/>
              </a:ext>
            </a:extLst>
          </p:cNvPr>
          <p:cNvSpPr/>
          <p:nvPr/>
        </p:nvSpPr>
        <p:spPr>
          <a:xfrm>
            <a:off x="1019175" y="899669"/>
            <a:ext cx="6867525" cy="2208956"/>
          </a:xfrm>
          <a:prstGeom prst="frame">
            <a:avLst>
              <a:gd name="adj1" fmla="val 2949"/>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a:extLst>
              <a:ext uri="{FF2B5EF4-FFF2-40B4-BE49-F238E27FC236}">
                <a16:creationId xmlns="" xmlns:a16="http://schemas.microsoft.com/office/drawing/2014/main" id="{205C3C11-0F51-4FB9-8391-2B0D13FA0982}"/>
              </a:ext>
            </a:extLst>
          </p:cNvPr>
          <p:cNvSpPr/>
          <p:nvPr/>
        </p:nvSpPr>
        <p:spPr>
          <a:xfrm>
            <a:off x="0" y="3749375"/>
            <a:ext cx="12192000" cy="3108625"/>
          </a:xfrm>
          <a:prstGeom prst="rect">
            <a:avLst/>
          </a:prstGeom>
          <a:blipFill dpi="0" rotWithShape="1">
            <a:blip r:embed="rId3">
              <a:duotone>
                <a:prstClr val="black"/>
                <a:srgbClr val="D9C3A5">
                  <a:tint val="50000"/>
                  <a:satMod val="180000"/>
                </a:srgbClr>
              </a:duotone>
            </a:blip>
            <a:srcRect/>
            <a:stretch>
              <a:fillRect t="-125100" b="-354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A7172A7-7BA5-42BB-B3BC-4BDD5029C853}"/>
              </a:ext>
            </a:extLst>
          </p:cNvPr>
          <p:cNvSpPr/>
          <p:nvPr/>
        </p:nvSpPr>
        <p:spPr>
          <a:xfrm>
            <a:off x="7202714" y="0"/>
            <a:ext cx="3438971" cy="4581525"/>
          </a:xfrm>
          <a:prstGeom prst="rect">
            <a:avLst/>
          </a:prstGeom>
          <a:solidFill>
            <a:srgbClr val="7441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hlinkClick r:id="rId4" action="ppaction://hlinksldjump"/>
            <a:extLst>
              <a:ext uri="{FF2B5EF4-FFF2-40B4-BE49-F238E27FC236}">
                <a16:creationId xmlns="" xmlns:a16="http://schemas.microsoft.com/office/drawing/2014/main" id="{5BEA9B1F-CED9-4269-9028-92B80DBE5A6D}"/>
              </a:ext>
            </a:extLst>
          </p:cNvPr>
          <p:cNvSpPr txBox="1"/>
          <p:nvPr/>
        </p:nvSpPr>
        <p:spPr>
          <a:xfrm>
            <a:off x="7752399" y="717250"/>
            <a:ext cx="2390398" cy="2646878"/>
          </a:xfrm>
          <a:prstGeom prst="rect">
            <a:avLst/>
          </a:prstGeom>
          <a:noFill/>
        </p:spPr>
        <p:txBody>
          <a:bodyPr wrap="none" rtlCol="0">
            <a:spAutoFit/>
            <a:scene3d>
              <a:camera prst="orthographicFront"/>
              <a:lightRig rig="threePt" dir="t"/>
            </a:scene3d>
            <a:sp3d contourW="12700"/>
          </a:bodyPr>
          <a:lstStyle/>
          <a:p>
            <a:pPr algn="ctr"/>
            <a:r>
              <a:rPr lang="en-US" altLang="zh-CN" sz="16600" spc="300" dirty="0" smtClean="0">
                <a:solidFill>
                  <a:schemeClr val="bg1"/>
                </a:solidFill>
                <a:latin typeface="Humanst521 BT" panose="020B0602020204020204" pitchFamily="34" charset="0"/>
                <a:ea typeface="方正兰亭中黑_GBK" panose="02000000000000000000" pitchFamily="2" charset="-122"/>
              </a:rPr>
              <a:t>15</a:t>
            </a:r>
            <a:endParaRPr lang="zh-CN" altLang="en-US" sz="16600" spc="300" dirty="0">
              <a:solidFill>
                <a:schemeClr val="bg1"/>
              </a:solidFill>
              <a:latin typeface="Humanst521 BT" panose="020B0602020204020204" pitchFamily="34" charset="0"/>
              <a:ea typeface="方正兰亭中黑_GBK" panose="02000000000000000000" pitchFamily="2" charset="-122"/>
            </a:endParaRPr>
          </a:p>
        </p:txBody>
      </p:sp>
      <p:sp>
        <p:nvSpPr>
          <p:cNvPr id="7" name="文本框 6">
            <a:extLst>
              <a:ext uri="{FF2B5EF4-FFF2-40B4-BE49-F238E27FC236}">
                <a16:creationId xmlns="" xmlns:a16="http://schemas.microsoft.com/office/drawing/2014/main" id="{BC20420A-9F86-457E-9E8B-B3AB5D624EAD}"/>
              </a:ext>
            </a:extLst>
          </p:cNvPr>
          <p:cNvSpPr txBox="1"/>
          <p:nvPr/>
        </p:nvSpPr>
        <p:spPr>
          <a:xfrm>
            <a:off x="1440847" y="1002142"/>
            <a:ext cx="5262979" cy="2004010"/>
          </a:xfrm>
          <a:prstGeom prst="rect">
            <a:avLst/>
          </a:prstGeom>
          <a:noFill/>
        </p:spPr>
        <p:txBody>
          <a:bodyPr wrap="none" rtlCol="0">
            <a:spAutoFit/>
            <a:scene3d>
              <a:camera prst="orthographicFront"/>
              <a:lightRig rig="threePt" dir="t"/>
            </a:scene3d>
            <a:sp3d contourW="12700"/>
          </a:bodyPr>
          <a:lstStyle/>
          <a:p>
            <a:pPr>
              <a:lnSpc>
                <a:spcPct val="150000"/>
              </a:lnSpc>
            </a:pPr>
            <a:r>
              <a:rPr lang="zh-CN" altLang="zh-CN" sz="4400" dirty="0"/>
              <a:t>《西游记》</a:t>
            </a:r>
            <a:r>
              <a:rPr lang="zh-CN" altLang="zh-CN" sz="4400" dirty="0" smtClean="0"/>
              <a:t>：</a:t>
            </a:r>
            <a:endParaRPr lang="en-US" altLang="zh-CN" sz="4400" dirty="0" smtClean="0"/>
          </a:p>
          <a:p>
            <a:pPr>
              <a:lnSpc>
                <a:spcPct val="150000"/>
              </a:lnSpc>
            </a:pPr>
            <a:r>
              <a:rPr lang="zh-CN" altLang="zh-CN" sz="4400" dirty="0" smtClean="0"/>
              <a:t>从</a:t>
            </a:r>
            <a:r>
              <a:rPr lang="zh-CN" altLang="zh-CN" sz="4400" dirty="0"/>
              <a:t>长篇小说到电视剧</a:t>
            </a:r>
            <a:endParaRPr lang="zh-CN" altLang="en-US" sz="4400" dirty="0">
              <a:latin typeface="+mj-ea"/>
            </a:endParaRPr>
          </a:p>
        </p:txBody>
      </p:sp>
      <p:pic>
        <p:nvPicPr>
          <p:cNvPr id="9" name="图片 8">
            <a:extLst>
              <a:ext uri="{FF2B5EF4-FFF2-40B4-BE49-F238E27FC236}">
                <a16:creationId xmlns="" xmlns:a16="http://schemas.microsoft.com/office/drawing/2014/main" id="{FCE03D80-AF65-4DB3-9ACA-E407AB7A0C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726" y="3493872"/>
            <a:ext cx="2978945" cy="1044056"/>
          </a:xfrm>
          <a:prstGeom prst="rect">
            <a:avLst/>
          </a:prstGeom>
        </p:spPr>
      </p:pic>
    </p:spTree>
    <p:extLst>
      <p:ext uri="{BB962C8B-B14F-4D97-AF65-F5344CB8AC3E}">
        <p14:creationId xmlns:p14="http://schemas.microsoft.com/office/powerpoint/2010/main" val="91239942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ppt_x</p:attrName>
                                        </p:attrNameLst>
                                      </p:cBhvr>
                                      <p:tavLst>
                                        <p:tav tm="0">
                                          <p:val>
                                            <p:strVal val="#ppt_x+#ppt_w*1.125000"/>
                                          </p:val>
                                        </p:tav>
                                        <p:tav tm="100000">
                                          <p:val>
                                            <p:strVal val="#ppt_x"/>
                                          </p:val>
                                        </p:tav>
                                      </p:tavLst>
                                    </p:anim>
                                    <p:animEffect transition="in" filter="wipe(lef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animBg="1"/>
      <p:bldP spid="3" grpId="0" animBg="1"/>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包图主题2">
  <a:themeElements>
    <a:clrScheme name="自定义 277">
      <a:dk1>
        <a:srgbClr val="000000"/>
      </a:dk1>
      <a:lt1>
        <a:srgbClr val="FFFFFF"/>
      </a:lt1>
      <a:dk2>
        <a:srgbClr val="778495"/>
      </a:dk2>
      <a:lt2>
        <a:srgbClr val="F0F0F0"/>
      </a:lt2>
      <a:accent1>
        <a:srgbClr val="E53238"/>
      </a:accent1>
      <a:accent2>
        <a:srgbClr val="0064D2"/>
      </a:accent2>
      <a:accent3>
        <a:srgbClr val="E53238"/>
      </a:accent3>
      <a:accent4>
        <a:srgbClr val="0064D2"/>
      </a:accent4>
      <a:accent5>
        <a:srgbClr val="E53238"/>
      </a:accent5>
      <a:accent6>
        <a:srgbClr val="0064D2"/>
      </a:accent6>
      <a:hlink>
        <a:srgbClr val="E53238"/>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24262</TotalTime>
  <Words>12272</Words>
  <Application>Microsoft Macintosh PowerPoint</Application>
  <PresentationFormat>宽屏</PresentationFormat>
  <Paragraphs>857</Paragraphs>
  <Slides>113</Slides>
  <Notes>113</Notes>
  <HiddenSlides>0</HiddenSlides>
  <MMClips>1</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113</vt:i4>
      </vt:variant>
    </vt:vector>
  </HeadingPairs>
  <TitlesOfParts>
    <vt:vector size="121" baseType="lpstr">
      <vt:lpstr>Angsana New</vt:lpstr>
      <vt:lpstr>Humanst521 BT</vt:lpstr>
      <vt:lpstr>Wingdings</vt:lpstr>
      <vt:lpstr>等线</vt:lpstr>
      <vt:lpstr>方正兰亭中黑_GBK</vt:lpstr>
      <vt:lpstr>微软雅黑</vt:lpstr>
      <vt:lpstr>Arial</vt:lpstr>
      <vt:lpstr>包图主题2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WIN7</dc:creator>
  <cp:lastModifiedBy>A0330</cp:lastModifiedBy>
  <cp:revision>290</cp:revision>
  <dcterms:created xsi:type="dcterms:W3CDTF">2017-08-18T03:02:00Z</dcterms:created>
  <dcterms:modified xsi:type="dcterms:W3CDTF">2021-03-15T16:36:35Z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